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57" r:id="rId4"/>
    <p:sldId id="264" r:id="rId5"/>
    <p:sldId id="258" r:id="rId6"/>
    <p:sldId id="260" r:id="rId7"/>
    <p:sldId id="265" r:id="rId8"/>
    <p:sldId id="261" r:id="rId9"/>
    <p:sldId id="262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A40D-5C59-4C28-8B63-BA8528CBAEE8}" type="datetimeFigureOut">
              <a:rPr lang="en-CA" smtClean="0"/>
              <a:t>21/01/2011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3CC8-BD5B-4CA3-A860-CD3A9D399A6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19456" y="6328918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1/20/2011</a:t>
            </a:r>
            <a:endParaRPr kumimoji="0" lang="en-CA" sz="1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980944" y="6236208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 DOT/RITA</a:t>
            </a:r>
          </a:p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Volpe National Transportation Systems Center</a:t>
            </a:r>
            <a:endParaRPr kumimoji="0" lang="en-CA" sz="14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7344" y="6347206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D2B34B-0367-4BDC-A0C9-71779522E4F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DF33-FEB0-4640-804F-C54195436C7D}" type="datetimeFigureOut">
              <a:rPr lang="en-CA" smtClean="0"/>
              <a:pPr/>
              <a:t>21/01/2011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588F-125B-48F0-B53A-766AFB7A41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DF33-FEB0-4640-804F-C54195436C7D}" type="datetimeFigureOut">
              <a:rPr lang="en-CA" smtClean="0"/>
              <a:pPr/>
              <a:t>21/01/2011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588F-125B-48F0-B53A-766AFB7A41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DF33-FEB0-4640-804F-C54195436C7D}" type="datetimeFigureOut">
              <a:rPr lang="en-CA" smtClean="0"/>
              <a:pPr/>
              <a:t>21/01/2011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588F-125B-48F0-B53A-766AFB7A41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7336"/>
            <a:ext cx="9144000" cy="74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 descr="Dot_embl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396664" y="6227064"/>
            <a:ext cx="527668" cy="5144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Economic Costs and Benefits of Road Pricing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Douglass B Lee Jr</a:t>
            </a:r>
          </a:p>
          <a:p>
            <a:r>
              <a:rPr lang="en-US" smtClean="0"/>
              <a:t>Volpe Center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2121409"/>
            <a:ext cx="8229600" cy="2404872"/>
          </a:xfrm>
        </p:spPr>
        <p:txBody>
          <a:bodyPr/>
          <a:lstStyle/>
          <a:p>
            <a:r>
              <a:rPr lang="en-US" smtClean="0"/>
              <a:t>Does pricing generate benefits in excess of costs for </a:t>
            </a:r>
            <a:r>
              <a:rPr lang="en-US" i="1" smtClean="0">
                <a:solidFill>
                  <a:srgbClr val="0070C0"/>
                </a:solidFill>
              </a:rPr>
              <a:t>operation</a:t>
            </a:r>
            <a:r>
              <a:rPr lang="en-US" smtClean="0"/>
              <a:t> of a given stock of capital?</a:t>
            </a:r>
          </a:p>
          <a:p>
            <a:r>
              <a:rPr lang="en-US" smtClean="0"/>
              <a:t>Does pricing provide the means for planning new </a:t>
            </a:r>
            <a:r>
              <a:rPr lang="en-US" i="1" smtClean="0">
                <a:solidFill>
                  <a:srgbClr val="0070C0"/>
                </a:solidFill>
              </a:rPr>
              <a:t>capacity</a:t>
            </a:r>
            <a:r>
              <a:rPr lang="en-US" smtClean="0"/>
              <a:t> in all related modes?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The Standard Model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7449"/>
            <a:ext cx="8229600" cy="1280160"/>
          </a:xfrm>
        </p:spPr>
        <p:txBody>
          <a:bodyPr>
            <a:normAutofit fontScale="62500" lnSpcReduction="20000"/>
          </a:bodyPr>
          <a:lstStyle/>
          <a:p>
            <a:r>
              <a:rPr lang="en-US" smtClean="0"/>
              <a:t>CP &gt; no CP</a:t>
            </a:r>
          </a:p>
          <a:p>
            <a:r>
              <a:rPr lang="en-US" smtClean="0"/>
              <a:t>delay and operating cost savings as valued by users (CS) &gt; deterred vehicle trips as valued by users</a:t>
            </a:r>
          </a:p>
          <a:p>
            <a:r>
              <a:rPr lang="en-US" smtClean="0"/>
              <a:t>assumes pricing </a:t>
            </a:r>
            <a:r>
              <a:rPr lang="en-US" smtClean="0"/>
              <a:t>is costless</a:t>
            </a:r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903" y="1211390"/>
            <a:ext cx="50958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12" y="420497"/>
            <a:ext cx="7772400" cy="685927"/>
          </a:xfrm>
        </p:spPr>
        <p:txBody>
          <a:bodyPr>
            <a:normAutofit fontScale="90000"/>
          </a:bodyPr>
          <a:lstStyle/>
          <a:p>
            <a:r>
              <a:rPr lang="en-US" smtClean="0"/>
              <a:t>Modified Standard Model</a:t>
            </a:r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604" y="1380744"/>
            <a:ext cx="6053488" cy="451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366078"/>
            <a:ext cx="8229600" cy="685482"/>
          </a:xfrm>
        </p:spPr>
        <p:txBody>
          <a:bodyPr>
            <a:normAutofit fontScale="90000"/>
          </a:bodyPr>
          <a:lstStyle/>
          <a:p>
            <a:r>
              <a:rPr lang="en-US" smtClean="0"/>
              <a:t>Extensions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2"/>
            <a:ext cx="8229600" cy="448970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Network</a:t>
            </a:r>
          </a:p>
          <a:p>
            <a:pPr lvl="1"/>
            <a:r>
              <a:rPr lang="en-US" smtClean="0"/>
              <a:t>pricing expressways is effective</a:t>
            </a:r>
          </a:p>
          <a:p>
            <a:pPr lvl="2"/>
            <a:r>
              <a:rPr lang="en-US" smtClean="0"/>
              <a:t>diversion to other expressways doesn’t avoid toll</a:t>
            </a:r>
          </a:p>
          <a:p>
            <a:pPr lvl="2"/>
            <a:r>
              <a:rPr lang="en-US" smtClean="0"/>
              <a:t>could have two networks</a:t>
            </a:r>
          </a:p>
          <a:p>
            <a:pPr lvl="1"/>
            <a:r>
              <a:rPr lang="en-US" smtClean="0"/>
              <a:t>arterial diversion is manageable </a:t>
            </a:r>
          </a:p>
          <a:p>
            <a:pPr lvl="2"/>
            <a:r>
              <a:rPr lang="en-US" smtClean="0"/>
              <a:t>arterial capacity is limited</a:t>
            </a:r>
          </a:p>
          <a:p>
            <a:pPr lvl="2"/>
            <a:r>
              <a:rPr lang="en-US" smtClean="0"/>
              <a:t>traffic management limits </a:t>
            </a:r>
            <a:r>
              <a:rPr lang="en-US" smtClean="0"/>
              <a:t>substitutability</a:t>
            </a:r>
          </a:p>
          <a:p>
            <a:r>
              <a:rPr lang="en-US" smtClean="0"/>
              <a:t>Area Pricing or Cordon Pricing</a:t>
            </a:r>
          </a:p>
          <a:p>
            <a:pPr lvl="1"/>
            <a:r>
              <a:rPr lang="en-US" smtClean="0"/>
              <a:t>reasonably close to standard model</a:t>
            </a:r>
          </a:p>
          <a:p>
            <a:pPr lvl="1"/>
            <a:r>
              <a:rPr lang="en-US" smtClean="0"/>
              <a:t>depends on efficient use </a:t>
            </a:r>
            <a:r>
              <a:rPr lang="en-US" smtClean="0"/>
              <a:t>of </a:t>
            </a:r>
            <a:r>
              <a:rPr lang="en-US" smtClean="0"/>
              <a:t>revenues</a:t>
            </a:r>
          </a:p>
          <a:p>
            <a:pPr lvl="1"/>
            <a:r>
              <a:rPr lang="en-US" smtClean="0"/>
              <a:t>reveals preference for substitute alternatives</a:t>
            </a:r>
            <a:endParaRPr lang="en-CA" smtClean="0"/>
          </a:p>
          <a:p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896112"/>
          </a:xfrm>
        </p:spPr>
        <p:txBody>
          <a:bodyPr/>
          <a:lstStyle/>
          <a:p>
            <a:r>
              <a:rPr lang="en-US" smtClean="0"/>
              <a:t>Multi-Class Service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Holding capacity constant</a:t>
            </a:r>
          </a:p>
          <a:p>
            <a:pPr lvl="1"/>
            <a:r>
              <a:rPr lang="en-US" smtClean="0"/>
              <a:t>HOV &lt; no HOV</a:t>
            </a:r>
          </a:p>
          <a:p>
            <a:pPr lvl="1"/>
            <a:r>
              <a:rPr lang="en-US" smtClean="0"/>
              <a:t>2-class service with 1 priced &gt; HOV</a:t>
            </a:r>
          </a:p>
          <a:p>
            <a:pPr lvl="1"/>
            <a:r>
              <a:rPr lang="en-US" smtClean="0"/>
              <a:t>2-class service with 1 priced &lt;?&gt; 1-class no CP</a:t>
            </a:r>
          </a:p>
          <a:p>
            <a:pPr lvl="1"/>
            <a:r>
              <a:rPr lang="en-US" smtClean="0"/>
              <a:t>2-class with both priced &gt; 2-class only 1 CP</a:t>
            </a:r>
          </a:p>
          <a:p>
            <a:pPr lvl="1"/>
            <a:r>
              <a:rPr lang="en-US" smtClean="0"/>
              <a:t>2-class both priced &lt;?&gt; 1-class CP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2-Class Service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45737"/>
            <a:ext cx="8229600" cy="1033272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generalized price is lower for both classes, but money price for premium service is higher</a:t>
            </a:r>
          </a:p>
          <a:p>
            <a:r>
              <a:rPr lang="en-US" smtClean="0"/>
              <a:t>for 2-C &gt; single, sum of 2 areas &gt; single</a:t>
            </a:r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090" y="1527048"/>
            <a:ext cx="7960694" cy="302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Capacity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smtClean="0"/>
              <a:t>standard model</a:t>
            </a:r>
          </a:p>
          <a:p>
            <a:pPr lvl="1"/>
            <a:r>
              <a:rPr lang="en-US" smtClean="0"/>
              <a:t>if incremental SR profit &gt; annualized capital cost</a:t>
            </a:r>
          </a:p>
          <a:p>
            <a:r>
              <a:rPr lang="en-US" smtClean="0"/>
              <a:t>cordon model</a:t>
            </a:r>
          </a:p>
          <a:p>
            <a:pPr lvl="1"/>
            <a:r>
              <a:rPr lang="en-US" smtClean="0"/>
              <a:t>compare investment in substitute modes</a:t>
            </a:r>
          </a:p>
          <a:p>
            <a:r>
              <a:rPr lang="en-US" smtClean="0"/>
              <a:t>multi-class model</a:t>
            </a:r>
          </a:p>
          <a:p>
            <a:pPr lvl="1"/>
            <a:r>
              <a:rPr lang="en-US" smtClean="0"/>
              <a:t>revenues insufficient to signal</a:t>
            </a:r>
          </a:p>
          <a:p>
            <a:pPr lvl="1"/>
            <a:r>
              <a:rPr lang="en-US" smtClean="0"/>
              <a:t>capital costs enlarged</a:t>
            </a:r>
          </a:p>
          <a:p>
            <a:pPr lvl="1"/>
            <a:r>
              <a:rPr lang="en-US" smtClean="0"/>
              <a:t>occupancy is critical (BRT)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752"/>
            <a:ext cx="8229600" cy="4525963"/>
          </a:xfrm>
        </p:spPr>
        <p:txBody>
          <a:bodyPr/>
          <a:lstStyle/>
          <a:p>
            <a:r>
              <a:rPr lang="en-US" smtClean="0"/>
              <a:t>congestion pricing generates net benefits if properly applied</a:t>
            </a:r>
          </a:p>
          <a:p>
            <a:r>
              <a:rPr lang="en-US" smtClean="0"/>
              <a:t>HOT lanes an interim step</a:t>
            </a:r>
          </a:p>
          <a:p>
            <a:r>
              <a:rPr lang="en-US"/>
              <a:t>e</a:t>
            </a:r>
            <a:r>
              <a:rPr lang="en-US" smtClean="0"/>
              <a:t>vidence of user WTP is required for investment</a:t>
            </a:r>
          </a:p>
          <a:p>
            <a:r>
              <a:rPr lang="en-US" smtClean="0"/>
              <a:t>full facility pricing is probably most efficient</a:t>
            </a:r>
          </a:p>
          <a:p>
            <a:r>
              <a:rPr lang="en-US" smtClean="0"/>
              <a:t>selected private concessions can be shortcut</a:t>
            </a:r>
          </a:p>
          <a:p>
            <a:r>
              <a:rPr lang="en-US" smtClean="0"/>
              <a:t>devolution seems unavoidable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71800" y="6254496"/>
            <a:ext cx="3730752" cy="493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z="2000" b="0" smtClean="0"/>
              <a:t>US DOT/RITA</a:t>
            </a:r>
          </a:p>
          <a:p>
            <a:r>
              <a:rPr lang="en-US" smtClean="0"/>
              <a:t>Volpe National Transportation Systems Center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2168" y="6356350"/>
            <a:ext cx="484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01D2B34B-0367-4BDC-A0C9-71779522E4F4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335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Economic Costs and Benefits of Road Pricing</vt:lpstr>
      <vt:lpstr>Questions</vt:lpstr>
      <vt:lpstr>The Standard Model</vt:lpstr>
      <vt:lpstr>Modified Standard Model</vt:lpstr>
      <vt:lpstr>Extensions</vt:lpstr>
      <vt:lpstr>Multi-Class Service</vt:lpstr>
      <vt:lpstr>Benefits of 2-Class Service</vt:lpstr>
      <vt:lpstr>Add Capacity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 Lee US DOT/Volpe RVT-21</dc:creator>
  <cp:lastModifiedBy>Doug Lee US DOT/Volpe RVT-21</cp:lastModifiedBy>
  <cp:revision>57</cp:revision>
  <dcterms:created xsi:type="dcterms:W3CDTF">2011-01-20T22:17:16Z</dcterms:created>
  <dcterms:modified xsi:type="dcterms:W3CDTF">2011-01-21T23:38:46Z</dcterms:modified>
</cp:coreProperties>
</file>