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61" r:id="rId5"/>
  </p:sldMasterIdLst>
  <p:notesMasterIdLst>
    <p:notesMasterId r:id="rId23"/>
  </p:notesMasterIdLst>
  <p:sldIdLst>
    <p:sldId id="256" r:id="rId6"/>
    <p:sldId id="279" r:id="rId7"/>
    <p:sldId id="288" r:id="rId8"/>
    <p:sldId id="302" r:id="rId9"/>
    <p:sldId id="280" r:id="rId10"/>
    <p:sldId id="296" r:id="rId11"/>
    <p:sldId id="344" r:id="rId12"/>
    <p:sldId id="317" r:id="rId13"/>
    <p:sldId id="303" r:id="rId14"/>
    <p:sldId id="299" r:id="rId15"/>
    <p:sldId id="343" r:id="rId16"/>
    <p:sldId id="333" r:id="rId17"/>
    <p:sldId id="334" r:id="rId18"/>
    <p:sldId id="335" r:id="rId19"/>
    <p:sldId id="336" r:id="rId20"/>
    <p:sldId id="340" r:id="rId21"/>
    <p:sldId id="293" r:id="rId22"/>
  </p:sldIdLst>
  <p:sldSz cx="9144000" cy="5143500" type="screen16x9"/>
  <p:notesSz cx="6858000" cy="9144000"/>
  <p:embeddedFontLst>
    <p:embeddedFont>
      <p:font typeface="Corbel" panose="020B050302020402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guide id="3" pos="144" userDrawn="1">
          <p15:clr>
            <a:srgbClr val="A4A3A4"/>
          </p15:clr>
        </p15:guide>
        <p15:guide id="4" pos="5616" userDrawn="1">
          <p15:clr>
            <a:srgbClr val="A4A3A4"/>
          </p15:clr>
        </p15:guide>
        <p15:guide id="5" pos="3024" userDrawn="1">
          <p15:clr>
            <a:srgbClr val="A4A3A4"/>
          </p15:clr>
        </p15:guide>
        <p15:guide id="6" pos="2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33EF1-6FF7-4819-B909-0955B583AE1A}" v="18" dt="2026-03-03T18:27:41.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51" autoAdjust="0"/>
    <p:restoredTop sz="93391" autoAdjust="0"/>
  </p:normalViewPr>
  <p:slideViewPr>
    <p:cSldViewPr snapToGrid="0">
      <p:cViewPr varScale="1">
        <p:scale>
          <a:sx n="95" d="100"/>
          <a:sy n="95" d="100"/>
        </p:scale>
        <p:origin x="474" y="66"/>
      </p:cViewPr>
      <p:guideLst>
        <p:guide orient="horz" pos="1620"/>
        <p:guide pos="2880"/>
        <p:guide pos="144"/>
        <p:guide pos="5616"/>
        <p:guide pos="3024"/>
        <p:guide pos="2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man, Rosalyn (OST-R)" userId="eea92597-a2c4-4d9f-a303-b7b3fb42c3a9" providerId="ADAL" clId="{52F33EF1-6FF7-4819-B909-0955B583AE1A}"/>
    <pc:docChg chg="undo custSel addSld delSld modSld sldOrd">
      <pc:chgData name="Alleman, Rosalyn (OST-R)" userId="eea92597-a2c4-4d9f-a303-b7b3fb42c3a9" providerId="ADAL" clId="{52F33EF1-6FF7-4819-B909-0955B583AE1A}" dt="2026-03-03T18:29:46.099" v="1473" actId="2696"/>
      <pc:docMkLst>
        <pc:docMk/>
      </pc:docMkLst>
      <pc:sldChg chg="addSp delSp modSp mod">
        <pc:chgData name="Alleman, Rosalyn (OST-R)" userId="eea92597-a2c4-4d9f-a303-b7b3fb42c3a9" providerId="ADAL" clId="{52F33EF1-6FF7-4819-B909-0955B583AE1A}" dt="2026-02-26T15:06:40.536" v="1394"/>
        <pc:sldMkLst>
          <pc:docMk/>
          <pc:sldMk cId="0" sldId="256"/>
        </pc:sldMkLst>
        <pc:spChg chg="add del mod">
          <ac:chgData name="Alleman, Rosalyn (OST-R)" userId="eea92597-a2c4-4d9f-a303-b7b3fb42c3a9" providerId="ADAL" clId="{52F33EF1-6FF7-4819-B909-0955B583AE1A}" dt="2026-02-26T15:06:40.536" v="1394"/>
          <ac:spMkLst>
            <pc:docMk/>
            <pc:sldMk cId="0" sldId="256"/>
            <ac:spMk id="68" creationId="{00000000-0000-0000-0000-000000000000}"/>
          </ac:spMkLst>
        </pc:spChg>
        <pc:spChg chg="mod">
          <ac:chgData name="Alleman, Rosalyn (OST-R)" userId="eea92597-a2c4-4d9f-a303-b7b3fb42c3a9" providerId="ADAL" clId="{52F33EF1-6FF7-4819-B909-0955B583AE1A}" dt="2026-02-24T16:43:20.177" v="7" actId="20577"/>
          <ac:spMkLst>
            <pc:docMk/>
            <pc:sldMk cId="0" sldId="256"/>
            <ac:spMk id="69" creationId="{00000000-0000-0000-0000-000000000000}"/>
          </ac:spMkLst>
        </pc:spChg>
      </pc:sldChg>
      <pc:sldChg chg="modSp mod ord">
        <pc:chgData name="Alleman, Rosalyn (OST-R)" userId="eea92597-a2c4-4d9f-a303-b7b3fb42c3a9" providerId="ADAL" clId="{52F33EF1-6FF7-4819-B909-0955B583AE1A}" dt="2026-02-25T13:44:58.249" v="1390" actId="113"/>
        <pc:sldMkLst>
          <pc:docMk/>
          <pc:sldMk cId="3639526892" sldId="280"/>
        </pc:sldMkLst>
        <pc:spChg chg="mod">
          <ac:chgData name="Alleman, Rosalyn (OST-R)" userId="eea92597-a2c4-4d9f-a303-b7b3fb42c3a9" providerId="ADAL" clId="{52F33EF1-6FF7-4819-B909-0955B583AE1A}" dt="2026-02-25T13:44:58.249" v="1390" actId="113"/>
          <ac:spMkLst>
            <pc:docMk/>
            <pc:sldMk cId="3639526892" sldId="280"/>
            <ac:spMk id="9" creationId="{00000000-0000-0000-0000-000000000000}"/>
          </ac:spMkLst>
        </pc:spChg>
        <pc:spChg chg="mod">
          <ac:chgData name="Alleman, Rosalyn (OST-R)" userId="eea92597-a2c4-4d9f-a303-b7b3fb42c3a9" providerId="ADAL" clId="{52F33EF1-6FF7-4819-B909-0955B583AE1A}" dt="2026-02-25T13:44:43.354" v="1386" actId="14100"/>
          <ac:spMkLst>
            <pc:docMk/>
            <pc:sldMk cId="3639526892" sldId="280"/>
            <ac:spMk id="110" creationId="{00000000-0000-0000-0000-000000000000}"/>
          </ac:spMkLst>
        </pc:spChg>
      </pc:sldChg>
      <pc:sldChg chg="ord">
        <pc:chgData name="Alleman, Rosalyn (OST-R)" userId="eea92597-a2c4-4d9f-a303-b7b3fb42c3a9" providerId="ADAL" clId="{52F33EF1-6FF7-4819-B909-0955B583AE1A}" dt="2026-02-24T18:22:33.068" v="309"/>
        <pc:sldMkLst>
          <pc:docMk/>
          <pc:sldMk cId="3179014829" sldId="293"/>
        </pc:sldMkLst>
      </pc:sldChg>
      <pc:sldChg chg="addSp delSp modSp mod">
        <pc:chgData name="Alleman, Rosalyn (OST-R)" userId="eea92597-a2c4-4d9f-a303-b7b3fb42c3a9" providerId="ADAL" clId="{52F33EF1-6FF7-4819-B909-0955B583AE1A}" dt="2026-02-25T13:34:02.889" v="1320" actId="20577"/>
        <pc:sldMkLst>
          <pc:docMk/>
          <pc:sldMk cId="553691177" sldId="296"/>
        </pc:sldMkLst>
        <pc:spChg chg="mod">
          <ac:chgData name="Alleman, Rosalyn (OST-R)" userId="eea92597-a2c4-4d9f-a303-b7b3fb42c3a9" providerId="ADAL" clId="{52F33EF1-6FF7-4819-B909-0955B583AE1A}" dt="2026-02-25T13:34:02.889" v="1320" actId="20577"/>
          <ac:spMkLst>
            <pc:docMk/>
            <pc:sldMk cId="553691177" sldId="296"/>
            <ac:spMk id="110" creationId="{00000000-0000-0000-0000-000000000000}"/>
          </ac:spMkLst>
        </pc:spChg>
        <pc:picChg chg="del">
          <ac:chgData name="Alleman, Rosalyn (OST-R)" userId="eea92597-a2c4-4d9f-a303-b7b3fb42c3a9" providerId="ADAL" clId="{52F33EF1-6FF7-4819-B909-0955B583AE1A}" dt="2026-02-25T13:32:45.412" v="1303" actId="478"/>
          <ac:picMkLst>
            <pc:docMk/>
            <pc:sldMk cId="553691177" sldId="296"/>
            <ac:picMk id="4" creationId="{F2037DAA-DBFC-5A12-2F5E-2BD08AA64082}"/>
          </ac:picMkLst>
        </pc:picChg>
        <pc:picChg chg="add mod">
          <ac:chgData name="Alleman, Rosalyn (OST-R)" userId="eea92597-a2c4-4d9f-a303-b7b3fb42c3a9" providerId="ADAL" clId="{52F33EF1-6FF7-4819-B909-0955B583AE1A}" dt="2026-02-25T13:33:49.250" v="1317" actId="1035"/>
          <ac:picMkLst>
            <pc:docMk/>
            <pc:sldMk cId="553691177" sldId="296"/>
            <ac:picMk id="6" creationId="{4B178617-0ABE-A1EA-919D-3FED98D8FA38}"/>
          </ac:picMkLst>
        </pc:picChg>
      </pc:sldChg>
      <pc:sldChg chg="modSp mod">
        <pc:chgData name="Alleman, Rosalyn (OST-R)" userId="eea92597-a2c4-4d9f-a303-b7b3fb42c3a9" providerId="ADAL" clId="{52F33EF1-6FF7-4819-B909-0955B583AE1A}" dt="2026-03-03T17:47:49.908" v="1399" actId="20577"/>
        <pc:sldMkLst>
          <pc:docMk/>
          <pc:sldMk cId="1135389783" sldId="299"/>
        </pc:sldMkLst>
        <pc:spChg chg="mod">
          <ac:chgData name="Alleman, Rosalyn (OST-R)" userId="eea92597-a2c4-4d9f-a303-b7b3fb42c3a9" providerId="ADAL" clId="{52F33EF1-6FF7-4819-B909-0955B583AE1A}" dt="2026-03-03T17:47:49.908" v="1399" actId="20577"/>
          <ac:spMkLst>
            <pc:docMk/>
            <pc:sldMk cId="1135389783" sldId="299"/>
            <ac:spMk id="3" creationId="{00000000-0000-0000-0000-000000000000}"/>
          </ac:spMkLst>
        </pc:spChg>
      </pc:sldChg>
      <pc:sldChg chg="modSp mod">
        <pc:chgData name="Alleman, Rosalyn (OST-R)" userId="eea92597-a2c4-4d9f-a303-b7b3fb42c3a9" providerId="ADAL" clId="{52F33EF1-6FF7-4819-B909-0955B583AE1A}" dt="2026-02-26T15:40:36.079" v="1395" actId="6549"/>
        <pc:sldMkLst>
          <pc:docMk/>
          <pc:sldMk cId="153812508" sldId="302"/>
        </pc:sldMkLst>
        <pc:spChg chg="mod">
          <ac:chgData name="Alleman, Rosalyn (OST-R)" userId="eea92597-a2c4-4d9f-a303-b7b3fb42c3a9" providerId="ADAL" clId="{52F33EF1-6FF7-4819-B909-0955B583AE1A}" dt="2026-02-26T15:40:36.079" v="1395" actId="6549"/>
          <ac:spMkLst>
            <pc:docMk/>
            <pc:sldMk cId="153812508" sldId="302"/>
            <ac:spMk id="18" creationId="{00000000-0000-0000-0000-000000000000}"/>
          </ac:spMkLst>
        </pc:spChg>
      </pc:sldChg>
      <pc:sldChg chg="ord">
        <pc:chgData name="Alleman, Rosalyn (OST-R)" userId="eea92597-a2c4-4d9f-a303-b7b3fb42c3a9" providerId="ADAL" clId="{52F33EF1-6FF7-4819-B909-0955B583AE1A}" dt="2026-02-24T18:22:20.023" v="305"/>
        <pc:sldMkLst>
          <pc:docMk/>
          <pc:sldMk cId="600039482" sldId="303"/>
        </pc:sldMkLst>
      </pc:sldChg>
      <pc:sldChg chg="modSp mod ord">
        <pc:chgData name="Alleman, Rosalyn (OST-R)" userId="eea92597-a2c4-4d9f-a303-b7b3fb42c3a9" providerId="ADAL" clId="{52F33EF1-6FF7-4819-B909-0955B583AE1A}" dt="2026-03-03T17:46:16.942" v="1398" actId="113"/>
        <pc:sldMkLst>
          <pc:docMk/>
          <pc:sldMk cId="763798568" sldId="317"/>
        </pc:sldMkLst>
        <pc:spChg chg="mod">
          <ac:chgData name="Alleman, Rosalyn (OST-R)" userId="eea92597-a2c4-4d9f-a303-b7b3fb42c3a9" providerId="ADAL" clId="{52F33EF1-6FF7-4819-B909-0955B583AE1A}" dt="2026-02-24T17:47:35.102" v="75" actId="21"/>
          <ac:spMkLst>
            <pc:docMk/>
            <pc:sldMk cId="763798568" sldId="317"/>
            <ac:spMk id="9" creationId="{00000000-0000-0000-0000-000000000000}"/>
          </ac:spMkLst>
        </pc:spChg>
        <pc:spChg chg="mod">
          <ac:chgData name="Alleman, Rosalyn (OST-R)" userId="eea92597-a2c4-4d9f-a303-b7b3fb42c3a9" providerId="ADAL" clId="{52F33EF1-6FF7-4819-B909-0955B583AE1A}" dt="2026-03-03T17:46:16.942" v="1398" actId="113"/>
          <ac:spMkLst>
            <pc:docMk/>
            <pc:sldMk cId="763798568" sldId="317"/>
            <ac:spMk id="17" creationId="{00000000-0000-0000-0000-000000000000}"/>
          </ac:spMkLst>
        </pc:spChg>
        <pc:spChg chg="mod">
          <ac:chgData name="Alleman, Rosalyn (OST-R)" userId="eea92597-a2c4-4d9f-a303-b7b3fb42c3a9" providerId="ADAL" clId="{52F33EF1-6FF7-4819-B909-0955B583AE1A}" dt="2026-02-24T18:20:56.345" v="301"/>
          <ac:spMkLst>
            <pc:docMk/>
            <pc:sldMk cId="763798568" sldId="317"/>
            <ac:spMk id="110" creationId="{00000000-0000-0000-0000-000000000000}"/>
          </ac:spMkLst>
        </pc:spChg>
      </pc:sldChg>
      <pc:sldChg chg="del ord">
        <pc:chgData name="Alleman, Rosalyn (OST-R)" userId="eea92597-a2c4-4d9f-a303-b7b3fb42c3a9" providerId="ADAL" clId="{52F33EF1-6FF7-4819-B909-0955B583AE1A}" dt="2026-02-24T20:12:37.542" v="321" actId="2696"/>
        <pc:sldMkLst>
          <pc:docMk/>
          <pc:sldMk cId="3897326628" sldId="321"/>
        </pc:sldMkLst>
      </pc:sldChg>
      <pc:sldChg chg="delSp modSp del mod">
        <pc:chgData name="Alleman, Rosalyn (OST-R)" userId="eea92597-a2c4-4d9f-a303-b7b3fb42c3a9" providerId="ADAL" clId="{52F33EF1-6FF7-4819-B909-0955B583AE1A}" dt="2026-02-24T20:13:09.755" v="322" actId="2696"/>
        <pc:sldMkLst>
          <pc:docMk/>
          <pc:sldMk cId="878233207" sldId="326"/>
        </pc:sldMkLst>
        <pc:spChg chg="del mod">
          <ac:chgData name="Alleman, Rosalyn (OST-R)" userId="eea92597-a2c4-4d9f-a303-b7b3fb42c3a9" providerId="ADAL" clId="{52F33EF1-6FF7-4819-B909-0955B583AE1A}" dt="2026-02-24T18:24:12.480" v="316" actId="478"/>
          <ac:spMkLst>
            <pc:docMk/>
            <pc:sldMk cId="878233207" sldId="326"/>
            <ac:spMk id="2" creationId="{C001A364-1F52-BF31-32B1-B1E1C9DDF574}"/>
          </ac:spMkLst>
        </pc:spChg>
        <pc:spChg chg="mod">
          <ac:chgData name="Alleman, Rosalyn (OST-R)" userId="eea92597-a2c4-4d9f-a303-b7b3fb42c3a9" providerId="ADAL" clId="{52F33EF1-6FF7-4819-B909-0955B583AE1A}" dt="2026-02-24T18:24:05.113" v="314" actId="1076"/>
          <ac:spMkLst>
            <pc:docMk/>
            <pc:sldMk cId="878233207" sldId="326"/>
            <ac:spMk id="3" creationId="{ADA4BF7D-C2F1-8EA8-2903-F8D067FA78BB}"/>
          </ac:spMkLst>
        </pc:spChg>
        <pc:picChg chg="mod modCrop">
          <ac:chgData name="Alleman, Rosalyn (OST-R)" userId="eea92597-a2c4-4d9f-a303-b7b3fb42c3a9" providerId="ADAL" clId="{52F33EF1-6FF7-4819-B909-0955B583AE1A}" dt="2026-02-24T18:23:45.448" v="311" actId="732"/>
          <ac:picMkLst>
            <pc:docMk/>
            <pc:sldMk cId="878233207" sldId="326"/>
            <ac:picMk id="4" creationId="{C51DBE22-D8D9-FFB6-DD5E-5B2A18A4A115}"/>
          </ac:picMkLst>
        </pc:picChg>
      </pc:sldChg>
      <pc:sldChg chg="modSp mod">
        <pc:chgData name="Alleman, Rosalyn (OST-R)" userId="eea92597-a2c4-4d9f-a303-b7b3fb42c3a9" providerId="ADAL" clId="{52F33EF1-6FF7-4819-B909-0955B583AE1A}" dt="2026-02-25T13:31:10.291" v="1298" actId="14100"/>
        <pc:sldMkLst>
          <pc:docMk/>
          <pc:sldMk cId="3948958584" sldId="334"/>
        </pc:sldMkLst>
        <pc:picChg chg="mod">
          <ac:chgData name="Alleman, Rosalyn (OST-R)" userId="eea92597-a2c4-4d9f-a303-b7b3fb42c3a9" providerId="ADAL" clId="{52F33EF1-6FF7-4819-B909-0955B583AE1A}" dt="2026-02-25T13:31:10.291" v="1298" actId="14100"/>
          <ac:picMkLst>
            <pc:docMk/>
            <pc:sldMk cId="3948958584" sldId="334"/>
            <ac:picMk id="4" creationId="{8E87EFCF-5E80-3FCD-DD1C-DD641F6435B5}"/>
          </ac:picMkLst>
        </pc:picChg>
      </pc:sldChg>
      <pc:sldChg chg="del">
        <pc:chgData name="Alleman, Rosalyn (OST-R)" userId="eea92597-a2c4-4d9f-a303-b7b3fb42c3a9" providerId="ADAL" clId="{52F33EF1-6FF7-4819-B909-0955B583AE1A}" dt="2026-02-24T18:50:01.322" v="320" actId="2696"/>
        <pc:sldMkLst>
          <pc:docMk/>
          <pc:sldMk cId="982553713" sldId="339"/>
        </pc:sldMkLst>
      </pc:sldChg>
      <pc:sldChg chg="del ord">
        <pc:chgData name="Alleman, Rosalyn (OST-R)" userId="eea92597-a2c4-4d9f-a303-b7b3fb42c3a9" providerId="ADAL" clId="{52F33EF1-6FF7-4819-B909-0955B583AE1A}" dt="2026-02-24T18:49:54.932" v="319" actId="2696"/>
        <pc:sldMkLst>
          <pc:docMk/>
          <pc:sldMk cId="1016936785" sldId="341"/>
        </pc:sldMkLst>
      </pc:sldChg>
      <pc:sldChg chg="del">
        <pc:chgData name="Alleman, Rosalyn (OST-R)" userId="eea92597-a2c4-4d9f-a303-b7b3fb42c3a9" providerId="ADAL" clId="{52F33EF1-6FF7-4819-B909-0955B583AE1A}" dt="2026-03-03T18:29:46.099" v="1473" actId="2696"/>
        <pc:sldMkLst>
          <pc:docMk/>
          <pc:sldMk cId="3834428582" sldId="342"/>
        </pc:sldMkLst>
      </pc:sldChg>
      <pc:sldChg chg="addSp delSp modSp mod ord">
        <pc:chgData name="Alleman, Rosalyn (OST-R)" userId="eea92597-a2c4-4d9f-a303-b7b3fb42c3a9" providerId="ADAL" clId="{52F33EF1-6FF7-4819-B909-0955B583AE1A}" dt="2026-03-03T18:28:51.810" v="1472" actId="6549"/>
        <pc:sldMkLst>
          <pc:docMk/>
          <pc:sldMk cId="3682765779" sldId="343"/>
        </pc:sldMkLst>
        <pc:spChg chg="mod">
          <ac:chgData name="Alleman, Rosalyn (OST-R)" userId="eea92597-a2c4-4d9f-a303-b7b3fb42c3a9" providerId="ADAL" clId="{52F33EF1-6FF7-4819-B909-0955B583AE1A}" dt="2026-03-03T18:22:28.787" v="1403" actId="20577"/>
          <ac:spMkLst>
            <pc:docMk/>
            <pc:sldMk cId="3682765779" sldId="343"/>
            <ac:spMk id="13" creationId="{3D2FE5EB-9407-B4C5-10C2-98ECC3B3C9BC}"/>
          </ac:spMkLst>
        </pc:spChg>
        <pc:spChg chg="mod">
          <ac:chgData name="Alleman, Rosalyn (OST-R)" userId="eea92597-a2c4-4d9f-a303-b7b3fb42c3a9" providerId="ADAL" clId="{52F33EF1-6FF7-4819-B909-0955B583AE1A}" dt="2026-03-03T18:28:27.183" v="1460" actId="20577"/>
          <ac:spMkLst>
            <pc:docMk/>
            <pc:sldMk cId="3682765779" sldId="343"/>
            <ac:spMk id="16" creationId="{2FE35B42-55AF-E45E-3E48-A04426D73A6B}"/>
          </ac:spMkLst>
        </pc:spChg>
        <pc:spChg chg="mod">
          <ac:chgData name="Alleman, Rosalyn (OST-R)" userId="eea92597-a2c4-4d9f-a303-b7b3fb42c3a9" providerId="ADAL" clId="{52F33EF1-6FF7-4819-B909-0955B583AE1A}" dt="2026-03-03T18:28:51.810" v="1472" actId="6549"/>
          <ac:spMkLst>
            <pc:docMk/>
            <pc:sldMk cId="3682765779" sldId="343"/>
            <ac:spMk id="17" creationId="{C49E45DD-C4A8-3D7B-B3A8-0282836EA9BE}"/>
          </ac:spMkLst>
        </pc:spChg>
        <pc:picChg chg="add mod">
          <ac:chgData name="Alleman, Rosalyn (OST-R)" userId="eea92597-a2c4-4d9f-a303-b7b3fb42c3a9" providerId="ADAL" clId="{52F33EF1-6FF7-4819-B909-0955B583AE1A}" dt="2026-03-03T18:27:41.801" v="1449"/>
          <ac:picMkLst>
            <pc:docMk/>
            <pc:sldMk cId="3682765779" sldId="343"/>
            <ac:picMk id="4" creationId="{48393AC7-96C3-7180-6032-B580E3A4C008}"/>
          </ac:picMkLst>
        </pc:picChg>
        <pc:picChg chg="add mod">
          <ac:chgData name="Alleman, Rosalyn (OST-R)" userId="eea92597-a2c4-4d9f-a303-b7b3fb42c3a9" providerId="ADAL" clId="{52F33EF1-6FF7-4819-B909-0955B583AE1A}" dt="2026-03-03T18:28:08.476" v="1450" actId="208"/>
          <ac:picMkLst>
            <pc:docMk/>
            <pc:sldMk cId="3682765779" sldId="343"/>
            <ac:picMk id="6" creationId="{B55A9A3F-E1A2-CD6C-2F73-E590D0073F5C}"/>
          </ac:picMkLst>
        </pc:picChg>
        <pc:picChg chg="del mod">
          <ac:chgData name="Alleman, Rosalyn (OST-R)" userId="eea92597-a2c4-4d9f-a303-b7b3fb42c3a9" providerId="ADAL" clId="{52F33EF1-6FF7-4819-B909-0955B583AE1A}" dt="2026-03-03T18:26:16.035" v="1427" actId="478"/>
          <ac:picMkLst>
            <pc:docMk/>
            <pc:sldMk cId="3682765779" sldId="343"/>
            <ac:picMk id="10" creationId="{4D79B37B-4A93-25C2-3541-A68A515FCE9A}"/>
          </ac:picMkLst>
        </pc:picChg>
        <pc:picChg chg="del">
          <ac:chgData name="Alleman, Rosalyn (OST-R)" userId="eea92597-a2c4-4d9f-a303-b7b3fb42c3a9" providerId="ADAL" clId="{52F33EF1-6FF7-4819-B909-0955B583AE1A}" dt="2026-03-03T18:24:44.989" v="1406" actId="478"/>
          <ac:picMkLst>
            <pc:docMk/>
            <pc:sldMk cId="3682765779" sldId="343"/>
            <ac:picMk id="11" creationId="{B9F2248B-9684-2E4E-573C-9C725415BDBB}"/>
          </ac:picMkLst>
        </pc:picChg>
      </pc:sldChg>
      <pc:sldChg chg="addSp delSp modSp add mod">
        <pc:chgData name="Alleman, Rosalyn (OST-R)" userId="eea92597-a2c4-4d9f-a303-b7b3fb42c3a9" providerId="ADAL" clId="{52F33EF1-6FF7-4819-B909-0955B583AE1A}" dt="2026-03-03T17:44:54.230" v="1396" actId="20577"/>
        <pc:sldMkLst>
          <pc:docMk/>
          <pc:sldMk cId="3076191733" sldId="344"/>
        </pc:sldMkLst>
        <pc:spChg chg="add mod">
          <ac:chgData name="Alleman, Rosalyn (OST-R)" userId="eea92597-a2c4-4d9f-a303-b7b3fb42c3a9" providerId="ADAL" clId="{52F33EF1-6FF7-4819-B909-0955B583AE1A}" dt="2026-02-25T13:24:49.380" v="1157" actId="20577"/>
          <ac:spMkLst>
            <pc:docMk/>
            <pc:sldMk cId="3076191733" sldId="344"/>
            <ac:spMk id="3" creationId="{27625735-DAEB-3828-9E56-92B3D8B997A6}"/>
          </ac:spMkLst>
        </pc:spChg>
        <pc:spChg chg="mod">
          <ac:chgData name="Alleman, Rosalyn (OST-R)" userId="eea92597-a2c4-4d9f-a303-b7b3fb42c3a9" providerId="ADAL" clId="{52F33EF1-6FF7-4819-B909-0955B583AE1A}" dt="2026-02-25T13:08:00.606" v="637" actId="20577"/>
          <ac:spMkLst>
            <pc:docMk/>
            <pc:sldMk cId="3076191733" sldId="344"/>
            <ac:spMk id="5" creationId="{31D45BEC-9D7D-8C11-2E40-A8E0823EC781}"/>
          </ac:spMkLst>
        </pc:spChg>
        <pc:spChg chg="mod">
          <ac:chgData name="Alleman, Rosalyn (OST-R)" userId="eea92597-a2c4-4d9f-a303-b7b3fb42c3a9" providerId="ADAL" clId="{52F33EF1-6FF7-4819-B909-0955B583AE1A}" dt="2026-02-25T12:58:42.867" v="329" actId="14100"/>
          <ac:spMkLst>
            <pc:docMk/>
            <pc:sldMk cId="3076191733" sldId="344"/>
            <ac:spMk id="9" creationId="{00000000-0000-0000-0000-000000000000}"/>
          </ac:spMkLst>
        </pc:spChg>
        <pc:spChg chg="mod">
          <ac:chgData name="Alleman, Rosalyn (OST-R)" userId="eea92597-a2c4-4d9f-a303-b7b3fb42c3a9" providerId="ADAL" clId="{52F33EF1-6FF7-4819-B909-0955B583AE1A}" dt="2026-03-03T17:44:54.230" v="1396" actId="20577"/>
          <ac:spMkLst>
            <pc:docMk/>
            <pc:sldMk cId="3076191733" sldId="344"/>
            <ac:spMk id="110" creationId="{00000000-0000-0000-0000-000000000000}"/>
          </ac:spMkLst>
        </pc:spChg>
        <pc:picChg chg="del">
          <ac:chgData name="Alleman, Rosalyn (OST-R)" userId="eea92597-a2c4-4d9f-a303-b7b3fb42c3a9" providerId="ADAL" clId="{52F33EF1-6FF7-4819-B909-0955B583AE1A}" dt="2026-02-25T12:59:20.667" v="341" actId="478"/>
          <ac:picMkLst>
            <pc:docMk/>
            <pc:sldMk cId="3076191733" sldId="344"/>
            <ac:picMk id="4" creationId="{F2037DAA-DBFC-5A12-2F5E-2BD08AA6408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1989ce7e6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1989ce7e6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4412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D4C95A95-5087-9ACA-258D-C2F1EBEDBC73}"/>
            </a:ext>
          </a:extLst>
        </p:cNvPr>
        <p:cNvGrpSpPr/>
        <p:nvPr/>
      </p:nvGrpSpPr>
      <p:grpSpPr>
        <a:xfrm>
          <a:off x="0" y="0"/>
          <a:ext cx="0" cy="0"/>
          <a:chOff x="0" y="0"/>
          <a:chExt cx="0" cy="0"/>
        </a:xfrm>
      </p:grpSpPr>
      <p:sp>
        <p:nvSpPr>
          <p:cNvPr id="107" name="Google Shape;107;g51989ce7e6_0_306:notes">
            <a:extLst>
              <a:ext uri="{FF2B5EF4-FFF2-40B4-BE49-F238E27FC236}">
                <a16:creationId xmlns:a16="http://schemas.microsoft.com/office/drawing/2014/main" id="{E03AC3E6-1A39-861E-4E49-8314B32018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1989ce7e6_0_306:notes">
            <a:extLst>
              <a:ext uri="{FF2B5EF4-FFF2-40B4-BE49-F238E27FC236}">
                <a16:creationId xmlns:a16="http://schemas.microsoft.com/office/drawing/2014/main" id="{3873A954-E5F8-7F6D-40FB-310E79B399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mj-lt"/>
              <a:ea typeface="Roboto"/>
              <a:cs typeface="Roboto"/>
              <a:sym typeface="Roboto"/>
            </a:endParaRPr>
          </a:p>
          <a:p>
            <a:pPr marL="0" lvl="0" indent="0" algn="l" rtl="0">
              <a:spcBef>
                <a:spcPts val="0"/>
              </a:spcBef>
              <a:spcAft>
                <a:spcPts val="0"/>
              </a:spcAft>
              <a:buNone/>
            </a:pPr>
            <a:endParaRPr sz="1200">
              <a:latin typeface="+mj-lt"/>
              <a:ea typeface="Roboto"/>
              <a:cs typeface="Roboto"/>
              <a:sym typeface="Roboto"/>
            </a:endParaRPr>
          </a:p>
        </p:txBody>
      </p:sp>
    </p:spTree>
    <p:extLst>
      <p:ext uri="{BB962C8B-B14F-4D97-AF65-F5344CB8AC3E}">
        <p14:creationId xmlns:p14="http://schemas.microsoft.com/office/powerpoint/2010/main" val="4116792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1aa7c0f8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1aa7c0f8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734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1989ce7e6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1989ce7e6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National</a:t>
            </a:r>
            <a:r>
              <a:rPr lang="en-US" baseline="0" dirty="0"/>
              <a:t> Transportation Library was established in 1998 as 1 of the 5 U.S. national libraries, along with:</a:t>
            </a:r>
          </a:p>
          <a:p>
            <a:pPr marL="171450" lvl="0" indent="-171450" algn="l" rtl="0">
              <a:spcBef>
                <a:spcPts val="0"/>
              </a:spcBef>
              <a:spcAft>
                <a:spcPts val="0"/>
              </a:spcAft>
            </a:pPr>
            <a:r>
              <a:rPr lang="en-US" baseline="0" dirty="0"/>
              <a:t>Library of Congress</a:t>
            </a:r>
          </a:p>
          <a:p>
            <a:pPr marL="171450" lvl="0" indent="-171450" algn="l" rtl="0">
              <a:spcBef>
                <a:spcPts val="0"/>
              </a:spcBef>
              <a:spcAft>
                <a:spcPts val="0"/>
              </a:spcAft>
            </a:pPr>
            <a:r>
              <a:rPr lang="en-US" baseline="0" dirty="0"/>
              <a:t>National Library of Education				</a:t>
            </a:r>
          </a:p>
          <a:p>
            <a:pPr marL="171450" lvl="0" indent="-171450" algn="l" rtl="0">
              <a:spcBef>
                <a:spcPts val="0"/>
              </a:spcBef>
              <a:spcAft>
                <a:spcPts val="0"/>
              </a:spcAft>
            </a:pPr>
            <a:r>
              <a:rPr lang="en-US" baseline="0" dirty="0"/>
              <a:t>National Library of Medicine</a:t>
            </a:r>
          </a:p>
          <a:p>
            <a:pPr marL="171450" lvl="0" indent="-171450" algn="l" rtl="0">
              <a:spcBef>
                <a:spcPts val="0"/>
              </a:spcBef>
              <a:spcAft>
                <a:spcPts val="0"/>
              </a:spcAft>
            </a:pPr>
            <a:r>
              <a:rPr lang="en-US" baseline="0" dirty="0"/>
              <a:t>National Agricultural Library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NTL</a:t>
            </a:r>
            <a:r>
              <a:rPr lang="en-US" baseline="0" dirty="0"/>
              <a:t> provides access to:</a:t>
            </a:r>
          </a:p>
          <a:p>
            <a:pPr marL="171450" lvl="0" indent="-171450" algn="l" rtl="0">
              <a:spcBef>
                <a:spcPts val="0"/>
              </a:spcBef>
              <a:spcAft>
                <a:spcPts val="0"/>
              </a:spcAft>
            </a:pPr>
            <a:r>
              <a:rPr lang="en-US" dirty="0"/>
              <a:t>Digital collections</a:t>
            </a:r>
          </a:p>
          <a:p>
            <a:pPr marL="171450" lvl="0" indent="-171450" algn="l" rtl="0">
              <a:spcBef>
                <a:spcPts val="0"/>
              </a:spcBef>
              <a:spcAft>
                <a:spcPts val="0"/>
              </a:spcAft>
            </a:pPr>
            <a:r>
              <a:rPr lang="en-US" dirty="0"/>
              <a:t>Data services</a:t>
            </a:r>
          </a:p>
          <a:p>
            <a:pPr marL="171450" lvl="0" indent="-171450" algn="l" rtl="0">
              <a:spcBef>
                <a:spcPts val="0"/>
              </a:spcBef>
              <a:spcAft>
                <a:spcPts val="0"/>
              </a:spcAft>
            </a:pPr>
            <a:r>
              <a:rPr lang="en-US" dirty="0"/>
              <a:t>Reference and research services</a:t>
            </a:r>
          </a:p>
          <a:p>
            <a:pPr marL="171450" lvl="0" indent="-171450" algn="l" rtl="0">
              <a:spcBef>
                <a:spcPts val="0"/>
              </a:spcBef>
              <a:spcAft>
                <a:spcPts val="0"/>
              </a:spcAft>
            </a:pPr>
            <a:r>
              <a:rPr lang="en-US" dirty="0"/>
              <a:t>Networking</a:t>
            </a:r>
          </a:p>
          <a:p>
            <a:pPr marL="0" lvl="0" indent="0" algn="l" rtl="0">
              <a:spcBef>
                <a:spcPts val="0"/>
              </a:spcBef>
              <a:spcAft>
                <a:spcPts val="0"/>
              </a:spcAft>
              <a:buNone/>
            </a:pPr>
            <a:r>
              <a:rPr lang="en-US" dirty="0"/>
              <a:t>We are an open access digital repository.</a:t>
            </a:r>
            <a:r>
              <a:rPr lang="en-US" baseline="0" dirty="0"/>
              <a:t> </a:t>
            </a:r>
            <a:r>
              <a:rPr lang="en-US" dirty="0"/>
              <a:t>All items are in the public domain and available for reuse without restriction.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NTL Operates under the following mandates:</a:t>
            </a:r>
          </a:p>
          <a:p>
            <a:pPr marL="171450" lvl="0" indent="-171450" algn="l" rtl="0">
              <a:spcBef>
                <a:spcPts val="0"/>
              </a:spcBef>
              <a:spcAft>
                <a:spcPts val="0"/>
              </a:spcAft>
            </a:pPr>
            <a:r>
              <a:rPr lang="en-US" dirty="0"/>
              <a:t>Transportation Equity Act for the 21st Century (1998)</a:t>
            </a:r>
          </a:p>
          <a:p>
            <a:pPr marL="628650" lvl="1" indent="-171450" algn="l" rtl="0">
              <a:spcBef>
                <a:spcPts val="0"/>
              </a:spcBef>
              <a:spcAft>
                <a:spcPts val="0"/>
              </a:spcAft>
            </a:pPr>
            <a:r>
              <a:rPr lang="en-US" dirty="0"/>
              <a:t>“establish and maintain a National Transportation Library, which shall contain</a:t>
            </a:r>
            <a:r>
              <a:rPr lang="en-US" baseline="0" dirty="0"/>
              <a:t> </a:t>
            </a:r>
            <a:r>
              <a:rPr lang="en-US" dirty="0"/>
              <a:t>a collection of statistical and other information needed for transportation decision making at the Federal, State, and local levels.”</a:t>
            </a:r>
          </a:p>
          <a:p>
            <a:pPr marL="171450" lvl="0" indent="-171450" algn="l" rtl="0">
              <a:spcBef>
                <a:spcPts val="0"/>
              </a:spcBef>
              <a:spcAft>
                <a:spcPts val="0"/>
              </a:spcAft>
            </a:pPr>
            <a:r>
              <a:rPr lang="en-US" dirty="0"/>
              <a:t>Moving Ahead for Progress in the 21</a:t>
            </a:r>
            <a:r>
              <a:rPr lang="en-US" baseline="30000" dirty="0"/>
              <a:t>st</a:t>
            </a:r>
            <a:r>
              <a:rPr lang="en-US" dirty="0"/>
              <a:t> Century Act (MAP-21) (2012)</a:t>
            </a:r>
          </a:p>
          <a:p>
            <a:pPr marL="628650" lvl="1" indent="-171450" algn="l" rtl="0">
              <a:spcBef>
                <a:spcPts val="0"/>
              </a:spcBef>
              <a:spcAft>
                <a:spcPts val="0"/>
              </a:spcAft>
            </a:pPr>
            <a:r>
              <a:rPr lang="en-US" dirty="0"/>
              <a:t>Acquire, preserve and manage transportation information and information products and services for use by DOT, other Federal agencies, and the public;</a:t>
            </a:r>
          </a:p>
          <a:p>
            <a:pPr marL="628650" lvl="1" indent="-171450" algn="l" rtl="0">
              <a:spcBef>
                <a:spcPts val="0"/>
              </a:spcBef>
              <a:spcAft>
                <a:spcPts val="0"/>
              </a:spcAft>
            </a:pPr>
            <a:r>
              <a:rPr lang="en-US" dirty="0"/>
              <a:t>Serve</a:t>
            </a:r>
            <a:r>
              <a:rPr lang="en-US" baseline="0" dirty="0"/>
              <a:t> as the c</a:t>
            </a:r>
            <a:r>
              <a:rPr lang="en-US" dirty="0"/>
              <a:t>entral repository for DOT research results and technical publications; and,</a:t>
            </a:r>
          </a:p>
          <a:p>
            <a:pPr marL="628650" lvl="1" indent="-171450" algn="l" rtl="0">
              <a:spcBef>
                <a:spcPts val="0"/>
              </a:spcBef>
              <a:spcAft>
                <a:spcPts val="0"/>
              </a:spcAft>
            </a:pPr>
            <a:r>
              <a:rPr lang="en-US" dirty="0"/>
              <a:t>Serve as the central clearinghouse for transportation data and information of the Federal Government</a:t>
            </a:r>
          </a:p>
          <a:p>
            <a:pPr marL="171450" lvl="0" indent="-171450" algn="l" rtl="0">
              <a:spcBef>
                <a:spcPts val="0"/>
              </a:spcBef>
              <a:spcAft>
                <a:spcPts val="0"/>
              </a:spcAft>
            </a:pPr>
            <a:r>
              <a:rPr lang="en-US" dirty="0"/>
              <a:t>Foundations for Evidence-Based Policymaking Act of 2018, Title II: The Open, Public, Electronic, and Necessary Government Data Act (or OPEN Government Data Act)</a:t>
            </a:r>
          </a:p>
          <a:p>
            <a:pPr marL="628650" lvl="1" indent="-171450" algn="l" rtl="0">
              <a:spcBef>
                <a:spcPts val="0"/>
              </a:spcBef>
              <a:spcAft>
                <a:spcPts val="0"/>
              </a:spcAft>
            </a:pPr>
            <a:r>
              <a:rPr lang="en-US" dirty="0"/>
              <a:t>Codifies and superseded M-13-13, making public and open the government default for data derived from research projects</a:t>
            </a:r>
          </a:p>
        </p:txBody>
      </p:sp>
    </p:spTree>
    <p:extLst>
      <p:ext uri="{BB962C8B-B14F-4D97-AF65-F5344CB8AC3E}">
        <p14:creationId xmlns:p14="http://schemas.microsoft.com/office/powerpoint/2010/main" val="103121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1989ce7e6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1989ce7e6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254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1989ce7e6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1989ce7e6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4398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1989ce7e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1989ce7e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mn-lt"/>
              <a:ea typeface="Roboto" panose="020B0604020202020204" charset="0"/>
              <a:cs typeface="Roboto"/>
              <a:sym typeface="Roboto"/>
            </a:endParaRPr>
          </a:p>
          <a:p>
            <a:pPr marL="0" lvl="0" indent="0" algn="l" rtl="0">
              <a:spcBef>
                <a:spcPts val="0"/>
              </a:spcBef>
              <a:spcAft>
                <a:spcPts val="0"/>
              </a:spcAft>
              <a:buNone/>
            </a:pPr>
            <a:endParaRPr sz="1200" dirty="0">
              <a:latin typeface="+mn-lt"/>
              <a:ea typeface="Roboto" panose="020B0604020202020204" charset="0"/>
              <a:cs typeface="Roboto"/>
              <a:sym typeface="Roboto"/>
            </a:endParaRPr>
          </a:p>
        </p:txBody>
      </p:sp>
    </p:spTree>
    <p:extLst>
      <p:ext uri="{BB962C8B-B14F-4D97-AF65-F5344CB8AC3E}">
        <p14:creationId xmlns:p14="http://schemas.microsoft.com/office/powerpoint/2010/main" val="383605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1989ce7e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1989ce7e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mj-lt"/>
              <a:ea typeface="Roboto"/>
              <a:cs typeface="Roboto"/>
              <a:sym typeface="Roboto"/>
            </a:endParaRPr>
          </a:p>
          <a:p>
            <a:pPr marL="0" lvl="0" indent="0" algn="l" rtl="0">
              <a:spcBef>
                <a:spcPts val="0"/>
              </a:spcBef>
              <a:spcAft>
                <a:spcPts val="0"/>
              </a:spcAft>
              <a:buNone/>
            </a:pPr>
            <a:endParaRPr sz="1200" dirty="0">
              <a:latin typeface="+mj-lt"/>
              <a:ea typeface="Roboto"/>
              <a:cs typeface="Roboto"/>
              <a:sym typeface="Roboto"/>
            </a:endParaRPr>
          </a:p>
        </p:txBody>
      </p:sp>
    </p:spTree>
    <p:extLst>
      <p:ext uri="{BB962C8B-B14F-4D97-AF65-F5344CB8AC3E}">
        <p14:creationId xmlns:p14="http://schemas.microsoft.com/office/powerpoint/2010/main" val="72102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1989ce7e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1989ce7e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mj-lt"/>
              <a:ea typeface="Roboto"/>
              <a:cs typeface="Roboto"/>
              <a:sym typeface="Roboto"/>
            </a:endParaRPr>
          </a:p>
          <a:p>
            <a:pPr marL="0" lvl="0" indent="0" algn="l" rtl="0">
              <a:spcBef>
                <a:spcPts val="0"/>
              </a:spcBef>
              <a:spcAft>
                <a:spcPts val="0"/>
              </a:spcAft>
              <a:buNone/>
            </a:pPr>
            <a:endParaRPr sz="1200" dirty="0">
              <a:latin typeface="+mj-lt"/>
              <a:ea typeface="Roboto"/>
              <a:cs typeface="Roboto"/>
              <a:sym typeface="Roboto"/>
            </a:endParaRPr>
          </a:p>
        </p:txBody>
      </p:sp>
    </p:spTree>
    <p:extLst>
      <p:ext uri="{BB962C8B-B14F-4D97-AF65-F5344CB8AC3E}">
        <p14:creationId xmlns:p14="http://schemas.microsoft.com/office/powerpoint/2010/main" val="2917723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1989ce7e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1989ce7e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mj-lt"/>
                <a:ea typeface="Roboto"/>
                <a:cs typeface="Roboto"/>
                <a:sym typeface="Roboto"/>
              </a:rPr>
              <a:t>Create accounts</a:t>
            </a:r>
            <a:endParaRPr sz="1200" dirty="0">
              <a:latin typeface="+mj-lt"/>
              <a:ea typeface="Roboto"/>
              <a:cs typeface="Roboto"/>
              <a:sym typeface="Roboto"/>
            </a:endParaRPr>
          </a:p>
          <a:p>
            <a:pPr marL="0" lvl="0" indent="0" algn="l" rtl="0">
              <a:spcBef>
                <a:spcPts val="0"/>
              </a:spcBef>
              <a:spcAft>
                <a:spcPts val="0"/>
              </a:spcAft>
              <a:buNone/>
            </a:pPr>
            <a:endParaRPr sz="1200" dirty="0">
              <a:latin typeface="+mj-lt"/>
              <a:ea typeface="Roboto"/>
              <a:cs typeface="Roboto"/>
              <a:sym typeface="Roboto"/>
            </a:endParaRPr>
          </a:p>
        </p:txBody>
      </p:sp>
    </p:spTree>
    <p:extLst>
      <p:ext uri="{BB962C8B-B14F-4D97-AF65-F5344CB8AC3E}">
        <p14:creationId xmlns:p14="http://schemas.microsoft.com/office/powerpoint/2010/main" val="299980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1989ce7e6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1989ce7e6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endParaRPr dirty="0"/>
          </a:p>
        </p:txBody>
      </p:sp>
    </p:spTree>
    <p:extLst>
      <p:ext uri="{BB962C8B-B14F-4D97-AF65-F5344CB8AC3E}">
        <p14:creationId xmlns:p14="http://schemas.microsoft.com/office/powerpoint/2010/main" val="1067641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atin typeface="+mj-l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latin typeface="+mj-lt"/>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dirty="0"/>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12000"/>
              <a:buNone/>
              <a:defRPr sz="12000">
                <a:solidFill>
                  <a:schemeClr val="dk2"/>
                </a:solidFill>
                <a:latin typeface="+mj-lt"/>
                <a:ea typeface="Roboto" panose="020B0604020202020204" charset="0"/>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rPr dirty="0"/>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atin typeface="+mn-lt"/>
                <a:ea typeface="Roboto" panose="020B0604020202020204" charset="0"/>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dirty="0"/>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A615D-3A31-4B93-A6F4-6EAEE127BF50}"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FACB8-841B-4036-81FE-5B69BFF615F9}" type="slidenum">
              <a:rPr lang="en-US" smtClean="0"/>
              <a:t>‹#›</a:t>
            </a:fld>
            <a:endParaRPr lang="en-US"/>
          </a:p>
        </p:txBody>
      </p:sp>
    </p:spTree>
    <p:extLst>
      <p:ext uri="{BB962C8B-B14F-4D97-AF65-F5344CB8AC3E}">
        <p14:creationId xmlns:p14="http://schemas.microsoft.com/office/powerpoint/2010/main" val="2855005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p:cNvSpPr>
            <a:spLocks noGrp="1"/>
          </p:cNvSpPr>
          <p:nvPr>
            <p:ph type="dt" sz="half" idx="10"/>
          </p:nvPr>
        </p:nvSpPr>
        <p:spPr/>
        <p:txBody>
          <a:bodyPr/>
          <a:lstStyle/>
          <a:p>
            <a:pPr defTabSz="342900">
              <a:buClrTx/>
            </a:pPr>
            <a:fld id="{1F6A615D-3A31-4B93-A6F4-6EAEE127BF50}" type="datetimeFigureOut">
              <a:rPr lang="en-US"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rPr>
              <a:pPr defTabSz="342900">
                <a:buClrTx/>
              </a:pPr>
              <a:t>3/3/2026</a:t>
            </a:fld>
            <a:endParaRPr lang="en-US"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defTabSz="342900">
              <a:buClrTx/>
            </a:pPr>
            <a:endParaRPr lang="en-US"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defTabSz="342900">
              <a:buClrTx/>
            </a:pPr>
            <a:fld id="{BCDFACB8-841B-4036-81FE-5B69BFF615F9}" type="slidenum">
              <a:rPr lang="en-US"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rPr>
              <a:pPr defTabSz="342900">
                <a:buClrTx/>
              </a:pPr>
              <a:t>‹#›</a:t>
            </a:fld>
            <a:endParaRPr lang="en-US"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a typeface="+mn-ea"/>
              <a:cs typeface="+mn-cs"/>
            </a:endParaRPr>
          </a:p>
        </p:txBody>
      </p:sp>
    </p:spTree>
    <p:extLst>
      <p:ext uri="{BB962C8B-B14F-4D97-AF65-F5344CB8AC3E}">
        <p14:creationId xmlns:p14="http://schemas.microsoft.com/office/powerpoint/2010/main" val="2887130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6A615D-3A31-4B93-A6F4-6EAEE127BF50}" type="datetimeFigureOut">
              <a:rPr lang="en-US" smtClean="0"/>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FACB8-841B-4036-81FE-5B69BFF615F9}" type="slidenum">
              <a:rPr lang="en-US" smtClean="0"/>
              <a:t>‹#›</a:t>
            </a:fld>
            <a:endParaRPr lang="en-US"/>
          </a:p>
        </p:txBody>
      </p:sp>
    </p:spTree>
    <p:extLst>
      <p:ext uri="{BB962C8B-B14F-4D97-AF65-F5344CB8AC3E}">
        <p14:creationId xmlns:p14="http://schemas.microsoft.com/office/powerpoint/2010/main" val="382447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rtl="0">
              <a:spcBef>
                <a:spcPts val="0"/>
              </a:spcBef>
              <a:spcAft>
                <a:spcPts val="0"/>
              </a:spcAft>
              <a:buSzPts val="4200"/>
              <a:buNone/>
              <a:defRPr sz="42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rtl="0">
              <a:spcBef>
                <a:spcPts val="0"/>
              </a:spcBef>
              <a:spcAft>
                <a:spcPts val="0"/>
              </a:spcAft>
              <a:buSzPts val="3200"/>
              <a:buNone/>
              <a:defRPr>
                <a:latin typeface="+mj-lt"/>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atin typeface="+mn-lt"/>
                <a:ea typeface="Roboto" panose="020B0604020202020204" charset="0"/>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dirty="0"/>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rtl="0">
              <a:spcBef>
                <a:spcPts val="0"/>
              </a:spcBef>
              <a:spcAft>
                <a:spcPts val="0"/>
              </a:spcAft>
              <a:buSzPts val="3200"/>
              <a:buNone/>
              <a:defRPr>
                <a:latin typeface="+mj-lt"/>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atin typeface="+mn-lt"/>
                <a:ea typeface="Roboto" panose="020B0604020202020204" charset="0"/>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dirty="0"/>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atin typeface="+mn-lt"/>
                <a:ea typeface="Roboto" panose="020B0604020202020204" charset="0"/>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dirty="0"/>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rtl="0">
              <a:spcBef>
                <a:spcPts val="0"/>
              </a:spcBef>
              <a:spcAft>
                <a:spcPts val="0"/>
              </a:spcAft>
              <a:buSzPts val="1800"/>
              <a:buNone/>
              <a:defRPr sz="1800">
                <a:latin typeface="+mj-lt"/>
                <a:ea typeface="Roboto" panose="020B0604020202020204"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atin typeface="+mj-lt"/>
                <a:ea typeface="Roboto" panose="020B0604020202020204"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rtl="0">
              <a:spcBef>
                <a:spcPts val="0"/>
              </a:spcBef>
              <a:spcAft>
                <a:spcPts val="0"/>
              </a:spcAft>
              <a:buClr>
                <a:schemeClr val="lt1"/>
              </a:buClr>
              <a:buSzPts val="1200"/>
              <a:buChar char="●"/>
              <a:defRPr sz="1200">
                <a:solidFill>
                  <a:schemeClr val="lt1"/>
                </a:solidFill>
                <a:latin typeface="+mn-lt"/>
                <a:ea typeface="Roboto" panose="020B0604020202020204" charset="0"/>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dirty="0"/>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rtl="0">
              <a:spcBef>
                <a:spcPts val="0"/>
              </a:spcBef>
              <a:spcAft>
                <a:spcPts val="0"/>
              </a:spcAft>
              <a:buSzPts val="6000"/>
              <a:buNone/>
              <a:defRPr sz="6000">
                <a:latin typeface="+mj-lt"/>
                <a:ea typeface="Roboto" panose="020B0604020202020204" charset="0"/>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dirty="0"/>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4200"/>
              <a:buNone/>
              <a:defRPr sz="4200">
                <a:solidFill>
                  <a:schemeClr val="dk2"/>
                </a:solidFill>
                <a:latin typeface="+mj-lt"/>
                <a:ea typeface="Roboto" panose="020B0604020202020204" charset="0"/>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dirty="0"/>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atin typeface="+mj-lt"/>
                <a:ea typeface="Roboto" panose="020B060402020202020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latin typeface="+mn-lt"/>
                <a:ea typeface="Roboto" panose="020B0604020202020204" charset="0"/>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dirty="0"/>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lt1"/>
              </a:buClr>
              <a:buSzPts val="1200"/>
              <a:buNone/>
              <a:defRPr sz="1200">
                <a:solidFill>
                  <a:schemeClr val="lt1"/>
                </a:solidFill>
                <a:latin typeface="+mj-lt"/>
                <a:ea typeface="Roboto" panose="020B0604020202020204" charset="0"/>
              </a:defRPr>
            </a:lvl1pPr>
          </a:lstStyle>
          <a:p>
            <a:endParaRPr dirty="0"/>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1C458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dirty="0"/>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mj-lt"/>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Roboto" panose="020B060402020202020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F6A615D-3A31-4B93-A6F4-6EAEE127BF50}" type="datetimeFigureOut">
              <a:rPr lang="en-US" smtClean="0"/>
              <a:t>3/3/2026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CDFACB8-841B-4036-81FE-5B69BFF615F9}" type="slidenum">
              <a:rPr lang="en-US" smtClean="0"/>
              <a:t>‹#›</a:t>
            </a:fld>
            <a:endParaRPr lang="en-US"/>
          </a:p>
        </p:txBody>
      </p:sp>
    </p:spTree>
    <p:extLst>
      <p:ext uri="{BB962C8B-B14F-4D97-AF65-F5344CB8AC3E}">
        <p14:creationId xmlns:p14="http://schemas.microsoft.com/office/powerpoint/2010/main" val="2231248491"/>
      </p:ext>
    </p:extLst>
  </p:cSld>
  <p:clrMap bg1="dk1" tx1="lt1" bg2="dk2" tx2="lt2" accent1="accent1" accent2="accent2" accent3="accent3" accent4="accent4" accent5="accent5" accent6="accent6" hlink="hlink" folHlink="folHlink"/>
  <p:sldLayoutIdLst>
    <p:sldLayoutId id="2147483662" r:id="rId1"/>
    <p:sldLayoutId id="2147483663" r:id="rId2"/>
  </p:sldLayoutIdLst>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salyn.alleman@dot.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ntl.bts.gov/policie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rosap.ntl.bts.gov/cbrowse?parentId=dot:83173" TargetMode="External"/><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rosap.ntl.bts.gov/cbrowse?parentId=dot:83174" TargetMode="External"/><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witter.com/USDOTNT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transportation.libguides.com/" TargetMode="External"/><Relationship Id="rId4" Type="http://schemas.openxmlformats.org/officeDocument/2006/relationships/hyperlink" Target="https://transportation.libanswers.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rosap.ntl.bts.gov/welcom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www.phmsa.dot.gov/training/hazmat/erg/emergency-response-guidebook-erg" TargetMode="External"/><Relationship Id="rId3" Type="http://schemas.openxmlformats.org/officeDocument/2006/relationships/image" Target="../media/image2.png"/><Relationship Id="rId7" Type="http://schemas.openxmlformats.org/officeDocument/2006/relationships/hyperlink" Target="https://ai.fmcsa.dot.gov/AI/"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mutcd.fhwa.dot.gov/" TargetMode="External"/><Relationship Id="rId5" Type="http://schemas.openxmlformats.org/officeDocument/2006/relationships/hyperlink" Target="https://www.fhwa.dot.gov/policyinformation/statistics.cfm" TargetMode="External"/><Relationship Id="rId10" Type="http://schemas.openxmlformats.org/officeDocument/2006/relationships/hyperlink" Target="https://transportation.libanswers.com/faq/402641" TargetMode="External"/><Relationship Id="rId4" Type="http://schemas.openxmlformats.org/officeDocument/2006/relationships/hyperlink" Target="https://cdan.dot.gov/" TargetMode="External"/><Relationship Id="rId9" Type="http://schemas.openxmlformats.org/officeDocument/2006/relationships/hyperlink" Target="https://www.aspm.faa.gov/opsnet/sys/main.asp"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trid.trb.org/Help" TargetMode="External"/><Relationship Id="rId13" Type="http://schemas.openxmlformats.org/officeDocument/2006/relationships/hyperlink" Target="https://www.trb.org/Main/Blurbs/172271.aspx" TargetMode="External"/><Relationship Id="rId3" Type="http://schemas.openxmlformats.org/officeDocument/2006/relationships/image" Target="../media/image2.png"/><Relationship Id="rId7" Type="http://schemas.openxmlformats.org/officeDocument/2006/relationships/hyperlink" Target="https://www.trb.org/InformationServices/ResourcesfortheTRISDatabases.aspx" TargetMode="External"/><Relationship Id="rId12" Type="http://schemas.openxmlformats.org/officeDocument/2006/relationships/hyperlink" Target="https://www.itf-oecd.org/international-transport-research-documentation-public"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ww.trb.org/InformationServices/AboutTRID.aspx" TargetMode="External"/><Relationship Id="rId11" Type="http://schemas.openxmlformats.org/officeDocument/2006/relationships/hyperlink" Target="https://trt.trb.org/" TargetMode="External"/><Relationship Id="rId5" Type="http://schemas.openxmlformats.org/officeDocument/2006/relationships/hyperlink" Target="https://trid.trb.org/faq" TargetMode="External"/><Relationship Id="rId10" Type="http://schemas.openxmlformats.org/officeDocument/2006/relationships/hyperlink" Target="https://rip.trb.org/" TargetMode="External"/><Relationship Id="rId4" Type="http://schemas.openxmlformats.org/officeDocument/2006/relationships/hyperlink" Target="https://trid.trb.org/" TargetMode="External"/><Relationship Id="rId9" Type="http://schemas.openxmlformats.org/officeDocument/2006/relationships/hyperlink" Target="https://www.trb.org/InformationServices/TRISSerials.aspx" TargetMode="External"/><Relationship Id="rId14" Type="http://schemas.openxmlformats.org/officeDocument/2006/relationships/hyperlink" Target="mailto:tris-trb@nas.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transportation.libguides.com/NTKN" TargetMode="External"/><Relationship Id="rId4" Type="http://schemas.openxmlformats.org/officeDocument/2006/relationships/hyperlink" Target="https://transportation.libguides.com/TL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Title"/>
          <p:cNvSpPr txBox="1">
            <a:spLocks noGrp="1"/>
          </p:cNvSpPr>
          <p:nvPr>
            <p:ph type="ctrTitle"/>
          </p:nvPr>
        </p:nvSpPr>
        <p:spPr>
          <a:xfrm>
            <a:off x="182880" y="1221377"/>
            <a:ext cx="8778240" cy="133894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b="1" dirty="0"/>
              <a:t>The National Transportation Library</a:t>
            </a:r>
            <a:endParaRPr sz="4000" b="1" dirty="0"/>
          </a:p>
        </p:txBody>
      </p:sp>
      <p:sp>
        <p:nvSpPr>
          <p:cNvPr id="68" name="Subtitle"/>
          <p:cNvSpPr txBox="1">
            <a:spLocks noGrp="1"/>
          </p:cNvSpPr>
          <p:nvPr>
            <p:ph type="subTitle" idx="1"/>
          </p:nvPr>
        </p:nvSpPr>
        <p:spPr>
          <a:xfrm>
            <a:off x="182880" y="2560320"/>
            <a:ext cx="8778240" cy="45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Spring Depository Library Council Virtual Meeting</a:t>
            </a:r>
            <a:endParaRPr sz="2400" dirty="0"/>
          </a:p>
        </p:txBody>
      </p:sp>
      <p:sp>
        <p:nvSpPr>
          <p:cNvPr id="69" name="Presenter_info"/>
          <p:cNvSpPr txBox="1">
            <a:spLocks noGrp="1"/>
          </p:cNvSpPr>
          <p:nvPr>
            <p:ph type="subTitle" idx="1"/>
          </p:nvPr>
        </p:nvSpPr>
        <p:spPr>
          <a:xfrm>
            <a:off x="178417" y="3223259"/>
            <a:ext cx="5029200" cy="1428253"/>
          </a:xfrm>
          <a:prstGeom prst="rect">
            <a:avLst/>
          </a:prstGeom>
        </p:spPr>
        <p:txBody>
          <a:bodyPr spcFirstLastPara="1" wrap="square" lIns="91425" tIns="91425" rIns="91425" bIns="91425" anchor="t" anchorCtr="0">
            <a:noAutofit/>
          </a:bodyPr>
          <a:lstStyle/>
          <a:p>
            <a:pPr marL="0" lvl="0" indent="0"/>
            <a:r>
              <a:rPr lang="en-US" sz="1200" dirty="0"/>
              <a:t>Rosalyn Alleman</a:t>
            </a:r>
          </a:p>
          <a:p>
            <a:pPr marL="0" lvl="0" indent="0"/>
            <a:r>
              <a:rPr lang="en-US" sz="1200" dirty="0"/>
              <a:t>Reference Librarian</a:t>
            </a:r>
          </a:p>
          <a:p>
            <a:pPr marL="0" lvl="0" indent="0"/>
            <a:r>
              <a:rPr lang="en-US" sz="1200" dirty="0">
                <a:solidFill>
                  <a:schemeClr val="bg1"/>
                </a:solidFill>
                <a:hlinkClick r:id="rId3">
                  <a:extLst>
                    <a:ext uri="{A12FA001-AC4F-418D-AE19-62706E023703}">
                      <ahyp:hlinkClr xmlns:ahyp="http://schemas.microsoft.com/office/drawing/2018/hyperlinkcolor" val="tx"/>
                    </a:ext>
                  </a:extLst>
                </a:hlinkClick>
              </a:rPr>
              <a:t>rosalyn.alleman@dot.gov</a:t>
            </a:r>
            <a:endParaRPr lang="en-US" sz="1200" dirty="0">
              <a:solidFill>
                <a:schemeClr val="bg1"/>
              </a:solidFill>
            </a:endParaRPr>
          </a:p>
          <a:p>
            <a:pPr marL="0" lvl="0" indent="0"/>
            <a:endParaRPr lang="en-US" sz="1200" dirty="0">
              <a:solidFill>
                <a:schemeClr val="bg1"/>
              </a:solidFill>
            </a:endParaRPr>
          </a:p>
          <a:p>
            <a:pPr marL="0" indent="0"/>
            <a:endParaRPr lang="en-US" sz="1200" dirty="0">
              <a:solidFill>
                <a:schemeClr val="bg1"/>
              </a:solidFill>
            </a:endParaRPr>
          </a:p>
          <a:p>
            <a:pPr marL="0" indent="0"/>
            <a:r>
              <a:rPr lang="en-US" sz="1400" dirty="0">
                <a:solidFill>
                  <a:schemeClr val="bg1"/>
                </a:solidFill>
              </a:rPr>
              <a:t>March 4, 2026</a:t>
            </a:r>
          </a:p>
        </p:txBody>
      </p:sp>
      <p:sp>
        <p:nvSpPr>
          <p:cNvPr id="5" name="Corner Background Shape" descr="This is a background image, in the shpae of a triangle, meant to simulate the corner of a page or piece of paper. It searves as the backgroud for the U.S. DOT logo and hold no other information. " title="White Corner Shape">
            <a:extLst>
              <a:ext uri="{FF2B5EF4-FFF2-40B4-BE49-F238E27FC236}">
                <a16:creationId xmlns:a16="http://schemas.microsoft.com/office/drawing/2014/main" id="{73864A66-292E-4A2C-9FF9-29D46006BE09}"/>
              </a:ext>
            </a:extLst>
          </p:cNvPr>
          <p:cNvSpPr/>
          <p:nvPr/>
        </p:nvSpPr>
        <p:spPr>
          <a:xfrm>
            <a:off x="5878288" y="2609156"/>
            <a:ext cx="3265712" cy="2534344"/>
          </a:xfrm>
          <a:custGeom>
            <a:avLst/>
            <a:gdLst>
              <a:gd name="connsiteX0" fmla="*/ 0 w 2220686"/>
              <a:gd name="connsiteY0" fmla="*/ 0 h 1255580"/>
              <a:gd name="connsiteX1" fmla="*/ 1592896 w 2220686"/>
              <a:gd name="connsiteY1" fmla="*/ 0 h 1255580"/>
              <a:gd name="connsiteX2" fmla="*/ 2220686 w 2220686"/>
              <a:gd name="connsiteY2" fmla="*/ 627790 h 1255580"/>
              <a:gd name="connsiteX3" fmla="*/ 2220686 w 2220686"/>
              <a:gd name="connsiteY3" fmla="*/ 1255580 h 1255580"/>
              <a:gd name="connsiteX4" fmla="*/ 0 w 2220686"/>
              <a:gd name="connsiteY4" fmla="*/ 1255580 h 1255580"/>
              <a:gd name="connsiteX5" fmla="*/ 0 w 2220686"/>
              <a:gd name="connsiteY5" fmla="*/ 0 h 1255580"/>
              <a:gd name="connsiteX0" fmla="*/ 961901 w 2220686"/>
              <a:gd name="connsiteY0" fmla="*/ 475013 h 1255580"/>
              <a:gd name="connsiteX1" fmla="*/ 1592896 w 2220686"/>
              <a:gd name="connsiteY1" fmla="*/ 0 h 1255580"/>
              <a:gd name="connsiteX2" fmla="*/ 2220686 w 2220686"/>
              <a:gd name="connsiteY2" fmla="*/ 627790 h 1255580"/>
              <a:gd name="connsiteX3" fmla="*/ 2220686 w 2220686"/>
              <a:gd name="connsiteY3" fmla="*/ 1255580 h 1255580"/>
              <a:gd name="connsiteX4" fmla="*/ 0 w 2220686"/>
              <a:gd name="connsiteY4" fmla="*/ 1255580 h 1255580"/>
              <a:gd name="connsiteX5" fmla="*/ 961901 w 2220686"/>
              <a:gd name="connsiteY5" fmla="*/ 475013 h 1255580"/>
              <a:gd name="connsiteX0" fmla="*/ 961901 w 2222289"/>
              <a:gd name="connsiteY0" fmla="*/ 973777 h 1754344"/>
              <a:gd name="connsiteX1" fmla="*/ 2222289 w 2222289"/>
              <a:gd name="connsiteY1" fmla="*/ 0 h 1754344"/>
              <a:gd name="connsiteX2" fmla="*/ 2220686 w 2222289"/>
              <a:gd name="connsiteY2" fmla="*/ 1126554 h 1754344"/>
              <a:gd name="connsiteX3" fmla="*/ 2220686 w 2222289"/>
              <a:gd name="connsiteY3" fmla="*/ 1754344 h 1754344"/>
              <a:gd name="connsiteX4" fmla="*/ 0 w 2222289"/>
              <a:gd name="connsiteY4" fmla="*/ 1754344 h 1754344"/>
              <a:gd name="connsiteX5" fmla="*/ 961901 w 2222289"/>
              <a:gd name="connsiteY5" fmla="*/ 973777 h 1754344"/>
              <a:gd name="connsiteX0" fmla="*/ 1128155 w 2222289"/>
              <a:gd name="connsiteY0" fmla="*/ 843149 h 1754344"/>
              <a:gd name="connsiteX1" fmla="*/ 2222289 w 2222289"/>
              <a:gd name="connsiteY1" fmla="*/ 0 h 1754344"/>
              <a:gd name="connsiteX2" fmla="*/ 2220686 w 2222289"/>
              <a:gd name="connsiteY2" fmla="*/ 1126554 h 1754344"/>
              <a:gd name="connsiteX3" fmla="*/ 2220686 w 2222289"/>
              <a:gd name="connsiteY3" fmla="*/ 1754344 h 1754344"/>
              <a:gd name="connsiteX4" fmla="*/ 0 w 2222289"/>
              <a:gd name="connsiteY4" fmla="*/ 1754344 h 1754344"/>
              <a:gd name="connsiteX5" fmla="*/ 1128155 w 2222289"/>
              <a:gd name="connsiteY5" fmla="*/ 843149 h 1754344"/>
              <a:gd name="connsiteX0" fmla="*/ 890052 w 1984186"/>
              <a:gd name="connsiteY0" fmla="*/ 843149 h 1754344"/>
              <a:gd name="connsiteX1" fmla="*/ 1984186 w 1984186"/>
              <a:gd name="connsiteY1" fmla="*/ 0 h 1754344"/>
              <a:gd name="connsiteX2" fmla="*/ 1982583 w 1984186"/>
              <a:gd name="connsiteY2" fmla="*/ 1126554 h 1754344"/>
              <a:gd name="connsiteX3" fmla="*/ 1982583 w 1984186"/>
              <a:gd name="connsiteY3" fmla="*/ 1754344 h 1754344"/>
              <a:gd name="connsiteX4" fmla="*/ 0 w 1984186"/>
              <a:gd name="connsiteY4" fmla="*/ 1754344 h 1754344"/>
              <a:gd name="connsiteX5" fmla="*/ 890052 w 1984186"/>
              <a:gd name="connsiteY5" fmla="*/ 843149 h 1754344"/>
              <a:gd name="connsiteX0" fmla="*/ 1034356 w 1984186"/>
              <a:gd name="connsiteY0" fmla="*/ 802047 h 1754344"/>
              <a:gd name="connsiteX1" fmla="*/ 1984186 w 1984186"/>
              <a:gd name="connsiteY1" fmla="*/ 0 h 1754344"/>
              <a:gd name="connsiteX2" fmla="*/ 1982583 w 1984186"/>
              <a:gd name="connsiteY2" fmla="*/ 1126554 h 1754344"/>
              <a:gd name="connsiteX3" fmla="*/ 1982583 w 1984186"/>
              <a:gd name="connsiteY3" fmla="*/ 1754344 h 1754344"/>
              <a:gd name="connsiteX4" fmla="*/ 0 w 1984186"/>
              <a:gd name="connsiteY4" fmla="*/ 1754344 h 1754344"/>
              <a:gd name="connsiteX5" fmla="*/ 1034356 w 1984186"/>
              <a:gd name="connsiteY5" fmla="*/ 802047 h 17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186" h="1754344">
                <a:moveTo>
                  <a:pt x="1034356" y="802047"/>
                </a:moveTo>
                <a:lnTo>
                  <a:pt x="1984186" y="0"/>
                </a:lnTo>
                <a:cubicBezTo>
                  <a:pt x="1983652" y="375518"/>
                  <a:pt x="1983117" y="751036"/>
                  <a:pt x="1982583" y="1126554"/>
                </a:cubicBezTo>
                <a:lnTo>
                  <a:pt x="1982583" y="1754344"/>
                </a:lnTo>
                <a:lnTo>
                  <a:pt x="0" y="1754344"/>
                </a:lnTo>
                <a:lnTo>
                  <a:pt x="1034356" y="802047"/>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6"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a:extLst>
              <a:ext uri="{FF2B5EF4-FFF2-40B4-BE49-F238E27FC236}">
                <a16:creationId xmlns:a16="http://schemas.microsoft.com/office/drawing/2014/main" id="{EF3D8E95-3E7D-413F-BCF1-02968A68843D}"/>
              </a:ext>
            </a:extLst>
          </p:cNvPr>
          <p:cNvPicPr>
            <a:picLocks noChangeAspect="1"/>
          </p:cNvPicPr>
          <p:nvPr/>
        </p:nvPicPr>
        <p:blipFill>
          <a:blip r:embed="rId4"/>
          <a:stretch>
            <a:fillRect/>
          </a:stretch>
        </p:blipFill>
        <p:spPr>
          <a:xfrm>
            <a:off x="7176463" y="4343400"/>
            <a:ext cx="1888177" cy="7162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Title"/>
          <p:cNvSpPr txBox="1">
            <a:spLocks noGrp="1"/>
          </p:cNvSpPr>
          <p:nvPr>
            <p:ph type="title"/>
          </p:nvPr>
        </p:nvSpPr>
        <p:spPr>
          <a:xfrm>
            <a:off x="460950" y="192550"/>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dirty="0"/>
              <a:t>Collection Development</a:t>
            </a:r>
            <a:endParaRPr sz="3600" dirty="0"/>
          </a:p>
        </p:txBody>
      </p:sp>
      <p:sp>
        <p:nvSpPr>
          <p:cNvPr id="90" name="Left text background shape" descr="This shape is the backgroud for the left-most text box. It is green in color." title="Left Text Box"/>
          <p:cNvSpPr/>
          <p:nvPr/>
        </p:nvSpPr>
        <p:spPr>
          <a:xfrm>
            <a:off x="371775" y="1218000"/>
            <a:ext cx="2629500" cy="33378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Left title box"/>
          <p:cNvSpPr txBox="1">
            <a:spLocks noGrp="1"/>
          </p:cNvSpPr>
          <p:nvPr>
            <p:ph type="title"/>
          </p:nvPr>
        </p:nvSpPr>
        <p:spPr>
          <a:xfrm>
            <a:off x="420590" y="1231250"/>
            <a:ext cx="2481600" cy="49849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800" dirty="0"/>
              <a:t>Sources of Material</a:t>
            </a:r>
            <a:endParaRPr sz="1800" dirty="0">
              <a:solidFill>
                <a:schemeClr val="lt1"/>
              </a:solidFill>
            </a:endParaRPr>
          </a:p>
        </p:txBody>
      </p:sp>
      <p:sp>
        <p:nvSpPr>
          <p:cNvPr id="91" name="Center text background shape" descr="This shape is the backgroud for the center text box. It is green in color." title="Center Text box"/>
          <p:cNvSpPr/>
          <p:nvPr/>
        </p:nvSpPr>
        <p:spPr>
          <a:xfrm>
            <a:off x="3210425" y="1217900"/>
            <a:ext cx="2629500" cy="3337800"/>
          </a:xfrm>
          <a:prstGeom prst="wedgeRectCallout">
            <a:avLst>
              <a:gd name="adj1" fmla="val -20833"/>
              <a:gd name="adj2" fmla="val 625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Center title box">
            <a:extLst>
              <a:ext uri="{FF2B5EF4-FFF2-40B4-BE49-F238E27FC236}">
                <a16:creationId xmlns:a16="http://schemas.microsoft.com/office/drawing/2014/main" id="{0B3B5FA4-8899-4785-9447-EC9A0E78E4B5}"/>
              </a:ext>
            </a:extLst>
          </p:cNvPr>
          <p:cNvSpPr txBox="1">
            <a:spLocks/>
          </p:cNvSpPr>
          <p:nvPr/>
        </p:nvSpPr>
        <p:spPr>
          <a:xfrm>
            <a:off x="3256145" y="1217900"/>
            <a:ext cx="2481600" cy="498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spcAft>
                <a:spcPts val="1200"/>
              </a:spcAft>
            </a:pPr>
            <a:r>
              <a:rPr lang="en-US" sz="1800" dirty="0">
                <a:latin typeface="+mj-lt"/>
              </a:rPr>
              <a:t>Works Categories</a:t>
            </a:r>
          </a:p>
        </p:txBody>
      </p:sp>
      <p:sp>
        <p:nvSpPr>
          <p:cNvPr id="92" name="Right text background shape" descr="This shape is the backgroud for the right-most text box. It is green in color." title="Right text box"/>
          <p:cNvSpPr/>
          <p:nvPr/>
        </p:nvSpPr>
        <p:spPr>
          <a:xfrm>
            <a:off x="6049100" y="1217900"/>
            <a:ext cx="2629500" cy="33378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ight title box">
            <a:extLst>
              <a:ext uri="{FF2B5EF4-FFF2-40B4-BE49-F238E27FC236}">
                <a16:creationId xmlns:a16="http://schemas.microsoft.com/office/drawing/2014/main" id="{C970C2F7-FBF6-44B1-8B87-762014E572C3}"/>
              </a:ext>
            </a:extLst>
          </p:cNvPr>
          <p:cNvSpPr txBox="1">
            <a:spLocks/>
          </p:cNvSpPr>
          <p:nvPr/>
        </p:nvSpPr>
        <p:spPr>
          <a:xfrm>
            <a:off x="6106025" y="1217900"/>
            <a:ext cx="2481600" cy="498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spcAft>
                <a:spcPts val="1200"/>
              </a:spcAft>
            </a:pPr>
            <a:r>
              <a:rPr lang="en-US" sz="1800" dirty="0">
                <a:latin typeface="+mj-lt"/>
              </a:rPr>
              <a:t>Access &amp; Rights</a:t>
            </a:r>
          </a:p>
        </p:txBody>
      </p:sp>
      <p:pic>
        <p:nvPicPr>
          <p:cNvPr id="14"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3"/>
          <a:stretch>
            <a:fillRect/>
          </a:stretch>
        </p:blipFill>
        <p:spPr>
          <a:xfrm>
            <a:off x="7315200" y="4572000"/>
            <a:ext cx="1216849" cy="461618"/>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TextBox 2"/>
          <p:cNvSpPr txBox="1"/>
          <p:nvPr/>
        </p:nvSpPr>
        <p:spPr>
          <a:xfrm>
            <a:off x="406400" y="1653973"/>
            <a:ext cx="2594850" cy="2769989"/>
          </a:xfrm>
          <a:prstGeom prst="rect">
            <a:avLst/>
          </a:prstGeom>
          <a:noFill/>
        </p:spPr>
        <p:txBody>
          <a:bodyPr wrap="square" rtlCol="0">
            <a:spAutoFit/>
          </a:bodyPr>
          <a:lstStyle/>
          <a:p>
            <a:pPr>
              <a:spcAft>
                <a:spcPts val="600"/>
              </a:spcAft>
            </a:pPr>
            <a:r>
              <a:rPr lang="en-US" sz="1200" dirty="0">
                <a:solidFill>
                  <a:schemeClr val="bg1"/>
                </a:solidFill>
              </a:rPr>
              <a:t>Documents, datasets, &amp;  products, funded and/or produced by:</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U.S. DOT agencies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State DOTs, local agencies, metropolitan transportation organizations (MPOs), tribal road agencies, etc.</a:t>
            </a:r>
          </a:p>
          <a:p>
            <a:pPr marL="331470" indent="-285750">
              <a:spcAft>
                <a:spcPts val="600"/>
              </a:spcAft>
              <a:buClr>
                <a:schemeClr val="bg1">
                  <a:lumMod val="85000"/>
                </a:schemeClr>
              </a:buClr>
              <a:buFont typeface="Arial" panose="020B0604020202020204" pitchFamily="34" charset="0"/>
              <a:buChar char="•"/>
            </a:pPr>
            <a:r>
              <a:rPr lang="en-US" sz="1200" b="1" dirty="0">
                <a:solidFill>
                  <a:schemeClr val="bg1"/>
                </a:solidFill>
              </a:rPr>
              <a:t>Other federal agencies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Universities and university transportation centers (UTCs)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Professional organizations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Private-sector sources</a:t>
            </a:r>
          </a:p>
        </p:txBody>
      </p:sp>
      <p:sp>
        <p:nvSpPr>
          <p:cNvPr id="16" name="TextBox 15"/>
          <p:cNvSpPr txBox="1"/>
          <p:nvPr/>
        </p:nvSpPr>
        <p:spPr>
          <a:xfrm>
            <a:off x="3225800" y="1647623"/>
            <a:ext cx="2594850" cy="2554545"/>
          </a:xfrm>
          <a:prstGeom prst="rect">
            <a:avLst/>
          </a:prstGeom>
          <a:noFill/>
        </p:spPr>
        <p:txBody>
          <a:bodyPr wrap="square" rtlCol="0">
            <a:spAutoFit/>
          </a:bodyPr>
          <a:lstStyle/>
          <a:p>
            <a:pPr>
              <a:spcAft>
                <a:spcPts val="600"/>
              </a:spcAft>
            </a:pPr>
            <a:r>
              <a:rPr lang="en-US" sz="1200" dirty="0">
                <a:solidFill>
                  <a:schemeClr val="bg1"/>
                </a:solidFill>
              </a:rPr>
              <a:t>Documents, datasets, &amp;  products, funded and/or produced by:</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Textual works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Still images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Maps &amp; GIS data</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Audio works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Moving image works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Datasets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Websites</a:t>
            </a:r>
          </a:p>
          <a:p>
            <a:pPr marL="331470" indent="-285750">
              <a:spcAft>
                <a:spcPts val="600"/>
              </a:spcAft>
              <a:buClr>
                <a:schemeClr val="bg1">
                  <a:lumMod val="85000"/>
                </a:schemeClr>
              </a:buClr>
              <a:buFont typeface="Arial" panose="020B0604020202020204" pitchFamily="34" charset="0"/>
              <a:buChar char="•"/>
            </a:pPr>
            <a:r>
              <a:rPr lang="en-US" sz="1200" dirty="0">
                <a:solidFill>
                  <a:schemeClr val="bg1"/>
                </a:solidFill>
              </a:rPr>
              <a:t>Software</a:t>
            </a:r>
          </a:p>
        </p:txBody>
      </p:sp>
      <p:sp>
        <p:nvSpPr>
          <p:cNvPr id="17" name="ROSA P URL"/>
          <p:cNvSpPr txBox="1">
            <a:spLocks/>
          </p:cNvSpPr>
          <p:nvPr/>
        </p:nvSpPr>
        <p:spPr>
          <a:xfrm>
            <a:off x="1663699" y="4673067"/>
            <a:ext cx="1708151" cy="457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indent="0" algn="ctr">
              <a:lnSpc>
                <a:spcPct val="100000"/>
              </a:lnSpc>
              <a:spcAft>
                <a:spcPts val="600"/>
              </a:spcAft>
              <a:buNone/>
            </a:pPr>
            <a:r>
              <a:rPr lang="en-US" sz="1000" dirty="0">
                <a:latin typeface="+mn-lt"/>
                <a:ea typeface="Roboto" panose="020B0604020202020204" charset="0"/>
              </a:rPr>
              <a:t>Visit our policies page at: </a:t>
            </a:r>
            <a:r>
              <a:rPr lang="en-US" sz="1000" dirty="0">
                <a:latin typeface="+mn-lt"/>
                <a:hlinkClick r:id="rId4"/>
              </a:rPr>
              <a:t>https://ntl.bts.gov/policies</a:t>
            </a:r>
            <a:endParaRPr lang="en-US" sz="1000" dirty="0">
              <a:latin typeface="+mn-lt"/>
              <a:ea typeface="Roboto" panose="020B0604020202020204" charset="0"/>
            </a:endParaRPr>
          </a:p>
        </p:txBody>
      </p:sp>
      <p:sp>
        <p:nvSpPr>
          <p:cNvPr id="18" name="TextBox 17"/>
          <p:cNvSpPr txBox="1"/>
          <p:nvPr/>
        </p:nvSpPr>
        <p:spPr>
          <a:xfrm>
            <a:off x="6064250" y="1647623"/>
            <a:ext cx="2594850" cy="2662267"/>
          </a:xfrm>
          <a:prstGeom prst="rect">
            <a:avLst/>
          </a:prstGeom>
          <a:noFill/>
        </p:spPr>
        <p:txBody>
          <a:bodyPr wrap="square" rtlCol="0">
            <a:spAutoFit/>
          </a:bodyPr>
          <a:lstStyle/>
          <a:p>
            <a:pPr>
              <a:spcAft>
                <a:spcPts val="600"/>
              </a:spcAft>
            </a:pPr>
            <a:r>
              <a:rPr lang="en-US" sz="1200" dirty="0">
                <a:solidFill>
                  <a:schemeClr val="bg1"/>
                </a:solidFill>
              </a:rPr>
              <a:t>ROSA P is indexed by popular internet search services, including: </a:t>
            </a:r>
          </a:p>
          <a:p>
            <a:pPr marL="171450" indent="-171450">
              <a:spcAft>
                <a:spcPts val="600"/>
              </a:spcAft>
              <a:buClr>
                <a:schemeClr val="bg1"/>
              </a:buClr>
              <a:buFont typeface="Arial" panose="020B0604020202020204" pitchFamily="34" charset="0"/>
              <a:buChar char="•"/>
            </a:pPr>
            <a:r>
              <a:rPr lang="en-US" sz="1200" dirty="0">
                <a:solidFill>
                  <a:schemeClr val="bg1"/>
                </a:solidFill>
              </a:rPr>
              <a:t>Google</a:t>
            </a:r>
          </a:p>
          <a:p>
            <a:pPr marL="171450" indent="-171450">
              <a:spcAft>
                <a:spcPts val="600"/>
              </a:spcAft>
              <a:buClr>
                <a:schemeClr val="bg1"/>
              </a:buClr>
              <a:buFont typeface="Arial" panose="020B0604020202020204" pitchFamily="34" charset="0"/>
              <a:buChar char="•"/>
            </a:pPr>
            <a:r>
              <a:rPr lang="en-US" sz="1200" dirty="0">
                <a:solidFill>
                  <a:schemeClr val="bg1"/>
                </a:solidFill>
              </a:rPr>
              <a:t>Bing</a:t>
            </a:r>
          </a:p>
          <a:p>
            <a:pPr marL="171450" indent="-171450">
              <a:spcAft>
                <a:spcPts val="600"/>
              </a:spcAft>
              <a:buClr>
                <a:schemeClr val="bg1"/>
              </a:buClr>
              <a:buFont typeface="Arial" panose="020B0604020202020204" pitchFamily="34" charset="0"/>
              <a:buChar char="•"/>
            </a:pPr>
            <a:r>
              <a:rPr lang="en-US" sz="1200" dirty="0">
                <a:solidFill>
                  <a:schemeClr val="bg1"/>
                </a:solidFill>
              </a:rPr>
              <a:t>Science.gov</a:t>
            </a:r>
          </a:p>
          <a:p>
            <a:pPr marL="171450" indent="-171450">
              <a:spcAft>
                <a:spcPts val="600"/>
              </a:spcAft>
              <a:buClr>
                <a:schemeClr val="bg1"/>
              </a:buClr>
              <a:buFont typeface="Arial" panose="020B0604020202020204" pitchFamily="34" charset="0"/>
              <a:buChar char="•"/>
            </a:pPr>
            <a:r>
              <a:rPr lang="en-US" sz="1200" dirty="0">
                <a:solidFill>
                  <a:schemeClr val="bg1"/>
                </a:solidFill>
              </a:rPr>
              <a:t>Google Scholar</a:t>
            </a:r>
          </a:p>
          <a:p>
            <a:pPr marL="171450" indent="-171450">
              <a:spcAft>
                <a:spcPts val="600"/>
              </a:spcAft>
              <a:buClr>
                <a:schemeClr val="bg1"/>
              </a:buClr>
              <a:buFont typeface="Arial" panose="020B0604020202020204" pitchFamily="34" charset="0"/>
              <a:buChar char="•"/>
            </a:pPr>
            <a:r>
              <a:rPr lang="en-US" sz="1200" dirty="0">
                <a:solidFill>
                  <a:schemeClr val="bg1"/>
                </a:solidFill>
              </a:rPr>
              <a:t>Google Dataset Search</a:t>
            </a:r>
          </a:p>
          <a:p>
            <a:pPr marL="171450" indent="-171450">
              <a:spcAft>
                <a:spcPts val="600"/>
              </a:spcAft>
              <a:buClr>
                <a:schemeClr val="bg1"/>
              </a:buClr>
              <a:buFont typeface="Arial" panose="020B0604020202020204" pitchFamily="34" charset="0"/>
              <a:buChar char="•"/>
            </a:pPr>
            <a:r>
              <a:rPr lang="en-US" sz="1200" dirty="0">
                <a:solidFill>
                  <a:schemeClr val="bg1"/>
                </a:solidFill>
              </a:rPr>
              <a:t>Selected items indexed in TRID https://trid.trb.org/ </a:t>
            </a:r>
          </a:p>
          <a:p>
            <a:pPr>
              <a:spcAft>
                <a:spcPts val="600"/>
              </a:spcAft>
              <a:buClr>
                <a:schemeClr val="bg1"/>
              </a:buClr>
            </a:pPr>
            <a:r>
              <a:rPr lang="en-US" sz="1200" dirty="0">
                <a:solidFill>
                  <a:schemeClr val="bg1"/>
                </a:solidFill>
              </a:rPr>
              <a:t>All items in Public Domain or given explicit permission</a:t>
            </a:r>
          </a:p>
        </p:txBody>
      </p:sp>
    </p:spTree>
    <p:extLst>
      <p:ext uri="{BB962C8B-B14F-4D97-AF65-F5344CB8AC3E}">
        <p14:creationId xmlns:p14="http://schemas.microsoft.com/office/powerpoint/2010/main" val="113538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2C144CB7-4ABA-DFA0-3CA8-FC29416850DC}"/>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C64D2A16-A55F-A721-EE08-CEC29CB5237C}"/>
              </a:ext>
            </a:extLst>
          </p:cNvPr>
          <p:cNvSpPr>
            <a:spLocks noGrp="1"/>
          </p:cNvSpPr>
          <p:nvPr>
            <p:ph type="title"/>
          </p:nvPr>
        </p:nvSpPr>
        <p:spPr>
          <a:xfrm>
            <a:off x="137942" y="224642"/>
            <a:ext cx="3017520" cy="1143000"/>
          </a:xfrm>
        </p:spPr>
        <p:txBody>
          <a:bodyPr/>
          <a:lstStyle/>
          <a:p>
            <a:r>
              <a:rPr lang="en-US" sz="3600"/>
              <a:t>Digital Preservation</a:t>
            </a:r>
          </a:p>
        </p:txBody>
      </p:sp>
      <p:sp>
        <p:nvSpPr>
          <p:cNvPr id="110" name="Text box">
            <a:extLst>
              <a:ext uri="{FF2B5EF4-FFF2-40B4-BE49-F238E27FC236}">
                <a16:creationId xmlns:a16="http://schemas.microsoft.com/office/drawing/2014/main" id="{FAD829F6-1F52-3289-5963-95E3F83DBFCD}"/>
              </a:ext>
            </a:extLst>
          </p:cNvPr>
          <p:cNvSpPr txBox="1">
            <a:spLocks noGrp="1"/>
          </p:cNvSpPr>
          <p:nvPr>
            <p:ph type="body" idx="1"/>
          </p:nvPr>
        </p:nvSpPr>
        <p:spPr/>
        <p:txBody>
          <a:bodyPr/>
          <a:lstStyle/>
          <a:p>
            <a:r>
              <a:rPr lang="en-US" dirty="0"/>
              <a:t>ROSA P is home to a number of digitized historic document collections, with more on the way</a:t>
            </a:r>
          </a:p>
          <a:p>
            <a:r>
              <a:rPr lang="en-US" dirty="0"/>
              <a:t>ROSA P holds a growing number of digital datasets</a:t>
            </a:r>
          </a:p>
          <a:p>
            <a:r>
              <a:rPr lang="en-US" dirty="0"/>
              <a:t>NTL works with off-site contractors for digitization services, in addition to some historical items done in-house.</a:t>
            </a:r>
          </a:p>
          <a:p>
            <a:pPr marL="152400" lvl="0" indent="0">
              <a:buNone/>
            </a:pPr>
            <a:endParaRPr lang="en-US" dirty="0"/>
          </a:p>
        </p:txBody>
      </p:sp>
      <p:pic>
        <p:nvPicPr>
          <p:cNvPr id="12" name="Generic Image">
            <a:extLst>
              <a:ext uri="{FF2B5EF4-FFF2-40B4-BE49-F238E27FC236}">
                <a16:creationId xmlns:a16="http://schemas.microsoft.com/office/drawing/2014/main" id="{A85052B5-72DF-CF28-69A0-BA30587C1728}"/>
              </a:ext>
            </a:extLst>
          </p:cNvPr>
          <p:cNvPicPr>
            <a:picLocks noChangeAspect="1"/>
          </p:cNvPicPr>
          <p:nvPr/>
        </p:nvPicPr>
        <p:blipFill>
          <a:blip r:embed="rId3"/>
          <a:stretch>
            <a:fillRect/>
          </a:stretch>
        </p:blipFill>
        <p:spPr>
          <a:xfrm>
            <a:off x="3657600" y="228600"/>
            <a:ext cx="989473" cy="989473"/>
          </a:xfrm>
          <a:prstGeom prst="rect">
            <a:avLst/>
          </a:prstGeom>
          <a:ln w="12700">
            <a:solidFill>
              <a:schemeClr val="bg2">
                <a:lumMod val="50000"/>
              </a:schemeClr>
            </a:solidFill>
          </a:ln>
        </p:spPr>
      </p:pic>
      <p:pic>
        <p:nvPicPr>
          <p:cNvPr id="8"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a:extLst>
              <a:ext uri="{FF2B5EF4-FFF2-40B4-BE49-F238E27FC236}">
                <a16:creationId xmlns:a16="http://schemas.microsoft.com/office/drawing/2014/main" id="{41A44D1C-B4A2-83BF-CBAD-4F3810E143CF}"/>
              </a:ext>
            </a:extLst>
          </p:cNvPr>
          <p:cNvPicPr>
            <a:picLocks noChangeAspect="1"/>
          </p:cNvPicPr>
          <p:nvPr/>
        </p:nvPicPr>
        <p:blipFill>
          <a:blip r:embed="rId4"/>
          <a:stretch>
            <a:fillRect/>
          </a:stretch>
        </p:blipFill>
        <p:spPr>
          <a:xfrm>
            <a:off x="7315200" y="4572000"/>
            <a:ext cx="1216849" cy="461618"/>
          </a:xfrm>
          <a:prstGeom prst="rect">
            <a:avLst/>
          </a:prstGeom>
        </p:spPr>
      </p:pic>
      <p:sp>
        <p:nvSpPr>
          <p:cNvPr id="2" name="Slide Number Placeholder 1">
            <a:extLst>
              <a:ext uri="{FF2B5EF4-FFF2-40B4-BE49-F238E27FC236}">
                <a16:creationId xmlns:a16="http://schemas.microsoft.com/office/drawing/2014/main" id="{829D9049-009D-0EAA-45B6-9A473374F2C6}"/>
              </a:ext>
            </a:extLst>
          </p:cNvPr>
          <p:cNvSpPr>
            <a:spLocks noGrp="1"/>
          </p:cNvSpPr>
          <p:nvPr>
            <p:ph type="sldNum" idx="12"/>
          </p:nvPr>
        </p:nvSpPr>
        <p:spPr/>
        <p:txBody>
          <a:bodyPr/>
          <a:lstStyle/>
          <a:p>
            <a:pPr lvl="0"/>
            <a:fld id="{00000000-1234-1234-1234-123412341234}" type="slidenum">
              <a:rPr lang="en" smtClean="0"/>
              <a:pPr lvl="0"/>
              <a:t>11</a:t>
            </a:fld>
            <a:endParaRPr lang="en"/>
          </a:p>
        </p:txBody>
      </p:sp>
      <p:pic>
        <p:nvPicPr>
          <p:cNvPr id="7" name="Generic Image">
            <a:extLst>
              <a:ext uri="{FF2B5EF4-FFF2-40B4-BE49-F238E27FC236}">
                <a16:creationId xmlns:a16="http://schemas.microsoft.com/office/drawing/2014/main" id="{3748F754-5DDA-F5F0-6749-645505DF873F}"/>
              </a:ext>
            </a:extLst>
          </p:cNvPr>
          <p:cNvPicPr>
            <a:picLocks noChangeAspect="1"/>
          </p:cNvPicPr>
          <p:nvPr/>
        </p:nvPicPr>
        <p:blipFill>
          <a:blip r:embed="rId5"/>
          <a:stretch>
            <a:fillRect/>
          </a:stretch>
        </p:blipFill>
        <p:spPr>
          <a:xfrm>
            <a:off x="3657600" y="1371600"/>
            <a:ext cx="989473" cy="989473"/>
          </a:xfrm>
          <a:prstGeom prst="rect">
            <a:avLst/>
          </a:prstGeom>
          <a:ln w="12700">
            <a:solidFill>
              <a:schemeClr val="bg2">
                <a:lumMod val="50000"/>
              </a:schemeClr>
            </a:solidFill>
          </a:ln>
        </p:spPr>
      </p:pic>
      <p:sp>
        <p:nvSpPr>
          <p:cNvPr id="13" name="Left text box">
            <a:extLst>
              <a:ext uri="{FF2B5EF4-FFF2-40B4-BE49-F238E27FC236}">
                <a16:creationId xmlns:a16="http://schemas.microsoft.com/office/drawing/2014/main" id="{3D2FE5EB-9407-B4C5-10C2-98ECC3B3C9BC}"/>
              </a:ext>
            </a:extLst>
          </p:cNvPr>
          <p:cNvSpPr txBox="1">
            <a:spLocks/>
          </p:cNvSpPr>
          <p:nvPr/>
        </p:nvSpPr>
        <p:spPr>
          <a:xfrm>
            <a:off x="4754880" y="2572762"/>
            <a:ext cx="3544570" cy="806450"/>
          </a:xfrm>
          <a:prstGeom prst="rect">
            <a:avLst/>
          </a:prstGeom>
          <a:solidFill>
            <a:schemeClr val="accent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mn-lt"/>
                <a:ea typeface="Roboto" panose="020B0604020202020204" charset="0"/>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pPr marL="0" indent="0">
              <a:buFont typeface="Roboto"/>
              <a:buNone/>
            </a:pPr>
            <a:r>
              <a:rPr lang="en-US" sz="1000" b="1" dirty="0">
                <a:solidFill>
                  <a:srgbClr val="1C4587"/>
                </a:solidFill>
              </a:rPr>
              <a:t>DOT Administrators' Speeches and Writings</a:t>
            </a:r>
          </a:p>
          <a:p>
            <a:pPr marL="0" indent="0">
              <a:buFont typeface="Roboto"/>
              <a:buNone/>
            </a:pPr>
            <a:r>
              <a:rPr lang="en-US" sz="1000" dirty="0">
                <a:solidFill>
                  <a:srgbClr val="1C4587"/>
                </a:solidFill>
              </a:rPr>
              <a:t>Speeches, statements, remarks, manuscripts, and papers by U.S. Department of Transportation administrators. </a:t>
            </a:r>
          </a:p>
        </p:txBody>
      </p:sp>
      <p:sp>
        <p:nvSpPr>
          <p:cNvPr id="15" name="Left text box">
            <a:extLst>
              <a:ext uri="{FF2B5EF4-FFF2-40B4-BE49-F238E27FC236}">
                <a16:creationId xmlns:a16="http://schemas.microsoft.com/office/drawing/2014/main" id="{72D348B0-9262-8663-C2CD-4FEFC0D85C67}"/>
              </a:ext>
            </a:extLst>
          </p:cNvPr>
          <p:cNvSpPr txBox="1">
            <a:spLocks/>
          </p:cNvSpPr>
          <p:nvPr/>
        </p:nvSpPr>
        <p:spPr>
          <a:xfrm>
            <a:off x="4754880" y="317500"/>
            <a:ext cx="3544570" cy="806450"/>
          </a:xfrm>
          <a:prstGeom prst="rect">
            <a:avLst/>
          </a:prstGeom>
          <a:solidFill>
            <a:schemeClr val="accent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mn-lt"/>
                <a:ea typeface="Roboto" panose="020B0604020202020204" charset="0"/>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pPr marL="0" indent="0">
              <a:buNone/>
            </a:pPr>
            <a:r>
              <a:rPr lang="en-US" sz="1000" b="1">
                <a:solidFill>
                  <a:srgbClr val="194178"/>
                </a:solidFill>
                <a:latin typeface="+mj-lt"/>
              </a:rPr>
              <a:t>Investigations of Aircraft Accidents 1934-1965</a:t>
            </a:r>
          </a:p>
          <a:p>
            <a:pPr marL="0" indent="0">
              <a:buNone/>
            </a:pPr>
            <a:r>
              <a:rPr lang="en-US" sz="1000">
                <a:solidFill>
                  <a:srgbClr val="1C4587"/>
                </a:solidFill>
                <a:latin typeface="+mj-lt"/>
              </a:rPr>
              <a:t>791 Civil Aeronautics Board Aircraft Accident Reports, dating from 1934 to 1965</a:t>
            </a:r>
          </a:p>
        </p:txBody>
      </p:sp>
      <p:sp>
        <p:nvSpPr>
          <p:cNvPr id="16" name="Left text box">
            <a:extLst>
              <a:ext uri="{FF2B5EF4-FFF2-40B4-BE49-F238E27FC236}">
                <a16:creationId xmlns:a16="http://schemas.microsoft.com/office/drawing/2014/main" id="{2FE35B42-55AF-E45E-3E48-A04426D73A6B}"/>
              </a:ext>
            </a:extLst>
          </p:cNvPr>
          <p:cNvSpPr txBox="1">
            <a:spLocks/>
          </p:cNvSpPr>
          <p:nvPr/>
        </p:nvSpPr>
        <p:spPr>
          <a:xfrm>
            <a:off x="4754880" y="1435100"/>
            <a:ext cx="3544570" cy="806450"/>
          </a:xfrm>
          <a:prstGeom prst="rect">
            <a:avLst/>
          </a:prstGeom>
          <a:solidFill>
            <a:schemeClr val="accent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mn-lt"/>
                <a:ea typeface="Roboto" panose="020B0604020202020204" charset="0"/>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pPr marL="0" indent="0">
              <a:buNone/>
            </a:pPr>
            <a:r>
              <a:rPr lang="en-US" sz="1000" b="1" dirty="0">
                <a:solidFill>
                  <a:srgbClr val="194178"/>
                </a:solidFill>
                <a:latin typeface="+mj-lt"/>
              </a:rPr>
              <a:t>Investigations of Railroad Accidents 1911-1993</a:t>
            </a:r>
          </a:p>
          <a:p>
            <a:pPr marL="0" indent="0">
              <a:buNone/>
            </a:pPr>
            <a:r>
              <a:rPr lang="en-US" sz="1000" dirty="0">
                <a:solidFill>
                  <a:srgbClr val="1C4587"/>
                </a:solidFill>
                <a:latin typeface="+mj-lt"/>
              </a:rPr>
              <a:t>4178 United States Interstate Commerce Commission railroad accident reports, dating from 1911 to 1993</a:t>
            </a:r>
          </a:p>
        </p:txBody>
      </p:sp>
      <p:sp>
        <p:nvSpPr>
          <p:cNvPr id="17" name="Left text box">
            <a:extLst>
              <a:ext uri="{FF2B5EF4-FFF2-40B4-BE49-F238E27FC236}">
                <a16:creationId xmlns:a16="http://schemas.microsoft.com/office/drawing/2014/main" id="{C49E45DD-C4A8-3D7B-B3A8-0282836EA9BE}"/>
              </a:ext>
            </a:extLst>
          </p:cNvPr>
          <p:cNvSpPr txBox="1">
            <a:spLocks/>
          </p:cNvSpPr>
          <p:nvPr/>
        </p:nvSpPr>
        <p:spPr>
          <a:xfrm>
            <a:off x="4754880" y="3716662"/>
            <a:ext cx="3544570" cy="806450"/>
          </a:xfrm>
          <a:prstGeom prst="rect">
            <a:avLst/>
          </a:prstGeom>
          <a:solidFill>
            <a:schemeClr val="accent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mn-lt"/>
                <a:ea typeface="Roboto" panose="020B0604020202020204" charset="0"/>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pPr marL="0" indent="0">
              <a:buFont typeface="Roboto"/>
              <a:buNone/>
            </a:pPr>
            <a:r>
              <a:rPr lang="en-US" sz="1000" b="1" dirty="0">
                <a:solidFill>
                  <a:srgbClr val="1C4587"/>
                </a:solidFill>
              </a:rPr>
              <a:t>Newsletters</a:t>
            </a:r>
          </a:p>
          <a:p>
            <a:pPr marL="0" indent="0">
              <a:buNone/>
            </a:pPr>
            <a:r>
              <a:rPr lang="en-US" sz="1000" dirty="0">
                <a:solidFill>
                  <a:srgbClr val="1C4587"/>
                </a:solidFill>
              </a:rPr>
              <a:t>Digitized newsletters published by and for employees across the U.S. Department of Transportation. </a:t>
            </a:r>
          </a:p>
        </p:txBody>
      </p:sp>
      <p:pic>
        <p:nvPicPr>
          <p:cNvPr id="4" name="Picture 3" descr="A picture containing text, clipart&#10;&#10;AI-generated content may be incorrect.">
            <a:hlinkClick r:id="rId6"/>
            <a:extLst>
              <a:ext uri="{FF2B5EF4-FFF2-40B4-BE49-F238E27FC236}">
                <a16:creationId xmlns:a16="http://schemas.microsoft.com/office/drawing/2014/main" id="{48393AC7-96C3-7180-6032-B580E3A4C008}"/>
              </a:ext>
            </a:extLst>
          </p:cNvPr>
          <p:cNvPicPr>
            <a:picLocks noChangeAspect="1"/>
          </p:cNvPicPr>
          <p:nvPr/>
        </p:nvPicPr>
        <p:blipFill>
          <a:blip r:embed="rId7"/>
          <a:stretch>
            <a:fillRect/>
          </a:stretch>
        </p:blipFill>
        <p:spPr>
          <a:xfrm>
            <a:off x="3657599" y="2537803"/>
            <a:ext cx="989473" cy="989473"/>
          </a:xfrm>
          <a:prstGeom prst="rect">
            <a:avLst/>
          </a:prstGeom>
          <a:ln>
            <a:solidFill>
              <a:schemeClr val="accent1"/>
            </a:solidFill>
          </a:ln>
        </p:spPr>
      </p:pic>
      <p:pic>
        <p:nvPicPr>
          <p:cNvPr id="6" name="Picture 5" descr="Diagram&#10;&#10;AI-generated content may be incorrect.">
            <a:hlinkClick r:id="rId8"/>
            <a:extLst>
              <a:ext uri="{FF2B5EF4-FFF2-40B4-BE49-F238E27FC236}">
                <a16:creationId xmlns:a16="http://schemas.microsoft.com/office/drawing/2014/main" id="{B55A9A3F-E1A2-CD6C-2F73-E590D0073F5C}"/>
              </a:ext>
            </a:extLst>
          </p:cNvPr>
          <p:cNvPicPr>
            <a:picLocks noChangeAspect="1"/>
          </p:cNvPicPr>
          <p:nvPr/>
        </p:nvPicPr>
        <p:blipFill>
          <a:blip r:embed="rId9"/>
          <a:stretch>
            <a:fillRect/>
          </a:stretch>
        </p:blipFill>
        <p:spPr>
          <a:xfrm>
            <a:off x="3662335" y="3710885"/>
            <a:ext cx="984738" cy="984738"/>
          </a:xfrm>
          <a:prstGeom prst="rect">
            <a:avLst/>
          </a:prstGeom>
          <a:ln>
            <a:solidFill>
              <a:schemeClr val="bg2"/>
            </a:solidFill>
          </a:ln>
        </p:spPr>
      </p:pic>
    </p:spTree>
    <p:extLst>
      <p:ext uri="{BB962C8B-B14F-4D97-AF65-F5344CB8AC3E}">
        <p14:creationId xmlns:p14="http://schemas.microsoft.com/office/powerpoint/2010/main" val="3682765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8FA2-8812-CC3B-9C14-45B0CCA4026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7B522C5-6214-CE2F-869F-E6021C83B451}"/>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0428F1F-D04C-B1C7-9A3D-016D3D43595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6970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BD7D-8D2D-7E31-F1F0-D7985AFC22F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06129FF-F039-5D15-C30A-DCF975CB8FF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E87EFCF-5E80-3FCD-DD1C-DD641F6435B5}"/>
              </a:ext>
            </a:extLst>
          </p:cNvPr>
          <p:cNvPicPr>
            <a:picLocks noChangeAspect="1"/>
          </p:cNvPicPr>
          <p:nvPr/>
        </p:nvPicPr>
        <p:blipFill>
          <a:blip r:embed="rId2"/>
          <a:stretch>
            <a:fillRect/>
          </a:stretch>
        </p:blipFill>
        <p:spPr>
          <a:xfrm>
            <a:off x="-344432" y="-1"/>
            <a:ext cx="9488432" cy="5337243"/>
          </a:xfrm>
          <a:prstGeom prst="rect">
            <a:avLst/>
          </a:prstGeom>
        </p:spPr>
      </p:pic>
    </p:spTree>
    <p:extLst>
      <p:ext uri="{BB962C8B-B14F-4D97-AF65-F5344CB8AC3E}">
        <p14:creationId xmlns:p14="http://schemas.microsoft.com/office/powerpoint/2010/main" val="394895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E1BE-C77A-3E1F-23AB-9B5A56D8710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78A1A3A-D2BA-69BE-FF45-D27C36F549A9}"/>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50D3F5B-B845-D76C-EAFF-3C2F411AD9D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66783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AADE-8ADC-3FFB-A2EF-A63F5A0A398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4496464-A84C-64D0-AFAC-9AE6753D135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87ADD80-90CE-F722-8C39-7D7AC83BABC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91322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27D9-D0D5-21A8-0931-888D0DD369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EA5DC2E-F0C4-78AF-8CD1-6BB74002707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DE1A4AC-1BEF-EC8B-28EB-28F10B88585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4841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Thank you"/>
          <p:cNvSpPr txBox="1">
            <a:spLocks noGrp="1"/>
          </p:cNvSpPr>
          <p:nvPr>
            <p:ph type="ctrTitle"/>
          </p:nvPr>
        </p:nvSpPr>
        <p:spPr>
          <a:xfrm>
            <a:off x="284765" y="397728"/>
            <a:ext cx="8930100" cy="93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b="1" dirty="0"/>
              <a:t>Thank you!</a:t>
            </a:r>
            <a:endParaRPr sz="4000" b="1" dirty="0"/>
          </a:p>
        </p:txBody>
      </p:sp>
      <p:sp>
        <p:nvSpPr>
          <p:cNvPr id="261" name="Questions"/>
          <p:cNvSpPr txBox="1">
            <a:spLocks noGrp="1"/>
          </p:cNvSpPr>
          <p:nvPr>
            <p:ph type="subTitle" idx="1"/>
          </p:nvPr>
        </p:nvSpPr>
        <p:spPr>
          <a:xfrm>
            <a:off x="284775" y="1331324"/>
            <a:ext cx="7791600" cy="20214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Questions?</a:t>
            </a:r>
            <a:endParaRPr sz="2400" dirty="0"/>
          </a:p>
          <a:p>
            <a:pPr marL="0" lvl="0" indent="0" algn="l" rtl="0">
              <a:spcBef>
                <a:spcPts val="0"/>
              </a:spcBef>
              <a:spcAft>
                <a:spcPts val="0"/>
              </a:spcAft>
              <a:buNone/>
            </a:pPr>
            <a:endParaRPr sz="2400" dirty="0"/>
          </a:p>
        </p:txBody>
      </p:sp>
      <p:pic>
        <p:nvPicPr>
          <p:cNvPr id="1026" name="Twitter logo" descr="https://ipsf.net/wp-content/uploads/2018/10/twitter-transparent-ap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43" y="3567893"/>
            <a:ext cx="1017614" cy="1017614"/>
          </a:xfrm>
          <a:prstGeom prst="rect">
            <a:avLst/>
          </a:prstGeom>
          <a:noFill/>
          <a:extLst>
            <a:ext uri="{909E8E84-426E-40DD-AFC4-6F175D3DCCD1}">
              <a14:hiddenFill xmlns:a14="http://schemas.microsoft.com/office/drawing/2010/main">
                <a:solidFill>
                  <a:srgbClr val="FFFFFF"/>
                </a:solidFill>
              </a14:hiddenFill>
            </a:ext>
          </a:extLst>
        </p:spPr>
      </p:pic>
      <p:sp>
        <p:nvSpPr>
          <p:cNvPr id="8" name="Twitter link"/>
          <p:cNvSpPr txBox="1">
            <a:spLocks/>
          </p:cNvSpPr>
          <p:nvPr/>
        </p:nvSpPr>
        <p:spPr>
          <a:xfrm>
            <a:off x="1675130" y="3727450"/>
            <a:ext cx="3436620" cy="742950"/>
          </a:xfrm>
          <a:prstGeom prst="rect">
            <a:avLst/>
          </a:prstGeom>
          <a:solidFill>
            <a:schemeClr val="accent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mj-lt"/>
                <a:ea typeface="Roboto"/>
                <a:cs typeface="Roboto"/>
                <a:sym typeface="Roboto"/>
              </a:defRPr>
            </a:lvl1pPr>
            <a:lvl2pPr marL="914400" marR="0" lvl="1"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L="1371600" marR="0" lvl="2"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L="1828800" marR="0" lvl="3"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L="2286000" marR="0" lvl="4"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L="2743200" marR="0" lvl="5"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L="3200400" marR="0" lvl="6"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L="3657600" marR="0" lvl="7"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L="4114800" marR="0" lvl="8" indent="-31750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pPr marL="0" indent="0" algn="ctr"/>
            <a:r>
              <a:rPr lang="en-US" dirty="0">
                <a:solidFill>
                  <a:srgbClr val="1C4587"/>
                </a:solidFill>
              </a:rPr>
              <a:t>Follow us on Twitter</a:t>
            </a:r>
          </a:p>
          <a:p>
            <a:pPr marL="0" indent="0" algn="ctr"/>
            <a:r>
              <a:rPr lang="en-US" dirty="0">
                <a:solidFill>
                  <a:srgbClr val="1C4587"/>
                </a:solidFill>
                <a:hlinkClick r:id="rId4"/>
              </a:rPr>
              <a:t>https://twitter.com/USDOTNTL</a:t>
            </a:r>
            <a:endParaRPr lang="en-US" dirty="0">
              <a:solidFill>
                <a:srgbClr val="1C4587"/>
              </a:solidFill>
            </a:endParaRPr>
          </a:p>
        </p:txBody>
      </p:sp>
      <p:sp>
        <p:nvSpPr>
          <p:cNvPr id="7" name="Corner background shape" descr="This is a background image, in the shpae of a triangle, meant to simulate the corner of a page or piece of paper. It searves as the backgroud for the U.S. DOT logo and hold no other information. " title="White Corner Shape"/>
          <p:cNvSpPr/>
          <p:nvPr/>
        </p:nvSpPr>
        <p:spPr>
          <a:xfrm>
            <a:off x="5878288" y="2609156"/>
            <a:ext cx="3265712" cy="2534344"/>
          </a:xfrm>
          <a:custGeom>
            <a:avLst/>
            <a:gdLst>
              <a:gd name="connsiteX0" fmla="*/ 0 w 2220686"/>
              <a:gd name="connsiteY0" fmla="*/ 0 h 1255580"/>
              <a:gd name="connsiteX1" fmla="*/ 1592896 w 2220686"/>
              <a:gd name="connsiteY1" fmla="*/ 0 h 1255580"/>
              <a:gd name="connsiteX2" fmla="*/ 2220686 w 2220686"/>
              <a:gd name="connsiteY2" fmla="*/ 627790 h 1255580"/>
              <a:gd name="connsiteX3" fmla="*/ 2220686 w 2220686"/>
              <a:gd name="connsiteY3" fmla="*/ 1255580 h 1255580"/>
              <a:gd name="connsiteX4" fmla="*/ 0 w 2220686"/>
              <a:gd name="connsiteY4" fmla="*/ 1255580 h 1255580"/>
              <a:gd name="connsiteX5" fmla="*/ 0 w 2220686"/>
              <a:gd name="connsiteY5" fmla="*/ 0 h 1255580"/>
              <a:gd name="connsiteX0" fmla="*/ 961901 w 2220686"/>
              <a:gd name="connsiteY0" fmla="*/ 475013 h 1255580"/>
              <a:gd name="connsiteX1" fmla="*/ 1592896 w 2220686"/>
              <a:gd name="connsiteY1" fmla="*/ 0 h 1255580"/>
              <a:gd name="connsiteX2" fmla="*/ 2220686 w 2220686"/>
              <a:gd name="connsiteY2" fmla="*/ 627790 h 1255580"/>
              <a:gd name="connsiteX3" fmla="*/ 2220686 w 2220686"/>
              <a:gd name="connsiteY3" fmla="*/ 1255580 h 1255580"/>
              <a:gd name="connsiteX4" fmla="*/ 0 w 2220686"/>
              <a:gd name="connsiteY4" fmla="*/ 1255580 h 1255580"/>
              <a:gd name="connsiteX5" fmla="*/ 961901 w 2220686"/>
              <a:gd name="connsiteY5" fmla="*/ 475013 h 1255580"/>
              <a:gd name="connsiteX0" fmla="*/ 961901 w 2222289"/>
              <a:gd name="connsiteY0" fmla="*/ 973777 h 1754344"/>
              <a:gd name="connsiteX1" fmla="*/ 2222289 w 2222289"/>
              <a:gd name="connsiteY1" fmla="*/ 0 h 1754344"/>
              <a:gd name="connsiteX2" fmla="*/ 2220686 w 2222289"/>
              <a:gd name="connsiteY2" fmla="*/ 1126554 h 1754344"/>
              <a:gd name="connsiteX3" fmla="*/ 2220686 w 2222289"/>
              <a:gd name="connsiteY3" fmla="*/ 1754344 h 1754344"/>
              <a:gd name="connsiteX4" fmla="*/ 0 w 2222289"/>
              <a:gd name="connsiteY4" fmla="*/ 1754344 h 1754344"/>
              <a:gd name="connsiteX5" fmla="*/ 961901 w 2222289"/>
              <a:gd name="connsiteY5" fmla="*/ 973777 h 1754344"/>
              <a:gd name="connsiteX0" fmla="*/ 1128155 w 2222289"/>
              <a:gd name="connsiteY0" fmla="*/ 843149 h 1754344"/>
              <a:gd name="connsiteX1" fmla="*/ 2222289 w 2222289"/>
              <a:gd name="connsiteY1" fmla="*/ 0 h 1754344"/>
              <a:gd name="connsiteX2" fmla="*/ 2220686 w 2222289"/>
              <a:gd name="connsiteY2" fmla="*/ 1126554 h 1754344"/>
              <a:gd name="connsiteX3" fmla="*/ 2220686 w 2222289"/>
              <a:gd name="connsiteY3" fmla="*/ 1754344 h 1754344"/>
              <a:gd name="connsiteX4" fmla="*/ 0 w 2222289"/>
              <a:gd name="connsiteY4" fmla="*/ 1754344 h 1754344"/>
              <a:gd name="connsiteX5" fmla="*/ 1128155 w 2222289"/>
              <a:gd name="connsiteY5" fmla="*/ 843149 h 1754344"/>
              <a:gd name="connsiteX0" fmla="*/ 890052 w 1984186"/>
              <a:gd name="connsiteY0" fmla="*/ 843149 h 1754344"/>
              <a:gd name="connsiteX1" fmla="*/ 1984186 w 1984186"/>
              <a:gd name="connsiteY1" fmla="*/ 0 h 1754344"/>
              <a:gd name="connsiteX2" fmla="*/ 1982583 w 1984186"/>
              <a:gd name="connsiteY2" fmla="*/ 1126554 h 1754344"/>
              <a:gd name="connsiteX3" fmla="*/ 1982583 w 1984186"/>
              <a:gd name="connsiteY3" fmla="*/ 1754344 h 1754344"/>
              <a:gd name="connsiteX4" fmla="*/ 0 w 1984186"/>
              <a:gd name="connsiteY4" fmla="*/ 1754344 h 1754344"/>
              <a:gd name="connsiteX5" fmla="*/ 890052 w 1984186"/>
              <a:gd name="connsiteY5" fmla="*/ 843149 h 1754344"/>
              <a:gd name="connsiteX0" fmla="*/ 1034356 w 1984186"/>
              <a:gd name="connsiteY0" fmla="*/ 802047 h 1754344"/>
              <a:gd name="connsiteX1" fmla="*/ 1984186 w 1984186"/>
              <a:gd name="connsiteY1" fmla="*/ 0 h 1754344"/>
              <a:gd name="connsiteX2" fmla="*/ 1982583 w 1984186"/>
              <a:gd name="connsiteY2" fmla="*/ 1126554 h 1754344"/>
              <a:gd name="connsiteX3" fmla="*/ 1982583 w 1984186"/>
              <a:gd name="connsiteY3" fmla="*/ 1754344 h 1754344"/>
              <a:gd name="connsiteX4" fmla="*/ 0 w 1984186"/>
              <a:gd name="connsiteY4" fmla="*/ 1754344 h 1754344"/>
              <a:gd name="connsiteX5" fmla="*/ 1034356 w 1984186"/>
              <a:gd name="connsiteY5" fmla="*/ 802047 h 17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186" h="1754344">
                <a:moveTo>
                  <a:pt x="1034356" y="802047"/>
                </a:moveTo>
                <a:lnTo>
                  <a:pt x="1984186" y="0"/>
                </a:lnTo>
                <a:cubicBezTo>
                  <a:pt x="1983652" y="375518"/>
                  <a:pt x="1983117" y="751036"/>
                  <a:pt x="1982583" y="1126554"/>
                </a:cubicBezTo>
                <a:lnTo>
                  <a:pt x="1982583" y="1754344"/>
                </a:lnTo>
                <a:lnTo>
                  <a:pt x="0" y="1754344"/>
                </a:lnTo>
                <a:lnTo>
                  <a:pt x="1034356" y="802047"/>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6"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5"/>
          <a:stretch>
            <a:fillRect/>
          </a:stretch>
        </p:blipFill>
        <p:spPr>
          <a:xfrm>
            <a:off x="7132320" y="4343400"/>
            <a:ext cx="1888177" cy="716289"/>
          </a:xfrm>
          <a:prstGeom prst="rect">
            <a:avLst/>
          </a:prstGeom>
        </p:spPr>
      </p:pic>
    </p:spTree>
    <p:extLst>
      <p:ext uri="{BB962C8B-B14F-4D97-AF65-F5344CB8AC3E}">
        <p14:creationId xmlns:p14="http://schemas.microsoft.com/office/powerpoint/2010/main" val="3179014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About NTL &amp; Mandates"/>
          <p:cNvSpPr txBox="1">
            <a:spLocks noGrp="1"/>
          </p:cNvSpPr>
          <p:nvPr>
            <p:ph type="title"/>
          </p:nvPr>
        </p:nvSpPr>
        <p:spPr>
          <a:xfrm>
            <a:off x="0" y="650625"/>
            <a:ext cx="9144000" cy="7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A</a:t>
            </a:r>
            <a:r>
              <a:rPr lang="en-US" sz="3600" dirty="0"/>
              <a:t>b</a:t>
            </a:r>
            <a:r>
              <a:rPr lang="en" sz="3600" dirty="0"/>
              <a:t>out the National Transportation Library</a:t>
            </a:r>
            <a:endParaRPr sz="3600" dirty="0"/>
          </a:p>
        </p:txBody>
      </p:sp>
      <p:sp>
        <p:nvSpPr>
          <p:cNvPr id="3" name="NTL Mandates Text"/>
          <p:cNvSpPr>
            <a:spLocks noGrp="1"/>
          </p:cNvSpPr>
          <p:nvPr>
            <p:ph type="body" idx="1"/>
          </p:nvPr>
        </p:nvSpPr>
        <p:spPr>
          <a:xfrm>
            <a:off x="196555" y="1782338"/>
            <a:ext cx="8759438" cy="3306885"/>
          </a:xfrm>
        </p:spPr>
        <p:txBody>
          <a:bodyPr/>
          <a:lstStyle/>
          <a:p>
            <a:pPr marL="139700" indent="0">
              <a:buNone/>
            </a:pPr>
            <a:r>
              <a:rPr lang="en-US" sz="1200" b="1" dirty="0">
                <a:solidFill>
                  <a:schemeClr val="bg2">
                    <a:lumMod val="50000"/>
                  </a:schemeClr>
                </a:solidFill>
              </a:rPr>
              <a:t>Transportation Equity Act for the 21st Century (TEA-21) (1998)</a:t>
            </a:r>
          </a:p>
          <a:p>
            <a:pPr marL="640080" indent="-274320">
              <a:lnSpc>
                <a:spcPct val="100000"/>
              </a:lnSpc>
            </a:pPr>
            <a:r>
              <a:rPr lang="en-US" sz="1100" dirty="0">
                <a:solidFill>
                  <a:schemeClr val="bg2">
                    <a:lumMod val="50000"/>
                  </a:schemeClr>
                </a:solidFill>
              </a:rPr>
              <a:t>“establish and maintain a National Transportation Library, which shall contain a collection of statistical and other information needed for transportation decision making at the Federal, State, and local levels.”</a:t>
            </a:r>
            <a:endParaRPr lang="en-US" sz="1200" dirty="0">
              <a:solidFill>
                <a:schemeClr val="bg2">
                  <a:lumMod val="50000"/>
                </a:schemeClr>
              </a:solidFill>
            </a:endParaRPr>
          </a:p>
          <a:p>
            <a:pPr marL="139700" indent="0">
              <a:spcBef>
                <a:spcPts val="600"/>
              </a:spcBef>
              <a:buNone/>
            </a:pPr>
            <a:r>
              <a:rPr lang="en-US" sz="1200" b="1" dirty="0">
                <a:solidFill>
                  <a:schemeClr val="bg2">
                    <a:lumMod val="50000"/>
                  </a:schemeClr>
                </a:solidFill>
              </a:rPr>
              <a:t>Moving Ahead for Progress in the 21</a:t>
            </a:r>
            <a:r>
              <a:rPr lang="en-US" sz="1200" b="1" baseline="30000" dirty="0">
                <a:solidFill>
                  <a:schemeClr val="bg2">
                    <a:lumMod val="50000"/>
                  </a:schemeClr>
                </a:solidFill>
              </a:rPr>
              <a:t>st</a:t>
            </a:r>
            <a:r>
              <a:rPr lang="en-US" sz="1200" b="1" dirty="0">
                <a:solidFill>
                  <a:schemeClr val="bg2">
                    <a:lumMod val="50000"/>
                  </a:schemeClr>
                </a:solidFill>
              </a:rPr>
              <a:t> Century Act (MAP-21) (2012)</a:t>
            </a:r>
          </a:p>
          <a:p>
            <a:pPr marL="640080" indent="-274320">
              <a:lnSpc>
                <a:spcPct val="100000"/>
              </a:lnSpc>
            </a:pPr>
            <a:r>
              <a:rPr lang="en-US" sz="1100" dirty="0">
                <a:solidFill>
                  <a:schemeClr val="bg2">
                    <a:lumMod val="50000"/>
                  </a:schemeClr>
                </a:solidFill>
              </a:rPr>
              <a:t>Acquire, preserve and manage transportation information and information products and services for use by DOT, other Federal agencies, and the public;</a:t>
            </a:r>
          </a:p>
          <a:p>
            <a:pPr marL="640080" indent="-274320">
              <a:lnSpc>
                <a:spcPct val="100000"/>
              </a:lnSpc>
            </a:pPr>
            <a:r>
              <a:rPr lang="en-US" sz="1100" dirty="0">
                <a:solidFill>
                  <a:schemeClr val="bg2">
                    <a:lumMod val="50000"/>
                  </a:schemeClr>
                </a:solidFill>
              </a:rPr>
              <a:t>Serve as the central repository for DOT research results and technical publications; and,</a:t>
            </a:r>
          </a:p>
          <a:p>
            <a:pPr marL="640080" indent="-274320">
              <a:lnSpc>
                <a:spcPct val="100000"/>
              </a:lnSpc>
            </a:pPr>
            <a:r>
              <a:rPr lang="en-US" sz="1100" dirty="0">
                <a:solidFill>
                  <a:schemeClr val="bg2">
                    <a:lumMod val="50000"/>
                  </a:schemeClr>
                </a:solidFill>
              </a:rPr>
              <a:t>Serve as the central clearinghouse for transportation data and information of the Federal Government</a:t>
            </a:r>
            <a:endParaRPr lang="en-US" sz="1200" dirty="0">
              <a:solidFill>
                <a:schemeClr val="bg2">
                  <a:lumMod val="50000"/>
                </a:schemeClr>
              </a:solidFill>
            </a:endParaRPr>
          </a:p>
          <a:p>
            <a:pPr marL="137160" indent="0">
              <a:lnSpc>
                <a:spcPct val="100000"/>
              </a:lnSpc>
              <a:spcBef>
                <a:spcPts val="600"/>
              </a:spcBef>
              <a:buNone/>
            </a:pPr>
            <a:r>
              <a:rPr lang="en-US" sz="1200" b="1" dirty="0">
                <a:solidFill>
                  <a:schemeClr val="bg2">
                    <a:lumMod val="50000"/>
                  </a:schemeClr>
                </a:solidFill>
              </a:rPr>
              <a:t>Foundations for Evidence-Based Policymaking Act of 2018, Title II: The Open, Public, Electronic, and Necessary Government Data Act (OPEN Government Data Act</a:t>
            </a:r>
            <a:r>
              <a:rPr lang="en-US" sz="1100" b="1" dirty="0">
                <a:solidFill>
                  <a:schemeClr val="bg2">
                    <a:lumMod val="50000"/>
                  </a:schemeClr>
                </a:solidFill>
              </a:rPr>
              <a:t>)</a:t>
            </a:r>
          </a:p>
          <a:p>
            <a:pPr marL="640080" indent="-274320">
              <a:lnSpc>
                <a:spcPct val="100000"/>
              </a:lnSpc>
            </a:pPr>
            <a:r>
              <a:rPr lang="en-US" sz="1100" dirty="0">
                <a:solidFill>
                  <a:schemeClr val="bg2">
                    <a:lumMod val="50000"/>
                  </a:schemeClr>
                </a:solidFill>
              </a:rPr>
              <a:t>Codifies and superseded M-13-13, making public and open the government default for data derived from research projects</a:t>
            </a:r>
          </a:p>
          <a:p>
            <a:pPr marL="137160" indent="0">
              <a:lnSpc>
                <a:spcPct val="114000"/>
              </a:lnSpc>
              <a:spcBef>
                <a:spcPts val="600"/>
              </a:spcBef>
              <a:buNone/>
            </a:pPr>
            <a:r>
              <a:rPr lang="en-US" sz="1200" b="1" dirty="0">
                <a:solidFill>
                  <a:schemeClr val="bg2">
                    <a:lumMod val="50000"/>
                  </a:schemeClr>
                </a:solidFill>
              </a:rPr>
              <a:t>2026: Infrastructure and Jobs Act of 2021 (current surface transportation reauthorization bill) expires 9/30/26.</a:t>
            </a:r>
          </a:p>
          <a:p>
            <a:pPr marL="137160" indent="0">
              <a:lnSpc>
                <a:spcPct val="114000"/>
              </a:lnSpc>
              <a:spcBef>
                <a:spcPts val="600"/>
              </a:spcBef>
              <a:buNone/>
            </a:pPr>
            <a:endParaRPr lang="en-US" sz="1200" dirty="0">
              <a:solidFill>
                <a:schemeClr val="bg2">
                  <a:lumMod val="50000"/>
                </a:schemeClr>
              </a:solidFill>
            </a:endParaRPr>
          </a:p>
        </p:txBody>
      </p:sp>
      <p:pic>
        <p:nvPicPr>
          <p:cNvPr id="7"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3"/>
          <a:stretch>
            <a:fillRect/>
          </a:stretch>
        </p:blipFill>
        <p:spPr>
          <a:xfrm>
            <a:off x="7315200" y="4572000"/>
            <a:ext cx="1216849" cy="461618"/>
          </a:xfrm>
          <a:prstGeom prst="rect">
            <a:avLst/>
          </a:prstGeom>
        </p:spPr>
      </p:pic>
      <p:sp>
        <p:nvSpPr>
          <p:cNvPr id="6" name="Slide Number Placeholder 1"/>
          <p:cNvSpPr>
            <a:spLocks noGrp="1"/>
          </p:cNvSpPr>
          <p:nvPr>
            <p:ph type="sldNum" idx="12"/>
          </p:nvPr>
        </p:nvSpPr>
        <p:spPr>
          <a:xfrm>
            <a:off x="8523541" y="4695623"/>
            <a:ext cx="548700" cy="393600"/>
          </a:xfrm>
        </p:spPr>
        <p:txBody>
          <a:bodyPr/>
          <a:lstStyle/>
          <a:p>
            <a:pPr lvl="0"/>
            <a:fld id="{058BF6C9-111B-4DFE-BDD4-4F41B50D0A36}" type="slidenum">
              <a:rPr lang="en" smtClean="0"/>
              <a:t>2</a:t>
            </a:fld>
            <a:endParaRPr lang="en" dirty="0"/>
          </a:p>
        </p:txBody>
      </p:sp>
    </p:spTree>
    <p:extLst>
      <p:ext uri="{BB962C8B-B14F-4D97-AF65-F5344CB8AC3E}">
        <p14:creationId xmlns:p14="http://schemas.microsoft.com/office/powerpoint/2010/main" val="286639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Title"/>
          <p:cNvSpPr txBox="1">
            <a:spLocks noGrp="1"/>
          </p:cNvSpPr>
          <p:nvPr>
            <p:ph type="title"/>
          </p:nvPr>
        </p:nvSpPr>
        <p:spPr>
          <a:xfrm>
            <a:off x="460950" y="6506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Library Services at NTL</a:t>
            </a:r>
            <a:endParaRPr sz="3600" dirty="0"/>
          </a:p>
        </p:txBody>
      </p:sp>
      <p:sp>
        <p:nvSpPr>
          <p:cNvPr id="105" name="Left text box"/>
          <p:cNvSpPr txBox="1">
            <a:spLocks noGrp="1"/>
          </p:cNvSpPr>
          <p:nvPr>
            <p:ph type="body" idx="1"/>
          </p:nvPr>
        </p:nvSpPr>
        <p:spPr>
          <a:xfrm>
            <a:off x="227329" y="1828800"/>
            <a:ext cx="4554075" cy="3092450"/>
          </a:xfrm>
          <a:prstGeom prst="rect">
            <a:avLst/>
          </a:prstGeom>
          <a:solidFill>
            <a:schemeClr val="accent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rgbClr val="1C4587"/>
                </a:solidFill>
              </a:rPr>
              <a:t>Library Services</a:t>
            </a:r>
          </a:p>
          <a:p>
            <a:pPr marL="342900" indent="-342900"/>
            <a:r>
              <a:rPr lang="en-US" sz="2000" dirty="0">
                <a:solidFill>
                  <a:srgbClr val="1C4587"/>
                </a:solidFill>
              </a:rPr>
              <a:t>Reference</a:t>
            </a:r>
          </a:p>
          <a:p>
            <a:pPr marL="342900" indent="-342900"/>
            <a:r>
              <a:rPr lang="en-US" sz="2000" dirty="0">
                <a:solidFill>
                  <a:srgbClr val="1C4587"/>
                </a:solidFill>
              </a:rPr>
              <a:t>Outreach </a:t>
            </a:r>
          </a:p>
          <a:p>
            <a:pPr marL="342900" indent="-342900"/>
            <a:r>
              <a:rPr lang="en-US" sz="2000" dirty="0">
                <a:solidFill>
                  <a:srgbClr val="1C4587"/>
                </a:solidFill>
              </a:rPr>
              <a:t>Digital Repository: ROSA P</a:t>
            </a:r>
          </a:p>
          <a:p>
            <a:pPr marL="342900" indent="-342900"/>
            <a:r>
              <a:rPr lang="en-US" sz="2000" dirty="0">
                <a:solidFill>
                  <a:srgbClr val="1C4587"/>
                </a:solidFill>
              </a:rPr>
              <a:t>Collection Development</a:t>
            </a:r>
          </a:p>
          <a:p>
            <a:pPr marL="342900" indent="-342900"/>
            <a:r>
              <a:rPr lang="en-US" sz="2000" dirty="0">
                <a:solidFill>
                  <a:srgbClr val="1C4587"/>
                </a:solidFill>
              </a:rPr>
              <a:t>Special Collections/Archives</a:t>
            </a:r>
          </a:p>
          <a:p>
            <a:pPr marL="342900" indent="-342900"/>
            <a:endParaRPr lang="en-US" sz="2000" dirty="0">
              <a:solidFill>
                <a:srgbClr val="1C4587"/>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2117009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Title"/>
          <p:cNvSpPr txBox="1">
            <a:spLocks noGrp="1"/>
          </p:cNvSpPr>
          <p:nvPr>
            <p:ph type="title"/>
          </p:nvPr>
        </p:nvSpPr>
        <p:spPr>
          <a:xfrm>
            <a:off x="460950" y="192550"/>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dirty="0"/>
              <a:t>Reference Services</a:t>
            </a:r>
            <a:endParaRPr sz="3600" dirty="0"/>
          </a:p>
        </p:txBody>
      </p:sp>
      <p:sp>
        <p:nvSpPr>
          <p:cNvPr id="90" name="Left text background shape" descr="This shape is the backgroud for the left-most text box. It is green in color." title="Left Text Box"/>
          <p:cNvSpPr/>
          <p:nvPr/>
        </p:nvSpPr>
        <p:spPr>
          <a:xfrm>
            <a:off x="371775" y="1218000"/>
            <a:ext cx="2629500" cy="33378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Left title box"/>
          <p:cNvSpPr txBox="1">
            <a:spLocks noGrp="1"/>
          </p:cNvSpPr>
          <p:nvPr>
            <p:ph type="title"/>
          </p:nvPr>
        </p:nvSpPr>
        <p:spPr>
          <a:xfrm>
            <a:off x="420590" y="1231250"/>
            <a:ext cx="2481600" cy="49849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800" dirty="0"/>
              <a:t>Ask-A-Librarian</a:t>
            </a:r>
            <a:endParaRPr sz="1800" dirty="0">
              <a:solidFill>
                <a:schemeClr val="lt1"/>
              </a:solidFill>
            </a:endParaRPr>
          </a:p>
        </p:txBody>
      </p:sp>
      <p:sp>
        <p:nvSpPr>
          <p:cNvPr id="91" name="Center text background shape" descr="This shape is the backgroud for the center text box. It is green in color." title="Center Text box"/>
          <p:cNvSpPr/>
          <p:nvPr/>
        </p:nvSpPr>
        <p:spPr>
          <a:xfrm>
            <a:off x="3210425" y="1217900"/>
            <a:ext cx="2629500" cy="3337800"/>
          </a:xfrm>
          <a:prstGeom prst="wedgeRectCallout">
            <a:avLst>
              <a:gd name="adj1" fmla="val -20833"/>
              <a:gd name="adj2" fmla="val 625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Center title box">
            <a:extLst>
              <a:ext uri="{FF2B5EF4-FFF2-40B4-BE49-F238E27FC236}">
                <a16:creationId xmlns:a16="http://schemas.microsoft.com/office/drawing/2014/main" id="{0B3B5FA4-8899-4785-9447-EC9A0E78E4B5}"/>
              </a:ext>
            </a:extLst>
          </p:cNvPr>
          <p:cNvSpPr txBox="1">
            <a:spLocks/>
          </p:cNvSpPr>
          <p:nvPr/>
        </p:nvSpPr>
        <p:spPr>
          <a:xfrm>
            <a:off x="3256145" y="1217900"/>
            <a:ext cx="2481600" cy="498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spcAft>
                <a:spcPts val="1200"/>
              </a:spcAft>
            </a:pPr>
            <a:r>
              <a:rPr lang="en-US" sz="1800" dirty="0">
                <a:latin typeface="+mj-lt"/>
              </a:rPr>
              <a:t>LibGuides</a:t>
            </a:r>
          </a:p>
        </p:txBody>
      </p:sp>
      <p:sp>
        <p:nvSpPr>
          <p:cNvPr id="92" name="Right text background shape" descr="This shape is the backgroud for the right-most text box. It is green in color." title="Right text box"/>
          <p:cNvSpPr/>
          <p:nvPr/>
        </p:nvSpPr>
        <p:spPr>
          <a:xfrm>
            <a:off x="6049100" y="1217900"/>
            <a:ext cx="2629500" cy="33378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ight title box">
            <a:extLst>
              <a:ext uri="{FF2B5EF4-FFF2-40B4-BE49-F238E27FC236}">
                <a16:creationId xmlns:a16="http://schemas.microsoft.com/office/drawing/2014/main" id="{C970C2F7-FBF6-44B1-8B87-762014E572C3}"/>
              </a:ext>
            </a:extLst>
          </p:cNvPr>
          <p:cNvSpPr txBox="1">
            <a:spLocks/>
          </p:cNvSpPr>
          <p:nvPr/>
        </p:nvSpPr>
        <p:spPr>
          <a:xfrm>
            <a:off x="6106025" y="1217900"/>
            <a:ext cx="2481600" cy="498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spcAft>
                <a:spcPts val="1200"/>
              </a:spcAft>
            </a:pPr>
            <a:r>
              <a:rPr lang="en-US" sz="1800" dirty="0">
                <a:latin typeface="+mj-lt"/>
              </a:rPr>
              <a:t>Other services</a:t>
            </a:r>
          </a:p>
        </p:txBody>
      </p:sp>
      <p:pic>
        <p:nvPicPr>
          <p:cNvPr id="14"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3"/>
          <a:stretch>
            <a:fillRect/>
          </a:stretch>
        </p:blipFill>
        <p:spPr>
          <a:xfrm>
            <a:off x="7315200" y="4572000"/>
            <a:ext cx="1216849" cy="461618"/>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TextBox 2"/>
          <p:cNvSpPr txBox="1"/>
          <p:nvPr/>
        </p:nvSpPr>
        <p:spPr>
          <a:xfrm>
            <a:off x="406400" y="1653973"/>
            <a:ext cx="2594850" cy="2369880"/>
          </a:xfrm>
          <a:prstGeom prst="rect">
            <a:avLst/>
          </a:prstGeom>
          <a:noFill/>
        </p:spPr>
        <p:txBody>
          <a:bodyPr wrap="square" rtlCol="0">
            <a:spAutoFit/>
          </a:bodyPr>
          <a:lstStyle/>
          <a:p>
            <a:pPr marL="171450" indent="-171450">
              <a:spcAft>
                <a:spcPts val="600"/>
              </a:spcAft>
              <a:buClr>
                <a:schemeClr val="bg1"/>
              </a:buClr>
              <a:buFont typeface="Arial" panose="020B0604020202020204" pitchFamily="34" charset="0"/>
              <a:buChar char="•"/>
            </a:pPr>
            <a:r>
              <a:rPr lang="en-US" sz="1200" dirty="0">
                <a:solidFill>
                  <a:schemeClr val="bg1"/>
                </a:solidFill>
              </a:rPr>
              <a:t>Email Reference</a:t>
            </a:r>
          </a:p>
          <a:p>
            <a:pPr marL="171450" indent="-171450">
              <a:spcAft>
                <a:spcPts val="600"/>
              </a:spcAft>
              <a:buClr>
                <a:schemeClr val="bg1"/>
              </a:buClr>
              <a:buFont typeface="Arial" panose="020B0604020202020204" pitchFamily="34" charset="0"/>
              <a:buChar char="•"/>
            </a:pPr>
            <a:r>
              <a:rPr lang="en-US" sz="1200" dirty="0">
                <a:solidFill>
                  <a:schemeClr val="bg1"/>
                </a:solidFill>
              </a:rPr>
              <a:t>Live Chat</a:t>
            </a:r>
          </a:p>
          <a:p>
            <a:pPr marL="171450" indent="-171450">
              <a:spcAft>
                <a:spcPts val="600"/>
              </a:spcAft>
              <a:buClr>
                <a:schemeClr val="bg1"/>
              </a:buClr>
              <a:buFont typeface="Arial" panose="020B0604020202020204" pitchFamily="34" charset="0"/>
              <a:buChar char="•"/>
            </a:pPr>
            <a:r>
              <a:rPr lang="en-US" sz="1200" dirty="0">
                <a:solidFill>
                  <a:schemeClr val="bg1"/>
                </a:solidFill>
              </a:rPr>
              <a:t>Voicemail</a:t>
            </a:r>
          </a:p>
          <a:p>
            <a:pPr marL="171450" indent="-171450">
              <a:spcAft>
                <a:spcPts val="600"/>
              </a:spcAft>
              <a:buClr>
                <a:schemeClr val="bg1"/>
              </a:buClr>
              <a:buFont typeface="Arial" panose="020B0604020202020204" pitchFamily="34" charset="0"/>
              <a:buChar char="•"/>
            </a:pPr>
            <a:r>
              <a:rPr lang="en-US" sz="1200" dirty="0">
                <a:solidFill>
                  <a:schemeClr val="bg1"/>
                </a:solidFill>
              </a:rPr>
              <a:t>FAQs</a:t>
            </a:r>
          </a:p>
          <a:p>
            <a:pPr>
              <a:spcAft>
                <a:spcPts val="600"/>
              </a:spcAft>
              <a:buClr>
                <a:schemeClr val="bg1"/>
              </a:buClr>
            </a:pPr>
            <a:endParaRPr lang="en-US" sz="1200" dirty="0">
              <a:solidFill>
                <a:schemeClr val="bg1"/>
              </a:solidFill>
            </a:endParaRPr>
          </a:p>
          <a:p>
            <a:pPr>
              <a:spcAft>
                <a:spcPts val="600"/>
              </a:spcAft>
              <a:buClr>
                <a:schemeClr val="bg1"/>
              </a:buClr>
            </a:pPr>
            <a:r>
              <a:rPr lang="en-US" sz="1200" dirty="0">
                <a:solidFill>
                  <a:schemeClr val="bg1"/>
                </a:solidFill>
              </a:rPr>
              <a:t>Reference Hot Topics</a:t>
            </a:r>
          </a:p>
          <a:p>
            <a:pPr marL="171450" indent="-171450">
              <a:spcAft>
                <a:spcPts val="600"/>
              </a:spcAft>
              <a:buClr>
                <a:schemeClr val="bg1"/>
              </a:buClr>
              <a:buFont typeface="Arial" panose="020B0604020202020204" pitchFamily="34" charset="0"/>
              <a:buChar char="•"/>
            </a:pPr>
            <a:r>
              <a:rPr lang="en-US" sz="1200" dirty="0">
                <a:solidFill>
                  <a:schemeClr val="bg1"/>
                </a:solidFill>
              </a:rPr>
              <a:t>Aviation</a:t>
            </a:r>
          </a:p>
          <a:p>
            <a:pPr marL="171450" indent="-171450">
              <a:spcAft>
                <a:spcPts val="600"/>
              </a:spcAft>
              <a:buClr>
                <a:schemeClr val="bg1"/>
              </a:buClr>
              <a:buFont typeface="Arial" panose="020B0604020202020204" pitchFamily="34" charset="0"/>
              <a:buChar char="•"/>
            </a:pPr>
            <a:r>
              <a:rPr lang="en-US" sz="1200" dirty="0">
                <a:solidFill>
                  <a:schemeClr val="bg1"/>
                </a:solidFill>
              </a:rPr>
              <a:t>Passenger Travel</a:t>
            </a:r>
          </a:p>
          <a:p>
            <a:pPr>
              <a:spcAft>
                <a:spcPts val="600"/>
              </a:spcAft>
            </a:pPr>
            <a:endParaRPr lang="en-US" sz="1200" dirty="0">
              <a:solidFill>
                <a:schemeClr val="bg1"/>
              </a:solidFill>
            </a:endParaRPr>
          </a:p>
        </p:txBody>
      </p:sp>
      <p:sp>
        <p:nvSpPr>
          <p:cNvPr id="16" name="TextBox 15"/>
          <p:cNvSpPr txBox="1"/>
          <p:nvPr/>
        </p:nvSpPr>
        <p:spPr>
          <a:xfrm>
            <a:off x="3225800" y="1647623"/>
            <a:ext cx="2594850" cy="2323713"/>
          </a:xfrm>
          <a:prstGeom prst="rect">
            <a:avLst/>
          </a:prstGeom>
          <a:noFill/>
        </p:spPr>
        <p:txBody>
          <a:bodyPr wrap="square" rtlCol="0">
            <a:spAutoFit/>
          </a:bodyPr>
          <a:lstStyle/>
          <a:p>
            <a:pPr>
              <a:spcAft>
                <a:spcPts val="600"/>
              </a:spcAft>
            </a:pPr>
            <a:r>
              <a:rPr lang="en-US" sz="1200" dirty="0">
                <a:solidFill>
                  <a:schemeClr val="bg1"/>
                </a:solidFill>
              </a:rPr>
              <a:t>NTL hosts LibGuides for NTL patrons and NTKN partners</a:t>
            </a:r>
          </a:p>
          <a:p>
            <a:pPr>
              <a:spcAft>
                <a:spcPts val="600"/>
              </a:spcAft>
            </a:pPr>
            <a:r>
              <a:rPr lang="en-US" sz="1200" dirty="0">
                <a:solidFill>
                  <a:schemeClr val="bg1"/>
                </a:solidFill>
              </a:rPr>
              <a:t>Examples:</a:t>
            </a:r>
          </a:p>
          <a:p>
            <a:pPr marL="171450" indent="-171450">
              <a:spcAft>
                <a:spcPts val="600"/>
              </a:spcAft>
              <a:buClr>
                <a:schemeClr val="bg1"/>
              </a:buClr>
              <a:buFont typeface="Arial" panose="020B0604020202020204" pitchFamily="34" charset="0"/>
              <a:buChar char="•"/>
            </a:pPr>
            <a:r>
              <a:rPr lang="en-US" sz="1200" dirty="0">
                <a:solidFill>
                  <a:schemeClr val="bg1"/>
                </a:solidFill>
              </a:rPr>
              <a:t>USDOT History (DOT Archivist)</a:t>
            </a:r>
          </a:p>
          <a:p>
            <a:pPr marL="171450" indent="-171450">
              <a:spcAft>
                <a:spcPts val="600"/>
              </a:spcAft>
              <a:buClr>
                <a:schemeClr val="bg1"/>
              </a:buClr>
              <a:buFont typeface="Arial" panose="020B0604020202020204" pitchFamily="34" charset="0"/>
              <a:buChar char="•"/>
            </a:pPr>
            <a:r>
              <a:rPr lang="en-US" sz="1200" dirty="0">
                <a:solidFill>
                  <a:schemeClr val="bg1"/>
                </a:solidFill>
              </a:rPr>
              <a:t>Bicycle &amp; Pedestrian Transportation (MnDOT)</a:t>
            </a:r>
          </a:p>
          <a:p>
            <a:pPr marL="171450" indent="-171450">
              <a:spcAft>
                <a:spcPts val="600"/>
              </a:spcAft>
              <a:buClr>
                <a:schemeClr val="bg1"/>
              </a:buClr>
              <a:buFont typeface="Arial" panose="020B0604020202020204" pitchFamily="34" charset="0"/>
              <a:buChar char="•"/>
            </a:pPr>
            <a:r>
              <a:rPr lang="en-US" sz="1200" dirty="0">
                <a:solidFill>
                  <a:schemeClr val="bg1"/>
                </a:solidFill>
              </a:rPr>
              <a:t>Extreme Event Preparedness &amp; Response for Operations (NTKN)</a:t>
            </a:r>
          </a:p>
          <a:p>
            <a:pPr marL="171450" indent="-171450">
              <a:spcAft>
                <a:spcPts val="600"/>
              </a:spcAft>
              <a:buClr>
                <a:schemeClr val="bg1"/>
              </a:buClr>
              <a:buFont typeface="Arial" panose="020B0604020202020204" pitchFamily="34" charset="0"/>
              <a:buChar char="•"/>
            </a:pPr>
            <a:r>
              <a:rPr lang="en-US" sz="1200" dirty="0">
                <a:solidFill>
                  <a:schemeClr val="bg1"/>
                </a:solidFill>
              </a:rPr>
              <a:t>Section 508 Accessibility (NTL) </a:t>
            </a:r>
          </a:p>
        </p:txBody>
      </p:sp>
      <p:sp>
        <p:nvSpPr>
          <p:cNvPr id="17" name="ROSA P URL"/>
          <p:cNvSpPr txBox="1">
            <a:spLocks/>
          </p:cNvSpPr>
          <p:nvPr/>
        </p:nvSpPr>
        <p:spPr>
          <a:xfrm>
            <a:off x="444865" y="4001431"/>
            <a:ext cx="2481601" cy="457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indent="0" algn="ctr">
              <a:lnSpc>
                <a:spcPct val="100000"/>
              </a:lnSpc>
              <a:spcAft>
                <a:spcPts val="600"/>
              </a:spcAft>
              <a:buNone/>
            </a:pPr>
            <a:r>
              <a:rPr lang="en-US" sz="1000" dirty="0">
                <a:latin typeface="+mn-lt"/>
                <a:ea typeface="Roboto" panose="020B0604020202020204" charset="0"/>
              </a:rPr>
              <a:t>Resources at: </a:t>
            </a:r>
            <a:r>
              <a:rPr lang="en-US" sz="1000" dirty="0">
                <a:hlinkClick r:id="rId4"/>
              </a:rPr>
              <a:t>https://transportation.libanswers.com/</a:t>
            </a:r>
            <a:endParaRPr lang="en-US" sz="1000" dirty="0">
              <a:latin typeface="+mn-lt"/>
              <a:ea typeface="Roboto" panose="020B0604020202020204" charset="0"/>
            </a:endParaRPr>
          </a:p>
        </p:txBody>
      </p:sp>
      <p:sp>
        <p:nvSpPr>
          <p:cNvPr id="18" name="TextBox 17"/>
          <p:cNvSpPr txBox="1"/>
          <p:nvPr/>
        </p:nvSpPr>
        <p:spPr>
          <a:xfrm>
            <a:off x="6064250" y="1647623"/>
            <a:ext cx="2594850" cy="2215991"/>
          </a:xfrm>
          <a:prstGeom prst="rect">
            <a:avLst/>
          </a:prstGeom>
          <a:noFill/>
        </p:spPr>
        <p:txBody>
          <a:bodyPr wrap="square" rtlCol="0">
            <a:spAutoFit/>
          </a:bodyPr>
          <a:lstStyle/>
          <a:p>
            <a:pPr marL="171450" indent="-171450">
              <a:spcAft>
                <a:spcPts val="600"/>
              </a:spcAft>
              <a:buClr>
                <a:schemeClr val="bg1"/>
              </a:buClr>
              <a:buFont typeface="Arial" panose="020B0604020202020204" pitchFamily="34" charset="0"/>
              <a:buChar char="•"/>
            </a:pPr>
            <a:r>
              <a:rPr lang="en-US" sz="1200" dirty="0">
                <a:solidFill>
                  <a:schemeClr val="bg1"/>
                </a:solidFill>
              </a:rPr>
              <a:t>Basic assistance with BTS data products</a:t>
            </a:r>
          </a:p>
          <a:p>
            <a:pPr marL="171450" indent="-171450">
              <a:spcAft>
                <a:spcPts val="600"/>
              </a:spcAft>
              <a:buClr>
                <a:schemeClr val="bg1"/>
              </a:buClr>
              <a:buFont typeface="Arial" panose="020B0604020202020204" pitchFamily="34" charset="0"/>
              <a:buChar char="•"/>
            </a:pPr>
            <a:r>
              <a:rPr lang="en-US" sz="1200" dirty="0">
                <a:solidFill>
                  <a:schemeClr val="bg1"/>
                </a:solidFill>
              </a:rPr>
              <a:t>ROSA P search help</a:t>
            </a:r>
          </a:p>
          <a:p>
            <a:pPr marL="171450" indent="-171450">
              <a:spcAft>
                <a:spcPts val="600"/>
              </a:spcAft>
              <a:buClr>
                <a:schemeClr val="bg1"/>
              </a:buClr>
              <a:buFont typeface="Arial" panose="020B0604020202020204" pitchFamily="34" charset="0"/>
              <a:buChar char="•"/>
            </a:pPr>
            <a:r>
              <a:rPr lang="en-US" sz="1200" dirty="0">
                <a:solidFill>
                  <a:schemeClr val="bg1"/>
                </a:solidFill>
              </a:rPr>
              <a:t>DOT office referrals</a:t>
            </a:r>
          </a:p>
          <a:p>
            <a:pPr marL="171450" indent="-171450">
              <a:spcAft>
                <a:spcPts val="600"/>
              </a:spcAft>
              <a:buClr>
                <a:schemeClr val="bg1"/>
              </a:buClr>
              <a:buFont typeface="Arial" panose="020B0604020202020204" pitchFamily="34" charset="0"/>
              <a:buChar char="•"/>
            </a:pPr>
            <a:r>
              <a:rPr lang="en-US" sz="1200" dirty="0">
                <a:solidFill>
                  <a:schemeClr val="bg1"/>
                </a:solidFill>
              </a:rPr>
              <a:t>In-house literature searches</a:t>
            </a:r>
          </a:p>
          <a:p>
            <a:pPr marL="171450" indent="-171450">
              <a:spcAft>
                <a:spcPts val="600"/>
              </a:spcAft>
              <a:buClr>
                <a:schemeClr val="bg1"/>
              </a:buClr>
              <a:buFont typeface="Arial" panose="020B0604020202020204" pitchFamily="34" charset="0"/>
              <a:buChar char="•"/>
            </a:pPr>
            <a:r>
              <a:rPr lang="en-US" sz="1200" dirty="0">
                <a:solidFill>
                  <a:schemeClr val="bg1"/>
                </a:solidFill>
              </a:rPr>
              <a:t>New DOT employee training</a:t>
            </a:r>
          </a:p>
          <a:p>
            <a:pPr marL="171450" indent="-171450">
              <a:spcAft>
                <a:spcPts val="600"/>
              </a:spcAft>
              <a:buClr>
                <a:schemeClr val="bg1"/>
              </a:buClr>
              <a:buFont typeface="Arial" panose="020B0604020202020204" pitchFamily="34" charset="0"/>
              <a:buChar char="•"/>
            </a:pPr>
            <a:r>
              <a:rPr lang="en-US" sz="1200" dirty="0">
                <a:solidFill>
                  <a:schemeClr val="bg1"/>
                </a:solidFill>
              </a:rPr>
              <a:t>Provide contracted commercial database access to DOT staff</a:t>
            </a:r>
          </a:p>
          <a:p>
            <a:pPr marL="171450" indent="-171450">
              <a:spcAft>
                <a:spcPts val="600"/>
              </a:spcAft>
              <a:buClr>
                <a:schemeClr val="bg1"/>
              </a:buClr>
              <a:buFont typeface="Arial" panose="020B0604020202020204" pitchFamily="34" charset="0"/>
              <a:buChar char="•"/>
            </a:pPr>
            <a:endParaRPr lang="en-US" sz="1200" dirty="0">
              <a:solidFill>
                <a:schemeClr val="bg1"/>
              </a:solidFill>
            </a:endParaRPr>
          </a:p>
        </p:txBody>
      </p:sp>
      <p:sp>
        <p:nvSpPr>
          <p:cNvPr id="15" name="ROSA P URL"/>
          <p:cNvSpPr txBox="1">
            <a:spLocks/>
          </p:cNvSpPr>
          <p:nvPr/>
        </p:nvSpPr>
        <p:spPr>
          <a:xfrm>
            <a:off x="3283809" y="4008175"/>
            <a:ext cx="2481601" cy="457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indent="0" algn="ctr">
              <a:lnSpc>
                <a:spcPct val="100000"/>
              </a:lnSpc>
              <a:spcAft>
                <a:spcPts val="600"/>
              </a:spcAft>
              <a:buNone/>
            </a:pPr>
            <a:r>
              <a:rPr lang="en-US" sz="1000" dirty="0">
                <a:latin typeface="+mn-lt"/>
                <a:ea typeface="Roboto" panose="020B0604020202020204" charset="0"/>
              </a:rPr>
              <a:t>Resources at: </a:t>
            </a:r>
            <a:r>
              <a:rPr lang="en-US" sz="1000" dirty="0">
                <a:hlinkClick r:id="rId5"/>
              </a:rPr>
              <a:t>https://transportation.libguides.com/</a:t>
            </a:r>
            <a:endParaRPr lang="en-US" sz="1000" dirty="0">
              <a:latin typeface="+mn-lt"/>
              <a:ea typeface="Roboto" panose="020B0604020202020204" charset="0"/>
            </a:endParaRPr>
          </a:p>
        </p:txBody>
      </p:sp>
    </p:spTree>
    <p:extLst>
      <p:ext uri="{BB962C8B-B14F-4D97-AF65-F5344CB8AC3E}">
        <p14:creationId xmlns:p14="http://schemas.microsoft.com/office/powerpoint/2010/main" val="15381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9" name="Title"/>
          <p:cNvSpPr>
            <a:spLocks noGrp="1"/>
          </p:cNvSpPr>
          <p:nvPr>
            <p:ph type="title"/>
          </p:nvPr>
        </p:nvSpPr>
        <p:spPr>
          <a:xfrm>
            <a:off x="131419" y="323608"/>
            <a:ext cx="3017520" cy="1828800"/>
          </a:xfrm>
        </p:spPr>
        <p:txBody>
          <a:bodyPr/>
          <a:lstStyle/>
          <a:p>
            <a:pPr algn="ctr"/>
            <a:r>
              <a:rPr lang="en-US" sz="3200" dirty="0"/>
              <a:t>Repository &amp; Open Science Access Portal </a:t>
            </a:r>
            <a:r>
              <a:rPr lang="en-US" sz="2800" dirty="0"/>
              <a:t>(ROSA P)</a:t>
            </a:r>
            <a:endParaRPr lang="en-US" sz="1800" dirty="0"/>
          </a:p>
        </p:txBody>
      </p:sp>
      <p:sp>
        <p:nvSpPr>
          <p:cNvPr id="110" name="Text box"/>
          <p:cNvSpPr txBox="1">
            <a:spLocks noGrp="1"/>
          </p:cNvSpPr>
          <p:nvPr>
            <p:ph type="body" idx="1"/>
          </p:nvPr>
        </p:nvSpPr>
        <p:spPr>
          <a:xfrm>
            <a:off x="274320" y="2263302"/>
            <a:ext cx="2743200" cy="2217258"/>
          </a:xfrm>
        </p:spPr>
        <p:txBody>
          <a:bodyPr/>
          <a:lstStyle/>
          <a:p>
            <a:pPr marL="152400" lvl="0" indent="0">
              <a:buNone/>
            </a:pPr>
            <a:r>
              <a:rPr lang="en-US" i="1" dirty="0"/>
              <a:t>ROSA P</a:t>
            </a:r>
            <a:r>
              <a:rPr lang="en-US" dirty="0"/>
              <a:t> is the National Transportation Library's </a:t>
            </a:r>
            <a:r>
              <a:rPr lang="en-US" i="1" dirty="0"/>
              <a:t>Repository and Open Science Access Portal</a:t>
            </a:r>
            <a:r>
              <a:rPr lang="en-US" dirty="0"/>
              <a:t>. The name </a:t>
            </a:r>
            <a:r>
              <a:rPr lang="en-US" i="1" dirty="0"/>
              <a:t>ROSA P</a:t>
            </a:r>
            <a:r>
              <a:rPr lang="en-US" dirty="0"/>
              <a:t> was chosen to honor the role public transportation played in the civil rights movement, along with one of the important figures, Rosa Parks. It contains 48 collections on various themes.</a:t>
            </a:r>
          </a:p>
        </p:txBody>
      </p:sp>
      <p:sp>
        <p:nvSpPr>
          <p:cNvPr id="6" name="ROSA P URL"/>
          <p:cNvSpPr txBox="1">
            <a:spLocks/>
          </p:cNvSpPr>
          <p:nvPr/>
        </p:nvSpPr>
        <p:spPr>
          <a:xfrm>
            <a:off x="268579" y="4590517"/>
            <a:ext cx="2743200" cy="457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indent="0" algn="ctr">
              <a:lnSpc>
                <a:spcPct val="100000"/>
              </a:lnSpc>
              <a:spcAft>
                <a:spcPts val="600"/>
              </a:spcAft>
              <a:buNone/>
            </a:pPr>
            <a:r>
              <a:rPr lang="en-US" sz="1200" dirty="0">
                <a:latin typeface="+mn-lt"/>
                <a:ea typeface="Roboto" panose="020B0604020202020204" charset="0"/>
                <a:hlinkClick r:id="rId3"/>
              </a:rPr>
              <a:t>Visit ROSA P at: https://rosap.ntl.bts.gov/welcome</a:t>
            </a:r>
            <a:endParaRPr lang="en-US" sz="1200" dirty="0">
              <a:latin typeface="+mn-lt"/>
              <a:ea typeface="Roboto" panose="020B0604020202020204" charset="0"/>
            </a:endParaRPr>
          </a:p>
        </p:txBody>
      </p:sp>
      <p:pic>
        <p:nvPicPr>
          <p:cNvPr id="8"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4"/>
          <a:stretch>
            <a:fillRect/>
          </a:stretch>
        </p:blipFill>
        <p:spPr>
          <a:xfrm>
            <a:off x="7315200" y="4572000"/>
            <a:ext cx="1216849" cy="461618"/>
          </a:xfrm>
          <a:prstGeom prst="rect">
            <a:avLst/>
          </a:prstGeom>
        </p:spPr>
      </p:pic>
      <p:sp>
        <p:nvSpPr>
          <p:cNvPr id="2" name="Slide Number Placeholder 1"/>
          <p:cNvSpPr>
            <a:spLocks noGrp="1"/>
          </p:cNvSpPr>
          <p:nvPr>
            <p:ph type="sldNum" idx="12"/>
          </p:nvPr>
        </p:nvSpPr>
        <p:spPr/>
        <p:txBody>
          <a:bodyPr/>
          <a:lstStyle/>
          <a:p>
            <a:pPr lvl="0"/>
            <a:fld id="{00000000-1234-1234-1234-123412341234}" type="slidenum">
              <a:rPr lang="en" smtClean="0"/>
              <a:pPr lvl="0"/>
              <a:t>5</a:t>
            </a:fld>
            <a:endParaRPr lang="en"/>
          </a:p>
        </p:txBody>
      </p:sp>
      <p:pic>
        <p:nvPicPr>
          <p:cNvPr id="5" name="Picture 4">
            <a:extLst>
              <a:ext uri="{FF2B5EF4-FFF2-40B4-BE49-F238E27FC236}">
                <a16:creationId xmlns:a16="http://schemas.microsoft.com/office/drawing/2014/main" id="{D51A57AB-778A-5DBC-E750-C0D0B6636B1E}"/>
              </a:ext>
            </a:extLst>
          </p:cNvPr>
          <p:cNvPicPr>
            <a:picLocks noChangeAspect="1"/>
          </p:cNvPicPr>
          <p:nvPr/>
        </p:nvPicPr>
        <p:blipFill>
          <a:blip r:embed="rId5"/>
          <a:stretch>
            <a:fillRect/>
          </a:stretch>
        </p:blipFill>
        <p:spPr>
          <a:xfrm>
            <a:off x="4047460" y="80010"/>
            <a:ext cx="4822220" cy="4989698"/>
          </a:xfrm>
          <a:prstGeom prst="rect">
            <a:avLst/>
          </a:prstGeom>
        </p:spPr>
      </p:pic>
    </p:spTree>
    <p:extLst>
      <p:ext uri="{BB962C8B-B14F-4D97-AF65-F5344CB8AC3E}">
        <p14:creationId xmlns:p14="http://schemas.microsoft.com/office/powerpoint/2010/main" val="3639526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9" name="Title"/>
          <p:cNvSpPr>
            <a:spLocks noGrp="1"/>
          </p:cNvSpPr>
          <p:nvPr>
            <p:ph type="title"/>
          </p:nvPr>
        </p:nvSpPr>
        <p:spPr>
          <a:xfrm>
            <a:off x="121315" y="524434"/>
            <a:ext cx="3017520" cy="584776"/>
          </a:xfrm>
        </p:spPr>
        <p:txBody>
          <a:bodyPr/>
          <a:lstStyle/>
          <a:p>
            <a:r>
              <a:rPr lang="en-US" sz="3600" dirty="0"/>
              <a:t>BTS Support</a:t>
            </a:r>
          </a:p>
        </p:txBody>
      </p:sp>
      <p:sp>
        <p:nvSpPr>
          <p:cNvPr id="110" name="Text box"/>
          <p:cNvSpPr txBox="1">
            <a:spLocks noGrp="1"/>
          </p:cNvSpPr>
          <p:nvPr>
            <p:ph type="body" idx="1"/>
          </p:nvPr>
        </p:nvSpPr>
        <p:spPr>
          <a:xfrm>
            <a:off x="121315" y="1224385"/>
            <a:ext cx="2808000" cy="3163500"/>
          </a:xfrm>
        </p:spPr>
        <p:txBody>
          <a:bodyPr/>
          <a:lstStyle/>
          <a:p>
            <a:pPr lvl="0"/>
            <a:r>
              <a:rPr lang="en-US" dirty="0"/>
              <a:t>Reference Team offers web form and chat at transportation.libanswers.com</a:t>
            </a:r>
          </a:p>
          <a:p>
            <a:pPr lvl="0"/>
            <a:endParaRPr lang="en-US" dirty="0"/>
          </a:p>
          <a:p>
            <a:pPr lvl="0"/>
            <a:r>
              <a:rPr lang="en-US" dirty="0"/>
              <a:t>Airline traffic, financial and on-time performance data</a:t>
            </a:r>
          </a:p>
          <a:p>
            <a:pPr lvl="0"/>
            <a:endParaRPr lang="en-US" dirty="0"/>
          </a:p>
          <a:p>
            <a:pPr lvl="0"/>
            <a:r>
              <a:rPr lang="en-US" dirty="0"/>
              <a:t>Referrals to BTS specialists and non-BTS sources as needed</a:t>
            </a:r>
          </a:p>
          <a:p>
            <a:pPr lvl="0"/>
            <a:endParaRPr lang="en-US" dirty="0"/>
          </a:p>
          <a:p>
            <a:pPr lvl="0"/>
            <a:r>
              <a:rPr lang="en-US" dirty="0"/>
              <a:t>Assists BTS public affairs clients, such as media and government personnel</a:t>
            </a:r>
          </a:p>
        </p:txBody>
      </p:sp>
      <p:pic>
        <p:nvPicPr>
          <p:cNvPr id="8"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3"/>
          <a:stretch>
            <a:fillRect/>
          </a:stretch>
        </p:blipFill>
        <p:spPr>
          <a:xfrm>
            <a:off x="7315200" y="4572000"/>
            <a:ext cx="1216849" cy="461618"/>
          </a:xfrm>
          <a:prstGeom prst="rect">
            <a:avLst/>
          </a:prstGeom>
        </p:spPr>
      </p:pic>
      <p:sp>
        <p:nvSpPr>
          <p:cNvPr id="2" name="Slide Number Placeholder 1"/>
          <p:cNvSpPr>
            <a:spLocks noGrp="1"/>
          </p:cNvSpPr>
          <p:nvPr>
            <p:ph type="sldNum" idx="12"/>
          </p:nvPr>
        </p:nvSpPr>
        <p:spPr/>
        <p:txBody>
          <a:bodyPr/>
          <a:lstStyle/>
          <a:p>
            <a:pPr lvl="0"/>
            <a:fld id="{00000000-1234-1234-1234-123412341234}" type="slidenum">
              <a:rPr lang="en" smtClean="0"/>
              <a:pPr lvl="0"/>
              <a:t>6</a:t>
            </a:fld>
            <a:endParaRPr lang="en"/>
          </a:p>
        </p:txBody>
      </p:sp>
      <p:sp>
        <p:nvSpPr>
          <p:cNvPr id="5" name="TextBox 4">
            <a:extLst>
              <a:ext uri="{FF2B5EF4-FFF2-40B4-BE49-F238E27FC236}">
                <a16:creationId xmlns:a16="http://schemas.microsoft.com/office/drawing/2014/main" id="{31D45BEC-9D7D-8C11-2E40-A8E0823EC781}"/>
              </a:ext>
            </a:extLst>
          </p:cNvPr>
          <p:cNvSpPr txBox="1"/>
          <p:nvPr/>
        </p:nvSpPr>
        <p:spPr>
          <a:xfrm>
            <a:off x="3332014" y="447535"/>
            <a:ext cx="5337544" cy="584775"/>
          </a:xfrm>
          <a:prstGeom prst="rect">
            <a:avLst/>
          </a:prstGeom>
          <a:noFill/>
        </p:spPr>
        <p:txBody>
          <a:bodyPr wrap="square" rtlCol="0">
            <a:spAutoFit/>
          </a:bodyPr>
          <a:lstStyle/>
          <a:p>
            <a:r>
              <a:rPr lang="en-US" sz="3200" b="1" dirty="0">
                <a:solidFill>
                  <a:schemeClr val="tx1">
                    <a:lumMod val="75000"/>
                  </a:schemeClr>
                </a:solidFill>
                <a:latin typeface="Arial" panose="020B0604020202020204" pitchFamily="34" charset="0"/>
                <a:cs typeface="Arial" panose="020B0604020202020204" pitchFamily="34" charset="0"/>
              </a:rPr>
              <a:t>Data Product Support </a:t>
            </a:r>
          </a:p>
        </p:txBody>
      </p:sp>
      <p:pic>
        <p:nvPicPr>
          <p:cNvPr id="6" name="Picture 5">
            <a:extLst>
              <a:ext uri="{FF2B5EF4-FFF2-40B4-BE49-F238E27FC236}">
                <a16:creationId xmlns:a16="http://schemas.microsoft.com/office/drawing/2014/main" id="{4B178617-0ABE-A1EA-919D-3FED98D8FA38}"/>
              </a:ext>
            </a:extLst>
          </p:cNvPr>
          <p:cNvPicPr>
            <a:picLocks noChangeAspect="1"/>
          </p:cNvPicPr>
          <p:nvPr/>
        </p:nvPicPr>
        <p:blipFill>
          <a:blip r:embed="rId4"/>
          <a:stretch>
            <a:fillRect/>
          </a:stretch>
        </p:blipFill>
        <p:spPr>
          <a:xfrm>
            <a:off x="3463230" y="993400"/>
            <a:ext cx="5559455" cy="3770037"/>
          </a:xfrm>
          <a:prstGeom prst="rect">
            <a:avLst/>
          </a:prstGeom>
        </p:spPr>
      </p:pic>
    </p:spTree>
    <p:extLst>
      <p:ext uri="{BB962C8B-B14F-4D97-AF65-F5344CB8AC3E}">
        <p14:creationId xmlns:p14="http://schemas.microsoft.com/office/powerpoint/2010/main" val="553691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9" name="Title"/>
          <p:cNvSpPr>
            <a:spLocks noGrp="1"/>
          </p:cNvSpPr>
          <p:nvPr>
            <p:ph type="title"/>
          </p:nvPr>
        </p:nvSpPr>
        <p:spPr>
          <a:xfrm>
            <a:off x="121315" y="524433"/>
            <a:ext cx="3017520" cy="785557"/>
          </a:xfrm>
        </p:spPr>
        <p:txBody>
          <a:bodyPr/>
          <a:lstStyle/>
          <a:p>
            <a:r>
              <a:rPr lang="en-US" sz="3600" dirty="0"/>
              <a:t>USDOT Support</a:t>
            </a:r>
          </a:p>
        </p:txBody>
      </p:sp>
      <p:sp>
        <p:nvSpPr>
          <p:cNvPr id="110" name="Text box"/>
          <p:cNvSpPr txBox="1">
            <a:spLocks noGrp="1"/>
          </p:cNvSpPr>
          <p:nvPr>
            <p:ph type="body" idx="1"/>
          </p:nvPr>
        </p:nvSpPr>
        <p:spPr>
          <a:xfrm>
            <a:off x="121315" y="1407267"/>
            <a:ext cx="2808000" cy="3211800"/>
          </a:xfrm>
        </p:spPr>
        <p:txBody>
          <a:bodyPr/>
          <a:lstStyle/>
          <a:p>
            <a:pPr lvl="0"/>
            <a:r>
              <a:rPr lang="en-US" dirty="0"/>
              <a:t>Reference Team offers web form and chat at transportation.libanswers.com</a:t>
            </a:r>
          </a:p>
          <a:p>
            <a:pPr lvl="0"/>
            <a:endParaRPr lang="en-US" dirty="0"/>
          </a:p>
          <a:p>
            <a:pPr lvl="0"/>
            <a:r>
              <a:rPr lang="en-US" dirty="0"/>
              <a:t>Referrals to DOT specialists and non-BTS sources as needed</a:t>
            </a:r>
          </a:p>
          <a:p>
            <a:pPr lvl="0"/>
            <a:endParaRPr lang="en-US" dirty="0"/>
          </a:p>
          <a:p>
            <a:pPr lvl="0"/>
            <a:r>
              <a:rPr lang="en-US" dirty="0"/>
              <a:t>Non-DOT sources of transportation information include: DOE,</a:t>
            </a:r>
          </a:p>
          <a:p>
            <a:pPr lvl="0"/>
            <a:endParaRPr lang="en-US" dirty="0"/>
          </a:p>
          <a:p>
            <a:pPr lvl="0"/>
            <a:r>
              <a:rPr lang="en-US" dirty="0"/>
              <a:t>DOC/</a:t>
            </a:r>
            <a:r>
              <a:rPr lang="en-US" dirty="0" err="1"/>
              <a:t>Census,State</a:t>
            </a:r>
            <a:r>
              <a:rPr lang="en-US" dirty="0"/>
              <a:t> Dept., TSA, Customs, State DMVs</a:t>
            </a:r>
          </a:p>
        </p:txBody>
      </p:sp>
      <p:pic>
        <p:nvPicPr>
          <p:cNvPr id="8"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3"/>
          <a:stretch>
            <a:fillRect/>
          </a:stretch>
        </p:blipFill>
        <p:spPr>
          <a:xfrm>
            <a:off x="7315200" y="4572000"/>
            <a:ext cx="1216849" cy="461618"/>
          </a:xfrm>
          <a:prstGeom prst="rect">
            <a:avLst/>
          </a:prstGeom>
        </p:spPr>
      </p:pic>
      <p:sp>
        <p:nvSpPr>
          <p:cNvPr id="2" name="Slide Number Placeholder 1"/>
          <p:cNvSpPr>
            <a:spLocks noGrp="1"/>
          </p:cNvSpPr>
          <p:nvPr>
            <p:ph type="sldNum" idx="12"/>
          </p:nvPr>
        </p:nvSpPr>
        <p:spPr/>
        <p:txBody>
          <a:bodyPr/>
          <a:lstStyle/>
          <a:p>
            <a:pPr lvl="0"/>
            <a:fld id="{00000000-1234-1234-1234-123412341234}" type="slidenum">
              <a:rPr lang="en" smtClean="0"/>
              <a:pPr lvl="0"/>
              <a:t>7</a:t>
            </a:fld>
            <a:endParaRPr lang="en"/>
          </a:p>
        </p:txBody>
      </p:sp>
      <p:sp>
        <p:nvSpPr>
          <p:cNvPr id="5" name="TextBox 4">
            <a:extLst>
              <a:ext uri="{FF2B5EF4-FFF2-40B4-BE49-F238E27FC236}">
                <a16:creationId xmlns:a16="http://schemas.microsoft.com/office/drawing/2014/main" id="{31D45BEC-9D7D-8C11-2E40-A8E0823EC781}"/>
              </a:ext>
            </a:extLst>
          </p:cNvPr>
          <p:cNvSpPr txBox="1"/>
          <p:nvPr/>
        </p:nvSpPr>
        <p:spPr>
          <a:xfrm>
            <a:off x="3332014" y="447535"/>
            <a:ext cx="5337544" cy="584775"/>
          </a:xfrm>
          <a:prstGeom prst="rect">
            <a:avLst/>
          </a:prstGeom>
          <a:noFill/>
        </p:spPr>
        <p:txBody>
          <a:bodyPr wrap="square" rtlCol="0">
            <a:spAutoFit/>
          </a:bodyPr>
          <a:lstStyle/>
          <a:p>
            <a:r>
              <a:rPr lang="en-US" sz="3200" b="1" dirty="0">
                <a:solidFill>
                  <a:schemeClr val="tx1">
                    <a:lumMod val="75000"/>
                  </a:schemeClr>
                </a:solidFill>
                <a:latin typeface="Arial" panose="020B0604020202020204" pitchFamily="34" charset="0"/>
                <a:cs typeface="Arial" panose="020B0604020202020204" pitchFamily="34" charset="0"/>
              </a:rPr>
              <a:t>Some major sources:</a:t>
            </a:r>
          </a:p>
        </p:txBody>
      </p:sp>
      <p:sp>
        <p:nvSpPr>
          <p:cNvPr id="3" name="TextBox 2">
            <a:extLst>
              <a:ext uri="{FF2B5EF4-FFF2-40B4-BE49-F238E27FC236}">
                <a16:creationId xmlns:a16="http://schemas.microsoft.com/office/drawing/2014/main" id="{27625735-DAEB-3828-9E56-92B3D8B997A6}"/>
              </a:ext>
            </a:extLst>
          </p:cNvPr>
          <p:cNvSpPr txBox="1"/>
          <p:nvPr/>
        </p:nvSpPr>
        <p:spPr>
          <a:xfrm>
            <a:off x="3488987" y="1141379"/>
            <a:ext cx="5180571" cy="3570208"/>
          </a:xfrm>
          <a:prstGeom prst="rect">
            <a:avLst/>
          </a:prstGeom>
          <a:noFill/>
        </p:spPr>
        <p:txBody>
          <a:bodyPr wrap="square" rtlCol="0">
            <a:spAutoFit/>
          </a:bodyPr>
          <a:lstStyle/>
          <a:p>
            <a:pPr marL="342900" indent="-342900">
              <a:buAutoNum type="arabicPeriod"/>
            </a:pPr>
            <a:r>
              <a:rPr lang="en-US" dirty="0">
                <a:hlinkClick r:id="rId4"/>
              </a:rPr>
              <a:t>National Center for Statistics and Analysis (NHTSA)</a:t>
            </a:r>
            <a:r>
              <a:rPr lang="en-US" dirty="0"/>
              <a:t> – highway safety statistics</a:t>
            </a:r>
          </a:p>
          <a:p>
            <a:pPr marL="342900" indent="-342900">
              <a:buAutoNum type="arabicPeriod"/>
            </a:pPr>
            <a:r>
              <a:rPr lang="en-US" dirty="0">
                <a:hlinkClick r:id="rId5"/>
              </a:rPr>
              <a:t>Highway Statistics (FHWA)</a:t>
            </a:r>
            <a:r>
              <a:rPr lang="en-US" dirty="0"/>
              <a:t> – statistics on the number of drivers and vehicles, miles of roadway, conditions</a:t>
            </a:r>
          </a:p>
          <a:p>
            <a:pPr marL="342900" indent="-342900">
              <a:buAutoNum type="arabicPeriod"/>
            </a:pPr>
            <a:r>
              <a:rPr lang="en-US" dirty="0">
                <a:hlinkClick r:id="rId6"/>
              </a:rPr>
              <a:t>Manual on Uniform Traffic Control Devices (FHWA)</a:t>
            </a:r>
            <a:r>
              <a:rPr lang="en-US" dirty="0"/>
              <a:t> – manual on highway signs, markings, etc. </a:t>
            </a:r>
          </a:p>
          <a:p>
            <a:pPr marL="342900" indent="-342900">
              <a:buAutoNum type="arabicPeriod"/>
            </a:pPr>
            <a:r>
              <a:rPr lang="en-US" dirty="0">
                <a:hlinkClick r:id="rId7"/>
              </a:rPr>
              <a:t>Analysis and Information (FMCSA)</a:t>
            </a:r>
            <a:r>
              <a:rPr lang="en-US" dirty="0"/>
              <a:t> – data on federally-regulated motor carriers</a:t>
            </a:r>
          </a:p>
          <a:p>
            <a:pPr marL="342900" indent="-342900">
              <a:buAutoNum type="arabicPeriod"/>
            </a:pPr>
            <a:r>
              <a:rPr lang="en-US" dirty="0">
                <a:hlinkClick r:id="rId8"/>
              </a:rPr>
              <a:t>Emergency Response Guidebook (PHMSA)</a:t>
            </a:r>
            <a:r>
              <a:rPr lang="en-US" dirty="0"/>
              <a:t> – guide to responding to emergencies involving </a:t>
            </a:r>
            <a:r>
              <a:rPr lang="en-US" dirty="0" err="1"/>
              <a:t>hazmats</a:t>
            </a:r>
            <a:endParaRPr lang="en-US" dirty="0"/>
          </a:p>
          <a:p>
            <a:pPr marL="342900" indent="-342900">
              <a:buAutoNum type="arabicPeriod"/>
            </a:pPr>
            <a:r>
              <a:rPr lang="en-US" dirty="0">
                <a:hlinkClick r:id="rId9"/>
              </a:rPr>
              <a:t>OPSNET (FAA)</a:t>
            </a:r>
            <a:r>
              <a:rPr lang="en-US" dirty="0"/>
              <a:t> – airport traffic statistics (includes general aviation, military)</a:t>
            </a:r>
          </a:p>
          <a:p>
            <a:endParaRPr lang="en-US" dirty="0">
              <a:solidFill>
                <a:srgbClr val="00B0F0"/>
              </a:solidFill>
              <a:hlinkClick r:id="rId10">
                <a:extLst>
                  <a:ext uri="{A12FA001-AC4F-418D-AE19-62706E023703}">
                    <ahyp:hlinkClr xmlns:ahyp="http://schemas.microsoft.com/office/drawing/2018/hyperlinkcolor" val="tx"/>
                  </a:ext>
                </a:extLst>
              </a:hlinkClick>
            </a:endParaRPr>
          </a:p>
          <a:p>
            <a:r>
              <a:rPr lang="en-US" dirty="0">
                <a:solidFill>
                  <a:srgbClr val="00B0F0"/>
                </a:solidFill>
                <a:hlinkClick r:id="rId10">
                  <a:extLst>
                    <a:ext uri="{A12FA001-AC4F-418D-AE19-62706E023703}">
                      <ahyp:hlinkClr xmlns:ahyp="http://schemas.microsoft.com/office/drawing/2018/hyperlinkcolor" val="tx"/>
                    </a:ext>
                  </a:extLst>
                </a:hlinkClick>
              </a:rPr>
              <a:t>Check out our brochure on finding transportation statistics at transportation.libanswers.com</a:t>
            </a:r>
            <a:r>
              <a:rPr lang="en-US" dirty="0">
                <a:solidFill>
                  <a:srgbClr val="00B0F0"/>
                </a:solidFill>
              </a:rPr>
              <a:t>!</a:t>
            </a:r>
          </a:p>
          <a:p>
            <a:pPr marL="342900" indent="-342900">
              <a:buAutoNum type="arabicPeriod"/>
            </a:pPr>
            <a:endParaRPr lang="en-US" sz="1600" dirty="0"/>
          </a:p>
        </p:txBody>
      </p:sp>
    </p:spTree>
    <p:extLst>
      <p:ext uri="{BB962C8B-B14F-4D97-AF65-F5344CB8AC3E}">
        <p14:creationId xmlns:p14="http://schemas.microsoft.com/office/powerpoint/2010/main" val="307619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9" name="Title"/>
          <p:cNvSpPr>
            <a:spLocks noGrp="1"/>
          </p:cNvSpPr>
          <p:nvPr>
            <p:ph type="title"/>
          </p:nvPr>
        </p:nvSpPr>
        <p:spPr>
          <a:xfrm>
            <a:off x="137942" y="224642"/>
            <a:ext cx="3017520" cy="1143000"/>
          </a:xfrm>
        </p:spPr>
        <p:txBody>
          <a:bodyPr/>
          <a:lstStyle/>
          <a:p>
            <a:r>
              <a:rPr lang="en-US" sz="3600" dirty="0"/>
              <a:t>The TRID Database</a:t>
            </a:r>
          </a:p>
        </p:txBody>
      </p:sp>
      <p:sp>
        <p:nvSpPr>
          <p:cNvPr id="110" name="Text box"/>
          <p:cNvSpPr txBox="1">
            <a:spLocks noGrp="1"/>
          </p:cNvSpPr>
          <p:nvPr>
            <p:ph type="body" idx="1"/>
          </p:nvPr>
        </p:nvSpPr>
        <p:spPr/>
        <p:txBody>
          <a:bodyPr/>
          <a:lstStyle/>
          <a:p>
            <a:pPr marL="152400" lvl="0" indent="0">
              <a:buNone/>
            </a:pPr>
            <a:r>
              <a:rPr lang="en-US" sz="1100" dirty="0"/>
              <a:t>(From the Transportation Research Board) Content may be available in full text. TRID is an integrated database that combines the records from TRB’s Transportation Research Information Services (TRIS) Database and the OECD’s Joint Transport Research Centre’s International Transport Research Documentation (ITRD) Database. TRID provides access to 1.5 million records of transportation research worldwide.</a:t>
            </a:r>
            <a:endParaRPr lang="en-US" sz="1100" dirty="0">
              <a:solidFill>
                <a:schemeClr val="bg1"/>
              </a:solidFill>
            </a:endParaRPr>
          </a:p>
        </p:txBody>
      </p:sp>
      <p:pic>
        <p:nvPicPr>
          <p:cNvPr id="8"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3"/>
          <a:stretch>
            <a:fillRect/>
          </a:stretch>
        </p:blipFill>
        <p:spPr>
          <a:xfrm>
            <a:off x="7315200" y="4572000"/>
            <a:ext cx="1216849" cy="461618"/>
          </a:xfrm>
          <a:prstGeom prst="rect">
            <a:avLst/>
          </a:prstGeom>
        </p:spPr>
      </p:pic>
      <p:sp>
        <p:nvSpPr>
          <p:cNvPr id="2" name="Slide Number Placeholder 1"/>
          <p:cNvSpPr>
            <a:spLocks noGrp="1"/>
          </p:cNvSpPr>
          <p:nvPr>
            <p:ph type="sldNum" idx="12"/>
          </p:nvPr>
        </p:nvSpPr>
        <p:spPr/>
        <p:txBody>
          <a:bodyPr/>
          <a:lstStyle/>
          <a:p>
            <a:pPr lvl="0"/>
            <a:fld id="{00000000-1234-1234-1234-123412341234}" type="slidenum">
              <a:rPr lang="en" smtClean="0"/>
              <a:pPr lvl="0"/>
              <a:t>8</a:t>
            </a:fld>
            <a:endParaRPr lang="en"/>
          </a:p>
        </p:txBody>
      </p:sp>
      <p:sp>
        <p:nvSpPr>
          <p:cNvPr id="17" name="Left text box"/>
          <p:cNvSpPr txBox="1">
            <a:spLocks/>
          </p:cNvSpPr>
          <p:nvPr/>
        </p:nvSpPr>
        <p:spPr>
          <a:xfrm>
            <a:off x="3425687" y="0"/>
            <a:ext cx="5381088" cy="4526604"/>
          </a:xfrm>
          <a:prstGeom prst="rect">
            <a:avLst/>
          </a:prstGeom>
          <a:solidFill>
            <a:schemeClr val="accent4"/>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mn-lt"/>
                <a:ea typeface="Roboto" panose="020B0604020202020204" charset="0"/>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pPr marL="152400" indent="0">
              <a:buNone/>
            </a:pPr>
            <a:endParaRPr lang="en-US" sz="1100" b="0" u="sng" dirty="0">
              <a:solidFill>
                <a:srgbClr val="03787C"/>
              </a:solidFill>
              <a:effectLst/>
            </a:endParaRPr>
          </a:p>
          <a:p>
            <a:pPr marL="152400" indent="0">
              <a:buNone/>
            </a:pPr>
            <a:r>
              <a:rPr lang="en-US" sz="1100" b="0" u="sng" dirty="0">
                <a:solidFill>
                  <a:srgbClr val="03787C"/>
                </a:solidFill>
                <a:effectLst/>
              </a:rPr>
              <a:t>TRID</a:t>
            </a:r>
            <a:r>
              <a:rPr lang="en-US" sz="1100" u="sng" dirty="0">
                <a:solidFill>
                  <a:srgbClr val="242424"/>
                </a:solidFill>
              </a:rPr>
              <a:t>: </a:t>
            </a:r>
            <a:r>
              <a:rPr lang="en-US" sz="1100" u="sng" dirty="0">
                <a:solidFill>
                  <a:srgbClr val="242424"/>
                </a:solidFill>
                <a:hlinkClick r:id="rId4"/>
              </a:rPr>
              <a:t>https://trid.trb.org</a:t>
            </a:r>
            <a:r>
              <a:rPr lang="en-US" sz="1100" u="sng" dirty="0">
                <a:solidFill>
                  <a:srgbClr val="242424"/>
                </a:solidFill>
              </a:rPr>
              <a:t> </a:t>
            </a:r>
            <a:r>
              <a:rPr lang="en-US" sz="1100" b="0" dirty="0">
                <a:solidFill>
                  <a:srgbClr val="242424"/>
                </a:solidFill>
                <a:effectLst/>
              </a:rPr>
              <a:t>Transportation Research Board’s (publicly available) bibliographic database, with </a:t>
            </a:r>
            <a:r>
              <a:rPr lang="en-US" sz="1100" b="1" dirty="0">
                <a:solidFill>
                  <a:srgbClr val="242424"/>
                </a:solidFill>
                <a:effectLst/>
              </a:rPr>
              <a:t>some</a:t>
            </a:r>
            <a:r>
              <a:rPr lang="en-US" sz="1100" b="0" dirty="0">
                <a:solidFill>
                  <a:srgbClr val="242424"/>
                </a:solidFill>
                <a:effectLst/>
              </a:rPr>
              <a:t> full-text links to ROSA P. Types of materials indexed:</a:t>
            </a:r>
          </a:p>
          <a:p>
            <a:pPr marL="152400" indent="0">
              <a:buNone/>
            </a:pPr>
            <a:endParaRPr lang="en-US" sz="1100" b="0" dirty="0">
              <a:solidFill>
                <a:srgbClr val="242424"/>
              </a:solidFill>
              <a:effectLst/>
            </a:endParaRPr>
          </a:p>
          <a:p>
            <a:pPr>
              <a:buFont typeface="Arial" panose="020B0604020202020204" pitchFamily="34" charset="0"/>
              <a:buChar char="•"/>
            </a:pPr>
            <a:r>
              <a:rPr lang="en-US" sz="1100" dirty="0">
                <a:solidFill>
                  <a:srgbClr val="242424"/>
                </a:solidFill>
              </a:rPr>
              <a:t>Journal Articles</a:t>
            </a:r>
          </a:p>
          <a:p>
            <a:pPr>
              <a:buFont typeface="Arial" panose="020B0604020202020204" pitchFamily="34" charset="0"/>
              <a:buChar char="•"/>
            </a:pPr>
            <a:r>
              <a:rPr lang="en-US" sz="1100" b="0" dirty="0">
                <a:solidFill>
                  <a:srgbClr val="242424"/>
                </a:solidFill>
                <a:effectLst/>
              </a:rPr>
              <a:t>Government </a:t>
            </a:r>
            <a:r>
              <a:rPr lang="en-US" sz="1100" dirty="0">
                <a:solidFill>
                  <a:srgbClr val="242424"/>
                </a:solidFill>
              </a:rPr>
              <a:t>Reports</a:t>
            </a:r>
          </a:p>
          <a:p>
            <a:pPr>
              <a:buFont typeface="Arial" panose="020B0604020202020204" pitchFamily="34" charset="0"/>
              <a:buChar char="•"/>
            </a:pPr>
            <a:r>
              <a:rPr lang="en-US" sz="1100" b="0" dirty="0">
                <a:solidFill>
                  <a:srgbClr val="242424"/>
                </a:solidFill>
                <a:effectLst/>
              </a:rPr>
              <a:t>Datasets</a:t>
            </a:r>
          </a:p>
          <a:p>
            <a:pPr>
              <a:buFont typeface="Arial" panose="020B0604020202020204" pitchFamily="34" charset="0"/>
              <a:buChar char="•"/>
            </a:pPr>
            <a:r>
              <a:rPr lang="en-US" sz="1100" dirty="0">
                <a:solidFill>
                  <a:srgbClr val="242424"/>
                </a:solidFill>
              </a:rPr>
              <a:t>Book Chapters, and more</a:t>
            </a:r>
            <a:endParaRPr lang="en-US" sz="1100" b="0" dirty="0">
              <a:solidFill>
                <a:srgbClr val="242424"/>
              </a:solidFill>
              <a:effectLst/>
            </a:endParaRPr>
          </a:p>
          <a:p>
            <a:pPr marL="152400" indent="0">
              <a:buNone/>
            </a:pPr>
            <a:endParaRPr lang="en-US" sz="1100" b="0" dirty="0">
              <a:solidFill>
                <a:srgbClr val="242424"/>
              </a:solidFill>
              <a:effectLst/>
            </a:endParaRPr>
          </a:p>
          <a:p>
            <a:pPr marL="152400" indent="0">
              <a:buNone/>
            </a:pPr>
            <a:r>
              <a:rPr lang="en-US" sz="1100" dirty="0">
                <a:solidFill>
                  <a:srgbClr val="242424"/>
                </a:solidFill>
              </a:rPr>
              <a:t>Resources available for TRID users:</a:t>
            </a: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5"/>
              </a:rPr>
              <a:t>Frequently Asked Questions</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6"/>
              </a:rPr>
              <a:t>About TRID</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7"/>
              </a:rPr>
              <a:t>Documentation &amp; Training Materials</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8"/>
              </a:rPr>
              <a:t>TRID Search Help</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6"/>
              </a:rPr>
              <a:t>TRID Coverage</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9"/>
              </a:rPr>
              <a:t>TRID Serials</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10"/>
              </a:rPr>
              <a:t>TRB Research in Progress</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11"/>
              </a:rPr>
              <a:t>TRT - Transportation Research Thesaurus</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12"/>
              </a:rPr>
              <a:t>International Transport Research Documentation (ITRD)</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hlinkClick r:id="rId13"/>
              </a:rPr>
              <a:t>Literature Searches and Literature Reviews for Transportation Research Projects</a:t>
            </a:r>
            <a:endParaRPr lang="en-US" sz="1100" b="1" i="0" u="sng" dirty="0">
              <a:solidFill>
                <a:srgbClr val="5E0C02"/>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endParaRPr lang="en-US" sz="1100" b="1" u="sng" dirty="0">
              <a:solidFill>
                <a:srgbClr val="5E0C02"/>
              </a:solidFill>
              <a:latin typeface="Calibri" panose="020F0502020204030204" pitchFamily="34" charset="0"/>
              <a:ea typeface="Calibri" panose="020F0502020204030204" pitchFamily="34" charset="0"/>
              <a:cs typeface="Calibri" panose="020F0502020204030204" pitchFamily="34" charset="0"/>
            </a:endParaRPr>
          </a:p>
          <a:p>
            <a:pPr marL="152400" indent="0" algn="l">
              <a:buNone/>
            </a:pPr>
            <a:r>
              <a:rPr lang="fr-FR"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Questions or </a:t>
            </a:r>
            <a:r>
              <a:rPr lang="fr-FR" sz="1100" b="0" i="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comments</a:t>
            </a:r>
            <a:r>
              <a:rPr lang="fr-FR"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E-mail </a:t>
            </a:r>
            <a:r>
              <a:rPr lang="fr-FR" sz="1100" b="1" dirty="0">
                <a:solidFill>
                  <a:srgbClr val="F8F5E4"/>
                </a:solidFill>
                <a:latin typeface="Calibri" panose="020F0502020204030204" pitchFamily="34" charset="0"/>
                <a:ea typeface="Calibri" panose="020F0502020204030204" pitchFamily="34" charset="0"/>
                <a:cs typeface="Calibri" panose="020F0502020204030204" pitchFamily="34" charset="0"/>
                <a:hlinkClick r:id="rId14"/>
              </a:rPr>
              <a:t>tris-trb@nas.edu</a:t>
            </a:r>
            <a:endParaRPr lang="en-US" sz="11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152400" indent="0">
              <a:buNone/>
            </a:pPr>
            <a:endParaRPr lang="en-US" sz="900" dirty="0">
              <a:solidFill>
                <a:srgbClr val="1C4587"/>
              </a:solidFill>
            </a:endParaRPr>
          </a:p>
        </p:txBody>
      </p:sp>
    </p:spTree>
    <p:extLst>
      <p:ext uri="{BB962C8B-B14F-4D97-AF65-F5344CB8AC3E}">
        <p14:creationId xmlns:p14="http://schemas.microsoft.com/office/powerpoint/2010/main" val="76379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Slide Title"/>
          <p:cNvSpPr txBox="1">
            <a:spLocks noGrp="1"/>
          </p:cNvSpPr>
          <p:nvPr>
            <p:ph type="title"/>
          </p:nvPr>
        </p:nvSpPr>
        <p:spPr>
          <a:xfrm>
            <a:off x="460950" y="192550"/>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dirty="0"/>
              <a:t>Outreach</a:t>
            </a:r>
            <a:endParaRPr sz="3600" dirty="0"/>
          </a:p>
        </p:txBody>
      </p:sp>
      <p:sp>
        <p:nvSpPr>
          <p:cNvPr id="188" name="Left text background image" descr="This shape is the backgroud for the left-most text box. It is grey in color." title="Left text box"/>
          <p:cNvSpPr/>
          <p:nvPr/>
        </p:nvSpPr>
        <p:spPr>
          <a:xfrm>
            <a:off x="228600" y="1188720"/>
            <a:ext cx="4118438" cy="3337800"/>
          </a:xfrm>
          <a:prstGeom prst="wedgeRectCallout">
            <a:avLst>
              <a:gd name="adj1" fmla="val -21604"/>
              <a:gd name="adj2" fmla="val 5008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Left box title"/>
          <p:cNvSpPr txBox="1">
            <a:spLocks noGrp="1"/>
          </p:cNvSpPr>
          <p:nvPr>
            <p:ph type="title"/>
          </p:nvPr>
        </p:nvSpPr>
        <p:spPr>
          <a:xfrm>
            <a:off x="228600" y="1235800"/>
            <a:ext cx="4114800" cy="771024"/>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2400" dirty="0"/>
              <a:t>Transportation Librarians Roundtable</a:t>
            </a:r>
            <a:endParaRPr sz="2400" dirty="0">
              <a:solidFill>
                <a:schemeClr val="lt1"/>
              </a:solidFill>
            </a:endParaRPr>
          </a:p>
        </p:txBody>
      </p:sp>
      <p:sp>
        <p:nvSpPr>
          <p:cNvPr id="183" name="Right text background image" descr="This shape is the backgroud for the right-most text box. It is green in color." title="Right text box"/>
          <p:cNvSpPr/>
          <p:nvPr/>
        </p:nvSpPr>
        <p:spPr>
          <a:xfrm>
            <a:off x="4800600" y="1188720"/>
            <a:ext cx="4110900" cy="3337800"/>
          </a:xfrm>
          <a:prstGeom prst="wedgeRectCallout">
            <a:avLst>
              <a:gd name="adj1" fmla="val -21604"/>
              <a:gd name="adj2" fmla="val 500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Right box title"/>
          <p:cNvSpPr txBox="1">
            <a:spLocks noGrp="1"/>
          </p:cNvSpPr>
          <p:nvPr>
            <p:ph type="title"/>
          </p:nvPr>
        </p:nvSpPr>
        <p:spPr>
          <a:xfrm>
            <a:off x="4800600" y="1235799"/>
            <a:ext cx="4114800" cy="771025"/>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2400" dirty="0"/>
              <a:t>National Transportation Knowledge Network</a:t>
            </a:r>
            <a:endParaRPr sz="2400" dirty="0">
              <a:solidFill>
                <a:schemeClr val="lt1"/>
              </a:solidFill>
            </a:endParaRPr>
          </a:p>
        </p:txBody>
      </p:sp>
      <p:pic>
        <p:nvPicPr>
          <p:cNvPr id="12" name="BTS Logo" descr="This image is the Bureau of Transportation Statistics Logo. It contains the usual U.S. DOT blue triskelion mark, followed by these lines of text: U.S. Department of Transportation, Office of the Secretary of Transportation, Bureau of Transportation Statistics." title="BTS Logo"/>
          <p:cNvPicPr>
            <a:picLocks noChangeAspect="1"/>
          </p:cNvPicPr>
          <p:nvPr/>
        </p:nvPicPr>
        <p:blipFill>
          <a:blip r:embed="rId3"/>
          <a:stretch>
            <a:fillRect/>
          </a:stretch>
        </p:blipFill>
        <p:spPr>
          <a:xfrm>
            <a:off x="7315200" y="4572000"/>
            <a:ext cx="1216849" cy="461618"/>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13" name="TextBox 12"/>
          <p:cNvSpPr txBox="1"/>
          <p:nvPr/>
        </p:nvSpPr>
        <p:spPr>
          <a:xfrm>
            <a:off x="224700" y="2081732"/>
            <a:ext cx="4118700" cy="2323713"/>
          </a:xfrm>
          <a:prstGeom prst="rect">
            <a:avLst/>
          </a:prstGeom>
          <a:noFill/>
        </p:spPr>
        <p:txBody>
          <a:bodyPr wrap="square" rtlCol="0">
            <a:spAutoFit/>
          </a:bodyPr>
          <a:lstStyle/>
          <a:p>
            <a:pPr marL="171450" indent="-171450">
              <a:spcAft>
                <a:spcPts val="600"/>
              </a:spcAft>
              <a:buClr>
                <a:schemeClr val="bg1"/>
              </a:buClr>
              <a:buFont typeface="Arial" panose="020B0604020202020204" pitchFamily="34" charset="0"/>
              <a:buChar char="•"/>
            </a:pPr>
            <a:r>
              <a:rPr lang="en-US" sz="1200" dirty="0">
                <a:solidFill>
                  <a:schemeClr val="bg1"/>
                </a:solidFill>
              </a:rPr>
              <a:t>The Transportation Librarians Roundtable (TLR), a monthly web conference series.</a:t>
            </a:r>
          </a:p>
          <a:p>
            <a:pPr marL="171450" indent="-171450">
              <a:spcAft>
                <a:spcPts val="600"/>
              </a:spcAft>
              <a:buClr>
                <a:schemeClr val="bg1"/>
              </a:buClr>
              <a:buFont typeface="Arial" panose="020B0604020202020204" pitchFamily="34" charset="0"/>
              <a:buChar char="•"/>
            </a:pPr>
            <a:r>
              <a:rPr lang="en-US" sz="1200" dirty="0">
                <a:solidFill>
                  <a:schemeClr val="bg1"/>
                </a:solidFill>
              </a:rPr>
              <a:t>The TLR is an initiative of the National Transportation Library (NTL).</a:t>
            </a:r>
          </a:p>
          <a:p>
            <a:pPr marL="171450" indent="-171450">
              <a:spcAft>
                <a:spcPts val="600"/>
              </a:spcAft>
              <a:buClr>
                <a:schemeClr val="bg1"/>
              </a:buClr>
              <a:buFont typeface="Arial" panose="020B0604020202020204" pitchFamily="34" charset="0"/>
              <a:buChar char="•"/>
            </a:pPr>
            <a:r>
              <a:rPr lang="en-US" sz="1200" dirty="0">
                <a:solidFill>
                  <a:schemeClr val="bg1"/>
                </a:solidFill>
              </a:rPr>
              <a:t>Co-sponsors include:</a:t>
            </a:r>
          </a:p>
          <a:p>
            <a:pPr marL="365760" lvl="4" indent="-171450">
              <a:spcAft>
                <a:spcPts val="600"/>
              </a:spcAft>
              <a:buClr>
                <a:schemeClr val="bg1"/>
              </a:buClr>
              <a:buFont typeface="Arial" panose="020B0604020202020204" pitchFamily="34" charset="0"/>
              <a:buChar char="•"/>
            </a:pPr>
            <a:r>
              <a:rPr lang="en-US" sz="1200" dirty="0">
                <a:solidFill>
                  <a:schemeClr val="bg1"/>
                </a:solidFill>
              </a:rPr>
              <a:t>American Association of State Highway and Transportation Officials (AASHTO), </a:t>
            </a:r>
          </a:p>
          <a:p>
            <a:pPr marL="365760" lvl="4" indent="-171450">
              <a:spcAft>
                <a:spcPts val="600"/>
              </a:spcAft>
              <a:buClr>
                <a:schemeClr val="bg1"/>
              </a:buClr>
              <a:buFont typeface="Arial" panose="020B0604020202020204" pitchFamily="34" charset="0"/>
              <a:buChar char="•"/>
            </a:pPr>
            <a:r>
              <a:rPr lang="en-US" sz="1200" dirty="0">
                <a:solidFill>
                  <a:schemeClr val="bg1"/>
                </a:solidFill>
              </a:rPr>
              <a:t>Transportation Research Board (TRB),</a:t>
            </a:r>
          </a:p>
          <a:p>
            <a:pPr marL="365760" lvl="4" indent="-171450">
              <a:spcAft>
                <a:spcPts val="600"/>
              </a:spcAft>
              <a:buClr>
                <a:schemeClr val="bg1"/>
              </a:buClr>
              <a:buFont typeface="Arial" panose="020B0604020202020204" pitchFamily="34" charset="0"/>
              <a:buChar char="•"/>
            </a:pPr>
            <a:r>
              <a:rPr lang="en-US" sz="1200" dirty="0">
                <a:solidFill>
                  <a:schemeClr val="bg1"/>
                </a:solidFill>
              </a:rPr>
              <a:t>The Special Libraries Association's Transportation Division.</a:t>
            </a:r>
          </a:p>
        </p:txBody>
      </p:sp>
      <p:sp>
        <p:nvSpPr>
          <p:cNvPr id="14" name="ROSA P URL"/>
          <p:cNvSpPr txBox="1">
            <a:spLocks/>
          </p:cNvSpPr>
          <p:nvPr/>
        </p:nvSpPr>
        <p:spPr>
          <a:xfrm>
            <a:off x="234473" y="4575963"/>
            <a:ext cx="2524911" cy="457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indent="0" algn="ctr">
              <a:lnSpc>
                <a:spcPct val="100000"/>
              </a:lnSpc>
              <a:spcAft>
                <a:spcPts val="600"/>
              </a:spcAft>
              <a:buNone/>
            </a:pPr>
            <a:r>
              <a:rPr lang="en-US" sz="1000" dirty="0">
                <a:latin typeface="+mn-lt"/>
                <a:ea typeface="Roboto" panose="020B0604020202020204" charset="0"/>
              </a:rPr>
              <a:t>TLR at: </a:t>
            </a:r>
            <a:r>
              <a:rPr lang="en-US" sz="1000" dirty="0">
                <a:hlinkClick r:id="rId4"/>
              </a:rPr>
              <a:t>https://transportation.libguides.com/TLR</a:t>
            </a:r>
            <a:endParaRPr lang="en-US" sz="1000" dirty="0">
              <a:latin typeface="+mn-lt"/>
              <a:ea typeface="Roboto" panose="020B0604020202020204" charset="0"/>
            </a:endParaRPr>
          </a:p>
        </p:txBody>
      </p:sp>
      <p:sp>
        <p:nvSpPr>
          <p:cNvPr id="15" name="TextBox 14"/>
          <p:cNvSpPr txBox="1"/>
          <p:nvPr/>
        </p:nvSpPr>
        <p:spPr>
          <a:xfrm>
            <a:off x="4811516" y="2080384"/>
            <a:ext cx="4118700" cy="2262158"/>
          </a:xfrm>
          <a:prstGeom prst="rect">
            <a:avLst/>
          </a:prstGeom>
          <a:noFill/>
        </p:spPr>
        <p:txBody>
          <a:bodyPr wrap="square" rtlCol="0">
            <a:spAutoFit/>
          </a:bodyPr>
          <a:lstStyle/>
          <a:p>
            <a:pPr>
              <a:spcAft>
                <a:spcPts val="600"/>
              </a:spcAft>
              <a:buClr>
                <a:schemeClr val="bg1"/>
              </a:buClr>
            </a:pPr>
            <a:r>
              <a:rPr lang="en-US" sz="1200" dirty="0">
                <a:solidFill>
                  <a:schemeClr val="bg1"/>
                </a:solidFill>
              </a:rPr>
              <a:t>NTKN leads, supports, and guides the nation’s transportation knowledge networks in their efforts to organize, share, and preserve transportation information, data, and knowledge for their stakeholders in the transportation community.</a:t>
            </a:r>
            <a:endParaRPr lang="en-US" sz="1100" dirty="0">
              <a:solidFill>
                <a:schemeClr val="bg1"/>
              </a:solidFill>
            </a:endParaRPr>
          </a:p>
          <a:p>
            <a:pPr>
              <a:spcAft>
                <a:spcPts val="600"/>
              </a:spcAft>
              <a:buClr>
                <a:schemeClr val="bg1"/>
              </a:buClr>
            </a:pPr>
            <a:r>
              <a:rPr lang="en-US" sz="1200" dirty="0">
                <a:solidFill>
                  <a:schemeClr val="bg1"/>
                </a:solidFill>
              </a:rPr>
              <a:t>Communities of Practice:</a:t>
            </a:r>
          </a:p>
          <a:p>
            <a:pPr marL="228600" indent="-228600">
              <a:spcAft>
                <a:spcPts val="600"/>
              </a:spcAft>
              <a:buClr>
                <a:schemeClr val="bg1"/>
              </a:buClr>
              <a:buFont typeface="Arial" panose="020B0604020202020204" pitchFamily="34" charset="0"/>
              <a:buChar char="•"/>
            </a:pPr>
            <a:r>
              <a:rPr lang="en-US" sz="1100" dirty="0">
                <a:solidFill>
                  <a:schemeClr val="bg1"/>
                </a:solidFill>
              </a:rPr>
              <a:t>Library Advocacy</a:t>
            </a:r>
          </a:p>
          <a:p>
            <a:pPr marL="228600" indent="-228600">
              <a:spcAft>
                <a:spcPts val="600"/>
              </a:spcAft>
              <a:buClr>
                <a:schemeClr val="bg1"/>
              </a:buClr>
              <a:buFont typeface="Arial" panose="020B0604020202020204" pitchFamily="34" charset="0"/>
              <a:buChar char="•"/>
            </a:pPr>
            <a:r>
              <a:rPr lang="en-US" sz="1100" dirty="0">
                <a:solidFill>
                  <a:schemeClr val="bg1"/>
                </a:solidFill>
              </a:rPr>
              <a:t>508 Accessibility </a:t>
            </a:r>
          </a:p>
          <a:p>
            <a:pPr marL="228600" indent="-228600">
              <a:spcAft>
                <a:spcPts val="600"/>
              </a:spcAft>
              <a:buClr>
                <a:schemeClr val="bg1"/>
              </a:buClr>
              <a:buFont typeface="Arial" panose="020B0604020202020204" pitchFamily="34" charset="0"/>
              <a:buChar char="•"/>
            </a:pPr>
            <a:r>
              <a:rPr lang="en-US" sz="1100" dirty="0">
                <a:solidFill>
                  <a:schemeClr val="bg1"/>
                </a:solidFill>
              </a:rPr>
              <a:t>Cooperative Digitization</a:t>
            </a:r>
          </a:p>
          <a:p>
            <a:pPr marL="228600" indent="-228600">
              <a:spcAft>
                <a:spcPts val="600"/>
              </a:spcAft>
              <a:buClr>
                <a:schemeClr val="bg1"/>
              </a:buClr>
              <a:buFont typeface="Arial" panose="020B0604020202020204" pitchFamily="34" charset="0"/>
              <a:buChar char="•"/>
            </a:pPr>
            <a:r>
              <a:rPr lang="en-US" sz="1100" dirty="0">
                <a:solidFill>
                  <a:schemeClr val="bg1"/>
                </a:solidFill>
              </a:rPr>
              <a:t>Artificial Intelligence</a:t>
            </a:r>
            <a:endParaRPr lang="en-US" sz="1200" dirty="0">
              <a:solidFill>
                <a:schemeClr val="bg1"/>
              </a:solidFill>
            </a:endParaRPr>
          </a:p>
        </p:txBody>
      </p:sp>
      <p:sp>
        <p:nvSpPr>
          <p:cNvPr id="16" name="ROSA P URL"/>
          <p:cNvSpPr txBox="1">
            <a:spLocks/>
          </p:cNvSpPr>
          <p:nvPr/>
        </p:nvSpPr>
        <p:spPr>
          <a:xfrm>
            <a:off x="4691817" y="4574615"/>
            <a:ext cx="2481601" cy="4572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indent="0" algn="ctr">
              <a:lnSpc>
                <a:spcPct val="100000"/>
              </a:lnSpc>
              <a:spcAft>
                <a:spcPts val="600"/>
              </a:spcAft>
              <a:buNone/>
            </a:pPr>
            <a:r>
              <a:rPr lang="en-US" sz="1000" dirty="0">
                <a:latin typeface="+mn-lt"/>
                <a:ea typeface="Roboto" panose="020B0604020202020204" charset="0"/>
              </a:rPr>
              <a:t>NTKN at:</a:t>
            </a:r>
            <a:r>
              <a:rPr lang="en-US" sz="900" dirty="0">
                <a:latin typeface="+mn-lt"/>
                <a:ea typeface="Roboto" panose="020B0604020202020204" charset="0"/>
              </a:rPr>
              <a:t> </a:t>
            </a:r>
            <a:r>
              <a:rPr lang="en-US" sz="900" dirty="0">
                <a:hlinkClick r:id="rId5"/>
              </a:rPr>
              <a:t>https://transportation.libguides.com/NTKN</a:t>
            </a:r>
            <a:endParaRPr lang="en-US" sz="900" dirty="0">
              <a:latin typeface="+mn-lt"/>
              <a:ea typeface="Roboto" panose="020B0604020202020204" charset="0"/>
            </a:endParaRPr>
          </a:p>
        </p:txBody>
      </p:sp>
    </p:spTree>
    <p:extLst>
      <p:ext uri="{BB962C8B-B14F-4D97-AF65-F5344CB8AC3E}">
        <p14:creationId xmlns:p14="http://schemas.microsoft.com/office/powerpoint/2010/main" val="600039482"/>
      </p:ext>
    </p:extLst>
  </p:cSld>
  <p:clrMapOvr>
    <a:masterClrMapping/>
  </p:clrMapOvr>
</p:sld>
</file>

<file path=ppt/theme/theme1.xml><?xml version="1.0" encoding="utf-8"?>
<a:theme xmlns:a="http://schemas.openxmlformats.org/drawingml/2006/main" name="Material">
  <a:themeElements>
    <a:clrScheme name="Custom 1">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0C5ADB"/>
      </a:hlink>
      <a:folHlink>
        <a:srgbClr val="083C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brary xmlns="8017b8e9-90f1-45d4-9591-22d5bcd1803d">NTL</Library>
    <lcf76f155ced4ddcb4097134ff3c332f xmlns="8017b8e9-90f1-45d4-9591-22d5bcd1803d">
      <Terms xmlns="http://schemas.microsoft.com/office/infopath/2007/PartnerControls"/>
    </lcf76f155ced4ddcb4097134ff3c332f>
    <TaxCatchAll xmlns="fa206f85-77e9-4cb7-87d7-1bf038a27a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6194A6F2A85A429CFBC92858145CBD" ma:contentTypeVersion="32" ma:contentTypeDescription="Create a new document." ma:contentTypeScope="" ma:versionID="f81c1a706453fa513588b9e6da4078c5">
  <xsd:schema xmlns:xsd="http://www.w3.org/2001/XMLSchema" xmlns:xs="http://www.w3.org/2001/XMLSchema" xmlns:p="http://schemas.microsoft.com/office/2006/metadata/properties" xmlns:ns2="8017b8e9-90f1-45d4-9591-22d5bcd1803d" xmlns:ns4="fa206f85-77e9-4cb7-87d7-1bf038a27a5b" targetNamespace="http://schemas.microsoft.com/office/2006/metadata/properties" ma:root="true" ma:fieldsID="a6b44678e51398d0c0a24ec25d07fe2b" ns2:_="" ns4:_="">
    <xsd:import namespace="8017b8e9-90f1-45d4-9591-22d5bcd1803d"/>
    <xsd:import namespace="fa206f85-77e9-4cb7-87d7-1bf038a27a5b"/>
    <xsd:element name="properties">
      <xsd:complexType>
        <xsd:sequence>
          <xsd:element name="documentManagement">
            <xsd:complexType>
              <xsd:all>
                <xsd:element ref="ns2:Library"/>
                <xsd:element ref="ns4:SharedWithUsers" minOccurs="0"/>
                <xsd:element ref="ns4: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7b8e9-90f1-45d4-9591-22d5bcd1803d" elementFormDefault="qualified">
    <xsd:import namespace="http://schemas.microsoft.com/office/2006/documentManagement/types"/>
    <xsd:import namespace="http://schemas.microsoft.com/office/infopath/2007/PartnerControls"/>
    <xsd:element name="Library" ma:index="8" ma:displayName="Topic" ma:default="NTL" ma:description="Choose the topic of the file" ma:format="Dropdown" ma:indexed="true" ma:internalName="Library" ma:readOnly="false">
      <xsd:simpleType>
        <xsd:restriction base="dms:Choice">
          <xsd:enumeration value="Administrative"/>
          <xsd:enumeration value="Cataloging"/>
          <xsd:enumeration value="Conference Report"/>
          <xsd:enumeration value="Collection Development"/>
          <xsd:enumeration value="Data Mapping"/>
          <xsd:enumeration value="Database Redesign"/>
          <xsd:enumeration value="Database Usage Statistics"/>
          <xsd:enumeration value="Discovery Services"/>
          <xsd:enumeration value="Distracted Driving Summit"/>
          <xsd:enumeration value="DOT Directives System"/>
          <xsd:enumeration value="FedEX"/>
          <xsd:enumeration value="Forms"/>
          <xsd:enumeration value="Infomation Session"/>
          <xsd:enumeration value="Internships"/>
          <xsd:enumeration value="ITSJPO"/>
          <xsd:enumeration value="KMS Project Documentation"/>
          <xsd:enumeration value="Knowledge Managment"/>
          <xsd:enumeration value="Migrated Rider Document"/>
          <xsd:enumeration value="NTL"/>
          <xsd:enumeration value="NHTSA"/>
          <xsd:enumeration value="PNT"/>
          <xsd:enumeration value="Primo"/>
          <xsd:enumeration value="Recovery Reference Docs"/>
          <xsd:enumeration value="Research Hub"/>
          <xsd:enumeration value="RITA"/>
          <xsd:enumeration value="Search Statistics"/>
          <xsd:enumeration value="Second Life"/>
          <xsd:enumeration value="Server"/>
          <xsd:enumeration value="SharePoint"/>
          <xsd:enumeration value="System Status Report"/>
          <xsd:enumeration value="Systems Team"/>
          <xsd:enumeration value="TKN RS Project"/>
          <xsd:enumeration value="TRCC"/>
          <xsd:enumeration value="TRIS"/>
          <xsd:enumeration value="TRT Team"/>
          <xsd:enumeration value="Web 2.0"/>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206f85-77e9-4cb7-87d7-1bf038a27a5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4410ed-fd21-42fa-8ab3-bc07680bed83}" ma:internalName="TaxCatchAll" ma:showField="CatchAllData" ma:web="fa206f85-77e9-4cb7-87d7-1bf038a27a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9"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6BB401-61C6-4B75-9DA6-D1AE1200F302}">
  <ds:schemaRefs>
    <ds:schemaRef ds:uri="http://schemas.microsoft.com/office/2006/documentManagement/types"/>
    <ds:schemaRef ds:uri="http://purl.org/dc/terms/"/>
    <ds:schemaRef ds:uri="8017b8e9-90f1-45d4-9591-22d5bcd1803d"/>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fa206f85-77e9-4cb7-87d7-1bf038a27a5b"/>
    <ds:schemaRef ds:uri="http://www.w3.org/XML/1998/namespace"/>
  </ds:schemaRefs>
</ds:datastoreItem>
</file>

<file path=customXml/itemProps2.xml><?xml version="1.0" encoding="utf-8"?>
<ds:datastoreItem xmlns:ds="http://schemas.openxmlformats.org/officeDocument/2006/customXml" ds:itemID="{84E24DB7-13CB-4F75-8EAC-2ABD99E3D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7b8e9-90f1-45d4-9591-22d5bcd1803d"/>
    <ds:schemaRef ds:uri="fa206f85-77e9-4cb7-87d7-1bf038a27a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CD7002-C5F6-4799-9100-B15AB6B5A2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3204</TotalTime>
  <Words>1475</Words>
  <Application>Microsoft Office PowerPoint</Application>
  <PresentationFormat>On-screen Show (16:9)</PresentationFormat>
  <Paragraphs>198</Paragraphs>
  <Slides>17</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Calibri</vt:lpstr>
      <vt:lpstr>Corbel</vt:lpstr>
      <vt:lpstr>Roboto</vt:lpstr>
      <vt:lpstr>Arial</vt:lpstr>
      <vt:lpstr>Material</vt:lpstr>
      <vt:lpstr>Depth</vt:lpstr>
      <vt:lpstr>The National Transportation Library</vt:lpstr>
      <vt:lpstr>About the National Transportation Library</vt:lpstr>
      <vt:lpstr>Library Services at NTL</vt:lpstr>
      <vt:lpstr>Reference Services</vt:lpstr>
      <vt:lpstr>Repository &amp; Open Science Access Portal (ROSA P)</vt:lpstr>
      <vt:lpstr>BTS Support</vt:lpstr>
      <vt:lpstr>USDOT Support</vt:lpstr>
      <vt:lpstr>The TRID Database</vt:lpstr>
      <vt:lpstr>Outreach</vt:lpstr>
      <vt:lpstr>Collection Development</vt:lpstr>
      <vt:lpstr>Digital Preservation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Transportation Library</dc:title>
  <dc:creator>Strain, Samantha CTR (OST)</dc:creator>
  <cp:lastModifiedBy>Alleman, Rosalyn (OST-R)</cp:lastModifiedBy>
  <cp:revision>128</cp:revision>
  <dcterms:modified xsi:type="dcterms:W3CDTF">2026-03-03T18:29:56Z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0x010100316194A6F2A85A429CFBC92858145CBD</vt:lpwstr>
  </property>
  <property fmtid="{D5CDD505-2E9C-101B-9397-08002B2CF9AE}" pid="3" name="MediaServiceImageTags">
    <vt:lpwstr/>
  </property>
</Properties>
</file>