
<file path=[Content_Types].xml><?xml version="1.0" encoding="utf-8"?>
<Types xmlns="http://schemas.openxmlformats.org/package/2006/content-types">
  <Default Extension="emf" ContentType="image/x-emf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60" r:id="rId1"/>
    <p:sldMasterId id="2147483663" r:id="rId2"/>
    <p:sldMasterId id="2147483683" r:id="rId3"/>
    <p:sldMasterId id="2147483669" r:id="rId4"/>
  </p:sldMasterIdLst>
  <p:notesMasterIdLst>
    <p:notesMasterId r:id="rId32"/>
  </p:notesMasterIdLst>
  <p:handoutMasterIdLst>
    <p:handoutMasterId r:id="rId33"/>
  </p:handoutMasterIdLst>
  <p:sldIdLst>
    <p:sldId id="258" r:id="rId5"/>
    <p:sldId id="372" r:id="rId6"/>
    <p:sldId id="312" r:id="rId7"/>
    <p:sldId id="382" r:id="rId8"/>
    <p:sldId id="359" r:id="rId9"/>
    <p:sldId id="358" r:id="rId10"/>
    <p:sldId id="355" r:id="rId11"/>
    <p:sldId id="356" r:id="rId12"/>
    <p:sldId id="360" r:id="rId13"/>
    <p:sldId id="361" r:id="rId14"/>
    <p:sldId id="362" r:id="rId15"/>
    <p:sldId id="363" r:id="rId16"/>
    <p:sldId id="364" r:id="rId17"/>
    <p:sldId id="365" r:id="rId18"/>
    <p:sldId id="366" r:id="rId19"/>
    <p:sldId id="367" r:id="rId20"/>
    <p:sldId id="368" r:id="rId21"/>
    <p:sldId id="369" r:id="rId22"/>
    <p:sldId id="373" r:id="rId23"/>
    <p:sldId id="370" r:id="rId24"/>
    <p:sldId id="256" r:id="rId25"/>
    <p:sldId id="257" r:id="rId26"/>
    <p:sldId id="374" r:id="rId27"/>
    <p:sldId id="259" r:id="rId28"/>
    <p:sldId id="260" r:id="rId29"/>
    <p:sldId id="261" r:id="rId30"/>
    <p:sldId id="327" r:id="rId31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333FF"/>
    <a:srgbClr val="F8F8F8"/>
    <a:srgbClr val="FDD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47159A-2CFA-471A-8A98-D038DE9A9DAE}" v="2" dt="2025-08-18T19:02:20.3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30" autoAdjust="0"/>
    <p:restoredTop sz="94249" autoAdjust="0"/>
  </p:normalViewPr>
  <p:slideViewPr>
    <p:cSldViewPr snapToGrid="0">
      <p:cViewPr varScale="1">
        <p:scale>
          <a:sx n="100" d="100"/>
          <a:sy n="100" d="100"/>
        </p:scale>
        <p:origin x="198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588" y="5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ik Mazumder" userId="0297af4d-4a57-46dd-bc6c-7211c52d8afd" providerId="ADAL" clId="{335EDAD9-D445-4EA9-935C-22AB69B83241}"/>
    <pc:docChg chg="undo custSel addSld modSld modMainMaster">
      <pc:chgData name="Anik Mazumder" userId="0297af4d-4a57-46dd-bc6c-7211c52d8afd" providerId="ADAL" clId="{335EDAD9-D445-4EA9-935C-22AB69B83241}" dt="2025-07-30T16:18:27.737" v="174" actId="1076"/>
      <pc:docMkLst>
        <pc:docMk/>
      </pc:docMkLst>
      <pc:sldChg chg="add">
        <pc:chgData name="Anik Mazumder" userId="0297af4d-4a57-46dd-bc6c-7211c52d8afd" providerId="ADAL" clId="{335EDAD9-D445-4EA9-935C-22AB69B83241}" dt="2025-07-30T15:57:40.305" v="133"/>
        <pc:sldMkLst>
          <pc:docMk/>
          <pc:sldMk cId="0" sldId="256"/>
        </pc:sldMkLst>
      </pc:sldChg>
      <pc:sldChg chg="add">
        <pc:chgData name="Anik Mazumder" userId="0297af4d-4a57-46dd-bc6c-7211c52d8afd" providerId="ADAL" clId="{335EDAD9-D445-4EA9-935C-22AB69B83241}" dt="2025-07-30T15:57:40.305" v="133"/>
        <pc:sldMkLst>
          <pc:docMk/>
          <pc:sldMk cId="0" sldId="257"/>
        </pc:sldMkLst>
      </pc:sldChg>
      <pc:sldChg chg="addSp delSp modSp mod">
        <pc:chgData name="Anik Mazumder" userId="0297af4d-4a57-46dd-bc6c-7211c52d8afd" providerId="ADAL" clId="{335EDAD9-D445-4EA9-935C-22AB69B83241}" dt="2025-07-30T15:14:15.274" v="132" actId="207"/>
        <pc:sldMkLst>
          <pc:docMk/>
          <pc:sldMk cId="1595175467" sldId="258"/>
        </pc:sldMkLst>
        <pc:spChg chg="mod">
          <ac:chgData name="Anik Mazumder" userId="0297af4d-4a57-46dd-bc6c-7211c52d8afd" providerId="ADAL" clId="{335EDAD9-D445-4EA9-935C-22AB69B83241}" dt="2025-07-30T15:13:59.174" v="131" actId="404"/>
          <ac:spMkLst>
            <pc:docMk/>
            <pc:sldMk cId="1595175467" sldId="258"/>
            <ac:spMk id="2" creationId="{682FD251-1325-DD25-B8DE-6D5C3D4510B5}"/>
          </ac:spMkLst>
        </pc:spChg>
        <pc:spChg chg="mod">
          <ac:chgData name="Anik Mazumder" userId="0297af4d-4a57-46dd-bc6c-7211c52d8afd" providerId="ADAL" clId="{335EDAD9-D445-4EA9-935C-22AB69B83241}" dt="2025-07-30T15:12:03.742" v="106" actId="20577"/>
          <ac:spMkLst>
            <pc:docMk/>
            <pc:sldMk cId="1595175467" sldId="258"/>
            <ac:spMk id="4" creationId="{B0866F02-A400-1239-6764-8EFAF9157A59}"/>
          </ac:spMkLst>
        </pc:spChg>
        <pc:spChg chg="add mod">
          <ac:chgData name="Anik Mazumder" userId="0297af4d-4a57-46dd-bc6c-7211c52d8afd" providerId="ADAL" clId="{335EDAD9-D445-4EA9-935C-22AB69B83241}" dt="2025-07-30T15:14:15.274" v="132" actId="207"/>
          <ac:spMkLst>
            <pc:docMk/>
            <pc:sldMk cId="1595175467" sldId="258"/>
            <ac:spMk id="8" creationId="{5FA7DD63-50E3-B574-5633-62FE8C76A52E}"/>
          </ac:spMkLst>
        </pc:spChg>
      </pc:sldChg>
      <pc:sldChg chg="add">
        <pc:chgData name="Anik Mazumder" userId="0297af4d-4a57-46dd-bc6c-7211c52d8afd" providerId="ADAL" clId="{335EDAD9-D445-4EA9-935C-22AB69B83241}" dt="2025-07-30T15:57:40.305" v="133"/>
        <pc:sldMkLst>
          <pc:docMk/>
          <pc:sldMk cId="0" sldId="259"/>
        </pc:sldMkLst>
      </pc:sldChg>
      <pc:sldChg chg="add">
        <pc:chgData name="Anik Mazumder" userId="0297af4d-4a57-46dd-bc6c-7211c52d8afd" providerId="ADAL" clId="{335EDAD9-D445-4EA9-935C-22AB69B83241}" dt="2025-07-30T15:57:40.305" v="133"/>
        <pc:sldMkLst>
          <pc:docMk/>
          <pc:sldMk cId="0" sldId="260"/>
        </pc:sldMkLst>
      </pc:sldChg>
      <pc:sldChg chg="add">
        <pc:chgData name="Anik Mazumder" userId="0297af4d-4a57-46dd-bc6c-7211c52d8afd" providerId="ADAL" clId="{335EDAD9-D445-4EA9-935C-22AB69B83241}" dt="2025-07-30T15:57:40.305" v="133"/>
        <pc:sldMkLst>
          <pc:docMk/>
          <pc:sldMk cId="0" sldId="261"/>
        </pc:sldMkLst>
      </pc:sldChg>
      <pc:sldChg chg="modSp mod">
        <pc:chgData name="Anik Mazumder" userId="0297af4d-4a57-46dd-bc6c-7211c52d8afd" providerId="ADAL" clId="{335EDAD9-D445-4EA9-935C-22AB69B83241}" dt="2025-07-30T15:10:16.151" v="42" actId="20577"/>
        <pc:sldMkLst>
          <pc:docMk/>
          <pc:sldMk cId="3858606170" sldId="312"/>
        </pc:sldMkLst>
        <pc:spChg chg="mod">
          <ac:chgData name="Anik Mazumder" userId="0297af4d-4a57-46dd-bc6c-7211c52d8afd" providerId="ADAL" clId="{335EDAD9-D445-4EA9-935C-22AB69B83241}" dt="2025-07-30T15:10:16.151" v="42" actId="20577"/>
          <ac:spMkLst>
            <pc:docMk/>
            <pc:sldMk cId="3858606170" sldId="312"/>
            <ac:spMk id="8" creationId="{23947FEE-6939-73EF-166E-E9F586078DC6}"/>
          </ac:spMkLst>
        </pc:spChg>
      </pc:sldChg>
      <pc:sldChg chg="addSp delSp modSp mod">
        <pc:chgData name="Anik Mazumder" userId="0297af4d-4a57-46dd-bc6c-7211c52d8afd" providerId="ADAL" clId="{335EDAD9-D445-4EA9-935C-22AB69B83241}" dt="2025-07-30T15:10:39.157" v="50"/>
        <pc:sldMkLst>
          <pc:docMk/>
          <pc:sldMk cId="4155095451" sldId="355"/>
        </pc:sldMkLst>
        <pc:spChg chg="add mod">
          <ac:chgData name="Anik Mazumder" userId="0297af4d-4a57-46dd-bc6c-7211c52d8afd" providerId="ADAL" clId="{335EDAD9-D445-4EA9-935C-22AB69B83241}" dt="2025-07-30T15:10:39.157" v="50"/>
          <ac:spMkLst>
            <pc:docMk/>
            <pc:sldMk cId="4155095451" sldId="355"/>
            <ac:spMk id="5" creationId="{1498C5DD-FD1C-4D9F-9F6F-4760D89BB1D5}"/>
          </ac:spMkLst>
        </pc:spChg>
      </pc:sldChg>
      <pc:sldChg chg="addSp delSp modSp mod">
        <pc:chgData name="Anik Mazumder" userId="0297af4d-4a57-46dd-bc6c-7211c52d8afd" providerId="ADAL" clId="{335EDAD9-D445-4EA9-935C-22AB69B83241}" dt="2025-07-30T15:10:43.881" v="52"/>
        <pc:sldMkLst>
          <pc:docMk/>
          <pc:sldMk cId="1843566797" sldId="356"/>
        </pc:sldMkLst>
        <pc:spChg chg="add mod">
          <ac:chgData name="Anik Mazumder" userId="0297af4d-4a57-46dd-bc6c-7211c52d8afd" providerId="ADAL" clId="{335EDAD9-D445-4EA9-935C-22AB69B83241}" dt="2025-07-30T15:10:43.881" v="52"/>
          <ac:spMkLst>
            <pc:docMk/>
            <pc:sldMk cId="1843566797" sldId="356"/>
            <ac:spMk id="2" creationId="{2C94B80D-E609-8922-EC26-C2B2680F6F38}"/>
          </ac:spMkLst>
        </pc:spChg>
      </pc:sldChg>
      <pc:sldChg chg="addSp delSp modSp mod">
        <pc:chgData name="Anik Mazumder" userId="0297af4d-4a57-46dd-bc6c-7211c52d8afd" providerId="ADAL" clId="{335EDAD9-D445-4EA9-935C-22AB69B83241}" dt="2025-07-30T15:10:23.879" v="44"/>
        <pc:sldMkLst>
          <pc:docMk/>
          <pc:sldMk cId="777065095" sldId="357"/>
        </pc:sldMkLst>
      </pc:sldChg>
      <pc:sldChg chg="addSp delSp modSp mod">
        <pc:chgData name="Anik Mazumder" userId="0297af4d-4a57-46dd-bc6c-7211c52d8afd" providerId="ADAL" clId="{335EDAD9-D445-4EA9-935C-22AB69B83241}" dt="2025-07-30T15:10:34.409" v="48"/>
        <pc:sldMkLst>
          <pc:docMk/>
          <pc:sldMk cId="3329705747" sldId="358"/>
        </pc:sldMkLst>
        <pc:spChg chg="add mod">
          <ac:chgData name="Anik Mazumder" userId="0297af4d-4a57-46dd-bc6c-7211c52d8afd" providerId="ADAL" clId="{335EDAD9-D445-4EA9-935C-22AB69B83241}" dt="2025-07-30T15:10:34.409" v="48"/>
          <ac:spMkLst>
            <pc:docMk/>
            <pc:sldMk cId="3329705747" sldId="358"/>
            <ac:spMk id="6" creationId="{ACE1D98B-6E21-43CB-C155-C1283F748F4D}"/>
          </ac:spMkLst>
        </pc:spChg>
      </pc:sldChg>
      <pc:sldChg chg="addSp delSp modSp mod">
        <pc:chgData name="Anik Mazumder" userId="0297af4d-4a57-46dd-bc6c-7211c52d8afd" providerId="ADAL" clId="{335EDAD9-D445-4EA9-935C-22AB69B83241}" dt="2025-07-30T15:10:30.017" v="46"/>
        <pc:sldMkLst>
          <pc:docMk/>
          <pc:sldMk cId="4183390224" sldId="359"/>
        </pc:sldMkLst>
        <pc:spChg chg="add mod">
          <ac:chgData name="Anik Mazumder" userId="0297af4d-4a57-46dd-bc6c-7211c52d8afd" providerId="ADAL" clId="{335EDAD9-D445-4EA9-935C-22AB69B83241}" dt="2025-07-30T15:10:30.017" v="46"/>
          <ac:spMkLst>
            <pc:docMk/>
            <pc:sldMk cId="4183390224" sldId="359"/>
            <ac:spMk id="2" creationId="{9363867A-3F3D-650C-E113-2AA853D895B4}"/>
          </ac:spMkLst>
        </pc:spChg>
      </pc:sldChg>
      <pc:sldChg chg="addSp delSp modSp mod">
        <pc:chgData name="Anik Mazumder" userId="0297af4d-4a57-46dd-bc6c-7211c52d8afd" providerId="ADAL" clId="{335EDAD9-D445-4EA9-935C-22AB69B83241}" dt="2025-07-30T15:10:48.229" v="54"/>
        <pc:sldMkLst>
          <pc:docMk/>
          <pc:sldMk cId="2291489601" sldId="360"/>
        </pc:sldMkLst>
        <pc:spChg chg="add mod">
          <ac:chgData name="Anik Mazumder" userId="0297af4d-4a57-46dd-bc6c-7211c52d8afd" providerId="ADAL" clId="{335EDAD9-D445-4EA9-935C-22AB69B83241}" dt="2025-07-30T15:10:48.229" v="54"/>
          <ac:spMkLst>
            <pc:docMk/>
            <pc:sldMk cId="2291489601" sldId="360"/>
            <ac:spMk id="2" creationId="{5EBDA0AC-55DE-F781-78E3-C91DFECC3E0D}"/>
          </ac:spMkLst>
        </pc:spChg>
      </pc:sldChg>
      <pc:sldChg chg="addSp delSp modSp mod">
        <pc:chgData name="Anik Mazumder" userId="0297af4d-4a57-46dd-bc6c-7211c52d8afd" providerId="ADAL" clId="{335EDAD9-D445-4EA9-935C-22AB69B83241}" dt="2025-07-30T15:10:52.376" v="56"/>
        <pc:sldMkLst>
          <pc:docMk/>
          <pc:sldMk cId="2292786427" sldId="361"/>
        </pc:sldMkLst>
        <pc:spChg chg="add mod">
          <ac:chgData name="Anik Mazumder" userId="0297af4d-4a57-46dd-bc6c-7211c52d8afd" providerId="ADAL" clId="{335EDAD9-D445-4EA9-935C-22AB69B83241}" dt="2025-07-30T15:10:52.376" v="56"/>
          <ac:spMkLst>
            <pc:docMk/>
            <pc:sldMk cId="2292786427" sldId="361"/>
            <ac:spMk id="5" creationId="{3D2A42A6-4F5D-1BA9-68B2-EF86E50B31D5}"/>
          </ac:spMkLst>
        </pc:spChg>
      </pc:sldChg>
      <pc:sldChg chg="addSp delSp modSp mod">
        <pc:chgData name="Anik Mazumder" userId="0297af4d-4a57-46dd-bc6c-7211c52d8afd" providerId="ADAL" clId="{335EDAD9-D445-4EA9-935C-22AB69B83241}" dt="2025-07-30T15:10:56.674" v="58"/>
        <pc:sldMkLst>
          <pc:docMk/>
          <pc:sldMk cId="3985813547" sldId="362"/>
        </pc:sldMkLst>
        <pc:spChg chg="add mod">
          <ac:chgData name="Anik Mazumder" userId="0297af4d-4a57-46dd-bc6c-7211c52d8afd" providerId="ADAL" clId="{335EDAD9-D445-4EA9-935C-22AB69B83241}" dt="2025-07-30T15:10:56.674" v="58"/>
          <ac:spMkLst>
            <pc:docMk/>
            <pc:sldMk cId="3985813547" sldId="362"/>
            <ac:spMk id="3" creationId="{5D267A19-08C8-4C39-91E2-22B68DE48BB2}"/>
          </ac:spMkLst>
        </pc:spChg>
      </pc:sldChg>
      <pc:sldChg chg="addSp delSp modSp mod">
        <pc:chgData name="Anik Mazumder" userId="0297af4d-4a57-46dd-bc6c-7211c52d8afd" providerId="ADAL" clId="{335EDAD9-D445-4EA9-935C-22AB69B83241}" dt="2025-07-30T15:11:00.998" v="60"/>
        <pc:sldMkLst>
          <pc:docMk/>
          <pc:sldMk cId="1903790606" sldId="363"/>
        </pc:sldMkLst>
        <pc:spChg chg="add mod">
          <ac:chgData name="Anik Mazumder" userId="0297af4d-4a57-46dd-bc6c-7211c52d8afd" providerId="ADAL" clId="{335EDAD9-D445-4EA9-935C-22AB69B83241}" dt="2025-07-30T15:11:00.998" v="60"/>
          <ac:spMkLst>
            <pc:docMk/>
            <pc:sldMk cId="1903790606" sldId="363"/>
            <ac:spMk id="5" creationId="{6A1C059F-8497-7B29-99FD-4AC538033AF1}"/>
          </ac:spMkLst>
        </pc:spChg>
      </pc:sldChg>
      <pc:sldChg chg="addSp delSp modSp mod">
        <pc:chgData name="Anik Mazumder" userId="0297af4d-4a57-46dd-bc6c-7211c52d8afd" providerId="ADAL" clId="{335EDAD9-D445-4EA9-935C-22AB69B83241}" dt="2025-07-30T15:11:05.753" v="62"/>
        <pc:sldMkLst>
          <pc:docMk/>
          <pc:sldMk cId="1071222148" sldId="364"/>
        </pc:sldMkLst>
        <pc:spChg chg="add mod">
          <ac:chgData name="Anik Mazumder" userId="0297af4d-4a57-46dd-bc6c-7211c52d8afd" providerId="ADAL" clId="{335EDAD9-D445-4EA9-935C-22AB69B83241}" dt="2025-07-30T15:11:05.753" v="62"/>
          <ac:spMkLst>
            <pc:docMk/>
            <pc:sldMk cId="1071222148" sldId="364"/>
            <ac:spMk id="12" creationId="{71FBC7BA-0329-EC51-CC2B-8DB3510EA725}"/>
          </ac:spMkLst>
        </pc:spChg>
      </pc:sldChg>
      <pc:sldChg chg="addSp delSp modSp mod">
        <pc:chgData name="Anik Mazumder" userId="0297af4d-4a57-46dd-bc6c-7211c52d8afd" providerId="ADAL" clId="{335EDAD9-D445-4EA9-935C-22AB69B83241}" dt="2025-07-30T15:11:09.352" v="64"/>
        <pc:sldMkLst>
          <pc:docMk/>
          <pc:sldMk cId="1057926860" sldId="365"/>
        </pc:sldMkLst>
        <pc:spChg chg="add mod">
          <ac:chgData name="Anik Mazumder" userId="0297af4d-4a57-46dd-bc6c-7211c52d8afd" providerId="ADAL" clId="{335EDAD9-D445-4EA9-935C-22AB69B83241}" dt="2025-07-30T15:11:09.352" v="64"/>
          <ac:spMkLst>
            <pc:docMk/>
            <pc:sldMk cId="1057926860" sldId="365"/>
            <ac:spMk id="2" creationId="{7EA67B76-2D6A-C06C-D46A-BE3F69B793C6}"/>
          </ac:spMkLst>
        </pc:spChg>
      </pc:sldChg>
      <pc:sldChg chg="addSp delSp modSp mod">
        <pc:chgData name="Anik Mazumder" userId="0297af4d-4a57-46dd-bc6c-7211c52d8afd" providerId="ADAL" clId="{335EDAD9-D445-4EA9-935C-22AB69B83241}" dt="2025-07-30T15:11:13.648" v="66"/>
        <pc:sldMkLst>
          <pc:docMk/>
          <pc:sldMk cId="1002088021" sldId="366"/>
        </pc:sldMkLst>
        <pc:spChg chg="add mod">
          <ac:chgData name="Anik Mazumder" userId="0297af4d-4a57-46dd-bc6c-7211c52d8afd" providerId="ADAL" clId="{335EDAD9-D445-4EA9-935C-22AB69B83241}" dt="2025-07-30T15:11:13.648" v="66"/>
          <ac:spMkLst>
            <pc:docMk/>
            <pc:sldMk cId="1002088021" sldId="366"/>
            <ac:spMk id="9" creationId="{215BB756-7E92-6428-855B-4A8E88D5255D}"/>
          </ac:spMkLst>
        </pc:spChg>
      </pc:sldChg>
      <pc:sldChg chg="addSp delSp modSp mod">
        <pc:chgData name="Anik Mazumder" userId="0297af4d-4a57-46dd-bc6c-7211c52d8afd" providerId="ADAL" clId="{335EDAD9-D445-4EA9-935C-22AB69B83241}" dt="2025-07-30T15:11:17.733" v="68"/>
        <pc:sldMkLst>
          <pc:docMk/>
          <pc:sldMk cId="2225471811" sldId="367"/>
        </pc:sldMkLst>
        <pc:spChg chg="add mod">
          <ac:chgData name="Anik Mazumder" userId="0297af4d-4a57-46dd-bc6c-7211c52d8afd" providerId="ADAL" clId="{335EDAD9-D445-4EA9-935C-22AB69B83241}" dt="2025-07-30T15:11:17.733" v="68"/>
          <ac:spMkLst>
            <pc:docMk/>
            <pc:sldMk cId="2225471811" sldId="367"/>
            <ac:spMk id="2" creationId="{64CE3600-3493-8E90-4EF0-9068237C87CE}"/>
          </ac:spMkLst>
        </pc:spChg>
      </pc:sldChg>
      <pc:sldChg chg="addSp delSp modSp mod">
        <pc:chgData name="Anik Mazumder" userId="0297af4d-4a57-46dd-bc6c-7211c52d8afd" providerId="ADAL" clId="{335EDAD9-D445-4EA9-935C-22AB69B83241}" dt="2025-07-30T15:11:21.512" v="70"/>
        <pc:sldMkLst>
          <pc:docMk/>
          <pc:sldMk cId="2056874187" sldId="368"/>
        </pc:sldMkLst>
        <pc:spChg chg="add mod">
          <ac:chgData name="Anik Mazumder" userId="0297af4d-4a57-46dd-bc6c-7211c52d8afd" providerId="ADAL" clId="{335EDAD9-D445-4EA9-935C-22AB69B83241}" dt="2025-07-30T15:11:21.512" v="70"/>
          <ac:spMkLst>
            <pc:docMk/>
            <pc:sldMk cId="2056874187" sldId="368"/>
            <ac:spMk id="10" creationId="{9A463E1C-B587-F323-45D7-EC27A80F4F7E}"/>
          </ac:spMkLst>
        </pc:spChg>
      </pc:sldChg>
      <pc:sldChg chg="addSp delSp modSp mod">
        <pc:chgData name="Anik Mazumder" userId="0297af4d-4a57-46dd-bc6c-7211c52d8afd" providerId="ADAL" clId="{335EDAD9-D445-4EA9-935C-22AB69B83241}" dt="2025-07-30T15:11:25.368" v="72"/>
        <pc:sldMkLst>
          <pc:docMk/>
          <pc:sldMk cId="4208480764" sldId="369"/>
        </pc:sldMkLst>
        <pc:spChg chg="add mod">
          <ac:chgData name="Anik Mazumder" userId="0297af4d-4a57-46dd-bc6c-7211c52d8afd" providerId="ADAL" clId="{335EDAD9-D445-4EA9-935C-22AB69B83241}" dt="2025-07-30T15:11:25.368" v="72"/>
          <ac:spMkLst>
            <pc:docMk/>
            <pc:sldMk cId="4208480764" sldId="369"/>
            <ac:spMk id="2" creationId="{1038765B-337B-27B7-8266-8F849D6497E6}"/>
          </ac:spMkLst>
        </pc:spChg>
      </pc:sldChg>
      <pc:sldChg chg="addSp delSp modSp mod">
        <pc:chgData name="Anik Mazumder" userId="0297af4d-4a57-46dd-bc6c-7211c52d8afd" providerId="ADAL" clId="{335EDAD9-D445-4EA9-935C-22AB69B83241}" dt="2025-07-30T15:11:33.364" v="76"/>
        <pc:sldMkLst>
          <pc:docMk/>
          <pc:sldMk cId="3074387773" sldId="370"/>
        </pc:sldMkLst>
        <pc:spChg chg="add mod">
          <ac:chgData name="Anik Mazumder" userId="0297af4d-4a57-46dd-bc6c-7211c52d8afd" providerId="ADAL" clId="{335EDAD9-D445-4EA9-935C-22AB69B83241}" dt="2025-07-30T15:11:33.364" v="76"/>
          <ac:spMkLst>
            <pc:docMk/>
            <pc:sldMk cId="3074387773" sldId="370"/>
            <ac:spMk id="2" creationId="{95BC01CA-9A04-773D-65B5-0759A8366170}"/>
          </ac:spMkLst>
        </pc:spChg>
      </pc:sldChg>
      <pc:sldChg chg="addSp delSp modSp mod">
        <pc:chgData name="Anik Mazumder" userId="0297af4d-4a57-46dd-bc6c-7211c52d8afd" providerId="ADAL" clId="{335EDAD9-D445-4EA9-935C-22AB69B83241}" dt="2025-07-30T15:11:40.218" v="78"/>
        <pc:sldMkLst>
          <pc:docMk/>
          <pc:sldMk cId="3880899710" sldId="372"/>
        </pc:sldMkLst>
        <pc:spChg chg="add mod">
          <ac:chgData name="Anik Mazumder" userId="0297af4d-4a57-46dd-bc6c-7211c52d8afd" providerId="ADAL" clId="{335EDAD9-D445-4EA9-935C-22AB69B83241}" dt="2025-07-30T15:11:40.218" v="78"/>
          <ac:spMkLst>
            <pc:docMk/>
            <pc:sldMk cId="3880899710" sldId="372"/>
            <ac:spMk id="2" creationId="{FCA8AFBC-68A1-2063-2508-80AB082DB7AF}"/>
          </ac:spMkLst>
        </pc:spChg>
      </pc:sldChg>
      <pc:sldChg chg="addSp delSp modSp mod">
        <pc:chgData name="Anik Mazumder" userId="0297af4d-4a57-46dd-bc6c-7211c52d8afd" providerId="ADAL" clId="{335EDAD9-D445-4EA9-935C-22AB69B83241}" dt="2025-07-30T15:11:29.298" v="74"/>
        <pc:sldMkLst>
          <pc:docMk/>
          <pc:sldMk cId="3020904818" sldId="373"/>
        </pc:sldMkLst>
        <pc:spChg chg="add mod">
          <ac:chgData name="Anik Mazumder" userId="0297af4d-4a57-46dd-bc6c-7211c52d8afd" providerId="ADAL" clId="{335EDAD9-D445-4EA9-935C-22AB69B83241}" dt="2025-07-30T15:11:29.298" v="74"/>
          <ac:spMkLst>
            <pc:docMk/>
            <pc:sldMk cId="3020904818" sldId="373"/>
            <ac:spMk id="2" creationId="{47B0C0A7-423C-E4DC-1B49-4BBF81EDE553}"/>
          </ac:spMkLst>
        </pc:spChg>
      </pc:sldChg>
      <pc:sldChg chg="add">
        <pc:chgData name="Anik Mazumder" userId="0297af4d-4a57-46dd-bc6c-7211c52d8afd" providerId="ADAL" clId="{335EDAD9-D445-4EA9-935C-22AB69B83241}" dt="2025-07-30T15:57:40.305" v="133"/>
        <pc:sldMkLst>
          <pc:docMk/>
          <pc:sldMk cId="0" sldId="374"/>
        </pc:sldMkLst>
      </pc:sldChg>
      <pc:sldChg chg="addSp delSp modSp add mod delAnim modAnim">
        <pc:chgData name="Anik Mazumder" userId="0297af4d-4a57-46dd-bc6c-7211c52d8afd" providerId="ADAL" clId="{335EDAD9-D445-4EA9-935C-22AB69B83241}" dt="2025-07-30T16:18:27.737" v="174" actId="1076"/>
        <pc:sldMkLst>
          <pc:docMk/>
          <pc:sldMk cId="1467051841" sldId="375"/>
        </pc:sldMkLst>
        <pc:picChg chg="add mod">
          <ac:chgData name="Anik Mazumder" userId="0297af4d-4a57-46dd-bc6c-7211c52d8afd" providerId="ADAL" clId="{335EDAD9-D445-4EA9-935C-22AB69B83241}" dt="2025-07-30T16:18:27.737" v="174" actId="1076"/>
          <ac:picMkLst>
            <pc:docMk/>
            <pc:sldMk cId="1467051841" sldId="375"/>
            <ac:picMk id="13" creationId="{D2517E88-D630-760A-5D56-B79FC10F0FB2}"/>
          </ac:picMkLst>
        </pc:picChg>
        <pc:picChg chg="add mod">
          <ac:chgData name="Anik Mazumder" userId="0297af4d-4a57-46dd-bc6c-7211c52d8afd" providerId="ADAL" clId="{335EDAD9-D445-4EA9-935C-22AB69B83241}" dt="2025-07-30T16:18:15.864" v="171" actId="1076"/>
          <ac:picMkLst>
            <pc:docMk/>
            <pc:sldMk cId="1467051841" sldId="375"/>
            <ac:picMk id="17" creationId="{139AD7DF-CE9B-DF64-8BFE-3476EFAD6E7D}"/>
          </ac:picMkLst>
        </pc:picChg>
      </pc:sldChg>
      <pc:sldMasterChg chg="modSp mod">
        <pc:chgData name="Anik Mazumder" userId="0297af4d-4a57-46dd-bc6c-7211c52d8afd" providerId="ADAL" clId="{335EDAD9-D445-4EA9-935C-22AB69B83241}" dt="2025-07-30T15:09:54.887" v="32" actId="20577"/>
        <pc:sldMasterMkLst>
          <pc:docMk/>
          <pc:sldMasterMk cId="816715674" sldId="2147483683"/>
        </pc:sldMasterMkLst>
        <pc:spChg chg="mod">
          <ac:chgData name="Anik Mazumder" userId="0297af4d-4a57-46dd-bc6c-7211c52d8afd" providerId="ADAL" clId="{335EDAD9-D445-4EA9-935C-22AB69B83241}" dt="2025-07-30T15:09:54.887" v="32" actId="20577"/>
          <ac:spMkLst>
            <pc:docMk/>
            <pc:sldMasterMk cId="816715674" sldId="2147483683"/>
            <ac:spMk id="5" creationId="{1C704C2D-013A-CADE-5E6F-D6DB95600595}"/>
          </ac:spMkLst>
        </pc:spChg>
      </pc:sldMasterChg>
    </pc:docChg>
  </pc:docChgLst>
  <pc:docChgLst>
    <pc:chgData name="Anik Mazumder" userId="0297af4d-4a57-46dd-bc6c-7211c52d8afd" providerId="ADAL" clId="{0F007CEF-730F-418E-A0B1-0F3E43470368}"/>
    <pc:docChg chg="modSld modShowInfo">
      <pc:chgData name="Anik Mazumder" userId="0297af4d-4a57-46dd-bc6c-7211c52d8afd" providerId="ADAL" clId="{0F007CEF-730F-418E-A0B1-0F3E43470368}" dt="2025-04-23T03:49:27.452" v="32" actId="20577"/>
      <pc:docMkLst>
        <pc:docMk/>
      </pc:docMkLst>
      <pc:sldChg chg="modSp mod">
        <pc:chgData name="Anik Mazumder" userId="0297af4d-4a57-46dd-bc6c-7211c52d8afd" providerId="ADAL" clId="{0F007CEF-730F-418E-A0B1-0F3E43470368}" dt="2025-04-23T03:49:27.452" v="32" actId="20577"/>
        <pc:sldMkLst>
          <pc:docMk/>
          <pc:sldMk cId="1595175467" sldId="258"/>
        </pc:sldMkLst>
      </pc:sldChg>
      <pc:sldChg chg="modSp">
        <pc:chgData name="Anik Mazumder" userId="0297af4d-4a57-46dd-bc6c-7211c52d8afd" providerId="ADAL" clId="{0F007CEF-730F-418E-A0B1-0F3E43470368}" dt="2025-04-23T03:49:03.780" v="20" actId="16959"/>
        <pc:sldMkLst>
          <pc:docMk/>
          <pc:sldMk cId="2291489601" sldId="360"/>
        </pc:sldMkLst>
      </pc:sldChg>
    </pc:docChg>
  </pc:docChgLst>
  <pc:docChgLst>
    <pc:chgData name="Anik Mazumder" userId="0297af4d-4a57-46dd-bc6c-7211c52d8afd" providerId="ADAL" clId="{E447159A-2CFA-471A-8A98-D038DE9A9DAE}"/>
    <pc:docChg chg="undo custSel addSld delSld modSld">
      <pc:chgData name="Anik Mazumder" userId="0297af4d-4a57-46dd-bc6c-7211c52d8afd" providerId="ADAL" clId="{E447159A-2CFA-471A-8A98-D038DE9A9DAE}" dt="2025-08-18T19:03:14.411" v="11" actId="47"/>
      <pc:docMkLst>
        <pc:docMk/>
      </pc:docMkLst>
      <pc:sldChg chg="modSp mod">
        <pc:chgData name="Anik Mazumder" userId="0297af4d-4a57-46dd-bc6c-7211c52d8afd" providerId="ADAL" clId="{E447159A-2CFA-471A-8A98-D038DE9A9DAE}" dt="2025-08-18T19:02:36.163" v="10" actId="114"/>
        <pc:sldMkLst>
          <pc:docMk/>
          <pc:sldMk cId="3858606170" sldId="312"/>
        </pc:sldMkLst>
        <pc:spChg chg="mod">
          <ac:chgData name="Anik Mazumder" userId="0297af4d-4a57-46dd-bc6c-7211c52d8afd" providerId="ADAL" clId="{E447159A-2CFA-471A-8A98-D038DE9A9DAE}" dt="2025-08-18T19:02:36.163" v="10" actId="114"/>
          <ac:spMkLst>
            <pc:docMk/>
            <pc:sldMk cId="3858606170" sldId="312"/>
            <ac:spMk id="5" creationId="{ACA034A8-EB59-C80A-2902-905E1170EB76}"/>
          </ac:spMkLst>
        </pc:spChg>
        <pc:graphicFrameChg chg="mod modGraphic">
          <ac:chgData name="Anik Mazumder" userId="0297af4d-4a57-46dd-bc6c-7211c52d8afd" providerId="ADAL" clId="{E447159A-2CFA-471A-8A98-D038DE9A9DAE}" dt="2025-08-18T19:02:29.600" v="8" actId="1076"/>
          <ac:graphicFrameMkLst>
            <pc:docMk/>
            <pc:sldMk cId="3858606170" sldId="312"/>
            <ac:graphicFrameMk id="12" creationId="{6F0C56D8-274E-B5B6-CCB8-36E2F98B8F84}"/>
          </ac:graphicFrameMkLst>
        </pc:graphicFrameChg>
      </pc:sldChg>
      <pc:sldChg chg="addSp delSp del mod">
        <pc:chgData name="Anik Mazumder" userId="0297af4d-4a57-46dd-bc6c-7211c52d8afd" providerId="ADAL" clId="{E447159A-2CFA-471A-8A98-D038DE9A9DAE}" dt="2025-08-18T19:02:08.873" v="3" actId="47"/>
        <pc:sldMkLst>
          <pc:docMk/>
          <pc:sldMk cId="777065095" sldId="357"/>
        </pc:sldMkLst>
        <pc:spChg chg="add del">
          <ac:chgData name="Anik Mazumder" userId="0297af4d-4a57-46dd-bc6c-7211c52d8afd" providerId="ADAL" clId="{E447159A-2CFA-471A-8A98-D038DE9A9DAE}" dt="2025-08-18T19:01:52.803" v="1" actId="22"/>
          <ac:spMkLst>
            <pc:docMk/>
            <pc:sldMk cId="777065095" sldId="357"/>
            <ac:spMk id="6" creationId="{77B07D89-1648-2760-84CC-FA6719068EBA}"/>
          </ac:spMkLst>
        </pc:spChg>
      </pc:sldChg>
      <pc:sldChg chg="del">
        <pc:chgData name="Anik Mazumder" userId="0297af4d-4a57-46dd-bc6c-7211c52d8afd" providerId="ADAL" clId="{E447159A-2CFA-471A-8A98-D038DE9A9DAE}" dt="2025-08-18T19:03:14.411" v="11" actId="47"/>
        <pc:sldMkLst>
          <pc:docMk/>
          <pc:sldMk cId="1467051841" sldId="375"/>
        </pc:sldMkLst>
      </pc:sldChg>
      <pc:sldChg chg="add">
        <pc:chgData name="Anik Mazumder" userId="0297af4d-4a57-46dd-bc6c-7211c52d8afd" providerId="ADAL" clId="{E447159A-2CFA-471A-8A98-D038DE9A9DAE}" dt="2025-08-18T19:02:00.805" v="2"/>
        <pc:sldMkLst>
          <pc:docMk/>
          <pc:sldMk cId="551629214" sldId="382"/>
        </pc:sldMkLst>
      </pc:sldChg>
    </pc:docChg>
  </pc:docChgLst>
  <pc:docChgLst>
    <pc:chgData name="Anik Mazumder" userId="0297af4d-4a57-46dd-bc6c-7211c52d8afd" providerId="ADAL" clId="{8EE6A5F4-6191-43E9-A399-EAC1AD0D30AF}"/>
    <pc:docChg chg="addSld modSld">
      <pc:chgData name="Anik Mazumder" userId="0297af4d-4a57-46dd-bc6c-7211c52d8afd" providerId="ADAL" clId="{8EE6A5F4-6191-43E9-A399-EAC1AD0D30AF}" dt="2025-05-12T17:08:28.654" v="6" actId="1035"/>
      <pc:docMkLst>
        <pc:docMk/>
      </pc:docMkLst>
      <pc:sldChg chg="modSp add">
        <pc:chgData name="Anik Mazumder" userId="0297af4d-4a57-46dd-bc6c-7211c52d8afd" providerId="ADAL" clId="{8EE6A5F4-6191-43E9-A399-EAC1AD0D30AF}" dt="2025-05-12T16:39:07.002" v="4"/>
        <pc:sldMkLst>
          <pc:docMk/>
          <pc:sldMk cId="3858606170" sldId="312"/>
        </pc:sldMkLst>
      </pc:sldChg>
      <pc:sldChg chg="modSp">
        <pc:chgData name="Anik Mazumder" userId="0297af4d-4a57-46dd-bc6c-7211c52d8afd" providerId="ADAL" clId="{8EE6A5F4-6191-43E9-A399-EAC1AD0D30AF}" dt="2025-05-12T17:08:28.654" v="6" actId="1035"/>
        <pc:sldMkLst>
          <pc:docMk/>
          <pc:sldMk cId="4155095451" sldId="355"/>
        </pc:sldMkLst>
      </pc:sldChg>
      <pc:sldChg chg="modSp mod">
        <pc:chgData name="Anik Mazumder" userId="0297af4d-4a57-46dd-bc6c-7211c52d8afd" providerId="ADAL" clId="{8EE6A5F4-6191-43E9-A399-EAC1AD0D30AF}" dt="2025-05-12T16:37:56.920" v="3" actId="1076"/>
        <pc:sldMkLst>
          <pc:docMk/>
          <pc:sldMk cId="3880899710" sldId="372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C51BD3-A477-43D4-80D2-10AF408ADE49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7A149B6-778D-40F0-87EB-F4D0A4E8E304}">
      <dgm:prSet phldrT="[Text]" custT="1"/>
      <dgm:spPr>
        <a:noFill/>
      </dgm:spPr>
      <dgm:t>
        <a:bodyPr/>
        <a:lstStyle/>
        <a:p>
          <a:r>
            <a:rPr lang="en-US" sz="2000" dirty="0">
              <a:solidFill>
                <a:schemeClr val="accent2">
                  <a:lumMod val="50000"/>
                </a:schemeClr>
              </a:solidFill>
            </a:rPr>
            <a:t>This problem is studied in three stages: </a:t>
          </a:r>
        </a:p>
      </dgm:t>
    </dgm:pt>
    <dgm:pt modelId="{3D0F12D7-1C9C-4F39-9D27-9516497354BE}" type="parTrans" cxnId="{B4BA29A0-268C-46F1-8661-263EDF9D292D}">
      <dgm:prSet/>
      <dgm:spPr/>
      <dgm:t>
        <a:bodyPr/>
        <a:lstStyle/>
        <a:p>
          <a:endParaRPr lang="en-US" sz="1400">
            <a:solidFill>
              <a:schemeClr val="accent2">
                <a:lumMod val="50000"/>
              </a:schemeClr>
            </a:solidFill>
          </a:endParaRPr>
        </a:p>
      </dgm:t>
    </dgm:pt>
    <dgm:pt modelId="{1628D260-3B92-4514-9837-6992298384FB}" type="sibTrans" cxnId="{B4BA29A0-268C-46F1-8661-263EDF9D292D}">
      <dgm:prSet/>
      <dgm:spPr/>
      <dgm:t>
        <a:bodyPr/>
        <a:lstStyle/>
        <a:p>
          <a:endParaRPr lang="en-US" sz="1400">
            <a:solidFill>
              <a:schemeClr val="accent2">
                <a:lumMod val="50000"/>
              </a:schemeClr>
            </a:solidFill>
          </a:endParaRPr>
        </a:p>
      </dgm:t>
    </dgm:pt>
    <dgm:pt modelId="{3B74F4A6-23D8-495D-9D92-09532459ADE2}">
      <dgm:prSet phldrT="[Text]" custT="1"/>
      <dgm:spPr>
        <a:noFill/>
      </dgm:spPr>
      <dgm:t>
        <a:bodyPr/>
        <a:lstStyle/>
        <a:p>
          <a:pPr>
            <a:buNone/>
          </a:pPr>
          <a:r>
            <a:rPr lang="en-US" sz="1600" dirty="0">
              <a:solidFill>
                <a:schemeClr val="accent2">
                  <a:lumMod val="50000"/>
                </a:schemeClr>
              </a:solidFill>
            </a:rPr>
            <a:t>Increasing demand (inception)</a:t>
          </a:r>
        </a:p>
      </dgm:t>
    </dgm:pt>
    <dgm:pt modelId="{A4FCCE4F-3C18-4A81-95D6-7511EAA71B32}" type="parTrans" cxnId="{5BF14509-F9DA-4B5A-AAA0-F9191C686350}">
      <dgm:prSet/>
      <dgm:spPr/>
      <dgm:t>
        <a:bodyPr/>
        <a:lstStyle/>
        <a:p>
          <a:endParaRPr lang="en-US" sz="1400">
            <a:solidFill>
              <a:schemeClr val="accent2">
                <a:lumMod val="50000"/>
              </a:schemeClr>
            </a:solidFill>
          </a:endParaRPr>
        </a:p>
      </dgm:t>
    </dgm:pt>
    <dgm:pt modelId="{52A9258F-2425-4294-8C63-98B446E2683D}" type="sibTrans" cxnId="{5BF14509-F9DA-4B5A-AAA0-F9191C686350}">
      <dgm:prSet/>
      <dgm:spPr/>
      <dgm:t>
        <a:bodyPr/>
        <a:lstStyle/>
        <a:p>
          <a:endParaRPr lang="en-US" sz="1400">
            <a:solidFill>
              <a:schemeClr val="accent2">
                <a:lumMod val="50000"/>
              </a:schemeClr>
            </a:solidFill>
          </a:endParaRPr>
        </a:p>
      </dgm:t>
    </dgm:pt>
    <dgm:pt modelId="{55E1E03F-55D4-46CF-AFD1-7571EC470E23}">
      <dgm:prSet phldrT="[Text]" custT="1"/>
      <dgm:spPr>
        <a:noFill/>
        <a:ln w="12700" cap="flat" cmpd="sng" algn="ctr">
          <a:solidFill>
            <a:srgbClr val="FBCF2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accent2">
                  <a:lumMod val="50000"/>
                </a:schemeClr>
              </a:solidFill>
            </a:rPr>
            <a:t>Constant demand (stable demand) </a:t>
          </a:r>
          <a:endParaRPr lang="en-US" sz="1600" kern="1200" dirty="0">
            <a:solidFill>
              <a:schemeClr val="accent2">
                <a:lumMod val="50000"/>
              </a:schemeClr>
            </a:solidFill>
            <a:latin typeface="Calibri" panose="020F0502020204030204"/>
            <a:ea typeface="+mn-ea"/>
            <a:cs typeface="+mn-cs"/>
          </a:endParaRPr>
        </a:p>
      </dgm:t>
    </dgm:pt>
    <dgm:pt modelId="{F3027F34-A4E9-4EF9-A390-987E8C43DF93}" type="parTrans" cxnId="{0998FE1D-3C11-4140-9F26-E684667C326D}">
      <dgm:prSet/>
      <dgm:spPr/>
      <dgm:t>
        <a:bodyPr/>
        <a:lstStyle/>
        <a:p>
          <a:endParaRPr lang="en-US" sz="1400">
            <a:solidFill>
              <a:schemeClr val="accent2">
                <a:lumMod val="50000"/>
              </a:schemeClr>
            </a:solidFill>
          </a:endParaRPr>
        </a:p>
      </dgm:t>
    </dgm:pt>
    <dgm:pt modelId="{D3F999E7-2E9B-4875-884E-06C75EE27378}" type="sibTrans" cxnId="{0998FE1D-3C11-4140-9F26-E684667C326D}">
      <dgm:prSet/>
      <dgm:spPr/>
      <dgm:t>
        <a:bodyPr/>
        <a:lstStyle/>
        <a:p>
          <a:endParaRPr lang="en-US" sz="1400">
            <a:solidFill>
              <a:schemeClr val="accent2">
                <a:lumMod val="50000"/>
              </a:schemeClr>
            </a:solidFill>
          </a:endParaRPr>
        </a:p>
      </dgm:t>
    </dgm:pt>
    <dgm:pt modelId="{E593CF42-530C-42F9-A3B4-3BCFDCD9D540}">
      <dgm:prSet phldrT="[Text]" custT="1"/>
      <dgm:spPr>
        <a:noFill/>
        <a:ln w="12700" cap="flat" cmpd="sng" algn="ctr">
          <a:solidFill>
            <a:srgbClr val="FBCF2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accent2">
                  <a:lumMod val="50000"/>
                </a:schemeClr>
              </a:solidFill>
            </a:rPr>
            <a:t>Decreasing demand (fading market situations)</a:t>
          </a:r>
          <a:endParaRPr lang="en-US" sz="1600" kern="1200" dirty="0">
            <a:solidFill>
              <a:schemeClr val="accent2">
                <a:lumMod val="50000"/>
              </a:schemeClr>
            </a:solidFill>
            <a:latin typeface="Calibri" panose="020F0502020204030204"/>
            <a:ea typeface="+mn-ea"/>
            <a:cs typeface="+mn-cs"/>
          </a:endParaRPr>
        </a:p>
      </dgm:t>
    </dgm:pt>
    <dgm:pt modelId="{8D28A69D-8C5F-4FB1-A42B-3027BC1810D1}" type="parTrans" cxnId="{07EA2978-AAA9-4BEE-93A5-58CB83331AE2}">
      <dgm:prSet/>
      <dgm:spPr/>
      <dgm:t>
        <a:bodyPr/>
        <a:lstStyle/>
        <a:p>
          <a:endParaRPr lang="en-US" sz="1400">
            <a:solidFill>
              <a:schemeClr val="accent2">
                <a:lumMod val="50000"/>
              </a:schemeClr>
            </a:solidFill>
          </a:endParaRPr>
        </a:p>
      </dgm:t>
    </dgm:pt>
    <dgm:pt modelId="{A2669C66-3C84-478B-99D2-7E9448A4E79F}" type="sibTrans" cxnId="{07EA2978-AAA9-4BEE-93A5-58CB83331AE2}">
      <dgm:prSet/>
      <dgm:spPr/>
      <dgm:t>
        <a:bodyPr/>
        <a:lstStyle/>
        <a:p>
          <a:endParaRPr lang="en-US" sz="1400">
            <a:solidFill>
              <a:schemeClr val="accent2">
                <a:lumMod val="50000"/>
              </a:schemeClr>
            </a:solidFill>
          </a:endParaRPr>
        </a:p>
      </dgm:t>
    </dgm:pt>
    <dgm:pt modelId="{8752D20F-1E82-4350-AF41-FA7FA6EE07F3}" type="pres">
      <dgm:prSet presAssocID="{96C51BD3-A477-43D4-80D2-10AF408ADE49}" presName="composite" presStyleCnt="0">
        <dgm:presLayoutVars>
          <dgm:chMax val="1"/>
          <dgm:dir/>
          <dgm:resizeHandles val="exact"/>
        </dgm:presLayoutVars>
      </dgm:prSet>
      <dgm:spPr/>
    </dgm:pt>
    <dgm:pt modelId="{934DAE9D-5F43-44BC-AC73-DEE20455AA61}" type="pres">
      <dgm:prSet presAssocID="{37A149B6-778D-40F0-87EB-F4D0A4E8E304}" presName="roof" presStyleLbl="dkBgShp" presStyleIdx="0" presStyleCnt="2" custLinFactNeighborX="-4375" custLinFactNeighborY="-53787"/>
      <dgm:spPr/>
    </dgm:pt>
    <dgm:pt modelId="{EF1CC6BE-4564-41BD-A33A-9CBE1512AF2E}" type="pres">
      <dgm:prSet presAssocID="{37A149B6-778D-40F0-87EB-F4D0A4E8E304}" presName="pillars" presStyleCnt="0"/>
      <dgm:spPr/>
    </dgm:pt>
    <dgm:pt modelId="{8DCB45D9-1478-49CF-954D-F48119821E14}" type="pres">
      <dgm:prSet presAssocID="{37A149B6-778D-40F0-87EB-F4D0A4E8E304}" presName="pillar1" presStyleLbl="node1" presStyleIdx="0" presStyleCnt="3">
        <dgm:presLayoutVars>
          <dgm:bulletEnabled val="1"/>
        </dgm:presLayoutVars>
      </dgm:prSet>
      <dgm:spPr/>
    </dgm:pt>
    <dgm:pt modelId="{F5E65BCA-4A77-461A-9956-45CE79041C9C}" type="pres">
      <dgm:prSet presAssocID="{55E1E03F-55D4-46CF-AFD1-7571EC470E23}" presName="pillarX" presStyleLbl="node1" presStyleIdx="1" presStyleCnt="3">
        <dgm:presLayoutVars>
          <dgm:bulletEnabled val="1"/>
        </dgm:presLayoutVars>
      </dgm:prSet>
      <dgm:spPr>
        <a:xfrm>
          <a:off x="2710656" y="1625600"/>
          <a:ext cx="2706687" cy="3413760"/>
        </a:xfrm>
        <a:prstGeom prst="rect">
          <a:avLst/>
        </a:prstGeom>
      </dgm:spPr>
    </dgm:pt>
    <dgm:pt modelId="{6324ABA3-A44D-45E1-87FA-F1A9830258B5}" type="pres">
      <dgm:prSet presAssocID="{E593CF42-530C-42F9-A3B4-3BCFDCD9D540}" presName="pillarX" presStyleLbl="node1" presStyleIdx="2" presStyleCnt="3" custScaleX="121292">
        <dgm:presLayoutVars>
          <dgm:bulletEnabled val="1"/>
        </dgm:presLayoutVars>
      </dgm:prSet>
      <dgm:spPr>
        <a:xfrm>
          <a:off x="5417343" y="1625600"/>
          <a:ext cx="2706687" cy="3413760"/>
        </a:xfrm>
        <a:prstGeom prst="rect">
          <a:avLst/>
        </a:prstGeom>
      </dgm:spPr>
    </dgm:pt>
    <dgm:pt modelId="{3CEC3F2D-DE7B-4479-ADBE-F664B56A55CB}" type="pres">
      <dgm:prSet presAssocID="{37A149B6-778D-40F0-87EB-F4D0A4E8E304}" presName="base" presStyleLbl="dkBgShp" presStyleIdx="1" presStyleCnt="2"/>
      <dgm:spPr/>
    </dgm:pt>
  </dgm:ptLst>
  <dgm:cxnLst>
    <dgm:cxn modelId="{CB902F01-FAEB-4D3F-AE95-0279422046B1}" type="presOf" srcId="{E593CF42-530C-42F9-A3B4-3BCFDCD9D540}" destId="{6324ABA3-A44D-45E1-87FA-F1A9830258B5}" srcOrd="0" destOrd="0" presId="urn:microsoft.com/office/officeart/2005/8/layout/hList3"/>
    <dgm:cxn modelId="{5BF14509-F9DA-4B5A-AAA0-F9191C686350}" srcId="{37A149B6-778D-40F0-87EB-F4D0A4E8E304}" destId="{3B74F4A6-23D8-495D-9D92-09532459ADE2}" srcOrd="0" destOrd="0" parTransId="{A4FCCE4F-3C18-4A81-95D6-7511EAA71B32}" sibTransId="{52A9258F-2425-4294-8C63-98B446E2683D}"/>
    <dgm:cxn modelId="{BEC7DB09-926C-438B-8629-35C4E7D0B0DA}" type="presOf" srcId="{96C51BD3-A477-43D4-80D2-10AF408ADE49}" destId="{8752D20F-1E82-4350-AF41-FA7FA6EE07F3}" srcOrd="0" destOrd="0" presId="urn:microsoft.com/office/officeart/2005/8/layout/hList3"/>
    <dgm:cxn modelId="{0998FE1D-3C11-4140-9F26-E684667C326D}" srcId="{37A149B6-778D-40F0-87EB-F4D0A4E8E304}" destId="{55E1E03F-55D4-46CF-AFD1-7571EC470E23}" srcOrd="1" destOrd="0" parTransId="{F3027F34-A4E9-4EF9-A390-987E8C43DF93}" sibTransId="{D3F999E7-2E9B-4875-884E-06C75EE27378}"/>
    <dgm:cxn modelId="{F9B66E63-906D-4A36-9016-E81FDD141D4D}" type="presOf" srcId="{3B74F4A6-23D8-495D-9D92-09532459ADE2}" destId="{8DCB45D9-1478-49CF-954D-F48119821E14}" srcOrd="0" destOrd="0" presId="urn:microsoft.com/office/officeart/2005/8/layout/hList3"/>
    <dgm:cxn modelId="{37983755-0267-4F9A-A302-A3D4EB1CEC77}" type="presOf" srcId="{55E1E03F-55D4-46CF-AFD1-7571EC470E23}" destId="{F5E65BCA-4A77-461A-9956-45CE79041C9C}" srcOrd="0" destOrd="0" presId="urn:microsoft.com/office/officeart/2005/8/layout/hList3"/>
    <dgm:cxn modelId="{07EA2978-AAA9-4BEE-93A5-58CB83331AE2}" srcId="{37A149B6-778D-40F0-87EB-F4D0A4E8E304}" destId="{E593CF42-530C-42F9-A3B4-3BCFDCD9D540}" srcOrd="2" destOrd="0" parTransId="{8D28A69D-8C5F-4FB1-A42B-3027BC1810D1}" sibTransId="{A2669C66-3C84-478B-99D2-7E9448A4E79F}"/>
    <dgm:cxn modelId="{B4BA29A0-268C-46F1-8661-263EDF9D292D}" srcId="{96C51BD3-A477-43D4-80D2-10AF408ADE49}" destId="{37A149B6-778D-40F0-87EB-F4D0A4E8E304}" srcOrd="0" destOrd="0" parTransId="{3D0F12D7-1C9C-4F39-9D27-9516497354BE}" sibTransId="{1628D260-3B92-4514-9837-6992298384FB}"/>
    <dgm:cxn modelId="{D92F0EDF-CC69-424B-8A05-F53EEDEE1802}" type="presOf" srcId="{37A149B6-778D-40F0-87EB-F4D0A4E8E304}" destId="{934DAE9D-5F43-44BC-AC73-DEE20455AA61}" srcOrd="0" destOrd="0" presId="urn:microsoft.com/office/officeart/2005/8/layout/hList3"/>
    <dgm:cxn modelId="{21062AB3-4DEB-4240-BE3E-132790E97D41}" type="presParOf" srcId="{8752D20F-1E82-4350-AF41-FA7FA6EE07F3}" destId="{934DAE9D-5F43-44BC-AC73-DEE20455AA61}" srcOrd="0" destOrd="0" presId="urn:microsoft.com/office/officeart/2005/8/layout/hList3"/>
    <dgm:cxn modelId="{E33D5EF7-7A7E-474E-9C26-F5D99AEA6C6A}" type="presParOf" srcId="{8752D20F-1E82-4350-AF41-FA7FA6EE07F3}" destId="{EF1CC6BE-4564-41BD-A33A-9CBE1512AF2E}" srcOrd="1" destOrd="0" presId="urn:microsoft.com/office/officeart/2005/8/layout/hList3"/>
    <dgm:cxn modelId="{5BEBF98E-3ABF-47C1-B59E-27BB8FEBA339}" type="presParOf" srcId="{EF1CC6BE-4564-41BD-A33A-9CBE1512AF2E}" destId="{8DCB45D9-1478-49CF-954D-F48119821E14}" srcOrd="0" destOrd="0" presId="urn:microsoft.com/office/officeart/2005/8/layout/hList3"/>
    <dgm:cxn modelId="{92AA1F51-9484-4A26-BB99-5E828A4C540A}" type="presParOf" srcId="{EF1CC6BE-4564-41BD-A33A-9CBE1512AF2E}" destId="{F5E65BCA-4A77-461A-9956-45CE79041C9C}" srcOrd="1" destOrd="0" presId="urn:microsoft.com/office/officeart/2005/8/layout/hList3"/>
    <dgm:cxn modelId="{0F839988-9629-410C-A192-B72AC955EE4A}" type="presParOf" srcId="{EF1CC6BE-4564-41BD-A33A-9CBE1512AF2E}" destId="{6324ABA3-A44D-45E1-87FA-F1A9830258B5}" srcOrd="2" destOrd="0" presId="urn:microsoft.com/office/officeart/2005/8/layout/hList3"/>
    <dgm:cxn modelId="{8988F5DB-1882-40E9-9E3A-D4778BD6456F}" type="presParOf" srcId="{8752D20F-1E82-4350-AF41-FA7FA6EE07F3}" destId="{3CEC3F2D-DE7B-4479-ADBE-F664B56A55CB}" srcOrd="2" destOrd="0" presId="urn:microsoft.com/office/officeart/2005/8/layout/hList3"/>
  </dgm:cxnLst>
  <dgm:bg>
    <a:noFill/>
  </dgm:bg>
  <dgm:whole>
    <a:ln>
      <a:solidFill>
        <a:srgbClr val="C00000"/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4DAE9D-5F43-44BC-AC73-DEE20455AA61}">
      <dsp:nvSpPr>
        <dsp:cNvPr id="0" name=""/>
        <dsp:cNvSpPr/>
      </dsp:nvSpPr>
      <dsp:spPr>
        <a:xfrm>
          <a:off x="0" y="0"/>
          <a:ext cx="4545269" cy="632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accent2">
                  <a:lumMod val="50000"/>
                </a:schemeClr>
              </a:solidFill>
            </a:rPr>
            <a:t>This problem is studied in three stages: </a:t>
          </a:r>
        </a:p>
      </dsp:txBody>
      <dsp:txXfrm>
        <a:off x="0" y="0"/>
        <a:ext cx="4545269" cy="632777"/>
      </dsp:txXfrm>
    </dsp:sp>
    <dsp:sp modelId="{8DCB45D9-1478-49CF-954D-F48119821E14}">
      <dsp:nvSpPr>
        <dsp:cNvPr id="0" name=""/>
        <dsp:cNvSpPr/>
      </dsp:nvSpPr>
      <dsp:spPr>
        <a:xfrm>
          <a:off x="1520" y="632777"/>
          <a:ext cx="1413738" cy="1328832"/>
        </a:xfrm>
        <a:prstGeom prst="rect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accent2">
                  <a:lumMod val="50000"/>
                </a:schemeClr>
              </a:solidFill>
            </a:rPr>
            <a:t>Increasing demand (inception)</a:t>
          </a:r>
        </a:p>
      </dsp:txBody>
      <dsp:txXfrm>
        <a:off x="1520" y="632777"/>
        <a:ext cx="1413738" cy="1328832"/>
      </dsp:txXfrm>
    </dsp:sp>
    <dsp:sp modelId="{F5E65BCA-4A77-461A-9956-45CE79041C9C}">
      <dsp:nvSpPr>
        <dsp:cNvPr id="0" name=""/>
        <dsp:cNvSpPr/>
      </dsp:nvSpPr>
      <dsp:spPr>
        <a:xfrm>
          <a:off x="1415258" y="632777"/>
          <a:ext cx="1413738" cy="1328832"/>
        </a:xfrm>
        <a:prstGeom prst="rect">
          <a:avLst/>
        </a:prstGeom>
        <a:noFill/>
        <a:ln w="12700" cap="flat" cmpd="sng" algn="ctr">
          <a:solidFill>
            <a:srgbClr val="FBCF2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accent2">
                  <a:lumMod val="50000"/>
                </a:schemeClr>
              </a:solidFill>
            </a:rPr>
            <a:t>Constant demand (stable demand) </a:t>
          </a:r>
          <a:endParaRPr lang="en-US" sz="1600" kern="1200" dirty="0">
            <a:solidFill>
              <a:schemeClr val="accent2">
                <a:lumMod val="50000"/>
              </a:schemeClr>
            </a:solidFill>
            <a:latin typeface="Calibri" panose="020F0502020204030204"/>
            <a:ea typeface="+mn-ea"/>
            <a:cs typeface="+mn-cs"/>
          </a:endParaRPr>
        </a:p>
      </dsp:txBody>
      <dsp:txXfrm>
        <a:off x="1415258" y="632777"/>
        <a:ext cx="1413738" cy="1328832"/>
      </dsp:txXfrm>
    </dsp:sp>
    <dsp:sp modelId="{6324ABA3-A44D-45E1-87FA-F1A9830258B5}">
      <dsp:nvSpPr>
        <dsp:cNvPr id="0" name=""/>
        <dsp:cNvSpPr/>
      </dsp:nvSpPr>
      <dsp:spPr>
        <a:xfrm>
          <a:off x="2828997" y="632777"/>
          <a:ext cx="1714751" cy="1328832"/>
        </a:xfrm>
        <a:prstGeom prst="rect">
          <a:avLst/>
        </a:prstGeom>
        <a:noFill/>
        <a:ln w="12700" cap="flat" cmpd="sng" algn="ctr">
          <a:solidFill>
            <a:srgbClr val="FBCF2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accent2">
                  <a:lumMod val="50000"/>
                </a:schemeClr>
              </a:solidFill>
            </a:rPr>
            <a:t>Decreasing demand (fading market situations)</a:t>
          </a:r>
          <a:endParaRPr lang="en-US" sz="1600" kern="1200" dirty="0">
            <a:solidFill>
              <a:schemeClr val="accent2">
                <a:lumMod val="50000"/>
              </a:schemeClr>
            </a:solidFill>
            <a:latin typeface="Calibri" panose="020F0502020204030204"/>
            <a:ea typeface="+mn-ea"/>
            <a:cs typeface="+mn-cs"/>
          </a:endParaRPr>
        </a:p>
      </dsp:txBody>
      <dsp:txXfrm>
        <a:off x="2828997" y="632777"/>
        <a:ext cx="1714751" cy="1328832"/>
      </dsp:txXfrm>
    </dsp:sp>
    <dsp:sp modelId="{3CEC3F2D-DE7B-4479-ADBE-F664B56A55CB}">
      <dsp:nvSpPr>
        <dsp:cNvPr id="0" name=""/>
        <dsp:cNvSpPr/>
      </dsp:nvSpPr>
      <dsp:spPr>
        <a:xfrm>
          <a:off x="0" y="1961609"/>
          <a:ext cx="4545269" cy="14764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1DD0683-53AB-3883-BD0D-E318BD8B03E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B72D61-60C7-86DF-8E3B-621635DDDC0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B9194262-D162-44EE-B456-B4511F0A222A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F49C9-957E-0875-81C7-FADEF732C1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E63F45-DBCA-7014-95C2-22D840ADB18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54F52F1F-0171-4C60-884B-2188672DDD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1281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22305777-EB75-EF4C-9A66-49B54B674729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38115A77-D8FE-604E-A7CD-3B05D93F5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114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15A77-D8FE-604E-A7CD-3B05D93F5CE2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147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D36ACB-E4E6-86BE-79BB-A105F5505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441E77-C3F5-D821-ACC8-EEFBBA6A23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E76C29-8BBE-A40E-2764-E2DD054583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077E0-C4C7-2CEE-CF08-5B448F68F1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15A77-D8FE-604E-A7CD-3B05D93F5C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547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2BB558-2154-1B09-0D4C-B26A1A269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16CD48-D2F1-E34B-346F-7560C72E75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5305D3-05A8-C00E-D259-C2181097AF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66047E-D024-7A75-ADF5-53D7D04D27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15A77-D8FE-604E-A7CD-3B05D93F5C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193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0.emf"/><Relationship Id="rId18" Type="http://schemas.openxmlformats.org/officeDocument/2006/relationships/image" Target="../media/image85.emf"/><Relationship Id="rId26" Type="http://schemas.openxmlformats.org/officeDocument/2006/relationships/image" Target="../media/image93.emf"/><Relationship Id="rId3" Type="http://schemas.openxmlformats.org/officeDocument/2006/relationships/image" Target="../media/image70.emf"/><Relationship Id="rId21" Type="http://schemas.openxmlformats.org/officeDocument/2006/relationships/image" Target="../media/image88.emf"/><Relationship Id="rId7" Type="http://schemas.openxmlformats.org/officeDocument/2006/relationships/image" Target="../media/image74.emf"/><Relationship Id="rId12" Type="http://schemas.openxmlformats.org/officeDocument/2006/relationships/image" Target="../media/image79.emf"/><Relationship Id="rId17" Type="http://schemas.openxmlformats.org/officeDocument/2006/relationships/image" Target="../media/image84.emf"/><Relationship Id="rId25" Type="http://schemas.openxmlformats.org/officeDocument/2006/relationships/image" Target="../media/image92.emf"/><Relationship Id="rId33" Type="http://schemas.openxmlformats.org/officeDocument/2006/relationships/image" Target="../media/image100.emf"/><Relationship Id="rId2" Type="http://schemas.openxmlformats.org/officeDocument/2006/relationships/image" Target="../media/image69.emf"/><Relationship Id="rId16" Type="http://schemas.openxmlformats.org/officeDocument/2006/relationships/image" Target="../media/image83.emf"/><Relationship Id="rId20" Type="http://schemas.openxmlformats.org/officeDocument/2006/relationships/image" Target="../media/image87.emf"/><Relationship Id="rId29" Type="http://schemas.openxmlformats.org/officeDocument/2006/relationships/image" Target="../media/image96.emf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73.emf"/><Relationship Id="rId11" Type="http://schemas.openxmlformats.org/officeDocument/2006/relationships/image" Target="../media/image78.emf"/><Relationship Id="rId24" Type="http://schemas.openxmlformats.org/officeDocument/2006/relationships/image" Target="../media/image91.emf"/><Relationship Id="rId32" Type="http://schemas.openxmlformats.org/officeDocument/2006/relationships/image" Target="../media/image99.emf"/><Relationship Id="rId5" Type="http://schemas.openxmlformats.org/officeDocument/2006/relationships/image" Target="../media/image72.emf"/><Relationship Id="rId15" Type="http://schemas.openxmlformats.org/officeDocument/2006/relationships/image" Target="../media/image82.emf"/><Relationship Id="rId23" Type="http://schemas.openxmlformats.org/officeDocument/2006/relationships/image" Target="../media/image90.emf"/><Relationship Id="rId28" Type="http://schemas.openxmlformats.org/officeDocument/2006/relationships/image" Target="../media/image95.emf"/><Relationship Id="rId10" Type="http://schemas.openxmlformats.org/officeDocument/2006/relationships/image" Target="../media/image77.emf"/><Relationship Id="rId19" Type="http://schemas.openxmlformats.org/officeDocument/2006/relationships/image" Target="../media/image86.emf"/><Relationship Id="rId31" Type="http://schemas.openxmlformats.org/officeDocument/2006/relationships/image" Target="../media/image98.emf"/><Relationship Id="rId4" Type="http://schemas.openxmlformats.org/officeDocument/2006/relationships/image" Target="../media/image71.emf"/><Relationship Id="rId9" Type="http://schemas.openxmlformats.org/officeDocument/2006/relationships/image" Target="../media/image76.emf"/><Relationship Id="rId14" Type="http://schemas.openxmlformats.org/officeDocument/2006/relationships/image" Target="../media/image81.emf"/><Relationship Id="rId22" Type="http://schemas.openxmlformats.org/officeDocument/2006/relationships/image" Target="../media/image89.emf"/><Relationship Id="rId27" Type="http://schemas.openxmlformats.org/officeDocument/2006/relationships/image" Target="../media/image94.emf"/><Relationship Id="rId30" Type="http://schemas.openxmlformats.org/officeDocument/2006/relationships/image" Target="../media/image97.emf"/><Relationship Id="rId8" Type="http://schemas.openxmlformats.org/officeDocument/2006/relationships/image" Target="../media/image75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2.emf"/><Relationship Id="rId18" Type="http://schemas.openxmlformats.org/officeDocument/2006/relationships/image" Target="../media/image117.emf"/><Relationship Id="rId26" Type="http://schemas.openxmlformats.org/officeDocument/2006/relationships/image" Target="../media/image125.emf"/><Relationship Id="rId3" Type="http://schemas.openxmlformats.org/officeDocument/2006/relationships/image" Target="../media/image102.emf"/><Relationship Id="rId21" Type="http://schemas.openxmlformats.org/officeDocument/2006/relationships/image" Target="../media/image120.emf"/><Relationship Id="rId7" Type="http://schemas.openxmlformats.org/officeDocument/2006/relationships/image" Target="../media/image106.emf"/><Relationship Id="rId12" Type="http://schemas.openxmlformats.org/officeDocument/2006/relationships/image" Target="../media/image111.emf"/><Relationship Id="rId17" Type="http://schemas.openxmlformats.org/officeDocument/2006/relationships/image" Target="../media/image116.emf"/><Relationship Id="rId25" Type="http://schemas.openxmlformats.org/officeDocument/2006/relationships/image" Target="../media/image124.emf"/><Relationship Id="rId33" Type="http://schemas.openxmlformats.org/officeDocument/2006/relationships/image" Target="../media/image132.emf"/><Relationship Id="rId2" Type="http://schemas.openxmlformats.org/officeDocument/2006/relationships/image" Target="../media/image101.emf"/><Relationship Id="rId16" Type="http://schemas.openxmlformats.org/officeDocument/2006/relationships/image" Target="../media/image115.emf"/><Relationship Id="rId20" Type="http://schemas.openxmlformats.org/officeDocument/2006/relationships/image" Target="../media/image119.emf"/><Relationship Id="rId29" Type="http://schemas.openxmlformats.org/officeDocument/2006/relationships/image" Target="../media/image128.emf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05.emf"/><Relationship Id="rId11" Type="http://schemas.openxmlformats.org/officeDocument/2006/relationships/image" Target="../media/image110.emf"/><Relationship Id="rId24" Type="http://schemas.openxmlformats.org/officeDocument/2006/relationships/image" Target="../media/image123.emf"/><Relationship Id="rId32" Type="http://schemas.openxmlformats.org/officeDocument/2006/relationships/image" Target="../media/image131.emf"/><Relationship Id="rId5" Type="http://schemas.openxmlformats.org/officeDocument/2006/relationships/image" Target="../media/image104.emf"/><Relationship Id="rId15" Type="http://schemas.openxmlformats.org/officeDocument/2006/relationships/image" Target="../media/image114.emf"/><Relationship Id="rId23" Type="http://schemas.openxmlformats.org/officeDocument/2006/relationships/image" Target="../media/image122.emf"/><Relationship Id="rId28" Type="http://schemas.openxmlformats.org/officeDocument/2006/relationships/image" Target="../media/image127.emf"/><Relationship Id="rId10" Type="http://schemas.openxmlformats.org/officeDocument/2006/relationships/image" Target="../media/image109.emf"/><Relationship Id="rId19" Type="http://schemas.openxmlformats.org/officeDocument/2006/relationships/image" Target="../media/image118.emf"/><Relationship Id="rId31" Type="http://schemas.openxmlformats.org/officeDocument/2006/relationships/image" Target="../media/image130.emf"/><Relationship Id="rId4" Type="http://schemas.openxmlformats.org/officeDocument/2006/relationships/image" Target="../media/image103.emf"/><Relationship Id="rId9" Type="http://schemas.openxmlformats.org/officeDocument/2006/relationships/image" Target="../media/image108.emf"/><Relationship Id="rId14" Type="http://schemas.openxmlformats.org/officeDocument/2006/relationships/image" Target="../media/image113.emf"/><Relationship Id="rId22" Type="http://schemas.openxmlformats.org/officeDocument/2006/relationships/image" Target="../media/image121.emf"/><Relationship Id="rId27" Type="http://schemas.openxmlformats.org/officeDocument/2006/relationships/image" Target="../media/image126.emf"/><Relationship Id="rId30" Type="http://schemas.openxmlformats.org/officeDocument/2006/relationships/image" Target="../media/image129.emf"/><Relationship Id="rId8" Type="http://schemas.openxmlformats.org/officeDocument/2006/relationships/image" Target="../media/image107.emf"/></Relationships>
</file>

<file path=ppt/slideLayouts/_rels/slideLayout3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4.emf"/><Relationship Id="rId18" Type="http://schemas.openxmlformats.org/officeDocument/2006/relationships/image" Target="../media/image149.emf"/><Relationship Id="rId26" Type="http://schemas.openxmlformats.org/officeDocument/2006/relationships/image" Target="../media/image157.emf"/><Relationship Id="rId3" Type="http://schemas.openxmlformats.org/officeDocument/2006/relationships/image" Target="../media/image134.emf"/><Relationship Id="rId21" Type="http://schemas.openxmlformats.org/officeDocument/2006/relationships/image" Target="../media/image152.emf"/><Relationship Id="rId7" Type="http://schemas.openxmlformats.org/officeDocument/2006/relationships/image" Target="../media/image138.emf"/><Relationship Id="rId12" Type="http://schemas.openxmlformats.org/officeDocument/2006/relationships/image" Target="../media/image143.emf"/><Relationship Id="rId17" Type="http://schemas.openxmlformats.org/officeDocument/2006/relationships/image" Target="../media/image148.emf"/><Relationship Id="rId25" Type="http://schemas.openxmlformats.org/officeDocument/2006/relationships/image" Target="../media/image156.emf"/><Relationship Id="rId33" Type="http://schemas.openxmlformats.org/officeDocument/2006/relationships/image" Target="../media/image164.emf"/><Relationship Id="rId2" Type="http://schemas.openxmlformats.org/officeDocument/2006/relationships/image" Target="../media/image133.emf"/><Relationship Id="rId16" Type="http://schemas.openxmlformats.org/officeDocument/2006/relationships/image" Target="../media/image147.emf"/><Relationship Id="rId20" Type="http://schemas.openxmlformats.org/officeDocument/2006/relationships/image" Target="../media/image151.emf"/><Relationship Id="rId29" Type="http://schemas.openxmlformats.org/officeDocument/2006/relationships/image" Target="../media/image160.emf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37.emf"/><Relationship Id="rId11" Type="http://schemas.openxmlformats.org/officeDocument/2006/relationships/image" Target="../media/image142.emf"/><Relationship Id="rId24" Type="http://schemas.openxmlformats.org/officeDocument/2006/relationships/image" Target="../media/image155.emf"/><Relationship Id="rId32" Type="http://schemas.openxmlformats.org/officeDocument/2006/relationships/image" Target="../media/image163.emf"/><Relationship Id="rId5" Type="http://schemas.openxmlformats.org/officeDocument/2006/relationships/image" Target="../media/image136.emf"/><Relationship Id="rId15" Type="http://schemas.openxmlformats.org/officeDocument/2006/relationships/image" Target="../media/image146.emf"/><Relationship Id="rId23" Type="http://schemas.openxmlformats.org/officeDocument/2006/relationships/image" Target="../media/image154.emf"/><Relationship Id="rId28" Type="http://schemas.openxmlformats.org/officeDocument/2006/relationships/image" Target="../media/image159.emf"/><Relationship Id="rId10" Type="http://schemas.openxmlformats.org/officeDocument/2006/relationships/image" Target="../media/image141.emf"/><Relationship Id="rId19" Type="http://schemas.openxmlformats.org/officeDocument/2006/relationships/image" Target="../media/image150.emf"/><Relationship Id="rId31" Type="http://schemas.openxmlformats.org/officeDocument/2006/relationships/image" Target="../media/image162.emf"/><Relationship Id="rId4" Type="http://schemas.openxmlformats.org/officeDocument/2006/relationships/image" Target="../media/image135.emf"/><Relationship Id="rId9" Type="http://schemas.openxmlformats.org/officeDocument/2006/relationships/image" Target="../media/image140.emf"/><Relationship Id="rId14" Type="http://schemas.openxmlformats.org/officeDocument/2006/relationships/image" Target="../media/image145.emf"/><Relationship Id="rId22" Type="http://schemas.openxmlformats.org/officeDocument/2006/relationships/image" Target="../media/image153.emf"/><Relationship Id="rId27" Type="http://schemas.openxmlformats.org/officeDocument/2006/relationships/image" Target="../media/image158.emf"/><Relationship Id="rId30" Type="http://schemas.openxmlformats.org/officeDocument/2006/relationships/image" Target="../media/image161.emf"/><Relationship Id="rId8" Type="http://schemas.openxmlformats.org/officeDocument/2006/relationships/image" Target="../media/image139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.emf"/><Relationship Id="rId18" Type="http://schemas.openxmlformats.org/officeDocument/2006/relationships/image" Target="../media/image21.emf"/><Relationship Id="rId26" Type="http://schemas.openxmlformats.org/officeDocument/2006/relationships/image" Target="../media/image29.emf"/><Relationship Id="rId3" Type="http://schemas.openxmlformats.org/officeDocument/2006/relationships/image" Target="../media/image6.emf"/><Relationship Id="rId21" Type="http://schemas.openxmlformats.org/officeDocument/2006/relationships/image" Target="../media/image24.emf"/><Relationship Id="rId7" Type="http://schemas.openxmlformats.org/officeDocument/2006/relationships/image" Target="../media/image10.emf"/><Relationship Id="rId12" Type="http://schemas.openxmlformats.org/officeDocument/2006/relationships/image" Target="../media/image15.emf"/><Relationship Id="rId17" Type="http://schemas.openxmlformats.org/officeDocument/2006/relationships/image" Target="../media/image20.emf"/><Relationship Id="rId25" Type="http://schemas.openxmlformats.org/officeDocument/2006/relationships/image" Target="../media/image28.emf"/><Relationship Id="rId33" Type="http://schemas.openxmlformats.org/officeDocument/2006/relationships/image" Target="../media/image36.emf"/><Relationship Id="rId2" Type="http://schemas.openxmlformats.org/officeDocument/2006/relationships/image" Target="../media/image5.emf"/><Relationship Id="rId16" Type="http://schemas.openxmlformats.org/officeDocument/2006/relationships/image" Target="../media/image19.emf"/><Relationship Id="rId20" Type="http://schemas.openxmlformats.org/officeDocument/2006/relationships/image" Target="../media/image23.emf"/><Relationship Id="rId29" Type="http://schemas.openxmlformats.org/officeDocument/2006/relationships/image" Target="../media/image32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emf"/><Relationship Id="rId11" Type="http://schemas.openxmlformats.org/officeDocument/2006/relationships/image" Target="../media/image14.emf"/><Relationship Id="rId24" Type="http://schemas.openxmlformats.org/officeDocument/2006/relationships/image" Target="../media/image27.emf"/><Relationship Id="rId32" Type="http://schemas.openxmlformats.org/officeDocument/2006/relationships/image" Target="../media/image35.emf"/><Relationship Id="rId5" Type="http://schemas.openxmlformats.org/officeDocument/2006/relationships/image" Target="../media/image8.emf"/><Relationship Id="rId15" Type="http://schemas.openxmlformats.org/officeDocument/2006/relationships/image" Target="../media/image18.emf"/><Relationship Id="rId23" Type="http://schemas.openxmlformats.org/officeDocument/2006/relationships/image" Target="../media/image26.emf"/><Relationship Id="rId28" Type="http://schemas.openxmlformats.org/officeDocument/2006/relationships/image" Target="../media/image31.emf"/><Relationship Id="rId10" Type="http://schemas.openxmlformats.org/officeDocument/2006/relationships/image" Target="../media/image13.emf"/><Relationship Id="rId19" Type="http://schemas.openxmlformats.org/officeDocument/2006/relationships/image" Target="../media/image22.emf"/><Relationship Id="rId31" Type="http://schemas.openxmlformats.org/officeDocument/2006/relationships/image" Target="../media/image34.emf"/><Relationship Id="rId4" Type="http://schemas.openxmlformats.org/officeDocument/2006/relationships/image" Target="../media/image7.emf"/><Relationship Id="rId9" Type="http://schemas.openxmlformats.org/officeDocument/2006/relationships/image" Target="../media/image12.emf"/><Relationship Id="rId14" Type="http://schemas.openxmlformats.org/officeDocument/2006/relationships/image" Target="../media/image17.emf"/><Relationship Id="rId22" Type="http://schemas.openxmlformats.org/officeDocument/2006/relationships/image" Target="../media/image25.emf"/><Relationship Id="rId27" Type="http://schemas.openxmlformats.org/officeDocument/2006/relationships/image" Target="../media/image30.emf"/><Relationship Id="rId30" Type="http://schemas.openxmlformats.org/officeDocument/2006/relationships/image" Target="../media/image33.emf"/><Relationship Id="rId8" Type="http://schemas.openxmlformats.org/officeDocument/2006/relationships/image" Target="../media/image11.emf"/></Relationships>
</file>

<file path=ppt/slideLayouts/_rels/slideLayout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8.emf"/><Relationship Id="rId18" Type="http://schemas.openxmlformats.org/officeDocument/2006/relationships/image" Target="../media/image53.emf"/><Relationship Id="rId26" Type="http://schemas.openxmlformats.org/officeDocument/2006/relationships/image" Target="../media/image61.emf"/><Relationship Id="rId3" Type="http://schemas.openxmlformats.org/officeDocument/2006/relationships/image" Target="../media/image38.emf"/><Relationship Id="rId21" Type="http://schemas.openxmlformats.org/officeDocument/2006/relationships/image" Target="../media/image56.emf"/><Relationship Id="rId7" Type="http://schemas.openxmlformats.org/officeDocument/2006/relationships/image" Target="../media/image42.emf"/><Relationship Id="rId12" Type="http://schemas.openxmlformats.org/officeDocument/2006/relationships/image" Target="../media/image47.emf"/><Relationship Id="rId17" Type="http://schemas.openxmlformats.org/officeDocument/2006/relationships/image" Target="../media/image52.emf"/><Relationship Id="rId25" Type="http://schemas.openxmlformats.org/officeDocument/2006/relationships/image" Target="../media/image60.emf"/><Relationship Id="rId33" Type="http://schemas.openxmlformats.org/officeDocument/2006/relationships/image" Target="../media/image68.emf"/><Relationship Id="rId2" Type="http://schemas.openxmlformats.org/officeDocument/2006/relationships/image" Target="../media/image37.emf"/><Relationship Id="rId16" Type="http://schemas.openxmlformats.org/officeDocument/2006/relationships/image" Target="../media/image51.emf"/><Relationship Id="rId20" Type="http://schemas.openxmlformats.org/officeDocument/2006/relationships/image" Target="../media/image55.emf"/><Relationship Id="rId29" Type="http://schemas.openxmlformats.org/officeDocument/2006/relationships/image" Target="../media/image64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1.emf"/><Relationship Id="rId11" Type="http://schemas.openxmlformats.org/officeDocument/2006/relationships/image" Target="../media/image46.emf"/><Relationship Id="rId24" Type="http://schemas.openxmlformats.org/officeDocument/2006/relationships/image" Target="../media/image59.emf"/><Relationship Id="rId32" Type="http://schemas.openxmlformats.org/officeDocument/2006/relationships/image" Target="../media/image67.emf"/><Relationship Id="rId5" Type="http://schemas.openxmlformats.org/officeDocument/2006/relationships/image" Target="../media/image40.emf"/><Relationship Id="rId15" Type="http://schemas.openxmlformats.org/officeDocument/2006/relationships/image" Target="../media/image50.emf"/><Relationship Id="rId23" Type="http://schemas.openxmlformats.org/officeDocument/2006/relationships/image" Target="../media/image58.emf"/><Relationship Id="rId28" Type="http://schemas.openxmlformats.org/officeDocument/2006/relationships/image" Target="../media/image63.emf"/><Relationship Id="rId10" Type="http://schemas.openxmlformats.org/officeDocument/2006/relationships/image" Target="../media/image45.emf"/><Relationship Id="rId19" Type="http://schemas.openxmlformats.org/officeDocument/2006/relationships/image" Target="../media/image54.emf"/><Relationship Id="rId31" Type="http://schemas.openxmlformats.org/officeDocument/2006/relationships/image" Target="../media/image66.emf"/><Relationship Id="rId4" Type="http://schemas.openxmlformats.org/officeDocument/2006/relationships/image" Target="../media/image39.emf"/><Relationship Id="rId9" Type="http://schemas.openxmlformats.org/officeDocument/2006/relationships/image" Target="../media/image44.emf"/><Relationship Id="rId14" Type="http://schemas.openxmlformats.org/officeDocument/2006/relationships/image" Target="../media/image49.emf"/><Relationship Id="rId22" Type="http://schemas.openxmlformats.org/officeDocument/2006/relationships/image" Target="../media/image57.emf"/><Relationship Id="rId27" Type="http://schemas.openxmlformats.org/officeDocument/2006/relationships/image" Target="../media/image62.emf"/><Relationship Id="rId30" Type="http://schemas.openxmlformats.org/officeDocument/2006/relationships/image" Target="../media/image65.emf"/><Relationship Id="rId8" Type="http://schemas.openxmlformats.org/officeDocument/2006/relationships/image" Target="../media/image43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62A49-CBA8-E54B-BF85-1DD57B0B6C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2A136C-EF32-4A42-D4D4-E5161A8F22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2813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578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7167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2CEF0-B259-83B2-0857-65B961E27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DFD79E-B9E6-4028-A9A9-A61D4530BA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ADEE58-9E52-6985-D1A4-AA2FE0FAC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24E79-38B1-42BC-8F17-771365EB066A}" type="datetime2">
              <a:rPr lang="en-US" smtClean="0"/>
              <a:t>Monday, August 18,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F7082E-981B-5B23-563A-CF7C91A31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58A76A-9D4D-8613-A7C4-002371D6A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8929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80E0F-0F91-A53F-5791-00B917E81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09A14-F3A6-93F6-F159-315D3448A3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E1D312-0112-5B84-2946-2A79914A1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0B100-4F64-4A70-AD20-790FD41AD6E3}" type="datetime2">
              <a:rPr lang="en-US" smtClean="0"/>
              <a:t>Monday, August 18,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422C03-F6B6-3160-D45F-C0C3CE42A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72E1B-4563-F44A-C25E-26FD82A6D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4091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9415C7-D8AB-67FA-A9AF-EDC1D4404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4CD3B0-47C1-5F88-939A-BCE848A8C4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AF2A1-ABA9-F773-FD20-86BDC2624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20F9-3FFB-446B-A827-74F24D7726BD}" type="datetime2">
              <a:rPr lang="en-US" smtClean="0"/>
              <a:t>Monday, August 18,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F4B38-888B-3E51-0797-9C97E3E4B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B46A26-E15A-6675-52CA-8BA0DD857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9372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F040C4-E2D4-5605-0DC9-21DA4D994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EC4E9D-6A77-CD5D-4173-017290451C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819DEE-D2A2-0B93-7656-374F1E8F4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792C0A-2A54-B9D2-053B-3CFDA6D0A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B2A2B-9F70-4C7F-BDDB-9F3AA9FB21F7}" type="datetime2">
              <a:rPr lang="en-US" smtClean="0"/>
              <a:t>Monday, August 18, 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E9F930-3C7C-FF2C-E328-26572D215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67B61F-2295-59EE-210A-225F4F9E7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631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5DD6B-5738-323D-0BE2-C174AC650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A05B5A-EE8D-C626-8D3C-16A2207498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77F0F1-ECB7-CB2D-952A-045A81DE02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D7DF2C-CC52-7B6A-00E2-3A3DB99321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C95340-87B8-B6BC-1509-343F59E466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75FF77-16CB-B92B-92D1-F4806C86E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CA2D-8EE0-4D73-953E-93BB40813E5C}" type="datetime2">
              <a:rPr lang="en-US" smtClean="0"/>
              <a:t>Monday, August 18, 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DBA0F8-D102-91FC-AED7-926BC4122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6B5065-01FB-D46C-CCFB-1D71A4BE1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5372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433FD-3B49-3F28-1C94-A96C47296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54DA2D-4438-7EFF-BA71-65CC08FD5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015FE-5B2C-4A7E-AB3F-25DF115CDB2B}" type="datetime2">
              <a:rPr lang="en-US" smtClean="0"/>
              <a:t>Monday, August 18, 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9561D8-4ADD-C865-0B87-2B0B44A05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CB6526-68DC-CF50-72F5-A0760A56E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5541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F70479-D9DB-C2E2-ED40-70DC38E6F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E8E00-128D-4762-A393-E83FA6D4DC62}" type="datetime2">
              <a:rPr lang="en-US" smtClean="0"/>
              <a:t>Monday, August 18, 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61FE6C-DC21-444C-1203-E8ACAD786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82ADA6-6224-0874-2AA9-954752FA5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8388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6830F-0C70-AA24-B271-4AF386ED4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D55126-4787-D63F-A144-A13A3895E1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93746F-9DCE-6C36-AE3B-388A18AF27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B0A9E5-2364-3344-22C0-F1A1FA51F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D449F-F70F-4353-91E4-504C624BBD87}" type="datetime2">
              <a:rPr lang="en-US" smtClean="0"/>
              <a:t>Monday, August 18, 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555287-51F3-20B2-3BCB-CEF5AC968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EEC51B-3D93-82FE-82B2-42AAD84B8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690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3327400"/>
            <a:ext cx="4271963" cy="957263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1400" b="0" i="0" spc="300" baseline="0">
                <a:ln>
                  <a:noFill/>
                </a:ln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WITH A SMALL SUB-HEAD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885824" y="2514599"/>
            <a:ext cx="4543426" cy="685801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2000" b="1" i="0" spc="300" baseline="0">
                <a:ln>
                  <a:noFill/>
                </a:ln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TITLE OF PRESENTATION</a:t>
            </a:r>
          </a:p>
          <a:p>
            <a:pPr lvl="0"/>
            <a:r>
              <a:rPr lang="en-US"/>
              <a:t>AND WHAT THIS IS ABOUT</a:t>
            </a:r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3316374" y="0"/>
            <a:ext cx="8724900" cy="6129495"/>
          </a:xfrm>
          <a:custGeom>
            <a:avLst/>
            <a:gdLst>
              <a:gd name="connsiteX0" fmla="*/ 0 w 8734425"/>
              <a:gd name="connsiteY0" fmla="*/ 0 h 6229350"/>
              <a:gd name="connsiteX1" fmla="*/ 8734425 w 8734425"/>
              <a:gd name="connsiteY1" fmla="*/ 0 h 6229350"/>
              <a:gd name="connsiteX2" fmla="*/ 8734425 w 8734425"/>
              <a:gd name="connsiteY2" fmla="*/ 6229350 h 6229350"/>
              <a:gd name="connsiteX3" fmla="*/ 0 w 8734425"/>
              <a:gd name="connsiteY3" fmla="*/ 6229350 h 6229350"/>
              <a:gd name="connsiteX4" fmla="*/ 0 w 8734425"/>
              <a:gd name="connsiteY4" fmla="*/ 5200650 h 6229350"/>
              <a:gd name="connsiteX5" fmla="*/ 2514601 w 8734425"/>
              <a:gd name="connsiteY5" fmla="*/ 5200650 h 6229350"/>
              <a:gd name="connsiteX6" fmla="*/ 2514601 w 8734425"/>
              <a:gd name="connsiteY6" fmla="*/ 1028700 h 6229350"/>
              <a:gd name="connsiteX7" fmla="*/ 0 w 8734425"/>
              <a:gd name="connsiteY7" fmla="*/ 1028700 h 62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4425" h="6229350">
                <a:moveTo>
                  <a:pt x="0" y="0"/>
                </a:moveTo>
                <a:lnTo>
                  <a:pt x="8734425" y="0"/>
                </a:lnTo>
                <a:lnTo>
                  <a:pt x="8734425" y="6229350"/>
                </a:lnTo>
                <a:lnTo>
                  <a:pt x="0" y="6229350"/>
                </a:lnTo>
                <a:lnTo>
                  <a:pt x="0" y="5200650"/>
                </a:lnTo>
                <a:lnTo>
                  <a:pt x="2514601" y="5200650"/>
                </a:lnTo>
                <a:lnTo>
                  <a:pt x="2514601" y="1028700"/>
                </a:lnTo>
                <a:lnTo>
                  <a:pt x="0" y="102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97E72-9145-9FDE-11D3-3DDD0879B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ABB704-C4D5-9FCD-7E22-08013E3A3D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E2106E-A9D5-68F3-7540-67D2BFD49C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0ECE-53EE-B735-F953-20BB5097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36FD2-34F6-4C4A-A216-73ABBAA1023A}" type="datetime2">
              <a:rPr lang="en-US" smtClean="0"/>
              <a:t>Monday, August 18, 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EC218B-D479-1491-E7B1-372791B54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C6CE09-A875-6B0D-EA20-9B45C4F0D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879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074F2-E8E5-747E-B25D-31F8A5EAC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C0A0E9-6B92-CC08-916D-8D2ADFB565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8908F4-2F94-02B4-3514-EB93C286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016B0-6023-4E6B-90BA-633B75E635DF}" type="datetime2">
              <a:rPr lang="en-US" smtClean="0"/>
              <a:t>Monday, August 18,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02691-BD5F-6409-767A-057CD9144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8BCEC1-7B21-E444-E7CA-2F7D1B2F4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05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C7D41D-061A-2745-8C44-3476A9E04E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F31174-033A-B70B-928B-0B9D4015BA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BF2FC6-02C7-80ED-3FA0-2DF9C6352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DBA5-BD8E-42C8-A3AC-50D059B11BB6}" type="datetime2">
              <a:rPr lang="en-US" smtClean="0"/>
              <a:t>Monday, August 18,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90B195-C3F1-99F5-6DFB-64EE1E88B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TRANS-IPIC Research Workshop, Chicago, IL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BF744-DDB0-5874-9690-5053B8D8C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9136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3457575" y="0"/>
            <a:ext cx="8734425" cy="6229350"/>
          </a:xfrm>
          <a:custGeom>
            <a:avLst/>
            <a:gdLst>
              <a:gd name="connsiteX0" fmla="*/ 0 w 8734425"/>
              <a:gd name="connsiteY0" fmla="*/ 0 h 6229350"/>
              <a:gd name="connsiteX1" fmla="*/ 8734425 w 8734425"/>
              <a:gd name="connsiteY1" fmla="*/ 0 h 6229350"/>
              <a:gd name="connsiteX2" fmla="*/ 8734425 w 8734425"/>
              <a:gd name="connsiteY2" fmla="*/ 6229350 h 6229350"/>
              <a:gd name="connsiteX3" fmla="*/ 0 w 8734425"/>
              <a:gd name="connsiteY3" fmla="*/ 6229350 h 6229350"/>
              <a:gd name="connsiteX4" fmla="*/ 0 w 8734425"/>
              <a:gd name="connsiteY4" fmla="*/ 5200650 h 6229350"/>
              <a:gd name="connsiteX5" fmla="*/ 2514601 w 8734425"/>
              <a:gd name="connsiteY5" fmla="*/ 5200650 h 6229350"/>
              <a:gd name="connsiteX6" fmla="*/ 2514601 w 8734425"/>
              <a:gd name="connsiteY6" fmla="*/ 1028700 h 6229350"/>
              <a:gd name="connsiteX7" fmla="*/ 0 w 8734425"/>
              <a:gd name="connsiteY7" fmla="*/ 1028700 h 62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4425" h="6229350">
                <a:moveTo>
                  <a:pt x="0" y="0"/>
                </a:moveTo>
                <a:lnTo>
                  <a:pt x="8734425" y="0"/>
                </a:lnTo>
                <a:lnTo>
                  <a:pt x="8734425" y="6229350"/>
                </a:lnTo>
                <a:lnTo>
                  <a:pt x="0" y="6229350"/>
                </a:lnTo>
                <a:lnTo>
                  <a:pt x="0" y="5200650"/>
                </a:lnTo>
                <a:lnTo>
                  <a:pt x="2514601" y="5200650"/>
                </a:lnTo>
                <a:lnTo>
                  <a:pt x="2514601" y="1028700"/>
                </a:lnTo>
                <a:lnTo>
                  <a:pt x="0" y="102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885824" y="2514599"/>
            <a:ext cx="4543426" cy="685801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2000" b="1" i="0" spc="300" baseline="0">
                <a:ln>
                  <a:noFill/>
                </a:ln>
                <a:solidFill>
                  <a:srgbClr val="F9F7FF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TITLE OF PRESENTATION</a:t>
            </a:r>
          </a:p>
          <a:p>
            <a:pPr lvl="0"/>
            <a:r>
              <a:rPr lang="en-US"/>
              <a:t>AND WHAT THIS IS ABOUT</a:t>
            </a:r>
          </a:p>
        </p:txBody>
      </p:sp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3327400"/>
            <a:ext cx="4271963" cy="957263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1400" b="0" i="0" spc="300" baseline="0">
                <a:ln>
                  <a:noFill/>
                </a:ln>
                <a:solidFill>
                  <a:srgbClr val="F9F7FF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WITH A SMALL SUB-HEAD</a:t>
            </a:r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49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B7A6EFEB-9E62-4228-A0C4-D4DCDE0F8315}" type="datetime2">
              <a:rPr lang="en-US" smtClean="0"/>
              <a:t>Monday, August 18, 2025</a:t>
            </a:fld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7F5729B0-945C-7A4B-8C25-588548B420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TRANS-IPIC Research Workshop, Chicago, IL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3457575" y="0"/>
            <a:ext cx="8734425" cy="6229350"/>
          </a:xfrm>
          <a:custGeom>
            <a:avLst/>
            <a:gdLst>
              <a:gd name="connsiteX0" fmla="*/ 0 w 8734425"/>
              <a:gd name="connsiteY0" fmla="*/ 0 h 6229350"/>
              <a:gd name="connsiteX1" fmla="*/ 8734425 w 8734425"/>
              <a:gd name="connsiteY1" fmla="*/ 0 h 6229350"/>
              <a:gd name="connsiteX2" fmla="*/ 8734425 w 8734425"/>
              <a:gd name="connsiteY2" fmla="*/ 6229350 h 6229350"/>
              <a:gd name="connsiteX3" fmla="*/ 0 w 8734425"/>
              <a:gd name="connsiteY3" fmla="*/ 6229350 h 6229350"/>
              <a:gd name="connsiteX4" fmla="*/ 0 w 8734425"/>
              <a:gd name="connsiteY4" fmla="*/ 5200650 h 6229350"/>
              <a:gd name="connsiteX5" fmla="*/ 2514601 w 8734425"/>
              <a:gd name="connsiteY5" fmla="*/ 5200650 h 6229350"/>
              <a:gd name="connsiteX6" fmla="*/ 2514601 w 8734425"/>
              <a:gd name="connsiteY6" fmla="*/ 1028700 h 6229350"/>
              <a:gd name="connsiteX7" fmla="*/ 0 w 8734425"/>
              <a:gd name="connsiteY7" fmla="*/ 1028700 h 62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4425" h="6229350">
                <a:moveTo>
                  <a:pt x="0" y="0"/>
                </a:moveTo>
                <a:lnTo>
                  <a:pt x="8734425" y="0"/>
                </a:lnTo>
                <a:lnTo>
                  <a:pt x="8734425" y="6229350"/>
                </a:lnTo>
                <a:lnTo>
                  <a:pt x="0" y="6229350"/>
                </a:lnTo>
                <a:lnTo>
                  <a:pt x="0" y="5200650"/>
                </a:lnTo>
                <a:lnTo>
                  <a:pt x="2514601" y="5200650"/>
                </a:lnTo>
                <a:lnTo>
                  <a:pt x="2514601" y="1028700"/>
                </a:lnTo>
                <a:lnTo>
                  <a:pt x="0" y="102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7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1865817"/>
            <a:ext cx="4643607" cy="2497715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solidFill>
                  <a:srgbClr val="F9F7FF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Suspendisse</a:t>
            </a:r>
            <a:r>
              <a:rPr lang="en-US"/>
              <a:t> in </a:t>
            </a:r>
            <a:r>
              <a:rPr lang="en-US" err="1"/>
              <a:t>scelerisque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.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 et. </a:t>
            </a:r>
            <a:r>
              <a:rPr lang="en-US" err="1"/>
              <a:t>Etiam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id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accumsan</a:t>
            </a:r>
            <a:r>
              <a:rPr lang="en-US"/>
              <a:t>,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placerat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 tempus. Maecenas ligula ipsum, </a:t>
            </a:r>
            <a:r>
              <a:rPr lang="en-US" err="1"/>
              <a:t>finibus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semper at, </a:t>
            </a:r>
            <a:r>
              <a:rPr lang="en-US" err="1"/>
              <a:t>tristique</a:t>
            </a:r>
            <a:r>
              <a:rPr lang="en-US"/>
              <a:t>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,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 at, </a:t>
            </a:r>
            <a:r>
              <a:rPr lang="en-US" err="1"/>
              <a:t>sollicitudin</a:t>
            </a:r>
            <a:r>
              <a:rPr lang="en-US"/>
              <a:t> at </a:t>
            </a:r>
            <a:r>
              <a:rPr lang="en-US" err="1"/>
              <a:t>tortor</a:t>
            </a:r>
            <a:r>
              <a:rPr lang="en-US"/>
              <a:t>. Integer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tortor</a:t>
            </a:r>
            <a:r>
              <a:rPr lang="en-US"/>
              <a:t>, </a:t>
            </a:r>
            <a:r>
              <a:rPr lang="en-US" err="1"/>
              <a:t>sodales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a, </a:t>
            </a:r>
            <a:r>
              <a:rPr lang="en-US" err="1"/>
              <a:t>bibendum</a:t>
            </a:r>
            <a:r>
              <a:rPr lang="en-US"/>
              <a:t>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turpis</a:t>
            </a:r>
            <a:r>
              <a:rPr lang="en-US"/>
              <a:t>.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49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2572599D-D07A-4733-814F-44F42AFEA564}" type="datetime2">
              <a:rPr lang="en-US" smtClean="0"/>
              <a:t>Monday, August 18, 2025</a:t>
            </a:fld>
            <a:endParaRPr lang="en-US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E6843177-7B0A-1143-BEC9-7278658E651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TRANS-IPIC Research Workshop, Chicago, IL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3457575" y="0"/>
            <a:ext cx="8734425" cy="6229350"/>
          </a:xfrm>
          <a:custGeom>
            <a:avLst/>
            <a:gdLst>
              <a:gd name="connsiteX0" fmla="*/ 0 w 8734425"/>
              <a:gd name="connsiteY0" fmla="*/ 0 h 6229350"/>
              <a:gd name="connsiteX1" fmla="*/ 8734425 w 8734425"/>
              <a:gd name="connsiteY1" fmla="*/ 0 h 6229350"/>
              <a:gd name="connsiteX2" fmla="*/ 8734425 w 8734425"/>
              <a:gd name="connsiteY2" fmla="*/ 6229350 h 6229350"/>
              <a:gd name="connsiteX3" fmla="*/ 0 w 8734425"/>
              <a:gd name="connsiteY3" fmla="*/ 6229350 h 6229350"/>
              <a:gd name="connsiteX4" fmla="*/ 0 w 8734425"/>
              <a:gd name="connsiteY4" fmla="*/ 5200650 h 6229350"/>
              <a:gd name="connsiteX5" fmla="*/ 2514601 w 8734425"/>
              <a:gd name="connsiteY5" fmla="*/ 5200650 h 6229350"/>
              <a:gd name="connsiteX6" fmla="*/ 2514601 w 8734425"/>
              <a:gd name="connsiteY6" fmla="*/ 1028700 h 6229350"/>
              <a:gd name="connsiteX7" fmla="*/ 0 w 8734425"/>
              <a:gd name="connsiteY7" fmla="*/ 1028700 h 62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4425" h="6229350">
                <a:moveTo>
                  <a:pt x="0" y="0"/>
                </a:moveTo>
                <a:lnTo>
                  <a:pt x="8734425" y="0"/>
                </a:lnTo>
                <a:lnTo>
                  <a:pt x="8734425" y="6229350"/>
                </a:lnTo>
                <a:lnTo>
                  <a:pt x="0" y="6229350"/>
                </a:lnTo>
                <a:lnTo>
                  <a:pt x="0" y="5200650"/>
                </a:lnTo>
                <a:lnTo>
                  <a:pt x="2514601" y="5200650"/>
                </a:lnTo>
                <a:lnTo>
                  <a:pt x="2514601" y="1028700"/>
                </a:lnTo>
                <a:lnTo>
                  <a:pt x="0" y="102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885824" y="2377879"/>
            <a:ext cx="4184650" cy="1968444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11430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6002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20574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5pPr>
          </a:lstStyle>
          <a:p>
            <a:pPr lvl="0"/>
            <a:r>
              <a:rPr lang="en-US"/>
              <a:t>Make a bulleted list really easy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2113244"/>
            <a:ext cx="4643607" cy="24268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solidFill>
                  <a:srgbClr val="F9F7FF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49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0DFC1A9B-E353-449C-9A26-DD38D863EB28}" type="datetime2">
              <a:rPr lang="en-US" smtClean="0"/>
              <a:t>Monday, August 18, 2025</a:t>
            </a:fld>
            <a:endParaRPr lang="en-US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EF0EE781-7E11-8642-8CB1-8680BC9F888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TRANS-IPIC Research Workshop, Chicago, IL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705600" y="0"/>
            <a:ext cx="5486400" cy="6224337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11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1865817"/>
            <a:ext cx="4643607" cy="2497715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solidFill>
                  <a:srgbClr val="F9F7FF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Suspendisse</a:t>
            </a:r>
            <a:r>
              <a:rPr lang="en-US"/>
              <a:t> in </a:t>
            </a:r>
            <a:r>
              <a:rPr lang="en-US" err="1"/>
              <a:t>scelerisque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.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 et. </a:t>
            </a:r>
            <a:r>
              <a:rPr lang="en-US" err="1"/>
              <a:t>Etiam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id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accumsan</a:t>
            </a:r>
            <a:r>
              <a:rPr lang="en-US"/>
              <a:t>,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placerat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 tempus. Maecenas ligula ipsum, </a:t>
            </a:r>
            <a:r>
              <a:rPr lang="en-US" err="1"/>
              <a:t>finibus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semper at, </a:t>
            </a:r>
            <a:r>
              <a:rPr lang="en-US" err="1"/>
              <a:t>tristique</a:t>
            </a:r>
            <a:r>
              <a:rPr lang="en-US"/>
              <a:t>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,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 at, </a:t>
            </a:r>
            <a:r>
              <a:rPr lang="en-US" err="1"/>
              <a:t>sollicitudin</a:t>
            </a:r>
            <a:r>
              <a:rPr lang="en-US"/>
              <a:t> at </a:t>
            </a:r>
            <a:r>
              <a:rPr lang="en-US" err="1"/>
              <a:t>tortor</a:t>
            </a:r>
            <a:r>
              <a:rPr lang="en-US"/>
              <a:t>. Integer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tortor</a:t>
            </a:r>
            <a:r>
              <a:rPr lang="en-US"/>
              <a:t>, </a:t>
            </a:r>
            <a:r>
              <a:rPr lang="en-US" err="1"/>
              <a:t>sodales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a, </a:t>
            </a:r>
            <a:r>
              <a:rPr lang="en-US" err="1"/>
              <a:t>bibendum</a:t>
            </a:r>
            <a:r>
              <a:rPr lang="en-US"/>
              <a:t>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turpis</a:t>
            </a:r>
            <a:r>
              <a:rPr lang="en-US"/>
              <a:t>.</a:t>
            </a:r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49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CBF75BFD-C180-4BA9-BAD5-5554AEA49766}" type="datetime2">
              <a:rPr lang="en-US" smtClean="0"/>
              <a:t>Monday, August 18, 2025</a:t>
            </a:fld>
            <a:endParaRPr lang="en-US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A02950E2-EECC-A046-AF88-EE1B7F0C4E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TRANS-IPIC Research Workshop, Chicago, IL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705600" y="0"/>
            <a:ext cx="5486400" cy="6224337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885824" y="2377879"/>
            <a:ext cx="4184650" cy="1968444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11430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6002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20574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5pPr>
          </a:lstStyle>
          <a:p>
            <a:pPr lvl="0"/>
            <a:r>
              <a:rPr lang="en-US"/>
              <a:t>Make a bulleted list really easy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2113244"/>
            <a:ext cx="4643607" cy="24268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solidFill>
                  <a:srgbClr val="F9F7FF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49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F169717B-9907-466E-9D1B-4E8E85BA62B1}" type="datetime2">
              <a:rPr lang="en-US" smtClean="0"/>
              <a:t>Monday, August 18, 2025</a:t>
            </a:fld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A7D4FD83-4E95-7C4B-91FC-F35A358A9A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TRANS-IPIC Research Workshop, Chicago, IL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FRAM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9962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010729" y="1792820"/>
            <a:ext cx="538044" cy="3730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58012" y="5139998"/>
            <a:ext cx="530870" cy="4663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029749" y="5171326"/>
            <a:ext cx="466308" cy="3371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285962" y="5117522"/>
            <a:ext cx="444784" cy="4447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315257" y="5049370"/>
            <a:ext cx="272610" cy="5810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079580" y="5147819"/>
            <a:ext cx="616958" cy="4304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392075" y="5112584"/>
            <a:ext cx="416090" cy="4950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539773" y="4042390"/>
            <a:ext cx="437612" cy="3515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489647" y="4054514"/>
            <a:ext cx="322826" cy="31565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447248" y="3984260"/>
            <a:ext cx="308480" cy="52369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263962" y="4017464"/>
            <a:ext cx="516522" cy="38021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94538" y="3954674"/>
            <a:ext cx="681524" cy="47348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149365" y="3928776"/>
            <a:ext cx="437608" cy="5667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35911" y="4088605"/>
            <a:ext cx="559564" cy="34434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098453" y="3981594"/>
            <a:ext cx="358698" cy="45195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473431" y="5067304"/>
            <a:ext cx="523698" cy="54522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606149" y="2838957"/>
            <a:ext cx="258262" cy="48065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439231" y="2828880"/>
            <a:ext cx="451958" cy="45195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400374" y="2914283"/>
            <a:ext cx="401742" cy="33000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327587" y="2919298"/>
            <a:ext cx="416088" cy="33717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185820" y="2794187"/>
            <a:ext cx="530872" cy="53087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149631" y="2836755"/>
            <a:ext cx="444784" cy="45195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126968" y="2851579"/>
            <a:ext cx="416088" cy="41608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134324" y="2801361"/>
            <a:ext cx="286958" cy="51652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558638" y="5103174"/>
            <a:ext cx="279784" cy="4734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527236" y="1747534"/>
            <a:ext cx="416088" cy="37304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499113" y="1729468"/>
            <a:ext cx="337176" cy="42326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363381" y="1696092"/>
            <a:ext cx="473478" cy="46630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417261" y="1677418"/>
            <a:ext cx="236740" cy="530872"/>
          </a:xfrm>
          <a:prstGeom prst="rect">
            <a:avLst/>
          </a:prstGeom>
          <a:noFill/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150791" y="1675819"/>
            <a:ext cx="581088" cy="48782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198732" y="1710329"/>
            <a:ext cx="408916" cy="40891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79038" y="1720640"/>
            <a:ext cx="466304" cy="4017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918097" y="1865817"/>
            <a:ext cx="4643607" cy="2497715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Suspendisse</a:t>
            </a:r>
            <a:r>
              <a:rPr lang="en-US"/>
              <a:t> in </a:t>
            </a:r>
            <a:r>
              <a:rPr lang="en-US" err="1"/>
              <a:t>scelerisque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.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 et. </a:t>
            </a:r>
            <a:r>
              <a:rPr lang="en-US" err="1"/>
              <a:t>Etiam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id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accumsan</a:t>
            </a:r>
            <a:r>
              <a:rPr lang="en-US"/>
              <a:t>,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placerat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 tempus. Maecenas ligula ipsum, </a:t>
            </a:r>
            <a:r>
              <a:rPr lang="en-US" err="1"/>
              <a:t>finibus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semper at, </a:t>
            </a:r>
            <a:r>
              <a:rPr lang="en-US" err="1"/>
              <a:t>tristique</a:t>
            </a:r>
            <a:r>
              <a:rPr lang="en-US"/>
              <a:t>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,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 at, </a:t>
            </a:r>
            <a:r>
              <a:rPr lang="en-US" err="1"/>
              <a:t>sollicitudin</a:t>
            </a:r>
            <a:r>
              <a:rPr lang="en-US"/>
              <a:t> at </a:t>
            </a:r>
            <a:r>
              <a:rPr lang="en-US" err="1"/>
              <a:t>tortor</a:t>
            </a:r>
            <a:r>
              <a:rPr lang="en-US"/>
              <a:t>. Integer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tortor</a:t>
            </a:r>
            <a:r>
              <a:rPr lang="en-US"/>
              <a:t>, </a:t>
            </a:r>
            <a:r>
              <a:rPr lang="en-US" err="1"/>
              <a:t>sodales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a, </a:t>
            </a:r>
            <a:r>
              <a:rPr lang="en-US" err="1"/>
              <a:t>bibendum</a:t>
            </a:r>
            <a:r>
              <a:rPr lang="en-US"/>
              <a:t>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turpis</a:t>
            </a:r>
            <a:r>
              <a:rPr lang="en-US"/>
              <a:t>.</a:t>
            </a:r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3469219" y="0"/>
            <a:ext cx="8722781" cy="6221046"/>
          </a:xfrm>
          <a:custGeom>
            <a:avLst/>
            <a:gdLst>
              <a:gd name="connsiteX0" fmla="*/ 0 w 8734425"/>
              <a:gd name="connsiteY0" fmla="*/ 0 h 6229350"/>
              <a:gd name="connsiteX1" fmla="*/ 8734425 w 8734425"/>
              <a:gd name="connsiteY1" fmla="*/ 0 h 6229350"/>
              <a:gd name="connsiteX2" fmla="*/ 8734425 w 8734425"/>
              <a:gd name="connsiteY2" fmla="*/ 6229350 h 6229350"/>
              <a:gd name="connsiteX3" fmla="*/ 0 w 8734425"/>
              <a:gd name="connsiteY3" fmla="*/ 6229350 h 6229350"/>
              <a:gd name="connsiteX4" fmla="*/ 0 w 8734425"/>
              <a:gd name="connsiteY4" fmla="*/ 5200650 h 6229350"/>
              <a:gd name="connsiteX5" fmla="*/ 2514601 w 8734425"/>
              <a:gd name="connsiteY5" fmla="*/ 5200650 h 6229350"/>
              <a:gd name="connsiteX6" fmla="*/ 2514601 w 8734425"/>
              <a:gd name="connsiteY6" fmla="*/ 1028700 h 6229350"/>
              <a:gd name="connsiteX7" fmla="*/ 0 w 8734425"/>
              <a:gd name="connsiteY7" fmla="*/ 1028700 h 62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4425" h="6229350">
                <a:moveTo>
                  <a:pt x="0" y="0"/>
                </a:moveTo>
                <a:lnTo>
                  <a:pt x="8734425" y="0"/>
                </a:lnTo>
                <a:lnTo>
                  <a:pt x="8734425" y="6229350"/>
                </a:lnTo>
                <a:lnTo>
                  <a:pt x="0" y="6229350"/>
                </a:lnTo>
                <a:lnTo>
                  <a:pt x="0" y="5200650"/>
                </a:lnTo>
                <a:lnTo>
                  <a:pt x="2514601" y="5200650"/>
                </a:lnTo>
                <a:lnTo>
                  <a:pt x="2514601" y="1028700"/>
                </a:lnTo>
                <a:lnTo>
                  <a:pt x="0" y="102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44040" y="1493520"/>
            <a:ext cx="867527" cy="867527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95600" y="4906151"/>
            <a:ext cx="867527" cy="867527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44040" y="4906152"/>
            <a:ext cx="867527" cy="86752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82941" y="4906151"/>
            <a:ext cx="867527" cy="867527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17493" y="4915540"/>
            <a:ext cx="867527" cy="860298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56547" y="4915540"/>
            <a:ext cx="867527" cy="860298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72962" y="4931292"/>
            <a:ext cx="867527" cy="86029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31491" y="3765428"/>
            <a:ext cx="867527" cy="867527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31507" y="3773810"/>
            <a:ext cx="867527" cy="867527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72962" y="3782190"/>
            <a:ext cx="867527" cy="86029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82942" y="3773809"/>
            <a:ext cx="867527" cy="86029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11187" y="3773810"/>
            <a:ext cx="860298" cy="86752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43338" y="3773810"/>
            <a:ext cx="867527" cy="86752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95599" y="3773810"/>
            <a:ext cx="860298" cy="86752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33499" y="3773810"/>
            <a:ext cx="867527" cy="867527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28430" y="4942915"/>
            <a:ext cx="860298" cy="867527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01517" y="2625862"/>
            <a:ext cx="867527" cy="867527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35061" y="2625862"/>
            <a:ext cx="860298" cy="867527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66357" y="2625860"/>
            <a:ext cx="867527" cy="867527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101868" y="2625862"/>
            <a:ext cx="867527" cy="867527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11188" y="2625862"/>
            <a:ext cx="867527" cy="867527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56547" y="2625862"/>
            <a:ext cx="867527" cy="867527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95600" y="2625862"/>
            <a:ext cx="867527" cy="867527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41881" y="2625862"/>
            <a:ext cx="860298" cy="867527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62982" y="4931292"/>
            <a:ext cx="867527" cy="867527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01517" y="1491361"/>
            <a:ext cx="867527" cy="860298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35061" y="1493520"/>
            <a:ext cx="860298" cy="867527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66357" y="1493520"/>
            <a:ext cx="867527" cy="86752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101868" y="1493520"/>
            <a:ext cx="867527" cy="867527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11188" y="1493520"/>
            <a:ext cx="867527" cy="867527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46006" y="1491361"/>
            <a:ext cx="867527" cy="860298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83282" y="1493520"/>
            <a:ext cx="867527" cy="86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177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785855" y="1462825"/>
            <a:ext cx="925712" cy="9257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83720" y="4876624"/>
            <a:ext cx="925712" cy="9257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16904" y="4877058"/>
            <a:ext cx="925712" cy="9257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53848" y="4876624"/>
            <a:ext cx="925712" cy="9257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04245" y="4877058"/>
            <a:ext cx="925712" cy="9257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36416" y="4877058"/>
            <a:ext cx="925712" cy="9257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51376" y="4931170"/>
            <a:ext cx="925712" cy="9257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299566" y="3750887"/>
            <a:ext cx="925712" cy="9257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18674" y="3747174"/>
            <a:ext cx="925712" cy="92571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51376" y="3747173"/>
            <a:ext cx="925712" cy="9257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71428" y="3736336"/>
            <a:ext cx="925712" cy="9257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00235" y="3718796"/>
            <a:ext cx="925712" cy="9257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27454" y="3736336"/>
            <a:ext cx="925712" cy="92571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41740" y="3736336"/>
            <a:ext cx="933240" cy="92571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14947" y="3736336"/>
            <a:ext cx="925712" cy="92571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294996" y="4918601"/>
            <a:ext cx="933240" cy="92571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01433" y="2596767"/>
            <a:ext cx="925712" cy="92571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19422" y="2604572"/>
            <a:ext cx="933240" cy="92571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99199" y="2604572"/>
            <a:ext cx="925712" cy="92571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04245" y="2607235"/>
            <a:ext cx="925712" cy="92571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35714" y="2595614"/>
            <a:ext cx="925712" cy="92571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54188" y="2604573"/>
            <a:ext cx="925712" cy="92571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14947" y="2604572"/>
            <a:ext cx="925712" cy="92571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19422" y="4931292"/>
            <a:ext cx="933240" cy="92571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01517" y="1464284"/>
            <a:ext cx="925712" cy="92571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22503" y="1464284"/>
            <a:ext cx="925712" cy="92571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54754" y="1464284"/>
            <a:ext cx="925712" cy="92571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84038" y="1464284"/>
            <a:ext cx="925712" cy="92571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00235" y="1464285"/>
            <a:ext cx="925712" cy="92571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32881" y="1464427"/>
            <a:ext cx="925712" cy="92571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54189" y="1458654"/>
            <a:ext cx="925712" cy="925712"/>
          </a:xfrm>
          <a:prstGeom prst="rect">
            <a:avLst/>
          </a:prstGeom>
        </p:spPr>
      </p:pic>
      <p:pic>
        <p:nvPicPr>
          <p:cNvPr id="104" name="Picture 103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51376" y="2604572"/>
            <a:ext cx="925712" cy="9257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885824" y="2377879"/>
            <a:ext cx="4184650" cy="1968444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11430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6002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20574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5pPr>
          </a:lstStyle>
          <a:p>
            <a:pPr lvl="0"/>
            <a:r>
              <a:rPr lang="en-US"/>
              <a:t>Make a bulleted list really easy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2113244"/>
            <a:ext cx="4643607" cy="24268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</p:txBody>
      </p:sp>
      <p:sp>
        <p:nvSpPr>
          <p:cNvPr id="9" name="Picture Placeholder 24">
            <a:extLst>
              <a:ext uri="{FF2B5EF4-FFF2-40B4-BE49-F238E27FC236}">
                <a16:creationId xmlns:a16="http://schemas.microsoft.com/office/drawing/2014/main" id="{97A62FBD-4C84-7F45-84B2-E1F6BCB1F99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69219" y="0"/>
            <a:ext cx="8722781" cy="6221046"/>
          </a:xfrm>
          <a:custGeom>
            <a:avLst/>
            <a:gdLst>
              <a:gd name="connsiteX0" fmla="*/ 0 w 8734425"/>
              <a:gd name="connsiteY0" fmla="*/ 0 h 6229350"/>
              <a:gd name="connsiteX1" fmla="*/ 8734425 w 8734425"/>
              <a:gd name="connsiteY1" fmla="*/ 0 h 6229350"/>
              <a:gd name="connsiteX2" fmla="*/ 8734425 w 8734425"/>
              <a:gd name="connsiteY2" fmla="*/ 6229350 h 6229350"/>
              <a:gd name="connsiteX3" fmla="*/ 0 w 8734425"/>
              <a:gd name="connsiteY3" fmla="*/ 6229350 h 6229350"/>
              <a:gd name="connsiteX4" fmla="*/ 0 w 8734425"/>
              <a:gd name="connsiteY4" fmla="*/ 5200650 h 6229350"/>
              <a:gd name="connsiteX5" fmla="*/ 2514601 w 8734425"/>
              <a:gd name="connsiteY5" fmla="*/ 5200650 h 6229350"/>
              <a:gd name="connsiteX6" fmla="*/ 2514601 w 8734425"/>
              <a:gd name="connsiteY6" fmla="*/ 1028700 h 6229350"/>
              <a:gd name="connsiteX7" fmla="*/ 0 w 8734425"/>
              <a:gd name="connsiteY7" fmla="*/ 1028700 h 62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4425" h="6229350">
                <a:moveTo>
                  <a:pt x="0" y="0"/>
                </a:moveTo>
                <a:lnTo>
                  <a:pt x="8734425" y="0"/>
                </a:lnTo>
                <a:lnTo>
                  <a:pt x="8734425" y="6229350"/>
                </a:lnTo>
                <a:lnTo>
                  <a:pt x="0" y="6229350"/>
                </a:lnTo>
                <a:lnTo>
                  <a:pt x="0" y="5200650"/>
                </a:lnTo>
                <a:lnTo>
                  <a:pt x="2514601" y="5200650"/>
                </a:lnTo>
                <a:lnTo>
                  <a:pt x="2514601" y="1028700"/>
                </a:lnTo>
                <a:lnTo>
                  <a:pt x="0" y="102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918097" y="1865817"/>
            <a:ext cx="4643607" cy="2497715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Suspendisse</a:t>
            </a:r>
            <a:r>
              <a:rPr lang="en-US"/>
              <a:t> in </a:t>
            </a:r>
            <a:r>
              <a:rPr lang="en-US" err="1"/>
              <a:t>scelerisque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.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 et. </a:t>
            </a:r>
            <a:r>
              <a:rPr lang="en-US" err="1"/>
              <a:t>Etiam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id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accumsan</a:t>
            </a:r>
            <a:r>
              <a:rPr lang="en-US"/>
              <a:t>,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placerat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 tempus. Maecenas ligula ipsum, </a:t>
            </a:r>
            <a:r>
              <a:rPr lang="en-US" err="1"/>
              <a:t>finibus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semper at, </a:t>
            </a:r>
            <a:r>
              <a:rPr lang="en-US" err="1"/>
              <a:t>tristique</a:t>
            </a:r>
            <a:r>
              <a:rPr lang="en-US"/>
              <a:t>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,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 at, </a:t>
            </a:r>
            <a:r>
              <a:rPr lang="en-US" err="1"/>
              <a:t>sollicitudin</a:t>
            </a:r>
            <a:r>
              <a:rPr lang="en-US"/>
              <a:t> at </a:t>
            </a:r>
            <a:r>
              <a:rPr lang="en-US" err="1"/>
              <a:t>tortor</a:t>
            </a:r>
            <a:r>
              <a:rPr lang="en-US"/>
              <a:t>. Integer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tortor</a:t>
            </a:r>
            <a:r>
              <a:rPr lang="en-US"/>
              <a:t>, </a:t>
            </a:r>
            <a:r>
              <a:rPr lang="en-US" err="1"/>
              <a:t>sodales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a, </a:t>
            </a:r>
            <a:r>
              <a:rPr lang="en-US" err="1"/>
              <a:t>bibendum</a:t>
            </a:r>
            <a:r>
              <a:rPr lang="en-US"/>
              <a:t>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turpis</a:t>
            </a:r>
            <a:r>
              <a:rPr lang="en-US"/>
              <a:t>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706778" y="1"/>
            <a:ext cx="5485221" cy="6222999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885824" y="2377879"/>
            <a:ext cx="4184650" cy="1968444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11430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6002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20574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5pPr>
          </a:lstStyle>
          <a:p>
            <a:pPr lvl="0"/>
            <a:r>
              <a:rPr lang="en-US"/>
              <a:t>Make a bulleted list really easy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2113244"/>
            <a:ext cx="4643607" cy="24268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705600" y="0"/>
            <a:ext cx="5486400" cy="6224337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FRAM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483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981853" y="1736755"/>
            <a:ext cx="592028" cy="4104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26952" y="5137471"/>
            <a:ext cx="584140" cy="5130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017274" y="5148373"/>
            <a:ext cx="513093" cy="3710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284769" y="5116485"/>
            <a:ext cx="489410" cy="4894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295066" y="5023056"/>
            <a:ext cx="299963" cy="6393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032133" y="5124378"/>
            <a:ext cx="678861" cy="4736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379740" y="5124378"/>
            <a:ext cx="457835" cy="54466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524494" y="4016975"/>
            <a:ext cx="481520" cy="38679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439259" y="4037302"/>
            <a:ext cx="355215" cy="34732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437009" y="3940531"/>
            <a:ext cx="339430" cy="57624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245301" y="3990009"/>
            <a:ext cx="568348" cy="41836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44788" y="3916850"/>
            <a:ext cx="749910" cy="52098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123555" y="3916850"/>
            <a:ext cx="481519" cy="62360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16437" y="4071120"/>
            <a:ext cx="615712" cy="37889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076833" y="3957841"/>
            <a:ext cx="394688" cy="4973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477132" y="5033913"/>
            <a:ext cx="576244" cy="59992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594272" y="2782719"/>
            <a:ext cx="284175" cy="52888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416083" y="2823397"/>
            <a:ext cx="497304" cy="49730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385700" y="2879183"/>
            <a:ext cx="442049" cy="36311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290570" y="2881385"/>
            <a:ext cx="457840" cy="37100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141772" y="2759332"/>
            <a:ext cx="584136" cy="58413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136126" y="2798508"/>
            <a:ext cx="489410" cy="49730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93224" y="2837969"/>
            <a:ext cx="457839" cy="45783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116303" y="2770184"/>
            <a:ext cx="315750" cy="56835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543898" y="5117265"/>
            <a:ext cx="307854" cy="52098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507442" y="1728213"/>
            <a:ext cx="457836" cy="41047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479232" y="1700584"/>
            <a:ext cx="371007" cy="46573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331905" y="1676904"/>
            <a:ext cx="520985" cy="5130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390036" y="1641382"/>
            <a:ext cx="260493" cy="58413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119218" y="1665066"/>
            <a:ext cx="639392" cy="536772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187633" y="1672598"/>
            <a:ext cx="449943" cy="44994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57277" y="1705180"/>
            <a:ext cx="513093" cy="44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149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46041" y="1498609"/>
            <a:ext cx="862438" cy="869686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903999" y="4926598"/>
            <a:ext cx="869686" cy="86968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28585" y="4901448"/>
            <a:ext cx="869686" cy="869686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84648" y="4918312"/>
            <a:ext cx="869686" cy="86968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13595" y="4921936"/>
            <a:ext cx="869686" cy="86243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45989" y="4908695"/>
            <a:ext cx="869686" cy="86243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67344" y="4948005"/>
            <a:ext cx="869686" cy="86243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35115" y="3764349"/>
            <a:ext cx="869686" cy="869686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29893" y="3781058"/>
            <a:ext cx="869686" cy="869686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65277" y="3785815"/>
            <a:ext cx="869686" cy="86243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90290" y="3785814"/>
            <a:ext cx="869686" cy="86243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05423" y="3771651"/>
            <a:ext cx="862438" cy="86968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39566" y="3782190"/>
            <a:ext cx="869686" cy="86968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85826" y="3772731"/>
            <a:ext cx="862438" cy="869686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39336" y="3772732"/>
            <a:ext cx="869686" cy="86968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34035" y="4942915"/>
            <a:ext cx="862438" cy="869686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01517" y="2623868"/>
            <a:ext cx="869686" cy="869686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33991" y="2624780"/>
            <a:ext cx="862438" cy="869686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71882" y="2624780"/>
            <a:ext cx="869686" cy="869686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99709" y="2621744"/>
            <a:ext cx="869686" cy="869686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10205" y="2617307"/>
            <a:ext cx="869686" cy="869686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42529" y="2623197"/>
            <a:ext cx="869686" cy="869686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99747" y="2624780"/>
            <a:ext cx="869686" cy="869686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46584" y="2624780"/>
            <a:ext cx="862438" cy="869686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62982" y="4942915"/>
            <a:ext cx="869686" cy="869686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04670" y="1505857"/>
            <a:ext cx="869686" cy="862438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43195" y="1498609"/>
            <a:ext cx="862438" cy="869686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71882" y="1491361"/>
            <a:ext cx="869686" cy="869686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90513" y="1498609"/>
            <a:ext cx="869686" cy="869686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998997" y="1495075"/>
            <a:ext cx="869686" cy="869686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37831" y="1498609"/>
            <a:ext cx="869686" cy="862438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93944" y="1491361"/>
            <a:ext cx="869686" cy="86968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7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2" t="15577" r="22498" b="53153"/>
          <a:stretch/>
        </p:blipFill>
        <p:spPr>
          <a:xfrm>
            <a:off x="-11146" y="0"/>
            <a:ext cx="12203146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013072" y="2776361"/>
            <a:ext cx="4153156" cy="130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048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56839E9-BFF1-9347-B9DC-9A0D8FDF6E69}"/>
              </a:ext>
            </a:extLst>
          </p:cNvPr>
          <p:cNvSpPr/>
          <p:nvPr userDrawn="1"/>
        </p:nvSpPr>
        <p:spPr>
          <a:xfrm>
            <a:off x="0" y="6223209"/>
            <a:ext cx="12192000" cy="6347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688" y="6426273"/>
            <a:ext cx="623621" cy="2286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7" y="625761"/>
            <a:ext cx="1259233" cy="46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656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81" r:id="rId6"/>
    <p:sldLayoutId id="2147483675" r:id="rId7"/>
    <p:sldLayoutId id="2147483679" r:id="rId8"/>
    <p:sldLayoutId id="2147483696" r:id="rId9"/>
    <p:sldLayoutId id="2147483697" r:id="rId1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6172B6-7248-38C2-0D57-890D288F1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29F038-2AAB-83B5-F9E7-478C8F64A5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EFF6A-CD06-B1EC-D627-6A11DFC4D5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32F3BF0-E679-47F5-945F-7F38005544E3}" type="datetime2">
              <a:rPr lang="en-US" smtClean="0"/>
              <a:t>Monday, August 18,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04C2D-013A-CADE-5E6F-D6DB956005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 dirty="0"/>
              <a:t>TRANS-IPIC August Research Webinar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F98702-A635-8211-9008-BFEA49AE32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715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CCD944A-69CE-BE4A-9288-9DF096409235}"/>
              </a:ext>
            </a:extLst>
          </p:cNvPr>
          <p:cNvSpPr/>
          <p:nvPr userDrawn="1"/>
        </p:nvSpPr>
        <p:spPr>
          <a:xfrm>
            <a:off x="0" y="6227064"/>
            <a:ext cx="12192000" cy="630936"/>
          </a:xfrm>
          <a:prstGeom prst="rect">
            <a:avLst/>
          </a:prstGeom>
          <a:solidFill>
            <a:srgbClr val="FDD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688" y="6428201"/>
            <a:ext cx="623621" cy="22866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68352" y="675217"/>
            <a:ext cx="1155024" cy="36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82" r:id="rId6"/>
    <p:sldLayoutId id="2147483678" r:id="rId7"/>
    <p:sldLayoutId id="2147483676" r:id="rId8"/>
    <p:sldLayoutId id="2147483677" r:id="rId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bsarker@lsu.ed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6.png"/><Relationship Id="rId5" Type="http://schemas.openxmlformats.org/officeDocument/2006/relationships/image" Target="../media/image165.png"/><Relationship Id="rId4" Type="http://schemas.openxmlformats.org/officeDocument/2006/relationships/hyperlink" Target="mailto:amazum3@lsu.ed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7" Type="http://schemas.openxmlformats.org/officeDocument/2006/relationships/image" Target="../media/image203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2.png"/><Relationship Id="rId5" Type="http://schemas.openxmlformats.org/officeDocument/2006/relationships/image" Target="../media/image195.png"/><Relationship Id="rId4" Type="http://schemas.openxmlformats.org/officeDocument/2006/relationships/image" Target="../media/image20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4.png"/><Relationship Id="rId5" Type="http://schemas.openxmlformats.org/officeDocument/2006/relationships/image" Target="../media/image197.png"/><Relationship Id="rId4" Type="http://schemas.openxmlformats.org/officeDocument/2006/relationships/image" Target="../media/image19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8.png"/><Relationship Id="rId5" Type="http://schemas.openxmlformats.org/officeDocument/2006/relationships/image" Target="../media/image213.png"/><Relationship Id="rId4" Type="http://schemas.openxmlformats.org/officeDocument/2006/relationships/image" Target="../media/image2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image" Target="../media/image20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1.png"/><Relationship Id="rId4" Type="http://schemas.openxmlformats.org/officeDocument/2006/relationships/image" Target="../media/image2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7" Type="http://schemas.openxmlformats.org/officeDocument/2006/relationships/image" Target="../media/image181.pn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0.png"/><Relationship Id="rId5" Type="http://schemas.openxmlformats.org/officeDocument/2006/relationships/image" Target="../media/image179.png"/><Relationship Id="rId4" Type="http://schemas.openxmlformats.org/officeDocument/2006/relationships/image" Target="../media/image17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1.jpeg"/><Relationship Id="rId4" Type="http://schemas.openxmlformats.org/officeDocument/2006/relationships/image" Target="../media/image17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png"/><Relationship Id="rId3" Type="http://schemas.openxmlformats.org/officeDocument/2006/relationships/image" Target="../media/image173.png"/><Relationship Id="rId7" Type="http://schemas.openxmlformats.org/officeDocument/2006/relationships/image" Target="../media/image177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6.png"/><Relationship Id="rId11" Type="http://schemas.openxmlformats.org/officeDocument/2006/relationships/image" Target="../media/image181.png"/><Relationship Id="rId5" Type="http://schemas.openxmlformats.org/officeDocument/2006/relationships/image" Target="../media/image175.png"/><Relationship Id="rId10" Type="http://schemas.openxmlformats.org/officeDocument/2006/relationships/image" Target="../media/image180.png"/><Relationship Id="rId4" Type="http://schemas.openxmlformats.org/officeDocument/2006/relationships/image" Target="../media/image174.png"/><Relationship Id="rId9" Type="http://schemas.openxmlformats.org/officeDocument/2006/relationships/image" Target="../media/image17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svg"/><Relationship Id="rId7" Type="http://schemas.openxmlformats.org/officeDocument/2006/relationships/image" Target="../media/image187.svg"/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6.png"/><Relationship Id="rId5" Type="http://schemas.openxmlformats.org/officeDocument/2006/relationships/image" Target="../media/image185.svg"/><Relationship Id="rId4" Type="http://schemas.openxmlformats.org/officeDocument/2006/relationships/image" Target="../media/image18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png"/><Relationship Id="rId3" Type="http://schemas.openxmlformats.org/officeDocument/2006/relationships/image" Target="../media/image173.png"/><Relationship Id="rId7" Type="http://schemas.openxmlformats.org/officeDocument/2006/relationships/image" Target="../media/image178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7.png"/><Relationship Id="rId5" Type="http://schemas.openxmlformats.org/officeDocument/2006/relationships/image" Target="../media/image175.png"/><Relationship Id="rId10" Type="http://schemas.openxmlformats.org/officeDocument/2006/relationships/image" Target="../media/image188.png"/><Relationship Id="rId4" Type="http://schemas.openxmlformats.org/officeDocument/2006/relationships/image" Target="../media/image174.png"/><Relationship Id="rId9" Type="http://schemas.openxmlformats.org/officeDocument/2006/relationships/image" Target="../media/image16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3.png"/><Relationship Id="rId5" Type="http://schemas.openxmlformats.org/officeDocument/2006/relationships/image" Target="../media/image192.png"/><Relationship Id="rId4" Type="http://schemas.openxmlformats.org/officeDocument/2006/relationships/image" Target="../media/image19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0.png"/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40.png"/><Relationship Id="rId4" Type="http://schemas.openxmlformats.org/officeDocument/2006/relationships/image" Target="../media/image19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0866F02-A400-1239-6764-8EFAF9157A59}"/>
              </a:ext>
            </a:extLst>
          </p:cNvPr>
          <p:cNvSpPr txBox="1">
            <a:spLocks/>
          </p:cNvSpPr>
          <p:nvPr/>
        </p:nvSpPr>
        <p:spPr>
          <a:xfrm>
            <a:off x="924910" y="6333261"/>
            <a:ext cx="10342179" cy="374904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b="1" i="0" kern="1200" spc="300" baseline="0">
                <a:ln>
                  <a:noFill/>
                </a:ln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spc="0" dirty="0">
                <a:solidFill>
                  <a:schemeClr val="bg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TRANS-IPIC August Research Webinar (August , 2025)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82FD251-1325-DD25-B8DE-6D5C3D4510B5}"/>
              </a:ext>
            </a:extLst>
          </p:cNvPr>
          <p:cNvSpPr/>
          <p:nvPr/>
        </p:nvSpPr>
        <p:spPr>
          <a:xfrm>
            <a:off x="2342387" y="3552448"/>
            <a:ext cx="7507224" cy="2362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R="0" algn="ctr">
              <a:spcBef>
                <a:spcPts val="0"/>
              </a:spcBef>
              <a:spcAft>
                <a:spcPts val="0"/>
              </a:spcAft>
            </a:pPr>
            <a:r>
              <a:rPr lang="en-US" sz="1600" b="1" kern="100" dirty="0">
                <a:solidFill>
                  <a:srgbClr val="7030A0"/>
                </a:solidFill>
                <a:latin typeface="Georgia Pro Semibold" panose="02040702050405020303" pitchFamily="18" charset="0"/>
                <a:cs typeface="Aptos Serif" panose="02020604070405020304" pitchFamily="18" charset="0"/>
              </a:rPr>
              <a:t>By</a:t>
            </a:r>
          </a:p>
          <a:p>
            <a:pPr marR="0" algn="ctr">
              <a:spcBef>
                <a:spcPts val="0"/>
              </a:spcBef>
              <a:spcAft>
                <a:spcPts val="0"/>
              </a:spcAft>
            </a:pPr>
            <a:endParaRPr lang="en-US" b="1" kern="100" dirty="0">
              <a:solidFill>
                <a:srgbClr val="7030A0"/>
              </a:solidFill>
              <a:latin typeface="Georgia Pro Semibold" panose="02040702050405020303" pitchFamily="18" charset="0"/>
              <a:cs typeface="Aptos Serif" panose="02020604070405020304" pitchFamily="18" charset="0"/>
            </a:endParaRPr>
          </a:p>
          <a:p>
            <a:pPr marR="0" algn="ctr">
              <a:spcBef>
                <a:spcPts val="0"/>
              </a:spcBef>
              <a:spcAft>
                <a:spcPts val="0"/>
              </a:spcAft>
            </a:pPr>
            <a:r>
              <a:rPr lang="en-US" sz="1600" b="1" kern="100" dirty="0">
                <a:solidFill>
                  <a:srgbClr val="7030A0"/>
                </a:solidFill>
                <a:latin typeface="Georgia Pro Semibold" panose="02040702050405020303" pitchFamily="18" charset="0"/>
                <a:cs typeface="Aptos Serif" panose="02020604070405020304" pitchFamily="18" charset="0"/>
              </a:rPr>
              <a:t>Bhaba R Sarker</a:t>
            </a:r>
          </a:p>
          <a:p>
            <a:pPr marR="0" algn="ctr">
              <a:spcBef>
                <a:spcPts val="0"/>
              </a:spcBef>
              <a:spcAft>
                <a:spcPts val="0"/>
              </a:spcAft>
            </a:pPr>
            <a:r>
              <a:rPr lang="en-US" sz="1400" b="1" kern="100" dirty="0">
                <a:solidFill>
                  <a:srgbClr val="7030A0"/>
                </a:solidFill>
                <a:latin typeface="Georgia Pro Semibold" panose="02040702050405020303" pitchFamily="18" charset="0"/>
                <a:cs typeface="Aptos Serif" panose="02020604070405020304" pitchFamily="18" charset="0"/>
              </a:rPr>
              <a:t>and </a:t>
            </a:r>
          </a:p>
          <a:p>
            <a:pPr algn="ctr"/>
            <a:r>
              <a:rPr lang="en-US" sz="1600" b="1" kern="100" dirty="0">
                <a:solidFill>
                  <a:srgbClr val="7030A0"/>
                </a:solidFill>
                <a:latin typeface="Georgia Pro Semibold" panose="02040702050405020303" pitchFamily="18" charset="0"/>
                <a:cs typeface="Aptos Serif" panose="02020604070405020304" pitchFamily="18" charset="0"/>
              </a:rPr>
              <a:t>Anik Mazumder</a:t>
            </a:r>
          </a:p>
          <a:p>
            <a:pPr algn="ctr"/>
            <a:r>
              <a:rPr lang="en-US" b="1" kern="100" dirty="0">
                <a:solidFill>
                  <a:srgbClr val="7030A0"/>
                </a:solidFill>
                <a:latin typeface="Georgia Pro Semibold" panose="02040702050405020303" pitchFamily="18" charset="0"/>
                <a:ea typeface="Aptos" panose="020B0004020202020204" pitchFamily="34" charset="0"/>
                <a:cs typeface="Aptos Serif" panose="02020604070405020304" pitchFamily="18" charset="0"/>
              </a:rPr>
              <a:t>Louisiana State University</a:t>
            </a:r>
          </a:p>
          <a:p>
            <a:pPr algn="ctr"/>
            <a:r>
              <a:rPr lang="en-US" sz="1400" b="1" kern="100" dirty="0">
                <a:solidFill>
                  <a:srgbClr val="7030A0"/>
                </a:solidFill>
                <a:latin typeface="Georgia Pro Semibold" panose="02040702050405020303" pitchFamily="18" charset="0"/>
                <a:cs typeface="Aptos Serif" panose="0202060407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bsarker@lsu.edu</a:t>
            </a:r>
            <a:r>
              <a:rPr lang="en-US" sz="1400" b="1" kern="100" dirty="0">
                <a:solidFill>
                  <a:srgbClr val="7030A0"/>
                </a:solidFill>
                <a:latin typeface="Georgia Pro Semibold" panose="02040702050405020303" pitchFamily="18" charset="0"/>
                <a:cs typeface="Aptos Serif" panose="02020604070405020304" pitchFamily="18" charset="0"/>
              </a:rPr>
              <a:t> &amp;</a:t>
            </a:r>
            <a:r>
              <a:rPr lang="en-US" sz="1400" b="1" kern="100" dirty="0">
                <a:solidFill>
                  <a:srgbClr val="7030A0"/>
                </a:solidFill>
                <a:effectLst/>
                <a:latin typeface="Georgia Pro Semibold" panose="02040702050405020303" pitchFamily="18" charset="0"/>
                <a:ea typeface="Aptos" panose="020B0004020202020204" pitchFamily="34" charset="0"/>
                <a:cs typeface="Aptos Serif" panose="02020604070405020304" pitchFamily="18" charset="0"/>
              </a:rPr>
              <a:t> </a:t>
            </a:r>
            <a:r>
              <a:rPr lang="en-US" sz="1400" b="1" kern="100" dirty="0">
                <a:solidFill>
                  <a:srgbClr val="7030A0"/>
                </a:solidFill>
                <a:latin typeface="Georgia Pro Semibold" panose="02040702050405020303" pitchFamily="18" charset="0"/>
                <a:cs typeface="Aptos Serif" panose="0202060407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amazum3@lsu.edu</a:t>
            </a:r>
            <a:r>
              <a:rPr lang="en-US" sz="1400" b="1" kern="100" dirty="0">
                <a:solidFill>
                  <a:srgbClr val="7030A0"/>
                </a:solidFill>
                <a:latin typeface="Georgia Pro Semibold" panose="02040702050405020303" pitchFamily="18" charset="0"/>
                <a:cs typeface="Aptos Serif" panose="02020604070405020304" pitchFamily="18" charset="0"/>
              </a:rPr>
              <a:t> </a:t>
            </a:r>
            <a:endParaRPr lang="en-US" sz="1400" kern="100" dirty="0">
              <a:solidFill>
                <a:srgbClr val="7030A0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endParaRPr lang="en-US" sz="1400" kern="100" dirty="0">
              <a:solidFill>
                <a:schemeClr val="tx2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black background with red letters&#10;&#10;Description automatically generated">
            <a:extLst>
              <a:ext uri="{FF2B5EF4-FFF2-40B4-BE49-F238E27FC236}">
                <a16:creationId xmlns:a16="http://schemas.microsoft.com/office/drawing/2014/main" id="{9065B25E-99A3-BA33-3DFF-1FE2F2CC05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77" y="213003"/>
            <a:ext cx="5306938" cy="1413507"/>
          </a:xfrm>
          <a:prstGeom prst="rect">
            <a:avLst/>
          </a:prstGeom>
        </p:spPr>
      </p:pic>
      <p:pic>
        <p:nvPicPr>
          <p:cNvPr id="6" name="Picture 5" descr="A logo with a flame and text&#10;&#10;Description automatically generated">
            <a:extLst>
              <a:ext uri="{FF2B5EF4-FFF2-40B4-BE49-F238E27FC236}">
                <a16:creationId xmlns:a16="http://schemas.microsoft.com/office/drawing/2014/main" id="{2A757F6E-F7BD-155D-C3FA-00CF3BD900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9851" y="0"/>
            <a:ext cx="1962150" cy="1839515"/>
          </a:xfrm>
          <a:prstGeom prst="rect">
            <a:avLst/>
          </a:prstGeom>
        </p:spPr>
      </p:pic>
      <p:sp>
        <p:nvSpPr>
          <p:cNvPr id="8" name="Rectangle 1">
            <a:extLst>
              <a:ext uri="{FF2B5EF4-FFF2-40B4-BE49-F238E27FC236}">
                <a16:creationId xmlns:a16="http://schemas.microsoft.com/office/drawing/2014/main" id="{5FA7DD63-50E3-B574-5633-62FE8C76A5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2597667"/>
            <a:ext cx="113411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Developing Integrated Inventory and Delivery Planning for Precast Concrete under Demand and Perishability Uncertainty to Minimize Total Cost and Satisfy Multi-Product Demand</a:t>
            </a:r>
            <a:endParaRPr kumimoji="0" lang="en-US" altLang="en-US" sz="32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1754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99C601-F5C4-4527-4F30-41B5D61ED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EC12AEA-4446-A2BB-FB1A-59A728CC4D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24288" y="307076"/>
            <a:ext cx="4114800" cy="466183"/>
          </a:xfrm>
        </p:spPr>
        <p:txBody>
          <a:bodyPr/>
          <a:lstStyle/>
          <a:p>
            <a:pPr algn="ctr"/>
            <a:r>
              <a:rPr lang="en-US" sz="2800" b="1" u="sng" dirty="0"/>
              <a:t>5. Total Cost Function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E6E28A-FB1D-F53A-0954-D6CE873ABC2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6EA02C58-81D1-A848-871E-E11E789432AA}" type="slidenum">
              <a:rPr lang="en-US" smtClean="0">
                <a:solidFill>
                  <a:srgbClr val="FFFFFF"/>
                </a:solidFill>
              </a:rPr>
              <a:pPr algn="r"/>
              <a:t>9</a:t>
            </a:fld>
            <a:endParaRPr lang="en-US" dirty="0">
              <a:solidFill>
                <a:srgbClr val="FFFF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5292ABD-8F7E-A03A-978E-D9A9657CEF4E}"/>
                  </a:ext>
                </a:extLst>
              </p:cNvPr>
              <p:cNvSpPr txBox="1"/>
              <p:nvPr/>
            </p:nvSpPr>
            <p:spPr>
              <a:xfrm>
                <a:off x="714374" y="1192018"/>
                <a:ext cx="7439026" cy="5489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v"/>
                </a:pPr>
                <a:r>
                  <a:rPr lang="en-US" dirty="0"/>
                  <a:t>The average total inventory cost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smtClean="0">
                        <a:latin typeface="Cambria Math" panose="02040503050406030204" pitchFamily="18" charset="0"/>
                      </a:rPr>
                      <m:t>𝑇𝐶</m:t>
                    </m:r>
                    <m:d>
                      <m:dPr>
                        <m:ctrlPr>
                          <a:rPr lang="en-US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</m:d>
                    <m:r>
                      <a:rPr lang="en-US" i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  <m:e>
                        <m:f>
                          <m:fPr>
                            <m:ctrlPr>
                              <a:rPr lang="en-US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den>
                        </m:f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  <m:sSub>
                              <m:sSubPr>
                                <m:ctrlPr>
                                  <a:rPr 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  <m:acc>
                              <m:accPr>
                                <m:chr m:val="̅"/>
                                <m:ctrlPr>
                                  <a:rPr lang="en-US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𝑖𝑗</m:t>
                                    </m:r>
                                  </m:sub>
                                </m:sSub>
                              </m:e>
                            </m:acc>
                          </m:e>
                        </m:d>
                      </m:e>
                    </m:nary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5292ABD-8F7E-A03A-978E-D9A9657CEF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374" y="1192018"/>
                <a:ext cx="7439026" cy="548996"/>
              </a:xfrm>
              <a:prstGeom prst="rect">
                <a:avLst/>
              </a:prstGeom>
              <a:blipFill>
                <a:blip r:embed="rId2"/>
                <a:stretch>
                  <a:fillRect l="-491" t="-70000" b="-10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BB390F5-CF34-282C-BCD3-DEBA05A7BA36}"/>
                  </a:ext>
                </a:extLst>
              </p:cNvPr>
              <p:cNvSpPr txBox="1"/>
              <p:nvPr/>
            </p:nvSpPr>
            <p:spPr>
              <a:xfrm>
                <a:off x="8791575" y="833747"/>
                <a:ext cx="2105025" cy="880754"/>
              </a:xfrm>
              <a:prstGeom prst="rect">
                <a:avLst/>
              </a:prstGeom>
              <a:noFill/>
              <a:ln>
                <a:solidFill>
                  <a:srgbClr val="3333FF"/>
                </a:solidFill>
              </a:ln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600" dirty="0"/>
                  <a:t> Total fixed cost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600" dirty="0"/>
                  <a:t> Procuring cost</a:t>
                </a:r>
              </a:p>
              <a:p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600" dirty="0"/>
                  <a:t> Holding cost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BB390F5-CF34-282C-BCD3-DEBA05A7BA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91575" y="833747"/>
                <a:ext cx="2105025" cy="880754"/>
              </a:xfrm>
              <a:prstGeom prst="rect">
                <a:avLst/>
              </a:prstGeom>
              <a:blipFill>
                <a:blip r:embed="rId3"/>
                <a:stretch>
                  <a:fillRect t="-1370" b="-4110"/>
                </a:stretch>
              </a:blipFill>
              <a:ln>
                <a:solidFill>
                  <a:srgbClr val="3333FF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5D7EC66-64CA-AD58-3E66-EDBDF00046B7}"/>
                  </a:ext>
                </a:extLst>
              </p:cNvPr>
              <p:cNvSpPr txBox="1"/>
              <p:nvPr/>
            </p:nvSpPr>
            <p:spPr>
              <a:xfrm>
                <a:off x="714374" y="1780435"/>
                <a:ext cx="9972674" cy="8635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800" i="1" u="sng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Theorem 1</a:t>
                </a:r>
                <a:r>
                  <a:rPr lang="en-US" sz="1800" i="1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sz="18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𝑇𝐶</m:t>
                    </m:r>
                    <m:d>
                      <m:d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800" i="1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1800" dirty="0">
                    <a:effectLst/>
                    <a:ea typeface="Times New Roman" panose="02020603050405020304" pitchFamily="18" charset="0"/>
                  </a:rPr>
                  <a:t>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&gt;0</m:t>
                    </m:r>
                  </m:oMath>
                </a14:m>
                <a:r>
                  <a:rPr lang="en-US" sz="1800" dirty="0">
                    <a:effectLst/>
                    <a:ea typeface="Times New Roman" panose="02020603050405020304" pitchFamily="18" charset="0"/>
                  </a:rPr>
                  <a:t> is continuous and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18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lim</m:t>
                            </m:r>
                          </m:e>
                          <m:lim>
                            <m:sSub>
                              <m:sSub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𝑇𝐶</m:t>
                        </m:r>
                        <m:d>
                          <m:d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d>
                      </m:e>
                    </m:fun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=+∞</m:t>
                    </m:r>
                  </m:oMath>
                </a14:m>
                <a:r>
                  <a:rPr lang="en-US" sz="1800" dirty="0">
                    <a:effectLst/>
                    <a:ea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18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lim</m:t>
                            </m:r>
                          </m:e>
                          <m:lim>
                            <m:sSub>
                              <m:sSub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𝑇𝐶</m:t>
                        </m:r>
                        <m:d>
                          <m:d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d>
                      </m:e>
                    </m:fun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=+∞</m:t>
                    </m:r>
                  </m:oMath>
                </a14:m>
                <a:endParaRPr lang="en-US" dirty="0"/>
              </a:p>
              <a:p>
                <a:r>
                  <a:rPr lang="en-US" i="1" u="sng" dirty="0">
                    <a:ea typeface="Times New Roman" panose="02020603050405020304" pitchFamily="18" charset="0"/>
                  </a:rPr>
                  <a:t>Theorem 2: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𝑇𝐶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i="1" dirty="0">
                    <a:ea typeface="Times New Roman" panose="02020603050405020304" pitchFamily="18" charset="0"/>
                  </a:rPr>
                  <a:t> </a:t>
                </a:r>
                <a:r>
                  <a:rPr lang="en-US" dirty="0">
                    <a:ea typeface="Times New Roman" panose="02020603050405020304" pitchFamily="18" charset="0"/>
                  </a:rPr>
                  <a:t>is quasi-convex on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∈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: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&gt;0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5D7EC66-64CA-AD58-3E66-EDBDF00046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374" y="1780435"/>
                <a:ext cx="9972674" cy="863506"/>
              </a:xfrm>
              <a:prstGeom prst="rect">
                <a:avLst/>
              </a:prstGeom>
              <a:blipFill>
                <a:blip r:embed="rId4"/>
                <a:stretch>
                  <a:fillRect l="-489" t="-704" b="-77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 descr="A graph of a function&#10;&#10;AI-generated content may be incorrect.">
            <a:extLst>
              <a:ext uri="{FF2B5EF4-FFF2-40B4-BE49-F238E27FC236}">
                <a16:creationId xmlns:a16="http://schemas.microsoft.com/office/drawing/2014/main" id="{E6FAD685-9EF7-59A9-9062-6C6B7E6C969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" r="7843"/>
          <a:stretch/>
        </p:blipFill>
        <p:spPr bwMode="auto">
          <a:xfrm>
            <a:off x="7390923" y="2386425"/>
            <a:ext cx="3772378" cy="27570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A452284-7E56-9ED1-2534-55C1AA52DD55}"/>
                  </a:ext>
                </a:extLst>
              </p:cNvPr>
              <p:cNvSpPr txBox="1"/>
              <p:nvPr/>
            </p:nvSpPr>
            <p:spPr>
              <a:xfrm>
                <a:off x="671512" y="5028825"/>
                <a:ext cx="10848975" cy="12890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v"/>
                </a:pPr>
                <a:r>
                  <a:rPr lang="en-US" dirty="0"/>
                  <a:t>At optimal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</m:oMath>
                </a14:m>
                <a:r>
                  <a:rPr lang="en-US" sz="1600" b="0" i="1" dirty="0"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b="0" dirty="0">
                    <a:cs typeface="Times New Roman" panose="02020603050405020304" pitchFamily="18" charset="0"/>
                  </a:rPr>
                  <a:t>total cost = </a:t>
                </a:r>
                <a14:m>
                  <m:oMath xmlns:m="http://schemas.openxmlformats.org/officeDocument/2006/math">
                    <m:r>
                      <a:rPr lang="en-US" sz="16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nary>
                      <m:naryPr>
                        <m:chr m:val="∑"/>
                        <m:limLoc m:val="undOvr"/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160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1600" i="1">
                                    <a:solidFill>
                                      <a:srgbClr val="836967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num>
                              <m:den>
                                <m:sSubSup>
                                  <m:sSub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𝑗</m:t>
                                    </m:r>
                                  </m:sub>
                                  <m:sup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∗</m:t>
                                    </m:r>
                                  </m:sup>
                                </m:sSubSup>
                              </m:den>
                            </m:f>
                            <m:r>
                              <a:rPr lang="en-US" sz="1600" i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nary>
                              <m:naryPr>
                                <m:chr m:val="∑"/>
                                <m:limLoc m:val="undOvr"/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  <m:e>
                                <m:sSub>
                                  <m:sSubPr>
                                    <m:ctrlPr>
                                      <a:rPr lang="en-US" sz="1600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𝑖𝑘</m:t>
                                    </m:r>
                                  </m:sub>
                                </m:sSub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600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600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Sup>
                                          <m:sSubSupPr>
                                            <m:ctrlPr>
                                              <a:rPr lang="en-US" sz="1600" i="1">
                                                <a:solidFill>
                                                  <a:srgbClr val="836967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𝑐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  <m:sup>
                                            <m:r>
                                              <a:rPr lang="en-US" sz="1600" i="0"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sup>
                                        </m:sSubSup>
                                        <m:sSup>
                                          <m:sSupPr>
                                            <m:ctrlPr>
                                              <a:rPr lang="en-US" sz="1600" i="1">
                                                <a:solidFill>
                                                  <a:srgbClr val="836967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sSub>
                                              <m:sSubPr>
                                                <m:ctrlPr>
                                                  <a:rPr lang="en-US" sz="1600" i="1">
                                                    <a:solidFill>
                                                      <a:srgbClr val="836967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</a:rPr>
                                                  <m:t>𝜆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sz="1600" i="0">
                                                <a:latin typeface="Cambria Math" panose="02040503050406030204" pitchFamily="18" charset="0"/>
                                              </a:rPr>
                                              <m:t> </m:t>
                                            </m:r>
                                            <m:d>
                                              <m:dPr>
                                                <m:ctrlPr>
                                                  <a:rPr lang="en-US" sz="1600" i="1">
                                                    <a:solidFill>
                                                      <a:srgbClr val="836967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solidFill>
                                                          <a:srgbClr val="836967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𝛼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𝑖</m:t>
                                                    </m:r>
                                                  </m:sub>
                                                </m:sSub>
                                                <m:r>
                                                  <a:rPr lang="en-US" sz="1600" i="0">
                                                    <a:latin typeface="Cambria Math" panose="02040503050406030204" pitchFamily="18" charset="0"/>
                                                  </a:rPr>
                                                  <m:t>−1</m:t>
                                                </m:r>
                                              </m:e>
                                            </m:d>
                                            <m:sSubSup>
                                              <m:sSubSupPr>
                                                <m:ctrlP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sSubSupPr>
                                              <m:e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  <m:t>𝑇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  <m:t>𝑗</m:t>
                                                </m:r>
                                              </m:sub>
                                              <m:sup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  <m:t>∗</m:t>
                                                </m:r>
                                              </m:sup>
                                            </m:sSubSup>
                                          </m:sup>
                                        </m:sSup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en-US" sz="1600" i="1">
                                                <a:solidFill>
                                                  <a:srgbClr val="836967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𝜆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solidFill>
                                                  <a:srgbClr val="836967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sz="1600" i="1">
                                                    <a:solidFill>
                                                      <a:srgbClr val="836967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</a:rPr>
                                                  <m:t>𝛼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sz="1600" i="0">
                                                <a:latin typeface="Cambria Math" panose="02040503050406030204" pitchFamily="18" charset="0"/>
                                              </a:rPr>
                                              <m:t>−1</m:t>
                                            </m:r>
                                          </m:e>
                                        </m:d>
                                      </m:den>
                                    </m:f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en-US" sz="1600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600" i="1">
                                                <a:solidFill>
                                                  <a:srgbClr val="836967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sSubSup>
                                              <m:sSubSupPr>
                                                <m:ctrlPr>
                                                  <a:rPr lang="en-US" sz="1600" i="1">
                                                    <a:solidFill>
                                                      <a:srgbClr val="836967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SupPr>
                                              <m:e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</a:rPr>
                                                  <m:t>𝐷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</a:rPr>
                                                  <m:t>𝑘</m:t>
                                                </m:r>
                                              </m:sub>
                                              <m:sup>
                                                <m:r>
                                                  <a:rPr lang="en-US" sz="1600" i="0">
                                                    <a:latin typeface="Cambria Math" panose="02040503050406030204" pitchFamily="18" charset="0"/>
                                                  </a:rPr>
                                                  <m:t>0</m:t>
                                                </m:r>
                                              </m:sup>
                                            </m:sSubSup>
                                          </m:num>
                                          <m:den>
                                            <m:sSubSup>
                                              <m:sSubSupPr>
                                                <m:ctrlP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sSubSupPr>
                                              <m:e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  <m:t>𝑇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  <m:t>𝑗</m:t>
                                                </m:r>
                                              </m:sub>
                                              <m:sup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  <m:t>∗</m:t>
                                                </m:r>
                                              </m:sup>
                                            </m:sSubSup>
                                          </m:den>
                                        </m:f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600" i="1">
                                                <a:solidFill>
                                                  <a:srgbClr val="836967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𝛽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sub>
                                        </m:sSub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f>
                                          <m:fPr>
                                            <m:ctrlPr>
                                              <a:rPr lang="en-US" sz="1600" i="1">
                                                <a:solidFill>
                                                  <a:srgbClr val="836967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sSub>
                                              <m:sSubPr>
                                                <m:ctrlPr>
                                                  <a:rPr lang="en-US" sz="1600" i="1">
                                                    <a:solidFill>
                                                      <a:srgbClr val="836967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</a:rPr>
                                                  <m:t>𝛽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</a:rPr>
                                                  <m:t>𝑘</m:t>
                                                </m:r>
                                              </m:sub>
                                            </m:sSub>
                                          </m:num>
                                          <m:den>
                                            <m:sSub>
                                              <m:sSubPr>
                                                <m:ctrlPr>
                                                  <a:rPr lang="en-US" sz="1600" i="1">
                                                    <a:solidFill>
                                                      <a:srgbClr val="836967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</a:rPr>
                                                  <m:t>𝜆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  <m:d>
                                              <m:dPr>
                                                <m:ctrlPr>
                                                  <a:rPr lang="en-US" sz="1600" i="1">
                                                    <a:solidFill>
                                                      <a:srgbClr val="836967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solidFill>
                                                          <a:srgbClr val="836967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𝛼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𝑖</m:t>
                                                    </m:r>
                                                  </m:sub>
                                                </m:sSub>
                                                <m:r>
                                                  <a:rPr lang="en-US" sz="1600" i="0">
                                                    <a:latin typeface="Cambria Math" panose="02040503050406030204" pitchFamily="18" charset="0"/>
                                                  </a:rPr>
                                                  <m:t>−1</m:t>
                                                </m:r>
                                              </m:e>
                                            </m:d>
                                            <m:sSubSup>
                                              <m:sSubSupPr>
                                                <m:ctrlP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sSubSupPr>
                                              <m:e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  <m:t>𝑇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  <m:t>𝑗</m:t>
                                                </m:r>
                                              </m:sub>
                                              <m:sup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  <m:t>∗</m:t>
                                                </m:r>
                                              </m:sup>
                                            </m:sSubSup>
                                          </m:den>
                                        </m:f>
                                      </m:e>
                                    </m:d>
                                    <m:r>
                                      <a:rPr lang="en-US" sz="1600" i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en-US" sz="1600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600" i="1">
                                                <a:solidFill>
                                                  <a:srgbClr val="836967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sSub>
                                              <m:sSubPr>
                                                <m:ctrlPr>
                                                  <a:rPr lang="en-US" sz="1600" i="1">
                                                    <a:solidFill>
                                                      <a:srgbClr val="836967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</a:rPr>
                                                  <m:t>𝛽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</a:rPr>
                                                  <m:t>𝑘</m:t>
                                                </m:r>
                                              </m:sub>
                                            </m:sSub>
                                          </m:num>
                                          <m:den>
                                            <m:r>
                                              <a:rPr lang="en-US" sz="1600" i="0">
                                                <a:latin typeface="Cambria Math" panose="02040503050406030204" pitchFamily="18" charset="0"/>
                                              </a:rPr>
                                              <m:t>3</m:t>
                                            </m:r>
                                          </m:den>
                                        </m:f>
                                        <m:sSup>
                                          <m:sSupPr>
                                            <m:ctrlPr>
                                              <a:rPr lang="en-US" sz="1600" i="1">
                                                <a:solidFill>
                                                  <a:srgbClr val="836967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sSubSup>
                                              <m:sSubSupPr>
                                                <m:ctrlP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sSubSupPr>
                                              <m:e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  <m:t>𝑇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  <m:t>𝑗</m:t>
                                                </m:r>
                                              </m:sub>
                                              <m:sup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  <m:t>∗</m:t>
                                                </m:r>
                                              </m:sup>
                                            </m:sSubSup>
                                          </m:e>
                                          <m:sup>
                                            <m:r>
                                              <a:rPr lang="en-US" sz="1600" i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f>
                                          <m:fPr>
                                            <m:ctrlPr>
                                              <a:rPr lang="en-US" sz="1600" i="1">
                                                <a:solidFill>
                                                  <a:srgbClr val="836967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sSub>
                                              <m:sSubPr>
                                                <m:ctrlPr>
                                                  <a:rPr lang="en-US" sz="1600" i="1">
                                                    <a:solidFill>
                                                      <a:srgbClr val="836967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</a:rPr>
                                                  <m:t>𝐷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</a:rPr>
                                                  <m:t>𝑘</m:t>
                                                </m:r>
                                              </m:sub>
                                            </m:sSub>
                                            <m:d>
                                              <m:dPr>
                                                <m:ctrlPr>
                                                  <a:rPr lang="en-US" sz="1600" i="1">
                                                    <a:solidFill>
                                                      <a:srgbClr val="836967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sSubSup>
                                                  <m:sSubSupPr>
                                                    <m:ctrlPr>
                                                      <a:rPr lang="en-US" sz="1600" i="1">
                                                        <a:latin typeface="Cambria Math" panose="02040503050406030204" pitchFamily="18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 panose="02040503050406030204" pitchFamily="18" charset="0"/>
                                                        <a:ea typeface="Aptos" panose="020B000402020202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  <m:t>𝑡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i="1">
                                                        <a:latin typeface="Cambria Math" panose="02040503050406030204" pitchFamily="18" charset="0"/>
                                                        <a:ea typeface="Aptos" panose="020B000402020202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  <m:t>𝑗</m:t>
                                                    </m:r>
                                                    <m:r>
                                                      <a:rPr lang="en-US" sz="1600" i="1">
                                                        <a:latin typeface="Cambria Math" panose="02040503050406030204" pitchFamily="18" charset="0"/>
                                                        <a:ea typeface="Aptos" panose="020B000402020202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  <m:t>−1</m:t>
                                                    </m:r>
                                                  </m:sub>
                                                  <m:sup>
                                                    <m:r>
                                                      <a:rPr lang="en-US" sz="1600" i="1">
                                                        <a:latin typeface="Cambria Math" panose="02040503050406030204" pitchFamily="18" charset="0"/>
                                                        <a:ea typeface="Aptos" panose="020B000402020202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  <m:t>∗</m:t>
                                                    </m:r>
                                                  </m:sup>
                                                </m:sSubSup>
                                              </m:e>
                                            </m:d>
                                          </m:num>
                                          <m:den>
                                            <m:r>
                                              <a:rPr lang="en-US" sz="1600" i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  <m:sSubSup>
                                          <m:sSubSup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𝑇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𝑗</m:t>
                                            </m:r>
                                          </m:sub>
                                          <m:sup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∗</m:t>
                                            </m:r>
                                          </m:sup>
                                        </m:sSubSup>
                                      </m:e>
                                    </m:d>
                                  </m:e>
                                </m:d>
                              </m:e>
                            </m:nary>
                          </m:e>
                        </m:d>
                      </m:e>
                    </m:nary>
                  </m:oMath>
                </a14:m>
                <a:endParaRPr lang="en-US" sz="1600" dirty="0"/>
              </a:p>
              <a:p>
                <a:pPr marL="285750" indent="-285750">
                  <a:buFont typeface="Wingdings" panose="05000000000000000000" pitchFamily="2" charset="2"/>
                  <a:buChar char="v"/>
                </a:pPr>
                <a:r>
                  <a:rPr lang="en-US" dirty="0"/>
                  <a:t>Ordering quantity,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𝑖𝑗</m:t>
                        </m:r>
                      </m:sub>
                      <m:sup>
                        <m:r>
                          <a:rPr lang="en-US" sz="16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𝑘</m:t>
                        </m:r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𝐾</m:t>
                        </m:r>
                      </m:sup>
                      <m:e>
                        <m:sSub>
                          <m:sSubPr>
                            <m:ctrlPr>
                              <a:rPr lang="en-US" sz="16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𝑖𝑘</m:t>
                            </m:r>
                          </m:sub>
                        </m:sSub>
                      </m:e>
                    </m:nary>
                    <m:d>
                      <m:dPr>
                        <m:begChr m:val="["/>
                        <m:endChr m:val="]"/>
                        <m:ctrlPr>
                          <a:rPr lang="en-US" sz="16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  <m:sup>
                            <m:r>
                              <a:rPr lang="en-US" sz="1600" b="0" i="0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∗</m:t>
                            </m:r>
                          </m:sup>
                        </m:sSubSup>
                        <m:sSub>
                          <m:sSubPr>
                            <m:ctrlPr>
                              <a:rPr lang="en-US" sz="16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sub>
                        </m:sSub>
                        <m:d>
                          <m:dPr>
                            <m:ctrlPr>
                              <a:rPr lang="en-US" sz="16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  <m: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sub>
                              <m:sup>
                                <m: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</m:d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16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𝛽</m:t>
                                </m:r>
                              </m:e>
                              <m:sub>
                                <m: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𝑘</m:t>
                                </m:r>
                              </m:sub>
                            </m:sSub>
                          </m:num>
                          <m:den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sz="16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𝑗</m:t>
                                    </m:r>
                                  </m:sub>
                                  <m:sup>
                                    <m:r>
                                      <a:rPr lang="en-US" sz="1600" b="0" i="0" smtClean="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∗</m:t>
                                    </m:r>
                                  </m:sup>
                                </m:sSubSup>
                              </m:e>
                            </m:d>
                          </m:e>
                          <m:sup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endParaRPr lang="en-US" dirty="0"/>
              </a:p>
              <a:p>
                <a:r>
                  <a:rPr lang="en-US" sz="1600" dirty="0"/>
                  <a:t> 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A452284-7E56-9ED1-2534-55C1AA52DD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512" y="5028825"/>
                <a:ext cx="10848975" cy="1289007"/>
              </a:xfrm>
              <a:prstGeom prst="rect">
                <a:avLst/>
              </a:prstGeom>
              <a:blipFill>
                <a:blip r:embed="rId6"/>
                <a:stretch>
                  <a:fillRect l="-337" b="-19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Callout: Right Arrow 15">
            <a:extLst>
              <a:ext uri="{FF2B5EF4-FFF2-40B4-BE49-F238E27FC236}">
                <a16:creationId xmlns:a16="http://schemas.microsoft.com/office/drawing/2014/main" id="{43107F58-053E-0483-EEFC-DDB559A71ABA}"/>
              </a:ext>
            </a:extLst>
          </p:cNvPr>
          <p:cNvSpPr/>
          <p:nvPr/>
        </p:nvSpPr>
        <p:spPr>
          <a:xfrm>
            <a:off x="837899" y="2955724"/>
            <a:ext cx="6467776" cy="606156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7622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Continuity and convexity of total cost function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llout: Right Arrow 1">
                <a:extLst>
                  <a:ext uri="{FF2B5EF4-FFF2-40B4-BE49-F238E27FC236}">
                    <a16:creationId xmlns:a16="http://schemas.microsoft.com/office/drawing/2014/main" id="{A84EE391-F6A6-63A2-FF08-8AA4D58AFAE8}"/>
                  </a:ext>
                </a:extLst>
              </p:cNvPr>
              <p:cNvSpPr/>
              <p:nvPr/>
            </p:nvSpPr>
            <p:spPr>
              <a:xfrm>
                <a:off x="837899" y="3797593"/>
                <a:ext cx="6467776" cy="917282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87622"/>
                </a:avLst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accent2">
                        <a:lumMod val="50000"/>
                      </a:schemeClr>
                    </a:solidFill>
                  </a:rPr>
                  <a:t>All the optimal lengths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+2</m:t>
                        </m:r>
                      </m:sub>
                      <m:sup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n-US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,</m:t>
                    </m:r>
                    <m:sSubSup>
                      <m:sSubSupPr>
                        <m:ctrlP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+3</m:t>
                        </m:r>
                      </m:sub>
                      <m:sup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n-US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,…,</m:t>
                    </m:r>
                    <m:sSubSup>
                      <m:sSubSupPr>
                        <m:ctrlP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  <m:sup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r>
                  <a:rPr lang="en-US" dirty="0">
                    <a:solidFill>
                      <a:schemeClr val="accent2">
                        <a:lumMod val="50000"/>
                      </a:schemeClr>
                    </a:solidFill>
                  </a:rPr>
                  <a:t> and associated precast RM ordering quantities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+2</m:t>
                        </m:r>
                      </m:sub>
                      <m:sup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n-US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,</m:t>
                    </m:r>
                    <m:sSubSup>
                      <m:sSubSupPr>
                        <m:ctrlP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+3</m:t>
                        </m:r>
                      </m:sub>
                      <m:sup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n-US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,…,</m:t>
                    </m:r>
                    <m:sSubSup>
                      <m:sSubSupPr>
                        <m:ctrlP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  <m:sup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r>
                  <a:rPr lang="en-US" dirty="0">
                    <a:solidFill>
                      <a:schemeClr val="accent2">
                        <a:lumMod val="50000"/>
                      </a:schemeClr>
                    </a:solidFill>
                  </a:rPr>
                  <a:t>, can be determined iteratively. </a:t>
                </a:r>
              </a:p>
            </p:txBody>
          </p:sp>
        </mc:Choice>
        <mc:Fallback xmlns="">
          <p:sp>
            <p:nvSpPr>
              <p:cNvPr id="2" name="Callout: Right Arrow 1">
                <a:extLst>
                  <a:ext uri="{FF2B5EF4-FFF2-40B4-BE49-F238E27FC236}">
                    <a16:creationId xmlns:a16="http://schemas.microsoft.com/office/drawing/2014/main" id="{A84EE391-F6A6-63A2-FF08-8AA4D58AFAE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899" y="3797593"/>
                <a:ext cx="6467776" cy="917282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87622"/>
                </a:avLst>
              </a:prstGeom>
              <a:blipFill>
                <a:blip r:embed="rId7"/>
                <a:stretch>
                  <a:fillRect t="-5921" b="-138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2A42A6-4F5D-1BA9-68B2-EF86E50B31D5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78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10" grpId="0"/>
      <p:bldP spid="15" grpId="0"/>
      <p:bldP spid="16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7F9A5-1DD0-4B1E-B453-F5BFC121B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5D30992-648C-BC91-ABE5-96B9E4DCF8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24288" y="320164"/>
            <a:ext cx="4278270" cy="466183"/>
          </a:xfrm>
        </p:spPr>
        <p:txBody>
          <a:bodyPr/>
          <a:lstStyle/>
          <a:p>
            <a:pPr algn="ctr"/>
            <a:r>
              <a:rPr lang="en-US" sz="2800" b="1" u="sng" dirty="0"/>
              <a:t>6. An Industrial Problem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E780F4-23DE-4034-C44E-75BE984B470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6EA02C58-81D1-A848-871E-E11E789432AA}" type="slidenum">
              <a:rPr lang="en-US" smtClean="0">
                <a:solidFill>
                  <a:srgbClr val="FFFFFF"/>
                </a:solidFill>
              </a:rPr>
              <a:pPr algn="r"/>
              <a:t>10</a:t>
            </a:fld>
            <a:endParaRPr lang="en-US" dirty="0">
              <a:solidFill>
                <a:srgbClr val="FFFF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BCA50E91-E7EE-8559-7CD0-6028FCC4D18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4321402"/>
                  </p:ext>
                </p:extLst>
              </p:nvPr>
            </p:nvGraphicFramePr>
            <p:xfrm>
              <a:off x="4848224" y="1022089"/>
              <a:ext cx="7185069" cy="4690556"/>
            </p:xfrm>
            <a:graphic>
              <a:graphicData uri="http://schemas.openxmlformats.org/drawingml/2006/table">
                <a:tbl>
                  <a:tblPr firstRow="1" firstCol="1" bandRow="1">
                    <a:tableStyleId>{68D230F3-CF80-4859-8CE7-A43EE81993B5}</a:tableStyleId>
                  </a:tblPr>
                  <a:tblGrid>
                    <a:gridCol w="4116667">
                      <a:extLst>
                        <a:ext uri="{9D8B030D-6E8A-4147-A177-3AD203B41FA5}">
                          <a16:colId xmlns:a16="http://schemas.microsoft.com/office/drawing/2014/main" val="557551061"/>
                        </a:ext>
                      </a:extLst>
                    </a:gridCol>
                    <a:gridCol w="857839">
                      <a:extLst>
                        <a:ext uri="{9D8B030D-6E8A-4147-A177-3AD203B41FA5}">
                          <a16:colId xmlns:a16="http://schemas.microsoft.com/office/drawing/2014/main" val="2351441501"/>
                        </a:ext>
                      </a:extLst>
                    </a:gridCol>
                    <a:gridCol w="631596">
                      <a:extLst>
                        <a:ext uri="{9D8B030D-6E8A-4147-A177-3AD203B41FA5}">
                          <a16:colId xmlns:a16="http://schemas.microsoft.com/office/drawing/2014/main" val="3120637709"/>
                        </a:ext>
                      </a:extLst>
                    </a:gridCol>
                    <a:gridCol w="1578967">
                      <a:extLst>
                        <a:ext uri="{9D8B030D-6E8A-4147-A177-3AD203B41FA5}">
                          <a16:colId xmlns:a16="http://schemas.microsoft.com/office/drawing/2014/main" val="933577058"/>
                        </a:ext>
                      </a:extLst>
                    </a:gridCol>
                  </a:tblGrid>
                  <a:tr h="182575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System Parameters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Notation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Value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Units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62927940"/>
                      </a:ext>
                    </a:extLst>
                  </a:tr>
                  <a:tr h="340278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Fixed cost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kern="100">
                                    <a:effectLst/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oMath>
                            </m:oMathPara>
                          </a14:m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1000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dollars/order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35282716"/>
                      </a:ext>
                    </a:extLst>
                  </a:tr>
                  <a:tr h="340278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Amount of Fly-ash required to produce Box Culvert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4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US tons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34453185"/>
                      </a:ext>
                    </a:extLst>
                  </a:tr>
                  <a:tr h="340278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Amount of Fly-ash required to produce Arch Bridge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1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US tons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89372764"/>
                      </a:ext>
                    </a:extLst>
                  </a:tr>
                  <a:tr h="340278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Amount of Aggregates required to produce Box Culvert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2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US tons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04777824"/>
                      </a:ext>
                    </a:extLst>
                  </a:tr>
                  <a:tr h="340278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Amount of Aggregates required to produce Arch Bridge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3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US tons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19286387"/>
                      </a:ext>
                    </a:extLst>
                  </a:tr>
                  <a:tr h="340278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Increasing demand rate for Arch Bridge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4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units/month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21004130"/>
                      </a:ext>
                    </a:extLst>
                  </a:tr>
                  <a:tr h="340278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Increasing demand rate for Box Culvert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2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units/month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4209483"/>
                      </a:ext>
                    </a:extLst>
                  </a:tr>
                  <a:tr h="357205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Initial cost per unit for purchasing the Fly-ash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8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  <m:sup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88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dollars/ton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46721279"/>
                      </a:ext>
                    </a:extLst>
                  </a:tr>
                  <a:tr h="357205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Initial cost per unit for purchasing the Aggregates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8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  <m:sup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25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dollars/ton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42000287"/>
                      </a:ext>
                    </a:extLst>
                  </a:tr>
                  <a:tr h="357205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Initial demand for the Box Culvert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8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  <m:sup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24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units/month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6062865"/>
                      </a:ext>
                    </a:extLst>
                  </a:tr>
                  <a:tr h="357205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Initial demand for the Arch Bridge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8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  <m:sup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10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units/month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889905119"/>
                      </a:ext>
                    </a:extLst>
                  </a:tr>
                  <a:tr h="279064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Inventory carrying cost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kern="100">
                                    <a:effectLst/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oMath>
                            </m:oMathPara>
                          </a14:m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12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dollars/unit/month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7436017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BCA50E91-E7EE-8559-7CD0-6028FCC4D18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4321402"/>
                  </p:ext>
                </p:extLst>
              </p:nvPr>
            </p:nvGraphicFramePr>
            <p:xfrm>
              <a:off x="4848224" y="1022089"/>
              <a:ext cx="7185069" cy="4690556"/>
            </p:xfrm>
            <a:graphic>
              <a:graphicData uri="http://schemas.openxmlformats.org/drawingml/2006/table">
                <a:tbl>
                  <a:tblPr firstRow="1" firstCol="1" bandRow="1">
                    <a:tableStyleId>{68D230F3-CF80-4859-8CE7-A43EE81993B5}</a:tableStyleId>
                  </a:tblPr>
                  <a:tblGrid>
                    <a:gridCol w="4116667">
                      <a:extLst>
                        <a:ext uri="{9D8B030D-6E8A-4147-A177-3AD203B41FA5}">
                          <a16:colId xmlns:a16="http://schemas.microsoft.com/office/drawing/2014/main" val="557551061"/>
                        </a:ext>
                      </a:extLst>
                    </a:gridCol>
                    <a:gridCol w="857839">
                      <a:extLst>
                        <a:ext uri="{9D8B030D-6E8A-4147-A177-3AD203B41FA5}">
                          <a16:colId xmlns:a16="http://schemas.microsoft.com/office/drawing/2014/main" val="2351441501"/>
                        </a:ext>
                      </a:extLst>
                    </a:gridCol>
                    <a:gridCol w="631596">
                      <a:extLst>
                        <a:ext uri="{9D8B030D-6E8A-4147-A177-3AD203B41FA5}">
                          <a16:colId xmlns:a16="http://schemas.microsoft.com/office/drawing/2014/main" val="3120637709"/>
                        </a:ext>
                      </a:extLst>
                    </a:gridCol>
                    <a:gridCol w="1578967">
                      <a:extLst>
                        <a:ext uri="{9D8B030D-6E8A-4147-A177-3AD203B41FA5}">
                          <a16:colId xmlns:a16="http://schemas.microsoft.com/office/drawing/2014/main" val="933577058"/>
                        </a:ext>
                      </a:extLst>
                    </a:gridCol>
                  </a:tblGrid>
                  <a:tr h="220028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System Parameters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Notation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Value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Units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62927940"/>
                      </a:ext>
                    </a:extLst>
                  </a:tr>
                  <a:tr h="37592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Fixed cost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82857" t="-70968" r="-260714" b="-10870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1000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dollars/order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35282716"/>
                      </a:ext>
                    </a:extLst>
                  </a:tr>
                  <a:tr h="37592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Amount of Fly-ash required to produce Box Culvert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82857" t="-170968" r="-260714" b="-9870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4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US tons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34453185"/>
                      </a:ext>
                    </a:extLst>
                  </a:tr>
                  <a:tr h="37592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Amount of Fly-ash required to produce Arch Bridge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82857" t="-270968" r="-260714" b="-8870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1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US tons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89372764"/>
                      </a:ext>
                    </a:extLst>
                  </a:tr>
                  <a:tr h="37592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Amount of Aggregates required to produce Box Culvert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82857" t="-377049" r="-260714" b="-8016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2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US tons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04777824"/>
                      </a:ext>
                    </a:extLst>
                  </a:tr>
                  <a:tr h="37592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Amount of Aggregates required to produce Arch Bridge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82857" t="-469355" r="-260714" b="-6887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3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US tons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19286387"/>
                      </a:ext>
                    </a:extLst>
                  </a:tr>
                  <a:tr h="37592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Increasing demand rate for Arch Bridge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82857" t="-569355" r="-260714" b="-5887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4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units/month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21004130"/>
                      </a:ext>
                    </a:extLst>
                  </a:tr>
                  <a:tr h="37592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Increasing demand rate for Box Culvert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82857" t="-669355" r="-260714" b="-4887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2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units/month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14209483"/>
                      </a:ext>
                    </a:extLst>
                  </a:tr>
                  <a:tr h="380746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Initial cost per unit for purchasing the Fly-ash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82857" t="-769355" r="-260714" b="-3887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88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dollars/ton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46721279"/>
                      </a:ext>
                    </a:extLst>
                  </a:tr>
                  <a:tr h="381318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Initial cost per unit for purchasing the Aggregates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82857" t="-855556" r="-260714" b="-2825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25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dollars/ton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42000287"/>
                      </a:ext>
                    </a:extLst>
                  </a:tr>
                  <a:tr h="380746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Initial demand for the Box Culvert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82857" t="-955556" r="-260714" b="-1825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24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units/month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6062865"/>
                      </a:ext>
                    </a:extLst>
                  </a:tr>
                  <a:tr h="381318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Initial demand for the Arch Bridge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82857" t="-1072581" r="-260714" b="-854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10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units/month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889905119"/>
                      </a:ext>
                    </a:extLst>
                  </a:tr>
                  <a:tr h="31496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b="0" kern="100" dirty="0">
                              <a:effectLst/>
                            </a:rPr>
                            <a:t>Inventory carrying cost</a:t>
                          </a:r>
                          <a:endParaRPr lang="en-US" sz="1800" b="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82857" t="-1398077" r="-260714" b="-19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12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400" kern="100" dirty="0">
                              <a:effectLst/>
                            </a:rPr>
                            <a:t>dollars/unit/month</a:t>
                          </a:r>
                          <a:endParaRPr lang="en-US" sz="18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7436017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9DDF1210-3198-CE6D-7928-A5AFD530CD7C}"/>
              </a:ext>
            </a:extLst>
          </p:cNvPr>
          <p:cNvSpPr txBox="1"/>
          <p:nvPr/>
        </p:nvSpPr>
        <p:spPr>
          <a:xfrm>
            <a:off x="6972135" y="5929560"/>
            <a:ext cx="48926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*Original Data is changed a little bit to avoid proprietary conflict of the PC mfg. company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386159-03CD-747E-DFD4-05FAC37A8F89}"/>
              </a:ext>
            </a:extLst>
          </p:cNvPr>
          <p:cNvSpPr txBox="1"/>
          <p:nvPr/>
        </p:nvSpPr>
        <p:spPr>
          <a:xfrm>
            <a:off x="158706" y="1551780"/>
            <a:ext cx="454526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800" dirty="0">
                <a:effectLst/>
                <a:ea typeface="Aptos" panose="020B0004020202020204" pitchFamily="34" charset="0"/>
              </a:rPr>
              <a:t>Data* representing an inventory system of a precast concrete (PC) manufacturing company in which a multi-period decision making process is needed to get an optimal decision.</a:t>
            </a:r>
            <a:endParaRPr lang="en-US" dirty="0"/>
          </a:p>
        </p:txBody>
      </p:sp>
      <p:graphicFrame>
        <p:nvGraphicFramePr>
          <p:cNvPr id="17" name="Diagram 16">
            <a:extLst>
              <a:ext uri="{FF2B5EF4-FFF2-40B4-BE49-F238E27FC236}">
                <a16:creationId xmlns:a16="http://schemas.microsoft.com/office/drawing/2014/main" id="{C02EDCEA-AA9F-5ABC-9AEC-A8443A9D8E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8935014"/>
              </p:ext>
            </p:extLst>
          </p:nvPr>
        </p:nvGraphicFramePr>
        <p:xfrm>
          <a:off x="158706" y="3027554"/>
          <a:ext cx="4545269" cy="2109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D267A19-08C8-4C39-91E2-22B68DE48BB2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81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45B99-24F2-EC46-549C-4B2F530AB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0EC473A-3B9B-0744-753F-91755ABF8C9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987758" y="320164"/>
            <a:ext cx="4114800" cy="466183"/>
          </a:xfrm>
        </p:spPr>
        <p:txBody>
          <a:bodyPr/>
          <a:lstStyle/>
          <a:p>
            <a:pPr algn="ctr"/>
            <a:r>
              <a:rPr lang="en-US" sz="2800" b="1" dirty="0"/>
              <a:t>An Industrial Problem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F85067-65DD-E016-991C-A2643970398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6EA02C58-81D1-A848-871E-E11E789432AA}" type="slidenum">
              <a:rPr lang="en-US" smtClean="0">
                <a:solidFill>
                  <a:srgbClr val="FFFFFF"/>
                </a:solidFill>
              </a:rPr>
              <a:pPr algn="r"/>
              <a:t>11</a:t>
            </a:fld>
            <a:endParaRPr lang="en-US" dirty="0">
              <a:solidFill>
                <a:srgbClr val="FFFF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26934DAE-AA5C-7C8B-695B-8E83492A41D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9001771"/>
                  </p:ext>
                </p:extLst>
              </p:nvPr>
            </p:nvGraphicFramePr>
            <p:xfrm>
              <a:off x="8140785" y="1038466"/>
              <a:ext cx="3935682" cy="2215226"/>
            </p:xfrm>
            <a:graphic>
              <a:graphicData uri="http://schemas.openxmlformats.org/drawingml/2006/table">
                <a:tbl>
                  <a:tblPr firstRow="1" firstCol="1" bandRow="1">
                    <a:tableStyleId>{68D230F3-CF80-4859-8CE7-A43EE81993B5}</a:tableStyleId>
                  </a:tblPr>
                  <a:tblGrid>
                    <a:gridCol w="695325">
                      <a:extLst>
                        <a:ext uri="{9D8B030D-6E8A-4147-A177-3AD203B41FA5}">
                          <a16:colId xmlns:a16="http://schemas.microsoft.com/office/drawing/2014/main" val="3829738958"/>
                        </a:ext>
                      </a:extLst>
                    </a:gridCol>
                    <a:gridCol w="427301">
                      <a:extLst>
                        <a:ext uri="{9D8B030D-6E8A-4147-A177-3AD203B41FA5}">
                          <a16:colId xmlns:a16="http://schemas.microsoft.com/office/drawing/2014/main" val="753521798"/>
                        </a:ext>
                      </a:extLst>
                    </a:gridCol>
                    <a:gridCol w="618601">
                      <a:extLst>
                        <a:ext uri="{9D8B030D-6E8A-4147-A177-3AD203B41FA5}">
                          <a16:colId xmlns:a16="http://schemas.microsoft.com/office/drawing/2014/main" val="1752778487"/>
                        </a:ext>
                      </a:extLst>
                    </a:gridCol>
                    <a:gridCol w="731485">
                      <a:extLst>
                        <a:ext uri="{9D8B030D-6E8A-4147-A177-3AD203B41FA5}">
                          <a16:colId xmlns:a16="http://schemas.microsoft.com/office/drawing/2014/main" val="667356066"/>
                        </a:ext>
                      </a:extLst>
                    </a:gridCol>
                    <a:gridCol w="731485">
                      <a:extLst>
                        <a:ext uri="{9D8B030D-6E8A-4147-A177-3AD203B41FA5}">
                          <a16:colId xmlns:a16="http://schemas.microsoft.com/office/drawing/2014/main" val="2247014276"/>
                        </a:ext>
                      </a:extLst>
                    </a:gridCol>
                    <a:gridCol w="731485">
                      <a:extLst>
                        <a:ext uri="{9D8B030D-6E8A-4147-A177-3AD203B41FA5}">
                          <a16:colId xmlns:a16="http://schemas.microsoft.com/office/drawing/2014/main" val="4055130441"/>
                        </a:ext>
                      </a:extLst>
                    </a:gridCol>
                  </a:tblGrid>
                  <a:tr h="49263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 dirty="0">
                              <a:effectLst/>
                            </a:rPr>
                            <a:t>Cycle </a:t>
                          </a:r>
                          <a14:m>
                            <m:oMath xmlns:m="http://schemas.openxmlformats.org/officeDocument/2006/math">
                              <m:r>
                                <a:rPr lang="en-US" sz="1200" kern="100">
                                  <a:effectLst/>
                                  <a:latin typeface="Cambria Math" panose="02040503050406030204" pitchFamily="18" charset="0"/>
                                </a:rPr>
                                <m:t>𝒋</m:t>
                              </m:r>
                            </m:oMath>
                          </a14:m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2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2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2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𝒋</m:t>
                                    </m:r>
                                    <m:r>
                                      <a:rPr lang="en-US" sz="12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12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2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2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2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𝑻</m:t>
                                    </m:r>
                                  </m:e>
                                  <m:sub>
                                    <m:r>
                                      <a:rPr lang="en-US" sz="12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𝒋</m:t>
                                    </m:r>
                                  </m:sub>
                                  <m:sup>
                                    <m:r>
                                      <a:rPr lang="en-US" sz="12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2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2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𝑸</m:t>
                                    </m:r>
                                  </m:e>
                                  <m:sub>
                                    <m:r>
                                      <a:rPr lang="en-US" sz="12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en-US" sz="12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𝒋</m:t>
                                    </m:r>
                                  </m:sub>
                                  <m:sup>
                                    <m:r>
                                      <a:rPr lang="en-US" sz="12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2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2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𝑸</m:t>
                                    </m:r>
                                  </m:e>
                                  <m:sub>
                                    <m:r>
                                      <a:rPr lang="en-US" sz="12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  <m:r>
                                      <a:rPr lang="en-US" sz="12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𝒋</m:t>
                                    </m:r>
                                  </m:sub>
                                  <m:sup>
                                    <m:r>
                                      <a:rPr lang="en-US" sz="12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200" i="1" kern="10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2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𝑻𝑪</m:t>
                                  </m:r>
                                </m:e>
                                <m:sub>
                                  <m:r>
                                    <a:rPr lang="en-US" sz="12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𝒋</m:t>
                                  </m:r>
                                </m:sub>
                                <m:sup>
                                  <m:r>
                                    <a:rPr lang="en-US" sz="12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200" kern="100" dirty="0">
                              <a:effectLst/>
                            </a:rPr>
                            <a:t>($)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18753270"/>
                      </a:ext>
                    </a:extLst>
                  </a:tr>
                  <a:tr h="24608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1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 dirty="0">
                              <a:effectLst/>
                            </a:rPr>
                            <a:t>1.39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164.20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121.55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32,444.1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41758493"/>
                      </a:ext>
                    </a:extLst>
                  </a:tr>
                  <a:tr h="24608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2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1.39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1.37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0">
                              <a:effectLst/>
                            </a:rPr>
                            <a:t>196.30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146.58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32,810.9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55579916"/>
                      </a:ext>
                    </a:extLst>
                  </a:tr>
                  <a:tr h="24608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3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2.76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1.35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0" dirty="0">
                              <a:effectLst/>
                            </a:rPr>
                            <a:t>227.20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0">
                              <a:effectLst/>
                            </a:rPr>
                            <a:t>170.69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 dirty="0">
                              <a:effectLst/>
                            </a:rPr>
                            <a:t>33,169.1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46138474"/>
                      </a:ext>
                    </a:extLst>
                  </a:tr>
                  <a:tr h="24608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4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4.11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 dirty="0">
                              <a:effectLst/>
                            </a:rPr>
                            <a:t>1.34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257.13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0">
                              <a:effectLst/>
                            </a:rPr>
                            <a:t>194.04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33,519.2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33271410"/>
                      </a:ext>
                    </a:extLst>
                  </a:tr>
                  <a:tr h="24608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5.45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1.32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0">
                              <a:effectLst/>
                            </a:rPr>
                            <a:t>285.98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216.55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33,861.5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90860362"/>
                      </a:ext>
                    </a:extLst>
                  </a:tr>
                  <a:tr h="24608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6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6.77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1.31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 dirty="0">
                              <a:effectLst/>
                            </a:rPr>
                            <a:t>314.01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238.41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34,196.3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9296676"/>
                      </a:ext>
                    </a:extLst>
                  </a:tr>
                  <a:tr h="24608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7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8.08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1.30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341.05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259.50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 dirty="0">
                              <a:effectLst/>
                            </a:rPr>
                            <a:t>34,524.1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6695908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26934DAE-AA5C-7C8B-695B-8E83492A41D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9001771"/>
                  </p:ext>
                </p:extLst>
              </p:nvPr>
            </p:nvGraphicFramePr>
            <p:xfrm>
              <a:off x="8140785" y="1038466"/>
              <a:ext cx="3935682" cy="2215226"/>
            </p:xfrm>
            <a:graphic>
              <a:graphicData uri="http://schemas.openxmlformats.org/drawingml/2006/table">
                <a:tbl>
                  <a:tblPr firstRow="1" firstCol="1" bandRow="1">
                    <a:tableStyleId>{68D230F3-CF80-4859-8CE7-A43EE81993B5}</a:tableStyleId>
                  </a:tblPr>
                  <a:tblGrid>
                    <a:gridCol w="695325">
                      <a:extLst>
                        <a:ext uri="{9D8B030D-6E8A-4147-A177-3AD203B41FA5}">
                          <a16:colId xmlns:a16="http://schemas.microsoft.com/office/drawing/2014/main" val="3829738958"/>
                        </a:ext>
                      </a:extLst>
                    </a:gridCol>
                    <a:gridCol w="427301">
                      <a:extLst>
                        <a:ext uri="{9D8B030D-6E8A-4147-A177-3AD203B41FA5}">
                          <a16:colId xmlns:a16="http://schemas.microsoft.com/office/drawing/2014/main" val="753521798"/>
                        </a:ext>
                      </a:extLst>
                    </a:gridCol>
                    <a:gridCol w="618601">
                      <a:extLst>
                        <a:ext uri="{9D8B030D-6E8A-4147-A177-3AD203B41FA5}">
                          <a16:colId xmlns:a16="http://schemas.microsoft.com/office/drawing/2014/main" val="1752778487"/>
                        </a:ext>
                      </a:extLst>
                    </a:gridCol>
                    <a:gridCol w="731485">
                      <a:extLst>
                        <a:ext uri="{9D8B030D-6E8A-4147-A177-3AD203B41FA5}">
                          <a16:colId xmlns:a16="http://schemas.microsoft.com/office/drawing/2014/main" val="667356066"/>
                        </a:ext>
                      </a:extLst>
                    </a:gridCol>
                    <a:gridCol w="731485">
                      <a:extLst>
                        <a:ext uri="{9D8B030D-6E8A-4147-A177-3AD203B41FA5}">
                          <a16:colId xmlns:a16="http://schemas.microsoft.com/office/drawing/2014/main" val="2247014276"/>
                        </a:ext>
                      </a:extLst>
                    </a:gridCol>
                    <a:gridCol w="731485">
                      <a:extLst>
                        <a:ext uri="{9D8B030D-6E8A-4147-A177-3AD203B41FA5}">
                          <a16:colId xmlns:a16="http://schemas.microsoft.com/office/drawing/2014/main" val="4055130441"/>
                        </a:ext>
                      </a:extLst>
                    </a:gridCol>
                  </a:tblGrid>
                  <a:tr h="49263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t="-8642" r="-468421" b="-3567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60563" t="-8642" r="-652113" b="-3567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83168" t="-8642" r="-358416" b="-3567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238333" t="-8642" r="-201667" b="-3567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335537" t="-8642" r="-100000" b="-3567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39167" t="-8642" r="-833" b="-3567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518753270"/>
                      </a:ext>
                    </a:extLst>
                  </a:tr>
                  <a:tr h="24608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1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 dirty="0">
                              <a:effectLst/>
                            </a:rPr>
                            <a:t>1.39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164.20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121.55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32,444.1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41758493"/>
                      </a:ext>
                    </a:extLst>
                  </a:tr>
                  <a:tr h="24608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2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1.39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1.37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0">
                              <a:effectLst/>
                            </a:rPr>
                            <a:t>196.30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146.58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32,810.9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55579916"/>
                      </a:ext>
                    </a:extLst>
                  </a:tr>
                  <a:tr h="24608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3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2.76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1.35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0" dirty="0">
                              <a:effectLst/>
                            </a:rPr>
                            <a:t>227.20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0">
                              <a:effectLst/>
                            </a:rPr>
                            <a:t>170.69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 dirty="0">
                              <a:effectLst/>
                            </a:rPr>
                            <a:t>33,169.1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46138474"/>
                      </a:ext>
                    </a:extLst>
                  </a:tr>
                  <a:tr h="24608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4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4.11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 dirty="0">
                              <a:effectLst/>
                            </a:rPr>
                            <a:t>1.34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257.13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0">
                              <a:effectLst/>
                            </a:rPr>
                            <a:t>194.04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33,519.2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33271410"/>
                      </a:ext>
                    </a:extLst>
                  </a:tr>
                  <a:tr h="24608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5.45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1.32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0">
                              <a:effectLst/>
                            </a:rPr>
                            <a:t>285.98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216.55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33,861.5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90860362"/>
                      </a:ext>
                    </a:extLst>
                  </a:tr>
                  <a:tr h="24608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6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6.77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1.31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 dirty="0">
                              <a:effectLst/>
                            </a:rPr>
                            <a:t>314.01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238.41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34,196.3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9296676"/>
                      </a:ext>
                    </a:extLst>
                  </a:tr>
                  <a:tr h="24608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7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8.08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1.30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341.05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>
                              <a:effectLst/>
                            </a:rPr>
                            <a:t>259.50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200" kern="100" dirty="0">
                              <a:effectLst/>
                            </a:rPr>
                            <a:t>34,524.1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6695908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60BD5AE-8E3D-3DA0-3230-30C4A5D5F6B3}"/>
                  </a:ext>
                </a:extLst>
              </p:cNvPr>
              <p:cNvSpPr txBox="1"/>
              <p:nvPr/>
            </p:nvSpPr>
            <p:spPr>
              <a:xfrm>
                <a:off x="230233" y="1519612"/>
                <a:ext cx="8075567" cy="12750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lnSpc>
                    <a:spcPct val="150000"/>
                  </a:lnSpc>
                  <a:buFont typeface="Wingdings" panose="05000000000000000000" pitchFamily="2" charset="2"/>
                  <a:buChar char="v"/>
                </a:pPr>
                <a:r>
                  <a:rPr lang="en-US" sz="2400" dirty="0"/>
                  <a:t>Optimal policies 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Aptos" panose="020B0004020202020204" pitchFamily="34" charset="0"/>
                  </a:rPr>
                  <a:t>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sSubSup>
                      <m:sSub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𝑖𝑗</m:t>
                        </m:r>
                      </m:sub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Aptos" panose="020B0004020202020204" pitchFamily="34" charset="0"/>
                  </a:rPr>
                  <a:t>)</a:t>
                </a:r>
                <a:r>
                  <a:rPr lang="en-US" sz="2400" dirty="0"/>
                  <a:t> for inception phase</a:t>
                </a:r>
              </a:p>
              <a:p>
                <a:pPr marL="514350" indent="-514350">
                  <a:lnSpc>
                    <a:spcPct val="150000"/>
                  </a:lnSpc>
                  <a:buFont typeface="Wingdings" panose="05000000000000000000" pitchFamily="2" charset="2"/>
                  <a:buChar char="v"/>
                </a:pPr>
                <a:r>
                  <a:rPr lang="en-US" sz="2400" dirty="0">
                    <a:ea typeface="Aptos" panose="020B0004020202020204" pitchFamily="34" charset="0"/>
                  </a:rPr>
                  <a:t>C</a:t>
                </a:r>
                <a:r>
                  <a:rPr lang="en-US" sz="2400" dirty="0">
                    <a:effectLst/>
                    <a:ea typeface="Aptos" panose="020B0004020202020204" pitchFamily="34" charset="0"/>
                  </a:rPr>
                  <a:t>orresponding minimum total cost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𝑇𝐶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(</m:t>
                    </m:r>
                    <m:sSubSup>
                      <m:sSub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400" dirty="0">
                    <a:effectLst/>
                    <a:ea typeface="Aptos" panose="020B0004020202020204" pitchFamily="34" charset="0"/>
                  </a:rPr>
                  <a:t> was calculated</a:t>
                </a:r>
                <a:endParaRPr lang="en-US" sz="24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60BD5AE-8E3D-3DA0-3230-30C4A5D5F6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233" y="1519612"/>
                <a:ext cx="8075567" cy="1275093"/>
              </a:xfrm>
              <a:prstGeom prst="rect">
                <a:avLst/>
              </a:prstGeom>
              <a:blipFill>
                <a:blip r:embed="rId3"/>
                <a:stretch>
                  <a:fillRect l="-1057" b="-71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>
            <a:extLst>
              <a:ext uri="{FF2B5EF4-FFF2-40B4-BE49-F238E27FC236}">
                <a16:creationId xmlns:a16="http://schemas.microsoft.com/office/drawing/2014/main" id="{125BCBEA-B0AB-6677-2C2C-0E38AFE80E40}"/>
              </a:ext>
            </a:extLst>
          </p:cNvPr>
          <p:cNvGrpSpPr/>
          <p:nvPr/>
        </p:nvGrpSpPr>
        <p:grpSpPr>
          <a:xfrm>
            <a:off x="142232" y="2905877"/>
            <a:ext cx="7901911" cy="3050961"/>
            <a:chOff x="0" y="0"/>
            <a:chExt cx="5427345" cy="2087415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91639F5-900B-34CB-FDDF-22F44E5FBAD8}"/>
                </a:ext>
              </a:extLst>
            </p:cNvPr>
            <p:cNvGrpSpPr/>
            <p:nvPr/>
          </p:nvGrpSpPr>
          <p:grpSpPr>
            <a:xfrm>
              <a:off x="0" y="0"/>
              <a:ext cx="5427345" cy="2087415"/>
              <a:chOff x="0" y="0"/>
              <a:chExt cx="5427345" cy="2087415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96323996-66F2-E68A-87CF-64C571D352EC}"/>
                  </a:ext>
                </a:extLst>
              </p:cNvPr>
              <p:cNvGrpSpPr/>
              <p:nvPr/>
            </p:nvGrpSpPr>
            <p:grpSpPr>
              <a:xfrm>
                <a:off x="0" y="0"/>
                <a:ext cx="5427345" cy="2087415"/>
                <a:chOff x="6350" y="-79552"/>
                <a:chExt cx="5427345" cy="2088722"/>
              </a:xfrm>
            </p:grpSpPr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691BD98B-E8CF-79C1-7311-E1F28B9E77C6}"/>
                    </a:ext>
                  </a:extLst>
                </p:cNvPr>
                <p:cNvGrpSpPr/>
                <p:nvPr/>
              </p:nvGrpSpPr>
              <p:grpSpPr>
                <a:xfrm>
                  <a:off x="6350" y="-79552"/>
                  <a:ext cx="5427345" cy="2088722"/>
                  <a:chOff x="6449" y="-99410"/>
                  <a:chExt cx="5512283" cy="2610107"/>
                </a:xfrm>
              </p:grpSpPr>
              <p:grpSp>
                <p:nvGrpSpPr>
                  <p:cNvPr id="18" name="Group 17">
                    <a:extLst>
                      <a:ext uri="{FF2B5EF4-FFF2-40B4-BE49-F238E27FC236}">
                        <a16:creationId xmlns:a16="http://schemas.microsoft.com/office/drawing/2014/main" id="{34345084-0FB3-B0D3-16D5-5E5E65FB85E8}"/>
                      </a:ext>
                    </a:extLst>
                  </p:cNvPr>
                  <p:cNvGrpSpPr/>
                  <p:nvPr/>
                </p:nvGrpSpPr>
                <p:grpSpPr>
                  <a:xfrm>
                    <a:off x="6449" y="-99410"/>
                    <a:ext cx="5512283" cy="2610107"/>
                    <a:chOff x="-49214" y="-102060"/>
                    <a:chExt cx="5512779" cy="2397916"/>
                  </a:xfrm>
                </p:grpSpPr>
                <p:grpSp>
                  <p:nvGrpSpPr>
                    <p:cNvPr id="21" name="Group 20">
                      <a:extLst>
                        <a:ext uri="{FF2B5EF4-FFF2-40B4-BE49-F238E27FC236}">
                          <a16:creationId xmlns:a16="http://schemas.microsoft.com/office/drawing/2014/main" id="{747AB981-D705-0672-AA37-FFAD62453BF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66000" y="-102032"/>
                      <a:ext cx="4697565" cy="2397888"/>
                      <a:chOff x="-2819683" y="-213010"/>
                      <a:chExt cx="6318072" cy="3411054"/>
                    </a:xfrm>
                  </p:grpSpPr>
                  <p:pic>
                    <p:nvPicPr>
                      <p:cNvPr id="23" name="Picture 22">
                        <a:extLst>
                          <a:ext uri="{FF2B5EF4-FFF2-40B4-BE49-F238E27FC236}">
                            <a16:creationId xmlns:a16="http://schemas.microsoft.com/office/drawing/2014/main" id="{1943212C-FE40-A915-D69C-2C7517F060E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4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94534" y="-213010"/>
                        <a:ext cx="3692923" cy="2592330"/>
                      </a:xfrm>
                      <a:prstGeom prst="rect">
                        <a:avLst/>
                      </a:prstGeom>
                      <a:noFill/>
                    </p:spPr>
                  </p:pic>
                  <p:sp>
                    <p:nvSpPr>
                      <p:cNvPr id="24" name="Text Box 1">
                        <a:extLst>
                          <a:ext uri="{FF2B5EF4-FFF2-40B4-BE49-F238E27FC236}">
                            <a16:creationId xmlns:a16="http://schemas.microsoft.com/office/drawing/2014/main" id="{D1A786C6-CC88-8B1E-480A-2863A932121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-2819683" y="2890616"/>
                        <a:ext cx="5059246" cy="30742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0" vert="horz" wrap="square" lIns="91440" tIns="45720" rIns="91440" bIns="45720" anchor="t" anchorCtr="0">
                        <a:noAutofit/>
                      </a:bodyPr>
                      <a:lstStyle>
                        <a:defPPr>
                          <a:defRPr lang="en-US"/>
                        </a:defPPr>
                        <a:lvl1pPr marR="0">
                          <a:lnSpc>
                            <a:spcPct val="107000"/>
                          </a:lnSpc>
                          <a:spcAft>
                            <a:spcPts val="800"/>
                          </a:spcAft>
                          <a:defRPr sz="1200" kern="100">
                            <a:effectLst/>
                            <a:ea typeface="Aptos" panose="020B0004020202020204" pitchFamily="34" charset="0"/>
                            <a:cs typeface="Times New Roman" panose="02020603050405020304" pitchFamily="18" charset="0"/>
                          </a:defRPr>
                        </a:lvl1pPr>
                      </a:lstStyle>
                      <a:p>
                        <a:pPr algn="ctr"/>
                        <a:r>
                          <a:rPr lang="en-US" sz="1400" u="sng" dirty="0"/>
                          <a:t>Minimized Total Cost with Optimal Cycle Lengths Over Time</a:t>
                        </a:r>
                      </a:p>
                    </p:txBody>
                  </p:sp>
                </p:grpSp>
                <p:pic>
                  <p:nvPicPr>
                    <p:cNvPr id="22" name="Picture 21">
                      <a:extLst>
                        <a:ext uri="{FF2B5EF4-FFF2-40B4-BE49-F238E27FC236}">
                          <a16:creationId xmlns:a16="http://schemas.microsoft.com/office/drawing/2014/main" id="{C6D6EE09-BEE7-DE54-4443-ABF065B3E684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-49214" y="-102060"/>
                      <a:ext cx="2727109" cy="1817641"/>
                    </a:xfrm>
                    <a:prstGeom prst="rect">
                      <a:avLst/>
                    </a:prstGeom>
                    <a:noFill/>
                  </p:spPr>
                </p:pic>
              </p:grpSp>
              <p:sp>
                <p:nvSpPr>
                  <p:cNvPr id="19" name="Oval 18">
                    <a:extLst>
                      <a:ext uri="{FF2B5EF4-FFF2-40B4-BE49-F238E27FC236}">
                        <a16:creationId xmlns:a16="http://schemas.microsoft.com/office/drawing/2014/main" id="{F164899F-48D7-BFF0-C361-066E70A9EAA2}"/>
                      </a:ext>
                    </a:extLst>
                  </p:cNvPr>
                  <p:cNvSpPr/>
                  <p:nvPr/>
                </p:nvSpPr>
                <p:spPr>
                  <a:xfrm>
                    <a:off x="3144938" y="1321568"/>
                    <a:ext cx="210576" cy="150725"/>
                  </a:xfrm>
                  <a:prstGeom prst="ellipse">
                    <a:avLst/>
                  </a:prstGeom>
                  <a:noFill/>
                  <a:ln w="28575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0" name="Oval 19">
                    <a:extLst>
                      <a:ext uri="{FF2B5EF4-FFF2-40B4-BE49-F238E27FC236}">
                        <a16:creationId xmlns:a16="http://schemas.microsoft.com/office/drawing/2014/main" id="{511CEC23-CD9D-7234-95A5-E347C411C5A3}"/>
                      </a:ext>
                    </a:extLst>
                  </p:cNvPr>
                  <p:cNvSpPr/>
                  <p:nvPr/>
                </p:nvSpPr>
                <p:spPr>
                  <a:xfrm>
                    <a:off x="1570394" y="1541829"/>
                    <a:ext cx="210576" cy="150725"/>
                  </a:xfrm>
                  <a:prstGeom prst="ellipse">
                    <a:avLst/>
                  </a:prstGeom>
                  <a:noFill/>
                  <a:ln w="28575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</p:grpSp>
            <p:cxnSp>
              <p:nvCxnSpPr>
                <p:cNvPr id="16" name="Connector: Elbow 15">
                  <a:extLst>
                    <a:ext uri="{FF2B5EF4-FFF2-40B4-BE49-F238E27FC236}">
                      <a16:creationId xmlns:a16="http://schemas.microsoft.com/office/drawing/2014/main" id="{95DE0845-045E-40E9-A9F6-71F0363B85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 flipV="1">
                  <a:off x="1753528" y="1100638"/>
                  <a:ext cx="1350564" cy="253818"/>
                </a:xfrm>
                <a:prstGeom prst="bentConnector3">
                  <a:avLst>
                    <a:gd name="adj1" fmla="val 50000"/>
                  </a:avLst>
                </a:prstGeom>
                <a:ln w="28575">
                  <a:solidFill>
                    <a:schemeClr val="tx1"/>
                  </a:solidFill>
                  <a:prstDash val="sysDot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Text Box 2">
                <a:extLst>
                  <a:ext uri="{FF2B5EF4-FFF2-40B4-BE49-F238E27FC236}">
                    <a16:creationId xmlns:a16="http://schemas.microsoft.com/office/drawing/2014/main" id="{DD26BA76-8DEA-D16F-AAE2-0A39015FFBE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658565"/>
                <a:ext cx="2684845" cy="215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marL="0" marR="0"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400" kern="100" dirty="0">
                    <a:effectLst/>
                    <a:ea typeface="Aptos" panose="020B0004020202020204" pitchFamily="34" charset="0"/>
                    <a:cs typeface="Times New Roman" panose="02020603050405020304" pitchFamily="18" charset="0"/>
                  </a:rPr>
                  <a:t>(a) Iterations for optimal length for the first cycle</a:t>
                </a:r>
                <a:endParaRPr lang="en-US" sz="2800" kern="100" dirty="0"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2" name="Text Box 2">
              <a:extLst>
                <a:ext uri="{FF2B5EF4-FFF2-40B4-BE49-F238E27FC236}">
                  <a16:creationId xmlns:a16="http://schemas.microsoft.com/office/drawing/2014/main" id="{EC8F346F-BEBC-60B3-44CF-5866EAFD8D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2373" y="1643167"/>
              <a:ext cx="2129885" cy="215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>
              <a:defPPr>
                <a:defRPr lang="en-US"/>
              </a:defPPr>
              <a:lvl1pPr marR="0">
                <a:lnSpc>
                  <a:spcPct val="107000"/>
                </a:lnSpc>
                <a:spcAft>
                  <a:spcPts val="800"/>
                </a:spcAft>
                <a:defRPr sz="1200" kern="100">
                  <a:effectLst/>
                  <a:ea typeface="Aptos" panose="020B0004020202020204" pitchFamily="34" charset="0"/>
                  <a:cs typeface="Times New Roman" panose="02020603050405020304" pitchFamily="18" charset="0"/>
                </a:defRPr>
              </a:lvl1pPr>
            </a:lstStyle>
            <a:p>
              <a:pPr algn="ctr"/>
              <a:r>
                <a:rPr lang="en-US" sz="1400" dirty="0"/>
                <a:t>(b) Entire phase of increasing demand</a:t>
              </a:r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809E1153-6362-4535-51F1-745AA10F385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" t="2687" r="2155" b="3674"/>
          <a:stretch/>
        </p:blipFill>
        <p:spPr bwMode="auto">
          <a:xfrm>
            <a:off x="8174355" y="3410534"/>
            <a:ext cx="3868541" cy="23126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9EA7E62B-FF9C-F4A7-9208-EE9DA075EDA9}"/>
              </a:ext>
            </a:extLst>
          </p:cNvPr>
          <p:cNvSpPr txBox="1"/>
          <p:nvPr/>
        </p:nvSpPr>
        <p:spPr>
          <a:xfrm>
            <a:off x="9139119" y="5623085"/>
            <a:ext cx="22628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u="sng" dirty="0"/>
              <a:t>Increasing trend in total cost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230CC8-9606-4693-3A8F-AA40DF1ADA6E}"/>
              </a:ext>
            </a:extLst>
          </p:cNvPr>
          <p:cNvSpPr txBox="1"/>
          <p:nvPr/>
        </p:nvSpPr>
        <p:spPr>
          <a:xfrm>
            <a:off x="5124109" y="839077"/>
            <a:ext cx="1515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/>
              <a:t>Phase 1: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1C059F-8497-7B29-99FD-4AC538033AF1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79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1F9279-0C3D-93C9-29E1-BC5E376B81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4742240-99DE-55DB-6362-5BA19D252F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987758" y="320164"/>
            <a:ext cx="4114800" cy="466183"/>
          </a:xfrm>
        </p:spPr>
        <p:txBody>
          <a:bodyPr/>
          <a:lstStyle/>
          <a:p>
            <a:pPr algn="ctr"/>
            <a:r>
              <a:rPr lang="en-US" sz="2800" b="1" dirty="0"/>
              <a:t>An Industrial Problem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76297C-394C-6AF4-62EE-8D0400B25D8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6EA02C58-81D1-A848-871E-E11E789432AA}" type="slidenum">
              <a:rPr lang="en-US" smtClean="0">
                <a:solidFill>
                  <a:srgbClr val="FFFFFF"/>
                </a:solidFill>
              </a:rPr>
              <a:pPr algn="r"/>
              <a:t>12</a:t>
            </a:fld>
            <a:endParaRPr lang="en-US" dirty="0">
              <a:solidFill>
                <a:srgbClr val="FFFF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749A2F8-0BF6-70F5-1D1F-B549DD952939}"/>
                  </a:ext>
                </a:extLst>
              </p:cNvPr>
              <p:cNvSpPr txBox="1"/>
              <p:nvPr/>
            </p:nvSpPr>
            <p:spPr>
              <a:xfrm>
                <a:off x="328613" y="1232859"/>
                <a:ext cx="5553075" cy="10114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>
                    <a:effectLst/>
                    <a:ea typeface="Aptos" panose="020B0004020202020204" pitchFamily="34" charset="0"/>
                  </a:rPr>
                  <a:t>Constant demand period,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2000" dirty="0"/>
              </a:p>
              <a:p>
                <a:pPr>
                  <a:lnSpc>
                    <a:spcPct val="150000"/>
                  </a:lnSpc>
                </a:pPr>
                <a:r>
                  <a:rPr lang="en-US" sz="1800" i="1" u="sng" dirty="0">
                    <a:effectLst/>
                    <a:ea typeface="Times New Roman" panose="02020603050405020304" pitchFamily="18" charset="0"/>
                  </a:rPr>
                  <a:t>Corollary: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0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𝑖𝑗</m:t>
                        </m:r>
                      </m:sub>
                      <m:sup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𝐸𝑂𝑄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(Economic Ordering Quantity) </a:t>
                </a:r>
                <a:endParaRPr lang="en-US" sz="20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749A2F8-0BF6-70F5-1D1F-B549DD9529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613" y="1232859"/>
                <a:ext cx="5553075" cy="1011431"/>
              </a:xfrm>
              <a:prstGeom prst="rect">
                <a:avLst/>
              </a:prstGeom>
              <a:blipFill>
                <a:blip r:embed="rId2"/>
                <a:stretch>
                  <a:fillRect l="-1207" r="-1427" b="-72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EE75D4EF-1794-85AB-868A-DEAF3DBADC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8" t="2246" r="2312" b="5048"/>
          <a:stretch/>
        </p:blipFill>
        <p:spPr bwMode="auto">
          <a:xfrm>
            <a:off x="7407256" y="848954"/>
            <a:ext cx="4114801" cy="25617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BB945C8-1B78-2115-97A1-B81D1F84B9AF}"/>
                  </a:ext>
                </a:extLst>
              </p:cNvPr>
              <p:cNvSpPr txBox="1"/>
              <p:nvPr/>
            </p:nvSpPr>
            <p:spPr>
              <a:xfrm>
                <a:off x="328613" y="2268101"/>
                <a:ext cx="7229475" cy="5521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𝜆</m:t>
                        </m:r>
                      </m:e>
                      <m:sub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→1, </m:t>
                    </m:r>
                    <m:sSub>
                      <m:sSubPr>
                        <m:ctrlP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𝛼</m:t>
                        </m:r>
                      </m:e>
                      <m:sub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→1</m:t>
                    </m:r>
                  </m:oMath>
                </a14:m>
                <a:r>
                  <a:rPr lang="en-US" sz="1600" dirty="0"/>
                  <a:t> </a:t>
                </a:r>
                <a:r>
                  <a:rPr lang="en-US" sz="2000" dirty="0"/>
                  <a:t>&amp; the total cost function,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𝑇𝐶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</m:d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𝐴</m:t>
                        </m:r>
                      </m:num>
                      <m:den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den>
                    </m:f>
                    <m:r>
                      <a:rPr lang="en-US" sz="1600" i="1">
                        <a:latin typeface="Cambria Math" panose="02040503050406030204" pitchFamily="18" charset="0"/>
                      </a:rPr>
                      <m:t>+</m:t>
                    </m:r>
                    <m:nary>
                      <m:naryPr>
                        <m:chr m:val="∑"/>
                        <m:limLoc m:val="undOvr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𝑖𝑘</m:t>
                            </m:r>
                          </m:sub>
                        </m:s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𝐻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e>
                                      <m:sub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−1</m:t>
                                        </m:r>
                                      </m:sub>
                                    </m:sSub>
                                  </m:e>
                                </m:d>
                              </m:num>
                              <m:den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BB945C8-1B78-2115-97A1-B81D1F84B9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613" y="2268101"/>
                <a:ext cx="7229475" cy="552139"/>
              </a:xfrm>
              <a:prstGeom prst="rect">
                <a:avLst/>
              </a:prstGeom>
              <a:blipFill>
                <a:blip r:embed="rId4"/>
                <a:stretch>
                  <a:fillRect t="-47253" b="-84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12FC0549-5E41-7862-A4EB-D8FB078871F1}"/>
              </a:ext>
            </a:extLst>
          </p:cNvPr>
          <p:cNvSpPr txBox="1"/>
          <p:nvPr/>
        </p:nvSpPr>
        <p:spPr>
          <a:xfrm>
            <a:off x="5124109" y="839077"/>
            <a:ext cx="1515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/>
              <a:t>Phase 2: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A793C8-0F83-B524-F464-ABC368630FD5}"/>
              </a:ext>
            </a:extLst>
          </p:cNvPr>
          <p:cNvSpPr txBox="1"/>
          <p:nvPr/>
        </p:nvSpPr>
        <p:spPr>
          <a:xfrm>
            <a:off x="5124109" y="2929777"/>
            <a:ext cx="1515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/>
              <a:t>Phase 3: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DDB4F148-2903-7F92-15DE-278A987FD9A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9472075"/>
                  </p:ext>
                </p:extLst>
              </p:nvPr>
            </p:nvGraphicFramePr>
            <p:xfrm>
              <a:off x="5838827" y="3702235"/>
              <a:ext cx="6072188" cy="2155638"/>
            </p:xfrm>
            <a:graphic>
              <a:graphicData uri="http://schemas.openxmlformats.org/drawingml/2006/table">
                <a:tbl>
                  <a:tblPr firstRow="1" firstCol="1" bandRow="1">
                    <a:tableStyleId>{68D230F3-CF80-4859-8CE7-A43EE81993B5}</a:tableStyleId>
                  </a:tblPr>
                  <a:tblGrid>
                    <a:gridCol w="979990">
                      <a:extLst>
                        <a:ext uri="{9D8B030D-6E8A-4147-A177-3AD203B41FA5}">
                          <a16:colId xmlns:a16="http://schemas.microsoft.com/office/drawing/2014/main" val="3976926984"/>
                        </a:ext>
                      </a:extLst>
                    </a:gridCol>
                    <a:gridCol w="979990">
                      <a:extLst>
                        <a:ext uri="{9D8B030D-6E8A-4147-A177-3AD203B41FA5}">
                          <a16:colId xmlns:a16="http://schemas.microsoft.com/office/drawing/2014/main" val="2610661708"/>
                        </a:ext>
                      </a:extLst>
                    </a:gridCol>
                    <a:gridCol w="1023129">
                      <a:extLst>
                        <a:ext uri="{9D8B030D-6E8A-4147-A177-3AD203B41FA5}">
                          <a16:colId xmlns:a16="http://schemas.microsoft.com/office/drawing/2014/main" val="1451835259"/>
                        </a:ext>
                      </a:extLst>
                    </a:gridCol>
                    <a:gridCol w="1029693">
                      <a:extLst>
                        <a:ext uri="{9D8B030D-6E8A-4147-A177-3AD203B41FA5}">
                          <a16:colId xmlns:a16="http://schemas.microsoft.com/office/drawing/2014/main" val="2005208356"/>
                        </a:ext>
                      </a:extLst>
                    </a:gridCol>
                    <a:gridCol w="1029693">
                      <a:extLst>
                        <a:ext uri="{9D8B030D-6E8A-4147-A177-3AD203B41FA5}">
                          <a16:colId xmlns:a16="http://schemas.microsoft.com/office/drawing/2014/main" val="391795535"/>
                        </a:ext>
                      </a:extLst>
                    </a:gridCol>
                    <a:gridCol w="1029693">
                      <a:extLst>
                        <a:ext uri="{9D8B030D-6E8A-4147-A177-3AD203B41FA5}">
                          <a16:colId xmlns:a16="http://schemas.microsoft.com/office/drawing/2014/main" val="1330572196"/>
                        </a:ext>
                      </a:extLst>
                    </a:gridCol>
                  </a:tblGrid>
                  <a:tr h="477366">
                    <a:tc>
                      <a:txBody>
                        <a:bodyPr/>
                        <a:lstStyle/>
                        <a:p>
                          <a:pPr marL="0" marR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b="1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Cycle </a:t>
                          </a:r>
                          <a14:m>
                            <m:oMath xmlns:m="http://schemas.openxmlformats.org/officeDocument/2006/math">
                              <m:r>
                                <a:rPr lang="en-US" sz="1600" b="1" kern="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𝒋</m:t>
                              </m:r>
                            </m:oMath>
                          </a14:m>
                          <a:endParaRPr lang="en-US" sz="1600" b="1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𝒋</m:t>
                                    </m:r>
                                    <m:r>
                                      <a:rPr lang="en-US" sz="16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16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6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𝑻</m:t>
                                    </m:r>
                                  </m:e>
                                  <m:sub>
                                    <m:r>
                                      <a:rPr lang="en-US" sz="16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𝒋</m:t>
                                    </m:r>
                                  </m:sub>
                                  <m:sup>
                                    <m:r>
                                      <a:rPr lang="en-US" sz="16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𝑸</m:t>
                                    </m:r>
                                  </m:e>
                                  <m:sub>
                                    <m:r>
                                      <a:rPr lang="en-US" sz="16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en-US" sz="16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𝒋</m:t>
                                    </m:r>
                                  </m:sub>
                                  <m:sup>
                                    <m:r>
                                      <a:rPr lang="en-US" sz="16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6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𝑸</m:t>
                                    </m:r>
                                  </m:e>
                                  <m:sub>
                                    <m:r>
                                      <a:rPr lang="en-US" sz="16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  <m:r>
                                      <a:rPr lang="en-US" sz="16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𝒋</m:t>
                                    </m:r>
                                  </m:sub>
                                  <m:sup>
                                    <m:r>
                                      <a:rPr lang="en-US" sz="16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600" i="1" kern="10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𝑻𝑪</m:t>
                                  </m:r>
                                </m:e>
                                <m:sub>
                                  <m:r>
                                    <a:rPr lang="en-US" sz="16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𝒋</m:t>
                                  </m:r>
                                </m:sub>
                                <m:sup>
                                  <m:r>
                                    <a:rPr lang="en-US" sz="16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600" kern="100" dirty="0">
                              <a:effectLst/>
                            </a:rPr>
                            <a:t> ($)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45452926"/>
                      </a:ext>
                    </a:extLst>
                  </a:tr>
                  <a:tr h="27971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 dirty="0">
                              <a:effectLst/>
                            </a:rPr>
                            <a:t>19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18.18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2.03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117.89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 dirty="0">
                              <a:effectLst/>
                            </a:rPr>
                            <a:t>60.99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 dirty="0">
                              <a:effectLst/>
                            </a:rPr>
                            <a:t>32,726.60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698390707"/>
                      </a:ext>
                    </a:extLst>
                  </a:tr>
                  <a:tr h="27971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20.21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2.04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107.96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50.84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32,602.40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161158966"/>
                      </a:ext>
                    </a:extLst>
                  </a:tr>
                  <a:tr h="27971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21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22.25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2.05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97.91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40.57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32,477.30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955916138"/>
                      </a:ext>
                    </a:extLst>
                  </a:tr>
                  <a:tr h="27971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22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24.30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2.06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87.75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30.18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32,351.30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793213548"/>
                      </a:ext>
                    </a:extLst>
                  </a:tr>
                  <a:tr h="27971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23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26.36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2.06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77.46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19.67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32,224.20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474546361"/>
                      </a:ext>
                    </a:extLst>
                  </a:tr>
                  <a:tr h="27971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24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28.42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2.07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67.05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9.03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 dirty="0">
                              <a:effectLst/>
                            </a:rPr>
                            <a:t>32,096.20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52831871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DDB4F148-2903-7F92-15DE-278A987FD9A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9472075"/>
                  </p:ext>
                </p:extLst>
              </p:nvPr>
            </p:nvGraphicFramePr>
            <p:xfrm>
              <a:off x="5838827" y="3702235"/>
              <a:ext cx="6072188" cy="2155638"/>
            </p:xfrm>
            <a:graphic>
              <a:graphicData uri="http://schemas.openxmlformats.org/drawingml/2006/table">
                <a:tbl>
                  <a:tblPr firstRow="1" firstCol="1" bandRow="1">
                    <a:tableStyleId>{68D230F3-CF80-4859-8CE7-A43EE81993B5}</a:tableStyleId>
                  </a:tblPr>
                  <a:tblGrid>
                    <a:gridCol w="979990">
                      <a:extLst>
                        <a:ext uri="{9D8B030D-6E8A-4147-A177-3AD203B41FA5}">
                          <a16:colId xmlns:a16="http://schemas.microsoft.com/office/drawing/2014/main" val="3976926984"/>
                        </a:ext>
                      </a:extLst>
                    </a:gridCol>
                    <a:gridCol w="979990">
                      <a:extLst>
                        <a:ext uri="{9D8B030D-6E8A-4147-A177-3AD203B41FA5}">
                          <a16:colId xmlns:a16="http://schemas.microsoft.com/office/drawing/2014/main" val="2610661708"/>
                        </a:ext>
                      </a:extLst>
                    </a:gridCol>
                    <a:gridCol w="1023129">
                      <a:extLst>
                        <a:ext uri="{9D8B030D-6E8A-4147-A177-3AD203B41FA5}">
                          <a16:colId xmlns:a16="http://schemas.microsoft.com/office/drawing/2014/main" val="1451835259"/>
                        </a:ext>
                      </a:extLst>
                    </a:gridCol>
                    <a:gridCol w="1029693">
                      <a:extLst>
                        <a:ext uri="{9D8B030D-6E8A-4147-A177-3AD203B41FA5}">
                          <a16:colId xmlns:a16="http://schemas.microsoft.com/office/drawing/2014/main" val="2005208356"/>
                        </a:ext>
                      </a:extLst>
                    </a:gridCol>
                    <a:gridCol w="1029693">
                      <a:extLst>
                        <a:ext uri="{9D8B030D-6E8A-4147-A177-3AD203B41FA5}">
                          <a16:colId xmlns:a16="http://schemas.microsoft.com/office/drawing/2014/main" val="391795535"/>
                        </a:ext>
                      </a:extLst>
                    </a:gridCol>
                    <a:gridCol w="1029693">
                      <a:extLst>
                        <a:ext uri="{9D8B030D-6E8A-4147-A177-3AD203B41FA5}">
                          <a16:colId xmlns:a16="http://schemas.microsoft.com/office/drawing/2014/main" val="1330572196"/>
                        </a:ext>
                      </a:extLst>
                    </a:gridCol>
                  </a:tblGrid>
                  <a:tr h="47736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5"/>
                          <a:stretch>
                            <a:fillRect t="-11538" r="-519876" b="-3769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5"/>
                          <a:stretch>
                            <a:fillRect l="-100000" t="-11538" r="-419876" b="-3769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5"/>
                          <a:stretch>
                            <a:fillRect l="-191667" t="-11538" r="-302381" b="-3769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5"/>
                          <a:stretch>
                            <a:fillRect l="-289941" t="-11538" r="-200592" b="-3769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5"/>
                          <a:stretch>
                            <a:fillRect l="-389941" t="-11538" r="-100592" b="-3769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5"/>
                          <a:stretch>
                            <a:fillRect l="-489941" t="-11538" r="-592" b="-3769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45452926"/>
                      </a:ext>
                    </a:extLst>
                  </a:tr>
                  <a:tr h="27971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 dirty="0">
                              <a:effectLst/>
                            </a:rPr>
                            <a:t>19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18.18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2.03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117.89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 dirty="0">
                              <a:effectLst/>
                            </a:rPr>
                            <a:t>60.99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 dirty="0">
                              <a:effectLst/>
                            </a:rPr>
                            <a:t>32,726.60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698390707"/>
                      </a:ext>
                    </a:extLst>
                  </a:tr>
                  <a:tr h="27971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20.21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2.04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107.96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50.84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32,602.40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161158966"/>
                      </a:ext>
                    </a:extLst>
                  </a:tr>
                  <a:tr h="27971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21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22.25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2.05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97.91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40.57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32,477.30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955916138"/>
                      </a:ext>
                    </a:extLst>
                  </a:tr>
                  <a:tr h="27971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22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24.30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2.06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87.75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30.18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32,351.30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793213548"/>
                      </a:ext>
                    </a:extLst>
                  </a:tr>
                  <a:tr h="27971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23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26.36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2.06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77.46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19.67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32,224.20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474546361"/>
                      </a:ext>
                    </a:extLst>
                  </a:tr>
                  <a:tr h="27971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24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28.42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2.07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67.05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>
                              <a:effectLst/>
                            </a:rPr>
                            <a:t>9.03</a:t>
                          </a:r>
                          <a:endParaRPr lang="en-US" sz="1600" kern="10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US" sz="1600" kern="100" dirty="0">
                              <a:effectLst/>
                            </a:rPr>
                            <a:t>32,096.20</a:t>
                          </a:r>
                          <a:endParaRPr lang="en-US" sz="1600" kern="10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52831871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C5601F1D-D7F0-786D-C29B-B51B2DB8041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" t="2241" r="2436" b="4553"/>
          <a:stretch/>
        </p:blipFill>
        <p:spPr bwMode="auto">
          <a:xfrm>
            <a:off x="497080" y="3452997"/>
            <a:ext cx="4399388" cy="273375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71FBC7BA-0329-EC51-CC2B-8DB3510EA725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22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A7E3E-C1B4-72FD-8EDE-1265003B64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53E45FA-F6C5-9CD9-8071-AD42874EEE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39999" y="350829"/>
            <a:ext cx="5413417" cy="466183"/>
          </a:xfrm>
        </p:spPr>
        <p:txBody>
          <a:bodyPr/>
          <a:lstStyle/>
          <a:p>
            <a:pPr algn="ctr"/>
            <a:r>
              <a:rPr lang="en-US" sz="2800" b="1" u="sng" dirty="0"/>
              <a:t>7. Computational Performance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B2E8DB-5FCA-A256-B16D-4A3BAC31014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6EA02C58-81D1-A848-871E-E11E789432AA}" type="slidenum">
              <a:rPr lang="en-US" smtClean="0">
                <a:solidFill>
                  <a:srgbClr val="FFFFFF"/>
                </a:solidFill>
              </a:rPr>
              <a:pPr algn="r"/>
              <a:t>13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2" name="Picture 11" descr="A diagram of a graph&#10;&#10;AI-generated content may be incorrect.">
            <a:extLst>
              <a:ext uri="{FF2B5EF4-FFF2-40B4-BE49-F238E27FC236}">
                <a16:creationId xmlns:a16="http://schemas.microsoft.com/office/drawing/2014/main" id="{1B0FC707-F1DD-C8C0-A73A-EA06377F1C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8" t="6520" r="7929" b="9405"/>
          <a:stretch/>
        </p:blipFill>
        <p:spPr bwMode="auto">
          <a:xfrm>
            <a:off x="5946708" y="1695143"/>
            <a:ext cx="5721083" cy="43458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BA20E65-7281-28E6-F14E-06BD9E29AE29}"/>
                  </a:ext>
                </a:extLst>
              </p:cNvPr>
              <p:cNvSpPr txBox="1"/>
              <p:nvPr/>
            </p:nvSpPr>
            <p:spPr>
              <a:xfrm>
                <a:off x="5946708" y="1144836"/>
                <a:ext cx="617484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v"/>
                </a:pPr>
                <a:r>
                  <a:rPr lang="en-US" dirty="0">
                    <a:effectLst/>
                    <a:ea typeface="Aptos" panose="020B0004020202020204" pitchFamily="34" charset="0"/>
                  </a:rPr>
                  <a:t>Computational analysis of total cost for various pairs of </a:t>
                </a:r>
                <a14:m>
                  <m:oMath xmlns:m="http://schemas.openxmlformats.org/officeDocument/2006/math">
                    <m:r>
                      <a:rPr lang="en-US" i="1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BA20E65-7281-28E6-F14E-06BD9E29AE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6708" y="1144836"/>
                <a:ext cx="6174845" cy="369332"/>
              </a:xfrm>
              <a:prstGeom prst="rect">
                <a:avLst/>
              </a:prstGeom>
              <a:blipFill>
                <a:blip r:embed="rId3"/>
                <a:stretch>
                  <a:fillRect l="-692" t="-10000" r="-99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5EE6985-96BB-E2B0-18EC-ED0F5780AA9C}"/>
                  </a:ext>
                </a:extLst>
              </p:cNvPr>
              <p:cNvSpPr txBox="1"/>
              <p:nvPr/>
            </p:nvSpPr>
            <p:spPr>
              <a:xfrm>
                <a:off x="10215193" y="1514168"/>
                <a:ext cx="1806328" cy="584775"/>
              </a:xfrm>
              <a:prstGeom prst="rect">
                <a:avLst/>
              </a:prstGeom>
              <a:noFill/>
              <a:ln>
                <a:solidFill>
                  <a:schemeClr val="accent6">
                    <a:lumMod val="10000"/>
                  </a:schemeClr>
                </a:solidFill>
              </a:ln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sz="1600" b="0" i="1" smtClean="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1600" dirty="0"/>
                  <a:t> No of RM types</a:t>
                </a:r>
              </a:p>
              <a:p>
                <a14:m>
                  <m:oMath xmlns:m="http://schemas.openxmlformats.org/officeDocument/2006/math">
                    <m:r>
                      <a:rPr lang="en-US" sz="1600" i="1" smtClean="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sz="1600" b="0" i="1" smtClean="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1600" dirty="0"/>
                  <a:t> No of PC types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5EE6985-96BB-E2B0-18EC-ED0F5780AA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15193" y="1514168"/>
                <a:ext cx="1806328" cy="584775"/>
              </a:xfrm>
              <a:prstGeom prst="rect">
                <a:avLst/>
              </a:prstGeom>
              <a:blipFill>
                <a:blip r:embed="rId4"/>
                <a:stretch>
                  <a:fillRect t="-2041" b="-11224"/>
                </a:stretch>
              </a:blipFill>
              <a:ln>
                <a:solidFill>
                  <a:schemeClr val="accent6">
                    <a:lumMod val="1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15">
            <a:extLst>
              <a:ext uri="{FF2B5EF4-FFF2-40B4-BE49-F238E27FC236}">
                <a16:creationId xmlns:a16="http://schemas.microsoft.com/office/drawing/2014/main" id="{573B88C0-6559-57F2-76F0-14225ADAC155}"/>
              </a:ext>
            </a:extLst>
          </p:cNvPr>
          <p:cNvSpPr/>
          <p:nvPr/>
        </p:nvSpPr>
        <p:spPr>
          <a:xfrm>
            <a:off x="6623050" y="2900365"/>
            <a:ext cx="1385169" cy="189344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 descr="A graph with different colored lines&#10;&#10;AI-generated content may be incorrect.">
            <a:extLst>
              <a:ext uri="{FF2B5EF4-FFF2-40B4-BE49-F238E27FC236}">
                <a16:creationId xmlns:a16="http://schemas.microsoft.com/office/drawing/2014/main" id="{CF4DEDFB-A9CB-2819-9401-8BE964598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8"/>
          <a:stretch/>
        </p:blipFill>
        <p:spPr>
          <a:xfrm>
            <a:off x="182683" y="1576358"/>
            <a:ext cx="5345780" cy="430212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434F1DA-EC4E-7368-8E08-F632D1F75329}"/>
              </a:ext>
            </a:extLst>
          </p:cNvPr>
          <p:cNvSpPr txBox="1"/>
          <p:nvPr/>
        </p:nvSpPr>
        <p:spPr>
          <a:xfrm>
            <a:off x="70447" y="1144836"/>
            <a:ext cx="57837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dirty="0">
                <a:effectLst/>
                <a:ea typeface="Aptos" panose="020B0004020202020204" pitchFamily="34" charset="0"/>
              </a:rPr>
              <a:t>Sensitivity of total cost with respect to ordering quantity</a:t>
            </a:r>
            <a:endParaRPr 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EA67B76-2D6A-C06C-D46A-BE3F69B793C6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92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 animBg="1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F3F1BF-0AAB-B906-EE11-D6CD0B648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1D63D69-F8A8-3ABC-D3C6-9126274A31C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89291" y="339214"/>
            <a:ext cx="5413417" cy="466183"/>
          </a:xfrm>
        </p:spPr>
        <p:txBody>
          <a:bodyPr/>
          <a:lstStyle/>
          <a:p>
            <a:pPr algn="ctr"/>
            <a:r>
              <a:rPr lang="en-US" sz="2800" b="1" dirty="0"/>
              <a:t>Computational Performance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4846F0-0924-44A0-8661-47FBD5F5FDF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6EA02C58-81D1-A848-871E-E11E789432AA}" type="slidenum">
              <a:rPr lang="en-US" smtClean="0">
                <a:solidFill>
                  <a:srgbClr val="FFFFFF"/>
                </a:solidFill>
              </a:rPr>
              <a:pPr algn="r"/>
              <a:t>14</a:t>
            </a:fld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72D9388-8B2A-E271-6662-461C096FCC4C}"/>
              </a:ext>
            </a:extLst>
          </p:cNvPr>
          <p:cNvGrpSpPr/>
          <p:nvPr/>
        </p:nvGrpSpPr>
        <p:grpSpPr>
          <a:xfrm>
            <a:off x="340917" y="1332834"/>
            <a:ext cx="11510166" cy="4417944"/>
            <a:chOff x="-241140" y="-366742"/>
            <a:chExt cx="5971125" cy="2239867"/>
          </a:xfrm>
        </p:grpSpPr>
        <p:sp>
          <p:nvSpPr>
            <p:cNvPr id="3" name="Text Box 1">
              <a:extLst>
                <a:ext uri="{FF2B5EF4-FFF2-40B4-BE49-F238E27FC236}">
                  <a16:creationId xmlns:a16="http://schemas.microsoft.com/office/drawing/2014/main" id="{507FDAAA-53A0-673B-943A-488FCBA94C14}"/>
                </a:ext>
              </a:extLst>
            </p:cNvPr>
            <p:cNvSpPr txBox="1"/>
            <p:nvPr/>
          </p:nvSpPr>
          <p:spPr>
            <a:xfrm>
              <a:off x="270007" y="1621030"/>
              <a:ext cx="4997450" cy="252095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7000"/>
                </a:lnSpc>
                <a:spcAft>
                  <a:spcPts val="1000"/>
                </a:spcAft>
              </a:pPr>
              <a:r>
                <a:rPr lang="en-US" sz="2000" i="0" kern="100" dirty="0">
                  <a:solidFill>
                    <a:srgbClr val="0E2841"/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rPr>
                <a:t>Total Cost plots for a single cycle time using different demand and cost settings</a:t>
              </a:r>
              <a:endParaRPr lang="en-US" i="1" kern="100" dirty="0">
                <a:solidFill>
                  <a:srgbClr val="0E2841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4" descr="A colorful graph with grids and lines&#10;&#10;AI-generated content may be incorrect.">
              <a:extLst>
                <a:ext uri="{FF2B5EF4-FFF2-40B4-BE49-F238E27FC236}">
                  <a16:creationId xmlns:a16="http://schemas.microsoft.com/office/drawing/2014/main" id="{B8892894-CB46-EB49-AD48-FDCBCB4F11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1140" y="-268645"/>
              <a:ext cx="2856937" cy="1803063"/>
            </a:xfrm>
            <a:prstGeom prst="rect">
              <a:avLst/>
            </a:prstGeom>
          </p:spPr>
        </p:pic>
        <p:pic>
          <p:nvPicPr>
            <p:cNvPr id="7" name="Picture 6" descr="A colorful grid with a grid and a grid&#10;&#10;AI-generated content may be incorrect.">
              <a:extLst>
                <a:ext uri="{FF2B5EF4-FFF2-40B4-BE49-F238E27FC236}">
                  <a16:creationId xmlns:a16="http://schemas.microsoft.com/office/drawing/2014/main" id="{0AC14CA2-E3DD-3911-6A69-E717DF352E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9172" y="-366742"/>
              <a:ext cx="3060813" cy="1901161"/>
            </a:xfrm>
            <a:prstGeom prst="rect">
              <a:avLst/>
            </a:prstGeom>
          </p:spPr>
        </p:pic>
      </p:grp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15BB756-7E92-6428-855B-4A8E88D5255D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0880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65A39-AD37-EB52-A478-8D99359BA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CCB83A6-05B5-3666-8C4B-742DC06E927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89290" y="348150"/>
            <a:ext cx="5413417" cy="466183"/>
          </a:xfrm>
        </p:spPr>
        <p:txBody>
          <a:bodyPr/>
          <a:lstStyle/>
          <a:p>
            <a:pPr algn="ctr"/>
            <a:r>
              <a:rPr lang="en-US" sz="2800" b="1" u="sng" dirty="0"/>
              <a:t>8. Summarized Result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89F6A-4298-8A2C-1B27-C49277E756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6EA02C58-81D1-A848-871E-E11E789432AA}" type="slidenum">
              <a:rPr lang="en-US" smtClean="0">
                <a:solidFill>
                  <a:srgbClr val="FFFFFF"/>
                </a:solidFill>
              </a:rPr>
              <a:pPr algn="r"/>
              <a:t>15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92C818-863F-9F0D-22FA-C34AF669B63A}"/>
              </a:ext>
            </a:extLst>
          </p:cNvPr>
          <p:cNvSpPr txBox="1"/>
          <p:nvPr/>
        </p:nvSpPr>
        <p:spPr>
          <a:xfrm>
            <a:off x="1372252" y="3871180"/>
            <a:ext cx="5519437" cy="2118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Optimized raw material orders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Avoid overstock and cut storage costs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Reduced unnecessary purchases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Assess cost impact from demand/price shifts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Improved inventory control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FEC5C387-D575-2245-9299-C98627D41910}"/>
              </a:ext>
            </a:extLst>
          </p:cNvPr>
          <p:cNvSpPr txBox="1">
            <a:spLocks/>
          </p:cNvSpPr>
          <p:nvPr/>
        </p:nvSpPr>
        <p:spPr>
          <a:xfrm>
            <a:off x="3389290" y="3163191"/>
            <a:ext cx="5413417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/>
              <a:t>Managerial Impact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B0532F-194D-3427-54A0-D75E1F1C8DF3}"/>
              </a:ext>
            </a:extLst>
          </p:cNvPr>
          <p:cNvSpPr txBox="1"/>
          <p:nvPr/>
        </p:nvSpPr>
        <p:spPr>
          <a:xfrm>
            <a:off x="1372252" y="1258150"/>
            <a:ext cx="6655218" cy="1703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285750" marR="0" lvl="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 kumimoji="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defRPr>
            </a:lvl1pPr>
          </a:lstStyle>
          <a:p>
            <a:r>
              <a:rPr lang="en-US" altLang="en-US" dirty="0"/>
              <a:t>Optimal VCT and order quantities for finite planning horizon</a:t>
            </a:r>
          </a:p>
          <a:p>
            <a:r>
              <a:rPr lang="en-US" altLang="en-US" dirty="0"/>
              <a:t>Handled increasing or decreasing demand</a:t>
            </a:r>
          </a:p>
          <a:p>
            <a:r>
              <a:rPr lang="en-US" altLang="en-US" dirty="0"/>
              <a:t>Proved and minimized a complex cost function</a:t>
            </a:r>
          </a:p>
          <a:p>
            <a:r>
              <a:rPr lang="en-US" altLang="en-US" dirty="0"/>
              <a:t>Captured product life cycle behavior in ordering policy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64CE3600-3493-8E90-4EF0-9068237C87CE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4718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D4E70-71E5-6FD7-E305-6E5651ED7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F8FAA89-DAD9-813F-7919-49D2FF40C07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21164" y="330168"/>
            <a:ext cx="5413417" cy="466183"/>
          </a:xfrm>
        </p:spPr>
        <p:txBody>
          <a:bodyPr/>
          <a:lstStyle/>
          <a:p>
            <a:pPr algn="ctr"/>
            <a:r>
              <a:rPr lang="en-US" sz="2800" b="1" u="sng" dirty="0"/>
              <a:t>9. Future Works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6197A-96DC-CD93-C9DB-D6FDF6AF188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6EA02C58-81D1-A848-871E-E11E789432AA}" type="slidenum">
              <a:rPr lang="en-US" smtClean="0">
                <a:solidFill>
                  <a:srgbClr val="FFFFFF"/>
                </a:solidFill>
              </a:rPr>
              <a:pPr algn="r"/>
              <a:t>16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AEFEF8-F7F1-FC31-831C-1ABA88901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552" y="3288608"/>
            <a:ext cx="813778" cy="8137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A1B1B12-6EB6-8F11-6073-C0DDA4CD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236" t="8831" r="12931" b="9870"/>
          <a:stretch/>
        </p:blipFill>
        <p:spPr>
          <a:xfrm>
            <a:off x="2352024" y="1957100"/>
            <a:ext cx="740866" cy="9238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02E35E-8FFF-764D-225A-B45C41A7194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701" t="9360" r="9701" b="12906"/>
          <a:stretch/>
        </p:blipFill>
        <p:spPr>
          <a:xfrm>
            <a:off x="2367072" y="4529490"/>
            <a:ext cx="832854" cy="695367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E5E79A0-CE90-341F-91E0-E82540F5EE11}"/>
              </a:ext>
            </a:extLst>
          </p:cNvPr>
          <p:cNvCxnSpPr>
            <a:cxnSpLocks/>
            <a:stCxn id="2" idx="3"/>
            <a:endCxn id="3" idx="1"/>
          </p:cNvCxnSpPr>
          <p:nvPr/>
        </p:nvCxnSpPr>
        <p:spPr>
          <a:xfrm flipV="1">
            <a:off x="1698330" y="2419035"/>
            <a:ext cx="653694" cy="1276462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C4E161F-6056-B132-D312-927E40FF0824}"/>
              </a:ext>
            </a:extLst>
          </p:cNvPr>
          <p:cNvCxnSpPr>
            <a:cxnSpLocks/>
            <a:stCxn id="2" idx="3"/>
            <a:endCxn id="5" idx="1"/>
          </p:cNvCxnSpPr>
          <p:nvPr/>
        </p:nvCxnSpPr>
        <p:spPr>
          <a:xfrm>
            <a:off x="1698330" y="3695497"/>
            <a:ext cx="668742" cy="1181677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5129AA9-B8F4-92B9-94EE-8940528A3678}"/>
              </a:ext>
            </a:extLst>
          </p:cNvPr>
          <p:cNvCxnSpPr>
            <a:cxnSpLocks/>
            <a:stCxn id="3" idx="3"/>
            <a:endCxn id="15" idx="1"/>
          </p:cNvCxnSpPr>
          <p:nvPr/>
        </p:nvCxnSpPr>
        <p:spPr>
          <a:xfrm flipV="1">
            <a:off x="3092890" y="2417706"/>
            <a:ext cx="544048" cy="1329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5E4D495-2C27-5ADE-330F-DC7364DDD82D}"/>
              </a:ext>
            </a:extLst>
          </p:cNvPr>
          <p:cNvCxnSpPr>
            <a:cxnSpLocks/>
            <a:stCxn id="5" idx="3"/>
            <a:endCxn id="16" idx="1"/>
          </p:cNvCxnSpPr>
          <p:nvPr/>
        </p:nvCxnSpPr>
        <p:spPr>
          <a:xfrm flipV="1">
            <a:off x="3199926" y="4877173"/>
            <a:ext cx="444635" cy="1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5" name="Picture 2">
            <a:extLst>
              <a:ext uri="{FF2B5EF4-FFF2-40B4-BE49-F238E27FC236}">
                <a16:creationId xmlns:a16="http://schemas.microsoft.com/office/drawing/2014/main" id="{B42E9FC5-188E-6DF3-7582-3A092A432E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4" t="17522" r="13732" b="15271"/>
          <a:stretch/>
        </p:blipFill>
        <p:spPr bwMode="auto">
          <a:xfrm>
            <a:off x="3636938" y="1974049"/>
            <a:ext cx="896010" cy="88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>
            <a:extLst>
              <a:ext uri="{FF2B5EF4-FFF2-40B4-BE49-F238E27FC236}">
                <a16:creationId xmlns:a16="http://schemas.microsoft.com/office/drawing/2014/main" id="{4C894340-7530-1F2C-8E27-9801EDEF88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7" t="9736" r="12937" b="9742"/>
          <a:stretch/>
        </p:blipFill>
        <p:spPr bwMode="auto">
          <a:xfrm>
            <a:off x="3644561" y="4392664"/>
            <a:ext cx="896009" cy="969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66893D0-5E3A-93B6-44AA-A29FD5D315E4}"/>
              </a:ext>
            </a:extLst>
          </p:cNvPr>
          <p:cNvSpPr txBox="1"/>
          <p:nvPr/>
        </p:nvSpPr>
        <p:spPr>
          <a:xfrm>
            <a:off x="657911" y="4010014"/>
            <a:ext cx="1267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Production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B3FA6D-82E2-433D-0A41-DD4DC9BF9EC8}"/>
              </a:ext>
            </a:extLst>
          </p:cNvPr>
          <p:cNvSpPr txBox="1"/>
          <p:nvPr/>
        </p:nvSpPr>
        <p:spPr>
          <a:xfrm>
            <a:off x="2097855" y="2942064"/>
            <a:ext cx="12670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Internal Molding of PC Products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9C8E23-F464-6BAC-5309-DD78B0976DC7}"/>
              </a:ext>
            </a:extLst>
          </p:cNvPr>
          <p:cNvSpPr txBox="1"/>
          <p:nvPr/>
        </p:nvSpPr>
        <p:spPr>
          <a:xfrm>
            <a:off x="2097855" y="5279314"/>
            <a:ext cx="12670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External Molding of PC Products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96FF47-B865-B047-43BF-AC1D93D30969}"/>
              </a:ext>
            </a:extLst>
          </p:cNvPr>
          <p:cNvSpPr txBox="1"/>
          <p:nvPr/>
        </p:nvSpPr>
        <p:spPr>
          <a:xfrm>
            <a:off x="3459036" y="2760946"/>
            <a:ext cx="12670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Internal Finished PC Inventory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638501-19BA-FEE4-D988-0810B12F7B79}"/>
              </a:ext>
            </a:extLst>
          </p:cNvPr>
          <p:cNvSpPr txBox="1"/>
          <p:nvPr/>
        </p:nvSpPr>
        <p:spPr>
          <a:xfrm>
            <a:off x="3514638" y="5277333"/>
            <a:ext cx="12670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External Finished PC Inventory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A534AC7-4505-3E7C-94DA-8E7882B38A80}"/>
              </a:ext>
            </a:extLst>
          </p:cNvPr>
          <p:cNvSpPr/>
          <p:nvPr/>
        </p:nvSpPr>
        <p:spPr>
          <a:xfrm>
            <a:off x="540757" y="1556990"/>
            <a:ext cx="4552950" cy="4487607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DCD1645-BF76-2C7A-694E-1F169BD03E17}"/>
              </a:ext>
            </a:extLst>
          </p:cNvPr>
          <p:cNvSpPr txBox="1"/>
          <p:nvPr/>
        </p:nvSpPr>
        <p:spPr>
          <a:xfrm>
            <a:off x="1571061" y="1117150"/>
            <a:ext cx="2609850" cy="40011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/>
            </a:lvl1pPr>
          </a:lstStyle>
          <a:p>
            <a:r>
              <a:rPr lang="en-US" dirty="0">
                <a:solidFill>
                  <a:srgbClr val="C00000"/>
                </a:solidFill>
              </a:rPr>
              <a:t>Manufacturing Facility</a:t>
            </a:r>
          </a:p>
        </p:txBody>
      </p:sp>
      <p:pic>
        <p:nvPicPr>
          <p:cNvPr id="24" name="Picture 6">
            <a:extLst>
              <a:ext uri="{FF2B5EF4-FFF2-40B4-BE49-F238E27FC236}">
                <a16:creationId xmlns:a16="http://schemas.microsoft.com/office/drawing/2014/main" id="{084B14BC-EFC6-4CCB-C649-AFF8DC5BCA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873" y="2148792"/>
            <a:ext cx="1126067" cy="112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>
            <a:extLst>
              <a:ext uri="{FF2B5EF4-FFF2-40B4-BE49-F238E27FC236}">
                <a16:creationId xmlns:a16="http://schemas.microsoft.com/office/drawing/2014/main" id="{768E2133-B79E-BB93-C22E-5F1B452F18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518" y="3222758"/>
            <a:ext cx="1126067" cy="112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>
            <a:extLst>
              <a:ext uri="{FF2B5EF4-FFF2-40B4-BE49-F238E27FC236}">
                <a16:creationId xmlns:a16="http://schemas.microsoft.com/office/drawing/2014/main" id="{1175AB8A-9D08-20FA-CFC4-043B4B2B1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873" y="4308628"/>
            <a:ext cx="1126067" cy="112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C22207FB-C02B-DCA6-99E2-EF4604C79E71}"/>
              </a:ext>
            </a:extLst>
          </p:cNvPr>
          <p:cNvSpPr/>
          <p:nvPr/>
        </p:nvSpPr>
        <p:spPr>
          <a:xfrm>
            <a:off x="5834573" y="2025420"/>
            <a:ext cx="1498879" cy="3539723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3688BDB-F873-96D6-378A-A423664853F1}"/>
              </a:ext>
            </a:extLst>
          </p:cNvPr>
          <p:cNvSpPr txBox="1"/>
          <p:nvPr/>
        </p:nvSpPr>
        <p:spPr>
          <a:xfrm>
            <a:off x="5528489" y="1562545"/>
            <a:ext cx="2111046" cy="40011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rgbClr val="C00000"/>
                </a:solidFill>
              </a:defRPr>
            </a:lvl1pPr>
          </a:lstStyle>
          <a:p>
            <a:r>
              <a:rPr lang="en-US" dirty="0"/>
              <a:t>Construction Sites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086C819-BE3D-BFEF-040F-21DBF2470049}"/>
              </a:ext>
            </a:extLst>
          </p:cNvPr>
          <p:cNvCxnSpPr>
            <a:cxnSpLocks/>
            <a:stCxn id="22" idx="3"/>
            <a:endCxn id="27" idx="1"/>
          </p:cNvCxnSpPr>
          <p:nvPr/>
        </p:nvCxnSpPr>
        <p:spPr>
          <a:xfrm flipV="1">
            <a:off x="5093707" y="3795282"/>
            <a:ext cx="740866" cy="5512"/>
          </a:xfrm>
          <a:prstGeom prst="straightConnector1">
            <a:avLst/>
          </a:prstGeom>
          <a:ln w="762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78F20092-1512-E4FC-9851-0E37BD85E8FB}"/>
              </a:ext>
            </a:extLst>
          </p:cNvPr>
          <p:cNvSpPr txBox="1"/>
          <p:nvPr/>
        </p:nvSpPr>
        <p:spPr>
          <a:xfrm>
            <a:off x="5148389" y="3087396"/>
            <a:ext cx="4219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4411BDA-BD01-1F56-1E0F-FF006273A8DE}"/>
              </a:ext>
            </a:extLst>
          </p:cNvPr>
          <p:cNvSpPr txBox="1"/>
          <p:nvPr/>
        </p:nvSpPr>
        <p:spPr>
          <a:xfrm>
            <a:off x="7442530" y="2808577"/>
            <a:ext cx="47336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b="1" dirty="0"/>
              <a:t>More general demand and cost distribution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b="1" dirty="0"/>
              <a:t>Batch production system considering raw materials conversion factor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A463E1C-B587-F323-45D7-EC27A80F4F7E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8741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C73B93-DA19-48B6-5B57-89B0FDEB0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E4C13E7-B34A-F18E-D1F6-8118DEE7F2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89290" y="493614"/>
            <a:ext cx="5413417" cy="466183"/>
          </a:xfrm>
        </p:spPr>
        <p:txBody>
          <a:bodyPr/>
          <a:lstStyle/>
          <a:p>
            <a:pPr algn="ctr"/>
            <a:r>
              <a:rPr lang="en-US" sz="2800" b="1" u="sng" dirty="0"/>
              <a:t>10. Working Papers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D94C91-7EB5-0F5E-F457-B2EB63BB067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6EA02C58-81D1-A848-871E-E11E789432AA}" type="slidenum">
              <a:rPr lang="en-US" smtClean="0">
                <a:solidFill>
                  <a:srgbClr val="FFFFFF"/>
                </a:solidFill>
              </a:rPr>
              <a:pPr algn="r"/>
              <a:t>17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F9526F-BFCC-1901-1D29-57D8FBC9586D}"/>
              </a:ext>
            </a:extLst>
          </p:cNvPr>
          <p:cNvSpPr txBox="1"/>
          <p:nvPr/>
        </p:nvSpPr>
        <p:spPr>
          <a:xfrm>
            <a:off x="316025" y="1266297"/>
            <a:ext cx="11559940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925" indent="-288925" algn="just">
              <a:spcAft>
                <a:spcPts val="600"/>
              </a:spcAft>
              <a:buAutoNum type="arabicPeriod"/>
            </a:pPr>
            <a:r>
              <a:rPr lang="en-US" sz="1400" dirty="0"/>
              <a:t>Mazumder, A. and Sarker, B.R., “Determining optimal variable order quantities of raw materials for precast concrete production considering demand variability and uncertain material prices," Working Paper-1 (LS-23-RP-04), Submitted to </a:t>
            </a:r>
            <a:r>
              <a:rPr lang="en-US" sz="1400" i="1" dirty="0">
                <a:solidFill>
                  <a:srgbClr val="FF0000"/>
                </a:solidFill>
              </a:rPr>
              <a:t>Journal of the Operations Research Society</a:t>
            </a:r>
            <a:r>
              <a:rPr lang="en-US" sz="1400" dirty="0"/>
              <a:t>. 1st submission: April 09, 2025 (TJOR-252233581)</a:t>
            </a:r>
          </a:p>
          <a:p>
            <a:pPr marL="288925" indent="-288925" algn="just">
              <a:spcAft>
                <a:spcPts val="600"/>
              </a:spcAft>
              <a:buAutoNum type="arabicPeriod"/>
            </a:pPr>
            <a:r>
              <a:rPr lang="en-US" sz="1400" dirty="0"/>
              <a:t>Mazumder, A. and Sarker, B.R., “An Integrated Two-Stage Stochastic Optimization Model for Precast Concrete Delivery and Resource Allocation in Transportation Infrastructure Projects,” Working Paper-2 (LS-24-RP-01), QPR Y2-1 (January 1 - March 31, 2025). Intended for </a:t>
            </a:r>
            <a:r>
              <a:rPr lang="en-US" sz="1400" i="1" dirty="0">
                <a:solidFill>
                  <a:srgbClr val="FF0000"/>
                </a:solidFill>
              </a:rPr>
              <a:t>ASCE: Journal of Transportation Engineering</a:t>
            </a:r>
            <a:r>
              <a:rPr lang="en-US" sz="1400" i="1" dirty="0"/>
              <a:t>.  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02A6D736-8A48-6ED3-C216-64295E89EFE2}"/>
              </a:ext>
            </a:extLst>
          </p:cNvPr>
          <p:cNvSpPr txBox="1">
            <a:spLocks/>
          </p:cNvSpPr>
          <p:nvPr/>
        </p:nvSpPr>
        <p:spPr>
          <a:xfrm>
            <a:off x="2583867" y="2563441"/>
            <a:ext cx="7024257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/>
              <a:t>Quarterly Progress Reports (QPR) Submitted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5124511-4B2E-17D0-4C23-82163B0790C6}"/>
              </a:ext>
            </a:extLst>
          </p:cNvPr>
          <p:cNvSpPr txBox="1"/>
          <p:nvPr/>
        </p:nvSpPr>
        <p:spPr>
          <a:xfrm>
            <a:off x="488077" y="3064417"/>
            <a:ext cx="11215838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indent="-457200" algn="just">
              <a:spcBef>
                <a:spcPts val="0"/>
              </a:spcBef>
              <a:spcAft>
                <a:spcPts val="600"/>
              </a:spcAft>
            </a:pPr>
            <a:r>
              <a:rPr lang="en-US" sz="1400" dirty="0">
                <a:effectLst/>
                <a:ea typeface="Times New Roman" panose="02020603050405020304" pitchFamily="18" charset="0"/>
              </a:rPr>
              <a:t>1. Sarker, B.R and Mazumder, A., “Developing a Cost-effective, Reliable, and Sustainable Precast Supply System under Price Volatility and Uncertainty of Material Supply: </a:t>
            </a:r>
            <a:r>
              <a:rPr lang="en-US" sz="1400" i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Structural Modeling of Factors</a:t>
            </a:r>
            <a:r>
              <a:rPr lang="en-US" sz="1400" dirty="0">
                <a:effectLst/>
                <a:ea typeface="Times New Roman" panose="02020603050405020304" pitchFamily="18" charset="0"/>
              </a:rPr>
              <a:t>," QPR-Y1-1, January 1 – March 31, 2024 (LS-23-RP-04), Year-1, submitted to </a:t>
            </a:r>
            <a:r>
              <a:rPr lang="en-US" sz="1400" i="1" dirty="0">
                <a:effectLst/>
                <a:ea typeface="Times New Roman" panose="02020603050405020304" pitchFamily="18" charset="0"/>
              </a:rPr>
              <a:t>TRANS-IPIC/UTC.</a:t>
            </a:r>
          </a:p>
          <a:p>
            <a:pPr marL="457200" indent="-457200" algn="just">
              <a:spcAft>
                <a:spcPts val="600"/>
              </a:spcAft>
            </a:pPr>
            <a:r>
              <a:rPr lang="en-US" sz="1400" dirty="0">
                <a:effectLst/>
                <a:ea typeface="Times New Roman" panose="02020603050405020304" pitchFamily="18" charset="0"/>
              </a:rPr>
              <a:t>2. Sarker, B.R and Mazumder, A., “Developing a Cost-effective, Reliable, and Sustainable Precast Supply System under Price Volatility and Uncertainty of Material Supply: </a:t>
            </a:r>
            <a:r>
              <a:rPr lang="en-US" sz="1400" i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Curing Cost Minimization</a:t>
            </a:r>
            <a:r>
              <a:rPr lang="en-US" sz="1400" dirty="0">
                <a:effectLst/>
                <a:ea typeface="Times New Roman" panose="02020603050405020304" pitchFamily="18" charset="0"/>
              </a:rPr>
              <a:t>," QPR-Y1-2, April 1 – June 30, 2024 (LS-23-RP-04), Year-1, submitted to </a:t>
            </a:r>
            <a:r>
              <a:rPr lang="en-US" sz="1400" i="1" dirty="0">
                <a:effectLst/>
                <a:ea typeface="Times New Roman" panose="02020603050405020304" pitchFamily="18" charset="0"/>
              </a:rPr>
              <a:t>TRANS-IPIC/UTC.</a:t>
            </a:r>
            <a:endParaRPr lang="en-US" sz="1400" dirty="0">
              <a:effectLst/>
              <a:ea typeface="Times New Roman" panose="02020603050405020304" pitchFamily="18" charset="0"/>
            </a:endParaRPr>
          </a:p>
          <a:p>
            <a:pPr marL="457200" indent="-457200" algn="just">
              <a:spcAft>
                <a:spcPts val="600"/>
              </a:spcAft>
            </a:pPr>
            <a:r>
              <a:rPr lang="en-US" sz="1400" dirty="0">
                <a:effectLst/>
                <a:ea typeface="Times New Roman" panose="02020603050405020304" pitchFamily="18" charset="0"/>
              </a:rPr>
              <a:t>3. Sarker, B.R and Mazumder, A., “Developing a Cost-effective, Reliable, and Sustainable Precast Supply System under Price Volatility and Uncertainty of Material Supply: </a:t>
            </a:r>
            <a:r>
              <a:rPr lang="en-US" sz="1400" i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Uncertain Demand and Price Modeling</a:t>
            </a:r>
            <a:r>
              <a:rPr lang="en-US" sz="1400" dirty="0">
                <a:effectLst/>
                <a:ea typeface="Times New Roman" panose="02020603050405020304" pitchFamily="18" charset="0"/>
              </a:rPr>
              <a:t>," QPR-Y1-3, July 1 – September 30, 2024 (LS-23-RP-04), Year-1, submitted to </a:t>
            </a:r>
            <a:r>
              <a:rPr lang="en-US" sz="1400" i="1" dirty="0">
                <a:effectLst/>
                <a:ea typeface="Times New Roman" panose="02020603050405020304" pitchFamily="18" charset="0"/>
              </a:rPr>
              <a:t>TRANS-IPIC/UTC.</a:t>
            </a:r>
            <a:endParaRPr lang="en-US" sz="1400" dirty="0">
              <a:effectLst/>
              <a:ea typeface="Times New Roman" panose="02020603050405020304" pitchFamily="18" charset="0"/>
            </a:endParaRPr>
          </a:p>
          <a:p>
            <a:pPr marL="457200" indent="-457200" algn="just">
              <a:spcAft>
                <a:spcPts val="600"/>
              </a:spcAft>
            </a:pPr>
            <a:r>
              <a:rPr lang="en-US" sz="1400" dirty="0">
                <a:effectLst/>
                <a:ea typeface="Times New Roman" panose="02020603050405020304" pitchFamily="18" charset="0"/>
              </a:rPr>
              <a:t>4. Sarker, B.R and Mazumder, A., “Developing a Cost-effective, Reliable, and Sustainable Precast Supply System under Price Volatility and Uncertainty of Material Supply," </a:t>
            </a:r>
            <a:r>
              <a:rPr lang="en-US" sz="1400" i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Final Report-Y1</a:t>
            </a:r>
            <a:r>
              <a:rPr lang="en-US" sz="1400" dirty="0">
                <a:effectLst/>
                <a:ea typeface="Times New Roman" panose="02020603050405020304" pitchFamily="18" charset="0"/>
              </a:rPr>
              <a:t>, September 1 – November 30, 2024 (LS-23-RP-04), Year-1, submitted to </a:t>
            </a:r>
            <a:r>
              <a:rPr lang="en-US" sz="1400" i="1" dirty="0">
                <a:effectLst/>
                <a:ea typeface="Times New Roman" panose="02020603050405020304" pitchFamily="18" charset="0"/>
              </a:rPr>
              <a:t>TRANS-IPIC/UTC.</a:t>
            </a:r>
            <a:r>
              <a:rPr lang="en-US" sz="1400" dirty="0">
                <a:effectLst/>
                <a:ea typeface="Times New Roman" panose="02020603050405020304" pitchFamily="18" charset="0"/>
              </a:rPr>
              <a:t> </a:t>
            </a:r>
          </a:p>
          <a:p>
            <a:pPr marL="457200" indent="-457200" algn="just">
              <a:spcAft>
                <a:spcPts val="600"/>
              </a:spcAft>
            </a:pPr>
            <a:r>
              <a:rPr lang="en-US" sz="1400" dirty="0">
                <a:effectLst/>
                <a:ea typeface="Times New Roman" panose="02020603050405020304" pitchFamily="18" charset="0"/>
              </a:rPr>
              <a:t>5. Sarker, B.R and Mazumder, A., “Optimizing Precast Concrete Supply Logistics Systems under Variable Demand and Probabilistic Delivery Time </a:t>
            </a:r>
            <a:r>
              <a:rPr lang="en-US" sz="1400" dirty="0">
                <a:ea typeface="Times New Roman" panose="02020603050405020304" pitchFamily="18" charset="0"/>
              </a:rPr>
              <a:t>t</a:t>
            </a:r>
            <a:r>
              <a:rPr lang="en-US" sz="1400" dirty="0">
                <a:effectLst/>
                <a:ea typeface="Times New Roman" panose="02020603050405020304" pitchFamily="18" charset="0"/>
              </a:rPr>
              <a:t>o Enhance Reliability, Sustainability and Cost-effectiveness: </a:t>
            </a:r>
            <a:r>
              <a:rPr lang="en-US" sz="1400" i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Activity and Network Modeling</a:t>
            </a:r>
            <a:r>
              <a:rPr lang="en-US" sz="1400" dirty="0">
                <a:effectLst/>
                <a:ea typeface="Times New Roman" panose="02020603050405020304" pitchFamily="18" charset="0"/>
              </a:rPr>
              <a:t>," QPR-Y2-1, January 1 – March 31, 2025 (LS-24-RP-01), Year-2, submitted to </a:t>
            </a:r>
            <a:r>
              <a:rPr lang="en-US" sz="1400" i="1" dirty="0">
                <a:effectLst/>
                <a:ea typeface="Times New Roman" panose="02020603050405020304" pitchFamily="18" charset="0"/>
              </a:rPr>
              <a:t>TRANS-IPIC/UTC.</a:t>
            </a:r>
            <a:endParaRPr lang="en-US" sz="14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038765B-337B-27B7-8266-8F849D6497E6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4807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9E7F8-1714-6D64-DE7E-AE8E7245B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EA7C44-4D4B-CAE3-507E-E2B7DF3088A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6EA02C58-81D1-A848-871E-E11E789432AA}" type="slidenum">
              <a:rPr lang="en-US" smtClean="0">
                <a:solidFill>
                  <a:srgbClr val="FFFFFF"/>
                </a:solidFill>
              </a:rPr>
              <a:pPr algn="r"/>
              <a:t>18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48FE04B0-69D0-9053-8C6A-C7AC97B58FD9}"/>
              </a:ext>
            </a:extLst>
          </p:cNvPr>
          <p:cNvSpPr txBox="1">
            <a:spLocks/>
          </p:cNvSpPr>
          <p:nvPr/>
        </p:nvSpPr>
        <p:spPr>
          <a:xfrm>
            <a:off x="3174979" y="3130682"/>
            <a:ext cx="5413417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800" b="1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A52D7BC-B120-DF0B-78F7-CB11A8FE6929}"/>
              </a:ext>
            </a:extLst>
          </p:cNvPr>
          <p:cNvSpPr txBox="1"/>
          <p:nvPr/>
        </p:nvSpPr>
        <p:spPr>
          <a:xfrm>
            <a:off x="480072" y="1199553"/>
            <a:ext cx="11425187" cy="4632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indent="-457200" algn="just">
              <a:spcBef>
                <a:spcPts val="0"/>
              </a:spcBef>
              <a:spcAft>
                <a:spcPts val="600"/>
              </a:spcAft>
            </a:pP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Anvari, B., Angeloudis, P., and Ochieng, W. Y. (2016). A multi-objective GA-based optimisation for holistic manufacturing, transportation, and assembly of precast construction. Automation in Construction, 71, 226-241.</a:t>
            </a:r>
          </a:p>
          <a:p>
            <a:pPr marL="457200" indent="-457200" algn="just">
              <a:spcAft>
                <a:spcPts val="600"/>
              </a:spcAft>
            </a:pPr>
            <a:r>
              <a:rPr lang="en-US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Arashpour, M., Wakefield, R., Lee, E. W. M., Chan, R., and Hosseini, M. R. (2016). Analysis of interacting uncertainties in on-site and off-site activities: Implications for hybrid construction. International Journal of Project Management, 34(7), 1393-1402.</a:t>
            </a:r>
          </a:p>
          <a:p>
            <a:pPr marL="457200" indent="-457200" algn="just">
              <a:spcAft>
                <a:spcPts val="600"/>
              </a:spcAft>
            </a:pP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Hidayawanti, R. and Latief, Y. (2023). Raw Material Optimization with Neural Network Method in Concrete Production on Precast Industry. GEOMATE Journal, 24(102): 10-17.</a:t>
            </a:r>
          </a:p>
          <a:p>
            <a:pPr marL="457200" marR="0" indent="-457200" algn="just">
              <a:spcBef>
                <a:spcPts val="0"/>
              </a:spcBef>
              <a:spcAft>
                <a:spcPts val="600"/>
              </a:spcAft>
            </a:pP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Im, K. S., Han, S. H., Koo, B., and Jung, D. Y. (2009). Formulation of a pull production system for optimal inventory control of temporary rebar assembly plants. </a:t>
            </a:r>
            <a:r>
              <a:rPr lang="en-US" sz="1800" i="1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Canadian Journal of Civil Engineering</a:t>
            </a: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36(9), 1444-1458. </a:t>
            </a:r>
          </a:p>
          <a:p>
            <a:pPr marL="457200" marR="0" indent="-457200" algn="just">
              <a:spcBef>
                <a:spcPts val="0"/>
              </a:spcBef>
              <a:spcAft>
                <a:spcPts val="600"/>
              </a:spcAft>
            </a:pP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Kong, L., Li, H., Luo, H., Ding, L., Luo, X., and Skitmore, M. (2017). Optimal single-machine batch scheduling for the manufacture, transportation, and JIT assembly of precast construction with changeover costs within due dates. </a:t>
            </a:r>
            <a:r>
              <a:rPr lang="en-US" sz="1800" i="1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Automation in Construction</a:t>
            </a: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81, 34-43.</a:t>
            </a:r>
          </a:p>
          <a:p>
            <a:pPr marL="457200" marR="0" indent="-457200" algn="just">
              <a:spcBef>
                <a:spcPts val="0"/>
              </a:spcBef>
              <a:spcAft>
                <a:spcPts val="600"/>
              </a:spcAft>
            </a:pP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Saptadi, S., Zahra, H. A., Arvianto, A., Wicaksono, P. A. and Budiawan, W. (2023). Inventory Planning and Control Method for Cement Raw Material with Material Requirement Planning (MRP). </a:t>
            </a:r>
            <a:r>
              <a:rPr lang="en-US" sz="1800" i="1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International Journal of Applied Science and Engineering Review</a:t>
            </a: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(IJASER), 4(3): 18-31.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CAEE07B-B98C-0B1B-8FE2-2C6581B939D2}"/>
              </a:ext>
            </a:extLst>
          </p:cNvPr>
          <p:cNvSpPr txBox="1">
            <a:spLocks/>
          </p:cNvSpPr>
          <p:nvPr/>
        </p:nvSpPr>
        <p:spPr>
          <a:xfrm>
            <a:off x="3389291" y="579084"/>
            <a:ext cx="5413417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 dirty="0"/>
              <a:t>11. References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47B0C0A7-423C-E4DC-1B49-4BBF81EDE553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904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3E0B1-7A5D-27A4-A535-D562FA77EE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801FBA-FFC1-BE0E-E5C6-8BCFDF991C1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05C3F91E-0D18-9647-B89F-469C10A4005D}" type="slidenum">
              <a:rPr lang="en-US">
                <a:solidFill>
                  <a:srgbClr val="FFFFFF"/>
                </a:solidFill>
              </a:rPr>
              <a:pPr algn="r"/>
              <a:t>1</a:t>
            </a:fld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1CAECC8-A629-1A11-E528-F795A3FDE4D1}"/>
              </a:ext>
            </a:extLst>
          </p:cNvPr>
          <p:cNvGrpSpPr/>
          <p:nvPr/>
        </p:nvGrpSpPr>
        <p:grpSpPr>
          <a:xfrm>
            <a:off x="2816748" y="0"/>
            <a:ext cx="9375252" cy="6223321"/>
            <a:chOff x="2279421" y="0"/>
            <a:chExt cx="9375252" cy="622332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C539FBC-A68D-CEC5-F722-A27B846B66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81287" y="0"/>
              <a:ext cx="9373386" cy="6223321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510D26C-1E41-747A-C11D-FEB7617AD828}"/>
                </a:ext>
              </a:extLst>
            </p:cNvPr>
            <p:cNvSpPr/>
            <p:nvPr/>
          </p:nvSpPr>
          <p:spPr>
            <a:xfrm>
              <a:off x="2279421" y="1112363"/>
              <a:ext cx="1800520" cy="40727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CB1167-E9E4-2272-1CC5-A0E8206DF6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1288" y="1672870"/>
            <a:ext cx="5519372" cy="4550451"/>
          </a:xfrm>
        </p:spPr>
        <p:txBody>
          <a:bodyPr/>
          <a:lstStyle/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800" dirty="0"/>
              <a:t>Introduction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800" dirty="0"/>
              <a:t>Existing Facility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800" dirty="0"/>
              <a:t>Research Gaps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800" dirty="0"/>
              <a:t>Precast Raw Materials Handling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800" dirty="0"/>
              <a:t>Total Cost Function Development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800" dirty="0"/>
              <a:t>An Industrial Problem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800" dirty="0"/>
              <a:t>Computational Performance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800" dirty="0"/>
              <a:t>Result &amp; Managerial Impact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800" dirty="0"/>
              <a:t>Future Works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800" dirty="0"/>
              <a:t>Working Papers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800" dirty="0"/>
              <a:t>References</a:t>
            </a:r>
          </a:p>
          <a:p>
            <a:pPr marL="457200" indent="-457200">
              <a:buFont typeface="+mj-lt"/>
              <a:buAutoNum type="arabicPeriod"/>
            </a:pPr>
            <a:endParaRPr lang="en-US" sz="1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500364-66F4-5B77-9C77-6A3858EDC4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0251" y="995133"/>
            <a:ext cx="4028054" cy="677736"/>
          </a:xfrm>
        </p:spPr>
        <p:txBody>
          <a:bodyPr/>
          <a:lstStyle/>
          <a:p>
            <a:pPr algn="ctr"/>
            <a:r>
              <a:rPr lang="en-US" sz="2800" b="1" u="sng" dirty="0"/>
              <a:t>Outline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CA8AFBC-68A1-2063-2508-80AB082DB7AF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8997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21166-9C09-B6E3-DF4C-6B368BA068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6095F73-E21D-C6E2-AEAE-C27DD4B991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89291" y="643847"/>
            <a:ext cx="5413417" cy="466183"/>
          </a:xfrm>
        </p:spPr>
        <p:txBody>
          <a:bodyPr/>
          <a:lstStyle/>
          <a:p>
            <a:pPr algn="ctr"/>
            <a:r>
              <a:rPr lang="en-US" sz="2800" b="1" dirty="0"/>
              <a:t>References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5321B4-1C38-BB29-B7C9-4A9661FE466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6EA02C58-81D1-A848-871E-E11E789432AA}" type="slidenum">
              <a:rPr lang="en-US" smtClean="0">
                <a:solidFill>
                  <a:srgbClr val="FFFFFF"/>
                </a:solidFill>
              </a:rPr>
              <a:pPr algn="r"/>
              <a:t>19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603EDCD-75EA-7946-AF72-B80D6D49EF53}"/>
              </a:ext>
            </a:extLst>
          </p:cNvPr>
          <p:cNvSpPr txBox="1">
            <a:spLocks/>
          </p:cNvSpPr>
          <p:nvPr/>
        </p:nvSpPr>
        <p:spPr>
          <a:xfrm>
            <a:off x="3174979" y="3130682"/>
            <a:ext cx="5413417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800" b="1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21C875A-FF38-FC5A-F9F3-E008DC46B6F6}"/>
              </a:ext>
            </a:extLst>
          </p:cNvPr>
          <p:cNvSpPr txBox="1"/>
          <p:nvPr/>
        </p:nvSpPr>
        <p:spPr>
          <a:xfrm>
            <a:off x="480072" y="1199553"/>
            <a:ext cx="11425187" cy="2539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spcAft>
                <a:spcPts val="600"/>
              </a:spcAft>
            </a:pP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Sarker, B. R. and Balan, C. V. (1996). Operations planning for kanbans between two adjacent workstations. </a:t>
            </a:r>
            <a:r>
              <a:rPr lang="en-US" sz="1800" i="1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Computers </a:t>
            </a:r>
            <a:r>
              <a:rPr lang="en-US" kern="100" dirty="0">
                <a:cs typeface="Times New Roman" panose="02020603050405020304" pitchFamily="18" charset="0"/>
              </a:rPr>
              <a:t>and Industrial Engineering, 31(1-2): 221-224. </a:t>
            </a:r>
          </a:p>
          <a:p>
            <a:pPr marL="457200" indent="-457200" algn="just">
              <a:spcAft>
                <a:spcPts val="600"/>
              </a:spcAft>
            </a:pPr>
            <a:r>
              <a:rPr lang="en-US" kern="100" dirty="0">
                <a:cs typeface="Times New Roman" panose="02020603050405020304" pitchFamily="18" charset="0"/>
              </a:rPr>
              <a:t>Sarker, B. R., </a:t>
            </a:r>
            <a:r>
              <a:rPr lang="en-US" kern="100" dirty="0" err="1">
                <a:cs typeface="Times New Roman" panose="02020603050405020304" pitchFamily="18" charset="0"/>
              </a:rPr>
              <a:t>Baylot</a:t>
            </a:r>
            <a:r>
              <a:rPr lang="en-US" kern="100" dirty="0">
                <a:cs typeface="Times New Roman" panose="02020603050405020304" pitchFamily="18" charset="0"/>
              </a:rPr>
              <a:t>, E. A., Green, J. G, and Biswas, P. (2012), “Convoy movement: consideration of turning geometrics for selected vehicle shapes,” </a:t>
            </a:r>
            <a:r>
              <a:rPr lang="en-US" i="1" kern="100" dirty="0">
                <a:cs typeface="Times New Roman" panose="02020603050405020304" pitchFamily="18" charset="0"/>
              </a:rPr>
              <a:t>ASCE-Journal of Transportation Engineering,</a:t>
            </a:r>
            <a:r>
              <a:rPr lang="en-US" kern="100" dirty="0">
                <a:cs typeface="Times New Roman" panose="02020603050405020304" pitchFamily="18" charset="0"/>
              </a:rPr>
              <a:t> 138 (5):  pp. 502-511. </a:t>
            </a:r>
          </a:p>
          <a:p>
            <a:pPr marL="457200" marR="0" indent="-457200" algn="just">
              <a:spcBef>
                <a:spcPts val="0"/>
              </a:spcBef>
              <a:spcAft>
                <a:spcPts val="600"/>
              </a:spcAft>
            </a:pP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Wang, Z., and Hu, H. (2017). Improved precast production–scheduling model considering the whole supply chain. </a:t>
            </a:r>
            <a:r>
              <a:rPr lang="en-US" sz="1800" i="1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Journal of computing in Civil Engineering</a:t>
            </a: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31(4), 04017013.</a:t>
            </a:r>
          </a:p>
          <a:p>
            <a:pPr marL="457200" marR="0" indent="-457200" algn="just">
              <a:spcBef>
                <a:spcPts val="0"/>
              </a:spcBef>
              <a:spcAft>
                <a:spcPts val="600"/>
              </a:spcAft>
            </a:pP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Wang, D., Liu, G., Li, K., Wang, T., Shrestha, A., Martek, I., and Tao, X. (2018). Layout optimization model for the production planning of precast concrete building components. </a:t>
            </a:r>
            <a:r>
              <a:rPr lang="en-US" sz="1800" i="1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Sustainability</a:t>
            </a:r>
            <a:r>
              <a:rPr lang="en-US" sz="1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10(6), 1807.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95BC01CA-9A04-773D-65B5-0759A8366170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43877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Optimizing Precast Concrete Delivery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Using Genetic Algorithm + Scenario Sampling (GA+SAA)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1. PCD Model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First-stage decisions: number of vehicles </a:t>
            </a:r>
            <a:r>
              <a:rPr dirty="0" err="1"/>
              <a:t>y_m</a:t>
            </a:r>
            <a:r>
              <a:rPr dirty="0"/>
              <a:t>, resources </a:t>
            </a:r>
            <a:r>
              <a:rPr dirty="0" err="1"/>
              <a:t>z_r</a:t>
            </a:r>
            <a:endParaRPr dirty="0"/>
          </a:p>
          <a:p>
            <a:r>
              <a:rPr dirty="0"/>
              <a:t>Second-stage recourse: unmet demand and tardiness penalties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2. Transportation Modes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Mode 1: Flatbed truck (C₁, c₁, F₁)</a:t>
            </a:r>
          </a:p>
          <a:p>
            <a:r>
              <a:t>• Mode 2: Barge (C₂, c₂, F₂)</a:t>
            </a:r>
          </a:p>
          <a:p>
            <a:r>
              <a:t>• Mode 3: Rail (C₃, c₃, F₃)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52600" y="4479925"/>
            <a:ext cx="270215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dirty="0"/>
              <a:t>Insert image: Flatbed truck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95800" y="5016674"/>
            <a:ext cx="292849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dirty="0"/>
              <a:t>Insert image: Barge transport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39000" y="4572000"/>
            <a:ext cx="248112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Insert image: Rail freight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3. GA + Scenario Sampling Workflow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Initialize population of (y,z)</a:t>
            </a:r>
          </a:p>
          <a:p>
            <a:r>
              <a:t>2. Evaluate fitness over S' scenarios</a:t>
            </a:r>
          </a:p>
          <a:p>
            <a:r>
              <a:t>3. Selection → Crossover (SBX) → Mutation (PM)</a:t>
            </a:r>
          </a:p>
          <a:p>
            <a:r>
              <a:t>4. Repeat for G generations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1" y="5029200"/>
            <a:ext cx="559351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dirty="0"/>
              <a:t>Insert flowchart depicting GA cycle and scenario sampling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4. GA Configuration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• Population: 30</a:t>
            </a:r>
          </a:p>
          <a:p>
            <a:r>
              <a:rPr dirty="0"/>
              <a:t>• Generations: 50</a:t>
            </a:r>
          </a:p>
          <a:p>
            <a:r>
              <a:rPr dirty="0"/>
              <a:t>• Scenario samples: 20</a:t>
            </a:r>
          </a:p>
          <a:p>
            <a:r>
              <a:rPr dirty="0"/>
              <a:t>• Crossover: SBX (0.9)</a:t>
            </a:r>
          </a:p>
          <a:p>
            <a:r>
              <a:rPr dirty="0"/>
              <a:t>• Mutation: PM</a:t>
            </a:r>
          </a:p>
          <a:p>
            <a:r>
              <a:rPr dirty="0"/>
              <a:t>• Eliminate duplicates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5. Results &amp; Convergence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• Best y*, z* and total cost</a:t>
            </a:r>
          </a:p>
          <a:p>
            <a:r>
              <a:rPr dirty="0"/>
              <a:t>• Convergence of cost over evaluations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2743200"/>
            <a:ext cx="394467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Insert plot: Cost vs. function evaluations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image of student walking to the law building through the parade grounds" title="image of student walking to the law building through the parade grounds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6"/>
          <a:stretch/>
        </p:blipFill>
        <p:spPr/>
      </p:pic>
      <p:sp>
        <p:nvSpPr>
          <p:cNvPr id="10" name="Rectangle 9" descr="opaque filter" title="opaque filter"/>
          <p:cNvSpPr/>
          <p:nvPr/>
        </p:nvSpPr>
        <p:spPr>
          <a:xfrm>
            <a:off x="1" y="-2"/>
            <a:ext cx="12191999" cy="6857999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1709408" y="2670528"/>
            <a:ext cx="8773184" cy="151693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 b="1" dirty="0">
                <a:latin typeface="Helvetica" charset="0"/>
                <a:ea typeface="Helvetica" charset="0"/>
                <a:cs typeface="Helvetica" charset="0"/>
              </a:rPr>
              <a:t>Thank You! </a:t>
            </a:r>
          </a:p>
        </p:txBody>
      </p:sp>
    </p:spTree>
    <p:extLst>
      <p:ext uri="{BB962C8B-B14F-4D97-AF65-F5344CB8AC3E}">
        <p14:creationId xmlns:p14="http://schemas.microsoft.com/office/powerpoint/2010/main" val="1657937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DB3CB8A-8F54-F39B-21A2-DF2FBC4EC2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24288" y="367852"/>
            <a:ext cx="4643607" cy="466183"/>
          </a:xfrm>
        </p:spPr>
        <p:txBody>
          <a:bodyPr/>
          <a:lstStyle/>
          <a:p>
            <a:pPr algn="ctr"/>
            <a:r>
              <a:rPr lang="en-US" sz="2800" b="1" u="sng" dirty="0"/>
              <a:t>1. Introduction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EA02C58-81D1-A848-871E-E11E789432A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CA034A8-EB59-C80A-2902-905E1170EB76}"/>
              </a:ext>
            </a:extLst>
          </p:cNvPr>
          <p:cNvSpPr/>
          <p:nvPr/>
        </p:nvSpPr>
        <p:spPr>
          <a:xfrm>
            <a:off x="785146" y="1307592"/>
            <a:ext cx="10855166" cy="43799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600"/>
              </a:spcAft>
            </a:pPr>
            <a:r>
              <a:rPr lang="en-US" sz="2400" b="1" i="1" dirty="0">
                <a:solidFill>
                  <a:schemeClr val="tx1">
                    <a:lumMod val="75000"/>
                  </a:schemeClr>
                </a:solidFill>
              </a:rPr>
              <a:t>Precast Concrete (PC)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Refers to concrete components that are molded and cured in a controlled factory environment before being transported to a construction site.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Example: Bridge beams, pavement slabs, etc. </a:t>
            </a:r>
          </a:p>
          <a:p>
            <a:pPr>
              <a:spcAft>
                <a:spcPts val="600"/>
              </a:spcAft>
            </a:pPr>
            <a:endParaRPr lang="en-US" sz="2400" dirty="0">
              <a:solidFill>
                <a:schemeClr val="tx1">
                  <a:lumMod val="75000"/>
                </a:schemeClr>
              </a:solidFill>
            </a:endParaRPr>
          </a:p>
          <a:p>
            <a:pPr>
              <a:spcAft>
                <a:spcPts val="600"/>
              </a:spcAft>
            </a:pPr>
            <a:r>
              <a:rPr lang="en-US" sz="2400" b="1" i="1" dirty="0">
                <a:solidFill>
                  <a:schemeClr val="tx1">
                    <a:lumMod val="75000"/>
                  </a:schemeClr>
                </a:solidFill>
              </a:rPr>
              <a:t>Benefits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tx1">
                    <a:lumMod val="75000"/>
                  </a:schemeClr>
                </a:solidFill>
              </a:rPr>
              <a:t>Technical benefits: </a:t>
            </a: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High quality &amp; durability, improved structural performance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tx1">
                    <a:lumMod val="75000"/>
                  </a:schemeClr>
                </a:solidFill>
              </a:rPr>
              <a:t>Process benefits: </a:t>
            </a: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Accelerated construction, just-in-time delivery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tx1">
                    <a:lumMod val="75000"/>
                  </a:schemeClr>
                </a:solidFill>
              </a:rPr>
              <a:t>Systematic benefits: </a:t>
            </a: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Enhanced reliability, improved supply chain coordination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tx1">
                    <a:lumMod val="75000"/>
                  </a:schemeClr>
                </a:solidFill>
              </a:rPr>
              <a:t>Economic benefits: </a:t>
            </a: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Cost savings, efficient resource utilization.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sz="24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947FEE-6939-73EF-166E-E9F586078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TRANS-IPIC August Research Webinar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2" name="3D Model 11" descr="Concrete Road Barrier">
                <a:extLst>
                  <a:ext uri="{FF2B5EF4-FFF2-40B4-BE49-F238E27FC236}">
                    <a16:creationId xmlns:a16="http://schemas.microsoft.com/office/drawing/2014/main" id="{6F0C56D8-274E-B5B6-CCB8-36E2F98B8F84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154709639"/>
                  </p:ext>
                </p:extLst>
              </p:nvPr>
            </p:nvGraphicFramePr>
            <p:xfrm>
              <a:off x="8658225" y="1788567"/>
              <a:ext cx="3052432" cy="2221458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3052432" cy="2221458"/>
                    </a:xfrm>
                    <a:prstGeom prst="rect">
                      <a:avLst/>
                    </a:prstGeom>
                  </am3d:spPr>
                  <am3d:camera>
                    <am3d:pos x="0" y="0" z="50663018"/>
                    <am3d:up dx="0" dy="36000000" dz="0"/>
                    <am3d:lookAt x="0" y="0" z="0"/>
                    <am3d:perspective fov="2085032"/>
                  </am3d:camera>
                  <am3d:trans>
                    <am3d:meterPerModelUnit n="390625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1248361" ay="3020005" az="978255"/>
                    <am3d:postTrans dx="0" dy="0" dz="0"/>
                  </am3d:trans>
                  <am3d:raster rName="Office3DRenderer" rVer="16.0.8326">
                    <am3d:blip r:embed="rId3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2" name="3D Model 11" descr="Concrete Road Barrier">
                <a:extLst>
                  <a:ext uri="{FF2B5EF4-FFF2-40B4-BE49-F238E27FC236}">
                    <a16:creationId xmlns:a16="http://schemas.microsoft.com/office/drawing/2014/main" id="{6F0C56D8-274E-B5B6-CCB8-36E2F98B8F8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658225" y="1788567"/>
                <a:ext cx="3052432" cy="222145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5860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mph" presetSubtype="128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1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6.9747"/>
                                          </p:val>
                                        </p:tav>
                                        <p:tav tm="6660">
                                          <p:val>
                                            <p:fltVal val="12.1039"/>
                                          </p:val>
                                        </p:tav>
                                        <p:tav tm="9990">
                                          <p:val>
                                            <p:fltVal val="15.6713"/>
                                          </p:val>
                                        </p:tav>
                                        <p:tav tm="13320">
                                          <p:val>
                                            <p:fltVal val="17.9604"/>
                                          </p:val>
                                        </p:tav>
                                        <p:tav tm="16650">
                                          <p:val>
                                            <p:fltVal val="19.2548"/>
                                          </p:val>
                                        </p:tav>
                                        <p:tav tm="19970">
                                          <p:val>
                                            <p:fltVal val="19.8371"/>
                                          </p:val>
                                        </p:tav>
                                        <p:tav tm="23290">
                                          <p:val>
                                            <p:fltVal val="19.9936"/>
                                          </p:val>
                                        </p:tav>
                                        <p:tav tm="26620">
                                          <p:val>
                                            <p:fltVal val="19.9945"/>
                                          </p:val>
                                        </p:tav>
                                        <p:tav tm="29950">
                                          <p:val>
                                            <p:fltVal val="19.8447"/>
                                          </p:val>
                                        </p:tav>
                                        <p:tav tm="33280">
                                          <p:val>
                                            <p:fltVal val="19.2733"/>
                                          </p:val>
                                        </p:tav>
                                        <p:tav tm="36610">
                                          <p:val>
                                            <p:fltVal val="17.9968"/>
                                          </p:val>
                                        </p:tav>
                                        <p:tav tm="39940">
                                          <p:val>
                                            <p:fltVal val="15.7316"/>
                                          </p:val>
                                        </p:tav>
                                        <p:tav tm="43270">
                                          <p:val>
                                            <p:fltVal val="12.194"/>
                                          </p:val>
                                        </p:tav>
                                        <p:tav tm="46600">
                                          <p:val>
                                            <p:fltVal val="7.1005"/>
                                          </p:val>
                                        </p:tav>
                                        <p:tav tm="49930">
                                          <p:val>
                                            <p:fltVal val="0.1675"/>
                                          </p:val>
                                        </p:tav>
                                        <p:tav tm="53250">
                                          <p:val>
                                            <p:fltVal val="-6.8299"/>
                                          </p:val>
                                        </p:tav>
                                        <p:tav tm="56580">
                                          <p:val>
                                            <p:fltVal val="-12.0002"/>
                                          </p:val>
                                        </p:tav>
                                        <p:tav tm="59900">
                                          <p:val>
                                            <p:fltVal val="-15.593"/>
                                          </p:val>
                                        </p:tav>
                                        <p:tav tm="63220">
                                          <p:val>
                                            <p:fltVal val="-17.9075"/>
                                          </p:val>
                                        </p:tav>
                                        <p:tav tm="66540">
                                          <p:val>
                                            <p:fltVal val="-19.2249"/>
                                          </p:val>
                                        </p:tav>
                                        <p:tav tm="69870">
                                          <p:val>
                                            <p:fltVal val="-19.8271"/>
                                          </p:val>
                                        </p:tav>
                                        <p:tav tm="73190">
                                          <p:val>
                                            <p:fltVal val="-19.9924"/>
                                          </p:val>
                                        </p:tav>
                                        <p:tav tm="76510">
                                          <p:val>
                                            <p:fltVal val="-19.9955"/>
                                          </p:val>
                                        </p:tav>
                                        <p:tav tm="79830">
                                          <p:val>
                                            <p:fltVal val="-19.8557"/>
                                          </p:val>
                                        </p:tav>
                                        <p:tav tm="83160">
                                          <p:val>
                                            <p:fltVal val="-19.3045"/>
                                          </p:val>
                                        </p:tav>
                                        <p:tav tm="86480">
                                          <p:val>
                                            <p:fltVal val="-18.0634"/>
                                          </p:val>
                                        </p:tav>
                                        <p:tav tm="89800">
                                          <p:val>
                                            <p:fltVal val="-15.8505"/>
                                          </p:val>
                                        </p:tav>
                                        <p:tav tm="93120">
                                          <p:val>
                                            <p:fltVal val="-12.3847"/>
                                          </p:val>
                                        </p:tav>
                                        <p:tav tm="96450">
                                          <p:val>
                                            <p:fltVal val="-7.3674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46CCAF-653D-58C2-46F7-22EA4FC48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6E1DB6-CE4E-A704-93E8-BA42C0C32F2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/>
          <a:p>
            <a:pPr algn="r"/>
            <a:fld id="{6EA02C58-81D1-A848-871E-E11E789432AA}" type="slidenum">
              <a:rPr lang="en-US" sz="1200">
                <a:solidFill>
                  <a:schemeClr val="bg2"/>
                </a:solidFill>
                <a:latin typeface="Helvetica" charset="0"/>
                <a:cs typeface="Helvetica" charset="0"/>
              </a:rPr>
              <a:pPr algn="r"/>
              <a:t>3</a:t>
            </a:fld>
            <a:endParaRPr lang="en-US" sz="1200" dirty="0">
              <a:solidFill>
                <a:schemeClr val="bg2"/>
              </a:solidFill>
              <a:latin typeface="Helvetica" charset="0"/>
              <a:cs typeface="Helvetica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5F15A7-784B-E324-E4B4-9EA043416133}"/>
              </a:ext>
            </a:extLst>
          </p:cNvPr>
          <p:cNvSpPr/>
          <p:nvPr/>
        </p:nvSpPr>
        <p:spPr>
          <a:xfrm>
            <a:off x="686936" y="1140449"/>
            <a:ext cx="11049000" cy="6050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Importance of efficient PC supply system in durable Transportation Infrastructures:</a:t>
            </a:r>
          </a:p>
          <a:p>
            <a:pPr>
              <a:spcAft>
                <a:spcPts val="600"/>
              </a:spcAft>
            </a:pPr>
            <a:endParaRPr lang="en-US" sz="2400" b="1" dirty="0">
              <a:solidFill>
                <a:schemeClr val="accent2">
                  <a:lumMod val="50000"/>
                </a:schemeClr>
              </a:solidFill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11EA1CA4-B04B-5E08-6790-9CF02DC1828F}"/>
              </a:ext>
            </a:extLst>
          </p:cNvPr>
          <p:cNvSpPr txBox="1">
            <a:spLocks/>
          </p:cNvSpPr>
          <p:nvPr/>
        </p:nvSpPr>
        <p:spPr>
          <a:xfrm>
            <a:off x="3824288" y="367852"/>
            <a:ext cx="4643607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 dirty="0"/>
              <a:t>1. Introduction 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B7E7703-DE2D-D324-CF9D-B672436D5DAF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0F21FA6-FAC7-65A3-421A-60B59C152155}"/>
              </a:ext>
            </a:extLst>
          </p:cNvPr>
          <p:cNvSpPr/>
          <p:nvPr/>
        </p:nvSpPr>
        <p:spPr>
          <a:xfrm>
            <a:off x="841042" y="2497747"/>
            <a:ext cx="4615859" cy="1092807"/>
          </a:xfrm>
          <a:prstGeom prst="rect">
            <a:avLst/>
          </a:prstGeom>
          <a:solidFill>
            <a:srgbClr val="C4B3D7">
              <a:lumMod val="20000"/>
              <a:lumOff val="80000"/>
              <a:alpha val="90000"/>
            </a:srgbClr>
          </a:solidFill>
          <a:ln w="12700" cap="flat" cmpd="sng" algn="ctr">
            <a:solidFill>
              <a:srgbClr val="462C79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96012" tIns="96012" rIns="128016" bIns="144018" numCol="1" spcCol="1270" anchor="t" anchorCtr="0">
            <a:no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>
                    <a:lumMod val="75000"/>
                  </a:schemeClr>
                </a:solidFill>
              </a:rPr>
              <a:t>To prevent construction delays</a:t>
            </a:r>
            <a:endParaRPr lang="en-US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>
                    <a:lumMod val="75000"/>
                  </a:schemeClr>
                </a:solidFill>
              </a:rPr>
              <a:t>For proper structural performance</a:t>
            </a:r>
            <a:endParaRPr lang="en-US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/>
              <a:t>Improved coordination and workflow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097CC06-6C72-4E4F-4C97-7D11CF8992C2}"/>
              </a:ext>
            </a:extLst>
          </p:cNvPr>
          <p:cNvSpPr/>
          <p:nvPr/>
        </p:nvSpPr>
        <p:spPr>
          <a:xfrm>
            <a:off x="5811831" y="2495333"/>
            <a:ext cx="5734176" cy="1092807"/>
          </a:xfrm>
          <a:prstGeom prst="rect">
            <a:avLst/>
          </a:prstGeom>
          <a:solidFill>
            <a:srgbClr val="C4B3D7">
              <a:lumMod val="20000"/>
              <a:lumOff val="80000"/>
              <a:alpha val="90000"/>
            </a:srgbClr>
          </a:solidFill>
          <a:ln w="12700" cap="flat" cmpd="sng" algn="ctr">
            <a:solidFill>
              <a:srgbClr val="462C79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96012" tIns="96012" rIns="128016" bIns="144018" numCol="1" spcCol="1270" anchor="t" anchorCtr="0">
            <a:no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Ensures proper installation of PC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Optimized delivery schedules and PC handling practices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Minimized idle time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B5AB1C-760D-7C98-96E0-DE2832C1EAAB}"/>
              </a:ext>
            </a:extLst>
          </p:cNvPr>
          <p:cNvSpPr/>
          <p:nvPr/>
        </p:nvSpPr>
        <p:spPr>
          <a:xfrm>
            <a:off x="841042" y="1808966"/>
            <a:ext cx="4615859" cy="48598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Timely delivery of RM &amp; PC Components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3B276D-869B-CA1B-0C32-978D0EEFBAAD}"/>
              </a:ext>
            </a:extLst>
          </p:cNvPr>
          <p:cNvSpPr/>
          <p:nvPr/>
        </p:nvSpPr>
        <p:spPr>
          <a:xfrm>
            <a:off x="5811831" y="1808965"/>
            <a:ext cx="5734176" cy="48598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>
                <a:solidFill>
                  <a:schemeClr val="tx1">
                    <a:lumMod val="75000"/>
                  </a:schemeClr>
                </a:solidFill>
              </a:rPr>
              <a:t>Improved coordination between production &amp; installation</a:t>
            </a:r>
            <a:endParaRPr lang="en-US" b="1" dirty="0">
              <a:solidFill>
                <a:srgbClr val="462C79">
                  <a:lumMod val="75000"/>
                </a:srgbClr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63487C9-6925-BA32-96B2-B9A014893FF5}"/>
              </a:ext>
            </a:extLst>
          </p:cNvPr>
          <p:cNvGrpSpPr/>
          <p:nvPr/>
        </p:nvGrpSpPr>
        <p:grpSpPr>
          <a:xfrm>
            <a:off x="1069440" y="3788523"/>
            <a:ext cx="3607293" cy="2155586"/>
            <a:chOff x="966766" y="3925870"/>
            <a:chExt cx="3856201" cy="2122039"/>
          </a:xfrm>
        </p:grpSpPr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7212F666-1E4E-3554-F4AB-E7C50E848F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6766" y="3925870"/>
              <a:ext cx="3856201" cy="2037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F2F745A-63C3-31B2-2611-D1E83AAC753B}"/>
                </a:ext>
              </a:extLst>
            </p:cNvPr>
            <p:cNvSpPr txBox="1"/>
            <p:nvPr/>
          </p:nvSpPr>
          <p:spPr>
            <a:xfrm>
              <a:off x="2439571" y="5786299"/>
              <a:ext cx="13287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*Courtesy: </a:t>
              </a:r>
              <a:r>
                <a:rPr lang="en-US" sz="1050" i="1" dirty="0"/>
                <a:t>Waskey</a:t>
              </a:r>
              <a:endParaRPr lang="en-US" sz="1050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63AA3B6-2508-29DD-EAD5-C5AD8C22B6E3}"/>
              </a:ext>
            </a:extLst>
          </p:cNvPr>
          <p:cNvGrpSpPr/>
          <p:nvPr/>
        </p:nvGrpSpPr>
        <p:grpSpPr>
          <a:xfrm>
            <a:off x="8418581" y="3788522"/>
            <a:ext cx="2806335" cy="2155586"/>
            <a:chOff x="4920061" y="3898647"/>
            <a:chExt cx="2560625" cy="2256305"/>
          </a:xfrm>
        </p:grpSpPr>
        <p:pic>
          <p:nvPicPr>
            <p:cNvPr id="22" name="Picture 4">
              <a:extLst>
                <a:ext uri="{FF2B5EF4-FFF2-40B4-BE49-F238E27FC236}">
                  <a16:creationId xmlns:a16="http://schemas.microsoft.com/office/drawing/2014/main" id="{A9B01D9C-97F9-E340-C094-7949FEBC0A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061" y="3898647"/>
              <a:ext cx="2560625" cy="21663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F956804-1C3E-6921-0622-1C37A952CAD2}"/>
                </a:ext>
              </a:extLst>
            </p:cNvPr>
            <p:cNvSpPr txBox="1"/>
            <p:nvPr/>
          </p:nvSpPr>
          <p:spPr>
            <a:xfrm>
              <a:off x="5806407" y="5893342"/>
              <a:ext cx="138988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*Courtesy: </a:t>
              </a:r>
              <a:r>
                <a:rPr lang="en-US" sz="1050" i="1" dirty="0"/>
                <a:t>GAINEY’S</a:t>
              </a:r>
              <a:endParaRPr lang="en-US" sz="1050" dirty="0"/>
            </a:p>
          </p:txBody>
        </p:sp>
      </p:grpSp>
      <p:pic>
        <p:nvPicPr>
          <p:cNvPr id="24" name="Picture 23" descr="A crane on a construction site&#10;&#10;AI-generated content may be incorrect.">
            <a:extLst>
              <a:ext uri="{FF2B5EF4-FFF2-40B4-BE49-F238E27FC236}">
                <a16:creationId xmlns:a16="http://schemas.microsoft.com/office/drawing/2014/main" id="{21D311D2-47F0-00A7-629F-9A570207FF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111098" y="3951258"/>
            <a:ext cx="2873118" cy="1727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629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1AF46B-50DE-612F-88E9-3A8B77E9B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D416EE-6F5F-D749-2D22-874D424A17A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6EA02C58-81D1-A848-871E-E11E789432AA}" type="slidenum">
              <a:rPr lang="en-US" smtClean="0">
                <a:solidFill>
                  <a:srgbClr val="FFFFFF"/>
                </a:solidFill>
              </a:rPr>
              <a:pPr algn="r"/>
              <a:t>4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0BABF5A-5443-949C-DFC6-D27D7C3B9CA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281" t="9066" r="8118" b="14939"/>
          <a:stretch/>
        </p:blipFill>
        <p:spPr>
          <a:xfrm>
            <a:off x="1270069" y="1891418"/>
            <a:ext cx="922812" cy="6208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7DCE4B1-717B-C1C0-47C6-73BBD13BC56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572" t="12041" r="15625" b="16938"/>
          <a:stretch/>
        </p:blipFill>
        <p:spPr>
          <a:xfrm>
            <a:off x="1278243" y="3114909"/>
            <a:ext cx="922812" cy="63601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EAC664-A055-D90E-25AC-11609984AAF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209" t="13833" r="12789" b="17178"/>
          <a:stretch/>
        </p:blipFill>
        <p:spPr>
          <a:xfrm>
            <a:off x="1270069" y="4360777"/>
            <a:ext cx="961044" cy="5817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BE8DA6C-4DE1-F3DE-C437-54202E75F8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3410" y="3009086"/>
            <a:ext cx="847658" cy="8476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9BAC94-42CB-DCCE-C802-0CA479D46C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6603" y="3026026"/>
            <a:ext cx="813778" cy="81377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09FAC19-279E-9890-A490-8B3DAF1EA80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2236" t="8831" r="12931" b="9870"/>
          <a:stretch/>
        </p:blipFill>
        <p:spPr>
          <a:xfrm>
            <a:off x="5924075" y="1694518"/>
            <a:ext cx="740866" cy="92386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E4B0D2C-4458-A058-D3C4-31146D817326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9701" t="9360" r="9701" b="12906"/>
          <a:stretch/>
        </p:blipFill>
        <p:spPr>
          <a:xfrm>
            <a:off x="5939123" y="4266908"/>
            <a:ext cx="832854" cy="695367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592EAF1-BF46-2920-3954-6290BD6E3BC5}"/>
              </a:ext>
            </a:extLst>
          </p:cNvPr>
          <p:cNvCxnSpPr>
            <a:cxnSpLocks/>
            <a:stCxn id="9" idx="3"/>
            <a:endCxn id="13" idx="1"/>
          </p:cNvCxnSpPr>
          <p:nvPr/>
        </p:nvCxnSpPr>
        <p:spPr>
          <a:xfrm>
            <a:off x="2192881" y="2201841"/>
            <a:ext cx="840529" cy="1231074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6EF7B45-9D60-F44D-C69A-947C95F256D9}"/>
              </a:ext>
            </a:extLst>
          </p:cNvPr>
          <p:cNvCxnSpPr>
            <a:cxnSpLocks/>
            <a:stCxn id="10" idx="3"/>
            <a:endCxn id="13" idx="1"/>
          </p:cNvCxnSpPr>
          <p:nvPr/>
        </p:nvCxnSpPr>
        <p:spPr>
          <a:xfrm flipV="1">
            <a:off x="2201055" y="3432915"/>
            <a:ext cx="832355" cy="1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ED88E773-EC09-0489-6CD3-EA83152C9A77}"/>
              </a:ext>
            </a:extLst>
          </p:cNvPr>
          <p:cNvCxnSpPr>
            <a:cxnSpLocks/>
            <a:stCxn id="11" idx="3"/>
            <a:endCxn id="13" idx="1"/>
          </p:cNvCxnSpPr>
          <p:nvPr/>
        </p:nvCxnSpPr>
        <p:spPr>
          <a:xfrm flipV="1">
            <a:off x="2231113" y="3432915"/>
            <a:ext cx="802297" cy="1218725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E53CDFDA-B507-1021-AC8D-013EA63FA402}"/>
              </a:ext>
            </a:extLst>
          </p:cNvPr>
          <p:cNvCxnSpPr>
            <a:cxnSpLocks/>
            <a:stCxn id="13" idx="3"/>
            <a:endCxn id="14" idx="1"/>
          </p:cNvCxnSpPr>
          <p:nvPr/>
        </p:nvCxnSpPr>
        <p:spPr>
          <a:xfrm>
            <a:off x="3881068" y="3432915"/>
            <a:ext cx="575535" cy="0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EEA38D17-EEFD-E54B-64FC-3784A556D350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 flipV="1">
            <a:off x="5270381" y="2156453"/>
            <a:ext cx="653694" cy="1276462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E2861166-BDE5-0CF7-76D5-768381978CDD}"/>
              </a:ext>
            </a:extLst>
          </p:cNvPr>
          <p:cNvCxnSpPr>
            <a:cxnSpLocks/>
            <a:stCxn id="14" idx="3"/>
            <a:endCxn id="16" idx="1"/>
          </p:cNvCxnSpPr>
          <p:nvPr/>
        </p:nvCxnSpPr>
        <p:spPr>
          <a:xfrm>
            <a:off x="5270381" y="3432915"/>
            <a:ext cx="668742" cy="1181677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1B28FD5B-9CA9-740F-159F-6CA62FDF391A}"/>
              </a:ext>
            </a:extLst>
          </p:cNvPr>
          <p:cNvCxnSpPr>
            <a:cxnSpLocks/>
            <a:stCxn id="15" idx="3"/>
            <a:endCxn id="1026" idx="1"/>
          </p:cNvCxnSpPr>
          <p:nvPr/>
        </p:nvCxnSpPr>
        <p:spPr>
          <a:xfrm flipV="1">
            <a:off x="6664941" y="2155124"/>
            <a:ext cx="544048" cy="1329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269647DF-FB03-D2FE-C55E-DCE7E7A0635B}"/>
              </a:ext>
            </a:extLst>
          </p:cNvPr>
          <p:cNvCxnSpPr>
            <a:cxnSpLocks/>
            <a:stCxn id="16" idx="3"/>
            <a:endCxn id="1028" idx="1"/>
          </p:cNvCxnSpPr>
          <p:nvPr/>
        </p:nvCxnSpPr>
        <p:spPr>
          <a:xfrm flipV="1">
            <a:off x="6771977" y="4614591"/>
            <a:ext cx="444635" cy="1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E62F6032-CC6D-C51A-BC28-CEDFEDEDEAE0}"/>
              </a:ext>
            </a:extLst>
          </p:cNvPr>
          <p:cNvSpPr txBox="1"/>
          <p:nvPr/>
        </p:nvSpPr>
        <p:spPr>
          <a:xfrm>
            <a:off x="2823710" y="3716940"/>
            <a:ext cx="1267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Raw Materials Inventory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CB21DA3-B3C4-578B-C6FE-E6ABC7185D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4" t="17522" r="13732" b="15271"/>
          <a:stretch/>
        </p:blipFill>
        <p:spPr bwMode="auto">
          <a:xfrm>
            <a:off x="7208989" y="1711467"/>
            <a:ext cx="896010" cy="88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FE0C644-B5A1-585B-39DD-1BD6EBB666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7" t="9736" r="12937" b="9742"/>
          <a:stretch/>
        </p:blipFill>
        <p:spPr bwMode="auto">
          <a:xfrm>
            <a:off x="7216612" y="4130082"/>
            <a:ext cx="896009" cy="969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E8A671CA-0CFB-D03C-F7F4-0C0408AEC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889" y="1519885"/>
            <a:ext cx="1126067" cy="112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6">
            <a:extLst>
              <a:ext uri="{FF2B5EF4-FFF2-40B4-BE49-F238E27FC236}">
                <a16:creationId xmlns:a16="http://schemas.microsoft.com/office/drawing/2014/main" id="{985697E8-5FDB-634F-31D0-E15D3CB7C5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0534" y="2593851"/>
            <a:ext cx="1126067" cy="112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6">
            <a:extLst>
              <a:ext uri="{FF2B5EF4-FFF2-40B4-BE49-F238E27FC236}">
                <a16:creationId xmlns:a16="http://schemas.microsoft.com/office/drawing/2014/main" id="{93AF9C27-6D23-DE45-39DA-753006F99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8156" y="3629425"/>
            <a:ext cx="1126067" cy="112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761A2D77-F8B4-E326-C522-316051FCBACE}"/>
              </a:ext>
            </a:extLst>
          </p:cNvPr>
          <p:cNvCxnSpPr>
            <a:cxnSpLocks/>
            <a:stCxn id="1026" idx="3"/>
            <a:endCxn id="1030" idx="1"/>
          </p:cNvCxnSpPr>
          <p:nvPr/>
        </p:nvCxnSpPr>
        <p:spPr>
          <a:xfrm flipV="1">
            <a:off x="8104999" y="2082919"/>
            <a:ext cx="1617890" cy="72205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C6218E2D-409D-87BF-5883-A817582965FD}"/>
              </a:ext>
            </a:extLst>
          </p:cNvPr>
          <p:cNvCxnSpPr>
            <a:cxnSpLocks/>
            <a:stCxn id="1026" idx="3"/>
            <a:endCxn id="84" idx="1"/>
          </p:cNvCxnSpPr>
          <p:nvPr/>
        </p:nvCxnSpPr>
        <p:spPr>
          <a:xfrm>
            <a:off x="8104999" y="2155124"/>
            <a:ext cx="1665535" cy="1001761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0E5B9655-74AC-337B-65F2-0B9C6ADCDB5D}"/>
              </a:ext>
            </a:extLst>
          </p:cNvPr>
          <p:cNvCxnSpPr>
            <a:cxnSpLocks/>
            <a:stCxn id="1026" idx="3"/>
            <a:endCxn id="85" idx="1"/>
          </p:cNvCxnSpPr>
          <p:nvPr/>
        </p:nvCxnSpPr>
        <p:spPr>
          <a:xfrm>
            <a:off x="8104999" y="2155124"/>
            <a:ext cx="1673157" cy="2037335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95B0932B-1FE1-F68A-6CDF-57B79F60A828}"/>
              </a:ext>
            </a:extLst>
          </p:cNvPr>
          <p:cNvCxnSpPr>
            <a:cxnSpLocks/>
            <a:stCxn id="1028" idx="3"/>
            <a:endCxn id="1030" idx="1"/>
          </p:cNvCxnSpPr>
          <p:nvPr/>
        </p:nvCxnSpPr>
        <p:spPr>
          <a:xfrm flipV="1">
            <a:off x="8112621" y="2082919"/>
            <a:ext cx="1610268" cy="2531672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829976AA-C5B8-063B-D40E-0D6B341C7AE9}"/>
              </a:ext>
            </a:extLst>
          </p:cNvPr>
          <p:cNvCxnSpPr>
            <a:cxnSpLocks/>
            <a:stCxn id="1028" idx="3"/>
            <a:endCxn id="84" idx="1"/>
          </p:cNvCxnSpPr>
          <p:nvPr/>
        </p:nvCxnSpPr>
        <p:spPr>
          <a:xfrm flipV="1">
            <a:off x="8112621" y="3156885"/>
            <a:ext cx="1657913" cy="1457706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76B132F7-2E72-EC83-7805-809DA9F91F99}"/>
              </a:ext>
            </a:extLst>
          </p:cNvPr>
          <p:cNvCxnSpPr>
            <a:cxnSpLocks/>
            <a:stCxn id="1028" idx="3"/>
            <a:endCxn id="85" idx="1"/>
          </p:cNvCxnSpPr>
          <p:nvPr/>
        </p:nvCxnSpPr>
        <p:spPr>
          <a:xfrm flipV="1">
            <a:off x="8112621" y="4192459"/>
            <a:ext cx="1665535" cy="422132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5321091D-DA6B-2EC4-0125-FA9455982517}"/>
              </a:ext>
            </a:extLst>
          </p:cNvPr>
          <p:cNvSpPr txBox="1"/>
          <p:nvPr/>
        </p:nvSpPr>
        <p:spPr>
          <a:xfrm>
            <a:off x="4229962" y="3747432"/>
            <a:ext cx="1267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Production</a:t>
            </a:r>
          </a:p>
        </p:txBody>
      </p:sp>
      <p:sp>
        <p:nvSpPr>
          <p:cNvPr id="1027" name="TextBox 1026">
            <a:extLst>
              <a:ext uri="{FF2B5EF4-FFF2-40B4-BE49-F238E27FC236}">
                <a16:creationId xmlns:a16="http://schemas.microsoft.com/office/drawing/2014/main" id="{02E4EB19-3693-2ED7-6719-722D01258CC3}"/>
              </a:ext>
            </a:extLst>
          </p:cNvPr>
          <p:cNvSpPr txBox="1"/>
          <p:nvPr/>
        </p:nvSpPr>
        <p:spPr>
          <a:xfrm>
            <a:off x="5669906" y="2679482"/>
            <a:ext cx="12670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Internal Molding of PC Products</a:t>
            </a:r>
          </a:p>
        </p:txBody>
      </p:sp>
      <p:sp>
        <p:nvSpPr>
          <p:cNvPr id="1029" name="TextBox 1028">
            <a:extLst>
              <a:ext uri="{FF2B5EF4-FFF2-40B4-BE49-F238E27FC236}">
                <a16:creationId xmlns:a16="http://schemas.microsoft.com/office/drawing/2014/main" id="{A57E96B1-BE92-15BE-18FA-F18ED0722FF1}"/>
              </a:ext>
            </a:extLst>
          </p:cNvPr>
          <p:cNvSpPr txBox="1"/>
          <p:nvPr/>
        </p:nvSpPr>
        <p:spPr>
          <a:xfrm>
            <a:off x="5669906" y="5016732"/>
            <a:ext cx="12670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External Molding of PC Products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2F4697A1-018B-36B3-F993-919412BFD8AC}"/>
              </a:ext>
            </a:extLst>
          </p:cNvPr>
          <p:cNvSpPr txBox="1"/>
          <p:nvPr/>
        </p:nvSpPr>
        <p:spPr>
          <a:xfrm>
            <a:off x="7031087" y="2498364"/>
            <a:ext cx="12670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Internal Finished PC Inventory</a:t>
            </a:r>
          </a:p>
        </p:txBody>
      </p:sp>
      <p:sp>
        <p:nvSpPr>
          <p:cNvPr id="1033" name="TextBox 1032">
            <a:extLst>
              <a:ext uri="{FF2B5EF4-FFF2-40B4-BE49-F238E27FC236}">
                <a16:creationId xmlns:a16="http://schemas.microsoft.com/office/drawing/2014/main" id="{5F17007B-5928-B3DE-83DE-5EAA319DD1D1}"/>
              </a:ext>
            </a:extLst>
          </p:cNvPr>
          <p:cNvSpPr txBox="1"/>
          <p:nvPr/>
        </p:nvSpPr>
        <p:spPr>
          <a:xfrm>
            <a:off x="7086689" y="5014751"/>
            <a:ext cx="12670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External Finished PC Inventory</a:t>
            </a:r>
          </a:p>
        </p:txBody>
      </p:sp>
      <p:sp>
        <p:nvSpPr>
          <p:cNvPr id="1036" name="Rectangle 1035">
            <a:extLst>
              <a:ext uri="{FF2B5EF4-FFF2-40B4-BE49-F238E27FC236}">
                <a16:creationId xmlns:a16="http://schemas.microsoft.com/office/drawing/2014/main" id="{68E64318-EEEB-CAB3-6985-F7AA0B20C994}"/>
              </a:ext>
            </a:extLst>
          </p:cNvPr>
          <p:cNvSpPr/>
          <p:nvPr/>
        </p:nvSpPr>
        <p:spPr>
          <a:xfrm>
            <a:off x="1031160" y="1735006"/>
            <a:ext cx="1463758" cy="3364094"/>
          </a:xfrm>
          <a:prstGeom prst="rect">
            <a:avLst/>
          </a:prstGeom>
          <a:noFill/>
          <a:ln w="28575"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7" name="TextBox 1036">
            <a:extLst>
              <a:ext uri="{FF2B5EF4-FFF2-40B4-BE49-F238E27FC236}">
                <a16:creationId xmlns:a16="http://schemas.microsoft.com/office/drawing/2014/main" id="{12312FAD-920E-87FA-A857-11E4E4092FAA}"/>
              </a:ext>
            </a:extLst>
          </p:cNvPr>
          <p:cNvSpPr txBox="1"/>
          <p:nvPr/>
        </p:nvSpPr>
        <p:spPr>
          <a:xfrm>
            <a:off x="723268" y="1294408"/>
            <a:ext cx="2238375" cy="40011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/>
            </a:lvl1pPr>
          </a:lstStyle>
          <a:p>
            <a:r>
              <a:rPr lang="en-US" dirty="0">
                <a:solidFill>
                  <a:schemeClr val="accent6">
                    <a:lumMod val="10000"/>
                  </a:schemeClr>
                </a:solidFill>
              </a:rPr>
              <a:t>Procurement of RM</a:t>
            </a:r>
          </a:p>
        </p:txBody>
      </p:sp>
      <p:sp>
        <p:nvSpPr>
          <p:cNvPr id="1038" name="Rectangle 1037">
            <a:extLst>
              <a:ext uri="{FF2B5EF4-FFF2-40B4-BE49-F238E27FC236}">
                <a16:creationId xmlns:a16="http://schemas.microsoft.com/office/drawing/2014/main" id="{6D16E887-B1E7-70C5-BE11-5B8E152586D9}"/>
              </a:ext>
            </a:extLst>
          </p:cNvPr>
          <p:cNvSpPr/>
          <p:nvPr/>
        </p:nvSpPr>
        <p:spPr>
          <a:xfrm>
            <a:off x="4112808" y="1294408"/>
            <a:ext cx="4552950" cy="4487607"/>
          </a:xfrm>
          <a:prstGeom prst="rect">
            <a:avLst/>
          </a:prstGeom>
          <a:noFill/>
          <a:ln w="28575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9" name="TextBox 1038">
            <a:extLst>
              <a:ext uri="{FF2B5EF4-FFF2-40B4-BE49-F238E27FC236}">
                <a16:creationId xmlns:a16="http://schemas.microsoft.com/office/drawing/2014/main" id="{9B38653C-FC0D-1586-9D3F-9DCC0A378560}"/>
              </a:ext>
            </a:extLst>
          </p:cNvPr>
          <p:cNvSpPr txBox="1"/>
          <p:nvPr/>
        </p:nvSpPr>
        <p:spPr>
          <a:xfrm>
            <a:off x="4989108" y="834035"/>
            <a:ext cx="2609850" cy="40011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/>
            </a:lvl1pPr>
          </a:lstStyle>
          <a:p>
            <a:r>
              <a:rPr lang="en-US" dirty="0">
                <a:solidFill>
                  <a:srgbClr val="00B050"/>
                </a:solidFill>
              </a:rPr>
              <a:t>Manufacturing Facility</a:t>
            </a:r>
          </a:p>
        </p:txBody>
      </p:sp>
      <p:sp>
        <p:nvSpPr>
          <p:cNvPr id="1040" name="Rectangle 1039">
            <a:extLst>
              <a:ext uri="{FF2B5EF4-FFF2-40B4-BE49-F238E27FC236}">
                <a16:creationId xmlns:a16="http://schemas.microsoft.com/office/drawing/2014/main" id="{C29DA128-5057-CD1A-A8B9-B6DDF9F29BA1}"/>
              </a:ext>
            </a:extLst>
          </p:cNvPr>
          <p:cNvSpPr/>
          <p:nvPr/>
        </p:nvSpPr>
        <p:spPr>
          <a:xfrm>
            <a:off x="9439687" y="1266065"/>
            <a:ext cx="1498879" cy="3748686"/>
          </a:xfrm>
          <a:prstGeom prst="rect">
            <a:avLst/>
          </a:prstGeom>
          <a:noFill/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1" name="TextBox 1040">
            <a:extLst>
              <a:ext uri="{FF2B5EF4-FFF2-40B4-BE49-F238E27FC236}">
                <a16:creationId xmlns:a16="http://schemas.microsoft.com/office/drawing/2014/main" id="{665288BD-DC77-374C-7A1E-546BA0567D52}"/>
              </a:ext>
            </a:extLst>
          </p:cNvPr>
          <p:cNvSpPr txBox="1"/>
          <p:nvPr/>
        </p:nvSpPr>
        <p:spPr>
          <a:xfrm>
            <a:off x="9133603" y="834035"/>
            <a:ext cx="2111046" cy="40011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70C0"/>
                </a:solidFill>
              </a:rPr>
              <a:t>Construction Sites</a:t>
            </a:r>
          </a:p>
        </p:txBody>
      </p:sp>
      <p:sp>
        <p:nvSpPr>
          <p:cNvPr id="1044" name="Text Placeholder 5">
            <a:extLst>
              <a:ext uri="{FF2B5EF4-FFF2-40B4-BE49-F238E27FC236}">
                <a16:creationId xmlns:a16="http://schemas.microsoft.com/office/drawing/2014/main" id="{5E617F30-4EB3-45E9-DCCA-37ACF666CA23}"/>
              </a:ext>
            </a:extLst>
          </p:cNvPr>
          <p:cNvSpPr txBox="1">
            <a:spLocks/>
          </p:cNvSpPr>
          <p:nvPr/>
        </p:nvSpPr>
        <p:spPr>
          <a:xfrm>
            <a:off x="3824288" y="367852"/>
            <a:ext cx="4643607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 dirty="0"/>
              <a:t>2. Existing Facility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076621-4144-192B-433F-4006BA12DA38}"/>
              </a:ext>
            </a:extLst>
          </p:cNvPr>
          <p:cNvSpPr txBox="1"/>
          <p:nvPr/>
        </p:nvSpPr>
        <p:spPr>
          <a:xfrm>
            <a:off x="6540945" y="5953839"/>
            <a:ext cx="579748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/>
              <a:t>*https://precast.org/blog/the-cost-of-components-test-for-precast-concrete-structures/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F29282-6C11-34BF-9F1B-9FD8D7D18248}"/>
              </a:ext>
            </a:extLst>
          </p:cNvPr>
          <p:cNvSpPr/>
          <p:nvPr/>
        </p:nvSpPr>
        <p:spPr>
          <a:xfrm>
            <a:off x="-32858" y="5167059"/>
            <a:ext cx="3690607" cy="7856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Raw materials typically account for approx. 40-60% of the total production cost according to NPCA*.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9363867A-3F3D-650C-E113-2AA853D895B4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39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07" grpId="0"/>
      <p:bldP spid="1027" grpId="0"/>
      <p:bldP spid="1029" grpId="0"/>
      <p:bldP spid="1031" grpId="0"/>
      <p:bldP spid="1033" grpId="0"/>
      <p:bldP spid="1036" grpId="0" animBg="1"/>
      <p:bldP spid="1037" grpId="0" animBg="1"/>
      <p:bldP spid="1038" grpId="0" animBg="1"/>
      <p:bldP spid="1039" grpId="0" animBg="1"/>
      <p:bldP spid="1040" grpId="0" animBg="1"/>
      <p:bldP spid="1041" grpId="0" animBg="1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F808E4-87FD-40C6-B3DC-67BDDAEEA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023B35-05D9-2A8B-4B72-C47E1BD8985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6EA02C58-81D1-A848-871E-E11E789432AA}" type="slidenum">
              <a:rPr lang="en-US" smtClean="0">
                <a:solidFill>
                  <a:srgbClr val="FFFFFF"/>
                </a:solidFill>
              </a:rPr>
              <a:pPr algn="r"/>
              <a:t>5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44" name="Text Placeholder 5">
            <a:extLst>
              <a:ext uri="{FF2B5EF4-FFF2-40B4-BE49-F238E27FC236}">
                <a16:creationId xmlns:a16="http://schemas.microsoft.com/office/drawing/2014/main" id="{8ADD82E8-2044-737F-22CB-2C47F17D23B8}"/>
              </a:ext>
            </a:extLst>
          </p:cNvPr>
          <p:cNvSpPr txBox="1">
            <a:spLocks/>
          </p:cNvSpPr>
          <p:nvPr/>
        </p:nvSpPr>
        <p:spPr>
          <a:xfrm>
            <a:off x="3774196" y="369482"/>
            <a:ext cx="4643607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 dirty="0"/>
              <a:t>3. Research Gaps</a:t>
            </a:r>
          </a:p>
        </p:txBody>
      </p:sp>
      <p:pic>
        <p:nvPicPr>
          <p:cNvPr id="5" name="Graphic 4" descr="Clipboard Checked with solid fill">
            <a:extLst>
              <a:ext uri="{FF2B5EF4-FFF2-40B4-BE49-F238E27FC236}">
                <a16:creationId xmlns:a16="http://schemas.microsoft.com/office/drawing/2014/main" id="{698636BF-B0BC-FF7C-6A1F-C6F83C2BF7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49820" y="1307916"/>
            <a:ext cx="1452513" cy="1452513"/>
          </a:xfrm>
          <a:prstGeom prst="rect">
            <a:avLst/>
          </a:prstGeom>
        </p:spPr>
      </p:pic>
      <p:pic>
        <p:nvPicPr>
          <p:cNvPr id="7" name="Graphic 6" descr="Production outline">
            <a:extLst>
              <a:ext uri="{FF2B5EF4-FFF2-40B4-BE49-F238E27FC236}">
                <a16:creationId xmlns:a16="http://schemas.microsoft.com/office/drawing/2014/main" id="{DA432671-422C-982F-ADA1-B1CEC3A6AF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44088" y="2868944"/>
            <a:ext cx="1452513" cy="1452513"/>
          </a:xfrm>
          <a:prstGeom prst="rect">
            <a:avLst/>
          </a:prstGeom>
        </p:spPr>
      </p:pic>
      <p:pic>
        <p:nvPicPr>
          <p:cNvPr id="17" name="Graphic 16" descr="Dump truck with solid fill">
            <a:extLst>
              <a:ext uri="{FF2B5EF4-FFF2-40B4-BE49-F238E27FC236}">
                <a16:creationId xmlns:a16="http://schemas.microsoft.com/office/drawing/2014/main" id="{2D2D4B0D-DCAE-DF0D-CB63-7EAED46838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44088" y="4431585"/>
            <a:ext cx="1452513" cy="145251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47BBB3C-1626-1D3E-42DA-5E11B59DC0BB}"/>
              </a:ext>
            </a:extLst>
          </p:cNvPr>
          <p:cNvSpPr txBox="1"/>
          <p:nvPr/>
        </p:nvSpPr>
        <p:spPr>
          <a:xfrm>
            <a:off x="3089572" y="1380734"/>
            <a:ext cx="4763163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</a:rPr>
              <a:t>PC raw materials (RM) procuring</a:t>
            </a:r>
          </a:p>
          <a:p>
            <a:pPr marL="631825" indent="-2921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/>
                </a:solidFill>
              </a:rPr>
              <a:t>Timely material availability</a:t>
            </a:r>
          </a:p>
          <a:p>
            <a:pPr marL="631825" indent="-2921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/>
                </a:solidFill>
              </a:rPr>
              <a:t>Control costs to reduce price volatility</a:t>
            </a:r>
          </a:p>
          <a:p>
            <a:pPr marL="631825" indent="-2921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/>
                </a:solidFill>
              </a:rPr>
              <a:t>Reduced Inventory and waste</a:t>
            </a:r>
          </a:p>
          <a:p>
            <a:endParaRPr lang="en-US" sz="20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B1EB111-A8EA-D50F-59F7-99C19B0479F4}"/>
              </a:ext>
            </a:extLst>
          </p:cNvPr>
          <p:cNvSpPr txBox="1"/>
          <p:nvPr/>
        </p:nvSpPr>
        <p:spPr>
          <a:xfrm>
            <a:off x="3089572" y="3007148"/>
            <a:ext cx="557498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</a:rPr>
              <a:t>Manufacturing Facility</a:t>
            </a:r>
          </a:p>
          <a:p>
            <a:pPr marL="631825" indent="-2921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/>
                </a:solidFill>
              </a:rPr>
              <a:t>Increased production efficiency</a:t>
            </a:r>
          </a:p>
          <a:p>
            <a:pPr marL="631825" indent="-2921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/>
                </a:solidFill>
              </a:rPr>
              <a:t>Minimized finished component storage needs</a:t>
            </a:r>
          </a:p>
          <a:p>
            <a:endParaRPr lang="en-US" sz="2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A75E4C4-7073-3EB4-024C-072F866C079A}"/>
              </a:ext>
            </a:extLst>
          </p:cNvPr>
          <p:cNvSpPr txBox="1"/>
          <p:nvPr/>
        </p:nvSpPr>
        <p:spPr>
          <a:xfrm>
            <a:off x="3089572" y="4331622"/>
            <a:ext cx="436536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</a:rPr>
              <a:t>Transportation of precast </a:t>
            </a:r>
          </a:p>
          <a:p>
            <a:pPr marL="682625" indent="-3429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/>
                </a:solidFill>
              </a:rPr>
              <a:t>On-time component delivery</a:t>
            </a:r>
          </a:p>
          <a:p>
            <a:pPr marL="682625" indent="-3429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/>
                </a:solidFill>
              </a:rPr>
              <a:t>Reduced transportation expenses</a:t>
            </a:r>
          </a:p>
          <a:p>
            <a:pPr marL="682625" indent="-3429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/>
                </a:solidFill>
              </a:rPr>
              <a:t>Improved scheduling reliability</a:t>
            </a:r>
            <a:endParaRPr lang="en-US" sz="20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48E718B-A26A-CD36-6D32-3B6929BDFE65}"/>
              </a:ext>
            </a:extLst>
          </p:cNvPr>
          <p:cNvSpPr/>
          <p:nvPr/>
        </p:nvSpPr>
        <p:spPr>
          <a:xfrm>
            <a:off x="3089571" y="1307916"/>
            <a:ext cx="7807029" cy="149684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084574B6-615E-2116-C328-A500498F36D6}"/>
              </a:ext>
            </a:extLst>
          </p:cNvPr>
          <p:cNvSpPr/>
          <p:nvPr/>
        </p:nvSpPr>
        <p:spPr>
          <a:xfrm>
            <a:off x="897904" y="1596376"/>
            <a:ext cx="2097400" cy="876300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Research Focus 1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7A09D29-2DE8-AA91-87F4-C5537A8C48AF}"/>
              </a:ext>
            </a:extLst>
          </p:cNvPr>
          <p:cNvSpPr/>
          <p:nvPr/>
        </p:nvSpPr>
        <p:spPr>
          <a:xfrm>
            <a:off x="897904" y="3157050"/>
            <a:ext cx="2097400" cy="876300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Research Focus 2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71A9A2B-9DFD-9FC5-3150-A473FA1E7EA8}"/>
              </a:ext>
            </a:extLst>
          </p:cNvPr>
          <p:cNvSpPr/>
          <p:nvPr/>
        </p:nvSpPr>
        <p:spPr>
          <a:xfrm>
            <a:off x="897904" y="4563382"/>
            <a:ext cx="2097400" cy="876300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Research Focus 3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CE1D98B-6E21-43CB-C155-C1283F748F4D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70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" grpId="0" animBg="1"/>
      <p:bldP spid="3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276F3A-0B30-9FA9-7D67-46868738A5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87A417-A23A-79A5-A5D0-7405C4122D7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6EA02C58-81D1-A848-871E-E11E789432AA}" type="slidenum">
              <a:rPr lang="en-US" smtClean="0">
                <a:solidFill>
                  <a:srgbClr val="FFFFFF"/>
                </a:solidFill>
              </a:rPr>
              <a:pPr algn="r"/>
              <a:t>6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ED47CF9C-BFF5-BBAE-0592-B2207B9CCA8B}"/>
              </a:ext>
            </a:extLst>
          </p:cNvPr>
          <p:cNvSpPr txBox="1">
            <a:spLocks/>
          </p:cNvSpPr>
          <p:nvPr/>
        </p:nvSpPr>
        <p:spPr>
          <a:xfrm>
            <a:off x="2675823" y="394097"/>
            <a:ext cx="6490098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 dirty="0"/>
              <a:t>4. Raw Materials Inventory Handling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D1A52B09-4B7E-1CC0-6DC1-34DF0541B62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281" t="9066" r="8118" b="14939"/>
          <a:stretch/>
        </p:blipFill>
        <p:spPr>
          <a:xfrm>
            <a:off x="2912870" y="1841428"/>
            <a:ext cx="922812" cy="62084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8AD5DF7-69DD-FD86-1997-FBCBF124AE8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572" t="12041" r="15625" b="16938"/>
          <a:stretch/>
        </p:blipFill>
        <p:spPr>
          <a:xfrm>
            <a:off x="2916052" y="3051100"/>
            <a:ext cx="922812" cy="63601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1DB7E60-7D19-2188-8F69-52D480692E3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209" t="13833" r="12789" b="17178"/>
          <a:stretch/>
        </p:blipFill>
        <p:spPr>
          <a:xfrm>
            <a:off x="2912870" y="4288549"/>
            <a:ext cx="922812" cy="58172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6E98827-9F72-3A19-DCD4-E0B494B6C2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6705" y="2965568"/>
            <a:ext cx="847658" cy="847658"/>
          </a:xfrm>
          <a:prstGeom prst="rect">
            <a:avLst/>
          </a:prstGeom>
        </p:spPr>
      </p:pic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838F2571-1031-5D35-ECD5-7EEA985B1569}"/>
              </a:ext>
            </a:extLst>
          </p:cNvPr>
          <p:cNvCxnSpPr>
            <a:cxnSpLocks/>
            <a:stCxn id="30" idx="3"/>
            <a:endCxn id="33" idx="1"/>
          </p:cNvCxnSpPr>
          <p:nvPr/>
        </p:nvCxnSpPr>
        <p:spPr>
          <a:xfrm>
            <a:off x="3835682" y="2151851"/>
            <a:ext cx="1201023" cy="1237546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C1D16D6-72BE-AEAE-5552-97CCB2FBD235}"/>
              </a:ext>
            </a:extLst>
          </p:cNvPr>
          <p:cNvCxnSpPr>
            <a:cxnSpLocks/>
            <a:stCxn id="31" idx="3"/>
            <a:endCxn id="33" idx="1"/>
          </p:cNvCxnSpPr>
          <p:nvPr/>
        </p:nvCxnSpPr>
        <p:spPr>
          <a:xfrm>
            <a:off x="3838864" y="3369107"/>
            <a:ext cx="1197841" cy="20290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B81FCCB9-CF72-80A1-15F3-CEC1DC1A223F}"/>
              </a:ext>
            </a:extLst>
          </p:cNvPr>
          <p:cNvCxnSpPr>
            <a:cxnSpLocks/>
            <a:stCxn id="32" idx="3"/>
            <a:endCxn id="33" idx="1"/>
          </p:cNvCxnSpPr>
          <p:nvPr/>
        </p:nvCxnSpPr>
        <p:spPr>
          <a:xfrm flipV="1">
            <a:off x="3835682" y="3389397"/>
            <a:ext cx="1201023" cy="1190015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32FA883D-6F18-5441-CDF5-B75E055208B8}"/>
              </a:ext>
            </a:extLst>
          </p:cNvPr>
          <p:cNvSpPr txBox="1"/>
          <p:nvPr/>
        </p:nvSpPr>
        <p:spPr>
          <a:xfrm>
            <a:off x="4695659" y="3692381"/>
            <a:ext cx="15241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Raw Materials Inventory 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94EB9FB4-7B54-E4E5-D3A0-3A5612A9763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2236" t="8831" r="12931" b="9870"/>
          <a:stretch/>
        </p:blipFill>
        <p:spPr>
          <a:xfrm>
            <a:off x="7408520" y="1660727"/>
            <a:ext cx="1046375" cy="130484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79270AD-04C2-59A2-CE2A-411551F3D0E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9701" t="9360" r="9701" b="12906"/>
          <a:stretch/>
        </p:blipFill>
        <p:spPr>
          <a:xfrm>
            <a:off x="7362526" y="3820188"/>
            <a:ext cx="1153123" cy="962766"/>
          </a:xfrm>
          <a:prstGeom prst="rect">
            <a:avLst/>
          </a:prstGeom>
        </p:spPr>
      </p:pic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E7A73D5-CDC1-96B2-314F-0DA109DFAC33}"/>
              </a:ext>
            </a:extLst>
          </p:cNvPr>
          <p:cNvCxnSpPr>
            <a:cxnSpLocks/>
            <a:endCxn id="38" idx="1"/>
          </p:cNvCxnSpPr>
          <p:nvPr/>
        </p:nvCxnSpPr>
        <p:spPr>
          <a:xfrm flipV="1">
            <a:off x="5884363" y="2313148"/>
            <a:ext cx="1524157" cy="929104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16468200-37BB-D13B-9210-F8850F92C0CF}"/>
              </a:ext>
            </a:extLst>
          </p:cNvPr>
          <p:cNvCxnSpPr>
            <a:cxnSpLocks/>
            <a:endCxn id="38" idx="2"/>
          </p:cNvCxnSpPr>
          <p:nvPr/>
        </p:nvCxnSpPr>
        <p:spPr>
          <a:xfrm flipV="1">
            <a:off x="5884363" y="2965569"/>
            <a:ext cx="2047345" cy="276683"/>
          </a:xfrm>
          <a:prstGeom prst="bentConnector2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9DD063B5-1437-D732-9323-DC0669883B1D}"/>
              </a:ext>
            </a:extLst>
          </p:cNvPr>
          <p:cNvCxnSpPr>
            <a:cxnSpLocks/>
            <a:stCxn id="33" idx="3"/>
            <a:endCxn id="39" idx="1"/>
          </p:cNvCxnSpPr>
          <p:nvPr/>
        </p:nvCxnSpPr>
        <p:spPr>
          <a:xfrm>
            <a:off x="5884363" y="3389397"/>
            <a:ext cx="1478163" cy="912174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85" name="Connector: Elbow 84">
            <a:extLst>
              <a:ext uri="{FF2B5EF4-FFF2-40B4-BE49-F238E27FC236}">
                <a16:creationId xmlns:a16="http://schemas.microsoft.com/office/drawing/2014/main" id="{40DF8582-1307-7F50-5232-B85E1495B52D}"/>
              </a:ext>
            </a:extLst>
          </p:cNvPr>
          <p:cNvCxnSpPr>
            <a:cxnSpLocks/>
            <a:stCxn id="33" idx="3"/>
            <a:endCxn id="39" idx="0"/>
          </p:cNvCxnSpPr>
          <p:nvPr/>
        </p:nvCxnSpPr>
        <p:spPr>
          <a:xfrm>
            <a:off x="5884363" y="3389397"/>
            <a:ext cx="2054725" cy="430791"/>
          </a:xfrm>
          <a:prstGeom prst="bentConnector2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03" name="Picture 4">
            <a:extLst>
              <a:ext uri="{FF2B5EF4-FFF2-40B4-BE49-F238E27FC236}">
                <a16:creationId xmlns:a16="http://schemas.microsoft.com/office/drawing/2014/main" id="{F26D6249-72E4-3724-245C-CC2A8DF241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176" y="1692028"/>
            <a:ext cx="1347015" cy="125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2">
            <a:extLst>
              <a:ext uri="{FF2B5EF4-FFF2-40B4-BE49-F238E27FC236}">
                <a16:creationId xmlns:a16="http://schemas.microsoft.com/office/drawing/2014/main" id="{E2EC7898-B632-E656-E4BE-989A8EC513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176" y="3771250"/>
            <a:ext cx="1732702" cy="1060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85C864A5-75E8-D44F-A6D8-EAAB8E686749}"/>
              </a:ext>
            </a:extLst>
          </p:cNvPr>
          <p:cNvCxnSpPr>
            <a:cxnSpLocks/>
            <a:stCxn id="38" idx="3"/>
            <a:endCxn id="103" idx="1"/>
          </p:cNvCxnSpPr>
          <p:nvPr/>
        </p:nvCxnSpPr>
        <p:spPr>
          <a:xfrm>
            <a:off x="8454895" y="2313148"/>
            <a:ext cx="669281" cy="4280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7D1AE027-32E9-301D-3A11-84BEDA3330A5}"/>
              </a:ext>
            </a:extLst>
          </p:cNvPr>
          <p:cNvCxnSpPr>
            <a:cxnSpLocks/>
            <a:stCxn id="39" idx="3"/>
            <a:endCxn id="104" idx="1"/>
          </p:cNvCxnSpPr>
          <p:nvPr/>
        </p:nvCxnSpPr>
        <p:spPr>
          <a:xfrm>
            <a:off x="8515649" y="4301571"/>
            <a:ext cx="608527" cy="0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15" name="TextBox 114">
            <a:extLst>
              <a:ext uri="{FF2B5EF4-FFF2-40B4-BE49-F238E27FC236}">
                <a16:creationId xmlns:a16="http://schemas.microsoft.com/office/drawing/2014/main" id="{A4E39C14-AD32-3484-1714-845629B8315A}"/>
              </a:ext>
            </a:extLst>
          </p:cNvPr>
          <p:cNvSpPr txBox="1"/>
          <p:nvPr/>
        </p:nvSpPr>
        <p:spPr>
          <a:xfrm>
            <a:off x="3143514" y="2429069"/>
            <a:ext cx="464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75054D8B-4648-4CAC-1434-20E22E991339}"/>
              </a:ext>
            </a:extLst>
          </p:cNvPr>
          <p:cNvSpPr txBox="1"/>
          <p:nvPr/>
        </p:nvSpPr>
        <p:spPr>
          <a:xfrm>
            <a:off x="3148068" y="3653150"/>
            <a:ext cx="464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D5BB0904-3AA1-FDBD-2754-BB561914DC70}"/>
              </a:ext>
            </a:extLst>
          </p:cNvPr>
          <p:cNvSpPr txBox="1"/>
          <p:nvPr/>
        </p:nvSpPr>
        <p:spPr>
          <a:xfrm>
            <a:off x="3143514" y="4808125"/>
            <a:ext cx="464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D27D983D-3A6C-3D2B-840B-25F4680B9BC6}"/>
              </a:ext>
            </a:extLst>
          </p:cNvPr>
          <p:cNvSpPr txBox="1"/>
          <p:nvPr/>
        </p:nvSpPr>
        <p:spPr>
          <a:xfrm>
            <a:off x="6527976" y="2252232"/>
            <a:ext cx="464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a</a:t>
            </a:r>
            <a:r>
              <a:rPr lang="en-US" b="1" baseline="-30000" dirty="0">
                <a:solidFill>
                  <a:srgbClr val="C00000"/>
                </a:solidFill>
              </a:rPr>
              <a:t>11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4C946C9A-4E5A-0408-3B06-E4C48767578D}"/>
              </a:ext>
            </a:extLst>
          </p:cNvPr>
          <p:cNvSpPr txBox="1"/>
          <p:nvPr/>
        </p:nvSpPr>
        <p:spPr>
          <a:xfrm>
            <a:off x="6527977" y="2843342"/>
            <a:ext cx="464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a</a:t>
            </a:r>
            <a:r>
              <a:rPr lang="en-US" b="1" baseline="-30000" dirty="0">
                <a:solidFill>
                  <a:srgbClr val="C00000"/>
                </a:solidFill>
              </a:rPr>
              <a:t>21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F8B87C29-8304-D163-BE4F-32150FB7B078}"/>
              </a:ext>
            </a:extLst>
          </p:cNvPr>
          <p:cNvSpPr txBox="1"/>
          <p:nvPr/>
        </p:nvSpPr>
        <p:spPr>
          <a:xfrm>
            <a:off x="6527976" y="3420126"/>
            <a:ext cx="464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a</a:t>
            </a:r>
            <a:r>
              <a:rPr lang="en-US" b="1" baseline="-30000" dirty="0">
                <a:solidFill>
                  <a:srgbClr val="C00000"/>
                </a:solidFill>
              </a:rPr>
              <a:t>22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DFC0F250-6BD9-4805-33D7-98A44EE146A0}"/>
              </a:ext>
            </a:extLst>
          </p:cNvPr>
          <p:cNvSpPr txBox="1"/>
          <p:nvPr/>
        </p:nvSpPr>
        <p:spPr>
          <a:xfrm>
            <a:off x="6527976" y="3921693"/>
            <a:ext cx="464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a</a:t>
            </a:r>
            <a:r>
              <a:rPr lang="en-US" b="1" baseline="-30000" dirty="0">
                <a:solidFill>
                  <a:srgbClr val="C00000"/>
                </a:solidFill>
              </a:rPr>
              <a:t>32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67DE8701-50EC-C4D0-FA16-75C78FFF5BF0}"/>
              </a:ext>
            </a:extLst>
          </p:cNvPr>
          <p:cNvSpPr txBox="1"/>
          <p:nvPr/>
        </p:nvSpPr>
        <p:spPr>
          <a:xfrm>
            <a:off x="8870851" y="1413497"/>
            <a:ext cx="1986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PC Component 1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B852D2F4-7D71-B1A9-BD29-340694DF2067}"/>
              </a:ext>
            </a:extLst>
          </p:cNvPr>
          <p:cNvSpPr txBox="1"/>
          <p:nvPr/>
        </p:nvSpPr>
        <p:spPr>
          <a:xfrm>
            <a:off x="7130722" y="4808125"/>
            <a:ext cx="1732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Mold 2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4F08E65B-B59A-C2E3-5F6E-CC12C362A65A}"/>
              </a:ext>
            </a:extLst>
          </p:cNvPr>
          <p:cNvSpPr txBox="1"/>
          <p:nvPr/>
        </p:nvSpPr>
        <p:spPr>
          <a:xfrm>
            <a:off x="7072736" y="1291395"/>
            <a:ext cx="1732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Mold 1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EB0FE776-46F2-A075-F222-044A14272182}"/>
              </a:ext>
            </a:extLst>
          </p:cNvPr>
          <p:cNvSpPr txBox="1"/>
          <p:nvPr/>
        </p:nvSpPr>
        <p:spPr>
          <a:xfrm>
            <a:off x="8997513" y="4727214"/>
            <a:ext cx="1986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PC Component 2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6783C6B8-CF17-D75E-F50F-796107851B74}"/>
              </a:ext>
            </a:extLst>
          </p:cNvPr>
          <p:cNvSpPr/>
          <p:nvPr/>
        </p:nvSpPr>
        <p:spPr>
          <a:xfrm>
            <a:off x="845892" y="2781650"/>
            <a:ext cx="1764820" cy="121872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RM Procurement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1A07DFBD-A7A7-F1EB-DB0C-E9B4522475C3}"/>
                  </a:ext>
                </a:extLst>
              </p:cNvPr>
              <p:cNvSpPr txBox="1"/>
              <p:nvPr/>
            </p:nvSpPr>
            <p:spPr>
              <a:xfrm>
                <a:off x="4045348" y="1635966"/>
                <a:ext cx="3195198" cy="584775"/>
              </a:xfrm>
              <a:prstGeom prst="rect">
                <a:avLst/>
              </a:prstGeom>
              <a:noFill/>
              <a:ln>
                <a:solidFill>
                  <a:schemeClr val="tx1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𝑖𝑘</m:t>
                        </m:r>
                      </m:sub>
                    </m:sSub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1600" i="1" dirty="0">
                    <a:effectLst/>
                    <a:ea typeface="Times New Roman" panose="02020603050405020304" pitchFamily="18" charset="0"/>
                  </a:rPr>
                  <a:t> Amount of material </a:t>
                </a:r>
                <a14:m>
                  <m:oMath xmlns:m="http://schemas.openxmlformats.org/officeDocument/2006/math"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</m:oMath>
                </a14:m>
                <a:r>
                  <a:rPr lang="en-US" sz="1600" i="1" dirty="0">
                    <a:effectLst/>
                    <a:ea typeface="Times New Roman" panose="02020603050405020304" pitchFamily="18" charset="0"/>
                  </a:rPr>
                  <a:t> required to manufacture a PC product </a:t>
                </a:r>
                <a14:m>
                  <m:oMath xmlns:m="http://schemas.openxmlformats.org/officeDocument/2006/math"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𝑘</m:t>
                    </m:r>
                  </m:oMath>
                </a14:m>
                <a:endParaRPr lang="en-US" sz="1600" i="1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1A07DFBD-A7A7-F1EB-DB0C-E9B4522475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5348" y="1635966"/>
                <a:ext cx="3195198" cy="584775"/>
              </a:xfrm>
              <a:prstGeom prst="rect">
                <a:avLst/>
              </a:prstGeom>
              <a:blipFill>
                <a:blip r:embed="rId10"/>
                <a:stretch>
                  <a:fillRect t="-2041" r="-1901" b="-11224"/>
                </a:stretch>
              </a:blipFill>
              <a:ln>
                <a:solidFill>
                  <a:schemeClr val="tx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76140721-196D-3DF0-3032-ADAB6764821F}"/>
              </a:ext>
            </a:extLst>
          </p:cNvPr>
          <p:cNvSpPr txBox="1"/>
          <p:nvPr/>
        </p:nvSpPr>
        <p:spPr>
          <a:xfrm>
            <a:off x="85725" y="5301856"/>
            <a:ext cx="1194434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i="1" dirty="0">
                <a:solidFill>
                  <a:srgbClr val="3333FF"/>
                </a:solidFill>
                <a:ea typeface="Aptos" panose="020B0004020202020204" pitchFamily="34" charset="0"/>
              </a:rPr>
              <a:t>S</a:t>
            </a:r>
            <a:r>
              <a:rPr lang="en-US" sz="2400" b="1" i="1" dirty="0">
                <a:solidFill>
                  <a:srgbClr val="3333FF"/>
                </a:solidFill>
                <a:effectLst/>
                <a:ea typeface="Aptos" panose="020B0004020202020204" pitchFamily="34" charset="0"/>
              </a:rPr>
              <a:t>pecific objective: </a:t>
            </a:r>
            <a:r>
              <a:rPr lang="en-US" sz="2400" dirty="0">
                <a:solidFill>
                  <a:srgbClr val="3333FF"/>
                </a:solidFill>
                <a:effectLst/>
                <a:ea typeface="Aptos" panose="020B0004020202020204" pitchFamily="34" charset="0"/>
              </a:rPr>
              <a:t>To schedule </a:t>
            </a:r>
            <a:r>
              <a:rPr lang="en-US" sz="2400" dirty="0">
                <a:solidFill>
                  <a:srgbClr val="3333FF"/>
                </a:solidFill>
                <a:ea typeface="Aptos" panose="020B0004020202020204" pitchFamily="34" charset="0"/>
              </a:rPr>
              <a:t>the optimal VCT (variable cycle times) and the corresponding</a:t>
            </a:r>
            <a:r>
              <a:rPr lang="en-US" sz="2400" dirty="0">
                <a:solidFill>
                  <a:srgbClr val="3333FF"/>
                </a:solidFill>
                <a:effectLst/>
                <a:ea typeface="Aptos" panose="020B0004020202020204" pitchFamily="34" charset="0"/>
              </a:rPr>
              <a:t> optimal ordering quantities of raw materials for a multi-period planning horizon</a:t>
            </a:r>
            <a:endParaRPr lang="en-US" sz="2400" dirty="0">
              <a:solidFill>
                <a:srgbClr val="3333FF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98C5DD-FD1C-4D9F-9F6F-4760D89BB1D5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09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47" dur="indefinit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2" grpId="0" animBg="1"/>
      <p:bldP spid="3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2EED3-B0C4-FAD0-CA07-3F63C73F9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544BF5F-7868-1059-5CD3-45EE536251A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987758" y="320164"/>
            <a:ext cx="4114800" cy="466183"/>
          </a:xfrm>
        </p:spPr>
        <p:txBody>
          <a:bodyPr/>
          <a:lstStyle/>
          <a:p>
            <a:pPr algn="ctr"/>
            <a:r>
              <a:rPr lang="en-US" sz="2800" b="1" dirty="0"/>
              <a:t>Precast RM Inventory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0B2EA5-5DB5-A115-8A05-ABB684A13AE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6EA02C58-81D1-A848-871E-E11E789432AA}" type="slidenum">
              <a:rPr lang="en-US" smtClean="0">
                <a:solidFill>
                  <a:srgbClr val="FFFFFF"/>
                </a:solidFill>
              </a:rPr>
              <a:pPr algn="r"/>
              <a:t>7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3" name="Picture 2" descr="A diagram of a function&#10;&#10;AI-generated content may be incorrect.">
            <a:extLst>
              <a:ext uri="{FF2B5EF4-FFF2-40B4-BE49-F238E27FC236}">
                <a16:creationId xmlns:a16="http://schemas.microsoft.com/office/drawing/2014/main" id="{E64C56E3-BAB7-B31A-E21E-268BB9B040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156" t="26663" r="6671" b="5577"/>
          <a:stretch/>
        </p:blipFill>
        <p:spPr>
          <a:xfrm>
            <a:off x="5533532" y="1487955"/>
            <a:ext cx="6338579" cy="26271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4EE7DB-D485-8727-EE22-65F71EF26B6D}"/>
              </a:ext>
            </a:extLst>
          </p:cNvPr>
          <p:cNvSpPr txBox="1"/>
          <p:nvPr/>
        </p:nvSpPr>
        <p:spPr>
          <a:xfrm>
            <a:off x="6045158" y="4140996"/>
            <a:ext cx="53087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</a:schemeClr>
                </a:solidFill>
                <a:effectLst/>
                <a:ea typeface="Aptos" panose="020B0004020202020204" pitchFamily="34" charset="0"/>
              </a:rPr>
              <a:t>Multi-period inventory system for single precast raw material </a:t>
            </a:r>
            <a:endParaRPr lang="en-US" sz="16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93E798E-0E7B-E4DC-47FE-E2019F5F3367}"/>
              </a:ext>
            </a:extLst>
          </p:cNvPr>
          <p:cNvSpPr/>
          <p:nvPr/>
        </p:nvSpPr>
        <p:spPr>
          <a:xfrm>
            <a:off x="5979170" y="3893270"/>
            <a:ext cx="433633" cy="22179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FBBF3E31-05CE-AC49-7DA1-A94C7AFAEB91}"/>
              </a:ext>
            </a:extLst>
          </p:cNvPr>
          <p:cNvSpPr/>
          <p:nvPr/>
        </p:nvSpPr>
        <p:spPr>
          <a:xfrm>
            <a:off x="4803418" y="3759091"/>
            <a:ext cx="1115194" cy="490156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Cycle Time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7459CC6-B630-2537-0B72-3AB0657DB095}"/>
                  </a:ext>
                </a:extLst>
              </p:cNvPr>
              <p:cNvSpPr txBox="1"/>
              <p:nvPr/>
            </p:nvSpPr>
            <p:spPr>
              <a:xfrm>
                <a:off x="172857" y="5598530"/>
                <a:ext cx="4668636" cy="5275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  <m:d>
                      <m:dPr>
                        <m:ctrlPr>
                          <a:rPr lang="en-US" sz="1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  <m:r>
                      <a:rPr lang="en-US" sz="1400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1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𝐾</m:t>
                        </m:r>
                      </m:sub>
                      <m:sup>
                        <m:r>
                          <a:rPr lang="en-US" sz="1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sup>
                    </m:sSubSup>
                    <m:r>
                      <a:rPr lang="en-US" sz="1400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±</m:t>
                    </m:r>
                    <m:sSub>
                      <m:sSubPr>
                        <m:ctrlPr>
                          <a:rPr lang="en-US" sz="1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1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  <m:r>
                      <a:rPr lang="en-US" sz="1400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en-US" sz="1400" dirty="0">
                    <a:solidFill>
                      <a:schemeClr val="tx1">
                        <a:lumMod val="75000"/>
                      </a:schemeClr>
                    </a:solidFill>
                  </a:rPr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𝐾</m:t>
                        </m:r>
                      </m:sub>
                      <m:sup>
                        <m:r>
                          <a:rPr lang="en-US" sz="1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sup>
                    </m:sSubSup>
                  </m:oMath>
                </a14:m>
                <a:r>
                  <a:rPr lang="en-US" sz="1400" dirty="0">
                    <a:solidFill>
                      <a:schemeClr val="tx1">
                        <a:lumMod val="75000"/>
                      </a:schemeClr>
                    </a:solidFill>
                  </a:rPr>
                  <a:t> = Initial Demand for PC component,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1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sz="1400" dirty="0">
                    <a:solidFill>
                      <a:schemeClr val="tx1">
                        <a:lumMod val="75000"/>
                      </a:schemeClr>
                    </a:solidFill>
                  </a:rPr>
                  <a:t> = Change Rate 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7459CC6-B630-2537-0B72-3AB0657DB0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857" y="5598530"/>
                <a:ext cx="4668636" cy="527517"/>
              </a:xfrm>
              <a:prstGeom prst="rect">
                <a:avLst/>
              </a:prstGeom>
              <a:blipFill>
                <a:blip r:embed="rId3"/>
                <a:stretch>
                  <a:fillRect b="-114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8" name="Picture 4">
            <a:extLst>
              <a:ext uri="{FF2B5EF4-FFF2-40B4-BE49-F238E27FC236}">
                <a16:creationId xmlns:a16="http://schemas.microsoft.com/office/drawing/2014/main" id="{76A9CC81-16EB-DAB1-F2C6-026FBF3C8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57" y="1094682"/>
            <a:ext cx="4504015" cy="4504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CCDA9A8-9B08-49FC-01B6-156D41EB0805}"/>
                  </a:ext>
                </a:extLst>
              </p:cNvPr>
              <p:cNvSpPr txBox="1"/>
              <p:nvPr/>
            </p:nvSpPr>
            <p:spPr>
              <a:xfrm>
                <a:off x="6593872" y="1164859"/>
                <a:ext cx="3953611" cy="4929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b="0" i="1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d>
                      <m:dPr>
                        <m:ctrlP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1600" i="0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en-US" sz="1600" i="0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 =</m:t>
                    </m:r>
                    <m:nary>
                      <m:naryPr>
                        <m:limLoc m:val="subSup"/>
                        <m:ctrlP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sSub>
                          <m:sSubPr>
                            <m:ctrlPr>
                              <a:rPr lang="en-US" sz="16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1600" i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sub>
                      <m:sup>
                        <m:sSub>
                          <m:sSubPr>
                            <m:ctrlPr>
                              <a:rPr lang="en-US" sz="16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sup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1600" i="1" smtClea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nary>
                              <m:naryPr>
                                <m:chr m:val="∑"/>
                                <m:supHide m:val="on"/>
                                <m:ctrlPr>
                                  <a:rPr lang="en-US" sz="16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7"/>
                                  </m:rPr>
                                  <a:rPr lang="en-US" sz="16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  <m:sup/>
                              <m:e>
                                <m:sSub>
                                  <m:sSubPr>
                                    <m:ctrlPr>
                                      <a:rPr lang="en-US" sz="1600" i="1">
                                        <a:solidFill>
                                          <a:schemeClr val="tx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solidFill>
                                          <a:schemeClr val="tx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solidFill>
                                          <a:schemeClr val="tx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𝑖𝑘</m:t>
                                    </m:r>
                                  </m:sub>
                                </m:sSub>
                              </m:e>
                            </m:nary>
                            <m:sSub>
                              <m:sSubPr>
                                <m:ctrlPr>
                                  <a:rPr lang="en-US" sz="16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sz="16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6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</m:e>
                        </m:d>
                        <m:r>
                          <a:rPr lang="en-US" sz="1600" b="0" i="1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𝑑𝑡</m:t>
                        </m:r>
                      </m:e>
                    </m:nary>
                  </m:oMath>
                </a14:m>
                <a:r>
                  <a:rPr lang="en-US" sz="1600" dirty="0">
                    <a:solidFill>
                      <a:schemeClr val="tx1">
                        <a:lumMod val="75000"/>
                      </a:schemeClr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CCDA9A8-9B08-49FC-01B6-156D41EB08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3872" y="1164859"/>
                <a:ext cx="3953611" cy="492955"/>
              </a:xfrm>
              <a:prstGeom prst="rect">
                <a:avLst/>
              </a:prstGeom>
              <a:blipFill>
                <a:blip r:embed="rId5"/>
                <a:stretch>
                  <a:fillRect t="-86420" b="-1259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ABD45F2A-3DE4-D373-7080-84129EBE83E8}"/>
              </a:ext>
            </a:extLst>
          </p:cNvPr>
          <p:cNvCxnSpPr>
            <a:cxnSpLocks/>
          </p:cNvCxnSpPr>
          <p:nvPr/>
        </p:nvCxnSpPr>
        <p:spPr>
          <a:xfrm flipV="1">
            <a:off x="5969127" y="1386149"/>
            <a:ext cx="624745" cy="259441"/>
          </a:xfrm>
          <a:prstGeom prst="bentConnector3">
            <a:avLst>
              <a:gd name="adj1" fmla="val 54527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ECC5081-12E1-94A4-AF31-F5C7FA9D2A84}"/>
                  </a:ext>
                </a:extLst>
              </p:cNvPr>
              <p:cNvSpPr txBox="1"/>
              <p:nvPr/>
            </p:nvSpPr>
            <p:spPr>
              <a:xfrm>
                <a:off x="5942004" y="4709853"/>
                <a:ext cx="5411915" cy="10846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tx1">
                        <a:lumMod val="75000"/>
                      </a:schemeClr>
                    </a:solidFill>
                    <a:ea typeface="Aptos" panose="020B0004020202020204" pitchFamily="34" charset="0"/>
                  </a:rPr>
                  <a:t>A</a:t>
                </a:r>
                <a:r>
                  <a:rPr lang="en-US" sz="16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Aptos" panose="020B0004020202020204" pitchFamily="34" charset="0"/>
                  </a:rPr>
                  <a:t>verage inventory level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𝑖𝑗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16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16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Aptos" panose="020B0004020202020204" pitchFamily="34" charset="0"/>
                  </a:rPr>
                  <a:t>of the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𝑗</m:t>
                    </m:r>
                  </m:oMath>
                </a14:m>
                <a:r>
                  <a:rPr lang="en-US" sz="16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-</a:t>
                </a:r>
                <a:r>
                  <a:rPr lang="en-US" sz="1600" dirty="0" err="1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th</a:t>
                </a:r>
                <a:r>
                  <a:rPr lang="en-US" sz="16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 cycle for every material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</m:oMath>
                </a14:m>
                <a:r>
                  <a:rPr lang="en-US" sz="16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,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𝑖𝑗</m:t>
                            </m:r>
                          </m:sub>
                        </m:sSub>
                      </m:e>
                    </m:acc>
                    <m:r>
                      <a:rPr lang="en-US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limLoc m:val="subSup"/>
                            <m:ctrlP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b>
                            </m:sSub>
                          </m:sub>
                          <m:sup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sup>
                          <m:e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𝑖𝑗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  <m: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𝑑𝑡</m:t>
                            </m:r>
                          </m:e>
                        </m:nary>
                      </m:num>
                      <m:den>
                        <m:sSub>
                          <m:sSubPr>
                            <m:ctrlP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den>
                    </m:f>
                    <m:r>
                      <a:rPr lang="en-US" b="0" i="1" smtClean="0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limLoc m:val="subSup"/>
                            <m:ctrlP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b>
                            </m:sSub>
                          </m:sub>
                          <m:sup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sup>
                          <m:e>
                            <m:sSub>
                              <m:sSubPr>
                                <m:ctrlP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𝑖𝑗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  <m: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𝑑𝑡</m:t>
                            </m:r>
                          </m:e>
                        </m:nary>
                      </m:num>
                      <m:den>
                        <m:sSub>
                          <m:sSubPr>
                            <m:ctrlP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16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   </a:t>
                </a:r>
                <a:endParaRPr lang="en-US" sz="1600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ECC5081-12E1-94A4-AF31-F5C7FA9D2A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2004" y="4709853"/>
                <a:ext cx="5411915" cy="1084656"/>
              </a:xfrm>
              <a:prstGeom prst="rect">
                <a:avLst/>
              </a:prstGeom>
              <a:blipFill>
                <a:blip r:embed="rId6"/>
                <a:stretch>
                  <a:fillRect l="-563" t="-1124" r="-20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C94B80D-E609-8922-EC26-C2B2680F6F38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56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 animBg="1"/>
      <p:bldP spid="12" grpId="0"/>
      <p:bldP spid="14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EFF9F-C6D0-024A-8F09-476CD28A5D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278F720-9F3F-571B-5CE6-B777A4AAC8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987758" y="320164"/>
            <a:ext cx="4114800" cy="466183"/>
          </a:xfrm>
        </p:spPr>
        <p:txBody>
          <a:bodyPr/>
          <a:lstStyle/>
          <a:p>
            <a:pPr algn="ctr"/>
            <a:r>
              <a:rPr lang="en-US" sz="2800" b="1" dirty="0"/>
              <a:t>Uncertain RM Price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891CA4-DCF0-58C2-337C-33A16DB873D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6EA02C58-81D1-A848-871E-E11E789432AA}" type="slidenum">
              <a:rPr lang="en-US" smtClean="0">
                <a:solidFill>
                  <a:srgbClr val="FFFFFF"/>
                </a:solidFill>
              </a:rPr>
              <a:pPr algn="r"/>
              <a:t>8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E7C5896-281E-E0A3-AFAE-7A04F1A295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52" b="896"/>
          <a:stretch/>
        </p:blipFill>
        <p:spPr bwMode="auto">
          <a:xfrm>
            <a:off x="5039631" y="3659486"/>
            <a:ext cx="6666594" cy="213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EF7191DB-D528-1B1A-3510-CA8B0A4B4E42}"/>
              </a:ext>
            </a:extLst>
          </p:cNvPr>
          <p:cNvSpPr/>
          <p:nvPr/>
        </p:nvSpPr>
        <p:spPr>
          <a:xfrm>
            <a:off x="692664" y="1200692"/>
            <a:ext cx="8254878" cy="18945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</a:rPr>
              <a:t>Unexpected </a:t>
            </a:r>
            <a:r>
              <a:rPr lang="en-US" altLang="en-US" sz="2000" dirty="0">
                <a:solidFill>
                  <a:schemeClr val="tx1">
                    <a:lumMod val="75000"/>
                  </a:schemeClr>
                </a:solidFill>
              </a:rPr>
              <a:t>jumps of precast r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</a:rPr>
              <a:t>aw material costs </a:t>
            </a:r>
          </a:p>
          <a:p>
            <a:pPr marL="285750" marR="0" lvl="0" indent="-28575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</a:rPr>
              <a:t>Causes: </a:t>
            </a:r>
          </a:p>
          <a:p>
            <a:pPr marL="628650" marR="0" lvl="0" indent="-22860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</a:rPr>
              <a:t>Commodity price changes, transport costs, and global events.</a:t>
            </a:r>
          </a:p>
          <a:p>
            <a:pPr marL="628650" marR="0" lvl="0" indent="-22860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</a:rPr>
              <a:t>Natural disasters (Covid-19) and new regulations.</a:t>
            </a:r>
          </a:p>
          <a:p>
            <a:pPr marL="285750" marR="0" lvl="0" indent="-28575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</a:rPr>
              <a:t>Poisson distribution helps estimate how often these price jumps may occur.</a:t>
            </a:r>
            <a:endParaRPr lang="en-US" sz="2000" dirty="0">
              <a:solidFill>
                <a:schemeClr val="tx1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078FD29-9003-7D0A-DBD7-3C28BC4225A7}"/>
                  </a:ext>
                </a:extLst>
              </p:cNvPr>
              <p:cNvSpPr txBox="1"/>
              <p:nvPr/>
            </p:nvSpPr>
            <p:spPr>
              <a:xfrm>
                <a:off x="692664" y="3233664"/>
                <a:ext cx="6336786" cy="4258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q"/>
                </a:pPr>
                <a:r>
                  <a:rPr lang="en-US" sz="2000" dirty="0">
                    <a:solidFill>
                      <a:schemeClr val="accent2">
                        <a:lumMod val="50000"/>
                      </a:schemeClr>
                    </a:solidFill>
                    <a:ea typeface="Times New Roman" panose="02020603050405020304" pitchFamily="18" charset="0"/>
                  </a:rPr>
                  <a:t>E</a:t>
                </a:r>
                <a:r>
                  <a:rPr lang="en-US" sz="2000" dirty="0">
                    <a:solidFill>
                      <a:schemeClr val="accent2">
                        <a:lumMod val="50000"/>
                      </a:schemeClr>
                    </a:solidFill>
                    <a:effectLst/>
                    <a:ea typeface="Times New Roman" panose="02020603050405020304" pitchFamily="18" charset="0"/>
                  </a:rPr>
                  <a:t>xpected cost of raw material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</m:oMath>
                </a14:m>
                <a:r>
                  <a:rPr lang="en-US" sz="2000" dirty="0">
                    <a:solidFill>
                      <a:schemeClr val="accent2">
                        <a:lumMod val="50000"/>
                      </a:schemeClr>
                    </a:solidFill>
                    <a:effectLst/>
                    <a:ea typeface="Times New Roman" panose="02020603050405020304" pitchFamily="18" charset="0"/>
                  </a:rPr>
                  <a:t> at time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en-US" sz="2000" dirty="0">
                    <a:solidFill>
                      <a:schemeClr val="accent2">
                        <a:lumMod val="5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20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bSup>
                    <m:sSup>
                      <m:sSupPr>
                        <m:ctrlPr>
                          <a:rPr lang="en-US" sz="20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sSub>
                          <m:sSubPr>
                            <m:ctrlPr>
                              <a:rPr lang="en-US" sz="2000" i="1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sz="20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d>
                          <m:dPr>
                            <m:ctrlPr>
                              <a:rPr lang="en-US" sz="2000" i="1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chemeClr val="accent2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chemeClr val="accent2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2000" i="1">
                                    <a:solidFill>
                                      <a:schemeClr val="accent2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sz="2000" i="1">
                                <a:solidFill>
                                  <a:schemeClr val="accent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sup>
                    </m:sSup>
                  </m:oMath>
                </a14:m>
                <a:endParaRPr lang="en-US" sz="2000" dirty="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078FD29-9003-7D0A-DBD7-3C28BC4225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664" y="3233664"/>
                <a:ext cx="6336786" cy="425822"/>
              </a:xfrm>
              <a:prstGeom prst="rect">
                <a:avLst/>
              </a:prstGeom>
              <a:blipFill>
                <a:blip r:embed="rId3"/>
                <a:stretch>
                  <a:fillRect l="-866" b="-2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302FD39B-9806-D199-DDF3-165A6A0F616C}"/>
                  </a:ext>
                </a:extLst>
              </p:cNvPr>
              <p:cNvSpPr txBox="1"/>
              <p:nvPr/>
            </p:nvSpPr>
            <p:spPr>
              <a:xfrm>
                <a:off x="988672" y="4140498"/>
                <a:ext cx="3662362" cy="9400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defRPr sz="2000">
                    <a:solidFill>
                      <a:schemeClr val="accent2">
                        <a:lumMod val="50000"/>
                      </a:schemeClr>
                    </a:solidFill>
                    <a:ea typeface="Times New Roman" panose="02020603050405020304" pitchFamily="18" charset="0"/>
                  </a:defRPr>
                </a:lvl1pPr>
              </a:lstStyle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sz="180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80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800" dirty="0"/>
                  <a:t> Cost increment factor</a:t>
                </a:r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sz="180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8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18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bSup>
                    <m:r>
                      <a:rPr lang="en-US" sz="18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800" dirty="0"/>
                  <a:t> Initial unit cost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sz="180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80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800" dirty="0"/>
                  <a:t> Average number of price-jumps</a:t>
                </a: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302FD39B-9806-D199-DDF3-165A6A0F61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672" y="4140498"/>
                <a:ext cx="3662362" cy="940066"/>
              </a:xfrm>
              <a:prstGeom prst="rect">
                <a:avLst/>
              </a:prstGeom>
              <a:blipFill>
                <a:blip r:embed="rId4"/>
                <a:stretch>
                  <a:fillRect t="-3247" b="-97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D0914C58-0728-0A98-0E5F-F232E9999D93}"/>
                  </a:ext>
                </a:extLst>
              </p:cNvPr>
              <p:cNvSpPr txBox="1"/>
              <p:nvPr/>
            </p:nvSpPr>
            <p:spPr>
              <a:xfrm>
                <a:off x="600075" y="5561576"/>
                <a:ext cx="4867275" cy="5237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defRPr>
                    <a:solidFill>
                      <a:schemeClr val="accent2">
                        <a:lumMod val="50000"/>
                      </a:schemeClr>
                    </a:solidFill>
                    <a:ea typeface="Times New Roman" panose="02020603050405020304" pitchFamily="18" charset="0"/>
                  </a:defRPr>
                </a:lvl1pPr>
              </a:lstStyle>
              <a:p>
                <a:pPr marL="285750" indent="-285750">
                  <a:buFont typeface="Wingdings" panose="05000000000000000000" pitchFamily="2" charset="2"/>
                  <a:buChar char="q"/>
                </a:pPr>
                <a:r>
                  <a:rPr lang="en-US" i="1" u="sng" dirty="0"/>
                  <a:t>Proposition:</a:t>
                </a:r>
                <a:r>
                  <a:rPr lang="en-US" dirty="0"/>
                  <a:t> Procuring cost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</a:rPr>
                          <m:t>𝑐𝑢𝑟𝑟𝑒𝑛𝑡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𝑢𝑛𝑖𝑡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𝑐𝑜𝑠𝑡</m:t>
                        </m:r>
                      </m:num>
                      <m:den>
                        <m:r>
                          <a:rPr lang="en-US">
                            <a:latin typeface="Cambria Math" panose="02040503050406030204" pitchFamily="18" charset="0"/>
                          </a:rPr>
                          <m:t>𝑝𝑟𝑒𝑣𝑖𝑜𝑢𝑠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𝑢𝑛𝑖𝑡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𝑐𝑜𝑠𝑡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D0914C58-0728-0A98-0E5F-F232E9999D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075" y="5561576"/>
                <a:ext cx="4867275" cy="523733"/>
              </a:xfrm>
              <a:prstGeom prst="rect">
                <a:avLst/>
              </a:prstGeom>
              <a:blipFill>
                <a:blip r:embed="rId5"/>
                <a:stretch>
                  <a:fillRect l="-751" b="-58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5EBDA0AC-55DE-F781-78E3-C91DFECC3E0D}"/>
              </a:ext>
            </a:extLst>
          </p:cNvPr>
          <p:cNvSpPr txBox="1">
            <a:spLocks/>
          </p:cNvSpPr>
          <p:nvPr/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TRANS-IPIC August Research Webinar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48960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LSU Color Palette">
      <a:dk1>
        <a:srgbClr val="462C79"/>
      </a:dk1>
      <a:lt1>
        <a:srgbClr val="FBCF22"/>
      </a:lt1>
      <a:dk2>
        <a:srgbClr val="000000"/>
      </a:dk2>
      <a:lt2>
        <a:srgbClr val="E7E6E6"/>
      </a:lt2>
      <a:accent1>
        <a:srgbClr val="462C79"/>
      </a:accent1>
      <a:accent2>
        <a:srgbClr val="8364AA"/>
      </a:accent2>
      <a:accent3>
        <a:srgbClr val="C4B3D7"/>
      </a:accent3>
      <a:accent4>
        <a:srgbClr val="D09F2A"/>
      </a:accent4>
      <a:accent5>
        <a:srgbClr val="FBCF22"/>
      </a:accent5>
      <a:accent6>
        <a:srgbClr val="EFECDA"/>
      </a:accent6>
      <a:hlink>
        <a:srgbClr val="8364AA"/>
      </a:hlink>
      <a:folHlink>
        <a:srgbClr val="979797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SU Powerpoint Presenation Template" id="{73A89870-85CA-6441-A270-0044E46CA18D}" vid="{24DC4B33-A210-124A-ADA7-540D37A63B6F}"/>
    </a:ext>
  </a:extLst>
</a:theme>
</file>

<file path=ppt/theme/theme2.xml><?xml version="1.0" encoding="utf-8"?>
<a:theme xmlns:a="http://schemas.openxmlformats.org/drawingml/2006/main" name="White-General">
  <a:themeElements>
    <a:clrScheme name="LSU Color Palette">
      <a:dk1>
        <a:srgbClr val="462C79"/>
      </a:dk1>
      <a:lt1>
        <a:srgbClr val="FBCF22"/>
      </a:lt1>
      <a:dk2>
        <a:srgbClr val="000000"/>
      </a:dk2>
      <a:lt2>
        <a:srgbClr val="E7E6E6"/>
      </a:lt2>
      <a:accent1>
        <a:srgbClr val="462C79"/>
      </a:accent1>
      <a:accent2>
        <a:srgbClr val="8364AA"/>
      </a:accent2>
      <a:accent3>
        <a:srgbClr val="C4B3D7"/>
      </a:accent3>
      <a:accent4>
        <a:srgbClr val="D09F2A"/>
      </a:accent4>
      <a:accent5>
        <a:srgbClr val="FBCF22"/>
      </a:accent5>
      <a:accent6>
        <a:srgbClr val="EFECDA"/>
      </a:accent6>
      <a:hlink>
        <a:srgbClr val="8364AA"/>
      </a:hlink>
      <a:folHlink>
        <a:srgbClr val="979797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SU Powerpoint Presenation Template" id="{73A89870-85CA-6441-A270-0044E46CA18D}" vid="{C501B244-F083-0E41-8B8A-5A3F85AE7644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Purple-General">
  <a:themeElements>
    <a:clrScheme name="LSU Color Palette">
      <a:dk1>
        <a:srgbClr val="462C79"/>
      </a:dk1>
      <a:lt1>
        <a:srgbClr val="FBCF22"/>
      </a:lt1>
      <a:dk2>
        <a:srgbClr val="000000"/>
      </a:dk2>
      <a:lt2>
        <a:srgbClr val="E7E6E6"/>
      </a:lt2>
      <a:accent1>
        <a:srgbClr val="462C79"/>
      </a:accent1>
      <a:accent2>
        <a:srgbClr val="8364AA"/>
      </a:accent2>
      <a:accent3>
        <a:srgbClr val="C4B3D7"/>
      </a:accent3>
      <a:accent4>
        <a:srgbClr val="D09F2A"/>
      </a:accent4>
      <a:accent5>
        <a:srgbClr val="FBCF22"/>
      </a:accent5>
      <a:accent6>
        <a:srgbClr val="EFECDA"/>
      </a:accent6>
      <a:hlink>
        <a:srgbClr val="8364AA"/>
      </a:hlink>
      <a:folHlink>
        <a:srgbClr val="979797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SU Powerpoint Presenation Template" id="{73A89870-85CA-6441-A270-0044E46CA18D}" vid="{A593FB2B-32B1-A247-8AF3-79131554CF91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Cover</Template>
  <TotalTime>7796</TotalTime>
  <Words>2425</Words>
  <Application>Microsoft Office PowerPoint</Application>
  <PresentationFormat>Widescreen</PresentationFormat>
  <Paragraphs>399</Paragraphs>
  <Slides>27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27</vt:i4>
      </vt:variant>
    </vt:vector>
  </HeadingPairs>
  <TitlesOfParts>
    <vt:vector size="40" baseType="lpstr">
      <vt:lpstr>Aptos</vt:lpstr>
      <vt:lpstr>Aptos Display</vt:lpstr>
      <vt:lpstr>Arial</vt:lpstr>
      <vt:lpstr>Calibri</vt:lpstr>
      <vt:lpstr>Cambria Math</vt:lpstr>
      <vt:lpstr>Georgia Pro Semibold</vt:lpstr>
      <vt:lpstr>Helvetica</vt:lpstr>
      <vt:lpstr>Times New Roman</vt:lpstr>
      <vt:lpstr>Wingdings</vt:lpstr>
      <vt:lpstr>Cover</vt:lpstr>
      <vt:lpstr>White-General</vt:lpstr>
      <vt:lpstr>Custom Design</vt:lpstr>
      <vt:lpstr>Purple-General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Optimizing Precast Concrete Delivery</vt:lpstr>
      <vt:lpstr>1. PCD Model Overview</vt:lpstr>
      <vt:lpstr>2. Transportation Modes</vt:lpstr>
      <vt:lpstr>3. GA + Scenario Sampling Workflow</vt:lpstr>
      <vt:lpstr>4. GA Configuration</vt:lpstr>
      <vt:lpstr>5. Results &amp; Convergence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Maggie Mosby</dc:creator>
  <cp:lastModifiedBy>Anik Mazumder</cp:lastModifiedBy>
  <cp:revision>121</cp:revision>
  <cp:lastPrinted>2025-04-14T17:11:06Z</cp:lastPrinted>
  <dcterms:created xsi:type="dcterms:W3CDTF">2019-08-23T19:02:33Z</dcterms:created>
  <dcterms:modified xsi:type="dcterms:W3CDTF">2025-08-18T19:03:23Z</dcterms:modified>
</cp:coreProperties>
</file>