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3"/>
  </p:notesMasterIdLst>
  <p:sldIdLst>
    <p:sldId id="263" r:id="rId2"/>
  </p:sldIdLst>
  <p:sldSz cx="43891200" cy="32918400"/>
  <p:notesSz cx="7315200" cy="9601200"/>
  <p:embeddedFontLst>
    <p:embeddedFont>
      <p:font typeface="Arial Narrow" panose="020B0606020202030204" pitchFamily="34" charset="0"/>
      <p:regular r:id="rId4"/>
      <p:bold r:id="rId5"/>
      <p:italic r:id="rId6"/>
      <p:boldItalic r:id="rId7"/>
    </p:embeddedFont>
    <p:embeddedFont>
      <p:font typeface="Cambria Math" panose="02040503050406030204" pitchFamily="18" charset="0"/>
      <p:regular r:id="rId8"/>
    </p:embeddedFont>
    <p:embeddedFont>
      <p:font typeface="Copperplate Gothic Bold" panose="020E0705020206020404" pitchFamily="34" charset="0"/>
      <p:regular r:id="rId9"/>
    </p:embeddedFont>
    <p:embeddedFont>
      <p:font typeface="Montserrat Extra Bold" panose="020B0604020202020204" charset="0"/>
      <p:bold r:id="rId10"/>
    </p:embeddedFont>
  </p:embeddedFontLst>
  <p:custDataLst>
    <p:tags r:id="rId11"/>
  </p:custDataLst>
  <p:defaultTextStyle>
    <a:defPPr>
      <a:defRPr lang="en-US"/>
    </a:defPPr>
    <a:lvl1pPr marL="0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1pPr>
    <a:lvl2pPr marL="2194039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2pPr>
    <a:lvl3pPr marL="4388077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3pPr>
    <a:lvl4pPr marL="6582120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4pPr>
    <a:lvl5pPr marL="8776160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5pPr>
    <a:lvl6pPr marL="10970199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6pPr>
    <a:lvl7pPr marL="13164238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7pPr>
    <a:lvl8pPr marL="15358277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8pPr>
    <a:lvl9pPr marL="17552318" algn="l" defTabSz="4388077" rtl="0" eaLnBrk="1" latinLnBrk="0" hangingPunct="1">
      <a:defRPr sz="86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  <p15:guide id="3" orient="horz" pos="10368" userDrawn="1">
          <p15:clr>
            <a:srgbClr val="A4A3A4"/>
          </p15:clr>
        </p15:guide>
        <p15:guide id="4" pos="13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A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AC0374-9A31-467C-915F-22C54D9EB2A8}" v="1" dt="2025-06-01T15:15:12.5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8" autoAdjust="0"/>
    <p:restoredTop sz="93519" autoAdjust="0"/>
  </p:normalViewPr>
  <p:slideViewPr>
    <p:cSldViewPr snapToGrid="0">
      <p:cViewPr varScale="1">
        <p:scale>
          <a:sx n="15" d="100"/>
          <a:sy n="15" d="100"/>
        </p:scale>
        <p:origin x="1348" y="8"/>
      </p:cViewPr>
      <p:guideLst>
        <p:guide orient="horz" pos="6912"/>
        <p:guide pos="10368"/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gs" Target="tags/tag1.xml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ik Mazumder" userId="0297af4d-4a57-46dd-bc6c-7211c52d8afd" providerId="ADAL" clId="{B2AC0374-9A31-467C-915F-22C54D9EB2A8}"/>
    <pc:docChg chg="modSld">
      <pc:chgData name="Anik Mazumder" userId="0297af4d-4a57-46dd-bc6c-7211c52d8afd" providerId="ADAL" clId="{B2AC0374-9A31-467C-915F-22C54D9EB2A8}" dt="2025-06-01T15:15:12.569" v="0" actId="478"/>
      <pc:docMkLst>
        <pc:docMk/>
      </pc:docMkLst>
      <pc:sldChg chg="delSp">
        <pc:chgData name="Anik Mazumder" userId="0297af4d-4a57-46dd-bc6c-7211c52d8afd" providerId="ADAL" clId="{B2AC0374-9A31-467C-915F-22C54D9EB2A8}" dt="2025-06-01T15:15:12.569" v="0" actId="478"/>
        <pc:sldMkLst>
          <pc:docMk/>
          <pc:sldMk cId="4128123355" sldId="263"/>
        </pc:sldMkLst>
        <pc:picChg chg="del">
          <ac:chgData name="Anik Mazumder" userId="0297af4d-4a57-46dd-bc6c-7211c52d8afd" providerId="ADAL" clId="{B2AC0374-9A31-467C-915F-22C54D9EB2A8}" dt="2025-06-01T15:15:12.569" v="0" actId="478"/>
          <ac:picMkLst>
            <pc:docMk/>
            <pc:sldMk cId="4128123355" sldId="263"/>
            <ac:picMk id="1026" creationId="{161AFB4A-8737-0DA4-8C57-11A4A4CE8600}"/>
          </ac:picMkLst>
        </pc:picChg>
      </pc:sldChg>
    </pc:docChg>
  </pc:docChgLst>
  <pc:docChgLst>
    <pc:chgData name="Anik Mazumder" userId="0297af4d-4a57-46dd-bc6c-7211c52d8afd" providerId="ADAL" clId="{2412E3B4-811A-437A-80D2-DD9D83E28196}"/>
    <pc:docChg chg="modSld">
      <pc:chgData name="Anik Mazumder" userId="0297af4d-4a57-46dd-bc6c-7211c52d8afd" providerId="ADAL" clId="{2412E3B4-811A-437A-80D2-DD9D83E28196}" dt="2025-05-22T16:49:00.263" v="2" actId="1076"/>
      <pc:docMkLst>
        <pc:docMk/>
      </pc:docMkLst>
      <pc:sldChg chg="addSp modSp">
        <pc:chgData name="Anik Mazumder" userId="0297af4d-4a57-46dd-bc6c-7211c52d8afd" providerId="ADAL" clId="{2412E3B4-811A-437A-80D2-DD9D83E28196}" dt="2025-05-22T16:49:00.263" v="2" actId="1076"/>
        <pc:sldMkLst>
          <pc:docMk/>
          <pc:sldMk cId="4128123355" sldId="26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A9E897-69CA-4A06-B688-E47B28503F81}" type="doc">
      <dgm:prSet loTypeId="urn:diagrams.loki3.com/Bracket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10EE3BF-0985-4AFF-9703-FD7C6C2A149D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53340" tIns="35560" rIns="53340" bIns="35560" numCol="1" spcCol="1270" anchor="ctr" anchorCtr="0"/>
        <a:lstStyle/>
        <a:p>
          <a:pPr algn="ctr"/>
          <a:r>
            <a:rPr lang="en-US" sz="2800" b="1" dirty="0">
              <a:latin typeface="Calibri" panose="020F0502020204030204" pitchFamily="34" charset="0"/>
              <a:cs typeface="Calibri" panose="020F0502020204030204" pitchFamily="34" charset="0"/>
            </a:rPr>
            <a:t>Precast Concrete (PC)</a:t>
          </a:r>
        </a:p>
      </dgm:t>
    </dgm:pt>
    <dgm:pt modelId="{1CDAAC02-6B87-45AB-A4FB-FD6E5A601252}" type="parTrans" cxnId="{484012CB-758A-44EC-8D55-630FB73690C2}">
      <dgm:prSet/>
      <dgm:spPr/>
      <dgm:t>
        <a:bodyPr/>
        <a:lstStyle/>
        <a:p>
          <a:endParaRPr lang="en-US" sz="2800"/>
        </a:p>
      </dgm:t>
    </dgm:pt>
    <dgm:pt modelId="{3577A9C7-3654-4309-A1B4-527CFC35CD86}" type="sibTrans" cxnId="{484012CB-758A-44EC-8D55-630FB73690C2}">
      <dgm:prSet/>
      <dgm:spPr/>
      <dgm:t>
        <a:bodyPr/>
        <a:lstStyle/>
        <a:p>
          <a:endParaRPr lang="en-US" sz="2800"/>
        </a:p>
      </dgm:t>
    </dgm:pt>
    <dgm:pt modelId="{AA9447B5-294F-42AD-9FC3-39FE14833B84}">
      <dgm:prSet phldrT="[Text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Cast in reusable molds/form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50F783-B58A-4D3C-BF1E-4D52CFA7A970}" type="parTrans" cxnId="{67FFF59C-7D2D-434E-B454-7ED437CCF2AE}">
      <dgm:prSet/>
      <dgm:spPr/>
      <dgm:t>
        <a:bodyPr/>
        <a:lstStyle/>
        <a:p>
          <a:endParaRPr lang="en-US" sz="2800"/>
        </a:p>
      </dgm:t>
    </dgm:pt>
    <dgm:pt modelId="{BDF93F18-9FA6-43A8-93E9-E2D36F894ADA}" type="sibTrans" cxnId="{67FFF59C-7D2D-434E-B454-7ED437CCF2AE}">
      <dgm:prSet/>
      <dgm:spPr/>
      <dgm:t>
        <a:bodyPr/>
        <a:lstStyle/>
        <a:p>
          <a:endParaRPr lang="en-US" sz="2800"/>
        </a:p>
      </dgm:t>
    </dgm:pt>
    <dgm:pt modelId="{DB761391-A9FC-4D83-8CA8-6BCD96168C08}">
      <dgm:prSet phldrT="[Text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Cured in a controlled setting.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BB242CC-E541-445B-902F-579C5AA1CE86}" type="parTrans" cxnId="{306BED3B-F8A4-4F8E-B9EA-C139D6501DE7}">
      <dgm:prSet/>
      <dgm:spPr/>
      <dgm:t>
        <a:bodyPr/>
        <a:lstStyle/>
        <a:p>
          <a:endParaRPr lang="en-US" sz="2800"/>
        </a:p>
      </dgm:t>
    </dgm:pt>
    <dgm:pt modelId="{151F2E2B-1517-45D0-9DF3-1B77F618641C}" type="sibTrans" cxnId="{306BED3B-F8A4-4F8E-B9EA-C139D6501DE7}">
      <dgm:prSet/>
      <dgm:spPr/>
      <dgm:t>
        <a:bodyPr/>
        <a:lstStyle/>
        <a:p>
          <a:endParaRPr lang="en-US" sz="2800"/>
        </a:p>
      </dgm:t>
    </dgm:pt>
    <dgm:pt modelId="{2C18973B-C0B6-4D5D-A543-286F366AC3B7}">
      <dgm:prSet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Transported and installed at the site.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7D52004-04FC-401C-AF63-BDF17D48D62F}" type="parTrans" cxnId="{383919AA-5513-43CE-A42A-D588AD492E87}">
      <dgm:prSet/>
      <dgm:spPr/>
      <dgm:t>
        <a:bodyPr/>
        <a:lstStyle/>
        <a:p>
          <a:endParaRPr lang="en-US" sz="2800"/>
        </a:p>
      </dgm:t>
    </dgm:pt>
    <dgm:pt modelId="{B09F214B-6B07-4CFF-A987-1502DD59632A}" type="sibTrans" cxnId="{383919AA-5513-43CE-A42A-D588AD492E87}">
      <dgm:prSet/>
      <dgm:spPr/>
      <dgm:t>
        <a:bodyPr/>
        <a:lstStyle/>
        <a:p>
          <a:endParaRPr lang="en-US" sz="2800"/>
        </a:p>
      </dgm:t>
    </dgm:pt>
    <dgm:pt modelId="{D2783264-26F8-4C63-B497-C57BD76573B7}" type="pres">
      <dgm:prSet presAssocID="{16A9E897-69CA-4A06-B688-E47B28503F81}" presName="Name0" presStyleCnt="0">
        <dgm:presLayoutVars>
          <dgm:dir/>
          <dgm:animLvl val="lvl"/>
          <dgm:resizeHandles val="exact"/>
        </dgm:presLayoutVars>
      </dgm:prSet>
      <dgm:spPr/>
    </dgm:pt>
    <dgm:pt modelId="{695E8E0A-2751-453A-8F14-30C8699C0C39}" type="pres">
      <dgm:prSet presAssocID="{D10EE3BF-0985-4AFF-9703-FD7C6C2A149D}" presName="linNode" presStyleCnt="0"/>
      <dgm:spPr/>
    </dgm:pt>
    <dgm:pt modelId="{68DA4BAC-E839-4070-9177-3633DD24B385}" type="pres">
      <dgm:prSet presAssocID="{D10EE3BF-0985-4AFF-9703-FD7C6C2A149D}" presName="parTx" presStyleLbl="revTx" presStyleIdx="0" presStyleCnt="1">
        <dgm:presLayoutVars>
          <dgm:chMax val="1"/>
          <dgm:bulletEnabled val="1"/>
        </dgm:presLayoutVars>
      </dgm:prSet>
      <dgm:spPr/>
    </dgm:pt>
    <dgm:pt modelId="{9A7E5A75-8A59-4304-82CB-FDBFD465C534}" type="pres">
      <dgm:prSet presAssocID="{D10EE3BF-0985-4AFF-9703-FD7C6C2A149D}" presName="bracket" presStyleLbl="parChTrans1D1" presStyleIdx="0" presStyleCnt="1"/>
      <dgm:spPr/>
    </dgm:pt>
    <dgm:pt modelId="{966D1092-35C1-40AE-93E5-B0580FFB17AE}" type="pres">
      <dgm:prSet presAssocID="{D10EE3BF-0985-4AFF-9703-FD7C6C2A149D}" presName="spH" presStyleCnt="0"/>
      <dgm:spPr/>
    </dgm:pt>
    <dgm:pt modelId="{033ABEFD-4804-4E39-85B0-1718CD7658C8}" type="pres">
      <dgm:prSet presAssocID="{D10EE3BF-0985-4AFF-9703-FD7C6C2A149D}" presName="desTx" presStyleLbl="node1" presStyleIdx="0" presStyleCnt="1">
        <dgm:presLayoutVars>
          <dgm:bulletEnabled val="1"/>
        </dgm:presLayoutVars>
      </dgm:prSet>
      <dgm:spPr/>
    </dgm:pt>
  </dgm:ptLst>
  <dgm:cxnLst>
    <dgm:cxn modelId="{7AD4C103-2F1E-4C99-8FEA-99C579B7CCA9}" type="presOf" srcId="{D10EE3BF-0985-4AFF-9703-FD7C6C2A149D}" destId="{68DA4BAC-E839-4070-9177-3633DD24B385}" srcOrd="0" destOrd="0" presId="urn:diagrams.loki3.com/BracketList"/>
    <dgm:cxn modelId="{306BED3B-F8A4-4F8E-B9EA-C139D6501DE7}" srcId="{D10EE3BF-0985-4AFF-9703-FD7C6C2A149D}" destId="{DB761391-A9FC-4D83-8CA8-6BCD96168C08}" srcOrd="1" destOrd="0" parTransId="{1BB242CC-E541-445B-902F-579C5AA1CE86}" sibTransId="{151F2E2B-1517-45D0-9DF3-1B77F618641C}"/>
    <dgm:cxn modelId="{C22EF15C-CCC6-4F7D-9F36-6D6440D3758E}" type="presOf" srcId="{AA9447B5-294F-42AD-9FC3-39FE14833B84}" destId="{033ABEFD-4804-4E39-85B0-1718CD7658C8}" srcOrd="0" destOrd="0" presId="urn:diagrams.loki3.com/BracketList"/>
    <dgm:cxn modelId="{67FFF59C-7D2D-434E-B454-7ED437CCF2AE}" srcId="{D10EE3BF-0985-4AFF-9703-FD7C6C2A149D}" destId="{AA9447B5-294F-42AD-9FC3-39FE14833B84}" srcOrd="0" destOrd="0" parTransId="{8F50F783-B58A-4D3C-BF1E-4D52CFA7A970}" sibTransId="{BDF93F18-9FA6-43A8-93E9-E2D36F894ADA}"/>
    <dgm:cxn modelId="{478AECA6-A795-4DF3-AD99-14889890741F}" type="presOf" srcId="{2C18973B-C0B6-4D5D-A543-286F366AC3B7}" destId="{033ABEFD-4804-4E39-85B0-1718CD7658C8}" srcOrd="0" destOrd="2" presId="urn:diagrams.loki3.com/BracketList"/>
    <dgm:cxn modelId="{383919AA-5513-43CE-A42A-D588AD492E87}" srcId="{D10EE3BF-0985-4AFF-9703-FD7C6C2A149D}" destId="{2C18973B-C0B6-4D5D-A543-286F366AC3B7}" srcOrd="2" destOrd="0" parTransId="{F7D52004-04FC-401C-AF63-BDF17D48D62F}" sibTransId="{B09F214B-6B07-4CFF-A987-1502DD59632A}"/>
    <dgm:cxn modelId="{251E95C8-77FA-4A84-BD4B-0197B78F8AEF}" type="presOf" srcId="{16A9E897-69CA-4A06-B688-E47B28503F81}" destId="{D2783264-26F8-4C63-B497-C57BD76573B7}" srcOrd="0" destOrd="0" presId="urn:diagrams.loki3.com/BracketList"/>
    <dgm:cxn modelId="{484012CB-758A-44EC-8D55-630FB73690C2}" srcId="{16A9E897-69CA-4A06-B688-E47B28503F81}" destId="{D10EE3BF-0985-4AFF-9703-FD7C6C2A149D}" srcOrd="0" destOrd="0" parTransId="{1CDAAC02-6B87-45AB-A4FB-FD6E5A601252}" sibTransId="{3577A9C7-3654-4309-A1B4-527CFC35CD86}"/>
    <dgm:cxn modelId="{2AB727D0-A916-47F7-AB3B-63AE472933E4}" type="presOf" srcId="{DB761391-A9FC-4D83-8CA8-6BCD96168C08}" destId="{033ABEFD-4804-4E39-85B0-1718CD7658C8}" srcOrd="0" destOrd="1" presId="urn:diagrams.loki3.com/BracketList"/>
    <dgm:cxn modelId="{EB8444AA-6DE1-4DFA-B079-EB9A4B8AB32A}" type="presParOf" srcId="{D2783264-26F8-4C63-B497-C57BD76573B7}" destId="{695E8E0A-2751-453A-8F14-30C8699C0C39}" srcOrd="0" destOrd="0" presId="urn:diagrams.loki3.com/BracketList"/>
    <dgm:cxn modelId="{171B3D01-C67E-4602-BBCD-3C4A3A3C2D40}" type="presParOf" srcId="{695E8E0A-2751-453A-8F14-30C8699C0C39}" destId="{68DA4BAC-E839-4070-9177-3633DD24B385}" srcOrd="0" destOrd="0" presId="urn:diagrams.loki3.com/BracketList"/>
    <dgm:cxn modelId="{B0F8D078-DAB8-46C3-9D5E-CBE65B9D8EB9}" type="presParOf" srcId="{695E8E0A-2751-453A-8F14-30C8699C0C39}" destId="{9A7E5A75-8A59-4304-82CB-FDBFD465C534}" srcOrd="1" destOrd="0" presId="urn:diagrams.loki3.com/BracketList"/>
    <dgm:cxn modelId="{D6D3D141-F296-4DFF-BD9C-BE978BDEE055}" type="presParOf" srcId="{695E8E0A-2751-453A-8F14-30C8699C0C39}" destId="{966D1092-35C1-40AE-93E5-B0580FFB17AE}" srcOrd="2" destOrd="0" presId="urn:diagrams.loki3.com/BracketList"/>
    <dgm:cxn modelId="{2D814AAC-AAB7-4551-96B5-95A551F1D2D6}" type="presParOf" srcId="{695E8E0A-2751-453A-8F14-30C8699C0C39}" destId="{033ABEFD-4804-4E39-85B0-1718CD7658C8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A9E897-69CA-4A06-B688-E47B28503F81}" type="doc">
      <dgm:prSet loTypeId="urn:diagrams.loki3.com/Bracket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10EE3BF-0985-4AFF-9703-FD7C6C2A149D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Advantages of PC</a:t>
          </a:r>
        </a:p>
      </dgm:t>
    </dgm:pt>
    <dgm:pt modelId="{1CDAAC02-6B87-45AB-A4FB-FD6E5A601252}" type="parTrans" cxnId="{484012CB-758A-44EC-8D55-630FB73690C2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3577A9C7-3654-4309-A1B4-527CFC35CD86}" type="sibTrans" cxnId="{484012CB-758A-44EC-8D55-630FB73690C2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AA9447B5-294F-42AD-9FC3-39FE14833B84}">
      <dgm:prSet phldrT="[Text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Uniform quality.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50F783-B58A-4D3C-BF1E-4D52CFA7A970}" type="parTrans" cxnId="{67FFF59C-7D2D-434E-B454-7ED437CCF2AE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BDF93F18-9FA6-43A8-93E9-E2D36F894ADA}" type="sibTrans" cxnId="{67FFF59C-7D2D-434E-B454-7ED437CCF2AE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DB761391-A9FC-4D83-8CA8-6BCD96168C08}">
      <dgm:prSet phldrT="[Text]"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Faster erection and reduced project times.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BB242CC-E541-445B-902F-579C5AA1CE86}" type="parTrans" cxnId="{306BED3B-F8A4-4F8E-B9EA-C139D6501DE7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151F2E2B-1517-45D0-9DF3-1B77F618641C}" type="sibTrans" cxnId="{306BED3B-F8A4-4F8E-B9EA-C139D6501DE7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2C18973B-C0B6-4D5D-A543-286F366AC3B7}">
      <dgm:prSet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Long-lasting with minimal maintenance.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7D52004-04FC-401C-AF63-BDF17D48D62F}" type="parTrans" cxnId="{383919AA-5513-43CE-A42A-D588AD492E87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B09F214B-6B07-4CFF-A987-1502DD59632A}" type="sibTrans" cxnId="{383919AA-5513-43CE-A42A-D588AD492E87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5EAD19D0-1AE3-41C4-BF7F-8923A547F0EB}">
      <dgm:prSet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Less site disturbance.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395091-0A81-4911-999D-F01993124B8D}" type="parTrans" cxnId="{3CC1C33F-1B5F-43C1-B8EF-CF1EDB81AA24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7F3B7885-0BAC-4967-A10C-008D1B1F5317}" type="sibTrans" cxnId="{3CC1C33F-1B5F-43C1-B8EF-CF1EDB81AA24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C43A24E3-3EAD-4BBC-8690-21A514F59786}">
      <dgm:prSet custT="1"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en-US" sz="28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Flexible in design.</a:t>
          </a:r>
          <a:endParaRPr lang="en-US" sz="28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C38CF40-453A-44D1-AE16-4243EFC96C7F}" type="parTrans" cxnId="{BA36BE7C-91AF-48E1-B4A5-31944661E271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55FE038A-CB65-47C3-B108-C4BBC086CC5E}" type="sibTrans" cxnId="{BA36BE7C-91AF-48E1-B4A5-31944661E271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344BEB48-A02D-4986-BAC1-12F029EC7439}" type="pres">
      <dgm:prSet presAssocID="{16A9E897-69CA-4A06-B688-E47B28503F81}" presName="Name0" presStyleCnt="0">
        <dgm:presLayoutVars>
          <dgm:dir/>
          <dgm:animLvl val="lvl"/>
          <dgm:resizeHandles val="exact"/>
        </dgm:presLayoutVars>
      </dgm:prSet>
      <dgm:spPr/>
    </dgm:pt>
    <dgm:pt modelId="{27DC83BA-74CE-462E-BFA3-07144E219705}" type="pres">
      <dgm:prSet presAssocID="{D10EE3BF-0985-4AFF-9703-FD7C6C2A149D}" presName="linNode" presStyleCnt="0"/>
      <dgm:spPr/>
    </dgm:pt>
    <dgm:pt modelId="{3389952F-AE01-4CC1-A4EA-4F4DC2412A41}" type="pres">
      <dgm:prSet presAssocID="{D10EE3BF-0985-4AFF-9703-FD7C6C2A149D}" presName="parTx" presStyleLbl="revTx" presStyleIdx="0" presStyleCnt="1" custScaleX="111747">
        <dgm:presLayoutVars>
          <dgm:chMax val="1"/>
          <dgm:bulletEnabled val="1"/>
        </dgm:presLayoutVars>
      </dgm:prSet>
      <dgm:spPr/>
    </dgm:pt>
    <dgm:pt modelId="{812CF04E-D610-4989-B11D-C994635B95C9}" type="pres">
      <dgm:prSet presAssocID="{D10EE3BF-0985-4AFF-9703-FD7C6C2A149D}" presName="bracket" presStyleLbl="parChTrans1D1" presStyleIdx="0" presStyleCnt="1"/>
      <dgm:spPr/>
    </dgm:pt>
    <dgm:pt modelId="{1F80581F-7A1D-47EA-8FE4-2436CFD83813}" type="pres">
      <dgm:prSet presAssocID="{D10EE3BF-0985-4AFF-9703-FD7C6C2A149D}" presName="spH" presStyleCnt="0"/>
      <dgm:spPr/>
    </dgm:pt>
    <dgm:pt modelId="{6B56572F-87C6-4D14-BD12-CE6DB2CD25E9}" type="pres">
      <dgm:prSet presAssocID="{D10EE3BF-0985-4AFF-9703-FD7C6C2A149D}" presName="desTx" presStyleLbl="node1" presStyleIdx="0" presStyleCnt="1" custScaleX="108568">
        <dgm:presLayoutVars>
          <dgm:bulletEnabled val="1"/>
        </dgm:presLayoutVars>
      </dgm:prSet>
      <dgm:spPr/>
    </dgm:pt>
  </dgm:ptLst>
  <dgm:cxnLst>
    <dgm:cxn modelId="{F45B020C-3AD0-4E4E-B68D-C38BCDF591B3}" type="presOf" srcId="{16A9E897-69CA-4A06-B688-E47B28503F81}" destId="{344BEB48-A02D-4986-BAC1-12F029EC7439}" srcOrd="0" destOrd="0" presId="urn:diagrams.loki3.com/BracketList"/>
    <dgm:cxn modelId="{C6BAEF19-D981-4927-811D-B419AD650E67}" type="presOf" srcId="{C43A24E3-3EAD-4BBC-8690-21A514F59786}" destId="{6B56572F-87C6-4D14-BD12-CE6DB2CD25E9}" srcOrd="0" destOrd="4" presId="urn:diagrams.loki3.com/BracketList"/>
    <dgm:cxn modelId="{AF6E7325-3607-4E7C-9518-C4F6AC747FDB}" type="presOf" srcId="{AA9447B5-294F-42AD-9FC3-39FE14833B84}" destId="{6B56572F-87C6-4D14-BD12-CE6DB2CD25E9}" srcOrd="0" destOrd="0" presId="urn:diagrams.loki3.com/BracketList"/>
    <dgm:cxn modelId="{30EE962D-BD24-41D1-B935-C661AC310981}" type="presOf" srcId="{5EAD19D0-1AE3-41C4-BF7F-8923A547F0EB}" destId="{6B56572F-87C6-4D14-BD12-CE6DB2CD25E9}" srcOrd="0" destOrd="3" presId="urn:diagrams.loki3.com/BracketList"/>
    <dgm:cxn modelId="{306BED3B-F8A4-4F8E-B9EA-C139D6501DE7}" srcId="{D10EE3BF-0985-4AFF-9703-FD7C6C2A149D}" destId="{DB761391-A9FC-4D83-8CA8-6BCD96168C08}" srcOrd="1" destOrd="0" parTransId="{1BB242CC-E541-445B-902F-579C5AA1CE86}" sibTransId="{151F2E2B-1517-45D0-9DF3-1B77F618641C}"/>
    <dgm:cxn modelId="{3CC1C33F-1B5F-43C1-B8EF-CF1EDB81AA24}" srcId="{D10EE3BF-0985-4AFF-9703-FD7C6C2A149D}" destId="{5EAD19D0-1AE3-41C4-BF7F-8923A547F0EB}" srcOrd="3" destOrd="0" parTransId="{AB395091-0A81-4911-999D-F01993124B8D}" sibTransId="{7F3B7885-0BAC-4967-A10C-008D1B1F5317}"/>
    <dgm:cxn modelId="{BA36BE7C-91AF-48E1-B4A5-31944661E271}" srcId="{D10EE3BF-0985-4AFF-9703-FD7C6C2A149D}" destId="{C43A24E3-3EAD-4BBC-8690-21A514F59786}" srcOrd="4" destOrd="0" parTransId="{CC38CF40-453A-44D1-AE16-4243EFC96C7F}" sibTransId="{55FE038A-CB65-47C3-B108-C4BBC086CC5E}"/>
    <dgm:cxn modelId="{67FFF59C-7D2D-434E-B454-7ED437CCF2AE}" srcId="{D10EE3BF-0985-4AFF-9703-FD7C6C2A149D}" destId="{AA9447B5-294F-42AD-9FC3-39FE14833B84}" srcOrd="0" destOrd="0" parTransId="{8F50F783-B58A-4D3C-BF1E-4D52CFA7A970}" sibTransId="{BDF93F18-9FA6-43A8-93E9-E2D36F894ADA}"/>
    <dgm:cxn modelId="{383919AA-5513-43CE-A42A-D588AD492E87}" srcId="{D10EE3BF-0985-4AFF-9703-FD7C6C2A149D}" destId="{2C18973B-C0B6-4D5D-A543-286F366AC3B7}" srcOrd="2" destOrd="0" parTransId="{F7D52004-04FC-401C-AF63-BDF17D48D62F}" sibTransId="{B09F214B-6B07-4CFF-A987-1502DD59632A}"/>
    <dgm:cxn modelId="{484012CB-758A-44EC-8D55-630FB73690C2}" srcId="{16A9E897-69CA-4A06-B688-E47B28503F81}" destId="{D10EE3BF-0985-4AFF-9703-FD7C6C2A149D}" srcOrd="0" destOrd="0" parTransId="{1CDAAC02-6B87-45AB-A4FB-FD6E5A601252}" sibTransId="{3577A9C7-3654-4309-A1B4-527CFC35CD86}"/>
    <dgm:cxn modelId="{87D973DE-7ECD-4F4D-9680-184F8A62C498}" type="presOf" srcId="{DB761391-A9FC-4D83-8CA8-6BCD96168C08}" destId="{6B56572F-87C6-4D14-BD12-CE6DB2CD25E9}" srcOrd="0" destOrd="1" presId="urn:diagrams.loki3.com/BracketList"/>
    <dgm:cxn modelId="{27509DE2-01A8-4489-B5C4-49D15AD31E76}" type="presOf" srcId="{D10EE3BF-0985-4AFF-9703-FD7C6C2A149D}" destId="{3389952F-AE01-4CC1-A4EA-4F4DC2412A41}" srcOrd="0" destOrd="0" presId="urn:diagrams.loki3.com/BracketList"/>
    <dgm:cxn modelId="{D08A83EB-D34C-4F06-B111-496AB869C2B0}" type="presOf" srcId="{2C18973B-C0B6-4D5D-A543-286F366AC3B7}" destId="{6B56572F-87C6-4D14-BD12-CE6DB2CD25E9}" srcOrd="0" destOrd="2" presId="urn:diagrams.loki3.com/BracketList"/>
    <dgm:cxn modelId="{6487BE25-0194-41F8-AC9C-7A3AEE90FB41}" type="presParOf" srcId="{344BEB48-A02D-4986-BAC1-12F029EC7439}" destId="{27DC83BA-74CE-462E-BFA3-07144E219705}" srcOrd="0" destOrd="0" presId="urn:diagrams.loki3.com/BracketList"/>
    <dgm:cxn modelId="{3F251833-19CB-434F-89C4-6C6D12A79DE0}" type="presParOf" srcId="{27DC83BA-74CE-462E-BFA3-07144E219705}" destId="{3389952F-AE01-4CC1-A4EA-4F4DC2412A41}" srcOrd="0" destOrd="0" presId="urn:diagrams.loki3.com/BracketList"/>
    <dgm:cxn modelId="{6B153593-E1FD-4BF3-822F-696AC77FA522}" type="presParOf" srcId="{27DC83BA-74CE-462E-BFA3-07144E219705}" destId="{812CF04E-D610-4989-B11D-C994635B95C9}" srcOrd="1" destOrd="0" presId="urn:diagrams.loki3.com/BracketList"/>
    <dgm:cxn modelId="{3FF9B143-2591-4B35-BC6B-9B1E586BC190}" type="presParOf" srcId="{27DC83BA-74CE-462E-BFA3-07144E219705}" destId="{1F80581F-7A1D-47EA-8FE4-2436CFD83813}" srcOrd="2" destOrd="0" presId="urn:diagrams.loki3.com/BracketList"/>
    <dgm:cxn modelId="{A877D4F9-55BD-42F6-8D2E-9C7F9A3D4745}" type="presParOf" srcId="{27DC83BA-74CE-462E-BFA3-07144E219705}" destId="{6B56572F-87C6-4D14-BD12-CE6DB2CD25E9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629A28-6C45-45D5-97E5-B25C78566B7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312EF3C-D56D-4D2A-9966-2077647F51E8}">
      <dgm:prSet phldrT="[Text]" custT="1"/>
      <dgm:spPr>
        <a:solidFill>
          <a:schemeClr val="bg2"/>
        </a:solidFill>
      </dgm:spPr>
      <dgm:t>
        <a:bodyPr/>
        <a:lstStyle/>
        <a:p>
          <a:r>
            <a: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rPr>
            <a:t>Specific Production Process</a:t>
          </a:r>
          <a:endParaRPr lang="en-US" sz="4000" b="1" dirty="0">
            <a:solidFill>
              <a:schemeClr val="tx1">
                <a:lumMod val="95000"/>
                <a:lumOff val="5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DA47BCA-6F3C-46C2-B927-6B5A84637D7E}" type="parTrans" cxnId="{81334D5C-D086-4F95-A2FD-E4C6DB45028F}">
      <dgm:prSet/>
      <dgm:spPr/>
      <dgm:t>
        <a:bodyPr/>
        <a:lstStyle/>
        <a:p>
          <a:endParaRPr lang="en-US" sz="2800" b="1"/>
        </a:p>
      </dgm:t>
    </dgm:pt>
    <dgm:pt modelId="{99B8C52E-6132-4672-87A8-13BC8225F66C}" type="sibTrans" cxnId="{81334D5C-D086-4F95-A2FD-E4C6DB45028F}">
      <dgm:prSet/>
      <dgm:spPr/>
      <dgm:t>
        <a:bodyPr/>
        <a:lstStyle/>
        <a:p>
          <a:endParaRPr lang="en-US" sz="2800" b="1"/>
        </a:p>
      </dgm:t>
    </dgm:pt>
    <dgm:pt modelId="{BC73F3D4-7F61-4D14-A2F9-47433F7571D4}">
      <dgm:prSet phldrT="[Text]" custT="1"/>
      <dgm:spPr/>
      <dgm:t>
        <a:bodyPr/>
        <a:lstStyle/>
        <a:p>
          <a:pPr algn="just"/>
          <a:r>
            <a:rPr lang="en-US" sz="4000" b="1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How the components will be arranged in a batch or pallet for being cured</a:t>
          </a:r>
          <a:endParaRPr lang="en-US" sz="4000" b="1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07895BF-C0F9-4630-B7E9-D1CDFCA88E02}" type="parTrans" cxnId="{0CDFD29F-F058-4B7D-BBC8-98A8CF003B20}">
      <dgm:prSet/>
      <dgm:spPr/>
      <dgm:t>
        <a:bodyPr/>
        <a:lstStyle/>
        <a:p>
          <a:endParaRPr lang="en-US" sz="2800" b="1"/>
        </a:p>
      </dgm:t>
    </dgm:pt>
    <dgm:pt modelId="{7F6270FA-78F3-49E6-9FC4-A1AD1D00D4C7}" type="sibTrans" cxnId="{0CDFD29F-F058-4B7D-BBC8-98A8CF003B20}">
      <dgm:prSet/>
      <dgm:spPr/>
      <dgm:t>
        <a:bodyPr/>
        <a:lstStyle/>
        <a:p>
          <a:endParaRPr lang="en-US" sz="2800" b="1"/>
        </a:p>
      </dgm:t>
    </dgm:pt>
    <dgm:pt modelId="{0C7E125C-C9FA-4D7B-8CA8-CA3AEF547876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4000" b="1" dirty="0">
              <a:solidFill>
                <a:schemeClr val="tx1">
                  <a:lumMod val="75000"/>
                </a:schemeClr>
              </a:solidFill>
              <a:latin typeface="+mn-lt"/>
            </a:rPr>
            <a:t>Dynamic Manufacturing </a:t>
          </a:r>
          <a:endParaRPr lang="en-US" sz="40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28E8C81-EC8F-4B8F-A519-E9942BB0FD41}" type="parTrans" cxnId="{902249A0-ADB5-45A3-B06D-1E4AA7ACE65A}">
      <dgm:prSet/>
      <dgm:spPr/>
      <dgm:t>
        <a:bodyPr/>
        <a:lstStyle/>
        <a:p>
          <a:endParaRPr lang="en-US" sz="2800" b="1"/>
        </a:p>
      </dgm:t>
    </dgm:pt>
    <dgm:pt modelId="{91578C1F-A65F-4628-95DF-12D3312931EC}" type="sibTrans" cxnId="{902249A0-ADB5-45A3-B06D-1E4AA7ACE65A}">
      <dgm:prSet/>
      <dgm:spPr/>
      <dgm:t>
        <a:bodyPr/>
        <a:lstStyle/>
        <a:p>
          <a:endParaRPr lang="en-US" sz="2800" b="1"/>
        </a:p>
      </dgm:t>
    </dgm:pt>
    <dgm:pt modelId="{7225953E-72A7-43FA-96EB-92D2C300ACBE}">
      <dgm:prSet phldrT="[Text]" custT="1"/>
      <dgm:spPr/>
      <dgm:t>
        <a:bodyPr/>
        <a:lstStyle/>
        <a:p>
          <a:pPr algn="just"/>
          <a:r>
            <a:rPr lang="en-US" sz="40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No variability in demand and deadlines</a:t>
          </a:r>
          <a:endParaRPr lang="en-US" sz="4000" b="1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F5E3E08-077E-4FE4-91E0-30BFD5736235}" type="parTrans" cxnId="{879FC0D6-FE13-41EF-AADF-23C326F0E6DD}">
      <dgm:prSet/>
      <dgm:spPr/>
      <dgm:t>
        <a:bodyPr/>
        <a:lstStyle/>
        <a:p>
          <a:endParaRPr lang="en-US" sz="2800" b="1"/>
        </a:p>
      </dgm:t>
    </dgm:pt>
    <dgm:pt modelId="{65FA68C6-B411-41CF-9D50-81F6A781C9D4}" type="sibTrans" cxnId="{879FC0D6-FE13-41EF-AADF-23C326F0E6DD}">
      <dgm:prSet/>
      <dgm:spPr/>
      <dgm:t>
        <a:bodyPr/>
        <a:lstStyle/>
        <a:p>
          <a:endParaRPr lang="en-US" sz="2800" b="1"/>
        </a:p>
      </dgm:t>
    </dgm:pt>
    <dgm:pt modelId="{CC5897BB-25CF-4A75-B315-9B024278D5AF}" type="pres">
      <dgm:prSet presAssocID="{DE629A28-6C45-45D5-97E5-B25C78566B7B}" presName="linear" presStyleCnt="0">
        <dgm:presLayoutVars>
          <dgm:dir/>
          <dgm:animLvl val="lvl"/>
          <dgm:resizeHandles val="exact"/>
        </dgm:presLayoutVars>
      </dgm:prSet>
      <dgm:spPr/>
    </dgm:pt>
    <dgm:pt modelId="{3F8FC14D-1D88-4A31-A938-B759EE565A76}" type="pres">
      <dgm:prSet presAssocID="{6312EF3C-D56D-4D2A-9966-2077647F51E8}" presName="parentLin" presStyleCnt="0"/>
      <dgm:spPr/>
    </dgm:pt>
    <dgm:pt modelId="{4729962C-5091-4D37-97DB-C87CE433F001}" type="pres">
      <dgm:prSet presAssocID="{6312EF3C-D56D-4D2A-9966-2077647F51E8}" presName="parentLeftMargin" presStyleLbl="node1" presStyleIdx="0" presStyleCnt="2"/>
      <dgm:spPr/>
    </dgm:pt>
    <dgm:pt modelId="{A45D143B-4D31-4FA8-9927-85AE30FE14AA}" type="pres">
      <dgm:prSet presAssocID="{6312EF3C-D56D-4D2A-9966-2077647F51E8}" presName="parentText" presStyleLbl="node1" presStyleIdx="0" presStyleCnt="2" custScaleX="108601" custScaleY="66492">
        <dgm:presLayoutVars>
          <dgm:chMax val="0"/>
          <dgm:bulletEnabled val="1"/>
        </dgm:presLayoutVars>
      </dgm:prSet>
      <dgm:spPr/>
    </dgm:pt>
    <dgm:pt modelId="{1765F5D3-62FB-4D1F-8F30-0247A58225FD}" type="pres">
      <dgm:prSet presAssocID="{6312EF3C-D56D-4D2A-9966-2077647F51E8}" presName="negativeSpace" presStyleCnt="0"/>
      <dgm:spPr/>
    </dgm:pt>
    <dgm:pt modelId="{BF14B7F9-906B-47AC-8781-6E0612D1FBB1}" type="pres">
      <dgm:prSet presAssocID="{6312EF3C-D56D-4D2A-9966-2077647F51E8}" presName="childText" presStyleLbl="conFgAcc1" presStyleIdx="0" presStyleCnt="2">
        <dgm:presLayoutVars>
          <dgm:bulletEnabled val="1"/>
        </dgm:presLayoutVars>
      </dgm:prSet>
      <dgm:spPr/>
    </dgm:pt>
    <dgm:pt modelId="{ADA45CED-42E9-4B80-A70D-AF3B22944D57}" type="pres">
      <dgm:prSet presAssocID="{99B8C52E-6132-4672-87A8-13BC8225F66C}" presName="spaceBetweenRectangles" presStyleCnt="0"/>
      <dgm:spPr/>
    </dgm:pt>
    <dgm:pt modelId="{E4699C32-28A6-418E-B0F9-E60385BEAF15}" type="pres">
      <dgm:prSet presAssocID="{0C7E125C-C9FA-4D7B-8CA8-CA3AEF547876}" presName="parentLin" presStyleCnt="0"/>
      <dgm:spPr/>
    </dgm:pt>
    <dgm:pt modelId="{1951E600-FAD1-4B47-B903-CFE44DB05470}" type="pres">
      <dgm:prSet presAssocID="{0C7E125C-C9FA-4D7B-8CA8-CA3AEF547876}" presName="parentLeftMargin" presStyleLbl="node1" presStyleIdx="0" presStyleCnt="2"/>
      <dgm:spPr/>
    </dgm:pt>
    <dgm:pt modelId="{200D1C25-9EB7-4A11-AA3D-36402C966518}" type="pres">
      <dgm:prSet presAssocID="{0C7E125C-C9FA-4D7B-8CA8-CA3AEF547876}" presName="parentText" presStyleLbl="node1" presStyleIdx="1" presStyleCnt="2" custScaleX="108601" custScaleY="61365">
        <dgm:presLayoutVars>
          <dgm:chMax val="0"/>
          <dgm:bulletEnabled val="1"/>
        </dgm:presLayoutVars>
      </dgm:prSet>
      <dgm:spPr/>
    </dgm:pt>
    <dgm:pt modelId="{1AD06E6E-151B-4C73-A489-078260363701}" type="pres">
      <dgm:prSet presAssocID="{0C7E125C-C9FA-4D7B-8CA8-CA3AEF547876}" presName="negativeSpace" presStyleCnt="0"/>
      <dgm:spPr/>
    </dgm:pt>
    <dgm:pt modelId="{DB0CAA1A-C167-46CF-98A3-E8124DB14DDE}" type="pres">
      <dgm:prSet presAssocID="{0C7E125C-C9FA-4D7B-8CA8-CA3AEF54787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52D052D-44FF-4DF4-9841-4B8E23507477}" type="presOf" srcId="{DE629A28-6C45-45D5-97E5-B25C78566B7B}" destId="{CC5897BB-25CF-4A75-B315-9B024278D5AF}" srcOrd="0" destOrd="0" presId="urn:microsoft.com/office/officeart/2005/8/layout/list1"/>
    <dgm:cxn modelId="{C1935D2E-E402-4E69-B1E0-AD4D15888A38}" type="presOf" srcId="{6312EF3C-D56D-4D2A-9966-2077647F51E8}" destId="{4729962C-5091-4D37-97DB-C87CE433F001}" srcOrd="0" destOrd="0" presId="urn:microsoft.com/office/officeart/2005/8/layout/list1"/>
    <dgm:cxn modelId="{81334D5C-D086-4F95-A2FD-E4C6DB45028F}" srcId="{DE629A28-6C45-45D5-97E5-B25C78566B7B}" destId="{6312EF3C-D56D-4D2A-9966-2077647F51E8}" srcOrd="0" destOrd="0" parTransId="{6DA47BCA-6F3C-46C2-B927-6B5A84637D7E}" sibTransId="{99B8C52E-6132-4672-87A8-13BC8225F66C}"/>
    <dgm:cxn modelId="{1C441866-2156-42F3-AB6A-843092A710DE}" type="presOf" srcId="{0C7E125C-C9FA-4D7B-8CA8-CA3AEF547876}" destId="{1951E600-FAD1-4B47-B903-CFE44DB05470}" srcOrd="0" destOrd="0" presId="urn:microsoft.com/office/officeart/2005/8/layout/list1"/>
    <dgm:cxn modelId="{3CC14469-E19B-4776-BE2C-BDCD9E38BB79}" type="presOf" srcId="{7225953E-72A7-43FA-96EB-92D2C300ACBE}" destId="{DB0CAA1A-C167-46CF-98A3-E8124DB14DDE}" srcOrd="0" destOrd="0" presId="urn:microsoft.com/office/officeart/2005/8/layout/list1"/>
    <dgm:cxn modelId="{E4154870-C687-4513-9182-48C2587602D2}" type="presOf" srcId="{BC73F3D4-7F61-4D14-A2F9-47433F7571D4}" destId="{BF14B7F9-906B-47AC-8781-6E0612D1FBB1}" srcOrd="0" destOrd="0" presId="urn:microsoft.com/office/officeart/2005/8/layout/list1"/>
    <dgm:cxn modelId="{01411D86-E6C1-403A-8E30-EF909BF67E75}" type="presOf" srcId="{6312EF3C-D56D-4D2A-9966-2077647F51E8}" destId="{A45D143B-4D31-4FA8-9927-85AE30FE14AA}" srcOrd="1" destOrd="0" presId="urn:microsoft.com/office/officeart/2005/8/layout/list1"/>
    <dgm:cxn modelId="{0CDFD29F-F058-4B7D-BBC8-98A8CF003B20}" srcId="{6312EF3C-D56D-4D2A-9966-2077647F51E8}" destId="{BC73F3D4-7F61-4D14-A2F9-47433F7571D4}" srcOrd="0" destOrd="0" parTransId="{D07895BF-C0F9-4630-B7E9-D1CDFCA88E02}" sibTransId="{7F6270FA-78F3-49E6-9FC4-A1AD1D00D4C7}"/>
    <dgm:cxn modelId="{902249A0-ADB5-45A3-B06D-1E4AA7ACE65A}" srcId="{DE629A28-6C45-45D5-97E5-B25C78566B7B}" destId="{0C7E125C-C9FA-4D7B-8CA8-CA3AEF547876}" srcOrd="1" destOrd="0" parTransId="{828E8C81-EC8F-4B8F-A519-E9942BB0FD41}" sibTransId="{91578C1F-A65F-4628-95DF-12D3312931EC}"/>
    <dgm:cxn modelId="{879FC0D6-FE13-41EF-AADF-23C326F0E6DD}" srcId="{0C7E125C-C9FA-4D7B-8CA8-CA3AEF547876}" destId="{7225953E-72A7-43FA-96EB-92D2C300ACBE}" srcOrd="0" destOrd="0" parTransId="{EF5E3E08-077E-4FE4-91E0-30BFD5736235}" sibTransId="{65FA68C6-B411-41CF-9D50-81F6A781C9D4}"/>
    <dgm:cxn modelId="{BED831FC-DF41-4375-BDE0-9F81054ECE04}" type="presOf" srcId="{0C7E125C-C9FA-4D7B-8CA8-CA3AEF547876}" destId="{200D1C25-9EB7-4A11-AA3D-36402C966518}" srcOrd="1" destOrd="0" presId="urn:microsoft.com/office/officeart/2005/8/layout/list1"/>
    <dgm:cxn modelId="{277AACF5-8C7D-45B2-94BF-87A2664D6053}" type="presParOf" srcId="{CC5897BB-25CF-4A75-B315-9B024278D5AF}" destId="{3F8FC14D-1D88-4A31-A938-B759EE565A76}" srcOrd="0" destOrd="0" presId="urn:microsoft.com/office/officeart/2005/8/layout/list1"/>
    <dgm:cxn modelId="{42380A02-9AF7-4E8A-B069-0503A3CCA5A6}" type="presParOf" srcId="{3F8FC14D-1D88-4A31-A938-B759EE565A76}" destId="{4729962C-5091-4D37-97DB-C87CE433F001}" srcOrd="0" destOrd="0" presId="urn:microsoft.com/office/officeart/2005/8/layout/list1"/>
    <dgm:cxn modelId="{64BC497B-0CDB-44B4-A55B-5D7B80F82450}" type="presParOf" srcId="{3F8FC14D-1D88-4A31-A938-B759EE565A76}" destId="{A45D143B-4D31-4FA8-9927-85AE30FE14AA}" srcOrd="1" destOrd="0" presId="urn:microsoft.com/office/officeart/2005/8/layout/list1"/>
    <dgm:cxn modelId="{6D68E334-FD67-4154-B64F-CB9D1433A485}" type="presParOf" srcId="{CC5897BB-25CF-4A75-B315-9B024278D5AF}" destId="{1765F5D3-62FB-4D1F-8F30-0247A58225FD}" srcOrd="1" destOrd="0" presId="urn:microsoft.com/office/officeart/2005/8/layout/list1"/>
    <dgm:cxn modelId="{E5F27DA0-0407-43F1-93F7-FA822E1D4F86}" type="presParOf" srcId="{CC5897BB-25CF-4A75-B315-9B024278D5AF}" destId="{BF14B7F9-906B-47AC-8781-6E0612D1FBB1}" srcOrd="2" destOrd="0" presId="urn:microsoft.com/office/officeart/2005/8/layout/list1"/>
    <dgm:cxn modelId="{F1365CC5-3068-460E-843A-BF7299F7E118}" type="presParOf" srcId="{CC5897BB-25CF-4A75-B315-9B024278D5AF}" destId="{ADA45CED-42E9-4B80-A70D-AF3B22944D57}" srcOrd="3" destOrd="0" presId="urn:microsoft.com/office/officeart/2005/8/layout/list1"/>
    <dgm:cxn modelId="{5317F03B-0D6D-41CC-9D11-214CD39D1AE1}" type="presParOf" srcId="{CC5897BB-25CF-4A75-B315-9B024278D5AF}" destId="{E4699C32-28A6-418E-B0F9-E60385BEAF15}" srcOrd="4" destOrd="0" presId="urn:microsoft.com/office/officeart/2005/8/layout/list1"/>
    <dgm:cxn modelId="{0F8118AD-0F75-4BC5-BBC9-EDF54BDAC531}" type="presParOf" srcId="{E4699C32-28A6-418E-B0F9-E60385BEAF15}" destId="{1951E600-FAD1-4B47-B903-CFE44DB05470}" srcOrd="0" destOrd="0" presId="urn:microsoft.com/office/officeart/2005/8/layout/list1"/>
    <dgm:cxn modelId="{EC2DFA2F-6AD3-4D8A-BC36-FC03938A3E71}" type="presParOf" srcId="{E4699C32-28A6-418E-B0F9-E60385BEAF15}" destId="{200D1C25-9EB7-4A11-AA3D-36402C966518}" srcOrd="1" destOrd="0" presId="urn:microsoft.com/office/officeart/2005/8/layout/list1"/>
    <dgm:cxn modelId="{90085681-4007-43B1-92CD-37E0B3620652}" type="presParOf" srcId="{CC5897BB-25CF-4A75-B315-9B024278D5AF}" destId="{1AD06E6E-151B-4C73-A489-078260363701}" srcOrd="5" destOrd="0" presId="urn:microsoft.com/office/officeart/2005/8/layout/list1"/>
    <dgm:cxn modelId="{C3A97856-852C-4648-BDD4-B76CC3487218}" type="presParOf" srcId="{CC5897BB-25CF-4A75-B315-9B024278D5AF}" destId="{DB0CAA1A-C167-46CF-98A3-E8124DB14DD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A4BAC-E839-4070-9177-3633DD24B385}">
      <dsp:nvSpPr>
        <dsp:cNvPr id="0" name=""/>
        <dsp:cNvSpPr/>
      </dsp:nvSpPr>
      <dsp:spPr>
        <a:xfrm>
          <a:off x="0" y="437042"/>
          <a:ext cx="2547835" cy="128700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Calibri" panose="020F0502020204030204" pitchFamily="34" charset="0"/>
              <a:cs typeface="Calibri" panose="020F0502020204030204" pitchFamily="34" charset="0"/>
            </a:rPr>
            <a:t>Precast Concrete (PC)</a:t>
          </a:r>
        </a:p>
      </dsp:txBody>
      <dsp:txXfrm>
        <a:off x="0" y="437042"/>
        <a:ext cx="2547835" cy="1287000"/>
      </dsp:txXfrm>
    </dsp:sp>
    <dsp:sp modelId="{9A7E5A75-8A59-4304-82CB-FDBFD465C534}">
      <dsp:nvSpPr>
        <dsp:cNvPr id="0" name=""/>
        <dsp:cNvSpPr/>
      </dsp:nvSpPr>
      <dsp:spPr>
        <a:xfrm>
          <a:off x="2547835" y="316386"/>
          <a:ext cx="509567" cy="1528312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3ABEFD-4804-4E39-85B0-1718CD7658C8}">
      <dsp:nvSpPr>
        <dsp:cNvPr id="0" name=""/>
        <dsp:cNvSpPr/>
      </dsp:nvSpPr>
      <dsp:spPr>
        <a:xfrm>
          <a:off x="3261229" y="316386"/>
          <a:ext cx="6930111" cy="1528312"/>
        </a:xfrm>
        <a:prstGeom prst="rect">
          <a:avLst/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Cast in reusable molds/form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Cured in a controlled setting.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Transported and installed at the site.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261229" y="316386"/>
        <a:ext cx="6930111" cy="15283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9952F-AE01-4CC1-A4EA-4F4DC2412A41}">
      <dsp:nvSpPr>
        <dsp:cNvPr id="0" name=""/>
        <dsp:cNvSpPr/>
      </dsp:nvSpPr>
      <dsp:spPr>
        <a:xfrm>
          <a:off x="2696" y="949501"/>
          <a:ext cx="2624376" cy="128700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99136" tIns="71120" rIns="199136" bIns="7112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Advantages of PC</a:t>
          </a:r>
        </a:p>
      </dsp:txBody>
      <dsp:txXfrm>
        <a:off x="2696" y="949501"/>
        <a:ext cx="2624376" cy="1287000"/>
      </dsp:txXfrm>
    </dsp:sp>
    <dsp:sp modelId="{812CF04E-D610-4989-B11D-C994635B95C9}">
      <dsp:nvSpPr>
        <dsp:cNvPr id="0" name=""/>
        <dsp:cNvSpPr/>
      </dsp:nvSpPr>
      <dsp:spPr>
        <a:xfrm>
          <a:off x="2627072" y="366329"/>
          <a:ext cx="469699" cy="2453343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6572F-87C6-4D14-BD12-CE6DB2CD25E9}">
      <dsp:nvSpPr>
        <dsp:cNvPr id="0" name=""/>
        <dsp:cNvSpPr/>
      </dsp:nvSpPr>
      <dsp:spPr>
        <a:xfrm>
          <a:off x="3284652" y="366329"/>
          <a:ext cx="6935231" cy="2453343"/>
        </a:xfrm>
        <a:prstGeom prst="rect">
          <a:avLst/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Uniform quality.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Faster erection and reduced project times.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Long-lasting with minimal maintenance.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Less site disturbance.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Flexible in design.</a:t>
          </a:r>
          <a:endParaRPr lang="en-US" sz="28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284652" y="366329"/>
        <a:ext cx="6935231" cy="24533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4B7F9-906B-47AC-8781-6E0612D1FBB1}">
      <dsp:nvSpPr>
        <dsp:cNvPr id="0" name=""/>
        <dsp:cNvSpPr/>
      </dsp:nvSpPr>
      <dsp:spPr>
        <a:xfrm>
          <a:off x="0" y="254903"/>
          <a:ext cx="10116835" cy="23908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5179" tIns="958088" rIns="785179" bIns="284480" numCol="1" spcCol="1270" anchor="t" anchorCtr="0">
          <a:noAutofit/>
        </a:bodyPr>
        <a:lstStyle/>
        <a:p>
          <a:pPr marL="285750" lvl="1" indent="-285750" algn="just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b="1" kern="1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How the components will be arranged in a batch or pallet for being cured</a:t>
          </a:r>
          <a:endParaRPr lang="en-US" sz="4000" b="1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254903"/>
        <a:ext cx="10116835" cy="2390849"/>
      </dsp:txXfrm>
    </dsp:sp>
    <dsp:sp modelId="{A45D143B-4D31-4FA8-9927-85AE30FE14AA}">
      <dsp:nvSpPr>
        <dsp:cNvPr id="0" name=""/>
        <dsp:cNvSpPr/>
      </dsp:nvSpPr>
      <dsp:spPr>
        <a:xfrm>
          <a:off x="505841" y="30955"/>
          <a:ext cx="7690888" cy="902908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7675" tIns="0" rIns="267675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rPr>
            <a:t>Specific Production Process</a:t>
          </a:r>
          <a:endParaRPr lang="en-US" sz="4000" b="1" kern="1200" dirty="0">
            <a:solidFill>
              <a:schemeClr val="tx1">
                <a:lumMod val="95000"/>
                <a:lumOff val="5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49917" y="75031"/>
        <a:ext cx="7602736" cy="814756"/>
      </dsp:txXfrm>
    </dsp:sp>
    <dsp:sp modelId="{DB0CAA1A-C167-46CF-98A3-E8124DB14DDE}">
      <dsp:nvSpPr>
        <dsp:cNvPr id="0" name=""/>
        <dsp:cNvSpPr/>
      </dsp:nvSpPr>
      <dsp:spPr>
        <a:xfrm>
          <a:off x="0" y="3048481"/>
          <a:ext cx="10116835" cy="1811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5179" tIns="958088" rIns="785179" bIns="284480" numCol="1" spcCol="1270" anchor="t" anchorCtr="0">
          <a:noAutofit/>
        </a:bodyPr>
        <a:lstStyle/>
        <a:p>
          <a:pPr marL="285750" lvl="1" indent="-285750" algn="just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No variability in demand and deadlines</a:t>
          </a:r>
          <a:endParaRPr lang="en-US" sz="4000" b="1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3048481"/>
        <a:ext cx="10116835" cy="1811250"/>
      </dsp:txXfrm>
    </dsp:sp>
    <dsp:sp modelId="{200D1C25-9EB7-4A11-AA3D-36402C966518}">
      <dsp:nvSpPr>
        <dsp:cNvPr id="0" name=""/>
        <dsp:cNvSpPr/>
      </dsp:nvSpPr>
      <dsp:spPr>
        <a:xfrm>
          <a:off x="505841" y="2894153"/>
          <a:ext cx="7690888" cy="833287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7675" tIns="0" rIns="267675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>
              <a:solidFill>
                <a:schemeClr val="tx1">
                  <a:lumMod val="75000"/>
                </a:schemeClr>
              </a:solidFill>
              <a:latin typeface="+mn-lt"/>
            </a:rPr>
            <a:t>Dynamic Manufacturing </a:t>
          </a:r>
          <a:endParaRPr lang="en-US" sz="40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46519" y="2934831"/>
        <a:ext cx="7609532" cy="7519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6656" tIns="48328" rIns="96656" bIns="48328" rtlCol="0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480060"/>
          </a:xfrm>
          <a:prstGeom prst="rect">
            <a:avLst/>
          </a:prstGeom>
        </p:spPr>
        <p:txBody>
          <a:bodyPr vert="horz" lIns="96656" tIns="48328" rIns="96656" bIns="48328" rtlCol="0"/>
          <a:lstStyle>
            <a:defPPr>
              <a:defRPr kern="1200"/>
            </a:defPPr>
            <a:lvl1pPr algn="r">
              <a:defRPr sz="1200"/>
            </a:lvl1pPr>
          </a:lstStyle>
          <a:p>
            <a:fld id="{7B0E8FA9-8B5F-4493-A208-FBBD06A1EBF4}" type="datetimeFigureOut">
              <a:rPr lang="en-US" smtClean="0"/>
              <a:t>6/1/2025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 vert="horz" lIns="96656" tIns="48328" rIns="96656" bIns="48328" rtlCol="0"/>
          <a:lstStyle>
            <a:defPPr>
              <a:defRPr kern="1200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0060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defPPr>
              <a:defRPr kern="1200"/>
            </a:defPPr>
            <a:lvl1pPr algn="r">
              <a:defRPr sz="1200"/>
            </a:lvl1pPr>
          </a:lstStyle>
          <a:p>
            <a:fld id="{CD15AFD9-35F1-4A8D-8AD3-EDB94817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15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1pPr>
    <a:lvl2pPr marL="2194039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2pPr>
    <a:lvl3pPr marL="4388077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3pPr>
    <a:lvl4pPr marL="6582120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4pPr>
    <a:lvl5pPr marL="8776160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5pPr>
    <a:lvl6pPr marL="10970199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6pPr>
    <a:lvl7pPr marL="13164238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7pPr>
    <a:lvl8pPr marL="15358277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8pPr>
    <a:lvl9pPr marL="17552318" algn="l" defTabSz="4388077" rtl="0" eaLnBrk="1" latinLnBrk="0" hangingPunct="1">
      <a:defRPr sz="5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76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946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4"/>
          <a:stretch>
            <a:fillRect/>
          </a:stretch>
        </p:blipFill>
        <p:spPr>
          <a:xfrm rot="16200000">
            <a:off x="-11074400" y="16459200"/>
            <a:ext cx="14274800" cy="3937000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40690800" y="16459200"/>
            <a:ext cx="14274800" cy="3937000"/>
          </a:xfrm>
          <a:prstGeom prst="rect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6946900" y="33426400"/>
            <a:ext cx="29997400" cy="1447800"/>
          </a:xfrm>
          <a:prstGeom prst="rect">
            <a:avLst/>
          </a:prstGeom>
        </p:spPr>
      </p:pic>
      <p:sp>
        <p:nvSpPr>
          <p:cNvPr id="5" name="New shape"/>
          <p:cNvSpPr/>
          <p:nvPr/>
        </p:nvSpPr>
        <p:spPr>
          <a:xfrm>
            <a:off x="6946900" y="33997900"/>
            <a:ext cx="219456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560">
                <a:solidFill>
                  <a:srgbClr val="808080"/>
                </a:solidFill>
              </a:rPr>
              <a:t>Template ID: assessingslate  Size: 48x36</a:t>
            </a:r>
          </a:p>
        </p:txBody>
      </p:sp>
    </p:spTree>
    <p:extLst>
      <p:ext uri="{BB962C8B-B14F-4D97-AF65-F5344CB8AC3E}">
        <p14:creationId xmlns:p14="http://schemas.microsoft.com/office/powerpoint/2010/main" val="205434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ransition/>
  <p:txStyles>
    <p:titleStyle>
      <a:defPPr>
        <a:defRPr kern="1200"/>
      </a:defPPr>
      <a:lvl1pPr algn="ctr" defTabSz="4389028" rtl="0" eaLnBrk="1" latinLnBrk="0" hangingPunct="1">
        <a:spcBef>
          <a:spcPct val="0"/>
        </a:spcBef>
        <a:buNone/>
        <a:defRPr sz="1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/>
      </a:defPPr>
      <a:lvl1pPr marL="0" indent="0" algn="l" defTabSz="4389028" rtl="0" eaLnBrk="1" latinLnBrk="0" hangingPunct="1">
        <a:spcBef>
          <a:spcPct val="20000"/>
        </a:spcBef>
        <a:buFont typeface="Arial" pitchFamily="34" charset="0"/>
        <a:buNone/>
        <a:defRPr sz="13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086" indent="-1371572" algn="l" defTabSz="4389028" rtl="0" eaLnBrk="1" latinLnBrk="0" hangingPunct="1">
        <a:spcBef>
          <a:spcPct val="20000"/>
        </a:spcBef>
        <a:buFont typeface="Arial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286" indent="-1097257" algn="l" defTabSz="4389028" rtl="0" eaLnBrk="1" latinLnBrk="0" hangingPunct="1">
        <a:spcBef>
          <a:spcPct val="20000"/>
        </a:spcBef>
        <a:buFont typeface="Arial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800" indent="-1097257" algn="l" defTabSz="4389028" rtl="0" eaLnBrk="1" latinLnBrk="0" hangingPunct="1">
        <a:spcBef>
          <a:spcPct val="20000"/>
        </a:spcBef>
        <a:buFont typeface="Arial" pitchFamily="34" charset="0"/>
        <a:buChar char="–"/>
        <a:defRPr sz="9700" kern="1200">
          <a:solidFill>
            <a:schemeClr val="tx1"/>
          </a:solidFill>
          <a:latin typeface="+mn-lt"/>
          <a:ea typeface="+mn-ea"/>
          <a:cs typeface="+mn-cs"/>
        </a:defRPr>
      </a:lvl4pPr>
      <a:lvl5pPr marL="9875314" indent="-1097257" algn="l" defTabSz="4389028" rtl="0" eaLnBrk="1" latinLnBrk="0" hangingPunct="1">
        <a:spcBef>
          <a:spcPct val="20000"/>
        </a:spcBef>
        <a:buFont typeface="Arial" pitchFamily="34" charset="0"/>
        <a:buChar char="»"/>
        <a:defRPr sz="9700" kern="1200">
          <a:solidFill>
            <a:schemeClr val="tx1"/>
          </a:solidFill>
          <a:latin typeface="+mn-lt"/>
          <a:ea typeface="+mn-ea"/>
          <a:cs typeface="+mn-cs"/>
        </a:defRPr>
      </a:lvl5pPr>
      <a:lvl6pPr marL="12069828" indent="-1097257" algn="l" defTabSz="4389028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342" indent="-1097257" algn="l" defTabSz="4389028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8857" indent="-1097257" algn="l" defTabSz="4389028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371" indent="-1097257" algn="l" defTabSz="4389028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14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028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543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057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571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085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599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114" algn="l" defTabSz="4389028" rtl="0" eaLnBrk="1" latinLnBrk="0" hangingPunct="1">
        <a:defRPr sz="8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26" Type="http://schemas.openxmlformats.org/officeDocument/2006/relationships/image" Target="../media/image10.png"/><Relationship Id="rId39" Type="http://schemas.openxmlformats.org/officeDocument/2006/relationships/image" Target="../media/image18.png"/><Relationship Id="rId21" Type="http://schemas.openxmlformats.org/officeDocument/2006/relationships/image" Target="../media/image5.png"/><Relationship Id="rId34" Type="http://schemas.openxmlformats.org/officeDocument/2006/relationships/image" Target="../media/image11.jpeg"/><Relationship Id="rId42" Type="http://schemas.openxmlformats.org/officeDocument/2006/relationships/image" Target="../media/image21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5" Type="http://schemas.openxmlformats.org/officeDocument/2006/relationships/image" Target="../media/image9.jpg"/><Relationship Id="rId33" Type="http://schemas.openxmlformats.org/officeDocument/2006/relationships/image" Target="../media/image12.png"/><Relationship Id="rId38" Type="http://schemas.openxmlformats.org/officeDocument/2006/relationships/image" Target="../media/image17.png"/><Relationship Id="rId2" Type="http://schemas.openxmlformats.org/officeDocument/2006/relationships/hyperlink" Target="mailto:bsarker@lsu.edu" TargetMode="Externa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4.jpg"/><Relationship Id="rId41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24" Type="http://schemas.openxmlformats.org/officeDocument/2006/relationships/image" Target="../media/image8.jpg"/><Relationship Id="rId32" Type="http://schemas.openxmlformats.org/officeDocument/2006/relationships/image" Target="../media/image11.png"/><Relationship Id="rId37" Type="http://schemas.openxmlformats.org/officeDocument/2006/relationships/image" Target="../media/image16.png"/><Relationship Id="rId40" Type="http://schemas.openxmlformats.org/officeDocument/2006/relationships/image" Target="../media/image19.png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23" Type="http://schemas.openxmlformats.org/officeDocument/2006/relationships/image" Target="../media/image7.png"/><Relationship Id="rId36" Type="http://schemas.openxmlformats.org/officeDocument/2006/relationships/image" Target="../media/image14.svg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31" Type="http://schemas.openxmlformats.org/officeDocument/2006/relationships/image" Target="../media/image15.png"/><Relationship Id="rId44" Type="http://schemas.openxmlformats.org/officeDocument/2006/relationships/image" Target="../media/image23.png"/><Relationship Id="rId4" Type="http://schemas.openxmlformats.org/officeDocument/2006/relationships/image" Target="../media/image3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Relationship Id="rId22" Type="http://schemas.openxmlformats.org/officeDocument/2006/relationships/image" Target="../media/image6.png"/><Relationship Id="rId35" Type="http://schemas.openxmlformats.org/officeDocument/2006/relationships/image" Target="../media/image13.png"/><Relationship Id="rId43" Type="http://schemas.openxmlformats.org/officeDocument/2006/relationships/image" Target="../media/image22.png"/><Relationship Id="rId8" Type="http://schemas.openxmlformats.org/officeDocument/2006/relationships/diagramColors" Target="../diagrams/colors1.xml"/><Relationship Id="rId3" Type="http://schemas.openxmlformats.org/officeDocument/2006/relationships/hyperlink" Target="mailto:amazum3@ls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: Rounded Corners 40"/>
          <p:cNvSpPr/>
          <p:nvPr/>
        </p:nvSpPr>
        <p:spPr>
          <a:xfrm>
            <a:off x="21723693" y="6455262"/>
            <a:ext cx="10560014" cy="26097376"/>
          </a:xfrm>
          <a:prstGeom prst="roundRect">
            <a:avLst>
              <a:gd name="adj" fmla="val 1937"/>
            </a:avLst>
          </a:prstGeom>
          <a:solidFill>
            <a:schemeClr val="accent5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 dirty="0"/>
          </a:p>
        </p:txBody>
      </p:sp>
      <p:sp>
        <p:nvSpPr>
          <p:cNvPr id="72" name="Rectangle 71"/>
          <p:cNvSpPr/>
          <p:nvPr/>
        </p:nvSpPr>
        <p:spPr>
          <a:xfrm>
            <a:off x="0" y="2"/>
            <a:ext cx="43891200" cy="62520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>
            <a:defPPr>
              <a:defRPr kern="1200"/>
            </a:defPPr>
          </a:lstStyle>
          <a:p>
            <a:pPr algn="ctr"/>
            <a:endParaRPr lang="en-US" dirty="0">
              <a:highlight>
                <a:srgbClr val="0000FF"/>
              </a:highlight>
            </a:endParaRPr>
          </a:p>
        </p:txBody>
      </p:sp>
      <p:sp>
        <p:nvSpPr>
          <p:cNvPr id="51" name="Title 11">
            <a:extLst>
              <a:ext uri="{FF2B5EF4-FFF2-40B4-BE49-F238E27FC236}">
                <a16:creationId xmlns:a16="http://schemas.microsoft.com/office/drawing/2014/main" id="{EE7A5C51-35F0-4B71-992D-43D344D16C04}"/>
              </a:ext>
            </a:extLst>
          </p:cNvPr>
          <p:cNvSpPr txBox="1"/>
          <p:nvPr/>
        </p:nvSpPr>
        <p:spPr>
          <a:xfrm>
            <a:off x="6668186" y="457783"/>
            <a:ext cx="27904803" cy="33166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lIns="128016" tIns="64008" rIns="128016" bIns="64008"/>
          <a:lstStyle>
            <a:defPPr>
              <a:defRPr kern="1200"/>
            </a:defPPr>
            <a:lvl1pPr algn="ctr" defTabSz="4389028" rtl="0" eaLnBrk="1" latinLnBrk="0" hangingPunct="1">
              <a:spcBef>
                <a:spcPct val="0"/>
              </a:spcBef>
              <a:buNone/>
              <a:defRPr sz="1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cap="none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 Pallet Capacity Utilization to Minimize Curing Costs in Precast Concrete Production </a:t>
            </a:r>
          </a:p>
          <a:p>
            <a:endParaRPr lang="en-US" sz="6600" b="1" cap="none" spc="-1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5400" b="1" dirty="0">
                <a:latin typeface="Calibri" panose="020F0502020204030204" pitchFamily="34" charset="0"/>
                <a:cs typeface="Calibri" panose="020F0502020204030204" pitchFamily="34" charset="0"/>
              </a:rPr>
              <a:t>Project #LS-23-RP-04</a:t>
            </a:r>
          </a:p>
        </p:txBody>
      </p:sp>
      <p:sp>
        <p:nvSpPr>
          <p:cNvPr id="58" name="Text Placeholder 16">
            <a:extLst>
              <a:ext uri="{FF2B5EF4-FFF2-40B4-BE49-F238E27FC236}">
                <a16:creationId xmlns:a16="http://schemas.microsoft.com/office/drawing/2014/main" id="{1F3AA395-C058-4F87-B3A3-A8A8BC543EF9}"/>
              </a:ext>
            </a:extLst>
          </p:cNvPr>
          <p:cNvSpPr txBox="1"/>
          <p:nvPr/>
        </p:nvSpPr>
        <p:spPr>
          <a:xfrm>
            <a:off x="16655" y="4505263"/>
            <a:ext cx="43808214" cy="14834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128016" tIns="64008" rIns="128016" bIns="64008">
            <a:spAutoFit/>
          </a:bodyPr>
          <a:lstStyle>
            <a:defPPr>
              <a:defRPr kern="1200"/>
            </a:defPPr>
            <a:lvl1pPr marL="0" indent="0" algn="l" defTabSz="4389028" rtl="0" eaLnBrk="1" latinLnBrk="0" hangingPunct="1">
              <a:spcBef>
                <a:spcPct val="20000"/>
              </a:spcBef>
              <a:buFont typeface="Arial" pitchFamily="34" charset="0"/>
              <a:buNone/>
              <a:defRPr sz="13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66086" indent="-1371572" algn="l" defTabSz="438902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286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800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314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69828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64342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58857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653371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4400" b="1" cap="none" dirty="0">
                <a:latin typeface="Calibri" panose="020F0502020204030204" pitchFamily="34" charset="0"/>
                <a:cs typeface="Calibri" panose="020F0502020204030204" pitchFamily="34" charset="0"/>
              </a:rPr>
              <a:t>By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4400" b="1" cap="none" dirty="0">
                <a:latin typeface="Arial Narrow" panose="020B0606020202030204" pitchFamily="34" charset="0"/>
                <a:cs typeface="Times New Roman" panose="02020603050405020304" pitchFamily="18" charset="0"/>
              </a:rPr>
              <a:t>Bhaba R. Sarker and Anik Mazumder </a:t>
            </a:r>
            <a:r>
              <a:rPr lang="en-US" sz="4400" cap="small" dirty="0">
                <a:latin typeface="Copperplate Gothic Bold" panose="020E0705020206020404" pitchFamily="34" charset="0"/>
                <a:cs typeface="Calibri" panose="020F0502020204030204" pitchFamily="34" charset="0"/>
              </a:rPr>
              <a:t>|</a:t>
            </a:r>
            <a:r>
              <a:rPr lang="en-US" sz="4400" b="1" cap="none" dirty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cap="small" dirty="0">
                <a:latin typeface="Copperplate Gothic Bold" panose="020E0705020206020404" pitchFamily="34" charset="0"/>
                <a:cs typeface="Calibri" panose="020F0502020204030204" pitchFamily="34" charset="0"/>
              </a:rPr>
              <a:t>Louisiana State University </a:t>
            </a:r>
            <a:r>
              <a:rPr lang="en-US" sz="4400" cap="small" dirty="0">
                <a:latin typeface="Copperplate Gothic Bold" panose="020E0705020206020404" pitchFamily="34" charset="0"/>
                <a:cs typeface="Calibri" panose="020F0502020204030204" pitchFamily="34" charset="0"/>
              </a:rPr>
              <a:t>|</a:t>
            </a:r>
            <a:r>
              <a:rPr lang="en-US" sz="4400" b="1" cap="small" dirty="0">
                <a:latin typeface="Copperplate Gothic Bold" panose="020E0705020206020404" pitchFamily="34" charset="0"/>
                <a:cs typeface="Calibri" panose="020F0502020204030204" pitchFamily="34" charset="0"/>
              </a:rPr>
              <a:t> </a:t>
            </a:r>
            <a:r>
              <a:rPr lang="en-US" sz="4400" b="1" cap="none" dirty="0">
                <a:latin typeface="Arial Narrow" panose="020B0606020202030204" pitchFamily="34" charset="0"/>
                <a:cs typeface="Calibri" panose="020F0502020204030204" pitchFamily="34" charset="0"/>
                <a:hlinkClick r:id="rId2"/>
              </a:rPr>
              <a:t>bsarker@lsu.edu</a:t>
            </a:r>
            <a:r>
              <a:rPr lang="en-US" sz="4400" b="1" dirty="0">
                <a:latin typeface="Arial Narrow" panose="020B0606020202030204" pitchFamily="34" charset="0"/>
                <a:cs typeface="Calibri" panose="020F0502020204030204" pitchFamily="34" charset="0"/>
              </a:rPr>
              <a:t> </a:t>
            </a:r>
            <a:r>
              <a:rPr lang="en-US" sz="4400" b="1" cap="none" dirty="0">
                <a:latin typeface="Arial Narrow" panose="020B0606020202030204" pitchFamily="34" charset="0"/>
                <a:cs typeface="Times New Roman" panose="02020603050405020304" pitchFamily="18" charset="0"/>
              </a:rPr>
              <a:t>● </a:t>
            </a:r>
            <a:r>
              <a:rPr lang="en-US" sz="4400" b="1" cap="small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(225) 578-5370 | </a:t>
            </a:r>
            <a:r>
              <a:rPr lang="en-US" sz="4400" b="1" cap="none" dirty="0">
                <a:latin typeface="Arial Narrow" panose="020B0606020202030204" pitchFamily="34" charset="0"/>
                <a:cs typeface="Calibri" panose="020F0502020204030204" pitchFamily="34" charset="0"/>
                <a:hlinkClick r:id="rId3"/>
              </a:rPr>
              <a:t>amazum3@lsu.edu</a:t>
            </a:r>
            <a:r>
              <a:rPr lang="en-US" sz="4400" b="1" cap="none" dirty="0">
                <a:latin typeface="Arial Narrow" panose="020B0606020202030204" pitchFamily="34" charset="0"/>
                <a:cs typeface="Calibri" panose="020F0502020204030204" pitchFamily="34" charset="0"/>
              </a:rPr>
              <a:t> </a:t>
            </a:r>
            <a:r>
              <a:rPr lang="en-US" sz="4400" b="1" cap="none" dirty="0">
                <a:latin typeface="Arial Narrow" panose="020B0606020202030204" pitchFamily="34" charset="0"/>
                <a:cs typeface="Times New Roman" panose="02020603050405020304" pitchFamily="18" charset="0"/>
              </a:rPr>
              <a:t>● </a:t>
            </a:r>
            <a:r>
              <a:rPr lang="en-US" sz="4400" b="1" cap="small" dirty="0"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(225) 220-2006</a:t>
            </a:r>
          </a:p>
        </p:txBody>
      </p:sp>
      <p:sp>
        <p:nvSpPr>
          <p:cNvPr id="71" name="Rectangle: Rounded Corners 70"/>
          <p:cNvSpPr/>
          <p:nvPr/>
        </p:nvSpPr>
        <p:spPr>
          <a:xfrm>
            <a:off x="32474464" y="27376198"/>
            <a:ext cx="11186400" cy="5176440"/>
          </a:xfrm>
          <a:prstGeom prst="roundRect">
            <a:avLst>
              <a:gd name="adj" fmla="val 394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224C3B5-C740-463A-8086-222E05D55D53}"/>
              </a:ext>
            </a:extLst>
          </p:cNvPr>
          <p:cNvSpPr txBox="1"/>
          <p:nvPr/>
        </p:nvSpPr>
        <p:spPr>
          <a:xfrm>
            <a:off x="32635922" y="28186987"/>
            <a:ext cx="10961040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pPr marL="304800" indent="-304800" algn="just">
              <a:spcAft>
                <a:spcPts val="60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Athayde Prata, B., Pitombeira-Neto, A. R., &amp; de Moraes Sales, C. J. (2015). An integer linear programming model for the multiperiod production planning of precast concrete beams. Journal of Construction Engineering and Management, 141(10), 04015029. </a:t>
            </a:r>
          </a:p>
          <a:p>
            <a:pPr marL="304800" indent="-304800" algn="just">
              <a:spcAft>
                <a:spcPts val="60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Ko, C.H. An integrated framework for reducing precast fabrication inventory. J. Civ. Eng. Manag. 2010, 16, 418–427.</a:t>
            </a:r>
          </a:p>
          <a:p>
            <a:pPr marL="304800" indent="-304800" algn="just">
              <a:spcAft>
                <a:spcPts val="60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Polat, G.; Arditi, D.; </a:t>
            </a:r>
            <a:r>
              <a:rPr lang="en-US" sz="1800" b="1" kern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Mungen</a:t>
            </a: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U. Simulation-based decision support system for economical supply chain management of rebar. J. Constr. Eng. Manag. 2007, 133, 29–39.</a:t>
            </a:r>
          </a:p>
          <a:p>
            <a:pPr marL="304800" indent="-304800" algn="just">
              <a:spcAft>
                <a:spcPts val="60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Prata, B.D.A.; Pitombeira-Neto, A.R.; de Moraes Sales, C.J. An integer linear programming model for the multiperiod production planning of precast concrete beams. J. Constr. Eng. Manag. 2015, 141, 04015029.</a:t>
            </a:r>
          </a:p>
          <a:p>
            <a:pPr marL="304800" indent="-304800" algn="just">
              <a:spcAft>
                <a:spcPts val="600"/>
              </a:spcAf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Sarker, B. R. (2024), “</a:t>
            </a: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Developing A Cost-Effective, Reliable, and Sustainable Precast Supply System under Price Volatility and Uncertainty of Material Supply.  A report submitted to the DOT/Trans-IPIC, Grant #LS-23-RP-04 </a:t>
            </a: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(for first quarter, January 1-March 31, 2024).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04800" indent="-304800" algn="just">
              <a:spcAft>
                <a:spcPts val="60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Wang, D., Liu, G., Li, K., Wang, T., Shrestha, A., Martek, I., and Tao, X. (2018). Layout optimization model for the production planning of precast concrete building components. Sustainability, 10(6), 1807.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043F711-D47E-42B5-B443-99A2ED27753E}"/>
              </a:ext>
            </a:extLst>
          </p:cNvPr>
          <p:cNvSpPr txBox="1"/>
          <p:nvPr/>
        </p:nvSpPr>
        <p:spPr>
          <a:xfrm>
            <a:off x="32555298" y="274672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 kern="1200"/>
            </a:defPPr>
            <a:lvl1pPr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defRPr>
            </a:lvl1pPr>
          </a:lstStyle>
          <a:p>
            <a:r>
              <a:rPr lang="en-US" dirty="0"/>
              <a:t>References</a:t>
            </a:r>
          </a:p>
        </p:txBody>
      </p:sp>
      <p:sp>
        <p:nvSpPr>
          <p:cNvPr id="42" name="Rectangle: Rounded Corners 41"/>
          <p:cNvSpPr/>
          <p:nvPr/>
        </p:nvSpPr>
        <p:spPr>
          <a:xfrm>
            <a:off x="32468250" y="6484077"/>
            <a:ext cx="11186400" cy="13189256"/>
          </a:xfrm>
          <a:prstGeom prst="roundRect">
            <a:avLst>
              <a:gd name="adj" fmla="val 1477"/>
            </a:avLst>
          </a:prstGeom>
          <a:solidFill>
            <a:schemeClr val="bg2">
              <a:lumMod val="9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 dirty="0"/>
          </a:p>
        </p:txBody>
      </p:sp>
      <p:sp>
        <p:nvSpPr>
          <p:cNvPr id="45" name="Rectangle: Rounded Corners 44"/>
          <p:cNvSpPr/>
          <p:nvPr/>
        </p:nvSpPr>
        <p:spPr>
          <a:xfrm>
            <a:off x="32474464" y="19790195"/>
            <a:ext cx="11186400" cy="7437600"/>
          </a:xfrm>
          <a:prstGeom prst="roundRect">
            <a:avLst>
              <a:gd name="adj" fmla="val 159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F9F16DD-B1FB-447B-BA78-9201D1B2D897}"/>
              </a:ext>
            </a:extLst>
          </p:cNvPr>
          <p:cNvSpPr txBox="1"/>
          <p:nvPr/>
        </p:nvSpPr>
        <p:spPr>
          <a:xfrm>
            <a:off x="32635921" y="2379345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 kern="1200"/>
            </a:defPPr>
            <a:lvl1pPr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defRPr>
            </a:lvl1pPr>
          </a:lstStyle>
          <a:p>
            <a:r>
              <a:rPr lang="en-US" dirty="0"/>
              <a:t>Future Works</a:t>
            </a:r>
          </a:p>
        </p:txBody>
      </p:sp>
      <p:sp>
        <p:nvSpPr>
          <p:cNvPr id="39" name="Rectangle: Rounded Corners 38"/>
          <p:cNvSpPr/>
          <p:nvPr/>
        </p:nvSpPr>
        <p:spPr>
          <a:xfrm>
            <a:off x="294239" y="6455262"/>
            <a:ext cx="10476280" cy="10904302"/>
          </a:xfrm>
          <a:prstGeom prst="roundRect">
            <a:avLst>
              <a:gd name="adj" fmla="val 1711"/>
            </a:avLst>
          </a:prstGeom>
          <a:solidFill>
            <a:schemeClr val="accent5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/>
          </a:p>
        </p:txBody>
      </p:sp>
      <p:sp>
        <p:nvSpPr>
          <p:cNvPr id="47" name="TextBox 46"/>
          <p:cNvSpPr txBox="1"/>
          <p:nvPr/>
        </p:nvSpPr>
        <p:spPr>
          <a:xfrm>
            <a:off x="518670" y="674352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Introduction</a:t>
            </a:r>
          </a:p>
        </p:txBody>
      </p:sp>
      <p:sp>
        <p:nvSpPr>
          <p:cNvPr id="43" name="Rectangle: Rounded Corners 42"/>
          <p:cNvSpPr/>
          <p:nvPr/>
        </p:nvSpPr>
        <p:spPr>
          <a:xfrm>
            <a:off x="294239" y="17607950"/>
            <a:ext cx="10476280" cy="14944690"/>
          </a:xfrm>
          <a:prstGeom prst="roundRect">
            <a:avLst>
              <a:gd name="adj" fmla="val 200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  <a:endParaRPr lang="en-US" sz="96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DB2E49A-CE7A-4210-AE9F-5037030C938E}"/>
              </a:ext>
            </a:extLst>
          </p:cNvPr>
          <p:cNvSpPr txBox="1"/>
          <p:nvPr/>
        </p:nvSpPr>
        <p:spPr>
          <a:xfrm>
            <a:off x="518670" y="177830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 kern="1200"/>
            </a:defPPr>
            <a:lvl1pPr>
              <a:defRPr sz="4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defRPr>
            </a:lvl1pPr>
          </a:lstStyle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Existing Facility</a:t>
            </a:r>
          </a:p>
        </p:txBody>
      </p:sp>
      <p:sp>
        <p:nvSpPr>
          <p:cNvPr id="44" name="Rectangle: Rounded Corners 43"/>
          <p:cNvSpPr/>
          <p:nvPr/>
        </p:nvSpPr>
        <p:spPr>
          <a:xfrm>
            <a:off x="11039227" y="6455262"/>
            <a:ext cx="10501812" cy="14484498"/>
          </a:xfrm>
          <a:prstGeom prst="roundRect">
            <a:avLst>
              <a:gd name="adj" fmla="val 27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algn="ctr"/>
            <a:endParaRPr lang="en-US" sz="960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A3FBD3B-628E-43FF-A33F-32B15438C990}"/>
              </a:ext>
            </a:extLst>
          </p:cNvPr>
          <p:cNvSpPr txBox="1"/>
          <p:nvPr/>
        </p:nvSpPr>
        <p:spPr>
          <a:xfrm>
            <a:off x="11370413" y="670468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Research Objective</a:t>
            </a:r>
          </a:p>
        </p:txBody>
      </p:sp>
      <p:sp>
        <p:nvSpPr>
          <p:cNvPr id="40" name="Rectangle: Rounded Corners 39"/>
          <p:cNvSpPr/>
          <p:nvPr/>
        </p:nvSpPr>
        <p:spPr>
          <a:xfrm>
            <a:off x="11000672" y="21162088"/>
            <a:ext cx="10476280" cy="11390551"/>
          </a:xfrm>
          <a:prstGeom prst="roundRect">
            <a:avLst>
              <a:gd name="adj" fmla="val 182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/>
            </a:defPPr>
          </a:lstStyle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Picture 6" descr="A black background with red letters&#10;&#10;Description automatically generated">
            <a:extLst>
              <a:ext uri="{FF2B5EF4-FFF2-40B4-BE49-F238E27FC236}">
                <a16:creationId xmlns:a16="http://schemas.microsoft.com/office/drawing/2014/main" id="{46D282CE-A05D-76A0-BD4C-E93AE58AE1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3368" y="406559"/>
            <a:ext cx="10629643" cy="3316624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2D0F38B-EEC3-AA8A-336F-D5C40A13DA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7631862"/>
              </p:ext>
            </p:extLst>
          </p:nvPr>
        </p:nvGraphicFramePr>
        <p:xfrm>
          <a:off x="420723" y="7606538"/>
          <a:ext cx="10191341" cy="2161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77BA2B0-9BAA-B5FE-CEA1-4A8181109B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041571"/>
              </p:ext>
            </p:extLst>
          </p:nvPr>
        </p:nvGraphicFramePr>
        <p:xfrm>
          <a:off x="389484" y="9426093"/>
          <a:ext cx="10222580" cy="3186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840E3BDE-DE1C-BEFF-58D6-B04B0216E3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8732576"/>
              </p:ext>
            </p:extLst>
          </p:nvPr>
        </p:nvGraphicFramePr>
        <p:xfrm>
          <a:off x="487806" y="27522133"/>
          <a:ext cx="10116835" cy="4890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D3D35C2-5B89-0B00-4EAC-7E9EED5EAE96}"/>
              </a:ext>
            </a:extLst>
          </p:cNvPr>
          <p:cNvSpPr txBox="1"/>
          <p:nvPr/>
        </p:nvSpPr>
        <p:spPr>
          <a:xfrm>
            <a:off x="301087" y="26628500"/>
            <a:ext cx="10469431" cy="769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Research Gap</a:t>
            </a:r>
          </a:p>
        </p:txBody>
      </p:sp>
      <p:pic>
        <p:nvPicPr>
          <p:cNvPr id="52" name="Picture 51" descr="A stack of concrete beams&#10;&#10;Description automatically generated">
            <a:extLst>
              <a:ext uri="{FF2B5EF4-FFF2-40B4-BE49-F238E27FC236}">
                <a16:creationId xmlns:a16="http://schemas.microsoft.com/office/drawing/2014/main" id="{0C060D18-51CF-503D-C3EB-19BEAACAEBA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7" y="12346588"/>
            <a:ext cx="10248355" cy="4654426"/>
          </a:xfrm>
          <a:prstGeom prst="rect">
            <a:avLst/>
          </a:prstGeom>
        </p:spPr>
      </p:pic>
      <p:pic>
        <p:nvPicPr>
          <p:cNvPr id="128" name="Picture 127" descr="A logo with a flame and text&#10;&#10;Description automatically generated">
            <a:extLst>
              <a:ext uri="{FF2B5EF4-FFF2-40B4-BE49-F238E27FC236}">
                <a16:creationId xmlns:a16="http://schemas.microsoft.com/office/drawing/2014/main" id="{67E482C9-BE36-AC7D-DDC7-B1AA83DD55D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9" y="65946"/>
            <a:ext cx="4648069" cy="4357564"/>
          </a:xfrm>
          <a:prstGeom prst="rect">
            <a:avLst/>
          </a:prstGeom>
        </p:spPr>
      </p:pic>
      <p:pic>
        <p:nvPicPr>
          <p:cNvPr id="129" name="Picture 128" descr="A purple and yellow letter s&#10;&#10;Description automatically generated">
            <a:extLst>
              <a:ext uri="{FF2B5EF4-FFF2-40B4-BE49-F238E27FC236}">
                <a16:creationId xmlns:a16="http://schemas.microsoft.com/office/drawing/2014/main" id="{821214B8-C4DE-5467-F6C9-212927B46BA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24" y="4611898"/>
            <a:ext cx="3637198" cy="1197718"/>
          </a:xfrm>
          <a:prstGeom prst="rect">
            <a:avLst/>
          </a:prstGeom>
        </p:spPr>
      </p:pic>
      <p:pic>
        <p:nvPicPr>
          <p:cNvPr id="131" name="Picture 130" descr="A purple and yellow letter s&#10;&#10;Description automatically generated">
            <a:extLst>
              <a:ext uri="{FF2B5EF4-FFF2-40B4-BE49-F238E27FC236}">
                <a16:creationId xmlns:a16="http://schemas.microsoft.com/office/drawing/2014/main" id="{042958B0-38CE-4570-ABDB-6678576655F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332" y="4618503"/>
            <a:ext cx="3637198" cy="1257002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5FEFC18C-8A1D-1A59-B871-05FBD58F7CFE}"/>
              </a:ext>
            </a:extLst>
          </p:cNvPr>
          <p:cNvSpPr/>
          <p:nvPr/>
        </p:nvSpPr>
        <p:spPr>
          <a:xfrm>
            <a:off x="32601061" y="24391477"/>
            <a:ext cx="10958492" cy="2933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With increasing demand and dimensions of the PC components, CPU time also get increased. So, a heuristic approach will be followed to get the optimal layout configuration to reduce curing cost. </a:t>
            </a:r>
          </a:p>
          <a:p>
            <a:pPr marL="285750" marR="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The model will be revised to focus on the </a:t>
            </a:r>
            <a:r>
              <a:rPr lang="en-US" sz="2800" b="1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most critical variables </a:t>
            </a:r>
            <a:r>
              <a:rPr lang="en-US" sz="28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that can reduce curing costs.</a:t>
            </a:r>
            <a:endParaRPr lang="en-US" sz="2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C9854AE-9EEB-EE4F-9EBC-63B4D6CF1250}"/>
              </a:ext>
            </a:extLst>
          </p:cNvPr>
          <p:cNvGrpSpPr/>
          <p:nvPr/>
        </p:nvGrpSpPr>
        <p:grpSpPr>
          <a:xfrm>
            <a:off x="1201951" y="21631638"/>
            <a:ext cx="9144001" cy="4268881"/>
            <a:chOff x="17362" y="-21484"/>
            <a:chExt cx="4223611" cy="156964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6303F49-A407-3190-8F18-A77DE228EEE7}"/>
                </a:ext>
              </a:extLst>
            </p:cNvPr>
            <p:cNvGrpSpPr/>
            <p:nvPr/>
          </p:nvGrpSpPr>
          <p:grpSpPr>
            <a:xfrm>
              <a:off x="17362" y="-21484"/>
              <a:ext cx="4223611" cy="1569642"/>
              <a:chOff x="17362" y="-21484"/>
              <a:chExt cx="4223611" cy="1569642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272BBDC7-57AD-840F-7E21-017DB908204D}"/>
                  </a:ext>
                </a:extLst>
              </p:cNvPr>
              <p:cNvGrpSpPr/>
              <p:nvPr/>
            </p:nvGrpSpPr>
            <p:grpSpPr>
              <a:xfrm>
                <a:off x="17362" y="-21484"/>
                <a:ext cx="4223611" cy="1569642"/>
                <a:chOff x="17362" y="-21484"/>
                <a:chExt cx="4223611" cy="1569642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5CB7D7EB-2213-9EF8-382B-FA508A5B51D4}"/>
                    </a:ext>
                  </a:extLst>
                </p:cNvPr>
                <p:cNvGrpSpPr/>
                <p:nvPr/>
              </p:nvGrpSpPr>
              <p:grpSpPr>
                <a:xfrm>
                  <a:off x="17362" y="-21484"/>
                  <a:ext cx="4223611" cy="1569642"/>
                  <a:chOff x="17362" y="-74380"/>
                  <a:chExt cx="4223611" cy="1534880"/>
                </a:xfrm>
              </p:grpSpPr>
              <p:pic>
                <p:nvPicPr>
                  <p:cNvPr id="49" name="Picture 48" descr="A large metal tray with a green frame&#10;&#10;Description automatically generated with medium confidence">
                    <a:extLst>
                      <a:ext uri="{FF2B5EF4-FFF2-40B4-BE49-F238E27FC236}">
                        <a16:creationId xmlns:a16="http://schemas.microsoft.com/office/drawing/2014/main" id="{3F6467A4-B690-3270-7559-F83A981C25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40" r="17451"/>
                  <a:stretch/>
                </p:blipFill>
                <p:spPr bwMode="auto">
                  <a:xfrm flipH="1">
                    <a:off x="17362" y="0"/>
                    <a:ext cx="1755140" cy="1460500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cxnSp>
                <p:nvCxnSpPr>
                  <p:cNvPr id="50" name="Straight Arrow Connector 49">
                    <a:extLst>
                      <a:ext uri="{FF2B5EF4-FFF2-40B4-BE49-F238E27FC236}">
                        <a16:creationId xmlns:a16="http://schemas.microsoft.com/office/drawing/2014/main" id="{FFB3D4B8-2BD2-F413-56D1-DDB7271F0D84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844952" y="926717"/>
                    <a:ext cx="1136248" cy="410084"/>
                  </a:xfrm>
                  <a:prstGeom prst="straightConnector1">
                    <a:avLst/>
                  </a:prstGeom>
                  <a:ln w="57150"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4B69FEB3-E8D6-9A08-AD69-0357971E8B59}"/>
                      </a:ext>
                    </a:extLst>
                  </p:cNvPr>
                  <p:cNvSpPr/>
                  <p:nvPr/>
                </p:nvSpPr>
                <p:spPr>
                  <a:xfrm>
                    <a:off x="1904813" y="1106769"/>
                    <a:ext cx="2336160" cy="34925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50000"/>
                      </a:lnSpc>
                      <a:spcAft>
                        <a:spcPts val="800"/>
                      </a:spcAft>
                    </a:pPr>
                    <a:r>
                      <a:rPr lang="en-US" sz="32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Inefficient use of space</a:t>
                    </a:r>
                  </a:p>
                </p:txBody>
              </p:sp>
              <p:cxnSp>
                <p:nvCxnSpPr>
                  <p:cNvPr id="54" name="Straight Arrow Connector 53">
                    <a:extLst>
                      <a:ext uri="{FF2B5EF4-FFF2-40B4-BE49-F238E27FC236}">
                        <a16:creationId xmlns:a16="http://schemas.microsoft.com/office/drawing/2014/main" id="{C8FF77BB-502F-E406-393D-1581198BE13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45770" y="434971"/>
                    <a:ext cx="1335430" cy="248932"/>
                  </a:xfrm>
                  <a:prstGeom prst="straightConnector1">
                    <a:avLst/>
                  </a:prstGeom>
                  <a:ln w="57150"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id="{29490F88-0141-8777-DDD7-333DD06CA525}"/>
                      </a:ext>
                    </a:extLst>
                  </p:cNvPr>
                  <p:cNvSpPr/>
                  <p:nvPr/>
                </p:nvSpPr>
                <p:spPr>
                  <a:xfrm>
                    <a:off x="2134183" y="277301"/>
                    <a:ext cx="1309995" cy="27927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50000"/>
                      </a:lnSpc>
                      <a:spcAft>
                        <a:spcPts val="800"/>
                      </a:spcAft>
                    </a:pPr>
                    <a:r>
                      <a:rPr lang="en-US" sz="32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PC products</a:t>
                    </a:r>
                  </a:p>
                </p:txBody>
              </p:sp>
              <p:sp>
                <p:nvSpPr>
                  <p:cNvPr id="56" name="Rectangle 55">
                    <a:extLst>
                      <a:ext uri="{FF2B5EF4-FFF2-40B4-BE49-F238E27FC236}">
                        <a16:creationId xmlns:a16="http://schemas.microsoft.com/office/drawing/2014/main" id="{ECF0240E-A96F-2457-78FF-EB9177DCD321}"/>
                      </a:ext>
                    </a:extLst>
                  </p:cNvPr>
                  <p:cNvSpPr/>
                  <p:nvPr/>
                </p:nvSpPr>
                <p:spPr>
                  <a:xfrm>
                    <a:off x="2077095" y="-74380"/>
                    <a:ext cx="1389335" cy="22014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3200" b="1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a:t>Kiln Chamber</a:t>
                    </a:r>
                    <a:endParaRPr lang="en-US" sz="4800" b="1" kern="100" dirty="0">
                      <a:effectLst/>
                      <a:latin typeface="Times New Roman" panose="02020603050405020304" pitchFamily="18" charset="0"/>
                      <a:ea typeface="Aptos" panose="020B000402020202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7" name="Straight Arrow Connector 56">
                    <a:extLst>
                      <a:ext uri="{FF2B5EF4-FFF2-40B4-BE49-F238E27FC236}">
                        <a16:creationId xmlns:a16="http://schemas.microsoft.com/office/drawing/2014/main" id="{772CFD42-3166-B89C-6C86-E7E84AA9A91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720887" y="76789"/>
                    <a:ext cx="1252597" cy="270875"/>
                  </a:xfrm>
                  <a:prstGeom prst="straightConnector1">
                    <a:avLst/>
                  </a:prstGeom>
                  <a:ln w="57150"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381A2302-A291-5EC8-F8E4-B6445D419F94}"/>
                    </a:ext>
                  </a:extLst>
                </p:cNvPr>
                <p:cNvCxnSpPr/>
                <p:nvPr/>
              </p:nvCxnSpPr>
              <p:spPr>
                <a:xfrm>
                  <a:off x="1975496" y="132026"/>
                  <a:ext cx="164592" cy="0"/>
                </a:xfrm>
                <a:prstGeom prst="line">
                  <a:avLst/>
                </a:prstGeom>
                <a:ln w="5715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76194BA-2DD4-29DF-09E5-10BBB5C4B0EC}"/>
                  </a:ext>
                </a:extLst>
              </p:cNvPr>
              <p:cNvCxnSpPr/>
              <p:nvPr/>
            </p:nvCxnSpPr>
            <p:spPr>
              <a:xfrm flipV="1">
                <a:off x="1976511" y="499403"/>
                <a:ext cx="201168" cy="0"/>
              </a:xfrm>
              <a:prstGeom prst="line">
                <a:avLst/>
              </a:prstGeom>
              <a:ln w="571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873E550-5519-7862-31EC-F96D6ED162A8}"/>
                </a:ext>
              </a:extLst>
            </p:cNvPr>
            <p:cNvCxnSpPr/>
            <p:nvPr/>
          </p:nvCxnSpPr>
          <p:spPr>
            <a:xfrm>
              <a:off x="1976967" y="1426633"/>
              <a:ext cx="173736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4BD10641-910E-BB05-003E-3C7DCA1C06D1}"/>
              </a:ext>
            </a:extLst>
          </p:cNvPr>
          <p:cNvSpPr txBox="1"/>
          <p:nvPr/>
        </p:nvSpPr>
        <p:spPr>
          <a:xfrm>
            <a:off x="11105933" y="7577886"/>
            <a:ext cx="10371019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develop a new plan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optimal layout configuration to arrange PC components on pallets</a:t>
            </a:r>
          </a:p>
          <a:p>
            <a:pPr marL="571500" indent="-571500" algn="just">
              <a:buFont typeface="Wingdings" panose="05000000000000000000" pitchFamily="2" charset="2"/>
              <a:buChar char="q"/>
            </a:pPr>
            <a: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minimize batch or pallet cycles during the curing process 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4CDA428-6A3B-EA86-75C4-B984A3A54311}"/>
              </a:ext>
            </a:extLst>
          </p:cNvPr>
          <p:cNvSpPr/>
          <p:nvPr/>
        </p:nvSpPr>
        <p:spPr>
          <a:xfrm>
            <a:off x="512736" y="18809619"/>
            <a:ext cx="9833216" cy="3129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single component is placed in a batch in the curing chamber.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higher number of batches or cycles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Delivery deadlines are missed &amp; extra penalties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36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en-US" sz="36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Aft>
                <a:spcPts val="600"/>
              </a:spcAft>
            </a:pPr>
            <a:endParaRPr lang="en-US" sz="36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3013A06-3027-9E14-C5B0-DB828402D2ED}"/>
              </a:ext>
            </a:extLst>
          </p:cNvPr>
          <p:cNvSpPr txBox="1"/>
          <p:nvPr/>
        </p:nvSpPr>
        <p:spPr>
          <a:xfrm>
            <a:off x="11370413" y="10855539"/>
            <a:ext cx="9647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pPr algn="ctr"/>
            <a:r>
              <a:rPr lang="en-US" sz="36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Parameters for Model Development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8395737-76DD-A796-219E-6DB61893B355}"/>
              </a:ext>
            </a:extLst>
          </p:cNvPr>
          <p:cNvGrpSpPr/>
          <p:nvPr/>
        </p:nvGrpSpPr>
        <p:grpSpPr>
          <a:xfrm>
            <a:off x="11744611" y="11767039"/>
            <a:ext cx="9109178" cy="3911340"/>
            <a:chOff x="570766" y="0"/>
            <a:chExt cx="3956711" cy="1191114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056C7F4-E3CE-2045-337D-F17EEDEF9B96}"/>
                </a:ext>
              </a:extLst>
            </p:cNvPr>
            <p:cNvSpPr/>
            <p:nvPr/>
          </p:nvSpPr>
          <p:spPr>
            <a:xfrm>
              <a:off x="3226233" y="552460"/>
              <a:ext cx="1301244" cy="234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n-US" sz="2800" b="1" kern="100" dirty="0">
                  <a:cs typeface="Times New Roman" panose="02020603050405020304" pitchFamily="18" charset="0"/>
                </a:rPr>
                <a:t>Unused space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8B2C511-BF80-7240-DCFF-9CA63D98FC79}"/>
                </a:ext>
              </a:extLst>
            </p:cNvPr>
            <p:cNvGrpSpPr/>
            <p:nvPr/>
          </p:nvGrpSpPr>
          <p:grpSpPr>
            <a:xfrm>
              <a:off x="570766" y="0"/>
              <a:ext cx="3737836" cy="1191114"/>
              <a:chOff x="373916" y="0"/>
              <a:chExt cx="3737836" cy="1191114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C02921C-F837-16C9-A5FB-8595E79B1132}"/>
                  </a:ext>
                </a:extLst>
              </p:cNvPr>
              <p:cNvGrpSpPr/>
              <p:nvPr/>
            </p:nvGrpSpPr>
            <p:grpSpPr>
              <a:xfrm>
                <a:off x="373916" y="0"/>
                <a:ext cx="2442248" cy="1191114"/>
                <a:chOff x="0" y="0"/>
                <a:chExt cx="2586355" cy="1527810"/>
              </a:xfrm>
            </p:grpSpPr>
            <p:pic>
              <p:nvPicPr>
                <p:cNvPr id="78" name="Picture 77" descr="A yellow and blue metal frame in a room&#10;&#10;Description automatically generated">
                  <a:extLst>
                    <a:ext uri="{FF2B5EF4-FFF2-40B4-BE49-F238E27FC236}">
                      <a16:creationId xmlns:a16="http://schemas.microsoft.com/office/drawing/2014/main" id="{A5051C44-428F-A38C-D48D-54E9A97665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487" t="55038" r="25530"/>
                <a:stretch/>
              </p:blipFill>
              <p:spPr bwMode="auto">
                <a:xfrm>
                  <a:off x="0" y="0"/>
                  <a:ext cx="2586355" cy="152781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cxnSp>
              <p:nvCxnSpPr>
                <p:cNvPr id="79" name="Straight Arrow Connector 78">
                  <a:extLst>
                    <a:ext uri="{FF2B5EF4-FFF2-40B4-BE49-F238E27FC236}">
                      <a16:creationId xmlns:a16="http://schemas.microsoft.com/office/drawing/2014/main" id="{76AFD589-2F90-14BB-462B-478C4591EA68}"/>
                    </a:ext>
                  </a:extLst>
                </p:cNvPr>
                <p:cNvCxnSpPr/>
                <p:nvPr/>
              </p:nvCxnSpPr>
              <p:spPr>
                <a:xfrm flipV="1">
                  <a:off x="465128" y="184994"/>
                  <a:ext cx="1349596" cy="753035"/>
                </a:xfrm>
                <a:prstGeom prst="straightConnector1">
                  <a:avLst/>
                </a:prstGeom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arrow" w="med" len="med"/>
                  <a:tailEnd type="arrow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Arrow Connector 79">
                  <a:extLst>
                    <a:ext uri="{FF2B5EF4-FFF2-40B4-BE49-F238E27FC236}">
                      <a16:creationId xmlns:a16="http://schemas.microsoft.com/office/drawing/2014/main" id="{E62A57CF-CFF5-156B-F59C-2222F28EE67F}"/>
                    </a:ext>
                  </a:extLst>
                </p:cNvPr>
                <p:cNvCxnSpPr/>
                <p:nvPr/>
              </p:nvCxnSpPr>
              <p:spPr>
                <a:xfrm>
                  <a:off x="454557" y="1004254"/>
                  <a:ext cx="792154" cy="308060"/>
                </a:xfrm>
                <a:prstGeom prst="straightConnector1">
                  <a:avLst/>
                </a:prstGeom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arrow" w="med" len="med"/>
                  <a:tailEnd type="arrow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3AD9D1F6-CCFC-F874-1A7B-B1825DCF540E}"/>
                    </a:ext>
                  </a:extLst>
                </p:cNvPr>
                <p:cNvSpPr/>
                <p:nvPr/>
              </p:nvSpPr>
              <p:spPr>
                <a:xfrm>
                  <a:off x="132354" y="513995"/>
                  <a:ext cx="675911" cy="207218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spcAft>
                      <a:spcPts val="800"/>
                    </a:spcAft>
                  </a:pPr>
                  <a:r>
                    <a:rPr lang="en-US" sz="2000" b="1" kern="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 = Length</a:t>
                  </a:r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DE74D3A0-CD81-026C-E997-0B3A95E3D9F6}"/>
                    </a:ext>
                  </a:extLst>
                </p:cNvPr>
                <p:cNvSpPr/>
                <p:nvPr/>
              </p:nvSpPr>
              <p:spPr>
                <a:xfrm>
                  <a:off x="63237" y="1180542"/>
                  <a:ext cx="706857" cy="234534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spcAft>
                      <a:spcPts val="800"/>
                    </a:spcAft>
                  </a:pPr>
                  <a:r>
                    <a:rPr lang="en-US" sz="2000" b="1" kern="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 = Width</a:t>
                  </a:r>
                </a:p>
              </p:txBody>
            </p:sp>
          </p:grpSp>
          <p:cxnSp>
            <p:nvCxnSpPr>
              <p:cNvPr id="75" name="Straight Arrow Connector 74">
                <a:extLst>
                  <a:ext uri="{FF2B5EF4-FFF2-40B4-BE49-F238E27FC236}">
                    <a16:creationId xmlns:a16="http://schemas.microsoft.com/office/drawing/2014/main" id="{3D83CC4C-A9E4-3366-6E4D-E861CF3B6CA2}"/>
                  </a:ext>
                </a:extLst>
              </p:cNvPr>
              <p:cNvCxnSpPr/>
              <p:nvPr/>
            </p:nvCxnSpPr>
            <p:spPr>
              <a:xfrm flipH="1" flipV="1">
                <a:off x="1847850" y="679450"/>
                <a:ext cx="1216152" cy="0"/>
              </a:xfrm>
              <a:prstGeom prst="straightConnector1">
                <a:avLst/>
              </a:prstGeom>
              <a:ln>
                <a:solidFill>
                  <a:schemeClr val="accent6">
                    <a:lumMod val="75000"/>
                  </a:schemeClr>
                </a:solidFill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2B57EAC0-DA10-2493-D1F5-712FC8467D67}"/>
                  </a:ext>
                </a:extLst>
              </p:cNvPr>
              <p:cNvCxnSpPr/>
              <p:nvPr/>
            </p:nvCxnSpPr>
            <p:spPr>
              <a:xfrm flipH="1">
                <a:off x="2032000" y="304800"/>
                <a:ext cx="1033272" cy="0"/>
              </a:xfrm>
              <a:prstGeom prst="straightConnector1">
                <a:avLst/>
              </a:prstGeom>
              <a:ln>
                <a:solidFill>
                  <a:schemeClr val="accent6">
                    <a:lumMod val="75000"/>
                  </a:schemeClr>
                </a:solidFill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665D30C3-C4CF-26D7-B2D4-E32593F76578}"/>
                  </a:ext>
                </a:extLst>
              </p:cNvPr>
              <p:cNvSpPr/>
              <p:nvPr/>
            </p:nvSpPr>
            <p:spPr>
              <a:xfrm>
                <a:off x="3064002" y="90319"/>
                <a:ext cx="1047750" cy="3492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800" b="1" kern="100" dirty="0"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PC products</a:t>
                </a: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153E062-DEED-7A76-7B0B-6F39F6C08365}"/>
              </a:ext>
            </a:extLst>
          </p:cNvPr>
          <p:cNvGrpSpPr/>
          <p:nvPr/>
        </p:nvGrpSpPr>
        <p:grpSpPr>
          <a:xfrm>
            <a:off x="11592881" y="16094793"/>
            <a:ext cx="9260908" cy="4411657"/>
            <a:chOff x="8171042" y="4044138"/>
            <a:chExt cx="2544352" cy="1552257"/>
          </a:xfrm>
        </p:grpSpPr>
        <p:pic>
          <p:nvPicPr>
            <p:cNvPr id="84" name="Picture 83" descr="A grey rectangular object on a white surface&#10;&#10;Description automatically generated">
              <a:extLst>
                <a:ext uri="{FF2B5EF4-FFF2-40B4-BE49-F238E27FC236}">
                  <a16:creationId xmlns:a16="http://schemas.microsoft.com/office/drawing/2014/main" id="{092F7545-E392-CA86-1CDD-6914BEC01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8171042" y="4044138"/>
              <a:ext cx="2544352" cy="1552257"/>
            </a:xfrm>
            <a:prstGeom prst="rect">
              <a:avLst/>
            </a:prstGeom>
            <a:effectLst>
              <a:glow>
                <a:srgbClr val="FFFFFF"/>
              </a:glow>
            </a:effectLst>
          </p:spPr>
        </p:pic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C483AC8A-4083-4538-45F6-16C58D2C1F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71042" y="4284442"/>
              <a:ext cx="1353958" cy="431132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D2F88D34-E467-D56A-819D-1DB0781DD8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07145" y="4281630"/>
              <a:ext cx="944179" cy="91173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CD76DBDF-1AB2-8819-5211-778A0BE63753}"/>
                </a:ext>
              </a:extLst>
            </p:cNvPr>
            <p:cNvSpPr/>
            <p:nvPr/>
          </p:nvSpPr>
          <p:spPr>
            <a:xfrm>
              <a:off x="8296359" y="4206215"/>
              <a:ext cx="879809" cy="154402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800" b="1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L</a:t>
              </a:r>
              <a:r>
                <a:rPr lang="en-US" sz="1800" b="1" kern="100" baseline="-250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i </a:t>
              </a:r>
              <a:r>
                <a:rPr lang="en-US" sz="1800" b="1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= Length of component </a:t>
              </a:r>
              <a:r>
                <a:rPr lang="en-US" sz="1800" b="1" i="1" kern="100" dirty="0" err="1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i</a:t>
              </a:r>
              <a:endParaRPr lang="en-US" sz="3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3D4A905-6FC9-B329-B1F4-FA1309D4B2CB}"/>
                </a:ext>
              </a:extLst>
            </p:cNvPr>
            <p:cNvSpPr/>
            <p:nvPr/>
          </p:nvSpPr>
          <p:spPr>
            <a:xfrm>
              <a:off x="9882238" y="4095543"/>
              <a:ext cx="769086" cy="153626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800" b="1" kern="100" dirty="0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W</a:t>
              </a:r>
              <a:r>
                <a:rPr lang="en-US" sz="1800" b="1" kern="100" baseline="-25000" dirty="0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i </a:t>
              </a:r>
              <a:r>
                <a:rPr lang="en-US" sz="1800" b="1" kern="100" dirty="0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= Width of component </a:t>
              </a:r>
              <a:r>
                <a:rPr lang="en-US" sz="1800" b="1" i="1" kern="100" dirty="0" err="1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i</a:t>
              </a:r>
              <a:endParaRPr lang="en-US" sz="3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017E22A-BF23-2A01-DA6C-50B8CAA98281}"/>
                  </a:ext>
                </a:extLst>
              </p:cNvPr>
              <p:cNvSpPr txBox="1"/>
              <p:nvPr/>
            </p:nvSpPr>
            <p:spPr>
              <a:xfrm>
                <a:off x="11105933" y="21204929"/>
                <a:ext cx="10101060" cy="3060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600" b="1" i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Decision Variables: </a:t>
                </a:r>
                <a:endParaRPr lang="en-US" sz="200" kern="100" dirty="0">
                  <a:solidFill>
                    <a:schemeClr val="tx1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12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6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6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sz="3600" b="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= Number of batches using layout </a:t>
                </a:r>
                <a14:m>
                  <m:oMath xmlns:m="http://schemas.openxmlformats.org/officeDocument/2006/math">
                    <m:r>
                      <a:rPr lang="en-US" sz="36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in operating condition </a:t>
                </a:r>
                <a14:m>
                  <m:oMath xmlns:m="http://schemas.openxmlformats.org/officeDocument/2006/math">
                    <m:r>
                      <a:rPr lang="en-US" sz="3600" b="0" i="1" kern="10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(pallets or batches)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  <m:r>
                          <a:rPr lang="en-US" sz="36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36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= Number of component type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36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in layout </a:t>
                </a:r>
                <a14:m>
                  <m:oMath xmlns:m="http://schemas.openxmlformats.org/officeDocument/2006/math">
                    <m:r>
                      <a:rPr lang="en-US" sz="200" i="1" kern="10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sz="36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during operating condition </a:t>
                </a:r>
                <a14:m>
                  <m:oMath xmlns:m="http://schemas.openxmlformats.org/officeDocument/2006/math">
                    <m:r>
                      <a:rPr lang="en-US" sz="3600" i="1" kern="10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en-US" sz="3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017E22A-BF23-2A01-DA6C-50B8CAA98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5933" y="21204929"/>
                <a:ext cx="10101060" cy="3060774"/>
              </a:xfrm>
              <a:prstGeom prst="rect">
                <a:avLst/>
              </a:prstGeom>
              <a:blipFill>
                <a:blip r:embed="rId31"/>
                <a:stretch>
                  <a:fillRect l="-1871" t="-2982" r="-1811" b="-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55644A4-2EA7-BA13-6567-3046C0A7260F}"/>
                  </a:ext>
                </a:extLst>
              </p:cNvPr>
              <p:cNvSpPr/>
              <p:nvPr/>
            </p:nvSpPr>
            <p:spPr>
              <a:xfrm>
                <a:off x="11072580" y="24064296"/>
                <a:ext cx="10101060" cy="20701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06400" indent="-406400">
                  <a:buFont typeface="Wingdings" panose="05000000000000000000" pitchFamily="2" charset="2"/>
                  <a:buChar char="q"/>
                </a:pPr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otal energy cost =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sub>
                        </m:sSub>
                      </m:e>
                      <m:sub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</m:sSub>
                    <m:f>
                      <m:fPr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𝑬𝒄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num>
                      <m:den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𝒋𝒐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 marL="406400" indent="-406400">
                  <a:buFont typeface="Wingdings" panose="05000000000000000000" pitchFamily="2" charset="2"/>
                  <a:buChar char="q"/>
                </a:pPr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US" sz="36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otal cost of loading/unloading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e>
                      <m:sub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𝑳</m:t>
                        </m:r>
                      </m:sub>
                    </m:sSub>
                    <m:sSub>
                      <m:sSubPr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𝑳</m:t>
                            </m:r>
                          </m:sub>
                        </m:sSub>
                      </m:e>
                      <m:sub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𝒊𝒋</m:t>
                                </m:r>
                                <m:r>
                                  <a:rPr lang="en-US" sz="32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𝒐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3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𝒋𝒐</m:t>
                                </m:r>
                              </m:sub>
                            </m:sSub>
                          </m:e>
                        </m:nary>
                      </m:e>
                    </m:nary>
                    <m:r>
                      <a:rPr lang="en-US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3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55644A4-2EA7-BA13-6567-3046C0A72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2580" y="24064296"/>
                <a:ext cx="10101060" cy="2070153"/>
              </a:xfrm>
              <a:prstGeom prst="rect">
                <a:avLst/>
              </a:prstGeom>
              <a:blipFill>
                <a:blip r:embed="rId32"/>
                <a:stretch>
                  <a:fillRect l="-16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C867A02-D2A0-6912-D202-033E87AF55EA}"/>
                  </a:ext>
                </a:extLst>
              </p:cNvPr>
              <p:cNvSpPr/>
              <p:nvPr/>
            </p:nvSpPr>
            <p:spPr>
              <a:xfrm>
                <a:off x="11050719" y="26134449"/>
                <a:ext cx="10462240" cy="636262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4400" b="1" i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Montserrat Extra Bold" panose="020B060402020202020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CCM Model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2800" kern="100" dirty="0">
                  <a:solidFill>
                    <a:schemeClr val="tx1"/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kern="100" dirty="0">
                    <a:solidFill>
                      <a:schemeClr val="tx1"/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The 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ea typeface="Times New Roman" panose="02020603050405020304" pitchFamily="18" charset="0"/>
                  </a:rPr>
                  <a:t>curing cost minimization (CCM) model is composed of energy cost and </a:t>
                </a:r>
                <a:r>
                  <a:rPr lang="en-US" sz="2800" dirty="0">
                    <a:solidFill>
                      <a:schemeClr val="tx1"/>
                    </a:solidFill>
                    <a:ea typeface="Times New Roman" panose="02020603050405020304" pitchFamily="18" charset="0"/>
                  </a:rPr>
                  <a:t>labor cost, and they are </a:t>
                </a:r>
                <a:r>
                  <a:rPr lang="en-US" sz="2800" dirty="0">
                    <a:solidFill>
                      <a:schemeClr val="tx1"/>
                    </a:solidFill>
                    <a:effectLst/>
                    <a:ea typeface="Times New Roman" panose="02020603050405020304" pitchFamily="18" charset="0"/>
                  </a:rPr>
                  <a:t>obtained here with: </a:t>
                </a:r>
              </a:p>
              <a:p>
                <a:pPr marL="506413" lvl="1" indent="-2730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𝒋</m:t>
                        </m:r>
                        <m:r>
                          <a:rPr lang="en-US" sz="2800" b="1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𝒐</m:t>
                        </m:r>
                      </m:sub>
                    </m:sSub>
                    <m:r>
                      <a:rPr lang="en-US" sz="2800" b="1" i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8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The optimal number of pallets in each operating condition, </a:t>
                </a:r>
                <a:endParaRPr lang="en-US" sz="2800" b="1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06413" lvl="1" indent="-2730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𝒊𝒋</m:t>
                        </m:r>
                        <m:r>
                          <a:rPr lang="en-US" sz="2800" b="1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𝒐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= A set of PC components per pallet (layout configuration) to minimize the cost of curing operations in each operating condition. </a:t>
                </a:r>
                <a:endParaRPr lang="en-US" sz="2800" b="1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CCM: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𝑴𝒊𝒏</m:t>
                    </m:r>
                    <m:r>
                      <a:rPr lang="en-US" sz="28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𝒁</m:t>
                        </m:r>
                      </m:e>
                      <m:sub>
                        <m:r>
                          <a:rPr lang="en-US" sz="28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n-US" sz="28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  <m:sup/>
                      <m:e>
                        <m:d>
                          <m:dPr>
                            <m:ctrlPr>
                              <a:rPr lang="en-US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𝑻</m:t>
                                    </m:r>
                                  </m:e>
                                  <m:sub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𝒄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𝒐</m:t>
                                </m:r>
                              </m:sub>
                            </m:sSub>
                            <m:f>
                              <m:fPr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𝑬𝒄</m:t>
                                    </m:r>
                                  </m:e>
                                  <m:sub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𝑬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𝒋𝒐</m:t>
                                    </m:r>
                                  </m:sub>
                                </m:sSub>
                              </m:e>
                            </m:nary>
                            <m:r>
                              <a:rPr lang="en-US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e>
                              <m:sub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𝑳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𝒐</m:t>
                                </m:r>
                              </m:sub>
                            </m:sSub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  <m:sup/>
                              <m:e>
                                <m:nary>
                                  <m:naryPr>
                                    <m:chr m:val="∑"/>
                                    <m:limLoc m:val="undOvr"/>
                                    <m:supHide m:val="on"/>
                                    <m:ctrlP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2800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𝒋</m:t>
                                    </m:r>
                                  </m:sub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𝒊𝒋</m:t>
                                        </m:r>
                                        <m:r>
                                          <a:rPr lang="en-US" sz="28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𝒐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800" b="1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𝒋𝒐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</m:e>
                        </m:d>
                      </m:e>
                    </m:nary>
                  </m:oMath>
                </a14:m>
                <a:r>
                  <a:rPr lang="en-US" sz="2800" b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	</a:t>
                </a:r>
                <a:endParaRPr lang="en-US" sz="2800" b="1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800" dirty="0">
                    <a:solidFill>
                      <a:schemeClr val="tx1">
                        <a:lumMod val="75000"/>
                      </a:schemeClr>
                    </a:solidFill>
                  </a:rPr>
                  <a:t>The objective function (CCM) in equation </a:t>
                </a:r>
                <a:r>
                  <a:rPr lang="en-US" sz="2800" b="1" dirty="0">
                    <a:solidFill>
                      <a:schemeClr val="tx1">
                        <a:lumMod val="75000"/>
                      </a:schemeClr>
                    </a:solidFill>
                  </a:rPr>
                  <a:t>(1)</a:t>
                </a:r>
                <a:r>
                  <a:rPr lang="en-US" sz="2800" dirty="0">
                    <a:solidFill>
                      <a:schemeClr val="tx1">
                        <a:lumMod val="75000"/>
                      </a:schemeClr>
                    </a:solidFill>
                  </a:rPr>
                  <a:t> represents the total associated cost of the curing process of PC components.  </a:t>
                </a:r>
              </a:p>
              <a:p>
                <a:endParaRPr lang="en-US" sz="4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C867A02-D2A0-6912-D202-033E87AF55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0719" y="26134449"/>
                <a:ext cx="10462240" cy="6362629"/>
              </a:xfrm>
              <a:prstGeom prst="rect">
                <a:avLst/>
              </a:prstGeom>
              <a:blipFill>
                <a:blip r:embed="rId33"/>
                <a:stretch>
                  <a:fillRect l="-1224" t="-1916" r="-11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52D97039-745F-875E-47B2-017A6DEAFC8A}"/>
              </a:ext>
            </a:extLst>
          </p:cNvPr>
          <p:cNvSpPr txBox="1"/>
          <p:nvPr/>
        </p:nvSpPr>
        <p:spPr>
          <a:xfrm>
            <a:off x="22503714" y="666029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pPr algn="ctr"/>
            <a:r>
              <a:rPr lang="en-US" sz="44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Constraints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1F6A20F4-63DC-684D-6E68-422A5872D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4308" y="7685109"/>
            <a:ext cx="3565864" cy="200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FE64D83-330F-B403-4568-0585A956C0EB}"/>
              </a:ext>
            </a:extLst>
          </p:cNvPr>
          <p:cNvSpPr/>
          <p:nvPr/>
        </p:nvSpPr>
        <p:spPr>
          <a:xfrm>
            <a:off x="22440835" y="9696476"/>
            <a:ext cx="2279535" cy="2955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*Courtesy: olenbetong.ru</a:t>
            </a:r>
          </a:p>
        </p:txBody>
      </p:sp>
      <p:pic>
        <p:nvPicPr>
          <p:cNvPr id="22" name="Picture 21" descr="A large metal tray with a green frame&#10;&#10;Description automatically generated with medium confidence">
            <a:extLst>
              <a:ext uri="{FF2B5EF4-FFF2-40B4-BE49-F238E27FC236}">
                <a16:creationId xmlns:a16="http://schemas.microsoft.com/office/drawing/2014/main" id="{04B2EAFA-D84D-44B6-A4DD-5527CCA2381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" r="17451"/>
          <a:stretch/>
        </p:blipFill>
        <p:spPr bwMode="auto">
          <a:xfrm flipH="1">
            <a:off x="29290102" y="7439186"/>
            <a:ext cx="2913590" cy="2507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1507F0C-95D4-DD44-D48B-075EA4851AAB}"/>
              </a:ext>
            </a:extLst>
          </p:cNvPr>
          <p:cNvSpPr/>
          <p:nvPr/>
        </p:nvSpPr>
        <p:spPr>
          <a:xfrm>
            <a:off x="29797232" y="9958345"/>
            <a:ext cx="2056045" cy="3039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*Courtesy: elematic.com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B6E26A9-2386-C4F4-90A9-66F78537AD2F}"/>
              </a:ext>
            </a:extLst>
          </p:cNvPr>
          <p:cNvSpPr/>
          <p:nvPr/>
        </p:nvSpPr>
        <p:spPr>
          <a:xfrm>
            <a:off x="25399469" y="7601861"/>
            <a:ext cx="3890633" cy="237330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Total area of PC components will be less than pallet area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B6789A77-AF30-F99F-8765-B595B87CB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0286" y="11238670"/>
            <a:ext cx="3565864" cy="200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C14F624-ACE3-6509-3C31-96C8144A78E2}"/>
              </a:ext>
            </a:extLst>
          </p:cNvPr>
          <p:cNvSpPr/>
          <p:nvPr/>
        </p:nvSpPr>
        <p:spPr>
          <a:xfrm>
            <a:off x="22456813" y="13250037"/>
            <a:ext cx="2279535" cy="2955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*Courtesy: olenbetong.ru</a:t>
            </a:r>
          </a:p>
        </p:txBody>
      </p:sp>
      <p:pic>
        <p:nvPicPr>
          <p:cNvPr id="27" name="Graphic 26" descr="Dump truck with solid fill">
            <a:extLst>
              <a:ext uri="{FF2B5EF4-FFF2-40B4-BE49-F238E27FC236}">
                <a16:creationId xmlns:a16="http://schemas.microsoft.com/office/drawing/2014/main" id="{EA6C2724-A9DE-0F05-6E54-D02331C1AF95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29794913" y="10969675"/>
            <a:ext cx="2453455" cy="2453455"/>
          </a:xfrm>
          <a:prstGeom prst="rect">
            <a:avLst/>
          </a:prstGeom>
        </p:spPr>
      </p:pic>
      <p:sp>
        <p:nvSpPr>
          <p:cNvPr id="28" name="Arrow: Right 27">
            <a:extLst>
              <a:ext uri="{FF2B5EF4-FFF2-40B4-BE49-F238E27FC236}">
                <a16:creationId xmlns:a16="http://schemas.microsoft.com/office/drawing/2014/main" id="{07EAAD2D-3168-6DA9-83C1-C80BE1A05025}"/>
              </a:ext>
            </a:extLst>
          </p:cNvPr>
          <p:cNvSpPr/>
          <p:nvPr/>
        </p:nvSpPr>
        <p:spPr>
          <a:xfrm>
            <a:off x="25526770" y="11021251"/>
            <a:ext cx="4232804" cy="237330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Total number of required component type 𝒊 must meet the order agreement.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31B3BA5-2F7D-8938-F9B4-DDA11A931202}"/>
              </a:ext>
            </a:extLst>
          </p:cNvPr>
          <p:cNvGrpSpPr/>
          <p:nvPr/>
        </p:nvGrpSpPr>
        <p:grpSpPr>
          <a:xfrm>
            <a:off x="21864947" y="14120411"/>
            <a:ext cx="10234293" cy="2075990"/>
            <a:chOff x="1239199" y="2262086"/>
            <a:chExt cx="10234293" cy="207599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00058B9-23F0-91A6-C81F-4FCF60C43EC7}"/>
                </a:ext>
              </a:extLst>
            </p:cNvPr>
            <p:cNvGrpSpPr/>
            <p:nvPr/>
          </p:nvGrpSpPr>
          <p:grpSpPr>
            <a:xfrm>
              <a:off x="1239199" y="2262086"/>
              <a:ext cx="2544352" cy="1814275"/>
              <a:chOff x="8171042" y="3782120"/>
              <a:chExt cx="2544352" cy="1814275"/>
            </a:xfrm>
          </p:grpSpPr>
          <p:pic>
            <p:nvPicPr>
              <p:cNvPr id="19" name="Picture 18" descr="A grey rectangular object on a white surface&#10;&#10;Description automatically generated">
                <a:extLst>
                  <a:ext uri="{FF2B5EF4-FFF2-40B4-BE49-F238E27FC236}">
                    <a16:creationId xmlns:a16="http://schemas.microsoft.com/office/drawing/2014/main" id="{8923FA29-A3C5-5362-E183-445524DD7B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171042" y="4044138"/>
                <a:ext cx="2544352" cy="1552257"/>
              </a:xfrm>
              <a:prstGeom prst="rect">
                <a:avLst/>
              </a:prstGeom>
              <a:effectLst>
                <a:glow>
                  <a:srgbClr val="FFFFFF"/>
                </a:glow>
              </a:effectLst>
            </p:spPr>
          </p:pic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E472BF17-5D82-A72D-A379-32E6ADABFF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71042" y="4284442"/>
                <a:ext cx="1353958" cy="431132"/>
              </a:xfrm>
              <a:prstGeom prst="straightConnector1">
                <a:avLst/>
              </a:prstGeom>
              <a:ln w="38100">
                <a:headEnd type="arrow" w="med" len="med"/>
                <a:tailEnd type="arrow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883D0716-9ADD-495A-5850-189A322C30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706514" y="4295825"/>
                <a:ext cx="944179" cy="91173"/>
              </a:xfrm>
              <a:prstGeom prst="straightConnector1">
                <a:avLst/>
              </a:prstGeom>
              <a:ln w="38100">
                <a:headEnd type="arrow" w="med" len="med"/>
                <a:tailEnd type="arrow" w="med" len="med"/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9BBD04C-9FC3-8F13-1493-0499393B4006}"/>
                  </a:ext>
                </a:extLst>
              </p:cNvPr>
              <p:cNvSpPr/>
              <p:nvPr/>
            </p:nvSpPr>
            <p:spPr>
              <a:xfrm>
                <a:off x="8226857" y="4055188"/>
                <a:ext cx="445009" cy="431132"/>
              </a:xfrm>
              <a:prstGeom prst="rect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b="1" i="1" kern="1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en-US" sz="1800" b="1" i="1" kern="100" baseline="-250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io</a:t>
                </a:r>
                <a:endParaRPr lang="en-US" sz="1800" i="1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3B981842-8BFB-16DF-9F31-228770D976A6}"/>
                  </a:ext>
                </a:extLst>
              </p:cNvPr>
              <p:cNvSpPr/>
              <p:nvPr/>
            </p:nvSpPr>
            <p:spPr>
              <a:xfrm>
                <a:off x="9979074" y="3782120"/>
                <a:ext cx="630588" cy="402291"/>
              </a:xfrm>
              <a:prstGeom prst="rect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1800" b="1" i="1" kern="1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en-US" sz="1800" b="1" i="1" kern="1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io</a:t>
                </a:r>
                <a:endParaRPr lang="en-US" sz="1800" b="1" i="1" kern="1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541288-9A83-9D58-553C-85B04958045C}"/>
                </a:ext>
              </a:extLst>
            </p:cNvPr>
            <p:cNvGrpSpPr/>
            <p:nvPr/>
          </p:nvGrpSpPr>
          <p:grpSpPr>
            <a:xfrm>
              <a:off x="8094666" y="2262388"/>
              <a:ext cx="3378826" cy="2075688"/>
              <a:chOff x="8094666" y="2262388"/>
              <a:chExt cx="3378826" cy="2075688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9527D8E-45F6-4FFA-EDA0-5E94543EA1C6}"/>
                  </a:ext>
                </a:extLst>
              </p:cNvPr>
              <p:cNvGrpSpPr/>
              <p:nvPr/>
            </p:nvGrpSpPr>
            <p:grpSpPr>
              <a:xfrm>
                <a:off x="8094666" y="2262388"/>
                <a:ext cx="3378826" cy="2075688"/>
                <a:chOff x="6645318" y="2322576"/>
                <a:chExt cx="3378826" cy="2075688"/>
              </a:xfrm>
            </p:grpSpPr>
            <p:pic>
              <p:nvPicPr>
                <p:cNvPr id="17" name="Picture 16" descr="A yellow and blue metal frame in a room&#10;&#10;Description automatically generated">
                  <a:extLst>
                    <a:ext uri="{FF2B5EF4-FFF2-40B4-BE49-F238E27FC236}">
                      <a16:creationId xmlns:a16="http://schemas.microsoft.com/office/drawing/2014/main" id="{C2B6D44A-7384-9EBA-DD43-0260747BCB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487" t="55038" r="25530"/>
                <a:stretch/>
              </p:blipFill>
              <p:spPr bwMode="auto">
                <a:xfrm>
                  <a:off x="6645318" y="2322576"/>
                  <a:ext cx="3378826" cy="2075688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70213A20-DFF3-72C3-14C8-211DBDC991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251192" y="2715314"/>
                  <a:ext cx="2532888" cy="942286"/>
                </a:xfrm>
                <a:prstGeom prst="straightConnector1">
                  <a:avLst/>
                </a:prstGeom>
                <a:ln w="57150">
                  <a:solidFill>
                    <a:srgbClr val="FFC000"/>
                  </a:solidFill>
                  <a:headEnd type="arrow" w="med" len="med"/>
                  <a:tailEnd type="arrow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E6BBCD86-9C79-8777-DEA7-73CB3FDE1A04}"/>
                      </a:ext>
                    </a:extLst>
                  </p:cNvPr>
                  <p:cNvSpPr/>
                  <p:nvPr/>
                </p:nvSpPr>
                <p:spPr>
                  <a:xfrm>
                    <a:off x="9643073" y="3379136"/>
                    <a:ext cx="1696087" cy="741026"/>
                  </a:xfrm>
                  <a:prstGeom prst="rect">
                    <a:avLst/>
                  </a:prstGeom>
                  <a:solidFill>
                    <a:schemeClr val="bg1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just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en-US" sz="2800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𝐿</m:t>
                                  </m:r>
                                </m:e>
                                <m:sup>
                                  <m: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 kern="10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𝑊</m:t>
                                  </m:r>
                                </m:e>
                                <m:sup>
                                  <m:r>
                                    <a:rPr lang="en-US" sz="2800" i="1" kern="10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oMath>
                      </m:oMathPara>
                    </a14:m>
                    <a:endParaRPr lang="en-US" sz="2800" kern="100" dirty="0">
                      <a:effectLst/>
                      <a:latin typeface="Times New Roman" panose="02020603050405020304" pitchFamily="18" charset="0"/>
                      <a:ea typeface="Aptos" panose="020B0004020202020204" pitchFamily="34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E6BBCD86-9C79-8777-DEA7-73CB3FDE1A04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43073" y="3379136"/>
                    <a:ext cx="1696087" cy="741026"/>
                  </a:xfrm>
                  <a:prstGeom prst="rect">
                    <a:avLst/>
                  </a:prstGeom>
                  <a:blipFill>
                    <a:blip r:embed="rId3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3" name="Callout: Left Arrow 12">
              <a:extLst>
                <a:ext uri="{FF2B5EF4-FFF2-40B4-BE49-F238E27FC236}">
                  <a16:creationId xmlns:a16="http://schemas.microsoft.com/office/drawing/2014/main" id="{4CCF0080-973B-263E-7D16-5DC22DDE00A3}"/>
                </a:ext>
              </a:extLst>
            </p:cNvPr>
            <p:cNvSpPr/>
            <p:nvPr/>
          </p:nvSpPr>
          <p:spPr>
            <a:xfrm>
              <a:off x="3860474" y="2463232"/>
              <a:ext cx="4128460" cy="1761872"/>
            </a:xfrm>
            <a:prstGeom prst="leftArrowCallout">
              <a:avLst>
                <a:gd name="adj1" fmla="val 19349"/>
                <a:gd name="adj2" fmla="val 25000"/>
                <a:gd name="adj3" fmla="val 25318"/>
                <a:gd name="adj4" fmla="val 78286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>
                      <a:lumMod val="75000"/>
                    </a:schemeClr>
                  </a:solidFill>
                  <a:cs typeface="Calibri" panose="020F0502020204030204" pitchFamily="34" charset="0"/>
                </a:rPr>
                <a:t>Length of PC components having the maximum span are less than the diagonal of the pallet.</a:t>
              </a:r>
              <a:endParaRPr lang="en-US" sz="2000" b="1" dirty="0">
                <a:cs typeface="Calibri" panose="020F050202020403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E4C9695-B14C-3F0C-1A81-9EAC7AA3B026}"/>
                  </a:ext>
                </a:extLst>
              </p:cNvPr>
              <p:cNvSpPr/>
              <p:nvPr/>
            </p:nvSpPr>
            <p:spPr>
              <a:xfrm>
                <a:off x="21973865" y="17129584"/>
                <a:ext cx="10229827" cy="480947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3200" b="1" kern="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Times New Roman" panose="02020603050405020304" pitchFamily="18" charset="0"/>
                  </a:rPr>
                  <a:t>CCM: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𝑴𝒊𝒏</m:t>
                    </m:r>
                    <m:r>
                      <a:rPr lang="en-US" sz="3200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sz="3200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sz="32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  <m:sup/>
                      <m:e>
                        <m:d>
                          <m:dPr>
                            <m:ctrlPr>
                              <a:rPr lang="en-US" sz="320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𝑜</m:t>
                                </m:r>
                              </m:sub>
                            </m:sSub>
                            <m:f>
                              <m:f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𝐸𝑐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𝑗𝑜</m:t>
                                    </m:r>
                                  </m:sub>
                                </m:sSub>
                              </m:e>
                            </m:nary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𝑜</m:t>
                                </m:r>
                              </m:sub>
                            </m:sSub>
                            <m:nary>
                              <m:naryPr>
                                <m:chr m:val="∑"/>
                                <m:limLoc m:val="undOvr"/>
                                <m:supHide m:val="on"/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nary>
                                  <m:naryPr>
                                    <m:chr m:val="∑"/>
                                    <m:limLoc m:val="undOvr"/>
                                    <m:supHide m:val="on"/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𝑖𝑗</m:t>
                                        </m:r>
                                        <m:r>
                                          <a:rPr lang="en-US" sz="3200" b="0" i="1" smtClean="0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𝑜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solidFill>
                                              <a:schemeClr val="tx1">
                                                <a:lumMod val="95000"/>
                                                <a:lumOff val="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𝑗𝑜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</m:e>
                        </m:d>
                      </m:e>
                    </m:nary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  <a:p>
                <a:r>
                  <a:rPr 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Subject to</a:t>
                </a:r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	</a:t>
                </a:r>
              </a:p>
              <a:p>
                <a:pPr>
                  <a:tabLst>
                    <a:tab pos="7777163" algn="l"/>
                  </a:tabLs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32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3200" i="1" kern="1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 kern="1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3200" i="1" kern="1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sub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3200" i="1" kern="1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kern="100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i="1" kern="1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  <m:sub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𝑖𝑗</m:t>
                            </m:r>
                            <m:r>
                              <a:rPr lang="en-US" sz="32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e>
                    </m:nary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𝐿𝑊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                    </m:t>
                    </m:r>
                    <m:r>
                      <a:rPr lang="en-US" sz="320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𝑗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,∀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𝑜</m:t>
                    </m:r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	 	</a:t>
                </a:r>
              </a:p>
              <a:p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𝑖𝑗</m:t>
                            </m:r>
                            <m:r>
                              <a:rPr lang="en-US" sz="32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𝑗𝑜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32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32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𝑖𝑜</m:t>
                        </m:r>
                      </m:sub>
                    </m:sSub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                           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𝑖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, 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𝑜</m:t>
                    </m:r>
                  </m:oMath>
                </a14:m>
                <a:r>
                  <a:rPr lang="en-US" sz="3200" b="0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32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𝑗𝑜</m:t>
                                    </m:r>
                                  </m:sub>
                                </m:s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  <m:sub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e>
                    </m:nary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320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sub>
                        <m:r>
                          <a:rPr lang="en-US" sz="3200" b="0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a:rPr lang="en-US" sz="320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3200" b="0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</m:t>
                    </m:r>
                  </m:oMath>
                </a14:m>
                <a:r>
                  <a:rPr lang="en-US" sz="3200" b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Cambria Math" panose="020405030504060302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max</m:t>
                    </m:r>
                    <m:r>
                      <a:rPr lang="en-US" sz="320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⁡</m:t>
                    </m:r>
                    <m:r>
                      <a:rPr lang="en-US" sz="3200" i="1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𝑖𝑗𝑜</m:t>
                        </m:r>
                      </m:sub>
                    </m:sSub>
                    <m:sSub>
                      <m:sSubPr>
                        <m:ctrlP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sub>
                        <m: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3200" i="1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;    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𝑖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,∀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𝑗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,∀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</m:t>
                    </m:r>
                    <m:r>
                      <a:rPr lang="en-US" sz="3200" i="1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3200" i="1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 kern="10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sz="3200" i="1" kern="1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1≤</m:t>
                    </m:r>
                    <m:sSub>
                      <m:sSubPr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𝑖𝑗𝑜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𝑖𝑗𝑜</m:t>
                        </m:r>
                      </m:sub>
                      <m:sup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p>
                    </m:sSubSup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             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𝑖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,∀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𝑗</m:t>
                    </m:r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𝑖𝑗𝑜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𝑗𝑜</m:t>
                        </m:r>
                      </m:sub>
                    </m:sSub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sz="3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1 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                                   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𝑖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,∀</m:t>
                    </m:r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𝑗</m:t>
                    </m:r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  			 							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       				</a:t>
                </a:r>
                <a:endParaRPr lang="en-US" sz="3200" b="1" u="sng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E4C9695-B14C-3F0C-1A81-9EAC7AA3B0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73865" y="17129584"/>
                <a:ext cx="10229827" cy="4809475"/>
              </a:xfrm>
              <a:prstGeom prst="rect">
                <a:avLst/>
              </a:prstGeom>
              <a:blipFill>
                <a:blip r:embed="rId38"/>
                <a:stretch>
                  <a:fillRect l="-15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TextBox 87">
            <a:extLst>
              <a:ext uri="{FF2B5EF4-FFF2-40B4-BE49-F238E27FC236}">
                <a16:creationId xmlns:a16="http://schemas.microsoft.com/office/drawing/2014/main" id="{7007C2AE-8AC9-1AC5-B0AF-3BD26F1A65F7}"/>
              </a:ext>
            </a:extLst>
          </p:cNvPr>
          <p:cNvSpPr txBox="1"/>
          <p:nvPr/>
        </p:nvSpPr>
        <p:spPr>
          <a:xfrm>
            <a:off x="21973864" y="16355288"/>
            <a:ext cx="10229827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Developed Model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D170F64-0495-BC9B-BFC9-61EEFDFFAD2F}"/>
              </a:ext>
            </a:extLst>
          </p:cNvPr>
          <p:cNvSpPr txBox="1"/>
          <p:nvPr/>
        </p:nvSpPr>
        <p:spPr>
          <a:xfrm>
            <a:off x="21761563" y="2207855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An Industrial Problem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3" name="Table 92">
                <a:extLst>
                  <a:ext uri="{FF2B5EF4-FFF2-40B4-BE49-F238E27FC236}">
                    <a16:creationId xmlns:a16="http://schemas.microsoft.com/office/drawing/2014/main" id="{1FFF3644-A43F-6F57-C274-17B312A5FE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8180813"/>
                  </p:ext>
                </p:extLst>
              </p:nvPr>
            </p:nvGraphicFramePr>
            <p:xfrm>
              <a:off x="21784214" y="30282700"/>
              <a:ext cx="10413207" cy="1854250"/>
            </p:xfrm>
            <a:graphic>
              <a:graphicData uri="http://schemas.openxmlformats.org/drawingml/2006/table">
                <a:tbl>
                  <a:tblPr firstRow="1" bandRow="1">
                    <a:tableStyleId>{5DA37D80-6434-44D0-A028-1B22A696006F}</a:tableStyleId>
                  </a:tblPr>
                  <a:tblGrid>
                    <a:gridCol w="3100992">
                      <a:extLst>
                        <a:ext uri="{9D8B030D-6E8A-4147-A177-3AD203B41FA5}">
                          <a16:colId xmlns:a16="http://schemas.microsoft.com/office/drawing/2014/main" val="2968490973"/>
                        </a:ext>
                      </a:extLst>
                    </a:gridCol>
                    <a:gridCol w="3493714">
                      <a:extLst>
                        <a:ext uri="{9D8B030D-6E8A-4147-A177-3AD203B41FA5}">
                          <a16:colId xmlns:a16="http://schemas.microsoft.com/office/drawing/2014/main" val="79354601"/>
                        </a:ext>
                      </a:extLst>
                    </a:gridCol>
                    <a:gridCol w="3818501">
                      <a:extLst>
                        <a:ext uri="{9D8B030D-6E8A-4147-A177-3AD203B41FA5}">
                          <a16:colId xmlns:a16="http://schemas.microsoft.com/office/drawing/2014/main" val="1985107795"/>
                        </a:ext>
                      </a:extLst>
                    </a:gridCol>
                  </a:tblGrid>
                  <a:tr h="8185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/>
                            <a:t>Operating Conditions,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𝒐</m:t>
                              </m:r>
                            </m:oMath>
                          </a14:m>
                          <a:endParaRPr lang="en-US" sz="2400" b="1" dirty="0"/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/>
                            <a:t>Type of</a:t>
                          </a:r>
                          <a:r>
                            <a:rPr lang="en-US" sz="2400" baseline="0" dirty="0"/>
                            <a:t> component</a:t>
                          </a:r>
                          <a:r>
                            <a:rPr lang="en-US" sz="240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endParaRPr lang="en-US" sz="2400" dirty="0"/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/>
                            <a:t>No of layouts,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oMath>
                          </a14:m>
                          <a:endParaRPr lang="en-US" sz="2400" dirty="0"/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8974737"/>
                      </a:ext>
                    </a:extLst>
                  </a:tr>
                  <a:tr h="515645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2400" b="0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</m:oMath>
                          </a14:m>
                          <a:r>
                            <a:rPr lang="en-US" sz="2400" b="0" dirty="0"/>
                            <a:t> = 1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r>
                            <a:rPr lang="en-US" sz="2400" b="0" dirty="0"/>
                            <a:t> = 3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oMath>
                          </a14:m>
                          <a:r>
                            <a:rPr lang="en-US" sz="2400" b="0" dirty="0"/>
                            <a:t> = 2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87804326"/>
                      </a:ext>
                    </a:extLst>
                  </a:tr>
                  <a:tr h="515645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2400" b="0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  <m:r>
                                <a:rPr lang="en-US" sz="2400" b="0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b="0" dirty="0"/>
                            <a:t>= 2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r>
                            <a:rPr lang="en-US" sz="2400" b="0" dirty="0"/>
                            <a:t> = 2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oMath>
                          </a14:m>
                          <a:r>
                            <a:rPr lang="en-US" sz="2400" b="0" dirty="0"/>
                            <a:t> = 1</a:t>
                          </a: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82987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3" name="Table 92">
                <a:extLst>
                  <a:ext uri="{FF2B5EF4-FFF2-40B4-BE49-F238E27FC236}">
                    <a16:creationId xmlns:a16="http://schemas.microsoft.com/office/drawing/2014/main" id="{1FFF3644-A43F-6F57-C274-17B312A5FE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8180813"/>
                  </p:ext>
                </p:extLst>
              </p:nvPr>
            </p:nvGraphicFramePr>
            <p:xfrm>
              <a:off x="21784214" y="30282700"/>
              <a:ext cx="10413207" cy="1854250"/>
            </p:xfrm>
            <a:graphic>
              <a:graphicData uri="http://schemas.openxmlformats.org/drawingml/2006/table">
                <a:tbl>
                  <a:tblPr firstRow="1" bandRow="1">
                    <a:tableStyleId>{5DA37D80-6434-44D0-A028-1B22A696006F}</a:tableStyleId>
                  </a:tblPr>
                  <a:tblGrid>
                    <a:gridCol w="3100992">
                      <a:extLst>
                        <a:ext uri="{9D8B030D-6E8A-4147-A177-3AD203B41FA5}">
                          <a16:colId xmlns:a16="http://schemas.microsoft.com/office/drawing/2014/main" val="2968490973"/>
                        </a:ext>
                      </a:extLst>
                    </a:gridCol>
                    <a:gridCol w="3493714">
                      <a:extLst>
                        <a:ext uri="{9D8B030D-6E8A-4147-A177-3AD203B41FA5}">
                          <a16:colId xmlns:a16="http://schemas.microsoft.com/office/drawing/2014/main" val="79354601"/>
                        </a:ext>
                      </a:extLst>
                    </a:gridCol>
                    <a:gridCol w="3818501">
                      <a:extLst>
                        <a:ext uri="{9D8B030D-6E8A-4147-A177-3AD203B41FA5}">
                          <a16:colId xmlns:a16="http://schemas.microsoft.com/office/drawing/2014/main" val="1985107795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9"/>
                          <a:stretch>
                            <a:fillRect l="-196" t="-4444" r="-236346" b="-1362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9"/>
                          <a:stretch>
                            <a:fillRect l="-89005" t="-4444" r="-109948" b="-1362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9"/>
                          <a:stretch>
                            <a:fillRect l="-172727" t="-4444" r="-478" b="-1362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8974737"/>
                      </a:ext>
                    </a:extLst>
                  </a:tr>
                  <a:tr h="51564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196" t="-165882" r="-236346" b="-1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89005" t="-165882" r="-109948" b="-1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172727" t="-165882" r="-478" b="-116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87804326"/>
                      </a:ext>
                    </a:extLst>
                  </a:tr>
                  <a:tr h="51564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196" t="-265882" r="-236346" b="-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89005" t="-265882" r="-109948" b="-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9"/>
                          <a:stretch>
                            <a:fillRect l="-172727" t="-265882" r="-478" b="-16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8298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5" name="Table 94">
                <a:extLst>
                  <a:ext uri="{FF2B5EF4-FFF2-40B4-BE49-F238E27FC236}">
                    <a16:creationId xmlns:a16="http://schemas.microsoft.com/office/drawing/2014/main" id="{8255AB2E-88E8-F606-9267-A0BBF847C0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4578372"/>
                  </p:ext>
                </p:extLst>
              </p:nvPr>
            </p:nvGraphicFramePr>
            <p:xfrm>
              <a:off x="21784215" y="22847994"/>
              <a:ext cx="10413208" cy="7293230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689121">
                      <a:extLst>
                        <a:ext uri="{9D8B030D-6E8A-4147-A177-3AD203B41FA5}">
                          <a16:colId xmlns:a16="http://schemas.microsoft.com/office/drawing/2014/main" val="233492536"/>
                        </a:ext>
                      </a:extLst>
                    </a:gridCol>
                    <a:gridCol w="2615076">
                      <a:extLst>
                        <a:ext uri="{9D8B030D-6E8A-4147-A177-3AD203B41FA5}">
                          <a16:colId xmlns:a16="http://schemas.microsoft.com/office/drawing/2014/main" val="380653297"/>
                        </a:ext>
                      </a:extLst>
                    </a:gridCol>
                    <a:gridCol w="2596263">
                      <a:extLst>
                        <a:ext uri="{9D8B030D-6E8A-4147-A177-3AD203B41FA5}">
                          <a16:colId xmlns:a16="http://schemas.microsoft.com/office/drawing/2014/main" val="3051638950"/>
                        </a:ext>
                      </a:extLst>
                    </a:gridCol>
                    <a:gridCol w="3512748">
                      <a:extLst>
                        <a:ext uri="{9D8B030D-6E8A-4147-A177-3AD203B41FA5}">
                          <a16:colId xmlns:a16="http://schemas.microsoft.com/office/drawing/2014/main" val="1620009862"/>
                        </a:ext>
                      </a:extLst>
                    </a:gridCol>
                  </a:tblGrid>
                  <a:tr h="6768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000" b="1" kern="100" dirty="0">
                              <a:effectLst/>
                            </a:rPr>
                            <a:t>Variables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000" b="1" kern="100" dirty="0">
                              <a:effectLst/>
                            </a:rPr>
                            <a:t>Operating Condition,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𝐨</m:t>
                              </m:r>
                            </m:oMath>
                          </a14:m>
                          <a:r>
                            <a:rPr lang="en-US" sz="2000" b="1" kern="100" dirty="0">
                              <a:effectLst/>
                            </a:rPr>
                            <a:t> = 1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630555" algn="l"/>
                            </a:tabLst>
                            <a:defRPr/>
                          </a:pPr>
                          <a:r>
                            <a:rPr lang="en-US" sz="2000" b="1" kern="100" dirty="0">
                              <a:effectLst/>
                            </a:rPr>
                            <a:t>Operating Condition,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kern="100" smtClea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𝐨</m:t>
                              </m:r>
                            </m:oMath>
                          </a14:m>
                          <a:r>
                            <a:rPr lang="en-US" sz="2000" b="1" kern="100" dirty="0">
                              <a:effectLst/>
                            </a:rPr>
                            <a:t> = 2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000" b="1" kern="100" dirty="0">
                              <a:effectLst/>
                            </a:rPr>
                            <a:t>Units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375837"/>
                      </a:ext>
                    </a:extLst>
                  </a:tr>
                  <a:tr h="4208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b="0" kern="100" dirty="0">
                              <a:effectLst/>
                            </a:rPr>
                            <a:t>b</a:t>
                          </a:r>
                          <a:endParaRPr lang="en-US" sz="2400" b="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2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3</a:t>
                          </a:r>
                          <a:endParaRPr lang="en-US" sz="2400" kern="100" dirty="0"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pallets/batch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3725357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0.175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0.175</a:t>
                          </a:r>
                          <a:endParaRPr lang="en-US" sz="2400" kern="100" dirty="0"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effectLst/>
                            </a:rPr>
                            <a:t>$/kWh </a:t>
                          </a:r>
                          <a:endParaRPr lang="en-US" sz="2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61912180"/>
                      </a:ext>
                    </a:extLst>
                  </a:tr>
                  <a:tr h="4208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15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15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9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components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18325508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oMath>
                            </m:oMathPara>
                          </a14:m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kWh/hour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13783622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oMath>
                            </m:oMathPara>
                          </a14:m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6658043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2400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solidFill>
                                <a:schemeClr val="tx1"/>
                              </a:solidFill>
                              <a:effectLst/>
                            </a:rPr>
                            <a:t>$/hours (Labor cost)</a:t>
                          </a:r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47949424"/>
                      </a:ext>
                    </a:extLst>
                  </a:tr>
                  <a:tr h="50783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sz="24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0.35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hours/component (loading/unloading)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3010052"/>
                      </a:ext>
                    </a:extLst>
                  </a:tr>
                  <a:tr h="4498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b="0" i="1" kern="100" smtClean="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US" sz="2400" b="0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sz="2400" b="0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b="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4771766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oMath>
                            </m:oMathPara>
                          </a14:m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6625442"/>
                      </a:ext>
                    </a:extLst>
                  </a:tr>
                  <a:tr h="28541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11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hours/batch (power)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37266549"/>
                      </a:ext>
                    </a:extLst>
                  </a:tr>
                  <a:tr h="47968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2400" b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  <m:r>
                                          <a:rPr lang="en-US" sz="24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68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71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67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03429284"/>
                      </a:ext>
                    </a:extLst>
                  </a:tr>
                  <a:tr h="44980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b="0" i="1" kern="100" smtClean="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kern="100" smtClean="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𝑊</m:t>
                                      </m:r>
                                    </m:e>
                                    <m:sub>
                                      <m:r>
                                        <a:rPr lang="en-US" sz="2400" b="0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sz="2400" b="0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b="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 kern="1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e>
                                        <m:r>
                                          <a:rPr lang="en-US" sz="2400" b="0" kern="1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24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5396633"/>
                      </a:ext>
                    </a:extLst>
                  </a:tr>
                  <a:tr h="42163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oMath>
                            </m:oMathPara>
                          </a14:m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8572488"/>
                      </a:ext>
                    </a:extLst>
                  </a:tr>
                  <a:tr h="4708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24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sub>
                                <m:sup>
                                  <m:r>
                                    <a:rPr lang="en-US" sz="2400" b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components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84154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5" name="Table 94">
                <a:extLst>
                  <a:ext uri="{FF2B5EF4-FFF2-40B4-BE49-F238E27FC236}">
                    <a16:creationId xmlns:a16="http://schemas.microsoft.com/office/drawing/2014/main" id="{8255AB2E-88E8-F606-9267-A0BBF847C0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4578372"/>
                  </p:ext>
                </p:extLst>
              </p:nvPr>
            </p:nvGraphicFramePr>
            <p:xfrm>
              <a:off x="21784215" y="22847994"/>
              <a:ext cx="10413208" cy="7293467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1689121">
                      <a:extLst>
                        <a:ext uri="{9D8B030D-6E8A-4147-A177-3AD203B41FA5}">
                          <a16:colId xmlns:a16="http://schemas.microsoft.com/office/drawing/2014/main" val="233492536"/>
                        </a:ext>
                      </a:extLst>
                    </a:gridCol>
                    <a:gridCol w="2615076">
                      <a:extLst>
                        <a:ext uri="{9D8B030D-6E8A-4147-A177-3AD203B41FA5}">
                          <a16:colId xmlns:a16="http://schemas.microsoft.com/office/drawing/2014/main" val="380653297"/>
                        </a:ext>
                      </a:extLst>
                    </a:gridCol>
                    <a:gridCol w="2596263">
                      <a:extLst>
                        <a:ext uri="{9D8B030D-6E8A-4147-A177-3AD203B41FA5}">
                          <a16:colId xmlns:a16="http://schemas.microsoft.com/office/drawing/2014/main" val="3051638950"/>
                        </a:ext>
                      </a:extLst>
                    </a:gridCol>
                    <a:gridCol w="3512748">
                      <a:extLst>
                        <a:ext uri="{9D8B030D-6E8A-4147-A177-3AD203B41FA5}">
                          <a16:colId xmlns:a16="http://schemas.microsoft.com/office/drawing/2014/main" val="1620009862"/>
                        </a:ext>
                      </a:extLst>
                    </a:gridCol>
                  </a:tblGrid>
                  <a:tr h="67687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000" b="1" kern="100" dirty="0">
                              <a:effectLst/>
                            </a:rPr>
                            <a:t>Variables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64802" t="-9009" r="-234266" b="-10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165962" t="-9009" r="-135915" b="-10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000" b="1" kern="100" dirty="0">
                              <a:effectLst/>
                            </a:rPr>
                            <a:t>Units</a:t>
                          </a:r>
                          <a:endParaRPr lang="en-US" sz="2000" b="1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9375837"/>
                      </a:ext>
                    </a:extLst>
                  </a:tr>
                  <a:tr h="4208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b="0" kern="100" dirty="0">
                              <a:effectLst/>
                            </a:rPr>
                            <a:t>b</a:t>
                          </a:r>
                          <a:endParaRPr lang="en-US" sz="2400" b="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2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3</a:t>
                          </a:r>
                          <a:endParaRPr lang="en-US" sz="2400" kern="100" dirty="0"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pallets/batch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3725357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256757" r="-517690" b="-13067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0.175</a:t>
                          </a:r>
                          <a:endParaRPr lang="en-US" sz="2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effectLst/>
                            </a:rPr>
                            <a:t>0.175</a:t>
                          </a:r>
                          <a:endParaRPr lang="en-US" sz="2400" kern="100" dirty="0"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effectLst/>
                            </a:rPr>
                            <a:t>$/kWh </a:t>
                          </a:r>
                          <a:endParaRPr lang="en-US" sz="2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61912180"/>
                      </a:ext>
                    </a:extLst>
                  </a:tr>
                  <a:tr h="42088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382609" r="-517690" b="-130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64802" t="-382609" r="-234266" b="-130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165962" t="-382609" r="-135915" b="-130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components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18325508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450000" r="-517690" b="-11135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kWh/hour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13783622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557534" r="-517690" b="-1028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6658043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648649" r="-517690" b="-9148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>
                              <a:solidFill>
                                <a:schemeClr val="tx1"/>
                              </a:solidFill>
                              <a:effectLst/>
                            </a:rPr>
                            <a:t>$/hours (Labor cost)</a:t>
                          </a:r>
                          <a:endParaRPr lang="en-US" sz="2400" kern="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47949424"/>
                      </a:ext>
                    </a:extLst>
                  </a:tr>
                  <a:tr h="80714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416541" r="-517690" b="-4090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0.35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hours/component (loading/unloading)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03010052"/>
                      </a:ext>
                    </a:extLst>
                  </a:tr>
                  <a:tr h="4498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928378" r="-517690" b="-6351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64802" t="-928378" r="-234266" b="-6351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165962" t="-928378" r="-135915" b="-6351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4771766"/>
                      </a:ext>
                    </a:extLst>
                  </a:tr>
                  <a:tr h="4493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042466" r="-517690" b="-543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16625442"/>
                      </a:ext>
                    </a:extLst>
                  </a:tr>
                  <a:tr h="4485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127027" r="-517690" b="-4364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11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hours/batch (power)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37266549"/>
                      </a:ext>
                    </a:extLst>
                  </a:tr>
                  <a:tr h="4796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149367" r="-517690" b="-3088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64802" t="-1149367" r="-234266" b="-3088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165962" t="-1149367" r="-135915" b="-3088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hours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03429284"/>
                      </a:ext>
                    </a:extLst>
                  </a:tr>
                  <a:tr h="44980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352055" r="-517690" b="-234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64802" t="-1352055" r="-234266" b="-234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165962" t="-1352055" r="-135915" b="-234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5396633"/>
                      </a:ext>
                    </a:extLst>
                  </a:tr>
                  <a:tr h="42163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514286" r="-517690" b="-14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feet 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8572488"/>
                      </a:ext>
                    </a:extLst>
                  </a:tr>
                  <a:tr h="47136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0"/>
                          <a:stretch>
                            <a:fillRect l="-361" t="-1467532" r="-517690" b="-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24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components</a:t>
                          </a:r>
                          <a:endParaRPr lang="en-US" sz="2400" kern="1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84154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6" name="TextBox 95">
            <a:extLst>
              <a:ext uri="{FF2B5EF4-FFF2-40B4-BE49-F238E27FC236}">
                <a16:creationId xmlns:a16="http://schemas.microsoft.com/office/drawing/2014/main" id="{FBAB17B2-4632-0907-F6BC-808D8A5777CB}"/>
              </a:ext>
            </a:extLst>
          </p:cNvPr>
          <p:cNvSpPr txBox="1"/>
          <p:nvPr/>
        </p:nvSpPr>
        <p:spPr>
          <a:xfrm>
            <a:off x="32635921" y="662410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Computational Results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3F9B959-B564-F94F-666E-DD1DC9F8A32C}"/>
                  </a:ext>
                </a:extLst>
              </p:cNvPr>
              <p:cNvSpPr/>
              <p:nvPr/>
            </p:nvSpPr>
            <p:spPr>
              <a:xfrm>
                <a:off x="32750370" y="7292021"/>
                <a:ext cx="10622160" cy="20351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sz="36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  <m:r>
                          <a:rPr lang="en-US" sz="36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36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n-US" sz="3600" b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0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36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3600" b="1" i="1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kern="0" dirty="0">
                    <a:solidFill>
                      <a:schemeClr val="tx1">
                        <a:lumMod val="75000"/>
                      </a:schemeClr>
                    </a:solidFill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</a:t>
                </a:r>
                <a:r>
                  <a:rPr lang="en-US" sz="3600" b="1" i="1" kern="0" dirty="0">
                    <a:solidFill>
                      <a:schemeClr val="tx1">
                        <a:lumMod val="75000"/>
                      </a:schemeClr>
                    </a:solidFill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sz="36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  <m:sup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  <m:r>
                          <a:rPr lang="en-US" sz="36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36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  <m:sup>
                            <m:r>
                              <a:rPr lang="en-US" sz="36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n-US" sz="3600" b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0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36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endParaRPr lang="en-US" sz="3600" dirty="0"/>
              </a:p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𝟏𝟏</m:t>
                        </m:r>
                      </m:sub>
                      <m:sup>
                        <m: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𝟏𝟕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360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𝟐𝟏</m:t>
                        </m:r>
                      </m:sub>
                      <m:sup>
                        <m: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𝟏𝟒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endParaRPr lang="en-US" sz="3600" b="1" kern="0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𝟏𝟐</m:t>
                        </m:r>
                      </m:sub>
                      <m:sup>
                        <m: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360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36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𝟐𝟐</m:t>
                        </m:r>
                      </m:sub>
                      <m:sup>
                        <m:r>
                          <a:rPr lang="en-US" sz="36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3F9B959-B564-F94F-666E-DD1DC9F8A3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0370" y="7292021"/>
                <a:ext cx="10622160" cy="2035196"/>
              </a:xfrm>
              <a:prstGeom prst="rect">
                <a:avLst/>
              </a:prstGeom>
              <a:blipFill>
                <a:blip r:embed="rId41"/>
                <a:stretch>
                  <a:fillRect b="-389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8" name="TextBox 97">
            <a:extLst>
              <a:ext uri="{FF2B5EF4-FFF2-40B4-BE49-F238E27FC236}">
                <a16:creationId xmlns:a16="http://schemas.microsoft.com/office/drawing/2014/main" id="{3B9BDE8D-5511-BA8B-31C3-2781AFADC3FA}"/>
              </a:ext>
            </a:extLst>
          </p:cNvPr>
          <p:cNvSpPr txBox="1"/>
          <p:nvPr/>
        </p:nvSpPr>
        <p:spPr>
          <a:xfrm>
            <a:off x="24749313" y="32177034"/>
            <a:ext cx="751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*Original Data is changed a little bit for proprietary right of the PC manufacturer company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D9AFC68-95C2-8A16-FE6F-EBCC8E3835EF}"/>
              </a:ext>
            </a:extLst>
          </p:cNvPr>
          <p:cNvSpPr txBox="1"/>
          <p:nvPr/>
        </p:nvSpPr>
        <p:spPr>
          <a:xfrm>
            <a:off x="32634701" y="9376922"/>
            <a:ext cx="10368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/>
            </a:defPPr>
          </a:lstStyle>
          <a:p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rPr>
              <a:t>Result Analysis</a:t>
            </a:r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E55B8DEE-8430-8456-2229-7AF0B7646805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2558837" y="10240457"/>
            <a:ext cx="5260289" cy="4282245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87F6289C-9567-9051-C2AA-24756141C535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8099960" y="10196069"/>
            <a:ext cx="5401756" cy="4327285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722FD025-79FC-04F3-30AB-1A482209EC54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32634701" y="14812604"/>
            <a:ext cx="5317069" cy="4654426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3DC7D95B-17A0-05F3-6A50-0F895C72CBB5}"/>
              </a:ext>
            </a:extLst>
          </p:cNvPr>
          <p:cNvSpPr txBox="1"/>
          <p:nvPr/>
        </p:nvSpPr>
        <p:spPr>
          <a:xfrm>
            <a:off x="32601061" y="1992613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 kern="1200"/>
            </a:defPPr>
            <a:lvl1pPr>
              <a:defRPr sz="4400" b="1">
                <a:solidFill>
                  <a:schemeClr val="tx1">
                    <a:lumMod val="95000"/>
                    <a:lumOff val="5000"/>
                  </a:schemeClr>
                </a:solidFill>
                <a:latin typeface="Montserrat Extra Bold" panose="00000900000000000000" pitchFamily="50" charset="0"/>
              </a:defRPr>
            </a:lvl1pPr>
          </a:lstStyle>
          <a:p>
            <a:r>
              <a:rPr lang="en-US" dirty="0"/>
              <a:t>Application &amp; Scope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DB4F7B4-50B3-6AC9-6BCF-D78ED351AB90}"/>
              </a:ext>
            </a:extLst>
          </p:cNvPr>
          <p:cNvSpPr/>
          <p:nvPr/>
        </p:nvSpPr>
        <p:spPr>
          <a:xfrm>
            <a:off x="32601061" y="20645944"/>
            <a:ext cx="10958492" cy="31971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</a:rPr>
              <a:t>This optimization ensures that each component is evenly cured, which is vital for achieving consistent material strength and structural integrity. </a:t>
            </a:r>
          </a:p>
          <a:p>
            <a:pPr marL="285750" marR="0" indent="-28575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The economic efficiency achieved through the model not only lowers the initial project costs but also reduces the lifecycle expenses associated with maintenance and repairs, supporting long-term sustainability.</a:t>
            </a:r>
            <a:endParaRPr lang="en-US" sz="2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912A422-B063-D251-42AF-1772827BFA2C}"/>
              </a:ext>
            </a:extLst>
          </p:cNvPr>
          <p:cNvSpPr/>
          <p:nvPr/>
        </p:nvSpPr>
        <p:spPr>
          <a:xfrm>
            <a:off x="38032060" y="14725289"/>
            <a:ext cx="5564901" cy="46382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 algn="just">
              <a:buFont typeface="Arial" panose="020B0604020202020204" pitchFamily="34" charset="0"/>
              <a:buChar char="•"/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Curing cost and CPU time rising sharply as demand per PC component increases.</a:t>
            </a:r>
          </a:p>
          <a:p>
            <a:pPr marL="177800" indent="-177800" algn="just">
              <a:buFont typeface="Arial" panose="020B0604020202020204" pitchFamily="34" charset="0"/>
              <a:buChar char="•"/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Larger length/width slightly raise curing cost and CPU time at a slower rate.</a:t>
            </a:r>
          </a:p>
          <a:p>
            <a:pPr marL="177800" indent="-177800" algn="just">
              <a:buFont typeface="Arial" panose="020B0604020202020204" pitchFamily="34" charset="0"/>
              <a:buChar char="•"/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curing cost decreases when more components are packed onto fewer pallets, reducing batch size and cost. </a:t>
            </a:r>
          </a:p>
        </p:txBody>
      </p:sp>
    </p:spTree>
    <p:extLst>
      <p:ext uri="{BB962C8B-B14F-4D97-AF65-F5344CB8AC3E}">
        <p14:creationId xmlns:p14="http://schemas.microsoft.com/office/powerpoint/2010/main" val="4128123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2.04.14"/>
  <p:tag name="AS_TITLE" val="Aspose.Slides for .NET 4.0 Client Profile"/>
  <p:tag name="AS_VERSION" val="22.4"/>
  <p:tag name="POSTERNERDTEMPLATE" val="assessingslate|08-202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5888</TotalTime>
  <Words>1139</Words>
  <Application>Microsoft Office PowerPoint</Application>
  <PresentationFormat>Custom</PresentationFormat>
  <Paragraphs>164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Calibri</vt:lpstr>
      <vt:lpstr>Aptos</vt:lpstr>
      <vt:lpstr>Arial Narrow</vt:lpstr>
      <vt:lpstr>Cambria Math</vt:lpstr>
      <vt:lpstr>Wingdings</vt:lpstr>
      <vt:lpstr>Montserrat Extra Bold</vt:lpstr>
      <vt:lpstr>Copperplate Gothic Bold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poster example</dc:title>
  <dc:subject>Template For Scientific Poster Presentation</dc:subject>
  <dc:creator>Graphicsland/MakeSigns.com</dc:creator>
  <cp:keywords>scientific, research, template, custom, poster, presentation, symposium, printing, powerpoint, create, design, example, sample, download</cp:keywords>
  <dc:description>We offer free powerpoint poster templates to help you design your very own scientific poster presentation.</dc:description>
  <cp:lastModifiedBy>Anik Mazumder</cp:lastModifiedBy>
  <cp:revision>120</cp:revision>
  <cp:lastPrinted>2025-04-14T17:26:15Z</cp:lastPrinted>
  <dcterms:modified xsi:type="dcterms:W3CDTF">2025-06-01T15:15:20Z</dcterms:modified>
  <cp:category>science research poster</cp:category>
</cp:coreProperties>
</file>