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  <p:sldMasterId id="2147483663" r:id="rId2"/>
    <p:sldMasterId id="2147483683" r:id="rId3"/>
    <p:sldMasterId id="2147483669" r:id="rId4"/>
  </p:sldMasterIdLst>
  <p:notesMasterIdLst>
    <p:notesMasterId r:id="rId33"/>
  </p:notesMasterIdLst>
  <p:handoutMasterIdLst>
    <p:handoutMasterId r:id="rId34"/>
  </p:handoutMasterIdLst>
  <p:sldIdLst>
    <p:sldId id="258" r:id="rId5"/>
    <p:sldId id="372" r:id="rId6"/>
    <p:sldId id="312" r:id="rId7"/>
    <p:sldId id="382" r:id="rId8"/>
    <p:sldId id="359" r:id="rId9"/>
    <p:sldId id="358" r:id="rId10"/>
    <p:sldId id="355" r:id="rId11"/>
    <p:sldId id="377" r:id="rId12"/>
    <p:sldId id="360" r:id="rId13"/>
    <p:sldId id="383" r:id="rId14"/>
    <p:sldId id="385" r:id="rId15"/>
    <p:sldId id="361" r:id="rId16"/>
    <p:sldId id="362" r:id="rId17"/>
    <p:sldId id="386" r:id="rId18"/>
    <p:sldId id="387" r:id="rId19"/>
    <p:sldId id="378" r:id="rId20"/>
    <p:sldId id="388" r:id="rId21"/>
    <p:sldId id="384" r:id="rId22"/>
    <p:sldId id="379" r:id="rId23"/>
    <p:sldId id="380" r:id="rId24"/>
    <p:sldId id="381" r:id="rId25"/>
    <p:sldId id="367" r:id="rId26"/>
    <p:sldId id="368" r:id="rId27"/>
    <p:sldId id="369" r:id="rId28"/>
    <p:sldId id="373" r:id="rId29"/>
    <p:sldId id="370" r:id="rId30"/>
    <p:sldId id="389" r:id="rId31"/>
    <p:sldId id="327" r:id="rId32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CF4"/>
    <a:srgbClr val="3333FF"/>
    <a:srgbClr val="FFFFFF"/>
    <a:srgbClr val="F8F8F8"/>
    <a:srgbClr val="FDD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347489-21F6-4E8F-9E0A-61AC525DEB6A}" v="59" dt="2025-09-22T21:01:35.4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49" autoAdjust="0"/>
    <p:restoredTop sz="94243" autoAdjust="0"/>
  </p:normalViewPr>
  <p:slideViewPr>
    <p:cSldViewPr snapToGrid="0">
      <p:cViewPr varScale="1">
        <p:scale>
          <a:sx n="100" d="100"/>
          <a:sy n="100" d="100"/>
        </p:scale>
        <p:origin x="134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ik Mazumder" userId="0297af4d-4a57-46dd-bc6c-7211c52d8afd" providerId="ADAL" clId="{FF2BDA6A-5633-4381-8A3A-FC85886E0505}"/>
    <pc:docChg chg="undo custSel addSld modSld">
      <pc:chgData name="Anik Mazumder" userId="0297af4d-4a57-46dd-bc6c-7211c52d8afd" providerId="ADAL" clId="{FF2BDA6A-5633-4381-8A3A-FC85886E0505}" dt="2025-09-22T21:20:52.008" v="232" actId="20577"/>
      <pc:docMkLst>
        <pc:docMk/>
      </pc:docMkLst>
      <pc:sldChg chg="addSp modSp new mod">
        <pc:chgData name="Anik Mazumder" userId="0297af4d-4a57-46dd-bc6c-7211c52d8afd" providerId="ADAL" clId="{FF2BDA6A-5633-4381-8A3A-FC85886E0505}" dt="2025-09-22T21:20:52.008" v="232" actId="20577"/>
        <pc:sldMkLst>
          <pc:docMk/>
          <pc:sldMk cId="1156230671" sldId="389"/>
        </pc:sldMkLst>
        <pc:spChg chg="add mod">
          <ac:chgData name="Anik Mazumder" userId="0297af4d-4a57-46dd-bc6c-7211c52d8afd" providerId="ADAL" clId="{FF2BDA6A-5633-4381-8A3A-FC85886E0505}" dt="2025-09-22T21:02:21.135" v="196" actId="1076"/>
          <ac:spMkLst>
            <pc:docMk/>
            <pc:sldMk cId="1156230671" sldId="389"/>
            <ac:spMk id="26" creationId="{1B6ADD1F-791A-CDA0-E4C9-0BB598BF0406}"/>
          </ac:spMkLst>
        </pc:spChg>
        <pc:spChg chg="add mod">
          <ac:chgData name="Anik Mazumder" userId="0297af4d-4a57-46dd-bc6c-7211c52d8afd" providerId="ADAL" clId="{FF2BDA6A-5633-4381-8A3A-FC85886E0505}" dt="2025-09-22T21:02:11.095" v="193" actId="1076"/>
          <ac:spMkLst>
            <pc:docMk/>
            <pc:sldMk cId="1156230671" sldId="389"/>
            <ac:spMk id="27" creationId="{5748E32A-89E9-6F0A-0A7B-0DC8FEEE26AB}"/>
          </ac:spMkLst>
        </pc:spChg>
        <pc:spChg chg="add mod">
          <ac:chgData name="Anik Mazumder" userId="0297af4d-4a57-46dd-bc6c-7211c52d8afd" providerId="ADAL" clId="{FF2BDA6A-5633-4381-8A3A-FC85886E0505}" dt="2025-09-22T21:20:52.008" v="232" actId="20577"/>
          <ac:spMkLst>
            <pc:docMk/>
            <pc:sldMk cId="1156230671" sldId="389"/>
            <ac:spMk id="28" creationId="{CF6C142D-6B99-C649-8D4C-0A4752C55BE3}"/>
          </ac:spMkLst>
        </pc:spChg>
        <pc:spChg chg="add mod">
          <ac:chgData name="Anik Mazumder" userId="0297af4d-4a57-46dd-bc6c-7211c52d8afd" providerId="ADAL" clId="{FF2BDA6A-5633-4381-8A3A-FC85886E0505}" dt="2025-09-22T21:20:43.722" v="218" actId="20577"/>
          <ac:spMkLst>
            <pc:docMk/>
            <pc:sldMk cId="1156230671" sldId="389"/>
            <ac:spMk id="29" creationId="{71EB8030-1DF9-D04A-74E4-4AD3CB2F28C5}"/>
          </ac:spMkLst>
        </pc:spChg>
        <pc:grpChg chg="add mod">
          <ac:chgData name="Anik Mazumder" userId="0297af4d-4a57-46dd-bc6c-7211c52d8afd" providerId="ADAL" clId="{FF2BDA6A-5633-4381-8A3A-FC85886E0505}" dt="2025-09-22T20:59:19.535" v="65" actId="1076"/>
          <ac:grpSpMkLst>
            <pc:docMk/>
            <pc:sldMk cId="1156230671" sldId="389"/>
            <ac:grpSpMk id="7" creationId="{A0B790CB-402A-5E23-33CB-FDF82691D336}"/>
          </ac:grpSpMkLst>
        </pc:grpChg>
        <pc:picChg chg="add mod">
          <ac:chgData name="Anik Mazumder" userId="0297af4d-4a57-46dd-bc6c-7211c52d8afd" providerId="ADAL" clId="{FF2BDA6A-5633-4381-8A3A-FC85886E0505}" dt="2025-09-22T20:58:03.502" v="48" actId="1076"/>
          <ac:picMkLst>
            <pc:docMk/>
            <pc:sldMk cId="1156230671" sldId="389"/>
            <ac:picMk id="5" creationId="{2C1BA38C-D11D-F525-0A4B-7B91D5FF95BC}"/>
          </ac:picMkLst>
        </pc:picChg>
        <pc:picChg chg="add mod">
          <ac:chgData name="Anik Mazumder" userId="0297af4d-4a57-46dd-bc6c-7211c52d8afd" providerId="ADAL" clId="{FF2BDA6A-5633-4381-8A3A-FC85886E0505}" dt="2025-09-22T20:59:19.535" v="65" actId="1076"/>
          <ac:picMkLst>
            <pc:docMk/>
            <pc:sldMk cId="1156230671" sldId="389"/>
            <ac:picMk id="6" creationId="{6C71A43D-5C65-8BAD-DFA4-125F49A587BE}"/>
          </ac:picMkLst>
        </pc:picChg>
        <pc:picChg chg="add mod">
          <ac:chgData name="Anik Mazumder" userId="0297af4d-4a57-46dd-bc6c-7211c52d8afd" providerId="ADAL" clId="{FF2BDA6A-5633-4381-8A3A-FC85886E0505}" dt="2025-09-22T20:59:59.510" v="75" actId="1076"/>
          <ac:picMkLst>
            <pc:docMk/>
            <pc:sldMk cId="1156230671" sldId="389"/>
            <ac:picMk id="1026" creationId="{60624BE9-70FD-D3CC-CD0D-CDCDF8B1A992}"/>
          </ac:picMkLst>
        </pc:picChg>
        <pc:picChg chg="add mod">
          <ac:chgData name="Anik Mazumder" userId="0297af4d-4a57-46dd-bc6c-7211c52d8afd" providerId="ADAL" clId="{FF2BDA6A-5633-4381-8A3A-FC85886E0505}" dt="2025-09-22T20:59:12.942" v="64" actId="14100"/>
          <ac:picMkLst>
            <pc:docMk/>
            <pc:sldMk cId="1156230671" sldId="389"/>
            <ac:picMk id="1028" creationId="{3D92820A-C846-FA66-6ECF-92E9B474A611}"/>
          </ac:picMkLst>
        </pc:picChg>
        <pc:picChg chg="add mod">
          <ac:chgData name="Anik Mazumder" userId="0297af4d-4a57-46dd-bc6c-7211c52d8afd" providerId="ADAL" clId="{FF2BDA6A-5633-4381-8A3A-FC85886E0505}" dt="2025-09-22T20:59:19.535" v="65" actId="1076"/>
          <ac:picMkLst>
            <pc:docMk/>
            <pc:sldMk cId="1156230671" sldId="389"/>
            <ac:picMk id="1030" creationId="{F3D23CAC-6CC5-3AE3-D679-40C7FD2952B3}"/>
          </ac:picMkLst>
        </pc:picChg>
        <pc:cxnChg chg="add mod">
          <ac:chgData name="Anik Mazumder" userId="0297af4d-4a57-46dd-bc6c-7211c52d8afd" providerId="ADAL" clId="{FF2BDA6A-5633-4381-8A3A-FC85886E0505}" dt="2025-09-22T20:59:12.942" v="64" actId="14100"/>
          <ac:cxnSpMkLst>
            <pc:docMk/>
            <pc:sldMk cId="1156230671" sldId="389"/>
            <ac:cxnSpMk id="9" creationId="{C93A989F-9840-7851-2B58-39622D1B1AAC}"/>
          </ac:cxnSpMkLst>
        </pc:cxnChg>
        <pc:cxnChg chg="add mod">
          <ac:chgData name="Anik Mazumder" userId="0297af4d-4a57-46dd-bc6c-7211c52d8afd" providerId="ADAL" clId="{FF2BDA6A-5633-4381-8A3A-FC85886E0505}" dt="2025-09-22T20:59:59.510" v="75" actId="1076"/>
          <ac:cxnSpMkLst>
            <pc:docMk/>
            <pc:sldMk cId="1156230671" sldId="389"/>
            <ac:cxnSpMk id="11" creationId="{69507C41-9BF5-E0E1-E7DD-3D2232BE1F6D}"/>
          </ac:cxnSpMkLst>
        </pc:cxnChg>
        <pc:cxnChg chg="add mod">
          <ac:chgData name="Anik Mazumder" userId="0297af4d-4a57-46dd-bc6c-7211c52d8afd" providerId="ADAL" clId="{FF2BDA6A-5633-4381-8A3A-FC85886E0505}" dt="2025-09-22T20:59:35.654" v="69" actId="14100"/>
          <ac:cxnSpMkLst>
            <pc:docMk/>
            <pc:sldMk cId="1156230671" sldId="389"/>
            <ac:cxnSpMk id="19" creationId="{ABABADBE-0D83-4676-B0B2-86511F4493B4}"/>
          </ac:cxnSpMkLst>
        </pc:cxnChg>
        <pc:cxnChg chg="add mod">
          <ac:chgData name="Anik Mazumder" userId="0297af4d-4a57-46dd-bc6c-7211c52d8afd" providerId="ADAL" clId="{FF2BDA6A-5633-4381-8A3A-FC85886E0505}" dt="2025-09-22T20:59:38.947" v="70"/>
          <ac:cxnSpMkLst>
            <pc:docMk/>
            <pc:sldMk cId="1156230671" sldId="389"/>
            <ac:cxnSpMk id="22" creationId="{2FAEA5F0-7C38-5F55-60BE-C37A7EC099EF}"/>
          </ac:cxnSpMkLst>
        </pc:cxnChg>
        <pc:cxnChg chg="add mod">
          <ac:chgData name="Anik Mazumder" userId="0297af4d-4a57-46dd-bc6c-7211c52d8afd" providerId="ADAL" clId="{FF2BDA6A-5633-4381-8A3A-FC85886E0505}" dt="2025-09-22T20:59:59.510" v="75" actId="1076"/>
          <ac:cxnSpMkLst>
            <pc:docMk/>
            <pc:sldMk cId="1156230671" sldId="389"/>
            <ac:cxnSpMk id="23" creationId="{D3C913A2-3930-5638-8C02-7F3D4BC0E17D}"/>
          </ac:cxnSpMkLst>
        </pc:cxnChg>
      </pc:sldChg>
    </pc:docChg>
  </pc:docChgLst>
  <pc:docChgLst>
    <pc:chgData name="Anik Mazumder" userId="0297af4d-4a57-46dd-bc6c-7211c52d8afd" providerId="ADAL" clId="{4CBCE29D-47B1-4D52-A24E-CF81AD4CFBB0}"/>
    <pc:docChg chg="custSel modSld">
      <pc:chgData name="Anik Mazumder" userId="0297af4d-4a57-46dd-bc6c-7211c52d8afd" providerId="ADAL" clId="{4CBCE29D-47B1-4D52-A24E-CF81AD4CFBB0}" dt="2025-08-24T13:07:52.361" v="7" actId="478"/>
      <pc:docMkLst>
        <pc:docMk/>
      </pc:docMkLst>
      <pc:sldChg chg="modSp mod">
        <pc:chgData name="Anik Mazumder" userId="0297af4d-4a57-46dd-bc6c-7211c52d8afd" providerId="ADAL" clId="{4CBCE29D-47B1-4D52-A24E-CF81AD4CFBB0}" dt="2025-08-23T15:25:03.698" v="6" actId="1076"/>
        <pc:sldMkLst>
          <pc:docMk/>
          <pc:sldMk cId="3858606170" sldId="312"/>
        </pc:sldMkLst>
        <pc:spChg chg="mod">
          <ac:chgData name="Anik Mazumder" userId="0297af4d-4a57-46dd-bc6c-7211c52d8afd" providerId="ADAL" clId="{4CBCE29D-47B1-4D52-A24E-CF81AD4CFBB0}" dt="2025-08-23T15:24:53.612" v="5" actId="1076"/>
          <ac:spMkLst>
            <pc:docMk/>
            <pc:sldMk cId="3858606170" sldId="312"/>
            <ac:spMk id="2" creationId="{681F1ADC-96CA-53A9-3ED8-181F0D01E82B}"/>
          </ac:spMkLst>
        </pc:spChg>
        <pc:spChg chg="mod">
          <ac:chgData name="Anik Mazumder" userId="0297af4d-4a57-46dd-bc6c-7211c52d8afd" providerId="ADAL" clId="{4CBCE29D-47B1-4D52-A24E-CF81AD4CFBB0}" dt="2025-08-23T15:24:45.255" v="4" actId="20577"/>
          <ac:spMkLst>
            <pc:docMk/>
            <pc:sldMk cId="3858606170" sldId="312"/>
            <ac:spMk id="5" creationId="{ACA034A8-EB59-C80A-2902-905E1170EB76}"/>
          </ac:spMkLst>
        </pc:spChg>
        <pc:spChg chg="mod">
          <ac:chgData name="Anik Mazumder" userId="0297af4d-4a57-46dd-bc6c-7211c52d8afd" providerId="ADAL" clId="{4CBCE29D-47B1-4D52-A24E-CF81AD4CFBB0}" dt="2025-08-23T15:25:03.698" v="6" actId="1076"/>
          <ac:spMkLst>
            <pc:docMk/>
            <pc:sldMk cId="3858606170" sldId="312"/>
            <ac:spMk id="7" creationId="{13D0A44E-63D0-ECC4-E94B-543272292AA7}"/>
          </ac:spMkLst>
        </pc:spChg>
      </pc:sldChg>
      <pc:sldChg chg="delSp mod">
        <pc:chgData name="Anik Mazumder" userId="0297af4d-4a57-46dd-bc6c-7211c52d8afd" providerId="ADAL" clId="{4CBCE29D-47B1-4D52-A24E-CF81AD4CFBB0}" dt="2025-08-24T13:07:52.361" v="7" actId="478"/>
        <pc:sldMkLst>
          <pc:docMk/>
          <pc:sldMk cId="3074387773" sldId="370"/>
        </pc:sldMkLst>
      </pc:sldChg>
    </pc:docChg>
  </pc:docChgLst>
  <pc:docChgLst>
    <pc:chgData name="Anik Mazumder" userId="0297af4d-4a57-46dd-bc6c-7211c52d8afd" providerId="ADAL" clId="{6A53DE1F-682A-4D71-82BA-00921EA3507D}"/>
    <pc:docChg chg="modSld">
      <pc:chgData name="Anik Mazumder" userId="0297af4d-4a57-46dd-bc6c-7211c52d8afd" providerId="ADAL" clId="{6A53DE1F-682A-4D71-82BA-00921EA3507D}" dt="2025-09-21T15:23:48.442" v="6" actId="20577"/>
      <pc:docMkLst>
        <pc:docMk/>
      </pc:docMkLst>
      <pc:sldChg chg="modSp mod">
        <pc:chgData name="Anik Mazumder" userId="0297af4d-4a57-46dd-bc6c-7211c52d8afd" providerId="ADAL" clId="{6A53DE1F-682A-4D71-82BA-00921EA3507D}" dt="2025-09-21T15:23:48.442" v="6" actId="20577"/>
        <pc:sldMkLst>
          <pc:docMk/>
          <pc:sldMk cId="1008755105" sldId="381"/>
        </pc:sldMkLst>
        <pc:graphicFrameChg chg="modGraphic">
          <ac:chgData name="Anik Mazumder" userId="0297af4d-4a57-46dd-bc6c-7211c52d8afd" providerId="ADAL" clId="{6A53DE1F-682A-4D71-82BA-00921EA3507D}" dt="2025-09-21T15:23:48.442" v="6" actId="20577"/>
          <ac:graphicFrameMkLst>
            <pc:docMk/>
            <pc:sldMk cId="1008755105" sldId="381"/>
            <ac:graphicFrameMk id="5" creationId="{FF3A0199-10CC-440E-3232-743D646DF8F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1DD0683-53AB-3883-BD0D-E318BD8B03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72D61-60C7-86DF-8E3B-621635DDDC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9194262-D162-44EE-B456-B4511F0A222A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F49C9-957E-0875-81C7-FADEF732C1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E63F45-DBCA-7014-95C2-22D840ADB1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4F52F1F-0171-4C60-884B-2188672DD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2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2305777-EB75-EF4C-9A66-49B54B674729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8115A77-D8FE-604E-A7CD-3B05D93F5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14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47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36ACB-E4E6-86BE-79BB-A105F550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441E77-C3F5-D821-ACC8-EEFBBA6A23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E76C29-8BBE-A40E-2764-E2DD05458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077E0-C4C7-2CEE-CF08-5B448F68F1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47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BB558-2154-1B09-0D4C-B26A1A269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6CD48-D2F1-E34B-346F-7560C72E75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5305D3-05A8-C00E-D259-C2181097A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6047E-D024-7A75-ADF5-53D7D04D27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93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04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A2080-567A-E988-B4A1-D472D711C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B410CE-DFD9-9807-CEAE-4647A8D13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ECB446-F5B4-FF89-6E5E-871F5AEE18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4CF9C-23D4-A403-C417-7A7C1217AA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00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emf"/><Relationship Id="rId18" Type="http://schemas.openxmlformats.org/officeDocument/2006/relationships/image" Target="../media/image85.emf"/><Relationship Id="rId26" Type="http://schemas.openxmlformats.org/officeDocument/2006/relationships/image" Target="../media/image93.emf"/><Relationship Id="rId3" Type="http://schemas.openxmlformats.org/officeDocument/2006/relationships/image" Target="../media/image70.emf"/><Relationship Id="rId21" Type="http://schemas.openxmlformats.org/officeDocument/2006/relationships/image" Target="../media/image88.emf"/><Relationship Id="rId7" Type="http://schemas.openxmlformats.org/officeDocument/2006/relationships/image" Target="../media/image74.emf"/><Relationship Id="rId12" Type="http://schemas.openxmlformats.org/officeDocument/2006/relationships/image" Target="../media/image79.emf"/><Relationship Id="rId17" Type="http://schemas.openxmlformats.org/officeDocument/2006/relationships/image" Target="../media/image84.emf"/><Relationship Id="rId25" Type="http://schemas.openxmlformats.org/officeDocument/2006/relationships/image" Target="../media/image92.emf"/><Relationship Id="rId33" Type="http://schemas.openxmlformats.org/officeDocument/2006/relationships/image" Target="../media/image100.emf"/><Relationship Id="rId2" Type="http://schemas.openxmlformats.org/officeDocument/2006/relationships/image" Target="../media/image69.emf"/><Relationship Id="rId16" Type="http://schemas.openxmlformats.org/officeDocument/2006/relationships/image" Target="../media/image83.emf"/><Relationship Id="rId20" Type="http://schemas.openxmlformats.org/officeDocument/2006/relationships/image" Target="../media/image87.emf"/><Relationship Id="rId29" Type="http://schemas.openxmlformats.org/officeDocument/2006/relationships/image" Target="../media/image96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3.emf"/><Relationship Id="rId11" Type="http://schemas.openxmlformats.org/officeDocument/2006/relationships/image" Target="../media/image78.emf"/><Relationship Id="rId24" Type="http://schemas.openxmlformats.org/officeDocument/2006/relationships/image" Target="../media/image91.emf"/><Relationship Id="rId32" Type="http://schemas.openxmlformats.org/officeDocument/2006/relationships/image" Target="../media/image99.emf"/><Relationship Id="rId5" Type="http://schemas.openxmlformats.org/officeDocument/2006/relationships/image" Target="../media/image72.emf"/><Relationship Id="rId15" Type="http://schemas.openxmlformats.org/officeDocument/2006/relationships/image" Target="../media/image82.emf"/><Relationship Id="rId23" Type="http://schemas.openxmlformats.org/officeDocument/2006/relationships/image" Target="../media/image90.emf"/><Relationship Id="rId28" Type="http://schemas.openxmlformats.org/officeDocument/2006/relationships/image" Target="../media/image95.emf"/><Relationship Id="rId10" Type="http://schemas.openxmlformats.org/officeDocument/2006/relationships/image" Target="../media/image77.emf"/><Relationship Id="rId19" Type="http://schemas.openxmlformats.org/officeDocument/2006/relationships/image" Target="../media/image86.emf"/><Relationship Id="rId31" Type="http://schemas.openxmlformats.org/officeDocument/2006/relationships/image" Target="../media/image98.emf"/><Relationship Id="rId4" Type="http://schemas.openxmlformats.org/officeDocument/2006/relationships/image" Target="../media/image71.emf"/><Relationship Id="rId9" Type="http://schemas.openxmlformats.org/officeDocument/2006/relationships/image" Target="../media/image76.emf"/><Relationship Id="rId14" Type="http://schemas.openxmlformats.org/officeDocument/2006/relationships/image" Target="../media/image81.emf"/><Relationship Id="rId22" Type="http://schemas.openxmlformats.org/officeDocument/2006/relationships/image" Target="../media/image89.emf"/><Relationship Id="rId27" Type="http://schemas.openxmlformats.org/officeDocument/2006/relationships/image" Target="../media/image94.emf"/><Relationship Id="rId30" Type="http://schemas.openxmlformats.org/officeDocument/2006/relationships/image" Target="../media/image97.emf"/><Relationship Id="rId8" Type="http://schemas.openxmlformats.org/officeDocument/2006/relationships/image" Target="../media/image75.emf"/></Relationships>
</file>

<file path=ppt/slideLayouts/_rels/slideLayout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emf"/><Relationship Id="rId18" Type="http://schemas.openxmlformats.org/officeDocument/2006/relationships/image" Target="../media/image117.emf"/><Relationship Id="rId26" Type="http://schemas.openxmlformats.org/officeDocument/2006/relationships/image" Target="../media/image125.emf"/><Relationship Id="rId3" Type="http://schemas.openxmlformats.org/officeDocument/2006/relationships/image" Target="../media/image102.emf"/><Relationship Id="rId21" Type="http://schemas.openxmlformats.org/officeDocument/2006/relationships/image" Target="../media/image120.emf"/><Relationship Id="rId7" Type="http://schemas.openxmlformats.org/officeDocument/2006/relationships/image" Target="../media/image106.emf"/><Relationship Id="rId12" Type="http://schemas.openxmlformats.org/officeDocument/2006/relationships/image" Target="../media/image111.emf"/><Relationship Id="rId17" Type="http://schemas.openxmlformats.org/officeDocument/2006/relationships/image" Target="../media/image116.emf"/><Relationship Id="rId25" Type="http://schemas.openxmlformats.org/officeDocument/2006/relationships/image" Target="../media/image124.emf"/><Relationship Id="rId33" Type="http://schemas.openxmlformats.org/officeDocument/2006/relationships/image" Target="../media/image132.emf"/><Relationship Id="rId2" Type="http://schemas.openxmlformats.org/officeDocument/2006/relationships/image" Target="../media/image101.emf"/><Relationship Id="rId16" Type="http://schemas.openxmlformats.org/officeDocument/2006/relationships/image" Target="../media/image115.emf"/><Relationship Id="rId20" Type="http://schemas.openxmlformats.org/officeDocument/2006/relationships/image" Target="../media/image119.emf"/><Relationship Id="rId29" Type="http://schemas.openxmlformats.org/officeDocument/2006/relationships/image" Target="../media/image128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5.emf"/><Relationship Id="rId11" Type="http://schemas.openxmlformats.org/officeDocument/2006/relationships/image" Target="../media/image110.emf"/><Relationship Id="rId24" Type="http://schemas.openxmlformats.org/officeDocument/2006/relationships/image" Target="../media/image123.emf"/><Relationship Id="rId32" Type="http://schemas.openxmlformats.org/officeDocument/2006/relationships/image" Target="../media/image131.emf"/><Relationship Id="rId5" Type="http://schemas.openxmlformats.org/officeDocument/2006/relationships/image" Target="../media/image104.emf"/><Relationship Id="rId15" Type="http://schemas.openxmlformats.org/officeDocument/2006/relationships/image" Target="../media/image114.emf"/><Relationship Id="rId23" Type="http://schemas.openxmlformats.org/officeDocument/2006/relationships/image" Target="../media/image122.emf"/><Relationship Id="rId28" Type="http://schemas.openxmlformats.org/officeDocument/2006/relationships/image" Target="../media/image127.emf"/><Relationship Id="rId10" Type="http://schemas.openxmlformats.org/officeDocument/2006/relationships/image" Target="../media/image109.emf"/><Relationship Id="rId19" Type="http://schemas.openxmlformats.org/officeDocument/2006/relationships/image" Target="../media/image118.emf"/><Relationship Id="rId31" Type="http://schemas.openxmlformats.org/officeDocument/2006/relationships/image" Target="../media/image130.emf"/><Relationship Id="rId4" Type="http://schemas.openxmlformats.org/officeDocument/2006/relationships/image" Target="../media/image103.emf"/><Relationship Id="rId9" Type="http://schemas.openxmlformats.org/officeDocument/2006/relationships/image" Target="../media/image108.emf"/><Relationship Id="rId14" Type="http://schemas.openxmlformats.org/officeDocument/2006/relationships/image" Target="../media/image113.emf"/><Relationship Id="rId22" Type="http://schemas.openxmlformats.org/officeDocument/2006/relationships/image" Target="../media/image121.emf"/><Relationship Id="rId27" Type="http://schemas.openxmlformats.org/officeDocument/2006/relationships/image" Target="../media/image126.emf"/><Relationship Id="rId30" Type="http://schemas.openxmlformats.org/officeDocument/2006/relationships/image" Target="../media/image129.emf"/><Relationship Id="rId8" Type="http://schemas.openxmlformats.org/officeDocument/2006/relationships/image" Target="../media/image107.emf"/></Relationships>
</file>

<file path=ppt/slideLayouts/_rels/slideLayout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emf"/><Relationship Id="rId18" Type="http://schemas.openxmlformats.org/officeDocument/2006/relationships/image" Target="../media/image149.emf"/><Relationship Id="rId26" Type="http://schemas.openxmlformats.org/officeDocument/2006/relationships/image" Target="../media/image157.emf"/><Relationship Id="rId3" Type="http://schemas.openxmlformats.org/officeDocument/2006/relationships/image" Target="../media/image134.emf"/><Relationship Id="rId21" Type="http://schemas.openxmlformats.org/officeDocument/2006/relationships/image" Target="../media/image152.emf"/><Relationship Id="rId7" Type="http://schemas.openxmlformats.org/officeDocument/2006/relationships/image" Target="../media/image138.emf"/><Relationship Id="rId12" Type="http://schemas.openxmlformats.org/officeDocument/2006/relationships/image" Target="../media/image143.emf"/><Relationship Id="rId17" Type="http://schemas.openxmlformats.org/officeDocument/2006/relationships/image" Target="../media/image148.emf"/><Relationship Id="rId25" Type="http://schemas.openxmlformats.org/officeDocument/2006/relationships/image" Target="../media/image156.emf"/><Relationship Id="rId33" Type="http://schemas.openxmlformats.org/officeDocument/2006/relationships/image" Target="../media/image164.emf"/><Relationship Id="rId2" Type="http://schemas.openxmlformats.org/officeDocument/2006/relationships/image" Target="../media/image133.emf"/><Relationship Id="rId16" Type="http://schemas.openxmlformats.org/officeDocument/2006/relationships/image" Target="../media/image147.emf"/><Relationship Id="rId20" Type="http://schemas.openxmlformats.org/officeDocument/2006/relationships/image" Target="../media/image151.emf"/><Relationship Id="rId29" Type="http://schemas.openxmlformats.org/officeDocument/2006/relationships/image" Target="../media/image160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7.emf"/><Relationship Id="rId11" Type="http://schemas.openxmlformats.org/officeDocument/2006/relationships/image" Target="../media/image142.emf"/><Relationship Id="rId24" Type="http://schemas.openxmlformats.org/officeDocument/2006/relationships/image" Target="../media/image155.emf"/><Relationship Id="rId32" Type="http://schemas.openxmlformats.org/officeDocument/2006/relationships/image" Target="../media/image163.emf"/><Relationship Id="rId5" Type="http://schemas.openxmlformats.org/officeDocument/2006/relationships/image" Target="../media/image136.emf"/><Relationship Id="rId15" Type="http://schemas.openxmlformats.org/officeDocument/2006/relationships/image" Target="../media/image146.emf"/><Relationship Id="rId23" Type="http://schemas.openxmlformats.org/officeDocument/2006/relationships/image" Target="../media/image154.emf"/><Relationship Id="rId28" Type="http://schemas.openxmlformats.org/officeDocument/2006/relationships/image" Target="../media/image159.emf"/><Relationship Id="rId10" Type="http://schemas.openxmlformats.org/officeDocument/2006/relationships/image" Target="../media/image141.emf"/><Relationship Id="rId19" Type="http://schemas.openxmlformats.org/officeDocument/2006/relationships/image" Target="../media/image150.emf"/><Relationship Id="rId31" Type="http://schemas.openxmlformats.org/officeDocument/2006/relationships/image" Target="../media/image162.emf"/><Relationship Id="rId4" Type="http://schemas.openxmlformats.org/officeDocument/2006/relationships/image" Target="../media/image135.emf"/><Relationship Id="rId9" Type="http://schemas.openxmlformats.org/officeDocument/2006/relationships/image" Target="../media/image140.emf"/><Relationship Id="rId14" Type="http://schemas.openxmlformats.org/officeDocument/2006/relationships/image" Target="../media/image145.emf"/><Relationship Id="rId22" Type="http://schemas.openxmlformats.org/officeDocument/2006/relationships/image" Target="../media/image153.emf"/><Relationship Id="rId27" Type="http://schemas.openxmlformats.org/officeDocument/2006/relationships/image" Target="../media/image158.emf"/><Relationship Id="rId30" Type="http://schemas.openxmlformats.org/officeDocument/2006/relationships/image" Target="../media/image161.emf"/><Relationship Id="rId8" Type="http://schemas.openxmlformats.org/officeDocument/2006/relationships/image" Target="../media/image139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emf"/><Relationship Id="rId18" Type="http://schemas.openxmlformats.org/officeDocument/2006/relationships/image" Target="../media/image21.emf"/><Relationship Id="rId26" Type="http://schemas.openxmlformats.org/officeDocument/2006/relationships/image" Target="../media/image29.emf"/><Relationship Id="rId3" Type="http://schemas.openxmlformats.org/officeDocument/2006/relationships/image" Target="../media/image6.emf"/><Relationship Id="rId21" Type="http://schemas.openxmlformats.org/officeDocument/2006/relationships/image" Target="../media/image24.emf"/><Relationship Id="rId7" Type="http://schemas.openxmlformats.org/officeDocument/2006/relationships/image" Target="../media/image10.emf"/><Relationship Id="rId12" Type="http://schemas.openxmlformats.org/officeDocument/2006/relationships/image" Target="../media/image15.emf"/><Relationship Id="rId17" Type="http://schemas.openxmlformats.org/officeDocument/2006/relationships/image" Target="../media/image20.emf"/><Relationship Id="rId25" Type="http://schemas.openxmlformats.org/officeDocument/2006/relationships/image" Target="../media/image28.emf"/><Relationship Id="rId33" Type="http://schemas.openxmlformats.org/officeDocument/2006/relationships/image" Target="../media/image36.emf"/><Relationship Id="rId2" Type="http://schemas.openxmlformats.org/officeDocument/2006/relationships/image" Target="../media/image5.emf"/><Relationship Id="rId16" Type="http://schemas.openxmlformats.org/officeDocument/2006/relationships/image" Target="../media/image19.emf"/><Relationship Id="rId20" Type="http://schemas.openxmlformats.org/officeDocument/2006/relationships/image" Target="../media/image23.emf"/><Relationship Id="rId29" Type="http://schemas.openxmlformats.org/officeDocument/2006/relationships/image" Target="../media/image32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24" Type="http://schemas.openxmlformats.org/officeDocument/2006/relationships/image" Target="../media/image27.emf"/><Relationship Id="rId32" Type="http://schemas.openxmlformats.org/officeDocument/2006/relationships/image" Target="../media/image35.emf"/><Relationship Id="rId5" Type="http://schemas.openxmlformats.org/officeDocument/2006/relationships/image" Target="../media/image8.emf"/><Relationship Id="rId15" Type="http://schemas.openxmlformats.org/officeDocument/2006/relationships/image" Target="../media/image18.emf"/><Relationship Id="rId23" Type="http://schemas.openxmlformats.org/officeDocument/2006/relationships/image" Target="../media/image26.emf"/><Relationship Id="rId28" Type="http://schemas.openxmlformats.org/officeDocument/2006/relationships/image" Target="../media/image31.emf"/><Relationship Id="rId10" Type="http://schemas.openxmlformats.org/officeDocument/2006/relationships/image" Target="../media/image13.emf"/><Relationship Id="rId19" Type="http://schemas.openxmlformats.org/officeDocument/2006/relationships/image" Target="../media/image22.emf"/><Relationship Id="rId31" Type="http://schemas.openxmlformats.org/officeDocument/2006/relationships/image" Target="../media/image34.emf"/><Relationship Id="rId4" Type="http://schemas.openxmlformats.org/officeDocument/2006/relationships/image" Target="../media/image7.emf"/><Relationship Id="rId9" Type="http://schemas.openxmlformats.org/officeDocument/2006/relationships/image" Target="../media/image12.emf"/><Relationship Id="rId14" Type="http://schemas.openxmlformats.org/officeDocument/2006/relationships/image" Target="../media/image17.emf"/><Relationship Id="rId22" Type="http://schemas.openxmlformats.org/officeDocument/2006/relationships/image" Target="../media/image25.emf"/><Relationship Id="rId27" Type="http://schemas.openxmlformats.org/officeDocument/2006/relationships/image" Target="../media/image30.emf"/><Relationship Id="rId30" Type="http://schemas.openxmlformats.org/officeDocument/2006/relationships/image" Target="../media/image33.emf"/><Relationship Id="rId8" Type="http://schemas.openxmlformats.org/officeDocument/2006/relationships/image" Target="../media/image11.emf"/></Relationships>
</file>

<file path=ppt/slideLayouts/_rels/slideLayout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emf"/><Relationship Id="rId18" Type="http://schemas.openxmlformats.org/officeDocument/2006/relationships/image" Target="../media/image53.emf"/><Relationship Id="rId26" Type="http://schemas.openxmlformats.org/officeDocument/2006/relationships/image" Target="../media/image61.emf"/><Relationship Id="rId3" Type="http://schemas.openxmlformats.org/officeDocument/2006/relationships/image" Target="../media/image38.emf"/><Relationship Id="rId21" Type="http://schemas.openxmlformats.org/officeDocument/2006/relationships/image" Target="../media/image56.emf"/><Relationship Id="rId7" Type="http://schemas.openxmlformats.org/officeDocument/2006/relationships/image" Target="../media/image42.emf"/><Relationship Id="rId12" Type="http://schemas.openxmlformats.org/officeDocument/2006/relationships/image" Target="../media/image47.emf"/><Relationship Id="rId17" Type="http://schemas.openxmlformats.org/officeDocument/2006/relationships/image" Target="../media/image52.emf"/><Relationship Id="rId25" Type="http://schemas.openxmlformats.org/officeDocument/2006/relationships/image" Target="../media/image60.emf"/><Relationship Id="rId33" Type="http://schemas.openxmlformats.org/officeDocument/2006/relationships/image" Target="../media/image68.emf"/><Relationship Id="rId2" Type="http://schemas.openxmlformats.org/officeDocument/2006/relationships/image" Target="../media/image37.emf"/><Relationship Id="rId16" Type="http://schemas.openxmlformats.org/officeDocument/2006/relationships/image" Target="../media/image51.emf"/><Relationship Id="rId20" Type="http://schemas.openxmlformats.org/officeDocument/2006/relationships/image" Target="../media/image55.emf"/><Relationship Id="rId29" Type="http://schemas.openxmlformats.org/officeDocument/2006/relationships/image" Target="../media/image64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emf"/><Relationship Id="rId11" Type="http://schemas.openxmlformats.org/officeDocument/2006/relationships/image" Target="../media/image46.emf"/><Relationship Id="rId24" Type="http://schemas.openxmlformats.org/officeDocument/2006/relationships/image" Target="../media/image59.emf"/><Relationship Id="rId32" Type="http://schemas.openxmlformats.org/officeDocument/2006/relationships/image" Target="../media/image67.emf"/><Relationship Id="rId5" Type="http://schemas.openxmlformats.org/officeDocument/2006/relationships/image" Target="../media/image40.emf"/><Relationship Id="rId15" Type="http://schemas.openxmlformats.org/officeDocument/2006/relationships/image" Target="../media/image50.emf"/><Relationship Id="rId23" Type="http://schemas.openxmlformats.org/officeDocument/2006/relationships/image" Target="../media/image58.emf"/><Relationship Id="rId28" Type="http://schemas.openxmlformats.org/officeDocument/2006/relationships/image" Target="../media/image63.emf"/><Relationship Id="rId10" Type="http://schemas.openxmlformats.org/officeDocument/2006/relationships/image" Target="../media/image45.emf"/><Relationship Id="rId19" Type="http://schemas.openxmlformats.org/officeDocument/2006/relationships/image" Target="../media/image54.emf"/><Relationship Id="rId31" Type="http://schemas.openxmlformats.org/officeDocument/2006/relationships/image" Target="../media/image66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Relationship Id="rId14" Type="http://schemas.openxmlformats.org/officeDocument/2006/relationships/image" Target="../media/image49.emf"/><Relationship Id="rId22" Type="http://schemas.openxmlformats.org/officeDocument/2006/relationships/image" Target="../media/image57.emf"/><Relationship Id="rId27" Type="http://schemas.openxmlformats.org/officeDocument/2006/relationships/image" Target="../media/image62.emf"/><Relationship Id="rId30" Type="http://schemas.openxmlformats.org/officeDocument/2006/relationships/image" Target="../media/image65.emf"/><Relationship Id="rId8" Type="http://schemas.openxmlformats.org/officeDocument/2006/relationships/image" Target="../media/image4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62A49-CBA8-E54B-BF85-1DD57B0B6C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2A136C-EF32-4A42-D4D4-E5161A8F2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2813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2CEF0-B259-83B2-0857-65B961E27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DFD79E-B9E6-4028-A9A9-A61D4530B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DEE58-9E52-6985-D1A4-AA2FE0FA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24E79-38B1-42BC-8F17-771365EB066A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7082E-981B-5B23-563A-CF7C91A3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8A76A-9D4D-8613-A7C4-002371D6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92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0E0F-0F91-A53F-5791-00B917E81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09A14-F3A6-93F6-F159-315D3448A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1D312-0112-5B84-2946-2A79914A1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B100-4F64-4A70-AD20-790FD41AD6E3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22C03-F6B6-3160-D45F-C0C3CE42A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72E1B-4563-F44A-C25E-26FD82A6D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09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415C7-D8AB-67FA-A9AF-EDC1D440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CD3B0-47C1-5F88-939A-BCE848A8C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AF2A1-ABA9-F773-FD20-86BDC262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20F9-3FFB-446B-A827-74F24D7726BD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F4B38-888B-3E51-0797-9C97E3E4B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46A26-E15A-6675-52CA-8BA0DD857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37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040C4-E2D4-5605-0DC9-21DA4D994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C4E9D-6A77-CD5D-4173-017290451C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819DEE-D2A2-0B93-7656-374F1E8F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92C0A-2A54-B9D2-053B-3CFDA6D0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B2A2B-9F70-4C7F-BDDB-9F3AA9FB21F7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9F930-3C7C-FF2C-E328-26572D215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7B61F-2295-59EE-210A-225F4F9E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31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5DD6B-5738-323D-0BE2-C174AC650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05B5A-EE8D-C626-8D3C-16A220749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7F0F1-ECB7-CB2D-952A-045A81DE0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D7DF2C-CC52-7B6A-00E2-3A3DB99321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C95340-87B8-B6BC-1509-343F59E466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75FF77-16CB-B92B-92D1-F4806C86E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CA2D-8EE0-4D73-953E-93BB40813E5C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DBA0F8-D102-91FC-AED7-926BC412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6B5065-01FB-D46C-CCFB-1D71A4BE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37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33FD-3B49-3F28-1C94-A96C4729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4DA2D-4438-7EFF-BA71-65CC08FD5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015FE-5B2C-4A7E-AB3F-25DF115CDB2B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9561D8-4ADD-C865-0B87-2B0B44A0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CB6526-68DC-CF50-72F5-A0760A56E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54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F70479-D9DB-C2E2-ED40-70DC38E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8E00-128D-4762-A393-E83FA6D4DC62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61FE6C-DC21-444C-1203-E8ACAD78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2ADA6-6224-0874-2AA9-954752FA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38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6830F-0C70-AA24-B271-4AF386ED4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55126-4787-D63F-A144-A13A3895E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3746F-9DCE-6C36-AE3B-388A18AF2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0A9E5-2364-3344-22C0-F1A1FA51F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49F-F70F-4353-91E4-504C624BBD87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555287-51F3-20B2-3BCB-CEF5AC968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EC51B-3D93-82FE-82B2-42AAD84B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90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7E72-9145-9FDE-11D3-3DDD0879B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BB704-C4D5-9FCD-7E22-08013E3A3D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2106E-A9D5-68F3-7540-67D2BFD49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0ECE-53EE-B735-F953-20BB5097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6FD2-34F6-4C4A-A216-73ABBAA1023A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C218B-D479-1491-E7B1-372791B5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6CE09-A875-6B0D-EA20-9B45C4F0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87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074F2-E8E5-747E-B25D-31F8A5EAC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C0A0E9-6B92-CC08-916D-8D2ADFB56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908F4-2F94-02B4-3514-EB93C286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16B0-6023-4E6B-90BA-633B75E635DF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02691-BD5F-6409-767A-057CD914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BCEC1-7B21-E444-E7CA-2F7D1B2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316374" y="0"/>
            <a:ext cx="8724900" cy="6129495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C7D41D-061A-2745-8C44-3476A9E04E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31174-033A-B70B-928B-0B9D4015B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F2FC6-02C7-80ED-3FA0-2DF9C6352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DBA5-BD8E-42C8-A3AC-50D059B11BB6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0B195-C3F1-99F5-6DFB-64EE1E88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BF744-DDB0-5874-9690-5053B8D8C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13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B7A6EFEB-9E62-4228-A0C4-D4DCDE0F8315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7F5729B0-945C-7A4B-8C25-588548B420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2572599D-D07A-4733-814F-44F42AFEA564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6843177-7B0A-1143-BEC9-7278658E65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0DFC1A9B-E353-449C-9A26-DD38D863EB28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F0EE781-7E11-8642-8CB1-8680BC9F88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BF75BFD-C180-4BA9-BAD5-5554AEA49766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02950E2-EECC-A046-AF88-EE1B7F0C4E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F169717B-9907-466E-9D1B-4E8E85BA62B1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7D4FD83-4E95-7C4B-91FC-F35A358A9A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962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0729" y="1792820"/>
            <a:ext cx="538044" cy="3730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8012" y="5139998"/>
            <a:ext cx="530870" cy="4663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29749" y="5171326"/>
            <a:ext cx="466308" cy="3371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5962" y="5117522"/>
            <a:ext cx="444784" cy="4447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315257" y="5049370"/>
            <a:ext cx="272610" cy="5810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79580" y="5147819"/>
            <a:ext cx="616958" cy="4304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92075" y="5112584"/>
            <a:ext cx="416090" cy="4950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39773" y="4042390"/>
            <a:ext cx="437612" cy="3515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89647" y="4054514"/>
            <a:ext cx="322826" cy="315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47248" y="3984260"/>
            <a:ext cx="308480" cy="5236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63962" y="4017464"/>
            <a:ext cx="516522" cy="3802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94538" y="3954674"/>
            <a:ext cx="681524" cy="473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365" y="3928776"/>
            <a:ext cx="437608" cy="5667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35911" y="4088605"/>
            <a:ext cx="559564" cy="3443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98453" y="3981594"/>
            <a:ext cx="358698" cy="4519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3431" y="5067304"/>
            <a:ext cx="523698" cy="5452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606149" y="2838957"/>
            <a:ext cx="258262" cy="4806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31" y="2828880"/>
            <a:ext cx="451958" cy="4519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00374" y="2914283"/>
            <a:ext cx="401742" cy="33000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27587" y="2919298"/>
            <a:ext cx="416088" cy="3371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85820" y="2794187"/>
            <a:ext cx="530872" cy="5308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631" y="2836755"/>
            <a:ext cx="444784" cy="4519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126968" y="2851579"/>
            <a:ext cx="416088" cy="4160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34324" y="2801361"/>
            <a:ext cx="286958" cy="5165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58638" y="5103174"/>
            <a:ext cx="279784" cy="4734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7236" y="1747534"/>
            <a:ext cx="416088" cy="3730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99113" y="1729468"/>
            <a:ext cx="337176" cy="42326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63381" y="1696092"/>
            <a:ext cx="473478" cy="46630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417261" y="1677418"/>
            <a:ext cx="236740" cy="530872"/>
          </a:xfrm>
          <a:prstGeom prst="rect">
            <a:avLst/>
          </a:prstGeom>
          <a:noFill/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50791" y="1675819"/>
            <a:ext cx="581088" cy="4878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98732" y="1710329"/>
            <a:ext cx="408916" cy="40891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79038" y="1720640"/>
            <a:ext cx="466304" cy="4017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1493520"/>
            <a:ext cx="867527" cy="86752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4906151"/>
            <a:ext cx="867527" cy="86752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4906152"/>
            <a:ext cx="867527" cy="86752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1" y="4906151"/>
            <a:ext cx="867527" cy="86752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7493" y="4915540"/>
            <a:ext cx="867527" cy="86029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4915540"/>
            <a:ext cx="867527" cy="86029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4931292"/>
            <a:ext cx="867527" cy="86029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1491" y="3765428"/>
            <a:ext cx="867527" cy="86752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1507" y="3773810"/>
            <a:ext cx="867527" cy="86752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3782190"/>
            <a:ext cx="867527" cy="86029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2" y="3773809"/>
            <a:ext cx="867527" cy="86029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7" y="3773810"/>
            <a:ext cx="860298" cy="86752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3338" y="3773810"/>
            <a:ext cx="867527" cy="86752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599" y="3773810"/>
            <a:ext cx="860298" cy="86752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3499" y="3773810"/>
            <a:ext cx="867527" cy="86752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28430" y="4942915"/>
            <a:ext cx="860298" cy="86752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5862"/>
            <a:ext cx="867527" cy="86752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2625862"/>
            <a:ext cx="860298" cy="86752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2625860"/>
            <a:ext cx="867527" cy="86752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2625862"/>
            <a:ext cx="867527" cy="8675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2625862"/>
            <a:ext cx="867527" cy="86752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2625862"/>
            <a:ext cx="867527" cy="86752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2625862"/>
            <a:ext cx="867527" cy="867527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1881" y="2625862"/>
            <a:ext cx="860298" cy="86752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31292"/>
            <a:ext cx="867527" cy="867527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91361"/>
            <a:ext cx="867527" cy="86029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1493520"/>
            <a:ext cx="860298" cy="86752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1493520"/>
            <a:ext cx="867527" cy="86752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1493520"/>
            <a:ext cx="867527" cy="867527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1493520"/>
            <a:ext cx="867527" cy="86752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6006" y="1491361"/>
            <a:ext cx="867527" cy="86029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282" y="1493520"/>
            <a:ext cx="867527" cy="8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7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785855" y="1462825"/>
            <a:ext cx="925712" cy="925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720" y="4876624"/>
            <a:ext cx="925712" cy="9257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6904" y="4877058"/>
            <a:ext cx="925712" cy="925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53848" y="4876624"/>
            <a:ext cx="925712" cy="925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4877058"/>
            <a:ext cx="925712" cy="925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6416" y="4877058"/>
            <a:ext cx="925712" cy="925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4931170"/>
            <a:ext cx="925712" cy="925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9566" y="3750887"/>
            <a:ext cx="925712" cy="925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8674" y="3747174"/>
            <a:ext cx="925712" cy="925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3747173"/>
            <a:ext cx="925712" cy="9257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71428" y="3736336"/>
            <a:ext cx="925712" cy="9257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3718796"/>
            <a:ext cx="925712" cy="9257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27454" y="3736336"/>
            <a:ext cx="925712" cy="9257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41740" y="3736336"/>
            <a:ext cx="933240" cy="9257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3736336"/>
            <a:ext cx="925712" cy="9257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4996" y="4918601"/>
            <a:ext cx="933240" cy="92571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433" y="2596767"/>
            <a:ext cx="925712" cy="925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2604572"/>
            <a:ext cx="933240" cy="925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199" y="2604572"/>
            <a:ext cx="925712" cy="92571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2607235"/>
            <a:ext cx="925712" cy="92571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5714" y="2595614"/>
            <a:ext cx="925712" cy="92571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8" y="2604573"/>
            <a:ext cx="925712" cy="9257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2604572"/>
            <a:ext cx="925712" cy="9257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4931292"/>
            <a:ext cx="933240" cy="9257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64284"/>
            <a:ext cx="925712" cy="92571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2503" y="1464284"/>
            <a:ext cx="925712" cy="92571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4754" y="1464284"/>
            <a:ext cx="925712" cy="92571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038" y="1464284"/>
            <a:ext cx="925712" cy="92571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1464285"/>
            <a:ext cx="925712" cy="92571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2881" y="1464427"/>
            <a:ext cx="925712" cy="92571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9" y="1458654"/>
            <a:ext cx="925712" cy="925712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2604572"/>
            <a:ext cx="925712" cy="925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9" name="Picture Placeholder 24">
            <a:extLst>
              <a:ext uri="{FF2B5EF4-FFF2-40B4-BE49-F238E27FC236}">
                <a16:creationId xmlns:a16="http://schemas.microsoft.com/office/drawing/2014/main" id="{97A62FBD-4C84-7F45-84B2-E1F6BCB1F9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6778" y="1"/>
            <a:ext cx="5485221" cy="6222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8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981853" y="1736755"/>
            <a:ext cx="592028" cy="4104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26952" y="5137471"/>
            <a:ext cx="584140" cy="513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7274" y="5148373"/>
            <a:ext cx="513093" cy="3710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4769" y="5116485"/>
            <a:ext cx="489410" cy="4894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295066" y="5023056"/>
            <a:ext cx="299963" cy="639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32133" y="5124378"/>
            <a:ext cx="678861" cy="473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79740" y="5124378"/>
            <a:ext cx="457835" cy="5446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4494" y="4016975"/>
            <a:ext cx="481520" cy="3867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59" y="4037302"/>
            <a:ext cx="355215" cy="3473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37009" y="3940531"/>
            <a:ext cx="339430" cy="5762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45301" y="3990009"/>
            <a:ext cx="568348" cy="4183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44788" y="3916850"/>
            <a:ext cx="749910" cy="5209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23555" y="3916850"/>
            <a:ext cx="481519" cy="6236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16437" y="4071120"/>
            <a:ext cx="615712" cy="3788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76833" y="3957841"/>
            <a:ext cx="394688" cy="4973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7132" y="5033913"/>
            <a:ext cx="576244" cy="5999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94272" y="2782719"/>
            <a:ext cx="284175" cy="5288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16083" y="2823397"/>
            <a:ext cx="497304" cy="49730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85700" y="2879183"/>
            <a:ext cx="442049" cy="3631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90570" y="2881385"/>
            <a:ext cx="457840" cy="37100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41772" y="2759332"/>
            <a:ext cx="584136" cy="5841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36126" y="2798508"/>
            <a:ext cx="489410" cy="4973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93224" y="2837969"/>
            <a:ext cx="457839" cy="4578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16303" y="2770184"/>
            <a:ext cx="315750" cy="5683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43898" y="5117265"/>
            <a:ext cx="307854" cy="52098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07442" y="1728213"/>
            <a:ext cx="457836" cy="41047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79232" y="1700584"/>
            <a:ext cx="371007" cy="46573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31905" y="1676904"/>
            <a:ext cx="520985" cy="5130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90036" y="1641382"/>
            <a:ext cx="260493" cy="58413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19218" y="1665066"/>
            <a:ext cx="639392" cy="5367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87633" y="1672598"/>
            <a:ext cx="449943" cy="4499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7277" y="1705180"/>
            <a:ext cx="513093" cy="4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49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041" y="1498609"/>
            <a:ext cx="862438" cy="8696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903999" y="4926598"/>
            <a:ext cx="869686" cy="86968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28585" y="4901448"/>
            <a:ext cx="869686" cy="8696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648" y="4918312"/>
            <a:ext cx="869686" cy="8696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3595" y="4921936"/>
            <a:ext cx="869686" cy="8624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5989" y="4908695"/>
            <a:ext cx="869686" cy="86243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7344" y="4948005"/>
            <a:ext cx="869686" cy="86243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5115" y="3764349"/>
            <a:ext cx="869686" cy="86968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9893" y="3781058"/>
            <a:ext cx="869686" cy="86968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5277" y="3785815"/>
            <a:ext cx="869686" cy="86243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290" y="3785814"/>
            <a:ext cx="869686" cy="86243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5423" y="3771651"/>
            <a:ext cx="862438" cy="869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9566" y="3782190"/>
            <a:ext cx="869686" cy="8696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5826" y="3772731"/>
            <a:ext cx="862438" cy="86968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9336" y="3772732"/>
            <a:ext cx="869686" cy="86968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4035" y="4942915"/>
            <a:ext cx="862438" cy="86968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3868"/>
            <a:ext cx="869686" cy="86968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3991" y="2624780"/>
            <a:ext cx="862438" cy="86968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2624780"/>
            <a:ext cx="869686" cy="86968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709" y="2621744"/>
            <a:ext cx="869686" cy="86968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0205" y="2617307"/>
            <a:ext cx="869686" cy="86968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2529" y="2623197"/>
            <a:ext cx="869686" cy="86968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9747" y="2624780"/>
            <a:ext cx="869686" cy="86968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584" y="2624780"/>
            <a:ext cx="862438" cy="86968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42915"/>
            <a:ext cx="869686" cy="86968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4670" y="1505857"/>
            <a:ext cx="869686" cy="86243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43195" y="1498609"/>
            <a:ext cx="862438" cy="86968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1491361"/>
            <a:ext cx="869686" cy="86968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513" y="1498609"/>
            <a:ext cx="869686" cy="86968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998997" y="1495075"/>
            <a:ext cx="869686" cy="86968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7831" y="1498609"/>
            <a:ext cx="869686" cy="86243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3944" y="1491361"/>
            <a:ext cx="869686" cy="86968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2" t="15577" r="22498" b="53153"/>
          <a:stretch/>
        </p:blipFill>
        <p:spPr>
          <a:xfrm>
            <a:off x="-11146" y="0"/>
            <a:ext cx="1220314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13072" y="2776361"/>
            <a:ext cx="4153156" cy="130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48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6839E9-BFF1-9347-B9DC-9A0D8FDF6E69}"/>
              </a:ext>
            </a:extLst>
          </p:cNvPr>
          <p:cNvSpPr/>
          <p:nvPr userDrawn="1"/>
        </p:nvSpPr>
        <p:spPr>
          <a:xfrm>
            <a:off x="0" y="6223209"/>
            <a:ext cx="12192000" cy="6347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6273"/>
            <a:ext cx="623621" cy="2286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7" y="625761"/>
            <a:ext cx="1259233" cy="4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81" r:id="rId6"/>
    <p:sldLayoutId id="2147483675" r:id="rId7"/>
    <p:sldLayoutId id="2147483679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6172B6-7248-38C2-0D57-890D288F1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29F038-2AAB-83B5-F9E7-478C8F64A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EFF6A-CD06-B1EC-D627-6A11DFC4D5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2F3BF0-E679-47F5-945F-7F38005544E3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4C2D-013A-CADE-5E6F-D6DB95600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 dirty="0"/>
              <a:t>TRANS-IPIC August Research Webinar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98702-A635-8211-9008-BFEA49AE3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1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CCD944A-69CE-BE4A-9288-9DF096409235}"/>
              </a:ext>
            </a:extLst>
          </p:cNvPr>
          <p:cNvSpPr/>
          <p:nvPr userDrawn="1"/>
        </p:nvSpPr>
        <p:spPr>
          <a:xfrm>
            <a:off x="0" y="6227064"/>
            <a:ext cx="12192000" cy="630936"/>
          </a:xfrm>
          <a:prstGeom prst="rect">
            <a:avLst/>
          </a:prstGeom>
          <a:solidFill>
            <a:srgbClr val="FDD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8201"/>
            <a:ext cx="623621" cy="2286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68352" y="675217"/>
            <a:ext cx="1155024" cy="36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82" r:id="rId6"/>
    <p:sldLayoutId id="2147483678" r:id="rId7"/>
    <p:sldLayoutId id="2147483676" r:id="rId8"/>
    <p:sldLayoutId id="214748367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sarker@lsu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hyperlink" Target="mailto:amazum3@lsu.ed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7" Type="http://schemas.openxmlformats.org/officeDocument/2006/relationships/image" Target="../media/image208.png"/><Relationship Id="rId2" Type="http://schemas.openxmlformats.org/officeDocument/2006/relationships/image" Target="../media/image20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9.png"/><Relationship Id="rId4" Type="http://schemas.openxmlformats.org/officeDocument/2006/relationships/image" Target="../media/image20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0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17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0.png"/><Relationship Id="rId2" Type="http://schemas.openxmlformats.org/officeDocument/2006/relationships/image" Target="../media/image21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0.png"/><Relationship Id="rId2" Type="http://schemas.openxmlformats.org/officeDocument/2006/relationships/image" Target="../media/image216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8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svg"/><Relationship Id="rId3" Type="http://schemas.openxmlformats.org/officeDocument/2006/relationships/image" Target="../media/image224.png"/><Relationship Id="rId7" Type="http://schemas.openxmlformats.org/officeDocument/2006/relationships/image" Target="../media/image226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6.svg"/><Relationship Id="rId5" Type="http://schemas.openxmlformats.org/officeDocument/2006/relationships/image" Target="../media/image185.png"/><Relationship Id="rId4" Type="http://schemas.openxmlformats.org/officeDocument/2006/relationships/image" Target="../media/image225.svg"/><Relationship Id="rId9" Type="http://schemas.openxmlformats.org/officeDocument/2006/relationships/image" Target="../media/image2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7" Type="http://schemas.openxmlformats.org/officeDocument/2006/relationships/image" Target="../media/image231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0.png"/><Relationship Id="rId5" Type="http://schemas.openxmlformats.org/officeDocument/2006/relationships/image" Target="../media/image229.png"/><Relationship Id="rId4" Type="http://schemas.openxmlformats.org/officeDocument/2006/relationships/image" Target="../media/image17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3" Type="http://schemas.openxmlformats.org/officeDocument/2006/relationships/image" Target="../media/image233.png"/><Relationship Id="rId7" Type="http://schemas.openxmlformats.org/officeDocument/2006/relationships/image" Target="../media/image193.sv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2.png"/><Relationship Id="rId5" Type="http://schemas.openxmlformats.org/officeDocument/2006/relationships/image" Target="../media/image190.svg"/><Relationship Id="rId4" Type="http://schemas.openxmlformats.org/officeDocument/2006/relationships/image" Target="../media/image18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0.jpeg"/><Relationship Id="rId4" Type="http://schemas.openxmlformats.org/officeDocument/2006/relationships/image" Target="../media/image16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12" Type="http://schemas.openxmlformats.org/officeDocument/2006/relationships/image" Target="../media/image180.jp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5.png"/><Relationship Id="rId11" Type="http://schemas.openxmlformats.org/officeDocument/2006/relationships/image" Target="../media/image179.jpg"/><Relationship Id="rId5" Type="http://schemas.openxmlformats.org/officeDocument/2006/relationships/image" Target="../media/image174.png"/><Relationship Id="rId10" Type="http://schemas.openxmlformats.org/officeDocument/2006/relationships/image" Target="../media/image170.jpeg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82.svg"/><Relationship Id="rId7" Type="http://schemas.openxmlformats.org/officeDocument/2006/relationships/image" Target="../media/image186.sv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5.png"/><Relationship Id="rId5" Type="http://schemas.openxmlformats.org/officeDocument/2006/relationships/image" Target="../media/image184.svg"/><Relationship Id="rId4" Type="http://schemas.openxmlformats.org/officeDocument/2006/relationships/image" Target="../media/image183.png"/><Relationship Id="rId9" Type="http://schemas.openxmlformats.org/officeDocument/2006/relationships/image" Target="../media/image18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13" Type="http://schemas.openxmlformats.org/officeDocument/2006/relationships/image" Target="../media/image194.png"/><Relationship Id="rId3" Type="http://schemas.openxmlformats.org/officeDocument/2006/relationships/image" Target="../media/image171.png"/><Relationship Id="rId7" Type="http://schemas.openxmlformats.org/officeDocument/2006/relationships/image" Target="../media/image168.png"/><Relationship Id="rId12" Type="http://schemas.openxmlformats.org/officeDocument/2006/relationships/image" Target="../media/image19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9.png"/><Relationship Id="rId11" Type="http://schemas.openxmlformats.org/officeDocument/2006/relationships/image" Target="../media/image192.png"/><Relationship Id="rId5" Type="http://schemas.openxmlformats.org/officeDocument/2006/relationships/image" Target="../media/image173.png"/><Relationship Id="rId15" Type="http://schemas.openxmlformats.org/officeDocument/2006/relationships/image" Target="../media/image196.png"/><Relationship Id="rId10" Type="http://schemas.openxmlformats.org/officeDocument/2006/relationships/image" Target="../media/image191.png"/><Relationship Id="rId4" Type="http://schemas.openxmlformats.org/officeDocument/2006/relationships/image" Target="../media/image172.png"/><Relationship Id="rId9" Type="http://schemas.openxmlformats.org/officeDocument/2006/relationships/image" Target="../media/image190.svg"/><Relationship Id="rId14" Type="http://schemas.openxmlformats.org/officeDocument/2006/relationships/image" Target="../media/image19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jpeg"/><Relationship Id="rId3" Type="http://schemas.openxmlformats.org/officeDocument/2006/relationships/image" Target="../media/image197.png"/><Relationship Id="rId7" Type="http://schemas.openxmlformats.org/officeDocument/2006/relationships/image" Target="../media/image20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10" Type="http://schemas.openxmlformats.org/officeDocument/2006/relationships/image" Target="../media/image204.png"/><Relationship Id="rId4" Type="http://schemas.openxmlformats.org/officeDocument/2006/relationships/image" Target="../media/image198.png"/><Relationship Id="rId9" Type="http://schemas.openxmlformats.org/officeDocument/2006/relationships/image" Target="../media/image20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866F02-A400-1239-6764-8EFAF9157A59}"/>
              </a:ext>
            </a:extLst>
          </p:cNvPr>
          <p:cNvSpPr txBox="1">
            <a:spLocks/>
          </p:cNvSpPr>
          <p:nvPr/>
        </p:nvSpPr>
        <p:spPr>
          <a:xfrm>
            <a:off x="924910" y="6333261"/>
            <a:ext cx="10342179" cy="374904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1" i="0" kern="120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spc="0" dirty="0">
                <a:solidFill>
                  <a:schemeClr val="bg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TRANS-IPIC August Research Webinar (August 22, 2025)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2FD251-1325-DD25-B8DE-6D5C3D4510B5}"/>
              </a:ext>
            </a:extLst>
          </p:cNvPr>
          <p:cNvSpPr/>
          <p:nvPr/>
        </p:nvSpPr>
        <p:spPr>
          <a:xfrm>
            <a:off x="2342387" y="3552448"/>
            <a:ext cx="7507224" cy="2362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By</a:t>
            </a: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endParaRPr lang="en-US" b="1" kern="100" dirty="0">
              <a:solidFill>
                <a:srgbClr val="7030A0"/>
              </a:solidFill>
              <a:latin typeface="Georgia Pro Semibold" panose="02040702050405020303" pitchFamily="18" charset="0"/>
              <a:cs typeface="Aptos Serif" panose="02020604070405020304" pitchFamily="18" charset="0"/>
            </a:endParaRP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Bhaba R Sarker</a:t>
            </a: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and </a:t>
            </a:r>
          </a:p>
          <a:p>
            <a:pPr algn="ctr"/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Anik Mazumder</a:t>
            </a:r>
          </a:p>
          <a:p>
            <a:pPr algn="ctr"/>
            <a:r>
              <a:rPr lang="en-US" b="1" kern="100" dirty="0">
                <a:solidFill>
                  <a:srgbClr val="7030A0"/>
                </a:solidFill>
                <a:latin typeface="Georgia Pro Semibold" panose="02040702050405020303" pitchFamily="18" charset="0"/>
                <a:ea typeface="Aptos" panose="020B0004020202020204" pitchFamily="34" charset="0"/>
                <a:cs typeface="Aptos Serif" panose="02020604070405020304" pitchFamily="18" charset="0"/>
              </a:rPr>
              <a:t>Louisiana State University</a:t>
            </a:r>
          </a:p>
          <a:p>
            <a:pPr algn="ctr"/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bsarker@lsu.edu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 &amp;</a:t>
            </a:r>
            <a:r>
              <a:rPr lang="en-US" sz="1400" b="1" kern="100" dirty="0">
                <a:solidFill>
                  <a:srgbClr val="7030A0"/>
                </a:solidFill>
                <a:effectLst/>
                <a:latin typeface="Georgia Pro Semibold" panose="02040702050405020303" pitchFamily="18" charset="0"/>
                <a:ea typeface="Aptos" panose="020B0004020202020204" pitchFamily="34" charset="0"/>
                <a:cs typeface="Aptos Serif" panose="02020604070405020304" pitchFamily="18" charset="0"/>
              </a:rPr>
              <a:t> 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amazum3@lsu.edu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 </a:t>
            </a:r>
            <a:endParaRPr lang="en-US" sz="1400" kern="100" dirty="0">
              <a:solidFill>
                <a:srgbClr val="7030A0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kern="100" dirty="0">
              <a:solidFill>
                <a:schemeClr val="tx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black background with red letters&#10;&#10;Description automatically generated">
            <a:extLst>
              <a:ext uri="{FF2B5EF4-FFF2-40B4-BE49-F238E27FC236}">
                <a16:creationId xmlns:a16="http://schemas.microsoft.com/office/drawing/2014/main" id="{9065B25E-99A3-BA33-3DFF-1FE2F2CC05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77" y="213003"/>
            <a:ext cx="5306938" cy="1413507"/>
          </a:xfrm>
          <a:prstGeom prst="rect">
            <a:avLst/>
          </a:prstGeom>
        </p:spPr>
      </p:pic>
      <p:pic>
        <p:nvPicPr>
          <p:cNvPr id="6" name="Picture 5" descr="A logo with a flame and text&#10;&#10;Description automatically generated">
            <a:extLst>
              <a:ext uri="{FF2B5EF4-FFF2-40B4-BE49-F238E27FC236}">
                <a16:creationId xmlns:a16="http://schemas.microsoft.com/office/drawing/2014/main" id="{2A757F6E-F7BD-155D-C3FA-00CF3BD900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175" y="1"/>
            <a:ext cx="1647826" cy="1544836"/>
          </a:xfrm>
          <a:prstGeom prst="rect">
            <a:avLst/>
          </a:prstGeom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5FA7DD63-50E3-B574-5633-62FE8C76A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597668"/>
            <a:ext cx="113411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Developing </a:t>
            </a:r>
            <a:r>
              <a:rPr lang="en-US" alt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Integrated Inventory and Delivery Planning System for Precast Concrete to Minimize Total Cost under Probabilistic Demand of </a:t>
            </a:r>
            <a:r>
              <a:rPr kumimoji="0" lang="en-US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Perishable Materials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175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E89E4-2A0B-34DE-182E-F08E61FD2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010A59-7FA6-2BFB-1ADE-7670C1A17A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9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CED84D9-A151-C396-D6E4-BA93CA89C349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B8FAC4-F9A0-903B-1EC4-5D6A88669315}"/>
              </a:ext>
            </a:extLst>
          </p:cNvPr>
          <p:cNvSpPr txBox="1"/>
          <p:nvPr/>
        </p:nvSpPr>
        <p:spPr>
          <a:xfrm>
            <a:off x="691706" y="1209878"/>
            <a:ext cx="11420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lang="en-US" altLang="en-US" sz="2000" b="1" dirty="0">
                <a:solidFill>
                  <a:schemeClr val="tx1">
                    <a:lumMod val="75000"/>
                  </a:schemeClr>
                </a:solidFill>
              </a:rPr>
              <a:t>RO2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: To minimize the total</a:t>
            </a:r>
            <a:r>
              <a:rPr kumimoji="0" lang="en-US" altLang="en-US" sz="2000" b="0" i="0" u="none" strike="noStrike" cap="none" normalizeH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 cost of precast concrete delivery (PCD)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for precast manufacturing facilities by</a:t>
            </a:r>
          </a:p>
          <a:p>
            <a:pPr marL="742950" lvl="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Determining optimal number of shipments </a:t>
            </a:r>
          </a:p>
          <a:p>
            <a:pPr marL="742950" lvl="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Determining optimal shipment quantities based on different demand and travel time scenarios</a:t>
            </a:r>
          </a:p>
        </p:txBody>
      </p:sp>
      <p:pic>
        <p:nvPicPr>
          <p:cNvPr id="7" name="Picture 6" descr="A diagram of a factory&#10;&#10;AI-generated content may be incorrect.">
            <a:extLst>
              <a:ext uri="{FF2B5EF4-FFF2-40B4-BE49-F238E27FC236}">
                <a16:creationId xmlns:a16="http://schemas.microsoft.com/office/drawing/2014/main" id="{9B153C3C-AAFF-6C2E-95CF-078EF37DE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561" y="2225541"/>
            <a:ext cx="8376877" cy="3844049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E724F22-5E6D-4D64-7072-86E42B01A743}"/>
              </a:ext>
            </a:extLst>
          </p:cNvPr>
          <p:cNvSpPr txBox="1">
            <a:spLocks/>
          </p:cNvSpPr>
          <p:nvPr/>
        </p:nvSpPr>
        <p:spPr>
          <a:xfrm>
            <a:off x="3476625" y="378570"/>
            <a:ext cx="4810125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/>
              <a:t>Research Objectives (RO)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9882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CFB51-DB30-7E63-47C3-79ACD6F0A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BCAE21-C6E9-672A-B5C7-5E3DC2CF98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5651" y="307076"/>
            <a:ext cx="5114924" cy="466183"/>
          </a:xfrm>
        </p:spPr>
        <p:txBody>
          <a:bodyPr/>
          <a:lstStyle/>
          <a:p>
            <a:pPr algn="ctr"/>
            <a:r>
              <a:rPr lang="en-US" sz="2800" b="1" u="sng" dirty="0"/>
              <a:t>5. Model Development (RO1)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77553-8253-0DA4-AD02-3F933FBF0D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10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39EA990-DA45-6365-79C3-3F0C35FCDFDA}"/>
                  </a:ext>
                </a:extLst>
              </p:cNvPr>
              <p:cNvSpPr txBox="1"/>
              <p:nvPr/>
            </p:nvSpPr>
            <p:spPr>
              <a:xfrm>
                <a:off x="371474" y="1070656"/>
                <a:ext cx="81533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(</a:t>
                </a:r>
                <a:r>
                  <a:rPr lang="en-US" b="1" dirty="0"/>
                  <a:t>RO1</a:t>
                </a:r>
                <a:r>
                  <a:rPr lang="en-US" dirty="0"/>
                  <a:t>) The integrated total inventory cost,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5292ABD-8F7E-A03A-978E-D9A9657CE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4" y="1070656"/>
                <a:ext cx="8153399" cy="369332"/>
              </a:xfrm>
              <a:prstGeom prst="rect">
                <a:avLst/>
              </a:prstGeom>
              <a:blipFill>
                <a:blip r:embed="rId2"/>
                <a:stretch>
                  <a:fillRect l="-524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C8EAC95-EF79-98BB-309D-BD17D15DB5F9}"/>
                  </a:ext>
                </a:extLst>
              </p:cNvPr>
              <p:cNvSpPr txBox="1"/>
              <p:nvPr/>
            </p:nvSpPr>
            <p:spPr>
              <a:xfrm>
                <a:off x="8334374" y="1089303"/>
                <a:ext cx="3600449" cy="1323439"/>
              </a:xfrm>
              <a:prstGeom prst="rect">
                <a:avLst/>
              </a:prstGeom>
              <a:noFill/>
              <a:ln>
                <a:solidFill>
                  <a:srgbClr val="3333FF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Cost for vendor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Cost for manufacturer</a:t>
                </a:r>
              </a:p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Ordering quantity</a:t>
                </a:r>
              </a:p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Reorder point</a:t>
                </a:r>
              </a:p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No of shipments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B390F5-CF34-282C-BCD3-DEBA05A7B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374" y="1089303"/>
                <a:ext cx="3600449" cy="1323439"/>
              </a:xfrm>
              <a:prstGeom prst="rect">
                <a:avLst/>
              </a:prstGeom>
              <a:blipFill>
                <a:blip r:embed="rId3"/>
                <a:stretch>
                  <a:fillRect t="-913" b="-4566"/>
                </a:stretch>
              </a:blipFill>
              <a:ln>
                <a:solidFill>
                  <a:srgbClr val="3333FF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16EA5DC-0046-976C-4835-F515B6B0CD04}"/>
                  </a:ext>
                </a:extLst>
              </p:cNvPr>
              <p:cNvSpPr txBox="1"/>
              <p:nvPr/>
            </p:nvSpPr>
            <p:spPr>
              <a:xfrm>
                <a:off x="371474" y="2495554"/>
                <a:ext cx="11553824" cy="25290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limLoc m:val="subSup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nary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𝑑𝐷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limLoc m:val="subSup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𝜏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𝑑𝐷</m:t>
                                </m:r>
                              </m:e>
                            </m:nary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</m:oMath>
                </a14:m>
                <a:r>
                  <a:rPr lang="en-US" i="1" dirty="0"/>
                  <a:t> </a:t>
                </a:r>
                <a:endParaRPr lang="en-US" dirty="0"/>
              </a:p>
              <a:p>
                <a:pPr marL="1320800" indent="-58738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sub>
                              <m:sup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sup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𝑄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𝜏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𝑑𝐷</m:t>
                                </m:r>
                              </m:e>
                            </m:nary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 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</m:oMath>
                </a14:m>
                <a:r>
                  <a:rPr lang="en-US" i="1" dirty="0"/>
                  <a:t>  </a:t>
                </a:r>
                <a:endParaRPr lang="en-US" dirty="0"/>
              </a:p>
              <a:p>
                <a:pPr marL="1320800" indent="-58738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sub>
                              <m:sup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sup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𝑑𝐷</m:t>
                                </m:r>
                              </m:e>
                            </m:nary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nary>
                          <m:naryPr>
                            <m:limLoc m:val="subSup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nary>
                      </m:e>
                    </m:d>
                  </m:oMath>
                </a14:m>
                <a:r>
                  <a:rPr lang="en-US" i="1" dirty="0"/>
                  <a:t> </a:t>
                </a:r>
                <a:endParaRPr lang="en-US" dirty="0"/>
              </a:p>
              <a:p>
                <a:pPr marL="1320800" indent="-58738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sub>
                      <m:sup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𝑑𝐷</m:t>
                    </m:r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r>
                  <a:rPr lang="en-US" i="1" dirty="0"/>
                  <a:t> </a:t>
                </a:r>
                <a:endParaRPr lang="en-US" dirty="0"/>
              </a:p>
              <a:p>
                <a:pPr marL="1320800" indent="-58738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nary>
                      <m:nary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func>
                                  <m:func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p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+(1+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nary>
                              <m:nary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𝐷𝑔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𝑑𝐷</m:t>
                        </m:r>
                      </m:e>
                    </m:nary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16EA5DC-0046-976C-4835-F515B6B0CD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4" y="2495554"/>
                <a:ext cx="11553824" cy="2529090"/>
              </a:xfrm>
              <a:prstGeom prst="rect">
                <a:avLst/>
              </a:prstGeom>
              <a:blipFill>
                <a:blip r:embed="rId4"/>
                <a:stretch>
                  <a:fillRect b="-28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24DC6-969D-48C2-5A6B-3654270C8B92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89DB6D8-D97B-0D2A-DD7F-CCE1BA920B37}"/>
                  </a:ext>
                </a:extLst>
              </p:cNvPr>
              <p:cNvSpPr txBox="1"/>
              <p:nvPr/>
            </p:nvSpPr>
            <p:spPr>
              <a:xfrm>
                <a:off x="376237" y="1362191"/>
                <a:ext cx="787165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i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Assumptions:</a:t>
                </a:r>
                <a:r>
                  <a:rPr lang="en-US" sz="1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indent="-342900">
                  <a:buAutoNum type="arabicPeriod"/>
                </a:pPr>
                <a:r>
                  <a:rPr lang="en-US" sz="1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Probabilistic lead time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dirty="0"/>
                  <a:t> following distribution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within range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342900" indent="-342900">
                  <a:buAutoNum type="arabicPeriod"/>
                </a:pPr>
                <a:r>
                  <a:rPr lang="en-US" dirty="0"/>
                  <a:t>Demand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is variable following probability distribution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between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₁,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₂)</m:t>
                    </m:r>
                  </m:oMath>
                </a14:m>
                <a:endParaRPr lang="en-US" dirty="0"/>
              </a:p>
              <a:p>
                <a:pPr marL="342900" indent="-342900">
                  <a:buAutoNum type="arabicPeriod"/>
                </a:pPr>
                <a:r>
                  <a:rPr lang="en-US" dirty="0"/>
                  <a:t>Nature of precast material is time-sensitive with certain shelf-life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19CF776-61F6-B122-2510-5EE15B9B7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37" y="1362191"/>
                <a:ext cx="7871651" cy="1200329"/>
              </a:xfrm>
              <a:prstGeom prst="rect">
                <a:avLst/>
              </a:prstGeom>
              <a:blipFill>
                <a:blip r:embed="rId6"/>
                <a:stretch>
                  <a:fillRect l="-697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5D7EC66-64CA-AD58-3E66-EDBDF00046B7}"/>
                  </a:ext>
                </a:extLst>
              </p:cNvPr>
              <p:cNvSpPr txBox="1"/>
              <p:nvPr/>
            </p:nvSpPr>
            <p:spPr>
              <a:xfrm>
                <a:off x="251961" y="5024644"/>
                <a:ext cx="11682862" cy="10002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800" i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Theorem 1</a:t>
                </a:r>
                <a:r>
                  <a:rPr lang="en-US" sz="1800" i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/>
                  <a:t>If the delivery lot arrives beyond the shelf-life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/>
                  <a:t>, material vendor bears the maximum cost burden, not the manufacturer </a:t>
                </a:r>
                <a:r>
                  <a:rPr lang="en-US" i="1" dirty="0"/>
                  <a:t>i.e.,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i="1" u="sng" dirty="0">
                    <a:ea typeface="Times New Roman" panose="02020603050405020304" pitchFamily="18" charset="0"/>
                  </a:rPr>
                  <a:t>Theorem 2</a:t>
                </a:r>
                <a:r>
                  <a:rPr lang="en-US" i="1" dirty="0">
                    <a:ea typeface="Times New Roman" panose="02020603050405020304" pitchFamily="18" charset="0"/>
                  </a:rPr>
                  <a:t>: </a:t>
                </a:r>
                <a:r>
                  <a:rPr lang="en-US" dirty="0">
                    <a:ea typeface="Times New Roman" panose="02020603050405020304" pitchFamily="18" charset="0"/>
                  </a:rPr>
                  <a:t>If delivery lot arrives within </a:t>
                </a:r>
                <a:r>
                  <a:rPr lang="en-US" dirty="0"/>
                  <a:t>shelf-life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dirty="0"/>
                  <a:t> is strictly convex.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5D7EC66-64CA-AD58-3E66-EDBDF0004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961" y="5024644"/>
                <a:ext cx="11682862" cy="1000274"/>
              </a:xfrm>
              <a:prstGeom prst="rect">
                <a:avLst/>
              </a:prstGeom>
              <a:blipFill>
                <a:blip r:embed="rId7"/>
                <a:stretch>
                  <a:fillRect l="-417" t="-3049" b="-9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976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9C601-F5C4-4527-4F30-41B5D61ED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C12AEA-4446-A2BB-FB1A-59A728CC4D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5651" y="307076"/>
            <a:ext cx="5114924" cy="466183"/>
          </a:xfrm>
        </p:spPr>
        <p:txBody>
          <a:bodyPr/>
          <a:lstStyle/>
          <a:p>
            <a:pPr algn="ctr"/>
            <a:r>
              <a:rPr lang="en-US" sz="2800" b="1" u="sng" dirty="0"/>
              <a:t>5. Model Development (RO1)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6E28A-FB1D-F53A-0954-D6CE873ABC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11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5292ABD-8F7E-A03A-978E-D9A9657CEF4E}"/>
                  </a:ext>
                </a:extLst>
              </p:cNvPr>
              <p:cNvSpPr txBox="1"/>
              <p:nvPr/>
            </p:nvSpPr>
            <p:spPr>
              <a:xfrm>
                <a:off x="371474" y="1070656"/>
                <a:ext cx="81533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(</a:t>
                </a:r>
                <a:r>
                  <a:rPr lang="en-US" b="1" dirty="0"/>
                  <a:t>RO1</a:t>
                </a:r>
                <a:r>
                  <a:rPr lang="en-US" dirty="0"/>
                  <a:t>) The integrated total inventory cost,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5292ABD-8F7E-A03A-978E-D9A9657CE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4" y="1070656"/>
                <a:ext cx="8153399" cy="369332"/>
              </a:xfrm>
              <a:prstGeom prst="rect">
                <a:avLst/>
              </a:prstGeom>
              <a:blipFill>
                <a:blip r:embed="rId2"/>
                <a:stretch>
                  <a:fillRect l="-524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A452284-7E56-9ED1-2534-55C1AA52DD55}"/>
                  </a:ext>
                </a:extLst>
              </p:cNvPr>
              <p:cNvSpPr txBox="1"/>
              <p:nvPr/>
            </p:nvSpPr>
            <p:spPr>
              <a:xfrm>
                <a:off x="371474" y="1361906"/>
                <a:ext cx="11382375" cy="4401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tx1"/>
                    </a:solidFill>
                  </a:rPr>
                  <a:t>Optimal ordering quantity,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num>
                          <m:den>
                            <m:f>
                              <m:fPr>
                                <m:ctrlPr>
                                  <a:rPr lang="en-US" sz="16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6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d>
                              <m:d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nary>
                              <m:nary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  <m:sup>
                                <m:func>
                                  <m:func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p>
                              <m:e>
                                <m:nary>
                                  <m:nary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sSub>
                                      <m:sSubPr>
                                        <m:ctrlP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sub>
                                  <m:sup>
                                    <m:sSub>
                                      <m:sSubPr>
                                        <m:ctrlP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sup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  <m:d>
                                      <m:dPr>
                                        <m:ctrlP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</m:d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𝑑𝐷</m:t>
                                    </m:r>
                                  </m:e>
                                </m:nary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𝜆</m:t>
                            </m:r>
                            <m:nary>
                              <m:naryPr>
                                <m:limLoc m:val="subSup"/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sub>
                              <m:sup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</m:den>
                        </m:f>
                      </m:e>
                    </m:rad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is a collection of multiple non-linear terms.</a:t>
                </a:r>
              </a:p>
              <a:p>
                <a:endParaRPr lang="en-US" sz="1600" dirty="0"/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  <a:p>
                <a:pPr indent="347663"/>
                <a:endParaRPr lang="en-US" sz="1400" i="1" dirty="0"/>
              </a:p>
              <a:p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limLoc m:val="subSup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nary>
                    <m:r>
                      <a:rPr lang="en-US" sz="1400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𝑑𝐷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nary>
                      <m:naryPr>
                        <m:limLoc m:val="subSup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limLoc m:val="subSup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𝜏</m:t>
                                        </m:r>
                                      </m:num>
                                      <m:den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𝑑𝐷</m:t>
                                </m:r>
                              </m:e>
                            </m:nary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</m:oMath>
                </a14:m>
                <a:r>
                  <a:rPr lang="en-US" sz="1400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limLoc m:val="subSup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nary>
                          <m:nary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  <m:e>
                            <m:sSup>
                              <m:s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𝑑𝐷</m:t>
                            </m:r>
                          </m:e>
                        </m:nary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</m:oMath>
                </a14:m>
                <a:r>
                  <a:rPr lang="en-US" sz="1400" dirty="0"/>
                  <a:t>  </a:t>
                </a:r>
              </a:p>
              <a:p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𝑟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nary>
                      <m:nary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nary>
                          <m:nary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𝑑𝐷</m:t>
                            </m:r>
                          </m:e>
                        </m:nary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limLoc m:val="subSup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sub>
                      <m: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en-US" sz="1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400" i="1" dirty="0"/>
                  <a:t>  </a:t>
                </a:r>
                <a:endParaRPr lang="en-US" sz="1400" dirty="0"/>
              </a:p>
              <a:p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nary>
                      <m:nary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p>
                              <m:e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num>
                                      <m:den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+(1+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nary>
                              <m:nary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num>
                                      <m:den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𝐷𝑔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𝑑𝐷</m:t>
                        </m:r>
                      </m:e>
                    </m:nary>
                  </m:oMath>
                </a14:m>
                <a:r>
                  <a:rPr lang="en-US" sz="1400" dirty="0"/>
                  <a:t> </a:t>
                </a:r>
                <a:endParaRPr lang="en-US" sz="1400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v"/>
                </a:pPr>
                <a:endParaRPr lang="en-US" sz="1600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tx1"/>
                    </a:solidFill>
                  </a:rPr>
                  <a:t>At optimal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US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optimal number of shipments,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de-D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  <m:nary>
                              <m:naryPr>
                                <m:limLoc m:val="subSup"/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sub>
                              <m:sup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sup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nary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𝑑𝐷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de-D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 </a:t>
                </a:r>
              </a:p>
              <a:p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A452284-7E56-9ED1-2534-55C1AA52DD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4" y="1361906"/>
                <a:ext cx="11382375" cy="4401911"/>
              </a:xfrm>
              <a:prstGeom prst="rect">
                <a:avLst/>
              </a:prstGeom>
              <a:blipFill>
                <a:blip r:embed="rId3"/>
                <a:stretch>
                  <a:fillRect l="-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A42A6-4F5D-1BA9-68B2-EF86E50B31D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FFE8C4A4-2BCD-B142-8C85-9ABB3F105EE8}"/>
              </a:ext>
            </a:extLst>
          </p:cNvPr>
          <p:cNvSpPr/>
          <p:nvPr/>
        </p:nvSpPr>
        <p:spPr>
          <a:xfrm rot="16200000">
            <a:off x="3779044" y="1873639"/>
            <a:ext cx="257175" cy="6524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10728936-5C7D-5A77-FCF6-59A92FBB0111}"/>
              </a:ext>
            </a:extLst>
          </p:cNvPr>
          <p:cNvSpPr/>
          <p:nvPr/>
        </p:nvSpPr>
        <p:spPr>
          <a:xfrm rot="16200000">
            <a:off x="5484019" y="1016388"/>
            <a:ext cx="257175" cy="23669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A51E94EA-46A4-5478-6D04-12B15B7F9D1C}"/>
              </a:ext>
            </a:extLst>
          </p:cNvPr>
          <p:cNvSpPr/>
          <p:nvPr/>
        </p:nvSpPr>
        <p:spPr>
          <a:xfrm rot="16200000">
            <a:off x="7172326" y="1790294"/>
            <a:ext cx="257175" cy="8191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923E8A-84A7-9DA6-882B-5A40CB208E25}"/>
              </a:ext>
            </a:extLst>
          </p:cNvPr>
          <p:cNvSpPr txBox="1"/>
          <p:nvPr/>
        </p:nvSpPr>
        <p:spPr>
          <a:xfrm>
            <a:off x="3295651" y="2373061"/>
            <a:ext cx="1200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Per unit holding cost of vendor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C86696-1A17-AE69-58F8-6264F02E09DC}"/>
              </a:ext>
            </a:extLst>
          </p:cNvPr>
          <p:cNvSpPr txBox="1"/>
          <p:nvPr/>
        </p:nvSpPr>
        <p:spPr>
          <a:xfrm>
            <a:off x="4698206" y="23967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Expected holding cost of manufacturer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3802F5-8020-93D7-76BC-47DFE13F189D}"/>
              </a:ext>
            </a:extLst>
          </p:cNvPr>
          <p:cNvSpPr txBox="1"/>
          <p:nvPr/>
        </p:nvSpPr>
        <p:spPr>
          <a:xfrm>
            <a:off x="6634162" y="2376190"/>
            <a:ext cx="1333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Per unit lost sales of manufacturer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5A9CF3C-5C7A-6E2D-CAE3-F9DABE925B66}"/>
                  </a:ext>
                </a:extLst>
              </p:cNvPr>
              <p:cNvSpPr txBox="1"/>
              <p:nvPr/>
            </p:nvSpPr>
            <p:spPr>
              <a:xfrm>
                <a:off x="7424737" y="3207299"/>
                <a:ext cx="4767263" cy="218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v"/>
                </a:pPr>
                <a:r>
                  <a:rPr lang="en-US" sz="1600" dirty="0"/>
                  <a:t>Optimal reorder point can be found from following equation:</a:t>
                </a:r>
              </a:p>
              <a:p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𝑟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nary>
                          <m:naryPr>
                            <m:limLoc m:val="subSup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  <m:sup>
                            <m:func>
                              <m:func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𝑇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func>
                          </m:sup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nary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limLoc m:val="subSup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func>
                              <m:func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f>
                                      <m:f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num>
                                      <m:den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func>
                          </m:sub>
                          <m:sup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sup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nary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nary>
                      <m:nary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nary>
                          <m:nary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𝑑𝐷𝑓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nary>
                      </m:e>
                    </m:nary>
                    <m:r>
                      <a:rPr lang="en-US" sz="1200" i="1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sz="12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nary>
                      <m:nary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func>
                          <m:func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sup>
                      <m:e>
                        <m:nary>
                          <m:nary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𝑑𝐷𝑓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d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nary>
                      </m:e>
                    </m:nary>
                    <m:r>
                      <a:rPr lang="en-US" sz="1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𝜆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nary>
                      <m:naryPr>
                        <m:limLoc m:val="subSup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𝛿</m:t>
                        </m:r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𝑑𝐷𝑑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sz="1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𝜋</m:t>
                    </m:r>
                    <m:nary>
                      <m:naryPr>
                        <m:limLoc m:val="subSup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func>
                          <m:func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sub>
                      <m:sup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sup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𝜏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</m:d>
                        <m:r>
                          <a:rPr lang="de-DE" sz="12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de-DE" sz="12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nary>
                    <m:r>
                      <a:rPr lang="en-US" sz="1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nary>
                      <m:nary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func>
                                  <m:func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p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  <m:nary>
                              <m:nary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func>
                                  <m:func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200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p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𝜏</m:t>
                                    </m:r>
                                  </m:e>
                                </m:d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</m:nary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𝐷𝑔</m:t>
                        </m:r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𝑑𝐷</m:t>
                        </m:r>
                      </m:e>
                    </m:nary>
                  </m:oMath>
                </a14:m>
                <a:r>
                  <a:rPr lang="en-US" sz="12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5A9CF3C-5C7A-6E2D-CAE3-F9DABE925B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737" y="3207299"/>
                <a:ext cx="4767263" cy="2187074"/>
              </a:xfrm>
              <a:prstGeom prst="rect">
                <a:avLst/>
              </a:prstGeom>
              <a:blipFill>
                <a:blip r:embed="rId4"/>
                <a:stretch>
                  <a:fillRect l="-639" t="-836" b="-21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278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7F9A5-1DD0-4B1E-B453-F5BFC121B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D30992-648C-BC91-ABE5-96B9E4DCF8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81350" y="320164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780F4-23DE-4034-C44E-75BE984B47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12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DF1210-3198-CE6D-7928-A5AFD530CD7C}"/>
              </a:ext>
            </a:extLst>
          </p:cNvPr>
          <p:cNvSpPr txBox="1"/>
          <p:nvPr/>
        </p:nvSpPr>
        <p:spPr>
          <a:xfrm>
            <a:off x="2943225" y="6007318"/>
            <a:ext cx="49958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*Original Data is changed a little bit to avoid proprietary conflict of the PC mfg. company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267A19-08C8-4C39-91E2-22B68DE48BB2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9DE6456C-CAD0-B7D2-B9D7-087D2B1662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249"/>
                  </p:ext>
                </p:extLst>
              </p:nvPr>
            </p:nvGraphicFramePr>
            <p:xfrm>
              <a:off x="733425" y="1125945"/>
              <a:ext cx="6859626" cy="4881373"/>
            </p:xfrm>
            <a:graphic>
              <a:graphicData uri="http://schemas.openxmlformats.org/drawingml/2006/table">
                <a:tbl>
                  <a:tblPr/>
                  <a:tblGrid>
                    <a:gridCol w="1562100">
                      <a:extLst>
                        <a:ext uri="{9D8B030D-6E8A-4147-A177-3AD203B41FA5}">
                          <a16:colId xmlns:a16="http://schemas.microsoft.com/office/drawing/2014/main" val="1524659535"/>
                        </a:ext>
                      </a:extLst>
                    </a:gridCol>
                    <a:gridCol w="4087851">
                      <a:extLst>
                        <a:ext uri="{9D8B030D-6E8A-4147-A177-3AD203B41FA5}">
                          <a16:colId xmlns:a16="http://schemas.microsoft.com/office/drawing/2014/main" val="503730887"/>
                        </a:ext>
                      </a:extLst>
                    </a:gridCol>
                    <a:gridCol w="1209675">
                      <a:extLst>
                        <a:ext uri="{9D8B030D-6E8A-4147-A177-3AD203B41FA5}">
                          <a16:colId xmlns:a16="http://schemas.microsoft.com/office/drawing/2014/main" val="3250819679"/>
                        </a:ext>
                      </a:extLst>
                    </a:gridCol>
                  </a:tblGrid>
                  <a:tr h="1731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Parameter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Description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Value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80771042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Manufacturer ordering cost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73468551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𝑣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Vendor ordering cost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3400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95304310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Manufacturer's holding cost per unit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80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01038616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𝑣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Vendor's holding cost per unit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40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50539777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𝜆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Perishability cost per unit (shelf-life expiration)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65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13687709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𝜋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Backordering cost per unit short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5036460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𝑝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Penalty cost per unit for delayed or perished product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6190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7995999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Penalty time-scaling factor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0.75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1428531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Additional penalty multiplier beyond shelf-life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0.80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6530203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Revenue loss per unit of unmet demand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500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87715263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𝛿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Revenue decay rate due to delay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0.03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4171644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₁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Lower bound of demand distribution (units/day)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2500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19122972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Upper bound of demand distribution (units/day)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4400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83915808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Minimum lead time (days)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0.02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90957119"/>
                      </a:ext>
                    </a:extLst>
                  </a:tr>
                  <a:tr h="16576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Maximum lead time (days)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0.08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25094771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6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Shelf-life of raw material (in years ≈ 5.5 months)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0.46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2831969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9DE6456C-CAD0-B7D2-B9D7-087D2B1662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5249"/>
                  </p:ext>
                </p:extLst>
              </p:nvPr>
            </p:nvGraphicFramePr>
            <p:xfrm>
              <a:off x="733425" y="1125945"/>
              <a:ext cx="6859626" cy="4881373"/>
            </p:xfrm>
            <a:graphic>
              <a:graphicData uri="http://schemas.openxmlformats.org/drawingml/2006/table">
                <a:tbl>
                  <a:tblPr/>
                  <a:tblGrid>
                    <a:gridCol w="1562100">
                      <a:extLst>
                        <a:ext uri="{9D8B030D-6E8A-4147-A177-3AD203B41FA5}">
                          <a16:colId xmlns:a16="http://schemas.microsoft.com/office/drawing/2014/main" val="1524659535"/>
                        </a:ext>
                      </a:extLst>
                    </a:gridCol>
                    <a:gridCol w="4087851">
                      <a:extLst>
                        <a:ext uri="{9D8B030D-6E8A-4147-A177-3AD203B41FA5}">
                          <a16:colId xmlns:a16="http://schemas.microsoft.com/office/drawing/2014/main" val="503730887"/>
                        </a:ext>
                      </a:extLst>
                    </a:gridCol>
                    <a:gridCol w="1209675">
                      <a:extLst>
                        <a:ext uri="{9D8B030D-6E8A-4147-A177-3AD203B41FA5}">
                          <a16:colId xmlns:a16="http://schemas.microsoft.com/office/drawing/2014/main" val="3250819679"/>
                        </a:ext>
                      </a:extLst>
                    </a:gridCol>
                  </a:tblGrid>
                  <a:tr h="2548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Parameter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Description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Value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80771042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97917" r="-340625" b="-1506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Manufacturer ordering cost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73468551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206522" r="-340625" b="-1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Vendor ordering cost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3400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95304310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293750" r="-340625" b="-1310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Manufacturer's holding cost per unit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80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01038616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393750" r="-340625" b="-1210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Vendor's holding cost per unit per cycle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40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50539777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504255" r="-340625" b="-1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Perishability cost per unit (shelf-life expiration)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65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13687709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604255" r="-340625" b="-10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Backordering cost per unit short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5036460"/>
                      </a:ext>
                    </a:extLst>
                  </a:tr>
                  <a:tr h="30407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662000" r="-340625" b="-87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Penalty cost per unit for delayed or perished product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6190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7995999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810638" r="-340625" b="-8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Penalty time-scaling factor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0.75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1428531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891667" r="-340625" b="-7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Additional penalty multiplier beyond shelf-life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0.80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6530203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012766" r="-340625" b="-6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Revenue loss per unit of unmet demand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/>
                            <a:t>500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87715263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112766" r="-340625" b="-5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Revenue decay rate due to delay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0.03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4171644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187500" r="-340625" b="-4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Lower bound of demand distribution (units/day)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2500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19122972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287500" r="-340625" b="-3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Upper bound of demand distribution (units/day)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4400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83915808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447826" r="-340625" b="-230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Minimum lead time (days)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0.02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90957119"/>
                      </a:ext>
                    </a:extLst>
                  </a:tr>
                  <a:tr h="2852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514894" r="-340625" b="-1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/>
                            <a:t>Maximum lead time (days)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0.08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25094771"/>
                      </a:ext>
                    </a:extLst>
                  </a:tr>
                  <a:tr h="29008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1581250" r="-340625" b="-22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Shelf-life of raw material (in years ≈ 5.5 months)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0.46</a:t>
                          </a:r>
                        </a:p>
                      </a:txBody>
                      <a:tcPr marL="41441" marR="41441" marT="20721" marB="20721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283196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66E4358-2C30-BDE8-F5D4-02A3F93850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2830232"/>
                  </p:ext>
                </p:extLst>
              </p:nvPr>
            </p:nvGraphicFramePr>
            <p:xfrm>
              <a:off x="8114711" y="4438009"/>
              <a:ext cx="3695700" cy="1485105"/>
            </p:xfrm>
            <a:graphic>
              <a:graphicData uri="http://schemas.openxmlformats.org/drawingml/2006/table">
                <a:tbl>
                  <a:tblPr/>
                  <a:tblGrid>
                    <a:gridCol w="781050">
                      <a:extLst>
                        <a:ext uri="{9D8B030D-6E8A-4147-A177-3AD203B41FA5}">
                          <a16:colId xmlns:a16="http://schemas.microsoft.com/office/drawing/2014/main" val="104281327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99800263"/>
                        </a:ext>
                      </a:extLst>
                    </a:gridCol>
                    <a:gridCol w="1085850">
                      <a:extLst>
                        <a:ext uri="{9D8B030D-6E8A-4147-A177-3AD203B41FA5}">
                          <a16:colId xmlns:a16="http://schemas.microsoft.com/office/drawing/2014/main" val="1170779455"/>
                        </a:ext>
                      </a:extLst>
                    </a:gridCol>
                  </a:tblGrid>
                  <a:tr h="29702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Variable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Description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Optimal Value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8788717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Number of Shipments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2 shipments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7872966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Order Quantity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364 units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80972638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Reorder Point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284 units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6066011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Total Cost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$ 60186.94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50507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66E4358-2C30-BDE8-F5D4-02A3F93850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2830232"/>
                  </p:ext>
                </p:extLst>
              </p:nvPr>
            </p:nvGraphicFramePr>
            <p:xfrm>
              <a:off x="8114711" y="4438009"/>
              <a:ext cx="3695700" cy="1485105"/>
            </p:xfrm>
            <a:graphic>
              <a:graphicData uri="http://schemas.openxmlformats.org/drawingml/2006/table">
                <a:tbl>
                  <a:tblPr/>
                  <a:tblGrid>
                    <a:gridCol w="781050">
                      <a:extLst>
                        <a:ext uri="{9D8B030D-6E8A-4147-A177-3AD203B41FA5}">
                          <a16:colId xmlns:a16="http://schemas.microsoft.com/office/drawing/2014/main" val="1042813272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2099800263"/>
                        </a:ext>
                      </a:extLst>
                    </a:gridCol>
                    <a:gridCol w="1085850">
                      <a:extLst>
                        <a:ext uri="{9D8B030D-6E8A-4147-A177-3AD203B41FA5}">
                          <a16:colId xmlns:a16="http://schemas.microsoft.com/office/drawing/2014/main" val="1170779455"/>
                        </a:ext>
                      </a:extLst>
                    </a:gridCol>
                  </a:tblGrid>
                  <a:tr h="297021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Variable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Description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Optimal Value</a:t>
                          </a:r>
                        </a:p>
                      </a:txBody>
                      <a:tcPr marL="9525" marR="9525" marT="9525" marB="0"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8788717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1" t="-104082" r="-375781" b="-322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Number of Shipments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2 shipments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7872966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1" t="-208333" r="-375781" b="-229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Order Quantity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364 units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80972638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1" t="-302041" r="-375781" b="-1244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Reorder Point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284 units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6066011"/>
                      </a:ext>
                    </a:extLst>
                  </a:tr>
                  <a:tr h="29702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1" t="-402041" r="-375781" b="-244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 Total Cost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Aptos Narrow" panose="020B0004020202020204" pitchFamily="34" charset="0"/>
                            </a:rPr>
                            <a:t>$ 60186.94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50507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3F4219B-4B43-22DE-8274-837E4BFE19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0621885"/>
                  </p:ext>
                </p:extLst>
              </p:nvPr>
            </p:nvGraphicFramePr>
            <p:xfrm>
              <a:off x="7773306" y="1125945"/>
              <a:ext cx="4207063" cy="121462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62411">
                      <a:extLst>
                        <a:ext uri="{9D8B030D-6E8A-4147-A177-3AD203B41FA5}">
                          <a16:colId xmlns:a16="http://schemas.microsoft.com/office/drawing/2014/main" val="2022431610"/>
                        </a:ext>
                      </a:extLst>
                    </a:gridCol>
                    <a:gridCol w="986971">
                      <a:extLst>
                        <a:ext uri="{9D8B030D-6E8A-4147-A177-3AD203B41FA5}">
                          <a16:colId xmlns:a16="http://schemas.microsoft.com/office/drawing/2014/main" val="1532397172"/>
                        </a:ext>
                      </a:extLst>
                    </a:gridCol>
                    <a:gridCol w="972457">
                      <a:extLst>
                        <a:ext uri="{9D8B030D-6E8A-4147-A177-3AD203B41FA5}">
                          <a16:colId xmlns:a16="http://schemas.microsoft.com/office/drawing/2014/main" val="1566878144"/>
                        </a:ext>
                      </a:extLst>
                    </a:gridCol>
                    <a:gridCol w="1085224">
                      <a:extLst>
                        <a:ext uri="{9D8B030D-6E8A-4147-A177-3AD203B41FA5}">
                          <a16:colId xmlns:a16="http://schemas.microsoft.com/office/drawing/2014/main" val="3093842683"/>
                        </a:ext>
                      </a:extLst>
                    </a:gridCol>
                  </a:tblGrid>
                  <a:tr h="3075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1400" b="1" i="1" kern="0">
                                  <a:effectLst/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(Shipments)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𝑸</m:t>
                                  </m:r>
                                </m:e>
                                <m:sub>
                                  <m: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(tons of PPC)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sz="1400" b="1" i="1" kern="10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(tons of PPC)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1400" b="1" i="1" kern="0">
                                  <a:effectLst/>
                                  <a:latin typeface="Cambria Math" panose="02040503050406030204" pitchFamily="18" charset="0"/>
                                </a:rPr>
                                <m:t>𝑻𝑪</m:t>
                              </m:r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($/year)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3769929"/>
                      </a:ext>
                    </a:extLst>
                  </a:tr>
                  <a:tr h="2473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1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554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283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60849.74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7183107"/>
                      </a:ext>
                    </a:extLst>
                  </a:tr>
                  <a:tr h="2473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2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364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284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60186.94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2646122"/>
                      </a:ext>
                    </a:extLst>
                  </a:tr>
                  <a:tr h="2473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3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285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284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62124.08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91475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3F4219B-4B43-22DE-8274-837E4BFE19B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0621885"/>
                  </p:ext>
                </p:extLst>
              </p:nvPr>
            </p:nvGraphicFramePr>
            <p:xfrm>
              <a:off x="7773306" y="1125945"/>
              <a:ext cx="4207063" cy="121462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62411">
                      <a:extLst>
                        <a:ext uri="{9D8B030D-6E8A-4147-A177-3AD203B41FA5}">
                          <a16:colId xmlns:a16="http://schemas.microsoft.com/office/drawing/2014/main" val="2022431610"/>
                        </a:ext>
                      </a:extLst>
                    </a:gridCol>
                    <a:gridCol w="986971">
                      <a:extLst>
                        <a:ext uri="{9D8B030D-6E8A-4147-A177-3AD203B41FA5}">
                          <a16:colId xmlns:a16="http://schemas.microsoft.com/office/drawing/2014/main" val="1532397172"/>
                        </a:ext>
                      </a:extLst>
                    </a:gridCol>
                    <a:gridCol w="972457">
                      <a:extLst>
                        <a:ext uri="{9D8B030D-6E8A-4147-A177-3AD203B41FA5}">
                          <a16:colId xmlns:a16="http://schemas.microsoft.com/office/drawing/2014/main" val="1566878144"/>
                        </a:ext>
                      </a:extLst>
                    </a:gridCol>
                    <a:gridCol w="1085224">
                      <a:extLst>
                        <a:ext uri="{9D8B030D-6E8A-4147-A177-3AD203B41FA5}">
                          <a16:colId xmlns:a16="http://schemas.microsoft.com/office/drawing/2014/main" val="3093842683"/>
                        </a:ext>
                      </a:extLst>
                    </a:gridCol>
                  </a:tblGrid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524" t="-12857" r="-262827" b="-2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18519" t="-12857" r="-209877" b="-2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21250" t="-12857" r="-112500" b="-2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88764" t="-12857" r="-1124" b="-21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3769929"/>
                      </a:ext>
                    </a:extLst>
                  </a:tr>
                  <a:tr h="2626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1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554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283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60849.74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857183107"/>
                      </a:ext>
                    </a:extLst>
                  </a:tr>
                  <a:tr h="2626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2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364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284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0" dirty="0">
                              <a:effectLst/>
                            </a:rPr>
                            <a:t>60186.94</a:t>
                          </a:r>
                          <a:endParaRPr lang="en-US" sz="16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2646122"/>
                      </a:ext>
                    </a:extLst>
                  </a:tr>
                  <a:tr h="2626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3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285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>
                              <a:effectLst/>
                            </a:rPr>
                            <a:t>284</a:t>
                          </a:r>
                          <a:endParaRPr lang="en-US" sz="16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0" dirty="0">
                              <a:effectLst/>
                            </a:rPr>
                            <a:t>62124.08</a:t>
                          </a:r>
                          <a:endParaRPr lang="en-US" sz="16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91475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200AABC-B145-DB4B-4512-9BF571D09059}"/>
                  </a:ext>
                </a:extLst>
              </p:cNvPr>
              <p:cNvSpPr txBox="1"/>
              <p:nvPr/>
            </p:nvSpPr>
            <p:spPr>
              <a:xfrm>
                <a:off x="7773305" y="2527446"/>
                <a:ext cx="4207062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</m:sSub>
                  </m:oMath>
                </a14:m>
                <a:r>
                  <a:rPr lang="en-US" b="0" i="1" dirty="0">
                    <a:latin typeface="Cambria Math" panose="02040503050406030204" pitchFamily="18" charset="0"/>
                  </a:rPr>
                  <a:t>,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=3</m:t>
                        </m:r>
                      </m:sub>
                    </m:sSub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 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𝑇𝐶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=2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The PC mfg. facility faces minimum integrated invent</a:t>
                </a:r>
                <a:r>
                  <a:rPr lang="en-US" dirty="0"/>
                  <a:t>ory cost when 2 shipments are sent f</a:t>
                </a:r>
                <a:r>
                  <a:rPr lang="en-US" b="0" dirty="0"/>
                  <a:t>rom the vendor to manufacturer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200AABC-B145-DB4B-4512-9BF571D09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3305" y="2527446"/>
                <a:ext cx="4207062" cy="1477328"/>
              </a:xfrm>
              <a:prstGeom prst="rect">
                <a:avLst/>
              </a:prstGeom>
              <a:blipFill>
                <a:blip r:embed="rId5"/>
                <a:stretch>
                  <a:fillRect l="-870" t="-3306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7FF022-5E7B-76B6-A98A-AF79580362CD}"/>
                  </a:ext>
                </a:extLst>
              </p:cNvPr>
              <p:cNvSpPr txBox="1"/>
              <p:nvPr/>
            </p:nvSpPr>
            <p:spPr>
              <a:xfrm>
                <a:off x="8441023" y="4072610"/>
                <a:ext cx="30430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/>
                  <a:t>Optimal values for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𝑸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b="1" i="1" dirty="0"/>
                  <a:t> and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b="1" i="1" dirty="0"/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7FF022-5E7B-76B6-A98A-AF7958036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023" y="4072610"/>
                <a:ext cx="3043077" cy="369332"/>
              </a:xfrm>
              <a:prstGeom prst="rect">
                <a:avLst/>
              </a:prstGeom>
              <a:blipFill>
                <a:blip r:embed="rId6"/>
                <a:stretch>
                  <a:fillRect l="-1804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58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479DE-2963-00C0-0C6B-B2C1C4319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0F4629-5C93-95FA-BA1C-DA690A2A8C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81350" y="320164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E7FCAE-900A-C949-2C0A-F447A79947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13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C51F6D-11A5-81E3-7D82-3D39510F22D2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pic>
        <p:nvPicPr>
          <p:cNvPr id="2" name="Picture 1" descr="A graph of values and points&#10;&#10;AI-generated content may be incorrect.">
            <a:extLst>
              <a:ext uri="{FF2B5EF4-FFF2-40B4-BE49-F238E27FC236}">
                <a16:creationId xmlns:a16="http://schemas.microsoft.com/office/drawing/2014/main" id="{6AED3A6E-C720-5814-D6FC-9DCC1BE2B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737" y="1650137"/>
            <a:ext cx="5758756" cy="35577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FBC80D2-17B8-EF8B-4C91-F3BD5709477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821909"/>
                  </p:ext>
                </p:extLst>
              </p:nvPr>
            </p:nvGraphicFramePr>
            <p:xfrm>
              <a:off x="878741" y="1164921"/>
              <a:ext cx="4605218" cy="498569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070981">
                      <a:extLst>
                        <a:ext uri="{9D8B030D-6E8A-4147-A177-3AD203B41FA5}">
                          <a16:colId xmlns:a16="http://schemas.microsoft.com/office/drawing/2014/main" val="3218080041"/>
                        </a:ext>
                      </a:extLst>
                    </a:gridCol>
                    <a:gridCol w="1070981">
                      <a:extLst>
                        <a:ext uri="{9D8B030D-6E8A-4147-A177-3AD203B41FA5}">
                          <a16:colId xmlns:a16="http://schemas.microsoft.com/office/drawing/2014/main" val="2849723186"/>
                        </a:ext>
                      </a:extLst>
                    </a:gridCol>
                    <a:gridCol w="1231628">
                      <a:extLst>
                        <a:ext uri="{9D8B030D-6E8A-4147-A177-3AD203B41FA5}">
                          <a16:colId xmlns:a16="http://schemas.microsoft.com/office/drawing/2014/main" val="1254463709"/>
                        </a:ext>
                      </a:extLst>
                    </a:gridCol>
                    <a:gridCol w="1231628">
                      <a:extLst>
                        <a:ext uri="{9D8B030D-6E8A-4147-A177-3AD203B41FA5}">
                          <a16:colId xmlns:a16="http://schemas.microsoft.com/office/drawing/2014/main" val="35275509"/>
                        </a:ext>
                      </a:extLst>
                    </a:gridCol>
                  </a:tblGrid>
                  <a:tr h="23630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0" dirty="0">
                              <a:effectLst/>
                            </a:rPr>
                            <a:t>Parameter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0" dirty="0">
                              <a:effectLst/>
                            </a:rPr>
                            <a:t>Values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𝐐</m:t>
                                  </m:r>
                                </m:e>
                                <m:sup>
                                  <m:r>
                                    <a:rPr lang="en-US" sz="1400" b="1" ker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(tons)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𝐓𝐂</m:t>
                                  </m:r>
                                </m:e>
                                <m:sup>
                                  <m:r>
                                    <a:rPr lang="en-US" sz="1400" b="1" ker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kern="0" dirty="0">
                              <a:effectLst/>
                            </a:rPr>
                            <a:t> ($/year)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9413202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333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56,529.04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096847375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349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58,397.96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735724810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1000†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7588881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378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61,905.44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583495464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1500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582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63,094.39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48069238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1700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446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52,175.87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371204342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2550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503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56,747.34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959705330"/>
                      </a:ext>
                    </a:extLst>
                  </a:tr>
                  <a:tr h="2576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3400</a:t>
                          </a:r>
                          <a:r>
                            <a:rPr lang="en-US" sz="1400" kern="100" dirty="0">
                              <a:effectLst/>
                            </a:rPr>
                            <a:t>†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2696866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388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63,070.65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436044810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5100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410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65,785.82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4198867562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58,172.79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993926699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375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364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59,179.86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781221837"/>
                      </a:ext>
                    </a:extLst>
                  </a:tr>
                  <a:tr h="23831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500†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906316784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625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364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61,194.01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5172455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62,201.09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879306846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20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3095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59,779.45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29262290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4642.5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363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60,017.48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5073189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6190†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7062700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7737.5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60,318.71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588088747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9285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60,426.59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6648842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FBC80D2-17B8-EF8B-4C91-F3BD5709477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821909"/>
                  </p:ext>
                </p:extLst>
              </p:nvPr>
            </p:nvGraphicFramePr>
            <p:xfrm>
              <a:off x="878741" y="1164921"/>
              <a:ext cx="4605218" cy="498569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070981">
                      <a:extLst>
                        <a:ext uri="{9D8B030D-6E8A-4147-A177-3AD203B41FA5}">
                          <a16:colId xmlns:a16="http://schemas.microsoft.com/office/drawing/2014/main" val="3218080041"/>
                        </a:ext>
                      </a:extLst>
                    </a:gridCol>
                    <a:gridCol w="1070981">
                      <a:extLst>
                        <a:ext uri="{9D8B030D-6E8A-4147-A177-3AD203B41FA5}">
                          <a16:colId xmlns:a16="http://schemas.microsoft.com/office/drawing/2014/main" val="2849723186"/>
                        </a:ext>
                      </a:extLst>
                    </a:gridCol>
                    <a:gridCol w="1231628">
                      <a:extLst>
                        <a:ext uri="{9D8B030D-6E8A-4147-A177-3AD203B41FA5}">
                          <a16:colId xmlns:a16="http://schemas.microsoft.com/office/drawing/2014/main" val="1254463709"/>
                        </a:ext>
                      </a:extLst>
                    </a:gridCol>
                    <a:gridCol w="1231628">
                      <a:extLst>
                        <a:ext uri="{9D8B030D-6E8A-4147-A177-3AD203B41FA5}">
                          <a16:colId xmlns:a16="http://schemas.microsoft.com/office/drawing/2014/main" val="35275509"/>
                        </a:ext>
                      </a:extLst>
                    </a:gridCol>
                  </a:tblGrid>
                  <a:tr h="23630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0" dirty="0">
                              <a:effectLst/>
                            </a:rPr>
                            <a:t>Parameter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0" dirty="0">
                              <a:effectLst/>
                            </a:rPr>
                            <a:t>Values</a:t>
                          </a:r>
                          <a:endParaRPr lang="en-US" sz="14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74752" t="-15385" r="-100990" b="-2043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74752" t="-15385" r="-990" b="-2043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9413202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8" t="-23196" r="-330682" b="-3108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333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56,529.04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096847375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349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58,397.96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735724810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1000†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7588881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378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61,905.44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583495464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1500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582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63,094.39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48069238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8" t="-121320" r="-330682" b="-206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1700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446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52,175.87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371204342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2550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503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56,747.34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959705330"/>
                      </a:ext>
                    </a:extLst>
                  </a:tr>
                  <a:tr h="2576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3400</a:t>
                          </a:r>
                          <a:r>
                            <a:rPr lang="en-US" sz="1400" kern="100" dirty="0">
                              <a:effectLst/>
                            </a:rPr>
                            <a:t>†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2696866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388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63,070.65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436044810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5100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410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65,785.82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4198867562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8" t="-224742" r="-330682" b="-109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58,172.79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993926699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375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364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59,179.86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781221837"/>
                      </a:ext>
                    </a:extLst>
                  </a:tr>
                  <a:tr h="23831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500†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906316784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625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364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61,194.01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5172455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750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62,201.09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879306846"/>
                      </a:ext>
                    </a:extLst>
                  </a:tr>
                  <a:tr h="236304">
                    <a:tc row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68" t="-324742" r="-330682" b="-9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3095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363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59,779.45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229262290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4642.5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363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60,017.48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150731898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6190†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364*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3175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1" kern="100" dirty="0">
                              <a:solidFill>
                                <a:srgbClr val="3E0CF4"/>
                              </a:solidFill>
                              <a:effectLst/>
                            </a:rPr>
                            <a:t>    60,186.94*</a:t>
                          </a:r>
                          <a:endParaRPr lang="en-US" sz="1400" b="1" kern="100" dirty="0">
                            <a:solidFill>
                              <a:srgbClr val="3E0CF4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706270091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7737.5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60,318.71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588088747"/>
                      </a:ext>
                    </a:extLst>
                  </a:tr>
                  <a:tr h="23630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145415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  <a:tabLst>
                              <a:tab pos="534670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9285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>
                              <a:effectLst/>
                            </a:rPr>
                            <a:t>364</a:t>
                          </a:r>
                          <a:endParaRPr lang="en-US" sz="14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tc>
                      <a:txBody>
                        <a:bodyPr/>
                        <a:lstStyle/>
                        <a:p>
                          <a:pPr marL="0" marR="121920" algn="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60,426.59</a:t>
                          </a:r>
                          <a:endParaRPr lang="en-US" sz="14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/>
                    </a:tc>
                    <a:extLst>
                      <a:ext uri="{0D108BD9-81ED-4DB2-BD59-A6C34878D82A}">
                        <a16:rowId xmlns:a16="http://schemas.microsoft.com/office/drawing/2014/main" val="366488420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725620B-47BA-B274-014F-5E8B52350042}"/>
              </a:ext>
            </a:extLst>
          </p:cNvPr>
          <p:cNvSpPr txBox="1"/>
          <p:nvPr/>
        </p:nvSpPr>
        <p:spPr>
          <a:xfrm>
            <a:off x="6096000" y="5412774"/>
            <a:ext cx="5758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Sensitivity Analysis of the parameters from industrial data </a:t>
            </a:r>
          </a:p>
        </p:txBody>
      </p:sp>
    </p:spTree>
    <p:extLst>
      <p:ext uri="{BB962C8B-B14F-4D97-AF65-F5344CB8AC3E}">
        <p14:creationId xmlns:p14="http://schemas.microsoft.com/office/powerpoint/2010/main" val="3072166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743C5-6039-CF20-F185-C97742FB0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1B9C6F9-6DB3-2584-8E62-81D95FFFC3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9889" y="437049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60C642-0D13-3D1B-1D97-FF833760EA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14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17FB816-3AE6-F7CE-7558-2663CA44F41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182FB191-84A4-663D-4087-42E717ACC4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55517"/>
                  </p:ext>
                </p:extLst>
              </p:nvPr>
            </p:nvGraphicFramePr>
            <p:xfrm>
              <a:off x="776613" y="1534498"/>
              <a:ext cx="10985326" cy="459006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99290">
                      <a:extLst>
                        <a:ext uri="{9D8B030D-6E8A-4147-A177-3AD203B41FA5}">
                          <a16:colId xmlns:a16="http://schemas.microsoft.com/office/drawing/2014/main" val="3414694741"/>
                        </a:ext>
                      </a:extLst>
                    </a:gridCol>
                    <a:gridCol w="2661374">
                      <a:extLst>
                        <a:ext uri="{9D8B030D-6E8A-4147-A177-3AD203B41FA5}">
                          <a16:colId xmlns:a16="http://schemas.microsoft.com/office/drawing/2014/main" val="3837488415"/>
                        </a:ext>
                      </a:extLst>
                    </a:gridCol>
                    <a:gridCol w="1323897">
                      <a:extLst>
                        <a:ext uri="{9D8B030D-6E8A-4147-A177-3AD203B41FA5}">
                          <a16:colId xmlns:a16="http://schemas.microsoft.com/office/drawing/2014/main" val="3991884652"/>
                        </a:ext>
                      </a:extLst>
                    </a:gridCol>
                    <a:gridCol w="1120221">
                      <a:extLst>
                        <a:ext uri="{9D8B030D-6E8A-4147-A177-3AD203B41FA5}">
                          <a16:colId xmlns:a16="http://schemas.microsoft.com/office/drawing/2014/main" val="2889485034"/>
                        </a:ext>
                      </a:extLst>
                    </a:gridCol>
                    <a:gridCol w="1029697">
                      <a:extLst>
                        <a:ext uri="{9D8B030D-6E8A-4147-A177-3AD203B41FA5}">
                          <a16:colId xmlns:a16="http://schemas.microsoft.com/office/drawing/2014/main" val="1289363797"/>
                        </a:ext>
                      </a:extLst>
                    </a:gridCol>
                    <a:gridCol w="1420078">
                      <a:extLst>
                        <a:ext uri="{9D8B030D-6E8A-4147-A177-3AD203B41FA5}">
                          <a16:colId xmlns:a16="http://schemas.microsoft.com/office/drawing/2014/main" val="2464384832"/>
                        </a:ext>
                      </a:extLst>
                    </a:gridCol>
                    <a:gridCol w="1369160">
                      <a:extLst>
                        <a:ext uri="{9D8B030D-6E8A-4147-A177-3AD203B41FA5}">
                          <a16:colId xmlns:a16="http://schemas.microsoft.com/office/drawing/2014/main" val="1626013235"/>
                        </a:ext>
                      </a:extLst>
                    </a:gridCol>
                    <a:gridCol w="1361609">
                      <a:extLst>
                        <a:ext uri="{9D8B030D-6E8A-4147-A177-3AD203B41FA5}">
                          <a16:colId xmlns:a16="http://schemas.microsoft.com/office/drawing/2014/main" val="685387331"/>
                        </a:ext>
                      </a:extLst>
                    </a:gridCol>
                  </a:tblGrid>
                  <a:tr h="80486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800" b="1" kern="0" dirty="0">
                              <a:effectLst/>
                            </a:rPr>
                            <a:t>SI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 kern="0" smtClean="0">
                                  <a:effectLst/>
                                  <a:latin typeface="Cambria Math" panose="02040503050406030204" pitchFamily="18" charset="0"/>
                                </a:rPr>
                                <m:t>𝐃</m:t>
                              </m:r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(units/year)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1800" b="1" i="1" kern="0" smtClean="0">
                                  <a:effectLst/>
                                  <a:latin typeface="Cambria Math" panose="02040503050406030204" pitchFamily="18" charset="0"/>
                                </a:rPr>
                                <m:t>𝛕</m:t>
                              </m:r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(days)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𝐐</m:t>
                                  </m:r>
                                </m:e>
                                <m:sup>
                                  <m:r>
                                    <a:rPr lang="en-US" sz="1800" b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(tons)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𝐫</m:t>
                                  </m:r>
                                </m:e>
                                <m:sup>
                                  <m:r>
                                    <a:rPr lang="en-US" sz="1800" b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(tons)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𝐧</m:t>
                                  </m:r>
                                </m:e>
                                <m:sup>
                                  <m:r>
                                    <a:rPr lang="en-US" sz="1800" b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(shipments)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ker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𝐓𝐂</m:t>
                                  </m:r>
                                </m:e>
                                <m:sup>
                                  <m:r>
                                    <a:rPr lang="en-US" sz="1800" b="1" kern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b="1" kern="0" dirty="0">
                              <a:effectLst/>
                            </a:rPr>
                            <a:t> ($/year)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800" b="1" kern="0" dirty="0">
                              <a:effectLst/>
                            </a:rPr>
                            <a:t>CPU time (s)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7789244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 kern="0">
                                  <a:effectLst/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r>
                                <a:rPr lang="en-US" sz="1800" kern="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1800" kern="0">
                                  <a:effectLst/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  <m:r>
                                <a:rPr lang="en-US" sz="1800" kern="0">
                                  <a:effectLst/>
                                  <a:latin typeface="Cambria Math" panose="02040503050406030204" pitchFamily="18" charset="0"/>
                                </a:rPr>
                                <m:t>|50, 2500,4400</m:t>
                              </m:r>
                            </m:oMath>
                          </a14:m>
                          <a:r>
                            <a:rPr lang="en-US" sz="1800" kern="0" dirty="0">
                              <a:effectLst/>
                            </a:rPr>
                            <a:t>)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(7,28)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363.80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283.78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60,186.90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9.26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5250067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Exp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|30, 2500,4400)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(7,28)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360.47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275.45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59,169.10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6.62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73031224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Exp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D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|30, 1000,1700)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(12,45)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231.12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179.62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37,304.60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2.77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69808211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U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(1000,1500)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𝐸𝑥𝑝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(12)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262.13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167.35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44,133.70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8.25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26454595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U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(800,1400)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𝐸𝑥𝑝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(18)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374.88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174.29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42,648.60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6.64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310991617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U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(2000,3500)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𝐸𝑥𝑝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(37)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646.00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444.05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82,351.90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7.02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2965102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(3450,</m:t>
                                </m:r>
                                <m:sSup>
                                  <m:sSupPr>
                                    <m:ctrlPr>
                                      <a:rPr lang="en-US" sz="1800" i="1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475</m:t>
                                    </m:r>
                                  </m:e>
                                  <m:sup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(7,28)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677.41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446.90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81,594.90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50.71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58799935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(1350,</m:t>
                                </m:r>
                                <m:sSup>
                                  <m:sSupPr>
                                    <m:ctrlPr>
                                      <a:rPr lang="en-US" sz="1800" i="1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175</m:t>
                                    </m:r>
                                  </m:e>
                                  <m:sup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𝐸𝑥𝑝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(24)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262.92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170.91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42,434.90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88.57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14397951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9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(1100,</m:t>
                                </m:r>
                                <m:sSup>
                                  <m:sSupPr>
                                    <m:ctrlPr>
                                      <a:rPr lang="en-US" sz="1800" i="1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150</m:t>
                                    </m:r>
                                  </m:e>
                                  <m:sup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(17,</m:t>
                                </m:r>
                                <m:sSup>
                                  <m:sSupPr>
                                    <m:ctrlPr>
                                      <a:rPr lang="en-US" sz="1800" i="1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  <m:sup>
                                    <m:r>
                                      <a:rPr lang="en-US" sz="18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800" kern="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234.98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140.54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37,169.40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73.60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403459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182FB191-84A4-663D-4087-42E717ACC4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255517"/>
                  </p:ext>
                </p:extLst>
              </p:nvPr>
            </p:nvGraphicFramePr>
            <p:xfrm>
              <a:off x="776613" y="1534498"/>
              <a:ext cx="10985326" cy="459006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99290">
                      <a:extLst>
                        <a:ext uri="{9D8B030D-6E8A-4147-A177-3AD203B41FA5}">
                          <a16:colId xmlns:a16="http://schemas.microsoft.com/office/drawing/2014/main" val="3414694741"/>
                        </a:ext>
                      </a:extLst>
                    </a:gridCol>
                    <a:gridCol w="2661374">
                      <a:extLst>
                        <a:ext uri="{9D8B030D-6E8A-4147-A177-3AD203B41FA5}">
                          <a16:colId xmlns:a16="http://schemas.microsoft.com/office/drawing/2014/main" val="3837488415"/>
                        </a:ext>
                      </a:extLst>
                    </a:gridCol>
                    <a:gridCol w="1323897">
                      <a:extLst>
                        <a:ext uri="{9D8B030D-6E8A-4147-A177-3AD203B41FA5}">
                          <a16:colId xmlns:a16="http://schemas.microsoft.com/office/drawing/2014/main" val="3991884652"/>
                        </a:ext>
                      </a:extLst>
                    </a:gridCol>
                    <a:gridCol w="1120221">
                      <a:extLst>
                        <a:ext uri="{9D8B030D-6E8A-4147-A177-3AD203B41FA5}">
                          <a16:colId xmlns:a16="http://schemas.microsoft.com/office/drawing/2014/main" val="2889485034"/>
                        </a:ext>
                      </a:extLst>
                    </a:gridCol>
                    <a:gridCol w="1029697">
                      <a:extLst>
                        <a:ext uri="{9D8B030D-6E8A-4147-A177-3AD203B41FA5}">
                          <a16:colId xmlns:a16="http://schemas.microsoft.com/office/drawing/2014/main" val="1289363797"/>
                        </a:ext>
                      </a:extLst>
                    </a:gridCol>
                    <a:gridCol w="1420078">
                      <a:extLst>
                        <a:ext uri="{9D8B030D-6E8A-4147-A177-3AD203B41FA5}">
                          <a16:colId xmlns:a16="http://schemas.microsoft.com/office/drawing/2014/main" val="2464384832"/>
                        </a:ext>
                      </a:extLst>
                    </a:gridCol>
                    <a:gridCol w="1369160">
                      <a:extLst>
                        <a:ext uri="{9D8B030D-6E8A-4147-A177-3AD203B41FA5}">
                          <a16:colId xmlns:a16="http://schemas.microsoft.com/office/drawing/2014/main" val="1626013235"/>
                        </a:ext>
                      </a:extLst>
                    </a:gridCol>
                    <a:gridCol w="1361609">
                      <a:extLst>
                        <a:ext uri="{9D8B030D-6E8A-4147-A177-3AD203B41FA5}">
                          <a16:colId xmlns:a16="http://schemas.microsoft.com/office/drawing/2014/main" val="685387331"/>
                        </a:ext>
                      </a:extLst>
                    </a:gridCol>
                  </a:tblGrid>
                  <a:tr h="80486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800" b="1" kern="0" dirty="0">
                              <a:effectLst/>
                            </a:rPr>
                            <a:t>SI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758" r="-286728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758" r="-477419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18478" t="-758" r="-463043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64497" t="-758" r="-404142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81974" t="-758" r="-193133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02667" t="-758" r="-100000" b="-479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800" b="1" kern="0" dirty="0">
                              <a:effectLst/>
                            </a:rPr>
                            <a:t>CPU time (s)</a:t>
                          </a:r>
                          <a:endParaRPr lang="en-US" sz="1800" b="1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7789244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192754" r="-286728" b="-81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192754" r="-477419" b="-81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363.80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283.78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60,186.90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9.26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5250067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292754" r="-286728" b="-71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292754" r="-477419" b="-717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360.47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275.45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59,169.10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6.62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73031224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398529" r="-286728" b="-627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398529" r="-477419" b="-627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231.12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179.62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37,304.60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2.77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69808211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491304" r="-286728" b="-5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491304" r="-477419" b="-5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262.13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167.35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44,133.70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8.25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26454595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591304" r="-286728" b="-4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591304" r="-477419" b="-4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374.88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174.29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42,648.60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6.64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310991617"/>
                      </a:ext>
                    </a:extLst>
                  </a:tr>
                  <a:tr h="4185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691304" r="-286728" b="-3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691304" r="-477419" b="-3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646.00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444.05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82,351.90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7.02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2965102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791304" r="-286728" b="-2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791304" r="-477419" b="-2188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677.41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446.90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81,594.90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50.71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58799935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878571" r="-286728" b="-1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878571" r="-477419" b="-1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262.92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170.91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42,434.90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88.57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14397951"/>
                      </a:ext>
                    </a:extLst>
                  </a:tr>
                  <a:tr h="424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9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6545" t="-978571" r="-286728" b="-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54839" t="-978571" r="-477419" b="-1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234.98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140.54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2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>
                              <a:effectLst/>
                            </a:rPr>
                            <a:t>37,169.40</a:t>
                          </a:r>
                          <a:endParaRPr lang="en-US" sz="1800" kern="10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109855" algn="ctr">
                            <a:lnSpc>
                              <a:spcPct val="100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US" sz="1800" kern="0" dirty="0">
                              <a:effectLst/>
                            </a:rPr>
                            <a:t>73.60</a:t>
                          </a:r>
                          <a:endParaRPr lang="en-US" sz="180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403459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F3D06A60-56FB-34B1-F615-732443425F5B}"/>
              </a:ext>
            </a:extLst>
          </p:cNvPr>
          <p:cNvSpPr txBox="1"/>
          <p:nvPr/>
        </p:nvSpPr>
        <p:spPr>
          <a:xfrm>
            <a:off x="2704578" y="1102652"/>
            <a:ext cx="8192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Random examples with different distributions for demand &amp; lead time</a:t>
            </a:r>
          </a:p>
        </p:txBody>
      </p:sp>
    </p:spTree>
    <p:extLst>
      <p:ext uri="{BB962C8B-B14F-4D97-AF65-F5344CB8AC3E}">
        <p14:creationId xmlns:p14="http://schemas.microsoft.com/office/powerpoint/2010/main" val="884776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0498F-BF2C-4363-08DD-6C5985F61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451A5-038B-9CAE-A4F5-6B6BDCD46B4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15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C5A3E5-3CDD-64CA-B86F-587502C33301}"/>
                  </a:ext>
                </a:extLst>
              </p:cNvPr>
              <p:cNvSpPr txBox="1"/>
              <p:nvPr/>
            </p:nvSpPr>
            <p:spPr>
              <a:xfrm>
                <a:off x="1003257" y="4890226"/>
                <a:ext cx="11077575" cy="524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𝑀𝑖𝑛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𝑍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de-DE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nary>
                      </m:fName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p>
                            </m:sSup>
                          </m:e>
                        </m:nary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  <m:sup/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𝑖𝑗𝑏𝑚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  <m:sup/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func>
                                          <m:func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limLow>
                                              <m:limLow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limLow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𝑚𝑎𝑥</m:t>
                                                </m:r>
                                              </m:e>
                                              <m:lim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lim>
                                            </m:limLow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𝐶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𝑖𝑗𝑏𝑚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𝑠</m:t>
                                                    </m:r>
                                                  </m:sup>
                                                </m:sSubSup>
                                              </m:e>
                                            </m:d>
                                            <m:r>
                                              <a:rPr lang="de-DE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𝐿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func>
                                      </m:e>
                                    </m:d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𝛾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</m:e>
                        </m:d>
                      </m:e>
                    </m:func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C5A3E5-3CDD-64CA-B86F-587502C33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257" y="4890226"/>
                <a:ext cx="11077575" cy="524439"/>
              </a:xfrm>
              <a:prstGeom prst="rect">
                <a:avLst/>
              </a:prstGeom>
              <a:blipFill>
                <a:blip r:embed="rId2"/>
                <a:stretch>
                  <a:fillRect t="-70930" b="-115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8C469-5259-2EA8-7C40-749B146D7770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7B503AB-73E0-A6A0-43AF-C27483D5AD0F}"/>
              </a:ext>
            </a:extLst>
          </p:cNvPr>
          <p:cNvSpPr txBox="1">
            <a:spLocks/>
          </p:cNvSpPr>
          <p:nvPr/>
        </p:nvSpPr>
        <p:spPr>
          <a:xfrm>
            <a:off x="3295651" y="307076"/>
            <a:ext cx="5114924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5. Model Development (RO2)</a:t>
            </a:r>
          </a:p>
        </p:txBody>
      </p:sp>
      <p:pic>
        <p:nvPicPr>
          <p:cNvPr id="9" name="Picture 8" descr="A diagram of a factory&#10;&#10;AI-generated content may be incorrect.">
            <a:extLst>
              <a:ext uri="{FF2B5EF4-FFF2-40B4-BE49-F238E27FC236}">
                <a16:creationId xmlns:a16="http://schemas.microsoft.com/office/drawing/2014/main" id="{87F5266C-8197-8FA2-0F3F-B6BDA0F9B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164" y="1314456"/>
            <a:ext cx="6333196" cy="35757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CBDAC1E-D6CC-4996-CDFB-5299958AA0D4}"/>
              </a:ext>
            </a:extLst>
          </p:cNvPr>
          <p:cNvSpPr txBox="1"/>
          <p:nvPr/>
        </p:nvSpPr>
        <p:spPr>
          <a:xfrm>
            <a:off x="175364" y="1636762"/>
            <a:ext cx="54018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Mathematical formulation is required</a:t>
            </a:r>
          </a:p>
          <a:p>
            <a:r>
              <a:rPr lang="en-US" dirty="0"/>
              <a:t>for precast concrete delivery (PCD) from which: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Optimal number of shipments of contracted vehicles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Optimal shipment quantities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Shipment starting times will be determined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2CDBE59-9D82-219B-95BF-A31AF241D899}"/>
                  </a:ext>
                </a:extLst>
              </p:cNvPr>
              <p:cNvSpPr txBox="1"/>
              <p:nvPr/>
            </p:nvSpPr>
            <p:spPr>
              <a:xfrm>
                <a:off x="175364" y="3493711"/>
                <a:ext cx="5085568" cy="12569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(RO2) Objective function for minimizing total cost of PC delivery (</a:t>
                </a:r>
                <a:r>
                  <a:rPr lang="en-US" b="1" dirty="0"/>
                  <a:t>PCD</a:t>
                </a:r>
                <a:r>
                  <a:rPr lang="en-US" dirty="0"/>
                  <a:t>),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𝑀𝑖𝑛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𝑖𝑗𝑏𝑚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p>
                          </m:sSub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𝑖𝑗𝑏𝑚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p>
                          </m:sSub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 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𝑖𝑗𝑏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p>
                          </m:sSub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𝑖𝑗𝑏𝑚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/>
              </a:p>
              <a:p>
                <a:pPr marL="285750" indent="-285750">
                  <a:buFont typeface="Wingdings" panose="05000000000000000000" pitchFamily="2" charset="2"/>
                  <a:buChar char="v"/>
                </a:pPr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2CDBE59-9D82-219B-95BF-A31AF241D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64" y="3493711"/>
                <a:ext cx="5085568" cy="1256947"/>
              </a:xfrm>
              <a:prstGeom prst="rect">
                <a:avLst/>
              </a:prstGeom>
              <a:blipFill>
                <a:blip r:embed="rId4"/>
                <a:stretch>
                  <a:fillRect l="-839" t="-2427" r="-1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eft Brace 15">
            <a:extLst>
              <a:ext uri="{FF2B5EF4-FFF2-40B4-BE49-F238E27FC236}">
                <a16:creationId xmlns:a16="http://schemas.microsoft.com/office/drawing/2014/main" id="{CDA9C6A3-A0D2-F9A9-8AC9-42E20FFD757F}"/>
              </a:ext>
            </a:extLst>
          </p:cNvPr>
          <p:cNvSpPr/>
          <p:nvPr/>
        </p:nvSpPr>
        <p:spPr>
          <a:xfrm rot="16200000">
            <a:off x="2261070" y="4990247"/>
            <a:ext cx="278407" cy="95198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CB1DFB16-B3C3-D189-3C8B-8E99CF900C60}"/>
              </a:ext>
            </a:extLst>
          </p:cNvPr>
          <p:cNvSpPr/>
          <p:nvPr/>
        </p:nvSpPr>
        <p:spPr>
          <a:xfrm rot="16200000">
            <a:off x="3386354" y="5071267"/>
            <a:ext cx="278407" cy="80815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C178054D-6AF4-2FC0-55E0-AE2638778280}"/>
              </a:ext>
            </a:extLst>
          </p:cNvPr>
          <p:cNvSpPr/>
          <p:nvPr/>
        </p:nvSpPr>
        <p:spPr>
          <a:xfrm rot="16200000">
            <a:off x="5470836" y="4731265"/>
            <a:ext cx="278406" cy="150636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8E5B68AD-9358-39F8-5B69-B3F0EAB5614B}"/>
              </a:ext>
            </a:extLst>
          </p:cNvPr>
          <p:cNvSpPr/>
          <p:nvPr/>
        </p:nvSpPr>
        <p:spPr>
          <a:xfrm rot="16200000">
            <a:off x="8594046" y="4221200"/>
            <a:ext cx="207895" cy="259555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4066A6F1-6A89-68AE-5EF0-7E22F56D869A}"/>
              </a:ext>
            </a:extLst>
          </p:cNvPr>
          <p:cNvSpPr/>
          <p:nvPr/>
        </p:nvSpPr>
        <p:spPr>
          <a:xfrm rot="16200000">
            <a:off x="10490970" y="5191413"/>
            <a:ext cx="225486" cy="67198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AFBDC7-6A80-C8B6-6F2E-24F75AC09340}"/>
              </a:ext>
            </a:extLst>
          </p:cNvPr>
          <p:cNvSpPr txBox="1"/>
          <p:nvPr/>
        </p:nvSpPr>
        <p:spPr>
          <a:xfrm>
            <a:off x="1594008" y="5626364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Fixed vehicle contracting cost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07E179-DD4A-DFFF-ED04-A363277C8687}"/>
              </a:ext>
            </a:extLst>
          </p:cNvPr>
          <p:cNvSpPr txBox="1"/>
          <p:nvPr/>
        </p:nvSpPr>
        <p:spPr>
          <a:xfrm>
            <a:off x="2958848" y="5633248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Fixed resource contracting cost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85436B-185E-0030-12FD-988BD143DE1D}"/>
              </a:ext>
            </a:extLst>
          </p:cNvPr>
          <p:cNvSpPr txBox="1"/>
          <p:nvPr/>
        </p:nvSpPr>
        <p:spPr>
          <a:xfrm>
            <a:off x="4886139" y="5611095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Scenario based shipping cost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F2636D-95AC-0632-C93B-C5DFF7F680C0}"/>
              </a:ext>
            </a:extLst>
          </p:cNvPr>
          <p:cNvSpPr txBox="1"/>
          <p:nvPr/>
        </p:nvSpPr>
        <p:spPr>
          <a:xfrm>
            <a:off x="7739236" y="5605441"/>
            <a:ext cx="1917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Penalty cost for missing delivery deadline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1455B3F-B3B8-273B-525C-1424CAC75525}"/>
              </a:ext>
            </a:extLst>
          </p:cNvPr>
          <p:cNvSpPr txBox="1"/>
          <p:nvPr/>
        </p:nvSpPr>
        <p:spPr>
          <a:xfrm>
            <a:off x="9733590" y="5605441"/>
            <a:ext cx="1728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Penalty cost for unmet demands</a:t>
            </a:r>
          </a:p>
        </p:txBody>
      </p:sp>
    </p:spTree>
    <p:extLst>
      <p:ext uri="{BB962C8B-B14F-4D97-AF65-F5344CB8AC3E}">
        <p14:creationId xmlns:p14="http://schemas.microsoft.com/office/powerpoint/2010/main" val="1450689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9A939-05C4-2901-8FC3-D146075C2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99DEB-E509-3866-9965-2FFE54F7CD4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16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B69E77D-058E-6EE6-3589-A28057A023B4}"/>
                  </a:ext>
                </a:extLst>
              </p:cNvPr>
              <p:cNvSpPr txBox="1"/>
              <p:nvPr/>
            </p:nvSpPr>
            <p:spPr>
              <a:xfrm>
                <a:off x="371475" y="1193470"/>
                <a:ext cx="11077575" cy="801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(RO2) Objective function for minimizing total cost of PC delivery (</a:t>
                </a:r>
                <a:r>
                  <a:rPr lang="en-US" b="1" dirty="0"/>
                  <a:t>PCD</a:t>
                </a:r>
                <a:r>
                  <a:rPr lang="en-US" dirty="0"/>
                  <a:t>), 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𝑀𝑖𝑛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𝑍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de-DE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nary>
                      </m:fName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p>
                            </m:sSup>
                          </m:e>
                        </m:nary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  <m:sup/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𝑖𝑗𝑏𝑚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  <m:sup/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func>
                                          <m:func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limLow>
                                              <m:limLow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limLow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𝑚𝑎𝑥</m:t>
                                                </m:r>
                                              </m:e>
                                              <m:lim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lim>
                                            </m:limLow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𝐶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𝑖𝑗𝑏𝑚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𝑠</m:t>
                                                    </m:r>
                                                  </m:sup>
                                                </m:sSubSup>
                                              </m:e>
                                            </m:d>
                                            <m:r>
                                              <a:rPr lang="de-DE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𝐿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func>
                                      </m:e>
                                    </m:d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𝛾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</m:e>
                        </m:d>
                      </m:e>
                    </m:func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1C5A3E5-3CDD-64CA-B86F-587502C33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5" y="1193470"/>
                <a:ext cx="11077575" cy="801245"/>
              </a:xfrm>
              <a:prstGeom prst="rect">
                <a:avLst/>
              </a:prstGeom>
              <a:blipFill>
                <a:blip r:embed="rId2"/>
                <a:stretch>
                  <a:fillRect l="-385" t="-12214" b="-75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6816A-66E1-19A5-76D3-FB849823717E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3BD1DC-5797-E404-729C-65DF326B9993}"/>
                  </a:ext>
                </a:extLst>
              </p:cNvPr>
              <p:cNvSpPr txBox="1"/>
              <p:nvPr/>
            </p:nvSpPr>
            <p:spPr>
              <a:xfrm>
                <a:off x="371475" y="1923303"/>
                <a:ext cx="400526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First Stage Constraints</a:t>
                </a:r>
                <a:r>
                  <a:rPr lang="en-US" sz="1800" b="1" i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b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,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sz="18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     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18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18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78FE0B9-6785-7092-A82D-434BF1FCD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5" y="1923303"/>
                <a:ext cx="4005262" cy="1200329"/>
              </a:xfrm>
              <a:prstGeom prst="rect">
                <a:avLst/>
              </a:prstGeom>
              <a:blipFill>
                <a:blip r:embed="rId3"/>
                <a:stretch>
                  <a:fillRect l="-1370" t="-3061" b="-76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B0D8DA8-75FA-6774-5389-9B9B1B985FB7}"/>
                  </a:ext>
                </a:extLst>
              </p:cNvPr>
              <p:cNvSpPr txBox="1"/>
              <p:nvPr/>
            </p:nvSpPr>
            <p:spPr>
              <a:xfrm>
                <a:off x="371475" y="3123632"/>
                <a:ext cx="4572000" cy="36468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Second Stage Constraints</a:t>
                </a:r>
                <a:r>
                  <a:rPr lang="en-US" sz="1800" b="1" i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b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sup>
                      <m:e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𝑖𝑗𝑏𝑚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p>
                        </m:sSubSup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,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, 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nary>
                              <m:naryPr>
                                <m:chr m:val="∑"/>
                                <m:limLoc m:val="undOvr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𝑖𝑗𝑏𝑚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p>
                                </m:sSubSup>
                              </m:e>
                            </m:nary>
                          </m:e>
                        </m:nary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⌈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⌉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𝑖𝑗𝑏𝑚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p>
                                </m:sSubSup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d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 , 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pt-PT" i="1">
                        <a:latin typeface="Cambria Math" panose="02040503050406030204" pitchFamily="18" charset="0"/>
                      </a:rPr>
                      <m:t>,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  <m:r>
                          <a:rPr lang="pt-PT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pt-PT" i="1">
                            <a:latin typeface="Cambria Math" panose="02040503050406030204" pitchFamily="18" charset="0"/>
                          </a:rPr>
                          <m:t>+1)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≥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pt-PT" i="1">
                        <a:latin typeface="Cambria Math" panose="02040503050406030204" pitchFamily="18" charset="0"/>
                      </a:rPr>
                      <m:t>,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pt-PT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0&lt;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de-DE" i="1">
                        <a:latin typeface="Cambria Math" panose="02040503050406030204" pitchFamily="18" charset="0"/>
                      </a:rPr>
                      <m:t>,     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,  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,  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de-DE" i="1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de-DE" dirty="0"/>
                  <a:t>, 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i="1" dirty="0"/>
              </a:p>
              <a:p>
                <a:pPr marL="342900" indent="-342900">
                  <a:buAutoNum type="arabicPeriod"/>
                </a:pPr>
                <a:endParaRPr lang="en-US" i="1" dirty="0"/>
              </a:p>
              <a:p>
                <a:pPr marL="342900" indent="-342900">
                  <a:buAutoNum type="arabicPeriod"/>
                </a:pPr>
                <a:endParaRPr lang="en-US" i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A421124-DD26-F497-A2CD-ACCCBEB44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5" y="3123632"/>
                <a:ext cx="4572000" cy="3646896"/>
              </a:xfrm>
              <a:prstGeom prst="rect">
                <a:avLst/>
              </a:prstGeom>
              <a:blipFill>
                <a:blip r:embed="rId4"/>
                <a:stretch>
                  <a:fillRect l="-1200" t="-4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080E421-7F5F-4B64-3BE4-07AF61C691E3}"/>
              </a:ext>
            </a:extLst>
          </p:cNvPr>
          <p:cNvSpPr txBox="1">
            <a:spLocks/>
          </p:cNvSpPr>
          <p:nvPr/>
        </p:nvSpPr>
        <p:spPr>
          <a:xfrm>
            <a:off x="3295651" y="307076"/>
            <a:ext cx="5114924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5. Model Development (RO2)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3CEC16E7-7676-0577-5D61-720903AE69BF}"/>
              </a:ext>
            </a:extLst>
          </p:cNvPr>
          <p:cNvSpPr/>
          <p:nvPr/>
        </p:nvSpPr>
        <p:spPr>
          <a:xfrm rot="10800000">
            <a:off x="4943474" y="2114550"/>
            <a:ext cx="333375" cy="1009082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056B33BF-F912-4BAA-28E0-A14F3270B777}"/>
              </a:ext>
            </a:extLst>
          </p:cNvPr>
          <p:cNvSpPr/>
          <p:nvPr/>
        </p:nvSpPr>
        <p:spPr>
          <a:xfrm rot="10800000">
            <a:off x="4943474" y="3429000"/>
            <a:ext cx="333375" cy="260985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F60A2D-2D84-8A1D-E2AF-D71F07EF1A9C}"/>
              </a:ext>
            </a:extLst>
          </p:cNvPr>
          <p:cNvSpPr txBox="1"/>
          <p:nvPr/>
        </p:nvSpPr>
        <p:spPr>
          <a:xfrm>
            <a:off x="5493159" y="2312215"/>
            <a:ext cx="4805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Fixed cost of assigning vehicles/vessels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resource allocation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C182DB-3A7A-5693-D874-3329854C3DE5}"/>
              </a:ext>
            </a:extLst>
          </p:cNvPr>
          <p:cNvSpPr txBox="1"/>
          <p:nvPr/>
        </p:nvSpPr>
        <p:spPr>
          <a:xfrm>
            <a:off x="5493159" y="3847623"/>
            <a:ext cx="66988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Demand fulfillment for PC components in each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vehicles/vessels allocation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capacity of vehicles/vessels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Timeline constraints for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Non-overlapping shipments for same component in same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Delivery deadlines constraint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3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6" grpId="0" animBg="1"/>
      <p:bldP spid="7" grpId="0" animBg="1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BD2CC-FA8C-5907-D478-9E96FC2E2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5BF65-A7B5-ED40-2E47-9A1EBD26AEC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17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2F96933-937F-E8F0-76B6-6D095A276286}"/>
                  </a:ext>
                </a:extLst>
              </p:cNvPr>
              <p:cNvSpPr txBox="1"/>
              <p:nvPr/>
            </p:nvSpPr>
            <p:spPr>
              <a:xfrm>
                <a:off x="714375" y="1208750"/>
                <a:ext cx="11077575" cy="801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b="1" dirty="0"/>
                  <a:t>(RO2) </a:t>
                </a:r>
                <a:r>
                  <a:rPr lang="en-US" dirty="0"/>
                  <a:t>Model </a:t>
                </a:r>
                <a:r>
                  <a:rPr lang="en-US" b="1" dirty="0"/>
                  <a:t>PCD</a:t>
                </a:r>
                <a:r>
                  <a:rPr lang="en-US" dirty="0"/>
                  <a:t>, </a:t>
                </a:r>
              </a:p>
              <a:p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𝑀𝑖𝑛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𝑍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de-DE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nary>
                      </m:fName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p>
                            </m:sSup>
                          </m:e>
                        </m:nary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  <m:sup/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𝑖𝑗𝑏𝑚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  <m:sup/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func>
                                          <m:func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limLow>
                                              <m:limLow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limLow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𝑚𝑎𝑥</m:t>
                                                </m:r>
                                              </m:e>
                                              <m:lim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lim>
                                            </m:limLow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𝐶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𝑖𝑗𝑏𝑚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de-DE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𝑠</m:t>
                                                    </m:r>
                                                  </m:sup>
                                                </m:sSubSup>
                                              </m:e>
                                            </m:d>
                                            <m:r>
                                              <a:rPr lang="de-DE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𝐿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de-DE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func>
                                      </m:e>
                                    </m:d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𝛾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𝑖𝑗𝑏</m:t>
                                        </m:r>
                                      </m:sub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nary>
                          </m:e>
                        </m:d>
                      </m:e>
                    </m:func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2F96933-937F-E8F0-76B6-6D095A276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1208750"/>
                <a:ext cx="11077575" cy="801245"/>
              </a:xfrm>
              <a:prstGeom prst="rect">
                <a:avLst/>
              </a:prstGeom>
              <a:blipFill>
                <a:blip r:embed="rId2"/>
                <a:stretch>
                  <a:fillRect l="-330" t="-12121" b="-7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93DBE-4270-333E-3B1A-61BCFC65FD0B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457077-7469-205A-4D4D-E348D1689995}"/>
                  </a:ext>
                </a:extLst>
              </p:cNvPr>
              <p:cNvSpPr txBox="1"/>
              <p:nvPr/>
            </p:nvSpPr>
            <p:spPr>
              <a:xfrm>
                <a:off x="3505199" y="3880731"/>
                <a:ext cx="8648700" cy="16065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b="1" i="1" dirty="0"/>
                  <a:t>Second Stage Decision Variables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Tons of PC from batch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shipped via mode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in scenario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Unmet demand for batch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in scenario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Start time for shipment of batch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shipped via mode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in scenario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𝑖𝑗𝑏𝑚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Completion time for shipment of batch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shipped via mode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in scenario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457077-7469-205A-4D4D-E348D1689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199" y="3880731"/>
                <a:ext cx="8648700" cy="1606594"/>
              </a:xfrm>
              <a:prstGeom prst="rect">
                <a:avLst/>
              </a:prstGeom>
              <a:blipFill>
                <a:blip r:embed="rId3"/>
                <a:stretch>
                  <a:fillRect l="-564" t="-2281" b="-34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28F50F-2710-411C-4F89-D70003F1A663}"/>
                  </a:ext>
                </a:extLst>
              </p:cNvPr>
              <p:cNvSpPr txBox="1"/>
              <p:nvPr/>
            </p:nvSpPr>
            <p:spPr>
              <a:xfrm>
                <a:off x="3505199" y="2261818"/>
                <a:ext cx="8374011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b="1" i="1" dirty="0"/>
                  <a:t>First Stage Decision Variables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Number of vehicles (or vessels) contracted for mode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Number of shared resource units (e.g., cranes, loading equipment) allocated for resource type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28F50F-2710-411C-4F89-D70003F1A6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199" y="2261818"/>
                <a:ext cx="8374011" cy="1200329"/>
              </a:xfrm>
              <a:prstGeom prst="rect">
                <a:avLst/>
              </a:prstGeom>
              <a:blipFill>
                <a:blip r:embed="rId4"/>
                <a:stretch>
                  <a:fillRect l="-582" t="-2538" b="-710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92503CBE-2F73-C797-58B8-67A70ED670A5}"/>
              </a:ext>
            </a:extLst>
          </p:cNvPr>
          <p:cNvSpPr txBox="1">
            <a:spLocks/>
          </p:cNvSpPr>
          <p:nvPr/>
        </p:nvSpPr>
        <p:spPr>
          <a:xfrm>
            <a:off x="3295651" y="307076"/>
            <a:ext cx="5114924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5. Model Development (RO2)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E7255EBF-1B1A-FE57-8E31-E2219DF78BB7}"/>
              </a:ext>
            </a:extLst>
          </p:cNvPr>
          <p:cNvSpPr/>
          <p:nvPr/>
        </p:nvSpPr>
        <p:spPr>
          <a:xfrm>
            <a:off x="3157538" y="2344254"/>
            <a:ext cx="276225" cy="108474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3273E-DDBF-8A4C-5EA9-460931DAEBD3}"/>
              </a:ext>
            </a:extLst>
          </p:cNvPr>
          <p:cNvSpPr txBox="1"/>
          <p:nvPr/>
        </p:nvSpPr>
        <p:spPr>
          <a:xfrm>
            <a:off x="216693" y="2445486"/>
            <a:ext cx="2940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Decisions that are made </a:t>
            </a:r>
            <a:r>
              <a:rPr lang="en-US" sz="1600" b="1" i="1" u="sng" dirty="0"/>
              <a:t>before</a:t>
            </a:r>
            <a:r>
              <a:rPr lang="en-US" sz="1600" b="1" dirty="0"/>
              <a:t> knowing scenario-specific values like demand or travel times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1E2E80-9882-E266-2836-169F9E0EED16}"/>
              </a:ext>
            </a:extLst>
          </p:cNvPr>
          <p:cNvSpPr txBox="1"/>
          <p:nvPr/>
        </p:nvSpPr>
        <p:spPr>
          <a:xfrm>
            <a:off x="216693" y="4252288"/>
            <a:ext cx="2940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Decisions that are taken </a:t>
            </a:r>
            <a:r>
              <a:rPr lang="en-US" sz="1600" b="1" i="1" u="sng" dirty="0"/>
              <a:t>after</a:t>
            </a:r>
            <a:r>
              <a:rPr lang="en-US" sz="1600" b="1" dirty="0"/>
              <a:t> realization of uncertainty of every scenarios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8FA39257-B6BA-EFE7-17FD-ACB91051EF90}"/>
              </a:ext>
            </a:extLst>
          </p:cNvPr>
          <p:cNvSpPr/>
          <p:nvPr/>
        </p:nvSpPr>
        <p:spPr>
          <a:xfrm>
            <a:off x="3157538" y="3864490"/>
            <a:ext cx="276225" cy="1606594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61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6" grpId="0" animBg="1"/>
      <p:bldP spid="7" grpId="0"/>
      <p:bldP spid="10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7E1DB-7F65-4C92-7341-0A5889D95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7A3F31-4802-32B3-600E-9D57CDFE15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62300" y="136525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7532B-8CDD-4F12-4338-A9BACC58C0D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18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27E83A-7AEA-DC1A-8072-2DE31AAA9FE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CCA1042A-7735-0793-3353-864815C2D4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7246033"/>
                  </p:ext>
                </p:extLst>
              </p:nvPr>
            </p:nvGraphicFramePr>
            <p:xfrm>
              <a:off x="3667125" y="696455"/>
              <a:ext cx="8258175" cy="5237163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81075">
                      <a:extLst>
                        <a:ext uri="{9D8B030D-6E8A-4147-A177-3AD203B41FA5}">
                          <a16:colId xmlns:a16="http://schemas.microsoft.com/office/drawing/2014/main" val="1579598860"/>
                        </a:ext>
                      </a:extLst>
                    </a:gridCol>
                    <a:gridCol w="3829050">
                      <a:extLst>
                        <a:ext uri="{9D8B030D-6E8A-4147-A177-3AD203B41FA5}">
                          <a16:colId xmlns:a16="http://schemas.microsoft.com/office/drawing/2014/main" val="4287206376"/>
                        </a:ext>
                      </a:extLst>
                    </a:gridCol>
                    <a:gridCol w="2124075">
                      <a:extLst>
                        <a:ext uri="{9D8B030D-6E8A-4147-A177-3AD203B41FA5}">
                          <a16:colId xmlns:a16="http://schemas.microsoft.com/office/drawing/2014/main" val="3130587897"/>
                        </a:ext>
                      </a:extLst>
                    </a:gridCol>
                    <a:gridCol w="1323975">
                      <a:extLst>
                        <a:ext uri="{9D8B030D-6E8A-4147-A177-3AD203B41FA5}">
                          <a16:colId xmlns:a16="http://schemas.microsoft.com/office/drawing/2014/main" val="3071331771"/>
                        </a:ext>
                      </a:extLst>
                    </a:gridCol>
                  </a:tblGrid>
                  <a:tr h="282720"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Parameter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Description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Value / Range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Unit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1615716"/>
                      </a:ext>
                    </a:extLst>
                  </a:tr>
                  <a:tr h="268773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𝑴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Number of road projects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10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projects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30342904"/>
                      </a:ext>
                    </a:extLst>
                  </a:tr>
                  <a:tr h="42731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𝑵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Number of precast component types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types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93602002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lvl="0" indent="270510" algn="just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36004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Batches per project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batches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28816143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lvl="0" indent="270510" algn="just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36004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𝝉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>
                              <a:effectLst/>
                            </a:rPr>
                            <a:t>Transportation modes</a:t>
                          </a:r>
                          <a:endParaRPr lang="en-US" sz="13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 (flatbed, barge, rail)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modes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4583334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lvl="0" indent="27051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36004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Demand–travel‑time scenarios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100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scenarios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6779123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lvl="0" indent="27051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36004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100" b="1" kern="1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Shared resources (cranes/gantries)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8957595"/>
                      </a:ext>
                    </a:extLst>
                  </a:tr>
                  <a:tr h="258568">
                    <a:tc>
                      <a:txBody>
                        <a:bodyPr/>
                        <a:lstStyle/>
                        <a:p>
                          <a:pPr marL="0" marR="0" indent="270510"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𝑫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𝒊𝒋𝒃</m:t>
                                    </m:r>
                                  </m:sub>
                                  <m:sup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Demand for project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r>
                            <a:rPr lang="en-US" sz="1300" kern="100" dirty="0">
                              <a:effectLst/>
                            </a:rPr>
                            <a:t>, comp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oMath>
                          </a14:m>
                          <a:r>
                            <a:rPr lang="en-US" sz="1300" kern="100" dirty="0">
                              <a:effectLst/>
                            </a:rPr>
                            <a:t>, batch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sz="1300" kern="100" dirty="0">
                              <a:effectLst/>
                            </a:rPr>
                            <a:t> in scenario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Uniform [50, 80]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tons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87663667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𝑻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  <m:sup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Realized travel time via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sz="1300" kern="100" dirty="0">
                              <a:effectLst/>
                            </a:rPr>
                            <a:t> in scenario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Uniform [3, 10]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hours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5503398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Capacity per vehicle of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[20; 25; 30]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tons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74600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Unit transport cost per ton by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[10; 15; 8]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 $/ton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7402376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Fixed contract cost per vehicle of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[1 200; 1 500; 2 000]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71050158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  <m:sup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Fixed‐cost budget for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[15 000; 15 000; 15 000]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49255992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𝑮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Cost per shared resource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b="0" i="1" kern="100" smtClean="0">
                                  <a:effectLst/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500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USD/unit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79988776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𝑲</m:t>
                                    </m:r>
                                  </m:e>
                                  <m:sub>
                                    <m:r>
                                      <a:rPr lang="en-US" sz="1100" b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Availability of resource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b="0" i="1" kern="100" smtClean="0">
                                  <a:effectLst/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75789939"/>
                      </a:ext>
                    </a:extLst>
                  </a:tr>
                  <a:tr h="242252"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𝑵</m:t>
                                    </m:r>
                                  </m:e>
                                  <m:sub>
                                    <m:r>
                                      <a:rPr lang="en-US" sz="1100" b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Max trips per vehicle of mode </a:t>
                          </a:r>
                          <a14:m>
                            <m:oMath xmlns:m="http://schemas.openxmlformats.org/officeDocument/2006/math">
                              <m:r>
                                <a:rPr lang="en-US" sz="1300" i="1" kern="100" dirty="0" smtClean="0">
                                  <a:effectLst/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[2; 3; 2]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trips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68048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CCA1042A-7735-0793-3353-864815C2D4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7246033"/>
                  </p:ext>
                </p:extLst>
              </p:nvPr>
            </p:nvGraphicFramePr>
            <p:xfrm>
              <a:off x="3667125" y="696455"/>
              <a:ext cx="8258175" cy="5237163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981075">
                      <a:extLst>
                        <a:ext uri="{9D8B030D-6E8A-4147-A177-3AD203B41FA5}">
                          <a16:colId xmlns:a16="http://schemas.microsoft.com/office/drawing/2014/main" val="1579598860"/>
                        </a:ext>
                      </a:extLst>
                    </a:gridCol>
                    <a:gridCol w="3829050">
                      <a:extLst>
                        <a:ext uri="{9D8B030D-6E8A-4147-A177-3AD203B41FA5}">
                          <a16:colId xmlns:a16="http://schemas.microsoft.com/office/drawing/2014/main" val="4287206376"/>
                        </a:ext>
                      </a:extLst>
                    </a:gridCol>
                    <a:gridCol w="2124075">
                      <a:extLst>
                        <a:ext uri="{9D8B030D-6E8A-4147-A177-3AD203B41FA5}">
                          <a16:colId xmlns:a16="http://schemas.microsoft.com/office/drawing/2014/main" val="3130587897"/>
                        </a:ext>
                      </a:extLst>
                    </a:gridCol>
                    <a:gridCol w="1323975">
                      <a:extLst>
                        <a:ext uri="{9D8B030D-6E8A-4147-A177-3AD203B41FA5}">
                          <a16:colId xmlns:a16="http://schemas.microsoft.com/office/drawing/2014/main" val="3071331771"/>
                        </a:ext>
                      </a:extLst>
                    </a:gridCol>
                  </a:tblGrid>
                  <a:tr h="288798"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Parameter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Description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Value / Range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l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b="1" kern="100" dirty="0">
                              <a:effectLst/>
                            </a:rPr>
                            <a:t>Unit</a:t>
                          </a:r>
                          <a:endParaRPr lang="en-US" sz="1200" b="1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1615716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88889" r="-743478" b="-1425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Number of road projects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10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projects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30342904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88889" r="-743478" b="-1325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Number of precast component types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types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93602002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288889" r="-743478" b="-1225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Batches per project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batches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28816143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388889" r="-743478" b="-1125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>
                              <a:effectLst/>
                            </a:rPr>
                            <a:t>Transportation modes</a:t>
                          </a:r>
                          <a:endParaRPr lang="en-US" sz="13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 (flatbed, barge, rail)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modes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4583334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498113" r="-743478" b="-1047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Demand–travel‑time scenarios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100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scenarios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06779123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587037" r="-743478" b="-92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300" kern="100" dirty="0">
                              <a:effectLst/>
                            </a:rPr>
                            <a:t>Shared resources (cranes/gantries)</a:t>
                          </a:r>
                          <a:endParaRPr lang="en-US" sz="13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8957595"/>
                      </a:ext>
                    </a:extLst>
                  </a:tr>
                  <a:tr h="3611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618333" r="-743478" b="-73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618333" r="-90302" b="-73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Uniform [50, 80]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tons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87663667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813208" r="-743478" b="-732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813208" r="-90302" b="-732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Uniform [3, 10]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hours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5503398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896296" r="-743478" b="-6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896296" r="-90302" b="-6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[20; 25; 30]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tons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74600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996296" r="-743478" b="-5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996296" r="-90302" b="-5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[10; 15; 8]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 $/ton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7402376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096296" r="-743478" b="-4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1096296" r="-90302" b="-4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[1 200; 1 500; 2 000]</a:t>
                          </a:r>
                          <a:endParaRPr lang="en-US" sz="14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71050158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196296" r="-743478" b="-3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1196296" r="-90302" b="-31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[15 000; 15 000; 15 000]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49255992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320755" r="-743478" b="-2245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1320755" r="-90302" b="-2245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500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USD/unit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79988776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394444" r="-743478" b="-1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1394444" r="-90302" b="-1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75789939"/>
                      </a:ext>
                    </a:extLst>
                  </a:tr>
                  <a:tr h="3276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21" t="-1494444" r="-743478" b="-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755" t="-1494444" r="-90302" b="-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[2; 3; 2]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270510" algn="just">
                            <a:lnSpc>
                              <a:spcPct val="150000"/>
                            </a:lnSpc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None/>
                            <a:tabLst>
                              <a:tab pos="36004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trips</a:t>
                          </a:r>
                          <a:endParaRPr lang="en-US" sz="14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43570" marR="4357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68048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AF9D2F4-21BB-9CFB-6F7A-02805ABBE8C1}"/>
              </a:ext>
            </a:extLst>
          </p:cNvPr>
          <p:cNvSpPr txBox="1"/>
          <p:nvPr/>
        </p:nvSpPr>
        <p:spPr>
          <a:xfrm>
            <a:off x="266700" y="1283464"/>
            <a:ext cx="3171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/>
              <a:t>Project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10 road projects, each requiring 3 batches of 5 types of PC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Available mode of transportation: flatbed truck, barge, rail.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Vehicle capacities, per-ton costs, fixed contract budgets, and shared-resource limits set to industry-typical values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51D89B4B-AFF2-DB3B-380F-AEC79B2DB0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6700" y="4443551"/>
                <a:ext cx="3286125" cy="1490067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600" b="1" i="1" dirty="0"/>
                  <a:t>Two‐stage PCD model</a:t>
                </a:r>
              </a:p>
              <a:p>
                <a:pPr marL="228600" lvl="1" indent="-171450"/>
                <a:r>
                  <a:rPr lang="en-US" sz="1600" b="1" dirty="0"/>
                  <a:t>Decisions: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1600" dirty="0"/>
                  <a:t>(vehicles)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600" dirty="0"/>
                  <a:t>(resources)</a:t>
                </a:r>
              </a:p>
              <a:p>
                <a:pPr marL="228600" lvl="1" indent="-171450"/>
                <a:r>
                  <a:rPr lang="en-US" sz="1600" b="1" dirty="0"/>
                  <a:t>Objective: </a:t>
                </a:r>
                <a:r>
                  <a:rPr lang="en-US" sz="1600" dirty="0"/>
                  <a:t>Minimize fixed cost + expected penalties</a:t>
                </a:r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51D89B4B-AFF2-DB3B-380F-AEC79B2DB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" y="4443551"/>
                <a:ext cx="3286125" cy="1490067"/>
              </a:xfrm>
              <a:prstGeom prst="rect">
                <a:avLst/>
              </a:prstGeom>
              <a:blipFill>
                <a:blip r:embed="rId3"/>
                <a:stretch>
                  <a:fillRect l="-1113" t="-2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ED16A07-6376-2C9D-4008-31F941F4A290}"/>
              </a:ext>
            </a:extLst>
          </p:cNvPr>
          <p:cNvSpPr txBox="1"/>
          <p:nvPr/>
        </p:nvSpPr>
        <p:spPr>
          <a:xfrm>
            <a:off x="7196137" y="5933618"/>
            <a:ext cx="49958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*Original Data is changed a little bit to avoid proprietary conflict of the PC mfg. company</a:t>
            </a:r>
          </a:p>
        </p:txBody>
      </p:sp>
    </p:spTree>
    <p:extLst>
      <p:ext uri="{BB962C8B-B14F-4D97-AF65-F5344CB8AC3E}">
        <p14:creationId xmlns:p14="http://schemas.microsoft.com/office/powerpoint/2010/main" val="4041003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3E0B1-7A5D-27A4-A535-D562FA77E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01FBA-FFC1-BE0E-E5C6-8BCFDF991C1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05C3F91E-0D18-9647-B89F-469C10A4005D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539FBC-A68D-CEC5-F722-A27B846B6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288" y="0"/>
            <a:ext cx="8367712" cy="622332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B1167-E9E4-2272-1CC5-A0E8206DF6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286803"/>
            <a:ext cx="3904488" cy="5069547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Rockwell Extra Bold" panose="02060903040505020403" pitchFamily="18" charset="0"/>
              </a:rPr>
              <a:t>Outline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Introduction: Perspectives on PC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Existing Facility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Research Gaps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Precast Raw Materials Handling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Model Development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An Industrial Problem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Computational Performance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Managerial Impact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Future Works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Working Papers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700" dirty="0"/>
              <a:t>References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CA8AFBC-68A1-2063-2508-80AB082DB7AF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899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0E60-CFF4-9B44-9340-BFBB27573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C3F36A7-EC40-E1A5-BA9E-1C17DCD813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81350" y="320164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49C6F-E723-1737-8BE8-A8FBF13A9E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19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99EF82C-7F52-D1AE-1008-599D511498BB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3D02E165-2CC7-BEE8-ABDA-BFF2DC9245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4797" y="890856"/>
                <a:ext cx="5204109" cy="2343147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800" b="1" u="sng" dirty="0"/>
                  <a:t>1. Scenario Sampling</a:t>
                </a:r>
              </a:p>
              <a:p>
                <a:r>
                  <a:rPr lang="en-US" sz="1800" dirty="0"/>
                  <a:t>Approximate expected recourse cost</a:t>
                </a:r>
              </a:p>
              <a:p>
                <a:pPr lvl="1"/>
                <a:r>
                  <a:rPr lang="en-US" sz="1800" dirty="0"/>
                  <a:t>Sample S' scenarios (e.g., 20 of 100)</a:t>
                </a:r>
              </a:p>
              <a:p>
                <a:pPr lvl="1"/>
                <a:r>
                  <a:rPr lang="en-US" sz="1800" dirty="0"/>
                  <a:t>Compute penalties per scenario:</a:t>
                </a:r>
              </a:p>
              <a:p>
                <a:pPr marL="457200" lvl="1" indent="400050">
                  <a:buNone/>
                </a:pPr>
                <a:r>
                  <a:rPr lang="en-US" sz="1800" dirty="0"/>
                  <a:t>• Greedy batch assignment to modes</a:t>
                </a:r>
              </a:p>
              <a:p>
                <a:pPr marL="457200" lvl="1" indent="400050">
                  <a:buNone/>
                </a:pPr>
                <a:r>
                  <a:rPr lang="en-US" sz="1800" dirty="0"/>
                  <a:t>• Unmet demand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sz="1800" dirty="0"/>
                  <a:t>) </a:t>
                </a:r>
                <a:r>
                  <a:rPr lang="en-US" sz="1800" dirty="0"/>
                  <a:t>and delays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sz="1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800" dirty="0"/>
                  <a:t>)</a:t>
                </a:r>
              </a:p>
              <a:p>
                <a:pPr lvl="1"/>
                <a:r>
                  <a:rPr lang="en-US" sz="1800" dirty="0"/>
                  <a:t>Average penalty over samples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3D02E165-2CC7-BEE8-ABDA-BFF2DC924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97" y="890856"/>
                <a:ext cx="5204109" cy="2343147"/>
              </a:xfrm>
              <a:prstGeom prst="rect">
                <a:avLst/>
              </a:prstGeom>
              <a:blipFill>
                <a:blip r:embed="rId2"/>
                <a:stretch>
                  <a:fillRect l="-820" t="-2338" b="-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A1E691-09AE-3631-44EF-61EF355A1F73}"/>
              </a:ext>
            </a:extLst>
          </p:cNvPr>
          <p:cNvSpPr txBox="1">
            <a:spLocks/>
          </p:cNvSpPr>
          <p:nvPr/>
        </p:nvSpPr>
        <p:spPr>
          <a:xfrm>
            <a:off x="5818906" y="904877"/>
            <a:ext cx="6353175" cy="28384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u="sng" dirty="0"/>
              <a:t>2. Generic Algorithm (GA) operators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/>
              <a:t>Initialize 30 random integer vectors within the vehicle/resource bounds.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/>
              <a:t>Selection of parent solutions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/>
              <a:t>Polynomial mutations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/>
              <a:t>Duplicate eliminations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/>
              <a:t>Termination after 50 generation by returning the optimal result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7F327DD-92EC-D5B5-FFAB-F760EDB68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97" y="3234003"/>
            <a:ext cx="5133106" cy="283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1C651B64-8EC9-F5CA-7609-9B015AA40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234003"/>
            <a:ext cx="5521032" cy="299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77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FE94C-73AE-2E01-0C6D-BC6E4D7B0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5A2EC55-2C9D-9DF5-3A73-FF1A662ECC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81350" y="320164"/>
            <a:ext cx="5438775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 (RO2)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14A597-1F17-0312-5E2C-684AFD0D71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20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834C3B0-A5FC-59AA-6646-20355492817A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5DB249-7516-485C-BFB5-9A5763BAA8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193574"/>
              </p:ext>
            </p:extLst>
          </p:nvPr>
        </p:nvGraphicFramePr>
        <p:xfrm>
          <a:off x="1434437" y="1181473"/>
          <a:ext cx="3705225" cy="1341120"/>
        </p:xfrm>
        <a:graphic>
          <a:graphicData uri="http://schemas.openxmlformats.org/drawingml/2006/table">
            <a:tbl>
              <a:tblPr/>
              <a:tblGrid>
                <a:gridCol w="1695450">
                  <a:extLst>
                    <a:ext uri="{9D8B030D-6E8A-4147-A177-3AD203B41FA5}">
                      <a16:colId xmlns:a16="http://schemas.microsoft.com/office/drawing/2014/main" val="1076485484"/>
                    </a:ext>
                  </a:extLst>
                </a:gridCol>
                <a:gridCol w="2009775">
                  <a:extLst>
                    <a:ext uri="{9D8B030D-6E8A-4147-A177-3AD203B41FA5}">
                      <a16:colId xmlns:a16="http://schemas.microsoft.com/office/drawing/2014/main" val="25047295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b="1"/>
                        <a:t>Mode</a:t>
                      </a:r>
                      <a:endParaRPr lang="en-US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/>
                        <a:t>Count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8763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Flatbed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8187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Barge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3938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Rail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53417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F3A0199-10CC-440E-3232-743D646DF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244180"/>
              </p:ext>
            </p:extLst>
          </p:nvPr>
        </p:nvGraphicFramePr>
        <p:xfrm>
          <a:off x="5705475" y="1108342"/>
          <a:ext cx="6200775" cy="1219200"/>
        </p:xfrm>
        <a:graphic>
          <a:graphicData uri="http://schemas.openxmlformats.org/drawingml/2006/table">
            <a:tbl>
              <a:tblPr/>
              <a:tblGrid>
                <a:gridCol w="3028950">
                  <a:extLst>
                    <a:ext uri="{9D8B030D-6E8A-4147-A177-3AD203B41FA5}">
                      <a16:colId xmlns:a16="http://schemas.microsoft.com/office/drawing/2014/main" val="4130918407"/>
                    </a:ext>
                  </a:extLst>
                </a:gridCol>
                <a:gridCol w="3171825">
                  <a:extLst>
                    <a:ext uri="{9D8B030D-6E8A-4147-A177-3AD203B41FA5}">
                      <a16:colId xmlns:a16="http://schemas.microsoft.com/office/drawing/2014/main" val="11658940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/>
                        <a:t>Resource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/>
                        <a:t>Units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80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Resource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35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Resource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992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/>
                        <a:t>Resource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970440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3E1C3CC-63A1-166A-7EF7-AF8E34A92E16}"/>
              </a:ext>
            </a:extLst>
          </p:cNvPr>
          <p:cNvSpPr txBox="1"/>
          <p:nvPr/>
        </p:nvSpPr>
        <p:spPr>
          <a:xfrm>
            <a:off x="2366519" y="874221"/>
            <a:ext cx="1974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Vehicle Contracted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BC956B-C6F0-00C0-66F3-18095671F2BB}"/>
              </a:ext>
            </a:extLst>
          </p:cNvPr>
          <p:cNvSpPr txBox="1"/>
          <p:nvPr/>
        </p:nvSpPr>
        <p:spPr>
          <a:xfrm>
            <a:off x="7934325" y="815184"/>
            <a:ext cx="2005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Resource Allocated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D6D2029-C25D-5C7B-B182-D0134353A1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" r="62187" b="13629"/>
          <a:stretch>
            <a:fillRect/>
          </a:stretch>
        </p:blipFill>
        <p:spPr bwMode="auto">
          <a:xfrm>
            <a:off x="1035424" y="2645533"/>
            <a:ext cx="3173029" cy="337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Tug boat with solid fill">
            <a:extLst>
              <a:ext uri="{FF2B5EF4-FFF2-40B4-BE49-F238E27FC236}">
                <a16:creationId xmlns:a16="http://schemas.microsoft.com/office/drawing/2014/main" id="{21593011-C8A0-77DE-FBC1-BCB9052BB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4437" y="4334776"/>
            <a:ext cx="765651" cy="765651"/>
          </a:xfrm>
          <a:prstGeom prst="rect">
            <a:avLst/>
          </a:prstGeom>
        </p:spPr>
      </p:pic>
      <p:pic>
        <p:nvPicPr>
          <p:cNvPr id="18" name="Graphic 17" descr="Dump truck with solid fill">
            <a:extLst>
              <a:ext uri="{FF2B5EF4-FFF2-40B4-BE49-F238E27FC236}">
                <a16:creationId xmlns:a16="http://schemas.microsoft.com/office/drawing/2014/main" id="{4A91F366-38AD-8A3B-F8A1-C3EA51EB7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46723" y="3740772"/>
            <a:ext cx="869254" cy="869254"/>
          </a:xfrm>
          <a:prstGeom prst="rect">
            <a:avLst/>
          </a:prstGeom>
        </p:spPr>
      </p:pic>
      <p:pic>
        <p:nvPicPr>
          <p:cNvPr id="20" name="Graphic 19" descr="Train with solid fill">
            <a:extLst>
              <a:ext uri="{FF2B5EF4-FFF2-40B4-BE49-F238E27FC236}">
                <a16:creationId xmlns:a16="http://schemas.microsoft.com/office/drawing/2014/main" id="{A27C0958-9441-9C24-C26A-B1985CCCB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30593" y="5238803"/>
            <a:ext cx="611514" cy="611514"/>
          </a:xfrm>
          <a:prstGeom prst="rect">
            <a:avLst/>
          </a:prstGeom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BBC01877-967D-BB0A-F15C-AD0915284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251" y="2996010"/>
            <a:ext cx="4726148" cy="319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755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65A39-AD37-EB52-A478-8D99359BA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CB83A6-05B5-3666-8C4B-742DC06E92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0" y="348150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8. Summarized Result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89F6A-4298-8A2C-1B27-C49277E756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21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92C818-863F-9F0D-22FA-C34AF669B63A}"/>
              </a:ext>
            </a:extLst>
          </p:cNvPr>
          <p:cNvSpPr txBox="1"/>
          <p:nvPr/>
        </p:nvSpPr>
        <p:spPr>
          <a:xfrm>
            <a:off x="593125" y="3871180"/>
            <a:ext cx="11121079" cy="211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Optimized raw material orders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Avoid overstock and cut storage costs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Reduced project delays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Assess cost impact from demand</a:t>
            </a:r>
            <a:r>
              <a:rPr lang="en-US" altLang="en-US" dirty="0">
                <a:solidFill>
                  <a:schemeClr val="accent1"/>
                </a:solidFill>
                <a:latin typeface="Arial" panose="020B0604020202020204" pitchFamily="34" charset="0"/>
              </a:rPr>
              <a:t> and lead-time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 shifts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Improved inventory control with proper consideration of shelf-life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EC5C387-D575-2245-9299-C98627D41910}"/>
              </a:ext>
            </a:extLst>
          </p:cNvPr>
          <p:cNvSpPr txBox="1">
            <a:spLocks/>
          </p:cNvSpPr>
          <p:nvPr/>
        </p:nvSpPr>
        <p:spPr>
          <a:xfrm>
            <a:off x="3389290" y="3163191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Managerial Impact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B0532F-194D-3427-54A0-D75E1F1C8DF3}"/>
              </a:ext>
            </a:extLst>
          </p:cNvPr>
          <p:cNvSpPr txBox="1"/>
          <p:nvPr/>
        </p:nvSpPr>
        <p:spPr>
          <a:xfrm>
            <a:off x="593125" y="1258150"/>
            <a:ext cx="11479426" cy="170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marR="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 kumimoji="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defRPr>
            </a:lvl1pPr>
          </a:lstStyle>
          <a:p>
            <a:r>
              <a:rPr lang="en-US" altLang="en-US" dirty="0">
                <a:solidFill>
                  <a:schemeClr val="accent1"/>
                </a:solidFill>
              </a:rPr>
              <a:t>Optimal order and reorder quantities to minimize the integrated total cost of precast vendor &amp; manufacturer </a:t>
            </a:r>
          </a:p>
          <a:p>
            <a:r>
              <a:rPr lang="en-US" altLang="en-US" dirty="0">
                <a:solidFill>
                  <a:schemeClr val="accent1"/>
                </a:solidFill>
              </a:rPr>
              <a:t>Handled generic distributions for material demand and material travel time </a:t>
            </a:r>
          </a:p>
          <a:p>
            <a:r>
              <a:rPr lang="en-US" altLang="en-US" dirty="0">
                <a:solidFill>
                  <a:schemeClr val="accent1"/>
                </a:solidFill>
              </a:rPr>
              <a:t>Minimized precast concrete delivery cost</a:t>
            </a:r>
          </a:p>
          <a:p>
            <a:r>
              <a:rPr lang="en-US" altLang="en-US" dirty="0">
                <a:solidFill>
                  <a:schemeClr val="accent1"/>
                </a:solidFill>
              </a:rPr>
              <a:t>Captured shelf-life behavior of PC material in our optimal policy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CE3600-3493-8E90-4EF0-9068237C87CE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471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D4E70-71E5-6FD7-E305-6E5651ED7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8FAA89-DAD9-813F-7919-49D2FF40C0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1164" y="330168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9. Future Works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97A-96DC-CD93-C9DB-D6FDF6AF188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22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AEFEF8-F7F1-FC31-831C-1ABA88901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2" y="3288608"/>
            <a:ext cx="813778" cy="8137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1B1B12-6EB6-8F11-6073-C0DDA4CD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36" t="8831" r="12931" b="9870"/>
          <a:stretch/>
        </p:blipFill>
        <p:spPr>
          <a:xfrm>
            <a:off x="2352024" y="1957100"/>
            <a:ext cx="740866" cy="9238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02E35E-8FFF-764D-225A-B45C41A719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01" t="9360" r="9701" b="12906"/>
          <a:stretch/>
        </p:blipFill>
        <p:spPr>
          <a:xfrm>
            <a:off x="2367072" y="4529490"/>
            <a:ext cx="832854" cy="69536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E5E79A0-CE90-341F-91E0-E82540F5EE11}"/>
              </a:ext>
            </a:extLst>
          </p:cNvPr>
          <p:cNvCxnSpPr>
            <a:cxnSpLocks/>
            <a:stCxn id="2" idx="3"/>
            <a:endCxn id="3" idx="1"/>
          </p:cNvCxnSpPr>
          <p:nvPr/>
        </p:nvCxnSpPr>
        <p:spPr>
          <a:xfrm flipV="1">
            <a:off x="1698330" y="2419035"/>
            <a:ext cx="653694" cy="127646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E161F-6056-B132-D312-927E40FF0824}"/>
              </a:ext>
            </a:extLst>
          </p:cNvPr>
          <p:cNvCxnSpPr>
            <a:cxnSpLocks/>
            <a:stCxn id="2" idx="3"/>
            <a:endCxn id="5" idx="1"/>
          </p:cNvCxnSpPr>
          <p:nvPr/>
        </p:nvCxnSpPr>
        <p:spPr>
          <a:xfrm>
            <a:off x="1698330" y="3695497"/>
            <a:ext cx="668742" cy="118167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5129AA9-B8F4-92B9-94EE-8940528A3678}"/>
              </a:ext>
            </a:extLst>
          </p:cNvPr>
          <p:cNvCxnSpPr>
            <a:cxnSpLocks/>
            <a:stCxn id="3" idx="3"/>
            <a:endCxn id="15" idx="1"/>
          </p:cNvCxnSpPr>
          <p:nvPr/>
        </p:nvCxnSpPr>
        <p:spPr>
          <a:xfrm flipV="1">
            <a:off x="3092890" y="2417706"/>
            <a:ext cx="544048" cy="1329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E4D495-2C27-5ADE-330F-DC7364DDD82D}"/>
              </a:ext>
            </a:extLst>
          </p:cNvPr>
          <p:cNvCxnSpPr>
            <a:cxnSpLocks/>
            <a:stCxn id="5" idx="3"/>
            <a:endCxn id="16" idx="1"/>
          </p:cNvCxnSpPr>
          <p:nvPr/>
        </p:nvCxnSpPr>
        <p:spPr>
          <a:xfrm flipV="1">
            <a:off x="3199926" y="4877173"/>
            <a:ext cx="444635" cy="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Picture 2">
            <a:extLst>
              <a:ext uri="{FF2B5EF4-FFF2-40B4-BE49-F238E27FC236}">
                <a16:creationId xmlns:a16="http://schemas.microsoft.com/office/drawing/2014/main" id="{B42E9FC5-188E-6DF3-7582-3A092A432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7522" r="13732" b="15271"/>
          <a:stretch/>
        </p:blipFill>
        <p:spPr bwMode="auto">
          <a:xfrm>
            <a:off x="3636938" y="1974049"/>
            <a:ext cx="896010" cy="88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4C894340-7530-1F2C-8E27-9801EDEF88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t="9736" r="12937" b="9742"/>
          <a:stretch/>
        </p:blipFill>
        <p:spPr bwMode="auto">
          <a:xfrm>
            <a:off x="3644561" y="4392664"/>
            <a:ext cx="896009" cy="96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66893D0-5E3A-93B6-44AA-A29FD5D315E4}"/>
              </a:ext>
            </a:extLst>
          </p:cNvPr>
          <p:cNvSpPr txBox="1"/>
          <p:nvPr/>
        </p:nvSpPr>
        <p:spPr>
          <a:xfrm>
            <a:off x="657911" y="4010014"/>
            <a:ext cx="1267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Production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B3FA6D-82E2-433D-0A41-DD4DC9BF9EC8}"/>
              </a:ext>
            </a:extLst>
          </p:cNvPr>
          <p:cNvSpPr txBox="1"/>
          <p:nvPr/>
        </p:nvSpPr>
        <p:spPr>
          <a:xfrm>
            <a:off x="2097855" y="294206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Molding of PC Products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9C8E23-F464-6BAC-5309-DD78B0976DC7}"/>
              </a:ext>
            </a:extLst>
          </p:cNvPr>
          <p:cNvSpPr txBox="1"/>
          <p:nvPr/>
        </p:nvSpPr>
        <p:spPr>
          <a:xfrm>
            <a:off x="2097855" y="527931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Molding of PC Products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96FF47-B865-B047-43BF-AC1D93D30969}"/>
              </a:ext>
            </a:extLst>
          </p:cNvPr>
          <p:cNvSpPr txBox="1"/>
          <p:nvPr/>
        </p:nvSpPr>
        <p:spPr>
          <a:xfrm>
            <a:off x="3459036" y="2760946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Finished PC Inventory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638501-19BA-FEE4-D988-0810B12F7B79}"/>
              </a:ext>
            </a:extLst>
          </p:cNvPr>
          <p:cNvSpPr txBox="1"/>
          <p:nvPr/>
        </p:nvSpPr>
        <p:spPr>
          <a:xfrm>
            <a:off x="3514638" y="5277333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Finished PC Inventory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A534AC7-4505-3E7C-94DA-8E7882B38A80}"/>
              </a:ext>
            </a:extLst>
          </p:cNvPr>
          <p:cNvSpPr/>
          <p:nvPr/>
        </p:nvSpPr>
        <p:spPr>
          <a:xfrm>
            <a:off x="540757" y="1556990"/>
            <a:ext cx="4552950" cy="4487607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CD1645-BF76-2C7A-694E-1F169BD03E17}"/>
              </a:ext>
            </a:extLst>
          </p:cNvPr>
          <p:cNvSpPr txBox="1"/>
          <p:nvPr/>
        </p:nvSpPr>
        <p:spPr>
          <a:xfrm>
            <a:off x="1571061" y="1117150"/>
            <a:ext cx="2609850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rgbClr val="C00000"/>
                </a:solidFill>
              </a:rPr>
              <a:t>Manufacturing Facility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084B14BC-EFC6-4CCB-C649-AFF8DC5BC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73" y="2148792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id="{768E2133-B79E-BB93-C22E-5F1B452F1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518" y="3222758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1175AB8A-9D08-20FA-CFC4-043B4B2B1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73" y="4308628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22207FB-C02B-DCA6-99E2-EF4604C79E71}"/>
              </a:ext>
            </a:extLst>
          </p:cNvPr>
          <p:cNvSpPr/>
          <p:nvPr/>
        </p:nvSpPr>
        <p:spPr>
          <a:xfrm>
            <a:off x="5834573" y="2025420"/>
            <a:ext cx="1498879" cy="353972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688BDB-F873-96D6-378A-A423664853F1}"/>
              </a:ext>
            </a:extLst>
          </p:cNvPr>
          <p:cNvSpPr txBox="1"/>
          <p:nvPr/>
        </p:nvSpPr>
        <p:spPr>
          <a:xfrm>
            <a:off x="5528489" y="1562545"/>
            <a:ext cx="2111046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Construction Sites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086C819-BE3D-BFEF-040F-21DBF2470049}"/>
              </a:ext>
            </a:extLst>
          </p:cNvPr>
          <p:cNvCxnSpPr>
            <a:cxnSpLocks/>
            <a:stCxn id="22" idx="3"/>
            <a:endCxn id="27" idx="1"/>
          </p:cNvCxnSpPr>
          <p:nvPr/>
        </p:nvCxnSpPr>
        <p:spPr>
          <a:xfrm flipV="1">
            <a:off x="5093707" y="3795282"/>
            <a:ext cx="740866" cy="5512"/>
          </a:xfrm>
          <a:prstGeom prst="straightConnector1">
            <a:avLst/>
          </a:prstGeom>
          <a:ln w="762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F20092-1512-E4FC-9851-0E37BD85E8FB}"/>
              </a:ext>
            </a:extLst>
          </p:cNvPr>
          <p:cNvSpPr txBox="1"/>
          <p:nvPr/>
        </p:nvSpPr>
        <p:spPr>
          <a:xfrm>
            <a:off x="5148389" y="3087396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411BDA-BD01-1F56-1E0F-FF006273A8DE}"/>
              </a:ext>
            </a:extLst>
          </p:cNvPr>
          <p:cNvSpPr txBox="1"/>
          <p:nvPr/>
        </p:nvSpPr>
        <p:spPr>
          <a:xfrm>
            <a:off x="7442530" y="2808577"/>
            <a:ext cx="473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/>
              <a:t>Batch production system considering raw materials conversion factor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/>
              <a:t>More general scenarios of transporting components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/>
              <a:t>Disruptions in transportation and/or construction and installation process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A463E1C-B587-F323-45D7-EC27A80F4F7E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874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73B93-DA19-48B6-5B57-89B0FDEB0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4C13E7-B34A-F18E-D1F6-8118DEE7F2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0" y="493614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10. Working Papers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D94C91-7EB5-0F5E-F457-B2EB63BB067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23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F9526F-BFCC-1901-1D29-57D8FBC9586D}"/>
              </a:ext>
            </a:extLst>
          </p:cNvPr>
          <p:cNvSpPr txBox="1"/>
          <p:nvPr/>
        </p:nvSpPr>
        <p:spPr>
          <a:xfrm>
            <a:off x="488075" y="1243786"/>
            <a:ext cx="1121583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 algn="just">
              <a:spcAft>
                <a:spcPts val="600"/>
              </a:spcAft>
              <a:buAutoNum type="arabicPeriod"/>
            </a:pPr>
            <a:r>
              <a:rPr lang="en-US" sz="1400" dirty="0"/>
              <a:t>Mazumder, A. and Sarker, B.R. (2025a), “Determining optimal variable order quantities of raw materials for precast concrete production considering demand variability and uncertain material prices," Paper-1 (LS-23-RP-04), Submitted to </a:t>
            </a:r>
            <a:r>
              <a:rPr lang="en-US" sz="1400" i="1" dirty="0">
                <a:solidFill>
                  <a:srgbClr val="FF0000"/>
                </a:solidFill>
              </a:rPr>
              <a:t>ASCE: Journal of Construction Engineering &amp; Management</a:t>
            </a:r>
            <a:r>
              <a:rPr lang="en-US" sz="1400" dirty="0"/>
              <a:t>. 1st submission: July 16, 2025 (COENG-17929) </a:t>
            </a:r>
          </a:p>
          <a:p>
            <a:pPr marL="288925" indent="-288925" algn="just">
              <a:spcAft>
                <a:spcPts val="600"/>
              </a:spcAft>
              <a:buAutoNum type="arabicPeriod"/>
            </a:pPr>
            <a:r>
              <a:rPr lang="en-US" sz="1400" dirty="0"/>
              <a:t>Mazumder, A. and Sarker, B. R. (2025c), “Optimal Vendor-Manufacturer Coordination for Perishable Precast Materials Under Stochastic Demand and Lead-Time Uncertainty,” Paper-4 (LS-24-RP-01), QPR Y2-1 (January 1 - March 31, 2025). Submitted to </a:t>
            </a:r>
            <a:r>
              <a:rPr lang="en-US" sz="1400" i="1" dirty="0">
                <a:solidFill>
                  <a:srgbClr val="FF0000"/>
                </a:solidFill>
              </a:rPr>
              <a:t>International Journal of Production Economics. </a:t>
            </a:r>
            <a:r>
              <a:rPr lang="en-US" sz="1400" dirty="0"/>
              <a:t>1</a:t>
            </a:r>
            <a:r>
              <a:rPr lang="en-US" sz="1400" baseline="30000" dirty="0"/>
              <a:t>st</a:t>
            </a:r>
            <a:r>
              <a:rPr lang="en-US" sz="1400" dirty="0"/>
              <a:t> submission: August 19, 2025 (PROECO-D-25-02726) </a:t>
            </a:r>
          </a:p>
          <a:p>
            <a:pPr marL="288925" indent="-288925" algn="just">
              <a:spcAft>
                <a:spcPts val="600"/>
              </a:spcAft>
              <a:buFontTx/>
              <a:buAutoNum type="arabicPeriod"/>
            </a:pPr>
            <a:r>
              <a:rPr lang="en-US" sz="1400" dirty="0"/>
              <a:t>Mazumder, A. and Sarker, B. R. (2025b), “An Optimal Delivery System of Multiple Precast Components for Multiple Construction Sites of Transportation Infrastructure,” Working Paper-3 (LS-24-RP-01), QPR Y2-1 (January 1 - March 31, 2025). Intended for </a:t>
            </a:r>
            <a:r>
              <a:rPr lang="en-US" sz="1400" i="1" dirty="0">
                <a:solidFill>
                  <a:srgbClr val="FF0000"/>
                </a:solidFill>
              </a:rPr>
              <a:t>ASCE: Journal of Transportation Engineering</a:t>
            </a:r>
            <a:r>
              <a:rPr lang="en-US" sz="1400" dirty="0"/>
              <a:t>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2A6D736-8A48-6ED3-C216-64295E89EFE2}"/>
              </a:ext>
            </a:extLst>
          </p:cNvPr>
          <p:cNvSpPr txBox="1">
            <a:spLocks/>
          </p:cNvSpPr>
          <p:nvPr/>
        </p:nvSpPr>
        <p:spPr>
          <a:xfrm>
            <a:off x="2755315" y="3429000"/>
            <a:ext cx="702425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/>
              <a:t>Quarterly Progress Reports (QPR) Submitted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124511-4B2E-17D0-4C23-82163B0790C6}"/>
              </a:ext>
            </a:extLst>
          </p:cNvPr>
          <p:cNvSpPr txBox="1"/>
          <p:nvPr/>
        </p:nvSpPr>
        <p:spPr>
          <a:xfrm>
            <a:off x="488074" y="4015512"/>
            <a:ext cx="1121583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AutoNum type="arabicPeriod"/>
            </a:pPr>
            <a:r>
              <a:rPr lang="en-US" sz="1400" dirty="0">
                <a:effectLst/>
                <a:ea typeface="Times New Roman" panose="02020603050405020304" pitchFamily="18" charset="0"/>
              </a:rPr>
              <a:t>Sarker, B.R and Mazumder, A., “Optimizing Precast Concrete Supply Logistics Systems under Variable Demand and Probabilistic Delivery Time </a:t>
            </a:r>
            <a:r>
              <a:rPr lang="en-US" sz="1400" dirty="0">
                <a:ea typeface="Times New Roman" panose="02020603050405020304" pitchFamily="18" charset="0"/>
              </a:rPr>
              <a:t>t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o Enhance Reliability, Sustainability and Cost-effectiveness: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Activity and Network Modeling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," QPR-Y2-1, January 1 – March 31, 2025 (</a:t>
            </a:r>
            <a:r>
              <a:rPr lang="en-US" sz="1400" dirty="0">
                <a:ea typeface="Times New Roman" panose="02020603050405020304" pitchFamily="18" charset="0"/>
              </a:rPr>
              <a:t>LS-23-RP-04 /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LS-24-RP-01), Year-2,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</a:p>
          <a:p>
            <a:pPr marL="457200" indent="-457200" algn="just">
              <a:spcAft>
                <a:spcPts val="600"/>
              </a:spcAft>
              <a:buFontTx/>
              <a:buAutoNum type="arabicPeriod"/>
            </a:pPr>
            <a:r>
              <a:rPr lang="en-US" sz="1400" dirty="0">
                <a:ea typeface="Times New Roman" panose="02020603050405020304" pitchFamily="18" charset="0"/>
              </a:rPr>
              <a:t>Sarker, B.R and Mazumder, A., “Optimizing Precast Concrete Supply Logistics Systems under Variable Demand and Probabilistic Delivery Time to Enhance Reliability, Sustainability and Cost-effectiveness: </a:t>
            </a:r>
            <a:r>
              <a:rPr lang="en-US" sz="1400" i="1" dirty="0">
                <a:solidFill>
                  <a:srgbClr val="FF0000"/>
                </a:solidFill>
                <a:ea typeface="Times New Roman" panose="02020603050405020304" pitchFamily="18" charset="0"/>
              </a:rPr>
              <a:t>Precast Concrete Delivery (PCD) Modeling</a:t>
            </a:r>
            <a:r>
              <a:rPr lang="en-US" sz="1400" dirty="0">
                <a:ea typeface="Times New Roman" panose="02020603050405020304" pitchFamily="18" charset="0"/>
              </a:rPr>
              <a:t>," QPR-Y2-2, April 1 – June 30, 2025 (LS-23-RP-04/LS-24-RP-01), Year-2, submitted to </a:t>
            </a:r>
            <a:r>
              <a:rPr lang="en-US" sz="1400" i="1" dirty="0">
                <a:ea typeface="Times New Roman" panose="02020603050405020304" pitchFamily="18" charset="0"/>
              </a:rPr>
              <a:t>TRANS-IPIC/UTC.</a:t>
            </a:r>
            <a:endParaRPr lang="en-US" sz="1400" i="1" dirty="0">
              <a:effectLst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</a:pPr>
            <a:endParaRPr lang="en-US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038765B-337B-27B7-8266-8F849D6497E6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80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9E7F8-1714-6D64-DE7E-AE8E7245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EA7C44-4D4B-CAE3-507E-E2B7DF3088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24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8FE04B0-69D0-9053-8C6A-C7AC97B58FD9}"/>
              </a:ext>
            </a:extLst>
          </p:cNvPr>
          <p:cNvSpPr txBox="1">
            <a:spLocks/>
          </p:cNvSpPr>
          <p:nvPr/>
        </p:nvSpPr>
        <p:spPr>
          <a:xfrm>
            <a:off x="3174979" y="3130682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52D7BC-B120-DF0B-78F7-CB11A8FE6929}"/>
              </a:ext>
            </a:extLst>
          </p:cNvPr>
          <p:cNvSpPr txBox="1"/>
          <p:nvPr/>
        </p:nvSpPr>
        <p:spPr>
          <a:xfrm>
            <a:off x="480072" y="1199553"/>
            <a:ext cx="11425187" cy="4632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Anvari, B., Angeloudis, P., and Ochieng, W. Y. (2016). A multi-objective GA-based optimisation for holistic manufacturing, transportation, and assembly of precast construction. Automation in Construction, 71, 226-241.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Arashpour, M., Wakefield, R., Lee, E. W. M., Chan, R., and Hosseini, M. R. (2016). Analysis of interacting uncertainties in on-site and off-site activities: Implications for hybrid construction. International Journal of Project Management, 34(7), 1393-1402.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Hidayawanti, R. and Latief, Y. (2023). Raw Material Optimization with Neural Network Method in Concrete Production on Precast Industry. GEOMATE Journal, 24(102): 10-17.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dirty="0"/>
              <a:t>Hossain, M. S. J., Ohaiba, M. M., &amp; Sarker, B. R. (2017). An optimal vendor-buyer cooperative policy under generalized lead-time distribution with penalty cost for delivery lateness. </a:t>
            </a:r>
            <a:r>
              <a:rPr lang="en-US" i="1" dirty="0"/>
              <a:t>International Journal of Production Economics</a:t>
            </a:r>
            <a:r>
              <a:rPr lang="en-US" dirty="0"/>
              <a:t>, </a:t>
            </a:r>
            <a:r>
              <a:rPr lang="en-US" i="1" dirty="0"/>
              <a:t>188</a:t>
            </a:r>
            <a:r>
              <a:rPr lang="en-US" dirty="0"/>
              <a:t>, 50-62. </a:t>
            </a:r>
            <a:endParaRPr lang="en-US" sz="18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Im, K. S., Han, S. H., Koo, B., and Jung, D. Y. (2009). Formulation of a pull production system for optimal inventory control of temporary rebar assembly plants.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Canadian Journal of Civil Engineering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36(9), 1444-1458. 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Kong, L., Li, H., Luo, H., Ding, L., Luo, X., and Skitmore, M. (2017). Optimal single-machine batch scheduling for the manufacture, transportation, and JIT assembly of precast construction with changeover costs within due dates.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Automation in Construction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81, 34-43.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CAEE07B-B98C-0B1B-8FE2-2C6581B939D2}"/>
              </a:ext>
            </a:extLst>
          </p:cNvPr>
          <p:cNvSpPr txBox="1">
            <a:spLocks/>
          </p:cNvSpPr>
          <p:nvPr/>
        </p:nvSpPr>
        <p:spPr>
          <a:xfrm>
            <a:off x="3389291" y="579084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11. References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7B0C0A7-423C-E4DC-1B49-4BBF81EDE553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904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21166-9C09-B6E3-DF4C-6B368BA06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5321B4-1C38-BB29-B7C9-4A9661FE466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25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603EDCD-75EA-7946-AF72-B80D6D49EF53}"/>
              </a:ext>
            </a:extLst>
          </p:cNvPr>
          <p:cNvSpPr txBox="1">
            <a:spLocks/>
          </p:cNvSpPr>
          <p:nvPr/>
        </p:nvSpPr>
        <p:spPr>
          <a:xfrm>
            <a:off x="3174979" y="3130682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1C875A-FF38-FC5A-F9F3-E008DC46B6F6}"/>
              </a:ext>
            </a:extLst>
          </p:cNvPr>
          <p:cNvSpPr txBox="1"/>
          <p:nvPr/>
        </p:nvSpPr>
        <p:spPr>
          <a:xfrm>
            <a:off x="480072" y="1199553"/>
            <a:ext cx="11425187" cy="407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</a:pPr>
            <a:r>
              <a:rPr lang="en-US" dirty="0"/>
              <a:t>Roy, M. D., &amp; Sarker, B. R. (2021). Optimizing a supply chain problem with nonlinear penalty costs for early and late delivery under generalized lead time distribution. </a:t>
            </a:r>
            <a:r>
              <a:rPr lang="en-US" i="1" dirty="0"/>
              <a:t>Computers &amp; Industrial Engineering</a:t>
            </a:r>
            <a:r>
              <a:rPr lang="en-US" dirty="0"/>
              <a:t>, </a:t>
            </a:r>
            <a:r>
              <a:rPr lang="en-US" i="1" dirty="0"/>
              <a:t>160</a:t>
            </a:r>
            <a:r>
              <a:rPr lang="en-US" dirty="0"/>
              <a:t>, 107536.</a:t>
            </a:r>
            <a:endParaRPr lang="en-US" kern="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</a:pPr>
            <a:r>
              <a:rPr lang="en-US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Saptadi, S., Zahra, H. A., Arvianto, A., Wicaksono, P. A. and Budiawan, W. (2023). Inventory Planning and Control Method for Cement Raw Material with Material Requirement Planning (MRP). </a:t>
            </a:r>
            <a:r>
              <a:rPr lang="en-US" i="1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International Journal of Applied Science and Engineering Review</a:t>
            </a:r>
            <a:r>
              <a:rPr lang="en-US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 (IJASER), 4(3): 18-31.</a:t>
            </a:r>
            <a:endParaRPr lang="en-US" sz="18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Sarker, B. R. and Balan, C. V. (1996). Operations planning for kanbans between two adjacent workstations.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Computers </a:t>
            </a:r>
            <a:r>
              <a:rPr lang="en-US" kern="100" dirty="0">
                <a:cs typeface="Times New Roman" panose="02020603050405020304" pitchFamily="18" charset="0"/>
              </a:rPr>
              <a:t>and Industrial Engineering, 31(1-2): 221-224. 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kern="100" dirty="0">
                <a:cs typeface="Times New Roman" panose="02020603050405020304" pitchFamily="18" charset="0"/>
              </a:rPr>
              <a:t>Sarker, B. R., </a:t>
            </a:r>
            <a:r>
              <a:rPr lang="en-US" kern="100" dirty="0" err="1">
                <a:cs typeface="Times New Roman" panose="02020603050405020304" pitchFamily="18" charset="0"/>
              </a:rPr>
              <a:t>Baylot</a:t>
            </a:r>
            <a:r>
              <a:rPr lang="en-US" kern="100" dirty="0">
                <a:cs typeface="Times New Roman" panose="02020603050405020304" pitchFamily="18" charset="0"/>
              </a:rPr>
              <a:t>, E. A., Green, J. G, and Biswas, P. (2012), “Convoy movement: consideration of turning geometrics for selected vehicle shapes,” </a:t>
            </a:r>
            <a:r>
              <a:rPr lang="en-US" i="1" kern="100" dirty="0">
                <a:cs typeface="Times New Roman" panose="02020603050405020304" pitchFamily="18" charset="0"/>
              </a:rPr>
              <a:t>ASCE-Journal of Transportation Engineering,</a:t>
            </a:r>
            <a:r>
              <a:rPr lang="en-US" kern="100" dirty="0">
                <a:cs typeface="Times New Roman" panose="02020603050405020304" pitchFamily="18" charset="0"/>
              </a:rPr>
              <a:t> 138 (5):  pp. 502-511. 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Wang, Z., and Hu, H. (2017). Improved precast production–scheduling model considering the whole supply chain.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Journal of computing in Civil Engineering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31(4), 04017013.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Wang, D., Liu, G., Li, K., Wang, T., Shrestha, A., Martek, I., and Tao, X. (2018). Layout optimization model for the production planning of precast concrete building components.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Sustainability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10(6), 1807.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5BC01CA-9A04-773D-65B5-0759A8366170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A74D734D-A8AA-2E15-94CF-4376761C8C16}"/>
              </a:ext>
            </a:extLst>
          </p:cNvPr>
          <p:cNvSpPr txBox="1">
            <a:spLocks/>
          </p:cNvSpPr>
          <p:nvPr/>
        </p:nvSpPr>
        <p:spPr>
          <a:xfrm>
            <a:off x="3389291" y="579084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11. References</a:t>
            </a:r>
          </a:p>
        </p:txBody>
      </p:sp>
    </p:spTree>
    <p:extLst>
      <p:ext uri="{BB962C8B-B14F-4D97-AF65-F5344CB8AC3E}">
        <p14:creationId xmlns:p14="http://schemas.microsoft.com/office/powerpoint/2010/main" val="3074387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A817E4-EFF3-94A3-0200-4B1FB2032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8E00-128D-4762-A393-E83FA6D4DC62}" type="datetime2">
              <a:rPr lang="en-US" smtClean="0"/>
              <a:t>Monday, September 22,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E62EDE-0A75-529A-0317-F0B057609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FD861-2310-6874-9CA6-D83AD4D0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26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0624BE9-70FD-D3CC-CD0D-CDCDF8B1A9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26944" r="13333" b="25278"/>
          <a:stretch>
            <a:fillRect/>
          </a:stretch>
        </p:blipFill>
        <p:spPr bwMode="auto">
          <a:xfrm flipH="1">
            <a:off x="5230811" y="3695701"/>
            <a:ext cx="1590675" cy="107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D92820A-C846-FA66-6ECF-92E9B474A6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3" t="31598" r="8274" b="25545"/>
          <a:stretch>
            <a:fillRect/>
          </a:stretch>
        </p:blipFill>
        <p:spPr bwMode="auto">
          <a:xfrm flipH="1">
            <a:off x="5047494" y="1991888"/>
            <a:ext cx="1819985" cy="107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4" descr="Factory with solid fill">
            <a:extLst>
              <a:ext uri="{FF2B5EF4-FFF2-40B4-BE49-F238E27FC236}">
                <a16:creationId xmlns:a16="http://schemas.microsoft.com/office/drawing/2014/main" id="{2C1BA38C-D11D-F525-0A4B-7B91D5FF9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7906" y="2518841"/>
            <a:ext cx="1593719" cy="159371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0B790CB-402A-5E23-33CB-FDF82691D336}"/>
              </a:ext>
            </a:extLst>
          </p:cNvPr>
          <p:cNvGrpSpPr/>
          <p:nvPr/>
        </p:nvGrpSpPr>
        <p:grpSpPr>
          <a:xfrm>
            <a:off x="8251379" y="1991888"/>
            <a:ext cx="3461642" cy="2368050"/>
            <a:chOff x="8537758" y="1991888"/>
            <a:chExt cx="3461642" cy="2368050"/>
          </a:xfrm>
        </p:grpSpPr>
        <p:pic>
          <p:nvPicPr>
            <p:cNvPr id="6" name="Graphic 5" descr="Crane with solid fill">
              <a:extLst>
                <a:ext uri="{FF2B5EF4-FFF2-40B4-BE49-F238E27FC236}">
                  <a16:creationId xmlns:a16="http://schemas.microsoft.com/office/drawing/2014/main" id="{6C71A43D-5C65-8BAD-DFA4-125F49A58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37758" y="1991888"/>
              <a:ext cx="1819984" cy="2244171"/>
            </a:xfrm>
            <a:prstGeom prst="rect">
              <a:avLst/>
            </a:prstGeom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F3D23CAC-6CC5-3AE3-D679-40C7FD2952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0927" y="2271465"/>
              <a:ext cx="2088473" cy="2088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93A989F-9840-7851-2B58-39622D1B1AAC}"/>
              </a:ext>
            </a:extLst>
          </p:cNvPr>
          <p:cNvCxnSpPr>
            <a:cxnSpLocks/>
            <a:endCxn id="1028" idx="3"/>
          </p:cNvCxnSpPr>
          <p:nvPr/>
        </p:nvCxnSpPr>
        <p:spPr>
          <a:xfrm flipV="1">
            <a:off x="3431625" y="2530603"/>
            <a:ext cx="1615869" cy="7826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9507C41-9BF5-E0E1-E7DD-3D2232BE1F6D}"/>
              </a:ext>
            </a:extLst>
          </p:cNvPr>
          <p:cNvCxnSpPr>
            <a:cxnSpLocks/>
            <a:endCxn id="1026" idx="3"/>
          </p:cNvCxnSpPr>
          <p:nvPr/>
        </p:nvCxnSpPr>
        <p:spPr>
          <a:xfrm>
            <a:off x="3419987" y="3398186"/>
            <a:ext cx="1810824" cy="8362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BABADBE-0D83-4676-B0B2-86511F4493B4}"/>
              </a:ext>
            </a:extLst>
          </p:cNvPr>
          <p:cNvCxnSpPr>
            <a:cxnSpLocks/>
            <a:stCxn id="1028" idx="1"/>
          </p:cNvCxnSpPr>
          <p:nvPr/>
        </p:nvCxnSpPr>
        <p:spPr>
          <a:xfrm>
            <a:off x="6867479" y="2530603"/>
            <a:ext cx="1373169" cy="6316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3C913A2-3930-5638-8C02-7F3D4BC0E17D}"/>
              </a:ext>
            </a:extLst>
          </p:cNvPr>
          <p:cNvCxnSpPr>
            <a:cxnSpLocks/>
            <a:stCxn id="1026" idx="1"/>
          </p:cNvCxnSpPr>
          <p:nvPr/>
        </p:nvCxnSpPr>
        <p:spPr>
          <a:xfrm flipV="1">
            <a:off x="6821486" y="3187395"/>
            <a:ext cx="1383900" cy="10470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B6ADD1F-791A-CDA0-E4C9-0BB598BF0406}"/>
              </a:ext>
            </a:extLst>
          </p:cNvPr>
          <p:cNvSpPr txBox="1"/>
          <p:nvPr/>
        </p:nvSpPr>
        <p:spPr>
          <a:xfrm>
            <a:off x="1594533" y="4124322"/>
            <a:ext cx="2177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PC Manufacturer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48E32A-89E9-6F0A-0A7B-0DC8FEEE26AB}"/>
              </a:ext>
            </a:extLst>
          </p:cNvPr>
          <p:cNvSpPr txBox="1"/>
          <p:nvPr/>
        </p:nvSpPr>
        <p:spPr>
          <a:xfrm>
            <a:off x="8992347" y="4112560"/>
            <a:ext cx="2250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Construction Site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6C142D-6B99-C649-8D4C-0A4752C55BE3}"/>
              </a:ext>
            </a:extLst>
          </p:cNvPr>
          <p:cNvSpPr txBox="1"/>
          <p:nvPr/>
        </p:nvSpPr>
        <p:spPr>
          <a:xfrm>
            <a:off x="4629150" y="2986404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Flatbed, total 8 trips</a:t>
            </a:r>
          </a:p>
          <a:p>
            <a:pPr algn="ctr"/>
            <a:r>
              <a:rPr lang="en-US" sz="1600" dirty="0"/>
              <a:t>88.3% utilization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EB8030-1DF9-D04A-74E4-4AD3CB2F28C5}"/>
              </a:ext>
            </a:extLst>
          </p:cNvPr>
          <p:cNvSpPr txBox="1"/>
          <p:nvPr/>
        </p:nvSpPr>
        <p:spPr>
          <a:xfrm>
            <a:off x="4829176" y="4708122"/>
            <a:ext cx="2457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r>
              <a:rPr lang="en-US" dirty="0"/>
              <a:t>Truck, total 5 trips </a:t>
            </a:r>
          </a:p>
          <a:p>
            <a:r>
              <a:rPr lang="en-US" dirty="0"/>
              <a:t>97% utilization</a:t>
            </a:r>
          </a:p>
        </p:txBody>
      </p:sp>
    </p:spTree>
    <p:extLst>
      <p:ext uri="{BB962C8B-B14F-4D97-AF65-F5344CB8AC3E}">
        <p14:creationId xmlns:p14="http://schemas.microsoft.com/office/powerpoint/2010/main" val="1156230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image of student walking to the law building through the parade grounds" title="image of student walking to the law building through the parade grounds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6"/>
          <a:stretch/>
        </p:blipFill>
        <p:spPr/>
      </p:pic>
      <p:sp>
        <p:nvSpPr>
          <p:cNvPr id="10" name="Rectangle 9" descr="opaque filter" title="opaque filter"/>
          <p:cNvSpPr/>
          <p:nvPr/>
        </p:nvSpPr>
        <p:spPr>
          <a:xfrm>
            <a:off x="1" y="-2"/>
            <a:ext cx="12191999" cy="685799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1709408" y="2670528"/>
            <a:ext cx="8773184" cy="15169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latin typeface="Helvetica" charset="0"/>
                <a:ea typeface="Helvetica" charset="0"/>
                <a:cs typeface="Helvetica" charset="0"/>
              </a:rPr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165793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u="sng" dirty="0"/>
              <a:t>1. Introduction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A02C58-81D1-A848-871E-E11E789432A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637794" y="1218628"/>
            <a:ext cx="10554462" cy="2296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en-US" sz="2400" b="1" i="1" dirty="0">
                <a:solidFill>
                  <a:schemeClr val="tx1">
                    <a:lumMod val="75000"/>
                  </a:schemeClr>
                </a:solidFill>
              </a:rPr>
              <a:t>Optimized Precast Concrete (PC) Supply System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Refers to</a:t>
            </a:r>
            <a:r>
              <a:rPr lang="en-US" sz="2400" dirty="0">
                <a:solidFill>
                  <a:schemeClr val="tx1"/>
                </a:solidFill>
              </a:rPr>
              <a:t> a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coordinate</a:t>
            </a:r>
            <a:r>
              <a:rPr lang="en-US" sz="2400" dirty="0">
                <a:solidFill>
                  <a:schemeClr val="tx1"/>
                </a:solidFill>
              </a:rPr>
              <a:t>d,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cost-effective</a:t>
            </a:r>
            <a:r>
              <a:rPr lang="en-US" sz="2400" dirty="0">
                <a:solidFill>
                  <a:schemeClr val="tx1"/>
                </a:solidFill>
              </a:rPr>
              <a:t>,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and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sustainable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framework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Integrates </a:t>
            </a:r>
            <a:r>
              <a:rPr lang="en-US" sz="2400" dirty="0">
                <a:solidFill>
                  <a:schemeClr val="tx1"/>
                </a:solidFill>
              </a:rPr>
              <a:t>all stages of the supply chain: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	(RM      procurement      production      installation      construction site)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Considers uncertainty in demand, lead time, and perishability.</a:t>
            </a: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TRANS-IPIC August Research Webinar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3593B-8CE8-83E6-274D-7A6C881020D2}"/>
              </a:ext>
            </a:extLst>
          </p:cNvPr>
          <p:cNvSpPr txBox="1"/>
          <p:nvPr/>
        </p:nvSpPr>
        <p:spPr>
          <a:xfrm>
            <a:off x="671322" y="3514725"/>
            <a:ext cx="103060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i="1" dirty="0">
                <a:solidFill>
                  <a:schemeClr val="tx1">
                    <a:lumMod val="75000"/>
                  </a:schemeClr>
                </a:solidFill>
              </a:rPr>
              <a:t>Benefits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Technical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High quality &amp; durability, improved structural performance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Process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Accelerated construction, just-in-time delivery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Systematic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Enhanced reliability, improved supply chain coordination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Economic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Cost savings, efficient resource utilization, sustainability.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1F1ADC-96CA-53A9-3ED8-181F0D01E82B}"/>
              </a:ext>
            </a:extLst>
          </p:cNvPr>
          <p:cNvSpPr/>
          <p:nvPr/>
        </p:nvSpPr>
        <p:spPr>
          <a:xfrm>
            <a:off x="2239518" y="2717329"/>
            <a:ext cx="228600" cy="15231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3D0A44E-63D0-ECC4-E94B-543272292AA7}"/>
              </a:ext>
            </a:extLst>
          </p:cNvPr>
          <p:cNvSpPr/>
          <p:nvPr/>
        </p:nvSpPr>
        <p:spPr>
          <a:xfrm>
            <a:off x="4288536" y="2717329"/>
            <a:ext cx="228600" cy="152319"/>
          </a:xfrm>
          <a:prstGeom prst="rightArrow">
            <a:avLst>
              <a:gd name="adj1" fmla="val 50000"/>
              <a:gd name="adj2" fmla="val 54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DC22919-F8C6-2FBB-5292-1BA5F344DD7C}"/>
              </a:ext>
            </a:extLst>
          </p:cNvPr>
          <p:cNvSpPr/>
          <p:nvPr/>
        </p:nvSpPr>
        <p:spPr>
          <a:xfrm>
            <a:off x="8524875" y="2717329"/>
            <a:ext cx="228600" cy="152319"/>
          </a:xfrm>
          <a:prstGeom prst="rightArrow">
            <a:avLst>
              <a:gd name="adj1" fmla="val 50000"/>
              <a:gd name="adj2" fmla="val 54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773DAA6-A2FC-2F83-CC7E-B42EA6CEFC9A}"/>
              </a:ext>
            </a:extLst>
          </p:cNvPr>
          <p:cNvSpPr/>
          <p:nvPr/>
        </p:nvSpPr>
        <p:spPr>
          <a:xfrm>
            <a:off x="6735318" y="2717329"/>
            <a:ext cx="228600" cy="152319"/>
          </a:xfrm>
          <a:prstGeom prst="rightArrow">
            <a:avLst>
              <a:gd name="adj1" fmla="val 50000"/>
              <a:gd name="adj2" fmla="val 54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60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6CCAF-653D-58C2-46F7-22EA4FC48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E1DB6-CE4E-A704-93E8-BA42C0C32F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3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F15A7-784B-E324-E4B4-9EA043416133}"/>
              </a:ext>
            </a:extLst>
          </p:cNvPr>
          <p:cNvSpPr/>
          <p:nvPr/>
        </p:nvSpPr>
        <p:spPr>
          <a:xfrm>
            <a:off x="686936" y="1140449"/>
            <a:ext cx="11049000" cy="605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Importance of efficient PC supply system in durable Transportation Infrastructures:</a:t>
            </a:r>
          </a:p>
          <a:p>
            <a:pPr>
              <a:spcAft>
                <a:spcPts val="600"/>
              </a:spcAft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11EA1CA4-B04B-5E08-6790-9CF02DC1828F}"/>
              </a:ext>
            </a:extLst>
          </p:cNvPr>
          <p:cNvSpPr txBox="1">
            <a:spLocks/>
          </p:cNvSpPr>
          <p:nvPr/>
        </p:nvSpPr>
        <p:spPr>
          <a:xfrm>
            <a:off x="3824288" y="367852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1. Introduction 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B7E7703-DE2D-D324-CF9D-B672436D5DAF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F21FA6-FAC7-65A3-421A-60B59C152155}"/>
              </a:ext>
            </a:extLst>
          </p:cNvPr>
          <p:cNvSpPr/>
          <p:nvPr/>
        </p:nvSpPr>
        <p:spPr>
          <a:xfrm>
            <a:off x="841042" y="2497747"/>
            <a:ext cx="4615859" cy="1092807"/>
          </a:xfrm>
          <a:prstGeom prst="rect">
            <a:avLst/>
          </a:prstGeom>
          <a:solidFill>
            <a:srgbClr val="C4B3D7">
              <a:lumMod val="20000"/>
              <a:lumOff val="80000"/>
              <a:alpha val="90000"/>
            </a:srgbClr>
          </a:solidFill>
          <a:ln w="12700" cap="flat" cmpd="sng" algn="ctr">
            <a:solidFill>
              <a:srgbClr val="462C7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75000"/>
                  </a:schemeClr>
                </a:solidFill>
              </a:rPr>
              <a:t>To prevent construction delays</a:t>
            </a: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75000"/>
                  </a:schemeClr>
                </a:solidFill>
              </a:rPr>
              <a:t>For proper structural performance</a:t>
            </a: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/>
              <a:t>Improved coordination and workflow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97CC06-6C72-4E4F-4C97-7D11CF8992C2}"/>
              </a:ext>
            </a:extLst>
          </p:cNvPr>
          <p:cNvSpPr/>
          <p:nvPr/>
        </p:nvSpPr>
        <p:spPr>
          <a:xfrm>
            <a:off x="5811831" y="2495333"/>
            <a:ext cx="5734176" cy="1207225"/>
          </a:xfrm>
          <a:prstGeom prst="rect">
            <a:avLst/>
          </a:prstGeom>
          <a:solidFill>
            <a:srgbClr val="C4B3D7">
              <a:lumMod val="20000"/>
              <a:lumOff val="80000"/>
              <a:alpha val="90000"/>
            </a:srgbClr>
          </a:solidFill>
          <a:ln w="12700" cap="flat" cmpd="sng" algn="ctr">
            <a:solidFill>
              <a:srgbClr val="462C7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Optimized delivery schedules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Good PC handling practices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Ensures proper installation of PC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Minimized idle time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B5AB1C-760D-7C98-96E0-DE2832C1EAAB}"/>
              </a:ext>
            </a:extLst>
          </p:cNvPr>
          <p:cNvSpPr/>
          <p:nvPr/>
        </p:nvSpPr>
        <p:spPr>
          <a:xfrm>
            <a:off x="841042" y="1808966"/>
            <a:ext cx="4615859" cy="485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Timely delivery of RM &amp; PC Components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3B276D-869B-CA1B-0C32-978D0EEFBAAD}"/>
              </a:ext>
            </a:extLst>
          </p:cNvPr>
          <p:cNvSpPr/>
          <p:nvPr/>
        </p:nvSpPr>
        <p:spPr>
          <a:xfrm>
            <a:off x="5811831" y="1808965"/>
            <a:ext cx="5734176" cy="485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Improved coordination between production &amp; installation</a:t>
            </a:r>
            <a:endParaRPr lang="en-US" b="1" dirty="0">
              <a:solidFill>
                <a:srgbClr val="462C79">
                  <a:lumMod val="75000"/>
                </a:srgb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3487C9-6925-BA32-96B2-B9A014893FF5}"/>
              </a:ext>
            </a:extLst>
          </p:cNvPr>
          <p:cNvGrpSpPr/>
          <p:nvPr/>
        </p:nvGrpSpPr>
        <p:grpSpPr>
          <a:xfrm>
            <a:off x="1069440" y="3788523"/>
            <a:ext cx="3607293" cy="2155586"/>
            <a:chOff x="966766" y="3925870"/>
            <a:chExt cx="3856201" cy="2122039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212F666-1E4E-3554-F4AB-E7C50E848F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766" y="3925870"/>
              <a:ext cx="3856201" cy="2037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F2F745A-63C3-31B2-2611-D1E83AAC753B}"/>
                </a:ext>
              </a:extLst>
            </p:cNvPr>
            <p:cNvSpPr txBox="1"/>
            <p:nvPr/>
          </p:nvSpPr>
          <p:spPr>
            <a:xfrm>
              <a:off x="2439571" y="5786299"/>
              <a:ext cx="13287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*Courtesy: </a:t>
              </a:r>
              <a:r>
                <a:rPr lang="en-US" sz="1050" i="1" dirty="0"/>
                <a:t>Waskey</a:t>
              </a:r>
              <a:endParaRPr lang="en-US" sz="105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63AA3B6-2508-29DD-EAD5-C5AD8C22B6E3}"/>
              </a:ext>
            </a:extLst>
          </p:cNvPr>
          <p:cNvGrpSpPr/>
          <p:nvPr/>
        </p:nvGrpSpPr>
        <p:grpSpPr>
          <a:xfrm>
            <a:off x="8418581" y="3788522"/>
            <a:ext cx="2806335" cy="2155586"/>
            <a:chOff x="4920061" y="3898647"/>
            <a:chExt cx="2560625" cy="2256305"/>
          </a:xfrm>
        </p:grpSpPr>
        <p:pic>
          <p:nvPicPr>
            <p:cNvPr id="22" name="Picture 4">
              <a:extLst>
                <a:ext uri="{FF2B5EF4-FFF2-40B4-BE49-F238E27FC236}">
                  <a16:creationId xmlns:a16="http://schemas.microsoft.com/office/drawing/2014/main" id="{A9B01D9C-97F9-E340-C094-7949FEBC0A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061" y="3898647"/>
              <a:ext cx="2560625" cy="2166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F956804-1C3E-6921-0622-1C37A952CAD2}"/>
                </a:ext>
              </a:extLst>
            </p:cNvPr>
            <p:cNvSpPr txBox="1"/>
            <p:nvPr/>
          </p:nvSpPr>
          <p:spPr>
            <a:xfrm>
              <a:off x="5806407" y="5893342"/>
              <a:ext cx="1389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*Courtesy: </a:t>
              </a:r>
              <a:r>
                <a:rPr lang="en-US" sz="1050" i="1" dirty="0"/>
                <a:t>GAINEY’S</a:t>
              </a:r>
              <a:endParaRPr lang="en-US" sz="1050" dirty="0"/>
            </a:p>
          </p:txBody>
        </p:sp>
      </p:grpSp>
      <p:pic>
        <p:nvPicPr>
          <p:cNvPr id="24" name="Picture 23" descr="A crane on a construction site&#10;&#10;AI-generated content may be incorrect.">
            <a:extLst>
              <a:ext uri="{FF2B5EF4-FFF2-40B4-BE49-F238E27FC236}">
                <a16:creationId xmlns:a16="http://schemas.microsoft.com/office/drawing/2014/main" id="{21D311D2-47F0-00A7-629F-9A570207FF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111098" y="3951258"/>
            <a:ext cx="2873118" cy="172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2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AF46B-50DE-612F-88E9-3A8B77E9B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416EE-6F5F-D749-2D22-874D424A17A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4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BABF5A-5443-949C-DFC6-D27D7C3B9C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81" t="9066" r="8118" b="14939"/>
          <a:stretch/>
        </p:blipFill>
        <p:spPr>
          <a:xfrm>
            <a:off x="1270069" y="1891418"/>
            <a:ext cx="922812" cy="6208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DCE4B1-717B-C1C0-47C6-73BBD13B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572" t="12041" r="15625" b="16938"/>
          <a:stretch/>
        </p:blipFill>
        <p:spPr>
          <a:xfrm>
            <a:off x="1278243" y="3114909"/>
            <a:ext cx="922812" cy="6360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EAC664-A055-D90E-25AC-11609984AA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09" t="13833" r="12789" b="17178"/>
          <a:stretch/>
        </p:blipFill>
        <p:spPr>
          <a:xfrm>
            <a:off x="1270069" y="4360777"/>
            <a:ext cx="961044" cy="5817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9BAC94-42CB-DCCE-C802-0CA479D46C2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94" t="32521"/>
          <a:stretch>
            <a:fillRect/>
          </a:stretch>
        </p:blipFill>
        <p:spPr>
          <a:xfrm flipH="1">
            <a:off x="4242283" y="3090887"/>
            <a:ext cx="1004248" cy="69498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9FAC19-279E-9890-A490-8B3DAF1EA80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236" t="8831" r="12931" b="9870"/>
          <a:stretch/>
        </p:blipFill>
        <p:spPr>
          <a:xfrm>
            <a:off x="5703850" y="1556732"/>
            <a:ext cx="1155599" cy="14410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4B0D2C-4458-A058-D3C4-31146D81732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701" t="9360" r="9701" b="12906"/>
          <a:stretch/>
        </p:blipFill>
        <p:spPr>
          <a:xfrm>
            <a:off x="5595589" y="3915362"/>
            <a:ext cx="1319949" cy="1102053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592EAF1-BF46-2920-3954-6290BD6E3BC5}"/>
              </a:ext>
            </a:extLst>
          </p:cNvPr>
          <p:cNvCxnSpPr>
            <a:cxnSpLocks/>
            <a:stCxn id="9" idx="3"/>
            <a:endCxn id="6" idx="5"/>
          </p:cNvCxnSpPr>
          <p:nvPr/>
        </p:nvCxnSpPr>
        <p:spPr>
          <a:xfrm>
            <a:off x="2192881" y="2201841"/>
            <a:ext cx="929589" cy="1227158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6EF7B45-9D60-F44D-C69A-947C95F256D9}"/>
              </a:ext>
            </a:extLst>
          </p:cNvPr>
          <p:cNvCxnSpPr>
            <a:cxnSpLocks/>
            <a:stCxn id="10" idx="3"/>
            <a:endCxn id="6" idx="5"/>
          </p:cNvCxnSpPr>
          <p:nvPr/>
        </p:nvCxnSpPr>
        <p:spPr>
          <a:xfrm flipV="1">
            <a:off x="2201055" y="3428999"/>
            <a:ext cx="921415" cy="391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D88E773-EC09-0489-6CD3-EA83152C9A77}"/>
              </a:ext>
            </a:extLst>
          </p:cNvPr>
          <p:cNvCxnSpPr>
            <a:cxnSpLocks/>
            <a:stCxn id="11" idx="3"/>
            <a:endCxn id="6" idx="5"/>
          </p:cNvCxnSpPr>
          <p:nvPr/>
        </p:nvCxnSpPr>
        <p:spPr>
          <a:xfrm flipV="1">
            <a:off x="2231113" y="3428999"/>
            <a:ext cx="891357" cy="122264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53CDFDA-B507-1021-AC8D-013EA63FA402}"/>
              </a:ext>
            </a:extLst>
          </p:cNvPr>
          <p:cNvCxnSpPr>
            <a:cxnSpLocks/>
            <a:stCxn id="6" idx="1"/>
            <a:endCxn id="14" idx="3"/>
          </p:cNvCxnSpPr>
          <p:nvPr/>
        </p:nvCxnSpPr>
        <p:spPr>
          <a:xfrm>
            <a:off x="3553845" y="3428999"/>
            <a:ext cx="688438" cy="9383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EA38D17-EEFD-E54B-64FC-3784A556D350}"/>
              </a:ext>
            </a:extLst>
          </p:cNvPr>
          <p:cNvCxnSpPr>
            <a:cxnSpLocks/>
            <a:stCxn id="14" idx="1"/>
            <a:endCxn id="15" idx="1"/>
          </p:cNvCxnSpPr>
          <p:nvPr/>
        </p:nvCxnSpPr>
        <p:spPr>
          <a:xfrm flipV="1">
            <a:off x="5246531" y="2277255"/>
            <a:ext cx="457319" cy="116112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2861166-BDE5-0CF7-76D5-768381978CDD}"/>
              </a:ext>
            </a:extLst>
          </p:cNvPr>
          <p:cNvCxnSpPr>
            <a:cxnSpLocks/>
            <a:stCxn id="14" idx="1"/>
            <a:endCxn id="16" idx="1"/>
          </p:cNvCxnSpPr>
          <p:nvPr/>
        </p:nvCxnSpPr>
        <p:spPr>
          <a:xfrm>
            <a:off x="5246531" y="3438382"/>
            <a:ext cx="349058" cy="102800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28FD5B-9CA9-740F-159F-6CA62FDF391A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>
            <a:off x="6859449" y="2277255"/>
            <a:ext cx="448296" cy="2139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69647DF-FB03-D2FE-C55E-DCE7E7A0635B}"/>
              </a:ext>
            </a:extLst>
          </p:cNvPr>
          <p:cNvCxnSpPr>
            <a:cxnSpLocks/>
            <a:stCxn id="16" idx="3"/>
            <a:endCxn id="35" idx="1"/>
          </p:cNvCxnSpPr>
          <p:nvPr/>
        </p:nvCxnSpPr>
        <p:spPr>
          <a:xfrm flipV="1">
            <a:off x="6915538" y="4463192"/>
            <a:ext cx="283427" cy="319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62F6032-CC6D-C51A-BC28-CEDFEDEDEAE0}"/>
              </a:ext>
            </a:extLst>
          </p:cNvPr>
          <p:cNvSpPr txBox="1"/>
          <p:nvPr/>
        </p:nvSpPr>
        <p:spPr>
          <a:xfrm>
            <a:off x="2735071" y="3888335"/>
            <a:ext cx="12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Raw Materials Inventory 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761A2D77-F8B4-E326-C522-316051FCBACE}"/>
              </a:ext>
            </a:extLst>
          </p:cNvPr>
          <p:cNvCxnSpPr>
            <a:cxnSpLocks/>
            <a:stCxn id="17" idx="3"/>
            <a:endCxn id="54" idx="3"/>
          </p:cNvCxnSpPr>
          <p:nvPr/>
        </p:nvCxnSpPr>
        <p:spPr>
          <a:xfrm flipV="1">
            <a:off x="8776767" y="2154782"/>
            <a:ext cx="1469022" cy="12461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6218E2D-409D-87BF-5883-A817582965FD}"/>
              </a:ext>
            </a:extLst>
          </p:cNvPr>
          <p:cNvCxnSpPr>
            <a:cxnSpLocks/>
            <a:stCxn id="17" idx="3"/>
            <a:endCxn id="63" idx="1"/>
          </p:cNvCxnSpPr>
          <p:nvPr/>
        </p:nvCxnSpPr>
        <p:spPr>
          <a:xfrm>
            <a:off x="8776767" y="2279394"/>
            <a:ext cx="1475664" cy="108955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0E5B9655-74AC-337B-65F2-0B9C6ADCDB5D}"/>
              </a:ext>
            </a:extLst>
          </p:cNvPr>
          <p:cNvCxnSpPr>
            <a:cxnSpLocks/>
            <a:stCxn id="17" idx="3"/>
            <a:endCxn id="67" idx="1"/>
          </p:cNvCxnSpPr>
          <p:nvPr/>
        </p:nvCxnSpPr>
        <p:spPr>
          <a:xfrm>
            <a:off x="8776767" y="2279394"/>
            <a:ext cx="1475664" cy="2324699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95B0932B-1FE1-F68A-6CDF-57B79F60A828}"/>
              </a:ext>
            </a:extLst>
          </p:cNvPr>
          <p:cNvCxnSpPr>
            <a:cxnSpLocks/>
            <a:stCxn id="35" idx="3"/>
            <a:endCxn id="54" idx="3"/>
          </p:cNvCxnSpPr>
          <p:nvPr/>
        </p:nvCxnSpPr>
        <p:spPr>
          <a:xfrm flipV="1">
            <a:off x="9037290" y="2154782"/>
            <a:ext cx="1208499" cy="230841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29976AA-C5B8-063B-D40E-0D6B341C7AE9}"/>
              </a:ext>
            </a:extLst>
          </p:cNvPr>
          <p:cNvCxnSpPr>
            <a:cxnSpLocks/>
            <a:stCxn id="35" idx="3"/>
            <a:endCxn id="63" idx="1"/>
          </p:cNvCxnSpPr>
          <p:nvPr/>
        </p:nvCxnSpPr>
        <p:spPr>
          <a:xfrm flipV="1">
            <a:off x="9037290" y="3368945"/>
            <a:ext cx="1215141" cy="109424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6B132F7-2E72-EC83-7805-809DA9F91F99}"/>
              </a:ext>
            </a:extLst>
          </p:cNvPr>
          <p:cNvCxnSpPr>
            <a:cxnSpLocks/>
            <a:stCxn id="35" idx="3"/>
            <a:endCxn id="67" idx="1"/>
          </p:cNvCxnSpPr>
          <p:nvPr/>
        </p:nvCxnSpPr>
        <p:spPr>
          <a:xfrm>
            <a:off x="9037290" y="4463192"/>
            <a:ext cx="1215141" cy="14090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5321091D-DA6B-2EC4-0125-FA9455982517}"/>
              </a:ext>
            </a:extLst>
          </p:cNvPr>
          <p:cNvSpPr txBox="1"/>
          <p:nvPr/>
        </p:nvSpPr>
        <p:spPr>
          <a:xfrm>
            <a:off x="4118373" y="3619000"/>
            <a:ext cx="1267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Production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02E4EB19-3693-2ED7-6719-722D01258CC3}"/>
              </a:ext>
            </a:extLst>
          </p:cNvPr>
          <p:cNvSpPr txBox="1"/>
          <p:nvPr/>
        </p:nvSpPr>
        <p:spPr>
          <a:xfrm>
            <a:off x="5676642" y="302467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Molding of PC Products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A57E96B1-BE92-15BE-18FA-F18ED0722FF1}"/>
              </a:ext>
            </a:extLst>
          </p:cNvPr>
          <p:cNvSpPr txBox="1"/>
          <p:nvPr/>
        </p:nvSpPr>
        <p:spPr>
          <a:xfrm>
            <a:off x="5669906" y="5016732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Molding of PC Products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2F4697A1-018B-36B3-F993-919412BFD8AC}"/>
              </a:ext>
            </a:extLst>
          </p:cNvPr>
          <p:cNvSpPr txBox="1"/>
          <p:nvPr/>
        </p:nvSpPr>
        <p:spPr>
          <a:xfrm>
            <a:off x="7410294" y="2829418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Finished PC Inventory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5F17007B-5928-B3DE-83DE-5EAA319DD1D1}"/>
              </a:ext>
            </a:extLst>
          </p:cNvPr>
          <p:cNvSpPr txBox="1"/>
          <p:nvPr/>
        </p:nvSpPr>
        <p:spPr>
          <a:xfrm>
            <a:off x="7478141" y="4834590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Finished PC Inventory</a:t>
            </a:r>
          </a:p>
        </p:txBody>
      </p: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68E64318-EEEB-CAB3-6985-F7AA0B20C994}"/>
              </a:ext>
            </a:extLst>
          </p:cNvPr>
          <p:cNvSpPr/>
          <p:nvPr/>
        </p:nvSpPr>
        <p:spPr>
          <a:xfrm>
            <a:off x="1031160" y="1735006"/>
            <a:ext cx="1463758" cy="3364094"/>
          </a:xfrm>
          <a:prstGeom prst="rect">
            <a:avLst/>
          </a:prstGeom>
          <a:noFill/>
          <a:ln w="28575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12312FAD-920E-87FA-A857-11E4E4092FAA}"/>
              </a:ext>
            </a:extLst>
          </p:cNvPr>
          <p:cNvSpPr txBox="1"/>
          <p:nvPr/>
        </p:nvSpPr>
        <p:spPr>
          <a:xfrm>
            <a:off x="723268" y="1294408"/>
            <a:ext cx="2238375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chemeClr val="accent6">
                    <a:lumMod val="10000"/>
                  </a:schemeClr>
                </a:solidFill>
              </a:rPr>
              <a:t>Procurement of RM</a:t>
            </a:r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6D16E887-B1E7-70C5-BE11-5B8E152586D9}"/>
              </a:ext>
            </a:extLst>
          </p:cNvPr>
          <p:cNvSpPr/>
          <p:nvPr/>
        </p:nvSpPr>
        <p:spPr>
          <a:xfrm>
            <a:off x="3922686" y="1294408"/>
            <a:ext cx="5797483" cy="4487607"/>
          </a:xfrm>
          <a:prstGeom prst="rect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TextBox 1038">
            <a:extLst>
              <a:ext uri="{FF2B5EF4-FFF2-40B4-BE49-F238E27FC236}">
                <a16:creationId xmlns:a16="http://schemas.microsoft.com/office/drawing/2014/main" id="{9B38653C-FC0D-1586-9D3F-9DCC0A378560}"/>
              </a:ext>
            </a:extLst>
          </p:cNvPr>
          <p:cNvSpPr txBox="1"/>
          <p:nvPr/>
        </p:nvSpPr>
        <p:spPr>
          <a:xfrm>
            <a:off x="5554524" y="840480"/>
            <a:ext cx="2609850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rgbClr val="00B050"/>
                </a:solidFill>
              </a:rPr>
              <a:t>Manufacturing Facility</a:t>
            </a: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C29DA128-5057-CD1A-A8B9-B6DDF9F29BA1}"/>
              </a:ext>
            </a:extLst>
          </p:cNvPr>
          <p:cNvSpPr/>
          <p:nvPr/>
        </p:nvSpPr>
        <p:spPr>
          <a:xfrm>
            <a:off x="10088551" y="1466347"/>
            <a:ext cx="1721153" cy="3748686"/>
          </a:xfrm>
          <a:prstGeom prst="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665288BD-DC77-374C-7A1E-546BA0567D52}"/>
              </a:ext>
            </a:extLst>
          </p:cNvPr>
          <p:cNvSpPr txBox="1"/>
          <p:nvPr/>
        </p:nvSpPr>
        <p:spPr>
          <a:xfrm>
            <a:off x="9879263" y="1034090"/>
            <a:ext cx="2111046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Construction Sites</a:t>
            </a:r>
          </a:p>
        </p:txBody>
      </p:sp>
      <p:sp>
        <p:nvSpPr>
          <p:cNvPr id="1044" name="Text Placeholder 5">
            <a:extLst>
              <a:ext uri="{FF2B5EF4-FFF2-40B4-BE49-F238E27FC236}">
                <a16:creationId xmlns:a16="http://schemas.microsoft.com/office/drawing/2014/main" id="{5E617F30-4EB3-45E9-DCCA-37ACF666CA23}"/>
              </a:ext>
            </a:extLst>
          </p:cNvPr>
          <p:cNvSpPr txBox="1">
            <a:spLocks/>
          </p:cNvSpPr>
          <p:nvPr/>
        </p:nvSpPr>
        <p:spPr>
          <a:xfrm>
            <a:off x="4033746" y="186707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2. Existing Facility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76621-4144-192B-433F-4006BA12DA38}"/>
              </a:ext>
            </a:extLst>
          </p:cNvPr>
          <p:cNvSpPr txBox="1"/>
          <p:nvPr/>
        </p:nvSpPr>
        <p:spPr>
          <a:xfrm>
            <a:off x="6540945" y="5953839"/>
            <a:ext cx="57974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*https://precast.org/blog/the-cost-of-components-test-for-precast-concrete-structures/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F29282-6C11-34BF-9F1B-9FD8D7D18248}"/>
              </a:ext>
            </a:extLst>
          </p:cNvPr>
          <p:cNvSpPr/>
          <p:nvPr/>
        </p:nvSpPr>
        <p:spPr>
          <a:xfrm>
            <a:off x="66532" y="5254079"/>
            <a:ext cx="3757756" cy="785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Raw materials (RM) typically accounts for approx. 40-60% of total production cost (Ref. NPCA*)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363867A-3F3D-650C-E113-2AA853D895B4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7C2DB07C-10A6-A0F6-A39E-1B0AA8DD5520}"/>
              </a:ext>
            </a:extLst>
          </p:cNvPr>
          <p:cNvSpPr/>
          <p:nvPr/>
        </p:nvSpPr>
        <p:spPr>
          <a:xfrm rot="10800000">
            <a:off x="2906783" y="2997778"/>
            <a:ext cx="862749" cy="86244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2327EB3F-26CB-2FF8-0099-EC698E057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745" y="1603177"/>
            <a:ext cx="1469022" cy="135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E1BFB1A9-D228-2C6F-F78F-18EECBD44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965" y="4001229"/>
            <a:ext cx="183832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3" descr="A crane on a construction site&#10;&#10;AI-generated content may be incorrect.">
            <a:extLst>
              <a:ext uri="{FF2B5EF4-FFF2-40B4-BE49-F238E27FC236}">
                <a16:creationId xmlns:a16="http://schemas.microsoft.com/office/drawing/2014/main" id="{4D22A173-8414-7DC4-C8A8-3D624078729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0" t="1073" r="10322"/>
          <a:stretch>
            <a:fillRect/>
          </a:stretch>
        </p:blipFill>
        <p:spPr>
          <a:xfrm rot="10800000" flipV="1">
            <a:off x="10245789" y="1615895"/>
            <a:ext cx="1460000" cy="1077774"/>
          </a:xfrm>
          <a:prstGeom prst="rect">
            <a:avLst/>
          </a:prstGeom>
        </p:spPr>
      </p:pic>
      <p:pic>
        <p:nvPicPr>
          <p:cNvPr id="63" name="Picture 62" descr="A bridge under construction with crane&#10;&#10;AI-generated content may be incorrect.">
            <a:extLst>
              <a:ext uri="{FF2B5EF4-FFF2-40B4-BE49-F238E27FC236}">
                <a16:creationId xmlns:a16="http://schemas.microsoft.com/office/drawing/2014/main" id="{0A3F97A8-6DC9-14FA-B404-711CC75AD6F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15236" r="12687"/>
          <a:stretch>
            <a:fillRect/>
          </a:stretch>
        </p:blipFill>
        <p:spPr>
          <a:xfrm>
            <a:off x="10252431" y="2849555"/>
            <a:ext cx="1475341" cy="1038780"/>
          </a:xfrm>
          <a:prstGeom prst="rect">
            <a:avLst/>
          </a:prstGeom>
        </p:spPr>
      </p:pic>
      <p:pic>
        <p:nvPicPr>
          <p:cNvPr id="67" name="Picture 66" descr="A construction site with cranes and a bridge&#10;&#10;AI-generated content may be incorrect.">
            <a:extLst>
              <a:ext uri="{FF2B5EF4-FFF2-40B4-BE49-F238E27FC236}">
                <a16:creationId xmlns:a16="http://schemas.microsoft.com/office/drawing/2014/main" id="{B9446ECF-F70E-200D-5287-148DBEE439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52431" y="4102320"/>
            <a:ext cx="1460001" cy="100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" grpId="0" animBg="1"/>
      <p:bldP spid="1039" grpId="0" animBg="1"/>
      <p:bldP spid="1040" grpId="0" animBg="1"/>
      <p:bldP spid="10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808E4-87FD-40C6-B3DC-67BDDAEEA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23B35-05D9-2A8B-4B72-C47E1BD8985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5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044" name="Text Placeholder 5">
            <a:extLst>
              <a:ext uri="{FF2B5EF4-FFF2-40B4-BE49-F238E27FC236}">
                <a16:creationId xmlns:a16="http://schemas.microsoft.com/office/drawing/2014/main" id="{8ADD82E8-2044-737F-22CB-2C47F17D23B8}"/>
              </a:ext>
            </a:extLst>
          </p:cNvPr>
          <p:cNvSpPr txBox="1">
            <a:spLocks/>
          </p:cNvSpPr>
          <p:nvPr/>
        </p:nvSpPr>
        <p:spPr>
          <a:xfrm>
            <a:off x="3774196" y="369482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3. Research Gaps</a:t>
            </a:r>
          </a:p>
        </p:txBody>
      </p:sp>
      <p:pic>
        <p:nvPicPr>
          <p:cNvPr id="5" name="Graphic 4" descr="Clipboard Checked with solid fill">
            <a:extLst>
              <a:ext uri="{FF2B5EF4-FFF2-40B4-BE49-F238E27FC236}">
                <a16:creationId xmlns:a16="http://schemas.microsoft.com/office/drawing/2014/main" id="{698636BF-B0BC-FF7C-6A1F-C6F83C2BF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0471" y="1593098"/>
            <a:ext cx="1208936" cy="1208936"/>
          </a:xfrm>
          <a:prstGeom prst="rect">
            <a:avLst/>
          </a:prstGeom>
        </p:spPr>
      </p:pic>
      <p:pic>
        <p:nvPicPr>
          <p:cNvPr id="7" name="Graphic 6" descr="Production outline">
            <a:extLst>
              <a:ext uri="{FF2B5EF4-FFF2-40B4-BE49-F238E27FC236}">
                <a16:creationId xmlns:a16="http://schemas.microsoft.com/office/drawing/2014/main" id="{DA432671-422C-982F-ADA1-B1CEC3A6A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71880" y="1593098"/>
            <a:ext cx="1208936" cy="1208936"/>
          </a:xfrm>
          <a:prstGeom prst="rect">
            <a:avLst/>
          </a:prstGeom>
        </p:spPr>
      </p:pic>
      <p:pic>
        <p:nvPicPr>
          <p:cNvPr id="17" name="Graphic 16" descr="Dump truck with solid fill">
            <a:extLst>
              <a:ext uri="{FF2B5EF4-FFF2-40B4-BE49-F238E27FC236}">
                <a16:creationId xmlns:a16="http://schemas.microsoft.com/office/drawing/2014/main" id="{2D2D4B0D-DCAE-DF0D-CB63-7EAED46838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71880" y="4100483"/>
            <a:ext cx="1208936" cy="12089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47BBB3C-1626-1D3E-42DA-5E11B59DC0BB}"/>
              </a:ext>
            </a:extLst>
          </p:cNvPr>
          <p:cNvSpPr txBox="1"/>
          <p:nvPr/>
        </p:nvSpPr>
        <p:spPr>
          <a:xfrm>
            <a:off x="1953651" y="1475114"/>
            <a:ext cx="66593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i="1" dirty="0">
                <a:solidFill>
                  <a:schemeClr val="tx1"/>
                </a:solidFill>
              </a:rPr>
              <a:t>RM procuring for PC production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Improper coordination between vendor &amp; manufacturer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Consideration of demand as constant 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Constant lead time consideration between order placement &amp; </a:t>
            </a:r>
            <a:r>
              <a:rPr lang="en-US" dirty="0"/>
              <a:t>material receipt</a:t>
            </a:r>
            <a:endParaRPr lang="en-US" dirty="0">
              <a:solidFill>
                <a:schemeClr val="tx1"/>
              </a:solidFill>
            </a:endParaRPr>
          </a:p>
          <a:p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75E4C4-7073-3EB4-024C-072F866C079A}"/>
              </a:ext>
            </a:extLst>
          </p:cNvPr>
          <p:cNvSpPr txBox="1"/>
          <p:nvPr/>
        </p:nvSpPr>
        <p:spPr>
          <a:xfrm>
            <a:off x="1891595" y="3724286"/>
            <a:ext cx="65818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i="1" dirty="0"/>
              <a:t>Transportation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b="1" i="1" dirty="0"/>
              <a:t>of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b="1" i="1" dirty="0"/>
              <a:t>PC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b="1" i="1" dirty="0"/>
              <a:t>components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Delay in </a:t>
            </a:r>
            <a:r>
              <a:rPr lang="en-US" dirty="0"/>
              <a:t>PC </a:t>
            </a:r>
            <a:r>
              <a:rPr lang="en-US" dirty="0">
                <a:solidFill>
                  <a:schemeClr val="tx1"/>
                </a:solidFill>
              </a:rPr>
              <a:t>component delivery to construction sites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Uncontrolled expenses in transporting vehicles (e.g., flatbed, trucks) and shared resources (cranes, forklifts) 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Improper scheduling reliability</a:t>
            </a:r>
            <a:endParaRPr lang="en-US" dirty="0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84574B6-615E-2116-C328-A500498F36D6}"/>
              </a:ext>
            </a:extLst>
          </p:cNvPr>
          <p:cNvSpPr/>
          <p:nvPr/>
        </p:nvSpPr>
        <p:spPr>
          <a:xfrm>
            <a:off x="202661" y="1740366"/>
            <a:ext cx="1688934" cy="730717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3333FF"/>
                </a:solidFill>
              </a:rPr>
              <a:t>Research Gap 1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71A9A2B-9DFD-9FC5-3150-A473FA1E7EA8}"/>
              </a:ext>
            </a:extLst>
          </p:cNvPr>
          <p:cNvSpPr/>
          <p:nvPr/>
        </p:nvSpPr>
        <p:spPr>
          <a:xfrm>
            <a:off x="202660" y="4100483"/>
            <a:ext cx="1688935" cy="730717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3333FF"/>
                </a:solidFill>
              </a:rPr>
              <a:t>Research Gap 2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E1D98B-6E21-43CB-C155-C1283F748F4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09E40A7-1171-9DE2-D6D2-1AF7151E9FCC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9462944" y="2197566"/>
            <a:ext cx="120893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Production outline">
            <a:extLst>
              <a:ext uri="{FF2B5EF4-FFF2-40B4-BE49-F238E27FC236}">
                <a16:creationId xmlns:a16="http://schemas.microsoft.com/office/drawing/2014/main" id="{D623B78A-E2F5-7F48-E2F3-1CCFBC26C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0471" y="4100483"/>
            <a:ext cx="1208936" cy="1208936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F3A2A67-7ED6-8905-E593-A72BC0A29AAE}"/>
              </a:ext>
            </a:extLst>
          </p:cNvPr>
          <p:cNvCxnSpPr>
            <a:cxnSpLocks/>
          </p:cNvCxnSpPr>
          <p:nvPr/>
        </p:nvCxnSpPr>
        <p:spPr>
          <a:xfrm>
            <a:off x="9372600" y="4704951"/>
            <a:ext cx="1159529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 descr="Question mark with solid fill">
            <a:extLst>
              <a:ext uri="{FF2B5EF4-FFF2-40B4-BE49-F238E27FC236}">
                <a16:creationId xmlns:a16="http://schemas.microsoft.com/office/drawing/2014/main" id="{0112BFB1-54DF-E75A-031C-57DA297304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0" y="1283166"/>
            <a:ext cx="914400" cy="914400"/>
          </a:xfrm>
          <a:prstGeom prst="rect">
            <a:avLst/>
          </a:prstGeom>
        </p:spPr>
      </p:pic>
      <p:pic>
        <p:nvPicPr>
          <p:cNvPr id="10" name="Graphic 9" descr="Question mark with solid fill">
            <a:extLst>
              <a:ext uri="{FF2B5EF4-FFF2-40B4-BE49-F238E27FC236}">
                <a16:creationId xmlns:a16="http://schemas.microsoft.com/office/drawing/2014/main" id="{D4B5DF16-5793-9873-2787-FB68C53AFF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05951" y="37242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0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3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76F3A-0B30-9FA9-7D67-46868738A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7A417-A23A-79A5-A5D0-7405C4122D7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6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1A52B09-4B7E-1CC0-6DC1-34DF0541B6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81" t="9066" r="8118" b="14939"/>
          <a:stretch/>
        </p:blipFill>
        <p:spPr>
          <a:xfrm>
            <a:off x="4526638" y="1825310"/>
            <a:ext cx="692923" cy="466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8AD5DF7-69DD-FD86-1997-FBCBF124AE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572" t="12041" r="15625" b="16938"/>
          <a:stretch/>
        </p:blipFill>
        <p:spPr>
          <a:xfrm>
            <a:off x="3034084" y="1831727"/>
            <a:ext cx="667086" cy="4533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1DB7E60-7D19-2188-8F69-52D480692E3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209" t="13833" r="12789" b="17178"/>
          <a:stretch/>
        </p:blipFill>
        <p:spPr>
          <a:xfrm>
            <a:off x="3765011" y="1831728"/>
            <a:ext cx="697786" cy="45334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2FA883D-6F18-5441-CDF5-B75E055208B8}"/>
              </a:ext>
            </a:extLst>
          </p:cNvPr>
          <p:cNvSpPr txBox="1"/>
          <p:nvPr/>
        </p:nvSpPr>
        <p:spPr>
          <a:xfrm>
            <a:off x="4873099" y="3088143"/>
            <a:ext cx="2531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PC Manufacturing Facility</a:t>
            </a:r>
          </a:p>
        </p:txBody>
      </p:sp>
      <p:pic>
        <p:nvPicPr>
          <p:cNvPr id="103" name="Picture 4">
            <a:extLst>
              <a:ext uri="{FF2B5EF4-FFF2-40B4-BE49-F238E27FC236}">
                <a16:creationId xmlns:a16="http://schemas.microsoft.com/office/drawing/2014/main" id="{F26D6249-72E4-3724-245C-CC2A8DF24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072" y="1637454"/>
            <a:ext cx="788791" cy="7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>
            <a:extLst>
              <a:ext uri="{FF2B5EF4-FFF2-40B4-BE49-F238E27FC236}">
                <a16:creationId xmlns:a16="http://schemas.microsoft.com/office/drawing/2014/main" id="{E2EC7898-B632-E656-E4BE-989A8EC51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262" y="1635256"/>
            <a:ext cx="930208" cy="7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6783C6B8-CF17-D75E-F50F-796107851B74}"/>
              </a:ext>
            </a:extLst>
          </p:cNvPr>
          <p:cNvSpPr/>
          <p:nvPr/>
        </p:nvSpPr>
        <p:spPr>
          <a:xfrm>
            <a:off x="2911199" y="1031081"/>
            <a:ext cx="2607214" cy="583284"/>
          </a:xfrm>
          <a:prstGeom prst="rightArrow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RM Procurement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8C5DD-FD1C-4D9F-9F6F-4760D89BB1D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pic>
        <p:nvPicPr>
          <p:cNvPr id="8" name="Graphic 7" descr="Factory with solid fill">
            <a:extLst>
              <a:ext uri="{FF2B5EF4-FFF2-40B4-BE49-F238E27FC236}">
                <a16:creationId xmlns:a16="http://schemas.microsoft.com/office/drawing/2014/main" id="{1E6E02CC-5CCB-5A2A-55FA-2ACA369097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99140" y="1599884"/>
            <a:ext cx="1593719" cy="1593719"/>
          </a:xfrm>
          <a:prstGeom prst="rect">
            <a:avLst/>
          </a:prstGeom>
        </p:spPr>
      </p:pic>
      <p:pic>
        <p:nvPicPr>
          <p:cNvPr id="1026" name="Picture 2" descr="Supplier - Free commerce and shopping icons">
            <a:extLst>
              <a:ext uri="{FF2B5EF4-FFF2-40B4-BE49-F238E27FC236}">
                <a16:creationId xmlns:a16="http://schemas.microsoft.com/office/drawing/2014/main" id="{F7054BFF-87BC-3B2F-C252-B8EB490DA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516" y="1621886"/>
            <a:ext cx="1474169" cy="147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phic 11" descr="Crane with solid fill">
            <a:extLst>
              <a:ext uri="{FF2B5EF4-FFF2-40B4-BE49-F238E27FC236}">
                <a16:creationId xmlns:a16="http://schemas.microsoft.com/office/drawing/2014/main" id="{4CE9B2A7-CE8E-6699-6572-5B4D88335C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58591" y="1787630"/>
            <a:ext cx="1218225" cy="1218225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35B404F-A087-A8CC-1D76-2F86A94A3A02}"/>
              </a:ext>
            </a:extLst>
          </p:cNvPr>
          <p:cNvCxnSpPr/>
          <p:nvPr/>
        </p:nvCxnSpPr>
        <p:spPr>
          <a:xfrm flipH="1">
            <a:off x="7037258" y="2615821"/>
            <a:ext cx="2162175" cy="0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57106E9-7FE9-6017-E618-E09A491549B3}"/>
              </a:ext>
            </a:extLst>
          </p:cNvPr>
          <p:cNvCxnSpPr/>
          <p:nvPr/>
        </p:nvCxnSpPr>
        <p:spPr>
          <a:xfrm flipH="1">
            <a:off x="3060099" y="2625346"/>
            <a:ext cx="2162175" cy="0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DC1C46A-519C-A2E4-1F90-1E186A1D401B}"/>
              </a:ext>
            </a:extLst>
          </p:cNvPr>
          <p:cNvCxnSpPr>
            <a:cxnSpLocks/>
          </p:cNvCxnSpPr>
          <p:nvPr/>
        </p:nvCxnSpPr>
        <p:spPr>
          <a:xfrm>
            <a:off x="3060099" y="2419125"/>
            <a:ext cx="2176934" cy="0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8463EF9-94E5-2A16-8557-876E7FAEF1FA}"/>
              </a:ext>
            </a:extLst>
          </p:cNvPr>
          <p:cNvCxnSpPr>
            <a:cxnSpLocks/>
          </p:cNvCxnSpPr>
          <p:nvPr/>
        </p:nvCxnSpPr>
        <p:spPr>
          <a:xfrm>
            <a:off x="7037258" y="2396743"/>
            <a:ext cx="2176934" cy="0"/>
          </a:xfrm>
          <a:prstGeom prst="straightConnector1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2C696EC-AEAA-F980-F790-4C77E23093B4}"/>
              </a:ext>
            </a:extLst>
          </p:cNvPr>
          <p:cNvSpPr txBox="1"/>
          <p:nvPr/>
        </p:nvSpPr>
        <p:spPr>
          <a:xfrm>
            <a:off x="3301354" y="2713467"/>
            <a:ext cx="1524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Order for RM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2787CF-212F-D5A8-80E8-482699A59390}"/>
              </a:ext>
            </a:extLst>
          </p:cNvPr>
          <p:cNvSpPr txBox="1"/>
          <p:nvPr/>
        </p:nvSpPr>
        <p:spPr>
          <a:xfrm>
            <a:off x="7363646" y="2665622"/>
            <a:ext cx="1524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Order for PC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9CEED80-14AF-D8E3-BE74-8D44F75E4A02}"/>
              </a:ext>
            </a:extLst>
          </p:cNvPr>
          <p:cNvSpPr/>
          <p:nvPr/>
        </p:nvSpPr>
        <p:spPr>
          <a:xfrm>
            <a:off x="6788655" y="1017949"/>
            <a:ext cx="2607214" cy="596415"/>
          </a:xfrm>
          <a:prstGeom prst="rightArrow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PC Transportation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1498B4-4799-811F-5A19-E78645BB33DF}"/>
              </a:ext>
            </a:extLst>
          </p:cNvPr>
          <p:cNvSpPr txBox="1"/>
          <p:nvPr/>
        </p:nvSpPr>
        <p:spPr>
          <a:xfrm>
            <a:off x="8701935" y="3018992"/>
            <a:ext cx="2531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Construction Site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A5B607-1A85-51C2-BB57-FE754AA5E7C1}"/>
              </a:ext>
            </a:extLst>
          </p:cNvPr>
          <p:cNvSpPr txBox="1"/>
          <p:nvPr/>
        </p:nvSpPr>
        <p:spPr>
          <a:xfrm>
            <a:off x="924606" y="3090446"/>
            <a:ext cx="2531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PC Material Vendor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81F4AD3-66B6-3EFB-1CB9-D1CADCE31C1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3575" y="3547978"/>
            <a:ext cx="3702077" cy="22789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69DB92E-4AE4-AB19-ADB4-E5AE9292BDD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17758" y="3581452"/>
            <a:ext cx="3330105" cy="2314954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1FE1634-E309-21C0-382D-7AFB1910D18D}"/>
              </a:ext>
            </a:extLst>
          </p:cNvPr>
          <p:cNvSpPr txBox="1">
            <a:spLocks/>
          </p:cNvSpPr>
          <p:nvPr/>
        </p:nvSpPr>
        <p:spPr>
          <a:xfrm>
            <a:off x="2451694" y="396341"/>
            <a:ext cx="7781925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4. Raw Materials (RM) Inventory Handling</a:t>
            </a:r>
          </a:p>
        </p:txBody>
      </p:sp>
      <p:pic>
        <p:nvPicPr>
          <p:cNvPr id="6" name="Picture 5" descr="A diagram of a graph&#10;&#10;AI-generated content may be incorrect.">
            <a:extLst>
              <a:ext uri="{FF2B5EF4-FFF2-40B4-BE49-F238E27FC236}">
                <a16:creationId xmlns:a16="http://schemas.microsoft.com/office/drawing/2014/main" id="{F9AC627A-CD68-BB98-03C9-BE035FCFE6D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785" r="1590"/>
          <a:stretch>
            <a:fillRect/>
          </a:stretch>
        </p:blipFill>
        <p:spPr bwMode="auto">
          <a:xfrm>
            <a:off x="8821592" y="3426697"/>
            <a:ext cx="2592807" cy="2767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50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5654E-17DF-1FA4-C1C7-8F464B1C5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AAA8B-24C3-6310-C14F-0C049D7DFB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7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2BFD2E23-4578-1454-2D37-13803551726C}"/>
              </a:ext>
            </a:extLst>
          </p:cNvPr>
          <p:cNvSpPr txBox="1">
            <a:spLocks/>
          </p:cNvSpPr>
          <p:nvPr/>
        </p:nvSpPr>
        <p:spPr>
          <a:xfrm>
            <a:off x="2451694" y="396341"/>
            <a:ext cx="7781925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4. Raw Materials (RM) Inventory Handling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4E1BB-EA8E-CC5C-6159-706253AAD43F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222B22-0228-4716-4C58-862425479B65}"/>
              </a:ext>
            </a:extLst>
          </p:cNvPr>
          <p:cNvSpPr/>
          <p:nvPr/>
        </p:nvSpPr>
        <p:spPr>
          <a:xfrm>
            <a:off x="4427709" y="861618"/>
            <a:ext cx="3511379" cy="421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Existing Challenges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1BD0345-DCC7-4253-6A2B-8315F5220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278995"/>
            <a:ext cx="3362325" cy="265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C578631-A33A-238F-8EF0-B17DDD260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1" y="1281842"/>
            <a:ext cx="3580552" cy="265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28E89A1-82DB-B678-92D7-CC44DC6120B1}"/>
                  </a:ext>
                </a:extLst>
              </p:cNvPr>
              <p:cNvSpPr txBox="1"/>
              <p:nvPr/>
            </p:nvSpPr>
            <p:spPr>
              <a:xfrm>
                <a:off x="129506" y="1231072"/>
                <a:ext cx="420958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accent1"/>
                    </a:solidFill>
                    <a:ea typeface="Times New Roman" panose="02020603050405020304" pitchFamily="18" charset="0"/>
                  </a:rPr>
                  <a:t>If travel/lead time of PC raw material,</a:t>
                </a:r>
                <a:r>
                  <a:rPr lang="en-US" sz="2000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accent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sz="2000" i="1">
                        <a:solidFill>
                          <a:schemeClr val="accent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</m:t>
                    </m:r>
                  </m:oMath>
                </a14:m>
                <a:r>
                  <a:rPr lang="en-US" sz="2000" dirty="0">
                    <a:solidFill>
                      <a:schemeClr val="accent1"/>
                    </a:solidFill>
                  </a:rPr>
                  <a:t> shelf-life of material,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accent1"/>
                    </a:solidFill>
                  </a:rPr>
                  <a:t> 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28E89A1-82DB-B678-92D7-CC44DC612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06" y="1231072"/>
                <a:ext cx="4209580" cy="707886"/>
              </a:xfrm>
              <a:prstGeom prst="rect">
                <a:avLst/>
              </a:prstGeom>
              <a:blipFill>
                <a:blip r:embed="rId5"/>
                <a:stretch>
                  <a:fillRect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0" name="Picture 6">
            <a:extLst>
              <a:ext uri="{FF2B5EF4-FFF2-40B4-BE49-F238E27FC236}">
                <a16:creationId xmlns:a16="http://schemas.microsoft.com/office/drawing/2014/main" id="{74239B97-EEF5-B79F-4A0B-FEC53B4B42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2" r="56362" b="24442"/>
          <a:stretch>
            <a:fillRect/>
          </a:stretch>
        </p:blipFill>
        <p:spPr bwMode="auto">
          <a:xfrm>
            <a:off x="129506" y="2026015"/>
            <a:ext cx="1471345" cy="133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D3919DD1-783A-7CD5-10F8-3AA5A34A44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1" t="30032" r="-1"/>
          <a:stretch>
            <a:fillRect/>
          </a:stretch>
        </p:blipFill>
        <p:spPr bwMode="auto">
          <a:xfrm>
            <a:off x="2682565" y="2026015"/>
            <a:ext cx="1478398" cy="133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9F4C39D2-2FB9-1349-2866-5C861230DB8D}"/>
              </a:ext>
            </a:extLst>
          </p:cNvPr>
          <p:cNvSpPr/>
          <p:nvPr/>
        </p:nvSpPr>
        <p:spPr>
          <a:xfrm>
            <a:off x="1861478" y="2435234"/>
            <a:ext cx="533066" cy="361950"/>
          </a:xfrm>
          <a:prstGeom prst="rightArrow">
            <a:avLst>
              <a:gd name="adj1" fmla="val 50000"/>
              <a:gd name="adj2" fmla="val 5357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AB4D18-89A5-DC1D-AEDA-5B76514FCD1C}"/>
              </a:ext>
            </a:extLst>
          </p:cNvPr>
          <p:cNvSpPr/>
          <p:nvPr/>
        </p:nvSpPr>
        <p:spPr>
          <a:xfrm>
            <a:off x="0" y="3406148"/>
            <a:ext cx="2305050" cy="1018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Intact, angular chunks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Uniformly sized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Proper strength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A11441-E5E4-D2CE-E6A8-EB98BDCE6DA6}"/>
              </a:ext>
            </a:extLst>
          </p:cNvPr>
          <p:cNvSpPr/>
          <p:nvPr/>
        </p:nvSpPr>
        <p:spPr>
          <a:xfrm>
            <a:off x="2541250" y="3208911"/>
            <a:ext cx="2552355" cy="1361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Loose mix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Moisture ingress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Reduced binding strength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6E8B1FD-4451-2E7D-970F-DEA4627A7B23}"/>
              </a:ext>
            </a:extLst>
          </p:cNvPr>
          <p:cNvSpPr/>
          <p:nvPr/>
        </p:nvSpPr>
        <p:spPr>
          <a:xfrm>
            <a:off x="1922651" y="3812953"/>
            <a:ext cx="480573" cy="361950"/>
          </a:xfrm>
          <a:prstGeom prst="rightArrow">
            <a:avLst>
              <a:gd name="adj1" fmla="val 50000"/>
              <a:gd name="adj2" fmla="val 5357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Time-lapse video shows cracked Big Sur bridge being rebuilt">
            <a:extLst>
              <a:ext uri="{FF2B5EF4-FFF2-40B4-BE49-F238E27FC236}">
                <a16:creationId xmlns:a16="http://schemas.microsoft.com/office/drawing/2014/main" id="{059BC63F-FB0C-8EAC-9BB2-4AF534D6D8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" r="4258" b="14461"/>
          <a:stretch>
            <a:fillRect/>
          </a:stretch>
        </p:blipFill>
        <p:spPr bwMode="auto">
          <a:xfrm>
            <a:off x="4530721" y="4355614"/>
            <a:ext cx="2175431" cy="141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CFA2DAC-E03D-B05D-D37B-6D0669A993D7}"/>
              </a:ext>
            </a:extLst>
          </p:cNvPr>
          <p:cNvSpPr txBox="1"/>
          <p:nvPr/>
        </p:nvSpPr>
        <p:spPr>
          <a:xfrm>
            <a:off x="5387934" y="5753998"/>
            <a:ext cx="28766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</a:rPr>
              <a:t>Shortened infrastructure lifespan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7A49CD-D6A8-5224-4301-8270CF03A420}"/>
              </a:ext>
            </a:extLst>
          </p:cNvPr>
          <p:cNvSpPr txBox="1"/>
          <p:nvPr/>
        </p:nvSpPr>
        <p:spPr>
          <a:xfrm>
            <a:off x="5995511" y="3982529"/>
            <a:ext cx="3836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USE OF DEGRADED RAW MATERIAL</a:t>
            </a:r>
          </a:p>
        </p:txBody>
      </p:sp>
      <p:pic>
        <p:nvPicPr>
          <p:cNvPr id="3074" name="Picture 2" descr="The language of road cracks informs a five year repair plan">
            <a:extLst>
              <a:ext uri="{FF2B5EF4-FFF2-40B4-BE49-F238E27FC236}">
                <a16:creationId xmlns:a16="http://schemas.microsoft.com/office/drawing/2014/main" id="{01E934FA-7A24-8700-CFE4-29A67A8D4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4354708"/>
            <a:ext cx="2175431" cy="141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he U.S. Needs to Fix Existing Roads, Not Build New Ones">
            <a:extLst>
              <a:ext uri="{FF2B5EF4-FFF2-40B4-BE49-F238E27FC236}">
                <a16:creationId xmlns:a16="http://schemas.microsoft.com/office/drawing/2014/main" id="{2D99CADB-4F17-BC98-6334-FB8EB6BE4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779" y="4354708"/>
            <a:ext cx="2708893" cy="141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D80747E-209A-0EC2-2DAC-9A57B145297F}"/>
              </a:ext>
            </a:extLst>
          </p:cNvPr>
          <p:cNvSpPr txBox="1"/>
          <p:nvPr/>
        </p:nvSpPr>
        <p:spPr>
          <a:xfrm>
            <a:off x="9037909" y="5753998"/>
            <a:ext cx="2876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</a:rPr>
              <a:t>More frequent maintenance &amp; traffic disruptions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8DA7137-5A50-7DF2-9209-871F74B22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8" y="4300504"/>
            <a:ext cx="3079111" cy="189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74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  <p:bldP spid="3" grpId="0"/>
      <p:bldP spid="8" grpId="0"/>
      <p:bldP spid="9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EFF9F-C6D0-024A-8F09-476CD28A5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278F720-9F3F-571B-5CE6-B777A4AAC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25" y="378570"/>
            <a:ext cx="4810125" cy="466183"/>
          </a:xfrm>
        </p:spPr>
        <p:txBody>
          <a:bodyPr/>
          <a:lstStyle/>
          <a:p>
            <a:pPr algn="ctr"/>
            <a:r>
              <a:rPr lang="en-US" sz="2800" b="1" dirty="0"/>
              <a:t>Research Objectives (RO)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91CA4-DCF0-58C2-337C-33A16DB873D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8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F7191DB-D528-1B1A-3510-CA8B0A4B4E42}"/>
              </a:ext>
            </a:extLst>
          </p:cNvPr>
          <p:cNvSpPr/>
          <p:nvPr/>
        </p:nvSpPr>
        <p:spPr>
          <a:xfrm>
            <a:off x="657226" y="1069448"/>
            <a:ext cx="10489310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RO1: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To minimize th</a:t>
            </a: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e integrated cost of precast material vendor &amp; manufacturer by</a:t>
            </a:r>
          </a:p>
          <a:p>
            <a:pPr marL="74295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etermining optimal order quantities</a:t>
            </a:r>
          </a:p>
          <a:p>
            <a:pPr marL="74295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Developing cooperative inventory policy</a:t>
            </a:r>
          </a:p>
          <a:p>
            <a:pPr marL="74295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Considering uncertain demand and lead times along with perishability of precast materials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EBDA0AC-55DE-F781-78E3-C91DFECC3E0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pic>
        <p:nvPicPr>
          <p:cNvPr id="8" name="Picture 7" descr="A diagram of a graph&#10;&#10;AI-generated content may be incorrect.">
            <a:extLst>
              <a:ext uri="{FF2B5EF4-FFF2-40B4-BE49-F238E27FC236}">
                <a16:creationId xmlns:a16="http://schemas.microsoft.com/office/drawing/2014/main" id="{BCC27141-C3B7-210D-EA3C-3BB6E3DD5D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85" r="1590"/>
          <a:stretch>
            <a:fillRect/>
          </a:stretch>
        </p:blipFill>
        <p:spPr bwMode="auto">
          <a:xfrm>
            <a:off x="4129087" y="2383898"/>
            <a:ext cx="3933825" cy="37880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9148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Cover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24DC4B33-A210-124A-ADA7-540D37A63B6F}"/>
    </a:ext>
  </a:extLst>
</a:theme>
</file>

<file path=ppt/theme/theme2.xml><?xml version="1.0" encoding="utf-8"?>
<a:theme xmlns:a="http://schemas.openxmlformats.org/drawingml/2006/main" name="Whit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C501B244-F083-0E41-8B8A-5A3F85AE7644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urpl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A593FB2B-32B1-A247-8AF3-79131554CF9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10169</TotalTime>
  <Words>3481</Words>
  <Application>Microsoft Office PowerPoint</Application>
  <PresentationFormat>Widescreen</PresentationFormat>
  <Paragraphs>641</Paragraphs>
  <Slides>28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43" baseType="lpstr">
      <vt:lpstr>Aptos</vt:lpstr>
      <vt:lpstr>Aptos Display</vt:lpstr>
      <vt:lpstr>Aptos Narrow</vt:lpstr>
      <vt:lpstr>Arial</vt:lpstr>
      <vt:lpstr>Calibri</vt:lpstr>
      <vt:lpstr>Cambria Math</vt:lpstr>
      <vt:lpstr>Georgia Pro Semibold</vt:lpstr>
      <vt:lpstr>Helvetica</vt:lpstr>
      <vt:lpstr>Rockwell Extra Bold</vt:lpstr>
      <vt:lpstr>Times New Roman</vt:lpstr>
      <vt:lpstr>Wingdings</vt:lpstr>
      <vt:lpstr>Cover</vt:lpstr>
      <vt:lpstr>White-General</vt:lpstr>
      <vt:lpstr>Custom Design</vt:lpstr>
      <vt:lpstr>Purple-General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Maggie Mosby</dc:creator>
  <cp:lastModifiedBy>Anik Mazumder</cp:lastModifiedBy>
  <cp:revision>145</cp:revision>
  <cp:lastPrinted>2025-04-14T17:11:06Z</cp:lastPrinted>
  <dcterms:created xsi:type="dcterms:W3CDTF">2019-08-23T19:02:33Z</dcterms:created>
  <dcterms:modified xsi:type="dcterms:W3CDTF">2025-09-22T21:20:56Z</dcterms:modified>
</cp:coreProperties>
</file>