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1"/>
  </p:sldMasterIdLst>
  <p:notesMasterIdLst>
    <p:notesMasterId r:id="rId3"/>
  </p:notesMasterIdLst>
  <p:sldIdLst>
    <p:sldId id="263" r:id="rId2"/>
  </p:sldIdLst>
  <p:sldSz cx="43891200" cy="32918400"/>
  <p:notesSz cx="6858000" cy="9144000"/>
  <p:embeddedFontLst>
    <p:embeddedFont>
      <p:font typeface="Arial Narrow" panose="020B0606020202030204" pitchFamily="34" charset="0"/>
      <p:regular r:id="rId4"/>
      <p:bold r:id="rId5"/>
      <p:italic r:id="rId6"/>
      <p:boldItalic r:id="rId7"/>
    </p:embeddedFont>
    <p:embeddedFont>
      <p:font typeface="Cambria Math" panose="02040503050406030204" pitchFamily="18" charset="0"/>
      <p:regular r:id="rId8"/>
    </p:embeddedFont>
    <p:embeddedFont>
      <p:font typeface="Copperplate Gothic Bold" panose="020E0705020206020404" pitchFamily="34" charset="0"/>
      <p:regular r:id="rId9"/>
    </p:embeddedFont>
    <p:embeddedFont>
      <p:font typeface="Montserrat Extra Bold" panose="020B0604020202020204" charset="0"/>
      <p:bold r:id="rId10"/>
    </p:embeddedFont>
  </p:embeddedFontLst>
  <p:custDataLst>
    <p:tags r:id="rId11"/>
  </p:custDataLst>
  <p:defaultTextStyle>
    <a:defPPr>
      <a:defRPr lang="en-US"/>
    </a:defPPr>
    <a:lvl1pPr marL="0" algn="l" defTabSz="4388077" rtl="0" eaLnBrk="1" latinLnBrk="0" hangingPunct="1">
      <a:defRPr sz="8698" kern="1200">
        <a:solidFill>
          <a:schemeClr val="tx1"/>
        </a:solidFill>
        <a:latin typeface="+mn-lt"/>
        <a:ea typeface="+mn-ea"/>
        <a:cs typeface="+mn-cs"/>
      </a:defRPr>
    </a:lvl1pPr>
    <a:lvl2pPr marL="2194039" algn="l" defTabSz="4388077" rtl="0" eaLnBrk="1" latinLnBrk="0" hangingPunct="1">
      <a:defRPr sz="8698" kern="1200">
        <a:solidFill>
          <a:schemeClr val="tx1"/>
        </a:solidFill>
        <a:latin typeface="+mn-lt"/>
        <a:ea typeface="+mn-ea"/>
        <a:cs typeface="+mn-cs"/>
      </a:defRPr>
    </a:lvl2pPr>
    <a:lvl3pPr marL="4388077" algn="l" defTabSz="4388077" rtl="0" eaLnBrk="1" latinLnBrk="0" hangingPunct="1">
      <a:defRPr sz="8698" kern="1200">
        <a:solidFill>
          <a:schemeClr val="tx1"/>
        </a:solidFill>
        <a:latin typeface="+mn-lt"/>
        <a:ea typeface="+mn-ea"/>
        <a:cs typeface="+mn-cs"/>
      </a:defRPr>
    </a:lvl3pPr>
    <a:lvl4pPr marL="6582120" algn="l" defTabSz="4388077" rtl="0" eaLnBrk="1" latinLnBrk="0" hangingPunct="1">
      <a:defRPr sz="8698" kern="1200">
        <a:solidFill>
          <a:schemeClr val="tx1"/>
        </a:solidFill>
        <a:latin typeface="+mn-lt"/>
        <a:ea typeface="+mn-ea"/>
        <a:cs typeface="+mn-cs"/>
      </a:defRPr>
    </a:lvl4pPr>
    <a:lvl5pPr marL="8776160" algn="l" defTabSz="4388077" rtl="0" eaLnBrk="1" latinLnBrk="0" hangingPunct="1">
      <a:defRPr sz="8698" kern="1200">
        <a:solidFill>
          <a:schemeClr val="tx1"/>
        </a:solidFill>
        <a:latin typeface="+mn-lt"/>
        <a:ea typeface="+mn-ea"/>
        <a:cs typeface="+mn-cs"/>
      </a:defRPr>
    </a:lvl5pPr>
    <a:lvl6pPr marL="10970199" algn="l" defTabSz="4388077" rtl="0" eaLnBrk="1" latinLnBrk="0" hangingPunct="1">
      <a:defRPr sz="8698" kern="1200">
        <a:solidFill>
          <a:schemeClr val="tx1"/>
        </a:solidFill>
        <a:latin typeface="+mn-lt"/>
        <a:ea typeface="+mn-ea"/>
        <a:cs typeface="+mn-cs"/>
      </a:defRPr>
    </a:lvl6pPr>
    <a:lvl7pPr marL="13164238" algn="l" defTabSz="4388077" rtl="0" eaLnBrk="1" latinLnBrk="0" hangingPunct="1">
      <a:defRPr sz="8698" kern="1200">
        <a:solidFill>
          <a:schemeClr val="tx1"/>
        </a:solidFill>
        <a:latin typeface="+mn-lt"/>
        <a:ea typeface="+mn-ea"/>
        <a:cs typeface="+mn-cs"/>
      </a:defRPr>
    </a:lvl7pPr>
    <a:lvl8pPr marL="15358277" algn="l" defTabSz="4388077" rtl="0" eaLnBrk="1" latinLnBrk="0" hangingPunct="1">
      <a:defRPr sz="8698" kern="1200">
        <a:solidFill>
          <a:schemeClr val="tx1"/>
        </a:solidFill>
        <a:latin typeface="+mn-lt"/>
        <a:ea typeface="+mn-ea"/>
        <a:cs typeface="+mn-cs"/>
      </a:defRPr>
    </a:lvl8pPr>
    <a:lvl9pPr marL="17552318" algn="l" defTabSz="4388077" rtl="0" eaLnBrk="1" latinLnBrk="0" hangingPunct="1">
      <a:defRPr sz="869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912" userDrawn="1">
          <p15:clr>
            <a:srgbClr val="A4A3A4"/>
          </p15:clr>
        </p15:guide>
        <p15:guide id="2" pos="10368" userDrawn="1">
          <p15:clr>
            <a:srgbClr val="A4A3A4"/>
          </p15:clr>
        </p15:guide>
        <p15:guide id="3" orient="horz" pos="10368" userDrawn="1">
          <p15:clr>
            <a:srgbClr val="A4A3A4"/>
          </p15:clr>
        </p15:guide>
        <p15:guide id="4" pos="1382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A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65" autoAdjust="0"/>
    <p:restoredTop sz="93519" autoAdjust="0"/>
  </p:normalViewPr>
  <p:slideViewPr>
    <p:cSldViewPr snapToGrid="0">
      <p:cViewPr>
        <p:scale>
          <a:sx n="25" d="100"/>
          <a:sy n="25" d="100"/>
        </p:scale>
        <p:origin x="-92" y="-2140"/>
      </p:cViewPr>
      <p:guideLst>
        <p:guide orient="horz" pos="6912"/>
        <p:guide pos="10368"/>
        <p:guide orient="horz" pos="10368"/>
        <p:guide pos="13824"/>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presProps" Target="pres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tags" Target="tags/tag1.xml"/><Relationship Id="rId5" Type="http://schemas.openxmlformats.org/officeDocument/2006/relationships/font" Target="fonts/font2.fntdata"/><Relationship Id="rId15" Type="http://schemas.openxmlformats.org/officeDocument/2006/relationships/tableStyles" Target="tableStyles.xml"/><Relationship Id="rId10" Type="http://schemas.openxmlformats.org/officeDocument/2006/relationships/font" Target="fonts/font7.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ik Mazumder" userId="0297af4d-4a57-46dd-bc6c-7211c52d8afd" providerId="ADAL" clId="{8EA207F6-E7E2-40C1-B065-ADC56465F5B8}"/>
    <pc:docChg chg="undo custSel modSld">
      <pc:chgData name="Anik Mazumder" userId="0297af4d-4a57-46dd-bc6c-7211c52d8afd" providerId="ADAL" clId="{8EA207F6-E7E2-40C1-B065-ADC56465F5B8}" dt="2024-04-19T04:04:11.758" v="4" actId="20577"/>
      <pc:docMkLst>
        <pc:docMk/>
      </pc:docMkLst>
      <pc:sldChg chg="modSp mod">
        <pc:chgData name="Anik Mazumder" userId="0297af4d-4a57-46dd-bc6c-7211c52d8afd" providerId="ADAL" clId="{8EA207F6-E7E2-40C1-B065-ADC56465F5B8}" dt="2024-04-19T04:04:11.758" v="4" actId="20577"/>
        <pc:sldMkLst>
          <pc:docMk/>
          <pc:sldMk cId="4128123355" sldId="263"/>
        </pc:sldMkLst>
        <pc:spChg chg="mod">
          <ac:chgData name="Anik Mazumder" userId="0297af4d-4a57-46dd-bc6c-7211c52d8afd" providerId="ADAL" clId="{8EA207F6-E7E2-40C1-B065-ADC56465F5B8}" dt="2024-04-19T04:04:11.758" v="4" actId="20577"/>
          <ac:spMkLst>
            <pc:docMk/>
            <pc:sldMk cId="4128123355" sldId="263"/>
            <ac:spMk id="88" creationId="{42B0A569-B3B2-4D39-9EF7-F3CC8A0EDD42}"/>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A9E897-69CA-4A06-B688-E47B28503F81}" type="doc">
      <dgm:prSet loTypeId="urn:diagrams.loki3.com/BracketList" loCatId="list" qsTypeId="urn:microsoft.com/office/officeart/2005/8/quickstyle/simple1" qsCatId="simple" csTypeId="urn:microsoft.com/office/officeart/2005/8/colors/accent0_3" csCatId="mainScheme" phldr="1"/>
      <dgm:spPr/>
      <dgm:t>
        <a:bodyPr/>
        <a:lstStyle/>
        <a:p>
          <a:endParaRPr lang="en-US"/>
        </a:p>
      </dgm:t>
    </dgm:pt>
    <dgm:pt modelId="{D10EE3BF-0985-4AFF-9703-FD7C6C2A149D}">
      <dgm:prSet phldrT="[Text]" custT="1">
        <dgm:style>
          <a:lnRef idx="2">
            <a:schemeClr val="accent1"/>
          </a:lnRef>
          <a:fillRef idx="1">
            <a:schemeClr val="lt1"/>
          </a:fillRef>
          <a:effectRef idx="0">
            <a:schemeClr val="accent1"/>
          </a:effectRef>
          <a:fontRef idx="minor">
            <a:schemeClr val="dk1"/>
          </a:fontRef>
        </dgm:style>
      </dgm:prSet>
      <dgm:spPr>
        <a:ln/>
      </dgm:spPr>
      <dgm:t>
        <a:bodyPr spcFirstLastPara="0" vert="horz" wrap="square" lIns="53340" tIns="35560" rIns="53340" bIns="35560" numCol="1" spcCol="1270" anchor="ctr" anchorCtr="0"/>
        <a:lstStyle/>
        <a:p>
          <a:pPr algn="ctr"/>
          <a:r>
            <a:rPr lang="en-US" sz="2800" b="1" dirty="0">
              <a:latin typeface="Calibri" panose="020F0502020204030204" pitchFamily="34" charset="0"/>
              <a:cs typeface="Calibri" panose="020F0502020204030204" pitchFamily="34" charset="0"/>
            </a:rPr>
            <a:t>Precast Concrete (PC)</a:t>
          </a:r>
        </a:p>
      </dgm:t>
    </dgm:pt>
    <dgm:pt modelId="{1CDAAC02-6B87-45AB-A4FB-FD6E5A601252}" type="parTrans" cxnId="{484012CB-758A-44EC-8D55-630FB73690C2}">
      <dgm:prSet/>
      <dgm:spPr/>
      <dgm:t>
        <a:bodyPr/>
        <a:lstStyle/>
        <a:p>
          <a:endParaRPr lang="en-US" sz="2800"/>
        </a:p>
      </dgm:t>
    </dgm:pt>
    <dgm:pt modelId="{3577A9C7-3654-4309-A1B4-527CFC35CD86}" type="sibTrans" cxnId="{484012CB-758A-44EC-8D55-630FB73690C2}">
      <dgm:prSet/>
      <dgm:spPr/>
      <dgm:t>
        <a:bodyPr/>
        <a:lstStyle/>
        <a:p>
          <a:endParaRPr lang="en-US" sz="2800"/>
        </a:p>
      </dgm:t>
    </dgm:pt>
    <dgm:pt modelId="{AA9447B5-294F-42AD-9FC3-39FE14833B84}">
      <dgm:prSet phldrT="[Text]" custT="1"/>
      <dgm:spPr>
        <a:solidFill>
          <a:schemeClr val="bg2">
            <a:lumMod val="20000"/>
            <a:lumOff val="80000"/>
            <a:alpha val="90000"/>
          </a:schemeClr>
        </a:solidFill>
      </dgm:spPr>
      <dgm:t>
        <a:bodyPr/>
        <a:lstStyle/>
        <a:p>
          <a:pPr algn="l"/>
          <a:r>
            <a:rPr lang="en-US" sz="2400" b="1" i="0" dirty="0">
              <a:solidFill>
                <a:schemeClr val="tx1"/>
              </a:solidFill>
              <a:latin typeface="Calibri" panose="020F0502020204030204" pitchFamily="34" charset="0"/>
              <a:cs typeface="Calibri" panose="020F0502020204030204" pitchFamily="34" charset="0"/>
            </a:rPr>
            <a:t>Cast in reusable molds/form</a:t>
          </a:r>
          <a:endParaRPr lang="en-US" sz="2400" b="1" dirty="0">
            <a:solidFill>
              <a:schemeClr val="tx1"/>
            </a:solidFill>
            <a:latin typeface="Calibri" panose="020F0502020204030204" pitchFamily="34" charset="0"/>
            <a:cs typeface="Calibri" panose="020F0502020204030204" pitchFamily="34" charset="0"/>
          </a:endParaRPr>
        </a:p>
      </dgm:t>
    </dgm:pt>
    <dgm:pt modelId="{8F50F783-B58A-4D3C-BF1E-4D52CFA7A970}" type="parTrans" cxnId="{67FFF59C-7D2D-434E-B454-7ED437CCF2AE}">
      <dgm:prSet/>
      <dgm:spPr/>
      <dgm:t>
        <a:bodyPr/>
        <a:lstStyle/>
        <a:p>
          <a:endParaRPr lang="en-US" sz="2800"/>
        </a:p>
      </dgm:t>
    </dgm:pt>
    <dgm:pt modelId="{BDF93F18-9FA6-43A8-93E9-E2D36F894ADA}" type="sibTrans" cxnId="{67FFF59C-7D2D-434E-B454-7ED437CCF2AE}">
      <dgm:prSet/>
      <dgm:spPr/>
      <dgm:t>
        <a:bodyPr/>
        <a:lstStyle/>
        <a:p>
          <a:endParaRPr lang="en-US" sz="2800"/>
        </a:p>
      </dgm:t>
    </dgm:pt>
    <dgm:pt modelId="{DB761391-A9FC-4D83-8CA8-6BCD96168C08}">
      <dgm:prSet phldrT="[Text]" custT="1"/>
      <dgm:spPr>
        <a:solidFill>
          <a:schemeClr val="bg2">
            <a:lumMod val="20000"/>
            <a:lumOff val="80000"/>
            <a:alpha val="90000"/>
          </a:schemeClr>
        </a:solidFill>
      </dgm:spPr>
      <dgm:t>
        <a:bodyPr/>
        <a:lstStyle/>
        <a:p>
          <a:pPr algn="l"/>
          <a:r>
            <a:rPr lang="en-US" sz="2400" b="1" i="0" dirty="0">
              <a:solidFill>
                <a:schemeClr val="tx1"/>
              </a:solidFill>
              <a:latin typeface="Calibri" panose="020F0502020204030204" pitchFamily="34" charset="0"/>
              <a:cs typeface="Calibri" panose="020F0502020204030204" pitchFamily="34" charset="0"/>
            </a:rPr>
            <a:t>Cured in a controlled setting.</a:t>
          </a:r>
          <a:endParaRPr lang="en-US" sz="2400" b="1" dirty="0">
            <a:solidFill>
              <a:schemeClr val="tx1"/>
            </a:solidFill>
            <a:latin typeface="Calibri" panose="020F0502020204030204" pitchFamily="34" charset="0"/>
            <a:cs typeface="Calibri" panose="020F0502020204030204" pitchFamily="34" charset="0"/>
          </a:endParaRPr>
        </a:p>
      </dgm:t>
    </dgm:pt>
    <dgm:pt modelId="{1BB242CC-E541-445B-902F-579C5AA1CE86}" type="parTrans" cxnId="{306BED3B-F8A4-4F8E-B9EA-C139D6501DE7}">
      <dgm:prSet/>
      <dgm:spPr/>
      <dgm:t>
        <a:bodyPr/>
        <a:lstStyle/>
        <a:p>
          <a:endParaRPr lang="en-US" sz="2800"/>
        </a:p>
      </dgm:t>
    </dgm:pt>
    <dgm:pt modelId="{151F2E2B-1517-45D0-9DF3-1B77F618641C}" type="sibTrans" cxnId="{306BED3B-F8A4-4F8E-B9EA-C139D6501DE7}">
      <dgm:prSet/>
      <dgm:spPr/>
      <dgm:t>
        <a:bodyPr/>
        <a:lstStyle/>
        <a:p>
          <a:endParaRPr lang="en-US" sz="2800"/>
        </a:p>
      </dgm:t>
    </dgm:pt>
    <dgm:pt modelId="{2C18973B-C0B6-4D5D-A543-286F366AC3B7}">
      <dgm:prSet custT="1"/>
      <dgm:spPr>
        <a:solidFill>
          <a:schemeClr val="bg2">
            <a:lumMod val="20000"/>
            <a:lumOff val="80000"/>
            <a:alpha val="90000"/>
          </a:schemeClr>
        </a:solidFill>
      </dgm:spPr>
      <dgm:t>
        <a:bodyPr/>
        <a:lstStyle/>
        <a:p>
          <a:pPr algn="l"/>
          <a:r>
            <a:rPr lang="en-US" sz="2400" b="1" i="0" dirty="0">
              <a:solidFill>
                <a:schemeClr val="tx1"/>
              </a:solidFill>
              <a:latin typeface="Calibri" panose="020F0502020204030204" pitchFamily="34" charset="0"/>
              <a:cs typeface="Calibri" panose="020F0502020204030204" pitchFamily="34" charset="0"/>
            </a:rPr>
            <a:t>Transported and installed at the site.</a:t>
          </a:r>
          <a:endParaRPr lang="en-US" sz="2400" b="1" dirty="0">
            <a:solidFill>
              <a:schemeClr val="tx1"/>
            </a:solidFill>
            <a:latin typeface="Calibri" panose="020F0502020204030204" pitchFamily="34" charset="0"/>
            <a:cs typeface="Calibri" panose="020F0502020204030204" pitchFamily="34" charset="0"/>
          </a:endParaRPr>
        </a:p>
      </dgm:t>
    </dgm:pt>
    <dgm:pt modelId="{F7D52004-04FC-401C-AF63-BDF17D48D62F}" type="parTrans" cxnId="{383919AA-5513-43CE-A42A-D588AD492E87}">
      <dgm:prSet/>
      <dgm:spPr/>
      <dgm:t>
        <a:bodyPr/>
        <a:lstStyle/>
        <a:p>
          <a:endParaRPr lang="en-US" sz="2800"/>
        </a:p>
      </dgm:t>
    </dgm:pt>
    <dgm:pt modelId="{B09F214B-6B07-4CFF-A987-1502DD59632A}" type="sibTrans" cxnId="{383919AA-5513-43CE-A42A-D588AD492E87}">
      <dgm:prSet/>
      <dgm:spPr/>
      <dgm:t>
        <a:bodyPr/>
        <a:lstStyle/>
        <a:p>
          <a:endParaRPr lang="en-US" sz="2800"/>
        </a:p>
      </dgm:t>
    </dgm:pt>
    <dgm:pt modelId="{D2783264-26F8-4C63-B497-C57BD76573B7}" type="pres">
      <dgm:prSet presAssocID="{16A9E897-69CA-4A06-B688-E47B28503F81}" presName="Name0" presStyleCnt="0">
        <dgm:presLayoutVars>
          <dgm:dir/>
          <dgm:animLvl val="lvl"/>
          <dgm:resizeHandles val="exact"/>
        </dgm:presLayoutVars>
      </dgm:prSet>
      <dgm:spPr/>
    </dgm:pt>
    <dgm:pt modelId="{695E8E0A-2751-453A-8F14-30C8699C0C39}" type="pres">
      <dgm:prSet presAssocID="{D10EE3BF-0985-4AFF-9703-FD7C6C2A149D}" presName="linNode" presStyleCnt="0"/>
      <dgm:spPr/>
    </dgm:pt>
    <dgm:pt modelId="{68DA4BAC-E839-4070-9177-3633DD24B385}" type="pres">
      <dgm:prSet presAssocID="{D10EE3BF-0985-4AFF-9703-FD7C6C2A149D}" presName="parTx" presStyleLbl="revTx" presStyleIdx="0" presStyleCnt="1">
        <dgm:presLayoutVars>
          <dgm:chMax val="1"/>
          <dgm:bulletEnabled val="1"/>
        </dgm:presLayoutVars>
      </dgm:prSet>
      <dgm:spPr/>
    </dgm:pt>
    <dgm:pt modelId="{9A7E5A75-8A59-4304-82CB-FDBFD465C534}" type="pres">
      <dgm:prSet presAssocID="{D10EE3BF-0985-4AFF-9703-FD7C6C2A149D}" presName="bracket" presStyleLbl="parChTrans1D1" presStyleIdx="0" presStyleCnt="1"/>
      <dgm:spPr/>
    </dgm:pt>
    <dgm:pt modelId="{966D1092-35C1-40AE-93E5-B0580FFB17AE}" type="pres">
      <dgm:prSet presAssocID="{D10EE3BF-0985-4AFF-9703-FD7C6C2A149D}" presName="spH" presStyleCnt="0"/>
      <dgm:spPr/>
    </dgm:pt>
    <dgm:pt modelId="{033ABEFD-4804-4E39-85B0-1718CD7658C8}" type="pres">
      <dgm:prSet presAssocID="{D10EE3BF-0985-4AFF-9703-FD7C6C2A149D}" presName="desTx" presStyleLbl="node1" presStyleIdx="0" presStyleCnt="1">
        <dgm:presLayoutVars>
          <dgm:bulletEnabled val="1"/>
        </dgm:presLayoutVars>
      </dgm:prSet>
      <dgm:spPr/>
    </dgm:pt>
  </dgm:ptLst>
  <dgm:cxnLst>
    <dgm:cxn modelId="{7AD4C103-2F1E-4C99-8FEA-99C579B7CCA9}" type="presOf" srcId="{D10EE3BF-0985-4AFF-9703-FD7C6C2A149D}" destId="{68DA4BAC-E839-4070-9177-3633DD24B385}" srcOrd="0" destOrd="0" presId="urn:diagrams.loki3.com/BracketList"/>
    <dgm:cxn modelId="{306BED3B-F8A4-4F8E-B9EA-C139D6501DE7}" srcId="{D10EE3BF-0985-4AFF-9703-FD7C6C2A149D}" destId="{DB761391-A9FC-4D83-8CA8-6BCD96168C08}" srcOrd="1" destOrd="0" parTransId="{1BB242CC-E541-445B-902F-579C5AA1CE86}" sibTransId="{151F2E2B-1517-45D0-9DF3-1B77F618641C}"/>
    <dgm:cxn modelId="{C22EF15C-CCC6-4F7D-9F36-6D6440D3758E}" type="presOf" srcId="{AA9447B5-294F-42AD-9FC3-39FE14833B84}" destId="{033ABEFD-4804-4E39-85B0-1718CD7658C8}" srcOrd="0" destOrd="0" presId="urn:diagrams.loki3.com/BracketList"/>
    <dgm:cxn modelId="{67FFF59C-7D2D-434E-B454-7ED437CCF2AE}" srcId="{D10EE3BF-0985-4AFF-9703-FD7C6C2A149D}" destId="{AA9447B5-294F-42AD-9FC3-39FE14833B84}" srcOrd="0" destOrd="0" parTransId="{8F50F783-B58A-4D3C-BF1E-4D52CFA7A970}" sibTransId="{BDF93F18-9FA6-43A8-93E9-E2D36F894ADA}"/>
    <dgm:cxn modelId="{478AECA6-A795-4DF3-AD99-14889890741F}" type="presOf" srcId="{2C18973B-C0B6-4D5D-A543-286F366AC3B7}" destId="{033ABEFD-4804-4E39-85B0-1718CD7658C8}" srcOrd="0" destOrd="2" presId="urn:diagrams.loki3.com/BracketList"/>
    <dgm:cxn modelId="{383919AA-5513-43CE-A42A-D588AD492E87}" srcId="{D10EE3BF-0985-4AFF-9703-FD7C6C2A149D}" destId="{2C18973B-C0B6-4D5D-A543-286F366AC3B7}" srcOrd="2" destOrd="0" parTransId="{F7D52004-04FC-401C-AF63-BDF17D48D62F}" sibTransId="{B09F214B-6B07-4CFF-A987-1502DD59632A}"/>
    <dgm:cxn modelId="{251E95C8-77FA-4A84-BD4B-0197B78F8AEF}" type="presOf" srcId="{16A9E897-69CA-4A06-B688-E47B28503F81}" destId="{D2783264-26F8-4C63-B497-C57BD76573B7}" srcOrd="0" destOrd="0" presId="urn:diagrams.loki3.com/BracketList"/>
    <dgm:cxn modelId="{484012CB-758A-44EC-8D55-630FB73690C2}" srcId="{16A9E897-69CA-4A06-B688-E47B28503F81}" destId="{D10EE3BF-0985-4AFF-9703-FD7C6C2A149D}" srcOrd="0" destOrd="0" parTransId="{1CDAAC02-6B87-45AB-A4FB-FD6E5A601252}" sibTransId="{3577A9C7-3654-4309-A1B4-527CFC35CD86}"/>
    <dgm:cxn modelId="{2AB727D0-A916-47F7-AB3B-63AE472933E4}" type="presOf" srcId="{DB761391-A9FC-4D83-8CA8-6BCD96168C08}" destId="{033ABEFD-4804-4E39-85B0-1718CD7658C8}" srcOrd="0" destOrd="1" presId="urn:diagrams.loki3.com/BracketList"/>
    <dgm:cxn modelId="{EB8444AA-6DE1-4DFA-B079-EB9A4B8AB32A}" type="presParOf" srcId="{D2783264-26F8-4C63-B497-C57BD76573B7}" destId="{695E8E0A-2751-453A-8F14-30C8699C0C39}" srcOrd="0" destOrd="0" presId="urn:diagrams.loki3.com/BracketList"/>
    <dgm:cxn modelId="{171B3D01-C67E-4602-BBCD-3C4A3A3C2D40}" type="presParOf" srcId="{695E8E0A-2751-453A-8F14-30C8699C0C39}" destId="{68DA4BAC-E839-4070-9177-3633DD24B385}" srcOrd="0" destOrd="0" presId="urn:diagrams.loki3.com/BracketList"/>
    <dgm:cxn modelId="{B0F8D078-DAB8-46C3-9D5E-CBE65B9D8EB9}" type="presParOf" srcId="{695E8E0A-2751-453A-8F14-30C8699C0C39}" destId="{9A7E5A75-8A59-4304-82CB-FDBFD465C534}" srcOrd="1" destOrd="0" presId="urn:diagrams.loki3.com/BracketList"/>
    <dgm:cxn modelId="{D6D3D141-F296-4DFF-BD9C-BE978BDEE055}" type="presParOf" srcId="{695E8E0A-2751-453A-8F14-30C8699C0C39}" destId="{966D1092-35C1-40AE-93E5-B0580FFB17AE}" srcOrd="2" destOrd="0" presId="urn:diagrams.loki3.com/BracketList"/>
    <dgm:cxn modelId="{2D814AAC-AAB7-4551-96B5-95A551F1D2D6}" type="presParOf" srcId="{695E8E0A-2751-453A-8F14-30C8699C0C39}" destId="{033ABEFD-4804-4E39-85B0-1718CD7658C8}" srcOrd="3" destOrd="0" presId="urn:diagrams.loki3.com/Bracket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6A9E897-69CA-4A06-B688-E47B28503F81}" type="doc">
      <dgm:prSet loTypeId="urn:diagrams.loki3.com/BracketList" loCatId="list" qsTypeId="urn:microsoft.com/office/officeart/2005/8/quickstyle/simple1" qsCatId="simple" csTypeId="urn:microsoft.com/office/officeart/2005/8/colors/accent0_3" csCatId="mainScheme" phldr="1"/>
      <dgm:spPr/>
      <dgm:t>
        <a:bodyPr/>
        <a:lstStyle/>
        <a:p>
          <a:endParaRPr lang="en-US"/>
        </a:p>
      </dgm:t>
    </dgm:pt>
    <dgm:pt modelId="{D10EE3BF-0985-4AFF-9703-FD7C6C2A149D}">
      <dgm:prSet phldrT="[Text]" custT="1">
        <dgm:style>
          <a:lnRef idx="2">
            <a:schemeClr val="accent1"/>
          </a:lnRef>
          <a:fillRef idx="1">
            <a:schemeClr val="lt1"/>
          </a:fillRef>
          <a:effectRef idx="0">
            <a:schemeClr val="accent1"/>
          </a:effectRef>
          <a:fontRef idx="minor">
            <a:schemeClr val="dk1"/>
          </a:fontRef>
        </dgm:style>
      </dgm:prSet>
      <dgm:spPr/>
      <dgm:t>
        <a:bodyPr/>
        <a:lstStyle/>
        <a:p>
          <a:pPr algn="ctr"/>
          <a:r>
            <a:rPr lang="en-US" sz="2800" b="1" dirty="0">
              <a:solidFill>
                <a:schemeClr val="tx1"/>
              </a:solidFill>
              <a:latin typeface="Calibri" panose="020F0502020204030204" pitchFamily="34" charset="0"/>
              <a:cs typeface="Calibri" panose="020F0502020204030204" pitchFamily="34" charset="0"/>
            </a:rPr>
            <a:t>Advantages of PC</a:t>
          </a:r>
        </a:p>
      </dgm:t>
    </dgm:pt>
    <dgm:pt modelId="{1CDAAC02-6B87-45AB-A4FB-FD6E5A601252}" type="parTrans" cxnId="{484012CB-758A-44EC-8D55-630FB73690C2}">
      <dgm:prSet/>
      <dgm:spPr/>
      <dgm:t>
        <a:bodyPr/>
        <a:lstStyle/>
        <a:p>
          <a:endParaRPr lang="en-US" sz="2800">
            <a:solidFill>
              <a:schemeClr val="tx1"/>
            </a:solidFill>
          </a:endParaRPr>
        </a:p>
      </dgm:t>
    </dgm:pt>
    <dgm:pt modelId="{3577A9C7-3654-4309-A1B4-527CFC35CD86}" type="sibTrans" cxnId="{484012CB-758A-44EC-8D55-630FB73690C2}">
      <dgm:prSet/>
      <dgm:spPr/>
      <dgm:t>
        <a:bodyPr/>
        <a:lstStyle/>
        <a:p>
          <a:endParaRPr lang="en-US" sz="2800">
            <a:solidFill>
              <a:schemeClr val="tx1"/>
            </a:solidFill>
          </a:endParaRPr>
        </a:p>
      </dgm:t>
    </dgm:pt>
    <dgm:pt modelId="{AA9447B5-294F-42AD-9FC3-39FE14833B84}">
      <dgm:prSet phldrT="[Text]" custT="1"/>
      <dgm:spPr>
        <a:solidFill>
          <a:schemeClr val="bg2">
            <a:lumMod val="20000"/>
            <a:lumOff val="80000"/>
            <a:alpha val="90000"/>
          </a:schemeClr>
        </a:solidFill>
      </dgm:spPr>
      <dgm:t>
        <a:bodyPr/>
        <a:lstStyle/>
        <a:p>
          <a:pPr algn="l"/>
          <a:r>
            <a:rPr lang="en-US" sz="2400" b="1" i="0" dirty="0">
              <a:solidFill>
                <a:schemeClr val="tx1"/>
              </a:solidFill>
              <a:latin typeface="Calibri" panose="020F0502020204030204" pitchFamily="34" charset="0"/>
              <a:cs typeface="Calibri" panose="020F0502020204030204" pitchFamily="34" charset="0"/>
            </a:rPr>
            <a:t>Uniform quality with controlled manufacturing.</a:t>
          </a:r>
          <a:endParaRPr lang="en-US" sz="2400" b="1" dirty="0">
            <a:solidFill>
              <a:schemeClr val="tx1"/>
            </a:solidFill>
            <a:latin typeface="Calibri" panose="020F0502020204030204" pitchFamily="34" charset="0"/>
            <a:cs typeface="Calibri" panose="020F0502020204030204" pitchFamily="34" charset="0"/>
          </a:endParaRPr>
        </a:p>
      </dgm:t>
    </dgm:pt>
    <dgm:pt modelId="{8F50F783-B58A-4D3C-BF1E-4D52CFA7A970}" type="parTrans" cxnId="{67FFF59C-7D2D-434E-B454-7ED437CCF2AE}">
      <dgm:prSet/>
      <dgm:spPr/>
      <dgm:t>
        <a:bodyPr/>
        <a:lstStyle/>
        <a:p>
          <a:endParaRPr lang="en-US" sz="2800">
            <a:solidFill>
              <a:schemeClr val="tx1"/>
            </a:solidFill>
          </a:endParaRPr>
        </a:p>
      </dgm:t>
    </dgm:pt>
    <dgm:pt modelId="{BDF93F18-9FA6-43A8-93E9-E2D36F894ADA}" type="sibTrans" cxnId="{67FFF59C-7D2D-434E-B454-7ED437CCF2AE}">
      <dgm:prSet/>
      <dgm:spPr/>
      <dgm:t>
        <a:bodyPr/>
        <a:lstStyle/>
        <a:p>
          <a:endParaRPr lang="en-US" sz="2800">
            <a:solidFill>
              <a:schemeClr val="tx1"/>
            </a:solidFill>
          </a:endParaRPr>
        </a:p>
      </dgm:t>
    </dgm:pt>
    <dgm:pt modelId="{DB761391-A9FC-4D83-8CA8-6BCD96168C08}">
      <dgm:prSet phldrT="[Text]" custT="1"/>
      <dgm:spPr>
        <a:solidFill>
          <a:schemeClr val="bg2">
            <a:lumMod val="20000"/>
            <a:lumOff val="80000"/>
            <a:alpha val="90000"/>
          </a:schemeClr>
        </a:solidFill>
      </dgm:spPr>
      <dgm:t>
        <a:bodyPr/>
        <a:lstStyle/>
        <a:p>
          <a:pPr algn="l"/>
          <a:r>
            <a:rPr lang="en-US" sz="2400" b="1" i="0" dirty="0">
              <a:solidFill>
                <a:schemeClr val="tx1"/>
              </a:solidFill>
              <a:latin typeface="Calibri" panose="020F0502020204030204" pitchFamily="34" charset="0"/>
              <a:cs typeface="Calibri" panose="020F0502020204030204" pitchFamily="34" charset="0"/>
            </a:rPr>
            <a:t>Faster erection and reduced project times.</a:t>
          </a:r>
          <a:endParaRPr lang="en-US" sz="2400" b="1" dirty="0">
            <a:solidFill>
              <a:schemeClr val="tx1"/>
            </a:solidFill>
            <a:latin typeface="Calibri" panose="020F0502020204030204" pitchFamily="34" charset="0"/>
            <a:cs typeface="Calibri" panose="020F0502020204030204" pitchFamily="34" charset="0"/>
          </a:endParaRPr>
        </a:p>
      </dgm:t>
    </dgm:pt>
    <dgm:pt modelId="{1BB242CC-E541-445B-902F-579C5AA1CE86}" type="parTrans" cxnId="{306BED3B-F8A4-4F8E-B9EA-C139D6501DE7}">
      <dgm:prSet/>
      <dgm:spPr/>
      <dgm:t>
        <a:bodyPr/>
        <a:lstStyle/>
        <a:p>
          <a:endParaRPr lang="en-US" sz="2800">
            <a:solidFill>
              <a:schemeClr val="tx1"/>
            </a:solidFill>
          </a:endParaRPr>
        </a:p>
      </dgm:t>
    </dgm:pt>
    <dgm:pt modelId="{151F2E2B-1517-45D0-9DF3-1B77F618641C}" type="sibTrans" cxnId="{306BED3B-F8A4-4F8E-B9EA-C139D6501DE7}">
      <dgm:prSet/>
      <dgm:spPr/>
      <dgm:t>
        <a:bodyPr/>
        <a:lstStyle/>
        <a:p>
          <a:endParaRPr lang="en-US" sz="2800">
            <a:solidFill>
              <a:schemeClr val="tx1"/>
            </a:solidFill>
          </a:endParaRPr>
        </a:p>
      </dgm:t>
    </dgm:pt>
    <dgm:pt modelId="{2C18973B-C0B6-4D5D-A543-286F366AC3B7}">
      <dgm:prSet custT="1"/>
      <dgm:spPr>
        <a:solidFill>
          <a:schemeClr val="bg2">
            <a:lumMod val="20000"/>
            <a:lumOff val="80000"/>
            <a:alpha val="90000"/>
          </a:schemeClr>
        </a:solidFill>
      </dgm:spPr>
      <dgm:t>
        <a:bodyPr/>
        <a:lstStyle/>
        <a:p>
          <a:pPr algn="l"/>
          <a:r>
            <a:rPr lang="en-US" sz="2400" b="1" i="0" dirty="0">
              <a:solidFill>
                <a:schemeClr val="tx1"/>
              </a:solidFill>
              <a:latin typeface="Calibri" panose="020F0502020204030204" pitchFamily="34" charset="0"/>
              <a:cs typeface="Calibri" panose="020F0502020204030204" pitchFamily="34" charset="0"/>
            </a:rPr>
            <a:t>Long-lasting with minimal maintenance.</a:t>
          </a:r>
          <a:endParaRPr lang="en-US" sz="2400" b="1" dirty="0">
            <a:solidFill>
              <a:schemeClr val="tx1"/>
            </a:solidFill>
            <a:latin typeface="Calibri" panose="020F0502020204030204" pitchFamily="34" charset="0"/>
            <a:cs typeface="Calibri" panose="020F0502020204030204" pitchFamily="34" charset="0"/>
          </a:endParaRPr>
        </a:p>
      </dgm:t>
    </dgm:pt>
    <dgm:pt modelId="{F7D52004-04FC-401C-AF63-BDF17D48D62F}" type="parTrans" cxnId="{383919AA-5513-43CE-A42A-D588AD492E87}">
      <dgm:prSet/>
      <dgm:spPr/>
      <dgm:t>
        <a:bodyPr/>
        <a:lstStyle/>
        <a:p>
          <a:endParaRPr lang="en-US" sz="2800">
            <a:solidFill>
              <a:schemeClr val="tx1"/>
            </a:solidFill>
          </a:endParaRPr>
        </a:p>
      </dgm:t>
    </dgm:pt>
    <dgm:pt modelId="{B09F214B-6B07-4CFF-A987-1502DD59632A}" type="sibTrans" cxnId="{383919AA-5513-43CE-A42A-D588AD492E87}">
      <dgm:prSet/>
      <dgm:spPr/>
      <dgm:t>
        <a:bodyPr/>
        <a:lstStyle/>
        <a:p>
          <a:endParaRPr lang="en-US" sz="2800">
            <a:solidFill>
              <a:schemeClr val="tx1"/>
            </a:solidFill>
          </a:endParaRPr>
        </a:p>
      </dgm:t>
    </dgm:pt>
    <dgm:pt modelId="{5EAD19D0-1AE3-41C4-BF7F-8923A547F0EB}">
      <dgm:prSet custT="1"/>
      <dgm:spPr>
        <a:solidFill>
          <a:schemeClr val="bg2">
            <a:lumMod val="20000"/>
            <a:lumOff val="80000"/>
            <a:alpha val="90000"/>
          </a:schemeClr>
        </a:solidFill>
      </dgm:spPr>
      <dgm:t>
        <a:bodyPr/>
        <a:lstStyle/>
        <a:p>
          <a:pPr algn="l"/>
          <a:r>
            <a:rPr lang="en-US" sz="2400" b="1" i="0" dirty="0">
              <a:solidFill>
                <a:schemeClr val="tx1"/>
              </a:solidFill>
              <a:latin typeface="Calibri" panose="020F0502020204030204" pitchFamily="34" charset="0"/>
              <a:cs typeface="Calibri" panose="020F0502020204030204" pitchFamily="34" charset="0"/>
            </a:rPr>
            <a:t>Less site disturbance.</a:t>
          </a:r>
          <a:endParaRPr lang="en-US" sz="2400" b="1" dirty="0">
            <a:solidFill>
              <a:schemeClr val="tx1"/>
            </a:solidFill>
            <a:latin typeface="Calibri" panose="020F0502020204030204" pitchFamily="34" charset="0"/>
            <a:cs typeface="Calibri" panose="020F0502020204030204" pitchFamily="34" charset="0"/>
          </a:endParaRPr>
        </a:p>
      </dgm:t>
    </dgm:pt>
    <dgm:pt modelId="{AB395091-0A81-4911-999D-F01993124B8D}" type="parTrans" cxnId="{3CC1C33F-1B5F-43C1-B8EF-CF1EDB81AA24}">
      <dgm:prSet/>
      <dgm:spPr/>
      <dgm:t>
        <a:bodyPr/>
        <a:lstStyle/>
        <a:p>
          <a:endParaRPr lang="en-US" sz="2800">
            <a:solidFill>
              <a:schemeClr val="tx1"/>
            </a:solidFill>
          </a:endParaRPr>
        </a:p>
      </dgm:t>
    </dgm:pt>
    <dgm:pt modelId="{7F3B7885-0BAC-4967-A10C-008D1B1F5317}" type="sibTrans" cxnId="{3CC1C33F-1B5F-43C1-B8EF-CF1EDB81AA24}">
      <dgm:prSet/>
      <dgm:spPr/>
      <dgm:t>
        <a:bodyPr/>
        <a:lstStyle/>
        <a:p>
          <a:endParaRPr lang="en-US" sz="2800">
            <a:solidFill>
              <a:schemeClr val="tx1"/>
            </a:solidFill>
          </a:endParaRPr>
        </a:p>
      </dgm:t>
    </dgm:pt>
    <dgm:pt modelId="{C43A24E3-3EAD-4BBC-8690-21A514F59786}">
      <dgm:prSet custT="1"/>
      <dgm:spPr>
        <a:solidFill>
          <a:schemeClr val="bg2">
            <a:lumMod val="20000"/>
            <a:lumOff val="80000"/>
            <a:alpha val="90000"/>
          </a:schemeClr>
        </a:solidFill>
      </dgm:spPr>
      <dgm:t>
        <a:bodyPr/>
        <a:lstStyle/>
        <a:p>
          <a:pPr algn="l"/>
          <a:r>
            <a:rPr lang="en-US" sz="2400" b="1" i="0" dirty="0">
              <a:solidFill>
                <a:schemeClr val="tx1"/>
              </a:solidFill>
              <a:latin typeface="Calibri" panose="020F0502020204030204" pitchFamily="34" charset="0"/>
              <a:cs typeface="Calibri" panose="020F0502020204030204" pitchFamily="34" charset="0"/>
            </a:rPr>
            <a:t>Flexible in design, shapes, and finishes.</a:t>
          </a:r>
          <a:endParaRPr lang="en-US" sz="2400" b="1" dirty="0">
            <a:solidFill>
              <a:schemeClr val="tx1"/>
            </a:solidFill>
            <a:latin typeface="Calibri" panose="020F0502020204030204" pitchFamily="34" charset="0"/>
            <a:cs typeface="Calibri" panose="020F0502020204030204" pitchFamily="34" charset="0"/>
          </a:endParaRPr>
        </a:p>
      </dgm:t>
    </dgm:pt>
    <dgm:pt modelId="{CC38CF40-453A-44D1-AE16-4243EFC96C7F}" type="parTrans" cxnId="{BA36BE7C-91AF-48E1-B4A5-31944661E271}">
      <dgm:prSet/>
      <dgm:spPr/>
      <dgm:t>
        <a:bodyPr/>
        <a:lstStyle/>
        <a:p>
          <a:endParaRPr lang="en-US" sz="2800">
            <a:solidFill>
              <a:schemeClr val="tx1"/>
            </a:solidFill>
          </a:endParaRPr>
        </a:p>
      </dgm:t>
    </dgm:pt>
    <dgm:pt modelId="{55FE038A-CB65-47C3-B108-C4BBC086CC5E}" type="sibTrans" cxnId="{BA36BE7C-91AF-48E1-B4A5-31944661E271}">
      <dgm:prSet/>
      <dgm:spPr/>
      <dgm:t>
        <a:bodyPr/>
        <a:lstStyle/>
        <a:p>
          <a:endParaRPr lang="en-US" sz="2800">
            <a:solidFill>
              <a:schemeClr val="tx1"/>
            </a:solidFill>
          </a:endParaRPr>
        </a:p>
      </dgm:t>
    </dgm:pt>
    <dgm:pt modelId="{344BEB48-A02D-4986-BAC1-12F029EC7439}" type="pres">
      <dgm:prSet presAssocID="{16A9E897-69CA-4A06-B688-E47B28503F81}" presName="Name0" presStyleCnt="0">
        <dgm:presLayoutVars>
          <dgm:dir/>
          <dgm:animLvl val="lvl"/>
          <dgm:resizeHandles val="exact"/>
        </dgm:presLayoutVars>
      </dgm:prSet>
      <dgm:spPr/>
    </dgm:pt>
    <dgm:pt modelId="{27DC83BA-74CE-462E-BFA3-07144E219705}" type="pres">
      <dgm:prSet presAssocID="{D10EE3BF-0985-4AFF-9703-FD7C6C2A149D}" presName="linNode" presStyleCnt="0"/>
      <dgm:spPr/>
    </dgm:pt>
    <dgm:pt modelId="{3389952F-AE01-4CC1-A4EA-4F4DC2412A41}" type="pres">
      <dgm:prSet presAssocID="{D10EE3BF-0985-4AFF-9703-FD7C6C2A149D}" presName="parTx" presStyleLbl="revTx" presStyleIdx="0" presStyleCnt="1" custScaleX="111747">
        <dgm:presLayoutVars>
          <dgm:chMax val="1"/>
          <dgm:bulletEnabled val="1"/>
        </dgm:presLayoutVars>
      </dgm:prSet>
      <dgm:spPr/>
    </dgm:pt>
    <dgm:pt modelId="{812CF04E-D610-4989-B11D-C994635B95C9}" type="pres">
      <dgm:prSet presAssocID="{D10EE3BF-0985-4AFF-9703-FD7C6C2A149D}" presName="bracket" presStyleLbl="parChTrans1D1" presStyleIdx="0" presStyleCnt="1"/>
      <dgm:spPr/>
    </dgm:pt>
    <dgm:pt modelId="{1F80581F-7A1D-47EA-8FE4-2436CFD83813}" type="pres">
      <dgm:prSet presAssocID="{D10EE3BF-0985-4AFF-9703-FD7C6C2A149D}" presName="spH" presStyleCnt="0"/>
      <dgm:spPr/>
    </dgm:pt>
    <dgm:pt modelId="{6B56572F-87C6-4D14-BD12-CE6DB2CD25E9}" type="pres">
      <dgm:prSet presAssocID="{D10EE3BF-0985-4AFF-9703-FD7C6C2A149D}" presName="desTx" presStyleLbl="node1" presStyleIdx="0" presStyleCnt="1" custScaleX="108568">
        <dgm:presLayoutVars>
          <dgm:bulletEnabled val="1"/>
        </dgm:presLayoutVars>
      </dgm:prSet>
      <dgm:spPr/>
    </dgm:pt>
  </dgm:ptLst>
  <dgm:cxnLst>
    <dgm:cxn modelId="{F45B020C-3AD0-4E4E-B68D-C38BCDF591B3}" type="presOf" srcId="{16A9E897-69CA-4A06-B688-E47B28503F81}" destId="{344BEB48-A02D-4986-BAC1-12F029EC7439}" srcOrd="0" destOrd="0" presId="urn:diagrams.loki3.com/BracketList"/>
    <dgm:cxn modelId="{C6BAEF19-D981-4927-811D-B419AD650E67}" type="presOf" srcId="{C43A24E3-3EAD-4BBC-8690-21A514F59786}" destId="{6B56572F-87C6-4D14-BD12-CE6DB2CD25E9}" srcOrd="0" destOrd="4" presId="urn:diagrams.loki3.com/BracketList"/>
    <dgm:cxn modelId="{AF6E7325-3607-4E7C-9518-C4F6AC747FDB}" type="presOf" srcId="{AA9447B5-294F-42AD-9FC3-39FE14833B84}" destId="{6B56572F-87C6-4D14-BD12-CE6DB2CD25E9}" srcOrd="0" destOrd="0" presId="urn:diagrams.loki3.com/BracketList"/>
    <dgm:cxn modelId="{30EE962D-BD24-41D1-B935-C661AC310981}" type="presOf" srcId="{5EAD19D0-1AE3-41C4-BF7F-8923A547F0EB}" destId="{6B56572F-87C6-4D14-BD12-CE6DB2CD25E9}" srcOrd="0" destOrd="3" presId="urn:diagrams.loki3.com/BracketList"/>
    <dgm:cxn modelId="{306BED3B-F8A4-4F8E-B9EA-C139D6501DE7}" srcId="{D10EE3BF-0985-4AFF-9703-FD7C6C2A149D}" destId="{DB761391-A9FC-4D83-8CA8-6BCD96168C08}" srcOrd="1" destOrd="0" parTransId="{1BB242CC-E541-445B-902F-579C5AA1CE86}" sibTransId="{151F2E2B-1517-45D0-9DF3-1B77F618641C}"/>
    <dgm:cxn modelId="{3CC1C33F-1B5F-43C1-B8EF-CF1EDB81AA24}" srcId="{D10EE3BF-0985-4AFF-9703-FD7C6C2A149D}" destId="{5EAD19D0-1AE3-41C4-BF7F-8923A547F0EB}" srcOrd="3" destOrd="0" parTransId="{AB395091-0A81-4911-999D-F01993124B8D}" sibTransId="{7F3B7885-0BAC-4967-A10C-008D1B1F5317}"/>
    <dgm:cxn modelId="{BA36BE7C-91AF-48E1-B4A5-31944661E271}" srcId="{D10EE3BF-0985-4AFF-9703-FD7C6C2A149D}" destId="{C43A24E3-3EAD-4BBC-8690-21A514F59786}" srcOrd="4" destOrd="0" parTransId="{CC38CF40-453A-44D1-AE16-4243EFC96C7F}" sibTransId="{55FE038A-CB65-47C3-B108-C4BBC086CC5E}"/>
    <dgm:cxn modelId="{67FFF59C-7D2D-434E-B454-7ED437CCF2AE}" srcId="{D10EE3BF-0985-4AFF-9703-FD7C6C2A149D}" destId="{AA9447B5-294F-42AD-9FC3-39FE14833B84}" srcOrd="0" destOrd="0" parTransId="{8F50F783-B58A-4D3C-BF1E-4D52CFA7A970}" sibTransId="{BDF93F18-9FA6-43A8-93E9-E2D36F894ADA}"/>
    <dgm:cxn modelId="{383919AA-5513-43CE-A42A-D588AD492E87}" srcId="{D10EE3BF-0985-4AFF-9703-FD7C6C2A149D}" destId="{2C18973B-C0B6-4D5D-A543-286F366AC3B7}" srcOrd="2" destOrd="0" parTransId="{F7D52004-04FC-401C-AF63-BDF17D48D62F}" sibTransId="{B09F214B-6B07-4CFF-A987-1502DD59632A}"/>
    <dgm:cxn modelId="{484012CB-758A-44EC-8D55-630FB73690C2}" srcId="{16A9E897-69CA-4A06-B688-E47B28503F81}" destId="{D10EE3BF-0985-4AFF-9703-FD7C6C2A149D}" srcOrd="0" destOrd="0" parTransId="{1CDAAC02-6B87-45AB-A4FB-FD6E5A601252}" sibTransId="{3577A9C7-3654-4309-A1B4-527CFC35CD86}"/>
    <dgm:cxn modelId="{87D973DE-7ECD-4F4D-9680-184F8A62C498}" type="presOf" srcId="{DB761391-A9FC-4D83-8CA8-6BCD96168C08}" destId="{6B56572F-87C6-4D14-BD12-CE6DB2CD25E9}" srcOrd="0" destOrd="1" presId="urn:diagrams.loki3.com/BracketList"/>
    <dgm:cxn modelId="{27509DE2-01A8-4489-B5C4-49D15AD31E76}" type="presOf" srcId="{D10EE3BF-0985-4AFF-9703-FD7C6C2A149D}" destId="{3389952F-AE01-4CC1-A4EA-4F4DC2412A41}" srcOrd="0" destOrd="0" presId="urn:diagrams.loki3.com/BracketList"/>
    <dgm:cxn modelId="{D08A83EB-D34C-4F06-B111-496AB869C2B0}" type="presOf" srcId="{2C18973B-C0B6-4D5D-A543-286F366AC3B7}" destId="{6B56572F-87C6-4D14-BD12-CE6DB2CD25E9}" srcOrd="0" destOrd="2" presId="urn:diagrams.loki3.com/BracketList"/>
    <dgm:cxn modelId="{6487BE25-0194-41F8-AC9C-7A3AEE90FB41}" type="presParOf" srcId="{344BEB48-A02D-4986-BAC1-12F029EC7439}" destId="{27DC83BA-74CE-462E-BFA3-07144E219705}" srcOrd="0" destOrd="0" presId="urn:diagrams.loki3.com/BracketList"/>
    <dgm:cxn modelId="{3F251833-19CB-434F-89C4-6C6D12A79DE0}" type="presParOf" srcId="{27DC83BA-74CE-462E-BFA3-07144E219705}" destId="{3389952F-AE01-4CC1-A4EA-4F4DC2412A41}" srcOrd="0" destOrd="0" presId="urn:diagrams.loki3.com/BracketList"/>
    <dgm:cxn modelId="{6B153593-E1FD-4BF3-822F-696AC77FA522}" type="presParOf" srcId="{27DC83BA-74CE-462E-BFA3-07144E219705}" destId="{812CF04E-D610-4989-B11D-C994635B95C9}" srcOrd="1" destOrd="0" presId="urn:diagrams.loki3.com/BracketList"/>
    <dgm:cxn modelId="{3FF9B143-2591-4B35-BC6B-9B1E586BC190}" type="presParOf" srcId="{27DC83BA-74CE-462E-BFA3-07144E219705}" destId="{1F80581F-7A1D-47EA-8FE4-2436CFD83813}" srcOrd="2" destOrd="0" presId="urn:diagrams.loki3.com/BracketList"/>
    <dgm:cxn modelId="{A877D4F9-55BD-42F6-8D2E-9C7F9A3D4745}" type="presParOf" srcId="{27DC83BA-74CE-462E-BFA3-07144E219705}" destId="{6B56572F-87C6-4D14-BD12-CE6DB2CD25E9}" srcOrd="3" destOrd="0" presId="urn:diagrams.loki3.com/BracketList"/>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E629A28-6C45-45D5-97E5-B25C78566B7B}"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6312EF3C-D56D-4D2A-9966-2077647F51E8}">
      <dgm:prSet phldrT="[Text]" custT="1"/>
      <dgm:spPr/>
      <dgm:t>
        <a:bodyPr/>
        <a:lstStyle/>
        <a:p>
          <a:r>
            <a:rPr lang="en-US" sz="2800" b="1" i="0" dirty="0">
              <a:latin typeface="Calibri" panose="020F0502020204030204" pitchFamily="34" charset="0"/>
              <a:cs typeface="Calibri" panose="020F0502020204030204" pitchFamily="34" charset="0"/>
            </a:rPr>
            <a:t>Research Gap  </a:t>
          </a:r>
          <a:endParaRPr lang="en-US" sz="2800" b="1" dirty="0">
            <a:latin typeface="Calibri" panose="020F0502020204030204" pitchFamily="34" charset="0"/>
            <a:cs typeface="Calibri" panose="020F0502020204030204" pitchFamily="34" charset="0"/>
          </a:endParaRPr>
        </a:p>
      </dgm:t>
    </dgm:pt>
    <dgm:pt modelId="{6DA47BCA-6F3C-46C2-B927-6B5A84637D7E}" type="parTrans" cxnId="{81334D5C-D086-4F95-A2FD-E4C6DB45028F}">
      <dgm:prSet/>
      <dgm:spPr/>
      <dgm:t>
        <a:bodyPr/>
        <a:lstStyle/>
        <a:p>
          <a:endParaRPr lang="en-US" sz="2800" b="1"/>
        </a:p>
      </dgm:t>
    </dgm:pt>
    <dgm:pt modelId="{99B8C52E-6132-4672-87A8-13BC8225F66C}" type="sibTrans" cxnId="{81334D5C-D086-4F95-A2FD-E4C6DB45028F}">
      <dgm:prSet/>
      <dgm:spPr/>
      <dgm:t>
        <a:bodyPr/>
        <a:lstStyle/>
        <a:p>
          <a:endParaRPr lang="en-US" sz="2800" b="1"/>
        </a:p>
      </dgm:t>
    </dgm:pt>
    <dgm:pt modelId="{BC73F3D4-7F61-4D14-A2F9-47433F7571D4}">
      <dgm:prSet phldrT="[Text]" custT="1"/>
      <dgm:spPr/>
      <dgm:t>
        <a:bodyPr/>
        <a:lstStyle/>
        <a:p>
          <a:pPr algn="just"/>
          <a:r>
            <a:rPr lang="en-US" sz="2800" b="1" i="0" dirty="0">
              <a:latin typeface="Calibri" panose="020F0502020204030204" pitchFamily="34" charset="0"/>
              <a:cs typeface="Calibri" panose="020F0502020204030204" pitchFamily="34" charset="0"/>
            </a:rPr>
            <a:t>Lack of research in consideration of factors related to cost, reliability, and sustainability of Precast Concrete and optimization of its logistics.</a:t>
          </a:r>
          <a:endParaRPr lang="en-US" sz="2800" b="1" dirty="0">
            <a:latin typeface="Calibri" panose="020F0502020204030204" pitchFamily="34" charset="0"/>
            <a:cs typeface="Calibri" panose="020F0502020204030204" pitchFamily="34" charset="0"/>
          </a:endParaRPr>
        </a:p>
      </dgm:t>
    </dgm:pt>
    <dgm:pt modelId="{D07895BF-C0F9-4630-B7E9-D1CDFCA88E02}" type="parTrans" cxnId="{0CDFD29F-F058-4B7D-BBC8-98A8CF003B20}">
      <dgm:prSet/>
      <dgm:spPr/>
      <dgm:t>
        <a:bodyPr/>
        <a:lstStyle/>
        <a:p>
          <a:endParaRPr lang="en-US" sz="2800" b="1"/>
        </a:p>
      </dgm:t>
    </dgm:pt>
    <dgm:pt modelId="{7F6270FA-78F3-49E6-9FC4-A1AD1D00D4C7}" type="sibTrans" cxnId="{0CDFD29F-F058-4B7D-BBC8-98A8CF003B20}">
      <dgm:prSet/>
      <dgm:spPr/>
      <dgm:t>
        <a:bodyPr/>
        <a:lstStyle/>
        <a:p>
          <a:endParaRPr lang="en-US" sz="2800" b="1"/>
        </a:p>
      </dgm:t>
    </dgm:pt>
    <dgm:pt modelId="{0C7E125C-C9FA-4D7B-8CA8-CA3AEF547876}">
      <dgm:prSet phldrT="[Text]" custT="1"/>
      <dgm:spPr/>
      <dgm:t>
        <a:bodyPr/>
        <a:lstStyle/>
        <a:p>
          <a:r>
            <a:rPr lang="en-US" sz="2800" b="1" i="0" dirty="0">
              <a:latin typeface="Calibri" panose="020F0502020204030204" pitchFamily="34" charset="0"/>
              <a:cs typeface="Calibri" panose="020F0502020204030204" pitchFamily="34" charset="0"/>
            </a:rPr>
            <a:t>Transportation Route Optimization</a:t>
          </a:r>
          <a:endParaRPr lang="en-US" sz="2800" b="1" dirty="0">
            <a:latin typeface="Calibri" panose="020F0502020204030204" pitchFamily="34" charset="0"/>
            <a:cs typeface="Calibri" panose="020F0502020204030204" pitchFamily="34" charset="0"/>
          </a:endParaRPr>
        </a:p>
      </dgm:t>
    </dgm:pt>
    <dgm:pt modelId="{828E8C81-EC8F-4B8F-A519-E9942BB0FD41}" type="parTrans" cxnId="{902249A0-ADB5-45A3-B06D-1E4AA7ACE65A}">
      <dgm:prSet/>
      <dgm:spPr/>
      <dgm:t>
        <a:bodyPr/>
        <a:lstStyle/>
        <a:p>
          <a:endParaRPr lang="en-US" sz="2800" b="1"/>
        </a:p>
      </dgm:t>
    </dgm:pt>
    <dgm:pt modelId="{91578C1F-A65F-4628-95DF-12D3312931EC}" type="sibTrans" cxnId="{902249A0-ADB5-45A3-B06D-1E4AA7ACE65A}">
      <dgm:prSet/>
      <dgm:spPr/>
      <dgm:t>
        <a:bodyPr/>
        <a:lstStyle/>
        <a:p>
          <a:endParaRPr lang="en-US" sz="2800" b="1"/>
        </a:p>
      </dgm:t>
    </dgm:pt>
    <dgm:pt modelId="{7225953E-72A7-43FA-96EB-92D2C300ACBE}">
      <dgm:prSet phldrT="[Text]" custT="1"/>
      <dgm:spPr/>
      <dgm:t>
        <a:bodyPr/>
        <a:lstStyle/>
        <a:p>
          <a:pPr algn="just"/>
          <a:r>
            <a:rPr lang="en-US" sz="2800" b="1" i="0" dirty="0">
              <a:latin typeface="Calibri" panose="020F0502020204030204" pitchFamily="34" charset="0"/>
              <a:cs typeface="Calibri" panose="020F0502020204030204" pitchFamily="34" charset="0"/>
            </a:rPr>
            <a:t>Aim to minimize costs and maximize sustainability, and reliability.</a:t>
          </a:r>
          <a:endParaRPr lang="en-US" sz="2800" b="1" dirty="0">
            <a:latin typeface="Calibri" panose="020F0502020204030204" pitchFamily="34" charset="0"/>
            <a:cs typeface="Calibri" panose="020F0502020204030204" pitchFamily="34" charset="0"/>
          </a:endParaRPr>
        </a:p>
      </dgm:t>
    </dgm:pt>
    <dgm:pt modelId="{EF5E3E08-077E-4FE4-91E0-30BFD5736235}" type="parTrans" cxnId="{879FC0D6-FE13-41EF-AADF-23C326F0E6DD}">
      <dgm:prSet/>
      <dgm:spPr/>
      <dgm:t>
        <a:bodyPr/>
        <a:lstStyle/>
        <a:p>
          <a:endParaRPr lang="en-US" sz="2800" b="1"/>
        </a:p>
      </dgm:t>
    </dgm:pt>
    <dgm:pt modelId="{65FA68C6-B411-41CF-9D50-81F6A781C9D4}" type="sibTrans" cxnId="{879FC0D6-FE13-41EF-AADF-23C326F0E6DD}">
      <dgm:prSet/>
      <dgm:spPr/>
      <dgm:t>
        <a:bodyPr/>
        <a:lstStyle/>
        <a:p>
          <a:endParaRPr lang="en-US" sz="2800" b="1"/>
        </a:p>
      </dgm:t>
    </dgm:pt>
    <dgm:pt modelId="{794CAA1B-C370-4BE7-907F-9DE045397FA8}">
      <dgm:prSet phldrT="[Text]" custT="1"/>
      <dgm:spPr/>
      <dgm:t>
        <a:bodyPr/>
        <a:lstStyle/>
        <a:p>
          <a:r>
            <a:rPr lang="en-US" sz="2800" b="1" i="0" dirty="0">
              <a:latin typeface="Calibri" panose="020F0502020204030204" pitchFamily="34" charset="0"/>
              <a:cs typeface="Calibri" panose="020F0502020204030204" pitchFamily="34" charset="0"/>
            </a:rPr>
            <a:t>Consideration of Price Changes</a:t>
          </a:r>
          <a:endParaRPr lang="en-US" sz="2800" b="1" dirty="0">
            <a:latin typeface="Calibri" panose="020F0502020204030204" pitchFamily="34" charset="0"/>
            <a:cs typeface="Calibri" panose="020F0502020204030204" pitchFamily="34" charset="0"/>
          </a:endParaRPr>
        </a:p>
      </dgm:t>
    </dgm:pt>
    <dgm:pt modelId="{A7361360-6E59-4572-BB72-1A272F30DB99}" type="parTrans" cxnId="{73127108-98D7-43DD-A46B-4FCF9FB0A30D}">
      <dgm:prSet/>
      <dgm:spPr/>
      <dgm:t>
        <a:bodyPr/>
        <a:lstStyle/>
        <a:p>
          <a:endParaRPr lang="en-US" sz="2800" b="1"/>
        </a:p>
      </dgm:t>
    </dgm:pt>
    <dgm:pt modelId="{DEDD9368-F143-442B-90F8-75F5ADBC2F48}" type="sibTrans" cxnId="{73127108-98D7-43DD-A46B-4FCF9FB0A30D}">
      <dgm:prSet/>
      <dgm:spPr/>
      <dgm:t>
        <a:bodyPr/>
        <a:lstStyle/>
        <a:p>
          <a:endParaRPr lang="en-US" sz="2800" b="1"/>
        </a:p>
      </dgm:t>
    </dgm:pt>
    <dgm:pt modelId="{6801AFD2-4EC5-48AC-ADCD-5DC42A4B5D37}">
      <dgm:prSet phldrT="[Text]" custT="1"/>
      <dgm:spPr/>
      <dgm:t>
        <a:bodyPr/>
        <a:lstStyle/>
        <a:p>
          <a:pPr algn="just"/>
          <a:r>
            <a:rPr lang="en-US" sz="2800" b="1" dirty="0">
              <a:latin typeface="Calibri" panose="020F0502020204030204" pitchFamily="34" charset="0"/>
              <a:cs typeface="Calibri" panose="020F0502020204030204" pitchFamily="34" charset="0"/>
            </a:rPr>
            <a:t>Aim to find the optimal way to plan the supply chain of PC by considering the price volatility and uncertainty of materials.</a:t>
          </a:r>
        </a:p>
      </dgm:t>
    </dgm:pt>
    <dgm:pt modelId="{4C952A75-D089-4513-9FEC-205DD9705CD1}" type="sibTrans" cxnId="{B84AD352-8260-43C7-9C4B-0DF621BC0E11}">
      <dgm:prSet/>
      <dgm:spPr/>
      <dgm:t>
        <a:bodyPr/>
        <a:lstStyle/>
        <a:p>
          <a:endParaRPr lang="en-US" sz="2800" b="1"/>
        </a:p>
      </dgm:t>
    </dgm:pt>
    <dgm:pt modelId="{C8F0E793-439F-4652-BA9B-2E417AF22FC4}" type="parTrans" cxnId="{B84AD352-8260-43C7-9C4B-0DF621BC0E11}">
      <dgm:prSet/>
      <dgm:spPr/>
      <dgm:t>
        <a:bodyPr/>
        <a:lstStyle/>
        <a:p>
          <a:endParaRPr lang="en-US" sz="2800" b="1"/>
        </a:p>
      </dgm:t>
    </dgm:pt>
    <dgm:pt modelId="{CC5897BB-25CF-4A75-B315-9B024278D5AF}" type="pres">
      <dgm:prSet presAssocID="{DE629A28-6C45-45D5-97E5-B25C78566B7B}" presName="linear" presStyleCnt="0">
        <dgm:presLayoutVars>
          <dgm:dir/>
          <dgm:animLvl val="lvl"/>
          <dgm:resizeHandles val="exact"/>
        </dgm:presLayoutVars>
      </dgm:prSet>
      <dgm:spPr/>
    </dgm:pt>
    <dgm:pt modelId="{3F8FC14D-1D88-4A31-A938-B759EE565A76}" type="pres">
      <dgm:prSet presAssocID="{6312EF3C-D56D-4D2A-9966-2077647F51E8}" presName="parentLin" presStyleCnt="0"/>
      <dgm:spPr/>
    </dgm:pt>
    <dgm:pt modelId="{4729962C-5091-4D37-97DB-C87CE433F001}" type="pres">
      <dgm:prSet presAssocID="{6312EF3C-D56D-4D2A-9966-2077647F51E8}" presName="parentLeftMargin" presStyleLbl="node1" presStyleIdx="0" presStyleCnt="3"/>
      <dgm:spPr/>
    </dgm:pt>
    <dgm:pt modelId="{A45D143B-4D31-4FA8-9927-85AE30FE14AA}" type="pres">
      <dgm:prSet presAssocID="{6312EF3C-D56D-4D2A-9966-2077647F51E8}" presName="parentText" presStyleLbl="node1" presStyleIdx="0" presStyleCnt="3">
        <dgm:presLayoutVars>
          <dgm:chMax val="0"/>
          <dgm:bulletEnabled val="1"/>
        </dgm:presLayoutVars>
      </dgm:prSet>
      <dgm:spPr/>
    </dgm:pt>
    <dgm:pt modelId="{1765F5D3-62FB-4D1F-8F30-0247A58225FD}" type="pres">
      <dgm:prSet presAssocID="{6312EF3C-D56D-4D2A-9966-2077647F51E8}" presName="negativeSpace" presStyleCnt="0"/>
      <dgm:spPr/>
    </dgm:pt>
    <dgm:pt modelId="{BF14B7F9-906B-47AC-8781-6E0612D1FBB1}" type="pres">
      <dgm:prSet presAssocID="{6312EF3C-D56D-4D2A-9966-2077647F51E8}" presName="childText" presStyleLbl="conFgAcc1" presStyleIdx="0" presStyleCnt="3">
        <dgm:presLayoutVars>
          <dgm:bulletEnabled val="1"/>
        </dgm:presLayoutVars>
      </dgm:prSet>
      <dgm:spPr/>
    </dgm:pt>
    <dgm:pt modelId="{ADA45CED-42E9-4B80-A70D-AF3B22944D57}" type="pres">
      <dgm:prSet presAssocID="{99B8C52E-6132-4672-87A8-13BC8225F66C}" presName="spaceBetweenRectangles" presStyleCnt="0"/>
      <dgm:spPr/>
    </dgm:pt>
    <dgm:pt modelId="{E4699C32-28A6-418E-B0F9-E60385BEAF15}" type="pres">
      <dgm:prSet presAssocID="{0C7E125C-C9FA-4D7B-8CA8-CA3AEF547876}" presName="parentLin" presStyleCnt="0"/>
      <dgm:spPr/>
    </dgm:pt>
    <dgm:pt modelId="{1951E600-FAD1-4B47-B903-CFE44DB05470}" type="pres">
      <dgm:prSet presAssocID="{0C7E125C-C9FA-4D7B-8CA8-CA3AEF547876}" presName="parentLeftMargin" presStyleLbl="node1" presStyleIdx="0" presStyleCnt="3"/>
      <dgm:spPr/>
    </dgm:pt>
    <dgm:pt modelId="{200D1C25-9EB7-4A11-AA3D-36402C966518}" type="pres">
      <dgm:prSet presAssocID="{0C7E125C-C9FA-4D7B-8CA8-CA3AEF547876}" presName="parentText" presStyleLbl="node1" presStyleIdx="1" presStyleCnt="3">
        <dgm:presLayoutVars>
          <dgm:chMax val="0"/>
          <dgm:bulletEnabled val="1"/>
        </dgm:presLayoutVars>
      </dgm:prSet>
      <dgm:spPr/>
    </dgm:pt>
    <dgm:pt modelId="{1AD06E6E-151B-4C73-A489-078260363701}" type="pres">
      <dgm:prSet presAssocID="{0C7E125C-C9FA-4D7B-8CA8-CA3AEF547876}" presName="negativeSpace" presStyleCnt="0"/>
      <dgm:spPr/>
    </dgm:pt>
    <dgm:pt modelId="{DB0CAA1A-C167-46CF-98A3-E8124DB14DDE}" type="pres">
      <dgm:prSet presAssocID="{0C7E125C-C9FA-4D7B-8CA8-CA3AEF547876}" presName="childText" presStyleLbl="conFgAcc1" presStyleIdx="1" presStyleCnt="3">
        <dgm:presLayoutVars>
          <dgm:bulletEnabled val="1"/>
        </dgm:presLayoutVars>
      </dgm:prSet>
      <dgm:spPr/>
    </dgm:pt>
    <dgm:pt modelId="{91E6D812-D84F-47EF-9D9C-C6ACC1D27775}" type="pres">
      <dgm:prSet presAssocID="{91578C1F-A65F-4628-95DF-12D3312931EC}" presName="spaceBetweenRectangles" presStyleCnt="0"/>
      <dgm:spPr/>
    </dgm:pt>
    <dgm:pt modelId="{62BC44A1-1283-403C-BC46-68B357B0BD96}" type="pres">
      <dgm:prSet presAssocID="{794CAA1B-C370-4BE7-907F-9DE045397FA8}" presName="parentLin" presStyleCnt="0"/>
      <dgm:spPr/>
    </dgm:pt>
    <dgm:pt modelId="{4A24D61E-1E0E-4DD6-BB0E-6F6EC4B21279}" type="pres">
      <dgm:prSet presAssocID="{794CAA1B-C370-4BE7-907F-9DE045397FA8}" presName="parentLeftMargin" presStyleLbl="node1" presStyleIdx="1" presStyleCnt="3"/>
      <dgm:spPr/>
    </dgm:pt>
    <dgm:pt modelId="{87439843-D24A-46C5-A249-E623343F7B81}" type="pres">
      <dgm:prSet presAssocID="{794CAA1B-C370-4BE7-907F-9DE045397FA8}" presName="parentText" presStyleLbl="node1" presStyleIdx="2" presStyleCnt="3">
        <dgm:presLayoutVars>
          <dgm:chMax val="0"/>
          <dgm:bulletEnabled val="1"/>
        </dgm:presLayoutVars>
      </dgm:prSet>
      <dgm:spPr/>
    </dgm:pt>
    <dgm:pt modelId="{E95DFEB0-B18E-47D5-8B64-93E3ED53AA1C}" type="pres">
      <dgm:prSet presAssocID="{794CAA1B-C370-4BE7-907F-9DE045397FA8}" presName="negativeSpace" presStyleCnt="0"/>
      <dgm:spPr/>
    </dgm:pt>
    <dgm:pt modelId="{19542811-5F23-419E-A1BB-4769CB080DEF}" type="pres">
      <dgm:prSet presAssocID="{794CAA1B-C370-4BE7-907F-9DE045397FA8}" presName="childText" presStyleLbl="conFgAcc1" presStyleIdx="2" presStyleCnt="3">
        <dgm:presLayoutVars>
          <dgm:bulletEnabled val="1"/>
        </dgm:presLayoutVars>
      </dgm:prSet>
      <dgm:spPr/>
    </dgm:pt>
  </dgm:ptLst>
  <dgm:cxnLst>
    <dgm:cxn modelId="{73127108-98D7-43DD-A46B-4FCF9FB0A30D}" srcId="{DE629A28-6C45-45D5-97E5-B25C78566B7B}" destId="{794CAA1B-C370-4BE7-907F-9DE045397FA8}" srcOrd="2" destOrd="0" parTransId="{A7361360-6E59-4572-BB72-1A272F30DB99}" sibTransId="{DEDD9368-F143-442B-90F8-75F5ADBC2F48}"/>
    <dgm:cxn modelId="{F52D052D-44FF-4DF4-9841-4B8E23507477}" type="presOf" srcId="{DE629A28-6C45-45D5-97E5-B25C78566B7B}" destId="{CC5897BB-25CF-4A75-B315-9B024278D5AF}" srcOrd="0" destOrd="0" presId="urn:microsoft.com/office/officeart/2005/8/layout/list1"/>
    <dgm:cxn modelId="{C1935D2E-E402-4E69-B1E0-AD4D15888A38}" type="presOf" srcId="{6312EF3C-D56D-4D2A-9966-2077647F51E8}" destId="{4729962C-5091-4D37-97DB-C87CE433F001}" srcOrd="0" destOrd="0" presId="urn:microsoft.com/office/officeart/2005/8/layout/list1"/>
    <dgm:cxn modelId="{81334D5C-D086-4F95-A2FD-E4C6DB45028F}" srcId="{DE629A28-6C45-45D5-97E5-B25C78566B7B}" destId="{6312EF3C-D56D-4D2A-9966-2077647F51E8}" srcOrd="0" destOrd="0" parTransId="{6DA47BCA-6F3C-46C2-B927-6B5A84637D7E}" sibTransId="{99B8C52E-6132-4672-87A8-13BC8225F66C}"/>
    <dgm:cxn modelId="{1C441866-2156-42F3-AB6A-843092A710DE}" type="presOf" srcId="{0C7E125C-C9FA-4D7B-8CA8-CA3AEF547876}" destId="{1951E600-FAD1-4B47-B903-CFE44DB05470}" srcOrd="0" destOrd="0" presId="urn:microsoft.com/office/officeart/2005/8/layout/list1"/>
    <dgm:cxn modelId="{3CC14469-E19B-4776-BE2C-BDCD9E38BB79}" type="presOf" srcId="{7225953E-72A7-43FA-96EB-92D2C300ACBE}" destId="{DB0CAA1A-C167-46CF-98A3-E8124DB14DDE}" srcOrd="0" destOrd="0" presId="urn:microsoft.com/office/officeart/2005/8/layout/list1"/>
    <dgm:cxn modelId="{E4154870-C687-4513-9182-48C2587602D2}" type="presOf" srcId="{BC73F3D4-7F61-4D14-A2F9-47433F7571D4}" destId="{BF14B7F9-906B-47AC-8781-6E0612D1FBB1}" srcOrd="0" destOrd="0" presId="urn:microsoft.com/office/officeart/2005/8/layout/list1"/>
    <dgm:cxn modelId="{2173E551-23AF-4CD8-9499-08141BB80ECB}" type="presOf" srcId="{794CAA1B-C370-4BE7-907F-9DE045397FA8}" destId="{4A24D61E-1E0E-4DD6-BB0E-6F6EC4B21279}" srcOrd="0" destOrd="0" presId="urn:microsoft.com/office/officeart/2005/8/layout/list1"/>
    <dgm:cxn modelId="{B84AD352-8260-43C7-9C4B-0DF621BC0E11}" srcId="{794CAA1B-C370-4BE7-907F-9DE045397FA8}" destId="{6801AFD2-4EC5-48AC-ADCD-5DC42A4B5D37}" srcOrd="0" destOrd="0" parTransId="{C8F0E793-439F-4652-BA9B-2E417AF22FC4}" sibTransId="{4C952A75-D089-4513-9FEC-205DD9705CD1}"/>
    <dgm:cxn modelId="{01411D86-E6C1-403A-8E30-EF909BF67E75}" type="presOf" srcId="{6312EF3C-D56D-4D2A-9966-2077647F51E8}" destId="{A45D143B-4D31-4FA8-9927-85AE30FE14AA}" srcOrd="1" destOrd="0" presId="urn:microsoft.com/office/officeart/2005/8/layout/list1"/>
    <dgm:cxn modelId="{0CDFD29F-F058-4B7D-BBC8-98A8CF003B20}" srcId="{6312EF3C-D56D-4D2A-9966-2077647F51E8}" destId="{BC73F3D4-7F61-4D14-A2F9-47433F7571D4}" srcOrd="0" destOrd="0" parTransId="{D07895BF-C0F9-4630-B7E9-D1CDFCA88E02}" sibTransId="{7F6270FA-78F3-49E6-9FC4-A1AD1D00D4C7}"/>
    <dgm:cxn modelId="{902249A0-ADB5-45A3-B06D-1E4AA7ACE65A}" srcId="{DE629A28-6C45-45D5-97E5-B25C78566B7B}" destId="{0C7E125C-C9FA-4D7B-8CA8-CA3AEF547876}" srcOrd="1" destOrd="0" parTransId="{828E8C81-EC8F-4B8F-A519-E9942BB0FD41}" sibTransId="{91578C1F-A65F-4628-95DF-12D3312931EC}"/>
    <dgm:cxn modelId="{9D4057C3-AC56-45D2-B25B-EA50DC488ACD}" type="presOf" srcId="{6801AFD2-4EC5-48AC-ADCD-5DC42A4B5D37}" destId="{19542811-5F23-419E-A1BB-4769CB080DEF}" srcOrd="0" destOrd="0" presId="urn:microsoft.com/office/officeart/2005/8/layout/list1"/>
    <dgm:cxn modelId="{86D6F6D1-B127-473A-8EFD-9A2B442FECF3}" type="presOf" srcId="{794CAA1B-C370-4BE7-907F-9DE045397FA8}" destId="{87439843-D24A-46C5-A249-E623343F7B81}" srcOrd="1" destOrd="0" presId="urn:microsoft.com/office/officeart/2005/8/layout/list1"/>
    <dgm:cxn modelId="{879FC0D6-FE13-41EF-AADF-23C326F0E6DD}" srcId="{0C7E125C-C9FA-4D7B-8CA8-CA3AEF547876}" destId="{7225953E-72A7-43FA-96EB-92D2C300ACBE}" srcOrd="0" destOrd="0" parTransId="{EF5E3E08-077E-4FE4-91E0-30BFD5736235}" sibTransId="{65FA68C6-B411-41CF-9D50-81F6A781C9D4}"/>
    <dgm:cxn modelId="{BED831FC-DF41-4375-BDE0-9F81054ECE04}" type="presOf" srcId="{0C7E125C-C9FA-4D7B-8CA8-CA3AEF547876}" destId="{200D1C25-9EB7-4A11-AA3D-36402C966518}" srcOrd="1" destOrd="0" presId="urn:microsoft.com/office/officeart/2005/8/layout/list1"/>
    <dgm:cxn modelId="{277AACF5-8C7D-45B2-94BF-87A2664D6053}" type="presParOf" srcId="{CC5897BB-25CF-4A75-B315-9B024278D5AF}" destId="{3F8FC14D-1D88-4A31-A938-B759EE565A76}" srcOrd="0" destOrd="0" presId="urn:microsoft.com/office/officeart/2005/8/layout/list1"/>
    <dgm:cxn modelId="{42380A02-9AF7-4E8A-B069-0503A3CCA5A6}" type="presParOf" srcId="{3F8FC14D-1D88-4A31-A938-B759EE565A76}" destId="{4729962C-5091-4D37-97DB-C87CE433F001}" srcOrd="0" destOrd="0" presId="urn:microsoft.com/office/officeart/2005/8/layout/list1"/>
    <dgm:cxn modelId="{64BC497B-0CDB-44B4-A55B-5D7B80F82450}" type="presParOf" srcId="{3F8FC14D-1D88-4A31-A938-B759EE565A76}" destId="{A45D143B-4D31-4FA8-9927-85AE30FE14AA}" srcOrd="1" destOrd="0" presId="urn:microsoft.com/office/officeart/2005/8/layout/list1"/>
    <dgm:cxn modelId="{6D68E334-FD67-4154-B64F-CB9D1433A485}" type="presParOf" srcId="{CC5897BB-25CF-4A75-B315-9B024278D5AF}" destId="{1765F5D3-62FB-4D1F-8F30-0247A58225FD}" srcOrd="1" destOrd="0" presId="urn:microsoft.com/office/officeart/2005/8/layout/list1"/>
    <dgm:cxn modelId="{E5F27DA0-0407-43F1-93F7-FA822E1D4F86}" type="presParOf" srcId="{CC5897BB-25CF-4A75-B315-9B024278D5AF}" destId="{BF14B7F9-906B-47AC-8781-6E0612D1FBB1}" srcOrd="2" destOrd="0" presId="urn:microsoft.com/office/officeart/2005/8/layout/list1"/>
    <dgm:cxn modelId="{F1365CC5-3068-460E-843A-BF7299F7E118}" type="presParOf" srcId="{CC5897BB-25CF-4A75-B315-9B024278D5AF}" destId="{ADA45CED-42E9-4B80-A70D-AF3B22944D57}" srcOrd="3" destOrd="0" presId="urn:microsoft.com/office/officeart/2005/8/layout/list1"/>
    <dgm:cxn modelId="{5317F03B-0D6D-41CC-9D11-214CD39D1AE1}" type="presParOf" srcId="{CC5897BB-25CF-4A75-B315-9B024278D5AF}" destId="{E4699C32-28A6-418E-B0F9-E60385BEAF15}" srcOrd="4" destOrd="0" presId="urn:microsoft.com/office/officeart/2005/8/layout/list1"/>
    <dgm:cxn modelId="{0F8118AD-0F75-4BC5-BBC9-EDF54BDAC531}" type="presParOf" srcId="{E4699C32-28A6-418E-B0F9-E60385BEAF15}" destId="{1951E600-FAD1-4B47-B903-CFE44DB05470}" srcOrd="0" destOrd="0" presId="urn:microsoft.com/office/officeart/2005/8/layout/list1"/>
    <dgm:cxn modelId="{EC2DFA2F-6AD3-4D8A-BC36-FC03938A3E71}" type="presParOf" srcId="{E4699C32-28A6-418E-B0F9-E60385BEAF15}" destId="{200D1C25-9EB7-4A11-AA3D-36402C966518}" srcOrd="1" destOrd="0" presId="urn:microsoft.com/office/officeart/2005/8/layout/list1"/>
    <dgm:cxn modelId="{90085681-4007-43B1-92CD-37E0B3620652}" type="presParOf" srcId="{CC5897BB-25CF-4A75-B315-9B024278D5AF}" destId="{1AD06E6E-151B-4C73-A489-078260363701}" srcOrd="5" destOrd="0" presId="urn:microsoft.com/office/officeart/2005/8/layout/list1"/>
    <dgm:cxn modelId="{C3A97856-852C-4648-BDD4-B76CC3487218}" type="presParOf" srcId="{CC5897BB-25CF-4A75-B315-9B024278D5AF}" destId="{DB0CAA1A-C167-46CF-98A3-E8124DB14DDE}" srcOrd="6" destOrd="0" presId="urn:microsoft.com/office/officeart/2005/8/layout/list1"/>
    <dgm:cxn modelId="{251C5B95-C24B-4C67-937F-934D2C1065E6}" type="presParOf" srcId="{CC5897BB-25CF-4A75-B315-9B024278D5AF}" destId="{91E6D812-D84F-47EF-9D9C-C6ACC1D27775}" srcOrd="7" destOrd="0" presId="urn:microsoft.com/office/officeart/2005/8/layout/list1"/>
    <dgm:cxn modelId="{08B09133-A21B-41A5-957B-FFE7E80FE9B4}" type="presParOf" srcId="{CC5897BB-25CF-4A75-B315-9B024278D5AF}" destId="{62BC44A1-1283-403C-BC46-68B357B0BD96}" srcOrd="8" destOrd="0" presId="urn:microsoft.com/office/officeart/2005/8/layout/list1"/>
    <dgm:cxn modelId="{67472436-E1AD-41F4-86A2-AC9C673C6C0D}" type="presParOf" srcId="{62BC44A1-1283-403C-BC46-68B357B0BD96}" destId="{4A24D61E-1E0E-4DD6-BB0E-6F6EC4B21279}" srcOrd="0" destOrd="0" presId="urn:microsoft.com/office/officeart/2005/8/layout/list1"/>
    <dgm:cxn modelId="{98AFCD43-D847-482B-A011-16322AD1CFD1}" type="presParOf" srcId="{62BC44A1-1283-403C-BC46-68B357B0BD96}" destId="{87439843-D24A-46C5-A249-E623343F7B81}" srcOrd="1" destOrd="0" presId="urn:microsoft.com/office/officeart/2005/8/layout/list1"/>
    <dgm:cxn modelId="{E2316547-CDCC-4D67-8A23-FF4CF020E3C1}" type="presParOf" srcId="{CC5897BB-25CF-4A75-B315-9B024278D5AF}" destId="{E95DFEB0-B18E-47D5-8B64-93E3ED53AA1C}" srcOrd="9" destOrd="0" presId="urn:microsoft.com/office/officeart/2005/8/layout/list1"/>
    <dgm:cxn modelId="{9F14DB8E-A260-4DDD-B9AD-7D5298D0EA70}" type="presParOf" srcId="{CC5897BB-25CF-4A75-B315-9B024278D5AF}" destId="{19542811-5F23-419E-A1BB-4769CB080DEF}" srcOrd="10" destOrd="0" presId="urn:microsoft.com/office/officeart/2005/8/layout/list1"/>
  </dgm:cxnLst>
  <dgm:bg/>
  <dgm:whole/>
  <dgm:extLst>
    <a:ext uri="http://schemas.microsoft.com/office/drawing/2008/diagram">
      <dsp:dataModelExt xmlns:dsp="http://schemas.microsoft.com/office/drawing/2008/diagram" relId="rId1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3EF76C4-F078-425F-AA93-D7AC9157BB89}" type="doc">
      <dgm:prSet loTypeId="urn:microsoft.com/office/officeart/2005/8/layout/StepDownProcess" loCatId="process" qsTypeId="urn:microsoft.com/office/officeart/2005/8/quickstyle/simple1" qsCatId="simple" csTypeId="urn:microsoft.com/office/officeart/2005/8/colors/accent0_2" csCatId="mainScheme" phldr="1"/>
      <dgm:spPr/>
      <dgm:t>
        <a:bodyPr/>
        <a:lstStyle/>
        <a:p>
          <a:endParaRPr lang="en-US"/>
        </a:p>
      </dgm:t>
    </dgm:pt>
    <dgm:pt modelId="{116944D4-2682-4DFC-91AF-2C83B8468BB9}">
      <dgm:prSet phldrT="[Text]" custT="1"/>
      <dgm:spPr>
        <a:solidFill>
          <a:schemeClr val="bg2">
            <a:lumMod val="90000"/>
          </a:schemeClr>
        </a:solidFill>
      </dgm:spPr>
      <dgm:t>
        <a:bodyPr/>
        <a:lstStyle/>
        <a:p>
          <a:r>
            <a:rPr lang="en-US" sz="2400" b="1" dirty="0">
              <a:solidFill>
                <a:schemeClr val="tx1"/>
              </a:solidFill>
              <a:latin typeface="Calibri" panose="020F0502020204030204" pitchFamily="34" charset="0"/>
              <a:cs typeface="Calibri" panose="020F0502020204030204" pitchFamily="34" charset="0"/>
            </a:rPr>
            <a:t>Identifying Factors</a:t>
          </a:r>
        </a:p>
      </dgm:t>
    </dgm:pt>
    <dgm:pt modelId="{71392BD9-AE81-4493-AF9F-DA31CCA8FBE6}" type="parTrans" cxnId="{E9613DD7-AD5B-4CF5-AAB5-8E218C4FE4F7}">
      <dgm:prSet/>
      <dgm:spPr/>
      <dgm:t>
        <a:bodyPr/>
        <a:lstStyle/>
        <a:p>
          <a:endParaRPr lang="en-US" sz="2000">
            <a:solidFill>
              <a:schemeClr val="tx1"/>
            </a:solidFill>
          </a:endParaRPr>
        </a:p>
      </dgm:t>
    </dgm:pt>
    <dgm:pt modelId="{C4751214-DC33-4B3A-923A-C4CBC8B47C12}" type="sibTrans" cxnId="{E9613DD7-AD5B-4CF5-AAB5-8E218C4FE4F7}">
      <dgm:prSet/>
      <dgm:spPr/>
      <dgm:t>
        <a:bodyPr/>
        <a:lstStyle/>
        <a:p>
          <a:endParaRPr lang="en-US" sz="2000">
            <a:solidFill>
              <a:schemeClr val="tx1"/>
            </a:solidFill>
          </a:endParaRPr>
        </a:p>
      </dgm:t>
    </dgm:pt>
    <dgm:pt modelId="{16F1D9DD-F7F6-4FF6-8AB5-1BA832F1B9BC}">
      <dgm:prSet phldrT="[Text]" custT="1"/>
      <dgm:spPr/>
      <dgm:t>
        <a:bodyPr/>
        <a:lstStyle/>
        <a:p>
          <a:r>
            <a:rPr lang="en-US" sz="2000" b="1" dirty="0">
              <a:solidFill>
                <a:schemeClr val="tx1"/>
              </a:solidFill>
              <a:latin typeface="Calibri" panose="020F0502020204030204" pitchFamily="34" charset="0"/>
              <a:cs typeface="Calibri" panose="020F0502020204030204" pitchFamily="34" charset="0"/>
            </a:rPr>
            <a:t>Factors associated with Cost, Reliability and Sustainability </a:t>
          </a:r>
        </a:p>
      </dgm:t>
    </dgm:pt>
    <dgm:pt modelId="{B0AB120C-EF80-4BC8-84DA-22F9DF9FD1CF}" type="parTrans" cxnId="{15A2B923-AD87-43D4-A45A-2F90E16BA7E7}">
      <dgm:prSet/>
      <dgm:spPr/>
      <dgm:t>
        <a:bodyPr/>
        <a:lstStyle/>
        <a:p>
          <a:endParaRPr lang="en-US" sz="2000">
            <a:solidFill>
              <a:schemeClr val="tx1"/>
            </a:solidFill>
          </a:endParaRPr>
        </a:p>
      </dgm:t>
    </dgm:pt>
    <dgm:pt modelId="{C9ABEACB-70E7-40A2-B549-8DE8F7E16CBA}" type="sibTrans" cxnId="{15A2B923-AD87-43D4-A45A-2F90E16BA7E7}">
      <dgm:prSet/>
      <dgm:spPr/>
      <dgm:t>
        <a:bodyPr/>
        <a:lstStyle/>
        <a:p>
          <a:endParaRPr lang="en-US" sz="2000">
            <a:solidFill>
              <a:schemeClr val="tx1"/>
            </a:solidFill>
          </a:endParaRPr>
        </a:p>
      </dgm:t>
    </dgm:pt>
    <dgm:pt modelId="{6269D06F-4639-4AE5-9F19-E0E7AA216FB3}">
      <dgm:prSet phldrT="[Text]" custT="1"/>
      <dgm:spPr>
        <a:solidFill>
          <a:schemeClr val="accent4">
            <a:lumMod val="20000"/>
            <a:lumOff val="80000"/>
          </a:schemeClr>
        </a:solidFill>
      </dgm:spPr>
      <dgm:t>
        <a:bodyPr/>
        <a:lstStyle/>
        <a:p>
          <a:r>
            <a:rPr lang="en-US" sz="2400" b="1" dirty="0">
              <a:solidFill>
                <a:schemeClr val="tx1"/>
              </a:solidFill>
              <a:latin typeface="Calibri" panose="020F0502020204030204" pitchFamily="34" charset="0"/>
              <a:cs typeface="Calibri" panose="020F0502020204030204" pitchFamily="34" charset="0"/>
            </a:rPr>
            <a:t>Exploring Interdependencies</a:t>
          </a:r>
        </a:p>
      </dgm:t>
    </dgm:pt>
    <dgm:pt modelId="{35392414-CA2D-4AF9-AE79-9588B5CC8918}" type="parTrans" cxnId="{BE148BFF-4817-4B7A-9C0A-135CD943FFCD}">
      <dgm:prSet/>
      <dgm:spPr/>
      <dgm:t>
        <a:bodyPr/>
        <a:lstStyle/>
        <a:p>
          <a:endParaRPr lang="en-US" sz="2000">
            <a:solidFill>
              <a:schemeClr val="tx1"/>
            </a:solidFill>
          </a:endParaRPr>
        </a:p>
      </dgm:t>
    </dgm:pt>
    <dgm:pt modelId="{4BFFDF7D-3078-4001-AADF-C827FC2B3B90}" type="sibTrans" cxnId="{BE148BFF-4817-4B7A-9C0A-135CD943FFCD}">
      <dgm:prSet/>
      <dgm:spPr/>
      <dgm:t>
        <a:bodyPr/>
        <a:lstStyle/>
        <a:p>
          <a:endParaRPr lang="en-US" sz="2000">
            <a:solidFill>
              <a:schemeClr val="tx1"/>
            </a:solidFill>
          </a:endParaRPr>
        </a:p>
      </dgm:t>
    </dgm:pt>
    <dgm:pt modelId="{781A03B4-4FE6-48EE-8370-A4F1B9504A05}">
      <dgm:prSet phldrT="[Text]" custT="1"/>
      <dgm:spPr/>
      <dgm:t>
        <a:bodyPr/>
        <a:lstStyle/>
        <a:p>
          <a:r>
            <a:rPr lang="en-US" sz="2000" b="1" dirty="0">
              <a:solidFill>
                <a:schemeClr val="tx1"/>
              </a:solidFill>
              <a:latin typeface="Calibri" panose="020F0502020204030204" pitchFamily="34" charset="0"/>
              <a:cs typeface="Calibri" panose="020F0502020204030204" pitchFamily="34" charset="0"/>
            </a:rPr>
            <a:t>Contextual Relationships in each elements</a:t>
          </a:r>
        </a:p>
      </dgm:t>
    </dgm:pt>
    <dgm:pt modelId="{9BA3BBAB-EE7D-4B6A-A227-3DC85E224F83}" type="parTrans" cxnId="{FB87A065-335C-47BA-9628-78763ED6595B}">
      <dgm:prSet/>
      <dgm:spPr/>
      <dgm:t>
        <a:bodyPr/>
        <a:lstStyle/>
        <a:p>
          <a:endParaRPr lang="en-US" sz="2000">
            <a:solidFill>
              <a:schemeClr val="tx1"/>
            </a:solidFill>
          </a:endParaRPr>
        </a:p>
      </dgm:t>
    </dgm:pt>
    <dgm:pt modelId="{68761EFF-E457-41AE-8178-7EE2162490A4}" type="sibTrans" cxnId="{FB87A065-335C-47BA-9628-78763ED6595B}">
      <dgm:prSet/>
      <dgm:spPr/>
      <dgm:t>
        <a:bodyPr/>
        <a:lstStyle/>
        <a:p>
          <a:endParaRPr lang="en-US" sz="2000">
            <a:solidFill>
              <a:schemeClr val="tx1"/>
            </a:solidFill>
          </a:endParaRPr>
        </a:p>
      </dgm:t>
    </dgm:pt>
    <dgm:pt modelId="{620D5AEA-E944-411E-BB96-962DD00A799B}">
      <dgm:prSet phldrT="[Text]" custT="1"/>
      <dgm:spPr>
        <a:solidFill>
          <a:schemeClr val="accent6">
            <a:lumMod val="40000"/>
            <a:lumOff val="60000"/>
          </a:schemeClr>
        </a:solidFill>
      </dgm:spPr>
      <dgm:t>
        <a:bodyPr/>
        <a:lstStyle/>
        <a:p>
          <a:r>
            <a:rPr lang="en-US" sz="2400" b="1" dirty="0">
              <a:solidFill>
                <a:schemeClr val="tx1"/>
              </a:solidFill>
              <a:latin typeface="Calibri" panose="020F0502020204030204" pitchFamily="34" charset="0"/>
              <a:cs typeface="Calibri" panose="020F0502020204030204" pitchFamily="34" charset="0"/>
            </a:rPr>
            <a:t>Developing Structural Matrix</a:t>
          </a:r>
        </a:p>
      </dgm:t>
    </dgm:pt>
    <dgm:pt modelId="{9556ADEF-E992-4F78-AE97-6FB779BD116D}" type="parTrans" cxnId="{00A27CC7-1006-4CC1-BE5F-78563F02A894}">
      <dgm:prSet/>
      <dgm:spPr/>
      <dgm:t>
        <a:bodyPr/>
        <a:lstStyle/>
        <a:p>
          <a:endParaRPr lang="en-US" sz="2000">
            <a:solidFill>
              <a:schemeClr val="tx1"/>
            </a:solidFill>
          </a:endParaRPr>
        </a:p>
      </dgm:t>
    </dgm:pt>
    <dgm:pt modelId="{58F83C7B-0F76-4C09-B5AA-A340D57820AD}" type="sibTrans" cxnId="{00A27CC7-1006-4CC1-BE5F-78563F02A894}">
      <dgm:prSet/>
      <dgm:spPr/>
      <dgm:t>
        <a:bodyPr/>
        <a:lstStyle/>
        <a:p>
          <a:endParaRPr lang="en-US" sz="2000">
            <a:solidFill>
              <a:schemeClr val="tx1"/>
            </a:solidFill>
          </a:endParaRPr>
        </a:p>
      </dgm:t>
    </dgm:pt>
    <dgm:pt modelId="{599BD4CB-EB15-4117-BE40-C8541868D66A}">
      <dgm:prSet phldrT="[Text]" custT="1"/>
      <dgm:spPr/>
      <dgm:t>
        <a:bodyPr/>
        <a:lstStyle/>
        <a:p>
          <a:r>
            <a:rPr lang="en-US" sz="2000" b="1" dirty="0">
              <a:solidFill>
                <a:schemeClr val="tx1"/>
              </a:solidFill>
              <a:latin typeface="Calibri" panose="020F0502020204030204" pitchFamily="34" charset="0"/>
              <a:cs typeface="Calibri" panose="020F0502020204030204" pitchFamily="34" charset="0"/>
            </a:rPr>
            <a:t>Helpful to Develop a</a:t>
          </a:r>
          <a:r>
            <a:rPr lang="en-US" sz="2000" b="1" dirty="0">
              <a:solidFill>
                <a:srgbClr val="1B340F"/>
              </a:solidFill>
              <a:latin typeface="Calibri" panose="020F0502020204030204" pitchFamily="34" charset="0"/>
              <a:cs typeface="Calibri" panose="020F0502020204030204" pitchFamily="34" charset="0"/>
            </a:rPr>
            <a:t>n Optimal Supply Logistics System for Precast Operations.</a:t>
          </a:r>
          <a:endParaRPr lang="en-US" sz="2000" b="1" dirty="0">
            <a:solidFill>
              <a:schemeClr val="tx1"/>
            </a:solidFill>
            <a:latin typeface="Calibri" panose="020F0502020204030204" pitchFamily="34" charset="0"/>
            <a:cs typeface="Calibri" panose="020F0502020204030204" pitchFamily="34" charset="0"/>
          </a:endParaRPr>
        </a:p>
      </dgm:t>
    </dgm:pt>
    <dgm:pt modelId="{E2B179A0-B488-4F93-A17E-ACC58CD4F1D1}" type="parTrans" cxnId="{060FCB20-AEE5-482A-BB0E-F0C172ACD3DB}">
      <dgm:prSet/>
      <dgm:spPr/>
      <dgm:t>
        <a:bodyPr/>
        <a:lstStyle/>
        <a:p>
          <a:endParaRPr lang="en-US" sz="2000">
            <a:solidFill>
              <a:schemeClr val="tx1"/>
            </a:solidFill>
          </a:endParaRPr>
        </a:p>
      </dgm:t>
    </dgm:pt>
    <dgm:pt modelId="{A354680B-BD54-4DC6-B364-8E0ABEA4BB6F}" type="sibTrans" cxnId="{060FCB20-AEE5-482A-BB0E-F0C172ACD3DB}">
      <dgm:prSet/>
      <dgm:spPr/>
      <dgm:t>
        <a:bodyPr/>
        <a:lstStyle/>
        <a:p>
          <a:endParaRPr lang="en-US" sz="2000">
            <a:solidFill>
              <a:schemeClr val="tx1"/>
            </a:solidFill>
          </a:endParaRPr>
        </a:p>
      </dgm:t>
    </dgm:pt>
    <dgm:pt modelId="{8CBEEA95-F157-4EA6-9CBA-649C0786F4EA}" type="pres">
      <dgm:prSet presAssocID="{63EF76C4-F078-425F-AA93-D7AC9157BB89}" presName="rootnode" presStyleCnt="0">
        <dgm:presLayoutVars>
          <dgm:chMax/>
          <dgm:chPref/>
          <dgm:dir/>
          <dgm:animLvl val="lvl"/>
        </dgm:presLayoutVars>
      </dgm:prSet>
      <dgm:spPr/>
    </dgm:pt>
    <dgm:pt modelId="{EFE917EE-E2BF-44A8-8D0B-9658EA90065F}" type="pres">
      <dgm:prSet presAssocID="{116944D4-2682-4DFC-91AF-2C83B8468BB9}" presName="composite" presStyleCnt="0"/>
      <dgm:spPr/>
    </dgm:pt>
    <dgm:pt modelId="{0ADE034B-D44F-4F21-B8A6-0004F6C7DDD1}" type="pres">
      <dgm:prSet presAssocID="{116944D4-2682-4DFC-91AF-2C83B8468BB9}" presName="bentUpArrow1" presStyleLbl="alignImgPlace1" presStyleIdx="0" presStyleCnt="2" custLinFactNeighborX="-83420" custLinFactNeighborY="-3826"/>
      <dgm:spPr>
        <a:solidFill>
          <a:schemeClr val="accent4">
            <a:lumMod val="20000"/>
            <a:lumOff val="80000"/>
          </a:schemeClr>
        </a:solidFill>
      </dgm:spPr>
    </dgm:pt>
    <dgm:pt modelId="{9B5E59AB-29D2-47CC-BA63-5E43CF522F44}" type="pres">
      <dgm:prSet presAssocID="{116944D4-2682-4DFC-91AF-2C83B8468BB9}" presName="ParentText" presStyleLbl="node1" presStyleIdx="0" presStyleCnt="3" custScaleX="192564" custLinFactNeighborX="-77992" custLinFactNeighborY="-1833">
        <dgm:presLayoutVars>
          <dgm:chMax val="1"/>
          <dgm:chPref val="1"/>
          <dgm:bulletEnabled val="1"/>
        </dgm:presLayoutVars>
      </dgm:prSet>
      <dgm:spPr/>
    </dgm:pt>
    <dgm:pt modelId="{417A6C8F-65D0-4D12-98C1-B8AC5ACE3269}" type="pres">
      <dgm:prSet presAssocID="{116944D4-2682-4DFC-91AF-2C83B8468BB9}" presName="ChildText" presStyleLbl="revTx" presStyleIdx="0" presStyleCnt="3" custScaleX="291052" custLinFactX="4163" custLinFactNeighborX="100000" custLinFactNeighborY="-3670">
        <dgm:presLayoutVars>
          <dgm:chMax val="0"/>
          <dgm:chPref val="0"/>
          <dgm:bulletEnabled val="1"/>
        </dgm:presLayoutVars>
      </dgm:prSet>
      <dgm:spPr/>
    </dgm:pt>
    <dgm:pt modelId="{B90E86C1-9418-413D-A59D-266BC0045DF3}" type="pres">
      <dgm:prSet presAssocID="{C4751214-DC33-4B3A-923A-C4CBC8B47C12}" presName="sibTrans" presStyleCnt="0"/>
      <dgm:spPr/>
    </dgm:pt>
    <dgm:pt modelId="{6C3F489E-A898-4475-A5D4-E14EB1209F34}" type="pres">
      <dgm:prSet presAssocID="{6269D06F-4639-4AE5-9F19-E0E7AA216FB3}" presName="composite" presStyleCnt="0"/>
      <dgm:spPr/>
    </dgm:pt>
    <dgm:pt modelId="{7F316BE2-2772-45D0-8173-BEF00CF69942}" type="pres">
      <dgm:prSet presAssocID="{6269D06F-4639-4AE5-9F19-E0E7AA216FB3}" presName="bentUpArrow1" presStyleLbl="alignImgPlace1" presStyleIdx="1" presStyleCnt="2" custLinFactNeighborX="-59427" custLinFactNeighborY="2404"/>
      <dgm:spPr>
        <a:solidFill>
          <a:schemeClr val="accent6">
            <a:lumMod val="40000"/>
            <a:lumOff val="60000"/>
          </a:schemeClr>
        </a:solidFill>
      </dgm:spPr>
    </dgm:pt>
    <dgm:pt modelId="{86BA8D98-D4E9-41F6-A5EA-4F2FC2175E4B}" type="pres">
      <dgm:prSet presAssocID="{6269D06F-4639-4AE5-9F19-E0E7AA216FB3}" presName="ParentText" presStyleLbl="node1" presStyleIdx="1" presStyleCnt="3" custScaleX="188991" custLinFactNeighborX="-68283" custLinFactNeighborY="644">
        <dgm:presLayoutVars>
          <dgm:chMax val="1"/>
          <dgm:chPref val="1"/>
          <dgm:bulletEnabled val="1"/>
        </dgm:presLayoutVars>
      </dgm:prSet>
      <dgm:spPr/>
    </dgm:pt>
    <dgm:pt modelId="{32A0E7C5-CDC7-4E03-AA38-158DF08C1BD6}" type="pres">
      <dgm:prSet presAssocID="{6269D06F-4639-4AE5-9F19-E0E7AA216FB3}" presName="ChildText" presStyleLbl="revTx" presStyleIdx="1" presStyleCnt="3" custScaleX="250447" custLinFactNeighborX="48549" custLinFactNeighborY="-2361">
        <dgm:presLayoutVars>
          <dgm:chMax val="0"/>
          <dgm:chPref val="0"/>
          <dgm:bulletEnabled val="1"/>
        </dgm:presLayoutVars>
      </dgm:prSet>
      <dgm:spPr/>
    </dgm:pt>
    <dgm:pt modelId="{87B1CE43-3653-4AB3-8CE0-5EB3BA6AB4DC}" type="pres">
      <dgm:prSet presAssocID="{4BFFDF7D-3078-4001-AADF-C827FC2B3B90}" presName="sibTrans" presStyleCnt="0"/>
      <dgm:spPr/>
    </dgm:pt>
    <dgm:pt modelId="{AB380E2E-92FC-4749-98DD-B07E44FB236E}" type="pres">
      <dgm:prSet presAssocID="{620D5AEA-E944-411E-BB96-962DD00A799B}" presName="composite" presStyleCnt="0"/>
      <dgm:spPr/>
    </dgm:pt>
    <dgm:pt modelId="{1612FC4E-3CE6-44D6-90EE-7505015DB8B3}" type="pres">
      <dgm:prSet presAssocID="{620D5AEA-E944-411E-BB96-962DD00A799B}" presName="ParentText" presStyleLbl="node1" presStyleIdx="2" presStyleCnt="3" custScaleX="167759" custLinFactNeighborX="-56155" custLinFactNeighborY="-20166">
        <dgm:presLayoutVars>
          <dgm:chMax val="1"/>
          <dgm:chPref val="1"/>
          <dgm:bulletEnabled val="1"/>
        </dgm:presLayoutVars>
      </dgm:prSet>
      <dgm:spPr/>
    </dgm:pt>
    <dgm:pt modelId="{8A73C6A3-DCC1-46C7-A05D-522FA09E13B3}" type="pres">
      <dgm:prSet presAssocID="{620D5AEA-E944-411E-BB96-962DD00A799B}" presName="FinalChildText" presStyleLbl="revTx" presStyleIdx="2" presStyleCnt="3" custScaleX="275802" custScaleY="183799" custLinFactNeighborX="82575" custLinFactNeighborY="-20100">
        <dgm:presLayoutVars>
          <dgm:chMax val="0"/>
          <dgm:chPref val="0"/>
          <dgm:bulletEnabled val="1"/>
        </dgm:presLayoutVars>
      </dgm:prSet>
      <dgm:spPr/>
    </dgm:pt>
  </dgm:ptLst>
  <dgm:cxnLst>
    <dgm:cxn modelId="{D2FDA106-88C7-4E93-A720-C571895EC0CA}" type="presOf" srcId="{63EF76C4-F078-425F-AA93-D7AC9157BB89}" destId="{8CBEEA95-F157-4EA6-9CBA-649C0786F4EA}" srcOrd="0" destOrd="0" presId="urn:microsoft.com/office/officeart/2005/8/layout/StepDownProcess"/>
    <dgm:cxn modelId="{060FCB20-AEE5-482A-BB0E-F0C172ACD3DB}" srcId="{620D5AEA-E944-411E-BB96-962DD00A799B}" destId="{599BD4CB-EB15-4117-BE40-C8541868D66A}" srcOrd="0" destOrd="0" parTransId="{E2B179A0-B488-4F93-A17E-ACC58CD4F1D1}" sibTransId="{A354680B-BD54-4DC6-B364-8E0ABEA4BB6F}"/>
    <dgm:cxn modelId="{15A2B923-AD87-43D4-A45A-2F90E16BA7E7}" srcId="{116944D4-2682-4DFC-91AF-2C83B8468BB9}" destId="{16F1D9DD-F7F6-4FF6-8AB5-1BA832F1B9BC}" srcOrd="0" destOrd="0" parTransId="{B0AB120C-EF80-4BC8-84DA-22F9DF9FD1CF}" sibTransId="{C9ABEACB-70E7-40A2-B549-8DE8F7E16CBA}"/>
    <dgm:cxn modelId="{E8E5A661-36AB-44BE-93F8-FAF131AAF5BE}" type="presOf" srcId="{16F1D9DD-F7F6-4FF6-8AB5-1BA832F1B9BC}" destId="{417A6C8F-65D0-4D12-98C1-B8AC5ACE3269}" srcOrd="0" destOrd="0" presId="urn:microsoft.com/office/officeart/2005/8/layout/StepDownProcess"/>
    <dgm:cxn modelId="{F2788C43-DBF1-4416-A955-B232CEB86DCF}" type="presOf" srcId="{6269D06F-4639-4AE5-9F19-E0E7AA216FB3}" destId="{86BA8D98-D4E9-41F6-A5EA-4F2FC2175E4B}" srcOrd="0" destOrd="0" presId="urn:microsoft.com/office/officeart/2005/8/layout/StepDownProcess"/>
    <dgm:cxn modelId="{FB87A065-335C-47BA-9628-78763ED6595B}" srcId="{6269D06F-4639-4AE5-9F19-E0E7AA216FB3}" destId="{781A03B4-4FE6-48EE-8370-A4F1B9504A05}" srcOrd="0" destOrd="0" parTransId="{9BA3BBAB-EE7D-4B6A-A227-3DC85E224F83}" sibTransId="{68761EFF-E457-41AE-8178-7EE2162490A4}"/>
    <dgm:cxn modelId="{75C04080-8059-409A-A1DE-F7193026ABB8}" type="presOf" srcId="{116944D4-2682-4DFC-91AF-2C83B8468BB9}" destId="{9B5E59AB-29D2-47CC-BA63-5E43CF522F44}" srcOrd="0" destOrd="0" presId="urn:microsoft.com/office/officeart/2005/8/layout/StepDownProcess"/>
    <dgm:cxn modelId="{FAC56787-59D0-443C-A154-F02ACE994B30}" type="presOf" srcId="{620D5AEA-E944-411E-BB96-962DD00A799B}" destId="{1612FC4E-3CE6-44D6-90EE-7505015DB8B3}" srcOrd="0" destOrd="0" presId="urn:microsoft.com/office/officeart/2005/8/layout/StepDownProcess"/>
    <dgm:cxn modelId="{8C0C5C8D-547C-4F93-99AC-2D09747DD8A9}" type="presOf" srcId="{599BD4CB-EB15-4117-BE40-C8541868D66A}" destId="{8A73C6A3-DCC1-46C7-A05D-522FA09E13B3}" srcOrd="0" destOrd="0" presId="urn:microsoft.com/office/officeart/2005/8/layout/StepDownProcess"/>
    <dgm:cxn modelId="{00A27CC7-1006-4CC1-BE5F-78563F02A894}" srcId="{63EF76C4-F078-425F-AA93-D7AC9157BB89}" destId="{620D5AEA-E944-411E-BB96-962DD00A799B}" srcOrd="2" destOrd="0" parTransId="{9556ADEF-E992-4F78-AE97-6FB779BD116D}" sibTransId="{58F83C7B-0F76-4C09-B5AA-A340D57820AD}"/>
    <dgm:cxn modelId="{E9613DD7-AD5B-4CF5-AAB5-8E218C4FE4F7}" srcId="{63EF76C4-F078-425F-AA93-D7AC9157BB89}" destId="{116944D4-2682-4DFC-91AF-2C83B8468BB9}" srcOrd="0" destOrd="0" parTransId="{71392BD9-AE81-4493-AF9F-DA31CCA8FBE6}" sibTransId="{C4751214-DC33-4B3A-923A-C4CBC8B47C12}"/>
    <dgm:cxn modelId="{E1080FEB-A513-40BA-BBFD-4A120CAC2981}" type="presOf" srcId="{781A03B4-4FE6-48EE-8370-A4F1B9504A05}" destId="{32A0E7C5-CDC7-4E03-AA38-158DF08C1BD6}" srcOrd="0" destOrd="0" presId="urn:microsoft.com/office/officeart/2005/8/layout/StepDownProcess"/>
    <dgm:cxn modelId="{BE148BFF-4817-4B7A-9C0A-135CD943FFCD}" srcId="{63EF76C4-F078-425F-AA93-D7AC9157BB89}" destId="{6269D06F-4639-4AE5-9F19-E0E7AA216FB3}" srcOrd="1" destOrd="0" parTransId="{35392414-CA2D-4AF9-AE79-9588B5CC8918}" sibTransId="{4BFFDF7D-3078-4001-AADF-C827FC2B3B90}"/>
    <dgm:cxn modelId="{5ACF00F1-32A8-49B7-B6C6-6AD6115D837F}" type="presParOf" srcId="{8CBEEA95-F157-4EA6-9CBA-649C0786F4EA}" destId="{EFE917EE-E2BF-44A8-8D0B-9658EA90065F}" srcOrd="0" destOrd="0" presId="urn:microsoft.com/office/officeart/2005/8/layout/StepDownProcess"/>
    <dgm:cxn modelId="{2F50C63A-F376-4211-9E23-D032F3AEDE65}" type="presParOf" srcId="{EFE917EE-E2BF-44A8-8D0B-9658EA90065F}" destId="{0ADE034B-D44F-4F21-B8A6-0004F6C7DDD1}" srcOrd="0" destOrd="0" presId="urn:microsoft.com/office/officeart/2005/8/layout/StepDownProcess"/>
    <dgm:cxn modelId="{BA7DA774-99EE-4CC7-9C67-51E4E737629F}" type="presParOf" srcId="{EFE917EE-E2BF-44A8-8D0B-9658EA90065F}" destId="{9B5E59AB-29D2-47CC-BA63-5E43CF522F44}" srcOrd="1" destOrd="0" presId="urn:microsoft.com/office/officeart/2005/8/layout/StepDownProcess"/>
    <dgm:cxn modelId="{C60EA8C6-4235-4C9A-8B24-261014AB2D64}" type="presParOf" srcId="{EFE917EE-E2BF-44A8-8D0B-9658EA90065F}" destId="{417A6C8F-65D0-4D12-98C1-B8AC5ACE3269}" srcOrd="2" destOrd="0" presId="urn:microsoft.com/office/officeart/2005/8/layout/StepDownProcess"/>
    <dgm:cxn modelId="{131FCFDA-C3DC-46D0-9B7F-DB54A8073A91}" type="presParOf" srcId="{8CBEEA95-F157-4EA6-9CBA-649C0786F4EA}" destId="{B90E86C1-9418-413D-A59D-266BC0045DF3}" srcOrd="1" destOrd="0" presId="urn:microsoft.com/office/officeart/2005/8/layout/StepDownProcess"/>
    <dgm:cxn modelId="{1B87724A-57DF-4EAA-817A-EF7975E0B3AE}" type="presParOf" srcId="{8CBEEA95-F157-4EA6-9CBA-649C0786F4EA}" destId="{6C3F489E-A898-4475-A5D4-E14EB1209F34}" srcOrd="2" destOrd="0" presId="urn:microsoft.com/office/officeart/2005/8/layout/StepDownProcess"/>
    <dgm:cxn modelId="{BB17621A-6DF3-4CD8-86A2-CCE7E5AB3240}" type="presParOf" srcId="{6C3F489E-A898-4475-A5D4-E14EB1209F34}" destId="{7F316BE2-2772-45D0-8173-BEF00CF69942}" srcOrd="0" destOrd="0" presId="urn:microsoft.com/office/officeart/2005/8/layout/StepDownProcess"/>
    <dgm:cxn modelId="{37938D3F-3855-4182-8221-703A694FD8CC}" type="presParOf" srcId="{6C3F489E-A898-4475-A5D4-E14EB1209F34}" destId="{86BA8D98-D4E9-41F6-A5EA-4F2FC2175E4B}" srcOrd="1" destOrd="0" presId="urn:microsoft.com/office/officeart/2005/8/layout/StepDownProcess"/>
    <dgm:cxn modelId="{C9C7457F-07C8-48FA-9873-ABA23D840ECF}" type="presParOf" srcId="{6C3F489E-A898-4475-A5D4-E14EB1209F34}" destId="{32A0E7C5-CDC7-4E03-AA38-158DF08C1BD6}" srcOrd="2" destOrd="0" presId="urn:microsoft.com/office/officeart/2005/8/layout/StepDownProcess"/>
    <dgm:cxn modelId="{26E1A7DD-F3FD-4085-AFC5-06EFB13DAC84}" type="presParOf" srcId="{8CBEEA95-F157-4EA6-9CBA-649C0786F4EA}" destId="{87B1CE43-3653-4AB3-8CE0-5EB3BA6AB4DC}" srcOrd="3" destOrd="0" presId="urn:microsoft.com/office/officeart/2005/8/layout/StepDownProcess"/>
    <dgm:cxn modelId="{EE8DEF2D-AF53-4546-ADAB-B6115C2AA605}" type="presParOf" srcId="{8CBEEA95-F157-4EA6-9CBA-649C0786F4EA}" destId="{AB380E2E-92FC-4749-98DD-B07E44FB236E}" srcOrd="4" destOrd="0" presId="urn:microsoft.com/office/officeart/2005/8/layout/StepDownProcess"/>
    <dgm:cxn modelId="{F2166567-604E-426D-8D87-8061E515661F}" type="presParOf" srcId="{AB380E2E-92FC-4749-98DD-B07E44FB236E}" destId="{1612FC4E-3CE6-44D6-90EE-7505015DB8B3}" srcOrd="0" destOrd="0" presId="urn:microsoft.com/office/officeart/2005/8/layout/StepDownProcess"/>
    <dgm:cxn modelId="{2A922170-87CE-4519-A6FD-F88BF2B7D7E2}" type="presParOf" srcId="{AB380E2E-92FC-4749-98DD-B07E44FB236E}" destId="{8A73C6A3-DCC1-46C7-A05D-522FA09E13B3}" srcOrd="1" destOrd="0" presId="urn:microsoft.com/office/officeart/2005/8/layout/StepDownProcess"/>
  </dgm:cxnLst>
  <dgm:bg/>
  <dgm:whole/>
  <dgm:extLst>
    <a:ext uri="http://schemas.microsoft.com/office/drawing/2008/diagram">
      <dsp:dataModelExt xmlns:dsp="http://schemas.microsoft.com/office/drawing/2008/diagram" relId="rId24"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3F8F07A-0398-4C86-BD29-BB7CADC76DFD}" type="doc">
      <dgm:prSet loTypeId="urn:microsoft.com/office/officeart/2011/layout/TabList" loCatId="list" qsTypeId="urn:microsoft.com/office/officeart/2005/8/quickstyle/simple3" qsCatId="simple" csTypeId="urn:microsoft.com/office/officeart/2005/8/colors/colorful5" csCatId="colorful" phldr="1"/>
      <dgm:spPr/>
      <dgm:t>
        <a:bodyPr/>
        <a:lstStyle/>
        <a:p>
          <a:endParaRPr lang="en-US"/>
        </a:p>
      </dgm:t>
    </dgm:pt>
    <dgm:pt modelId="{ADD0E724-8275-4E14-9523-0C644555DFA5}">
      <dgm:prSet phldrT="[Text]" custT="1"/>
      <dgm:spPr/>
      <dgm:t>
        <a:bodyPr/>
        <a:lstStyle/>
        <a:p>
          <a:r>
            <a:rPr lang="en-US" sz="3600" b="1" dirty="0">
              <a:latin typeface="Calibri" panose="020F0502020204030204" pitchFamily="34" charset="0"/>
              <a:cs typeface="Calibri" panose="020F0502020204030204" pitchFamily="34" charset="0"/>
            </a:rPr>
            <a:t>Task 1</a:t>
          </a:r>
        </a:p>
      </dgm:t>
    </dgm:pt>
    <dgm:pt modelId="{5350DF39-9F2A-4C6B-B31F-128BB3B052DE}" type="parTrans" cxnId="{9E8F5AA6-A33C-4CCC-B174-0870B0D7CC0A}">
      <dgm:prSet/>
      <dgm:spPr/>
      <dgm:t>
        <a:bodyPr/>
        <a:lstStyle/>
        <a:p>
          <a:endParaRPr lang="en-US" sz="2400" b="1">
            <a:latin typeface="Calibri" panose="020F0502020204030204" pitchFamily="34" charset="0"/>
            <a:cs typeface="Calibri" panose="020F0502020204030204" pitchFamily="34" charset="0"/>
          </a:endParaRPr>
        </a:p>
      </dgm:t>
    </dgm:pt>
    <dgm:pt modelId="{0B7BE441-5D01-41F0-A655-E3F4FFFE847E}" type="sibTrans" cxnId="{9E8F5AA6-A33C-4CCC-B174-0870B0D7CC0A}">
      <dgm:prSet/>
      <dgm:spPr/>
      <dgm:t>
        <a:bodyPr/>
        <a:lstStyle/>
        <a:p>
          <a:endParaRPr lang="en-US" sz="2400" b="1">
            <a:latin typeface="Calibri" panose="020F0502020204030204" pitchFamily="34" charset="0"/>
            <a:cs typeface="Calibri" panose="020F0502020204030204" pitchFamily="34" charset="0"/>
          </a:endParaRPr>
        </a:p>
      </dgm:t>
    </dgm:pt>
    <dgm:pt modelId="{59261D83-D291-43C1-AEF4-E1BF4FF07E7E}">
      <dgm:prSet phldrT="[Text]" custT="1"/>
      <dgm:spPr/>
      <dgm:t>
        <a:bodyPr anchor="ctr"/>
        <a:lstStyle/>
        <a:p>
          <a:pPr algn="just">
            <a:buFont typeface="Arial" panose="020B0604020202020204" pitchFamily="34" charset="0"/>
            <a:buChar char="•"/>
          </a:pPr>
          <a:r>
            <a:rPr lang="en-US" sz="2400" b="1" dirty="0">
              <a:latin typeface="Calibri" panose="020F0502020204030204" pitchFamily="34" charset="0"/>
              <a:cs typeface="Calibri" panose="020F0502020204030204" pitchFamily="34" charset="0"/>
            </a:rPr>
            <a:t>A </a:t>
          </a:r>
          <a:r>
            <a:rPr lang="en-US" sz="2400" b="1" i="1" dirty="0">
              <a:latin typeface="Calibri" panose="020F0502020204030204" pitchFamily="34" charset="0"/>
              <a:cs typeface="Calibri" panose="020F0502020204030204" pitchFamily="34" charset="0"/>
            </a:rPr>
            <a:t>Structural Self-Interaction matrix </a:t>
          </a:r>
          <a:r>
            <a:rPr lang="en-US" sz="2400" b="1" dirty="0">
              <a:latin typeface="Calibri" panose="020F0502020204030204" pitchFamily="34" charset="0"/>
              <a:cs typeface="Calibri" panose="020F0502020204030204" pitchFamily="34" charset="0"/>
            </a:rPr>
            <a:t>to be developed. A </a:t>
          </a:r>
          <a:r>
            <a:rPr lang="en-US" sz="2400" b="1" i="1" dirty="0">
              <a:latin typeface="Calibri" panose="020F0502020204030204" pitchFamily="34" charset="0"/>
              <a:cs typeface="Calibri" panose="020F0502020204030204" pitchFamily="34" charset="0"/>
            </a:rPr>
            <a:t>diagraph </a:t>
          </a:r>
          <a:r>
            <a:rPr lang="en-US" sz="2400" b="1" dirty="0">
              <a:latin typeface="Calibri" panose="020F0502020204030204" pitchFamily="34" charset="0"/>
              <a:cs typeface="Calibri" panose="020F0502020204030204" pitchFamily="34" charset="0"/>
            </a:rPr>
            <a:t>representation with variables and corresponding factors will provide the precedence and parallel relationships of general understandings of the system. </a:t>
          </a:r>
        </a:p>
      </dgm:t>
    </dgm:pt>
    <dgm:pt modelId="{8C01CBFF-93FB-4FDB-AEAD-5B10C9BF0B37}" type="parTrans" cxnId="{93A125BE-3D10-4500-A2E3-6EDCEDA11E9F}">
      <dgm:prSet/>
      <dgm:spPr/>
      <dgm:t>
        <a:bodyPr/>
        <a:lstStyle/>
        <a:p>
          <a:endParaRPr lang="en-US" sz="2400" b="1">
            <a:latin typeface="Calibri" panose="020F0502020204030204" pitchFamily="34" charset="0"/>
            <a:cs typeface="Calibri" panose="020F0502020204030204" pitchFamily="34" charset="0"/>
          </a:endParaRPr>
        </a:p>
      </dgm:t>
    </dgm:pt>
    <dgm:pt modelId="{E5E11CD0-9D3A-4D98-A964-A26201841604}" type="sibTrans" cxnId="{93A125BE-3D10-4500-A2E3-6EDCEDA11E9F}">
      <dgm:prSet/>
      <dgm:spPr/>
      <dgm:t>
        <a:bodyPr/>
        <a:lstStyle/>
        <a:p>
          <a:endParaRPr lang="en-US" sz="2400" b="1">
            <a:latin typeface="Calibri" panose="020F0502020204030204" pitchFamily="34" charset="0"/>
            <a:cs typeface="Calibri" panose="020F0502020204030204" pitchFamily="34" charset="0"/>
          </a:endParaRPr>
        </a:p>
      </dgm:t>
    </dgm:pt>
    <dgm:pt modelId="{463CBF6F-10F1-481D-888A-8F5FBC6FFBEE}">
      <dgm:prSet phldrT="[Text]" custT="1"/>
      <dgm:spPr/>
      <dgm:t>
        <a:bodyPr spcFirstLastPara="0" vert="horz" wrap="square" lIns="312928" tIns="178816" rIns="312928" bIns="178816" numCol="1" spcCol="1270" anchor="ctr" anchorCtr="0"/>
        <a:lstStyle/>
        <a:p>
          <a:pPr marL="0" lvl="0" indent="0" algn="ctr" defTabSz="1955800">
            <a:lnSpc>
              <a:spcPct val="90000"/>
            </a:lnSpc>
            <a:spcBef>
              <a:spcPct val="0"/>
            </a:spcBef>
            <a:spcAft>
              <a:spcPct val="35000"/>
            </a:spcAft>
            <a:buNone/>
          </a:pPr>
          <a:r>
            <a:rPr lang="en-US" sz="3600" b="1" kern="1200" dirty="0">
              <a:latin typeface="Calibri" panose="020F0502020204030204" pitchFamily="34" charset="0"/>
              <a:ea typeface="Arial"/>
              <a:cs typeface="Calibri" panose="020F0502020204030204" pitchFamily="34" charset="0"/>
            </a:rPr>
            <a:t>Task 2</a:t>
          </a:r>
        </a:p>
      </dgm:t>
    </dgm:pt>
    <dgm:pt modelId="{FF9BE6D8-5FFD-4ADE-A974-A51D94E48849}" type="parTrans" cxnId="{9C47C37E-C148-4B38-9D0B-4868651C2179}">
      <dgm:prSet/>
      <dgm:spPr/>
      <dgm:t>
        <a:bodyPr/>
        <a:lstStyle/>
        <a:p>
          <a:endParaRPr lang="en-US" sz="2400" b="1">
            <a:latin typeface="Calibri" panose="020F0502020204030204" pitchFamily="34" charset="0"/>
            <a:cs typeface="Calibri" panose="020F0502020204030204" pitchFamily="34" charset="0"/>
          </a:endParaRPr>
        </a:p>
      </dgm:t>
    </dgm:pt>
    <dgm:pt modelId="{B6295669-6E04-4BDC-B8B6-AE9EB2F8A191}" type="sibTrans" cxnId="{9C47C37E-C148-4B38-9D0B-4868651C2179}">
      <dgm:prSet/>
      <dgm:spPr/>
      <dgm:t>
        <a:bodyPr/>
        <a:lstStyle/>
        <a:p>
          <a:endParaRPr lang="en-US" sz="2400" b="1">
            <a:latin typeface="Calibri" panose="020F0502020204030204" pitchFamily="34" charset="0"/>
            <a:cs typeface="Calibri" panose="020F0502020204030204" pitchFamily="34" charset="0"/>
          </a:endParaRPr>
        </a:p>
      </dgm:t>
    </dgm:pt>
    <dgm:pt modelId="{B3A7FEAC-784F-4D77-9CFA-7B689831504A}">
      <dgm:prSet phldrT="[Text]" custT="1"/>
      <dgm:spPr/>
      <dgm:t>
        <a:bodyPr anchor="ctr"/>
        <a:lstStyle/>
        <a:p>
          <a:pPr algn="just"/>
          <a:r>
            <a:rPr lang="en-US" sz="2400" b="1" dirty="0">
              <a:latin typeface="Calibri" panose="020F0502020204030204" pitchFamily="34" charset="0"/>
              <a:cs typeface="Calibri" panose="020F0502020204030204" pitchFamily="34" charset="0"/>
            </a:rPr>
            <a:t>Cost-reliability-sustainability (CRS) model</a:t>
          </a:r>
          <a:r>
            <a:rPr lang="en-US" sz="2400" b="1" i="1" dirty="0">
              <a:latin typeface="Calibri" panose="020F0502020204030204" pitchFamily="34" charset="0"/>
              <a:cs typeface="Calibri" panose="020F0502020204030204" pitchFamily="34" charset="0"/>
            </a:rPr>
            <a:t> </a:t>
          </a:r>
          <a:r>
            <a:rPr lang="en-US" sz="2400" b="1" dirty="0">
              <a:latin typeface="Calibri" panose="020F0502020204030204" pitchFamily="34" charset="0"/>
              <a:cs typeface="Calibri" panose="020F0502020204030204" pitchFamily="34" charset="0"/>
            </a:rPr>
            <a:t>will be formulated to determine the optimal process path that will minimize the expected PC supply system’s cost and simultaneously improve the system's reliability and sustainability of the system. </a:t>
          </a:r>
        </a:p>
      </dgm:t>
    </dgm:pt>
    <dgm:pt modelId="{F54B0AA6-A723-439D-80BC-36ABC56D2DF5}" type="parTrans" cxnId="{FA0F5928-0500-4267-87EB-64A684AEDF45}">
      <dgm:prSet/>
      <dgm:spPr/>
      <dgm:t>
        <a:bodyPr/>
        <a:lstStyle/>
        <a:p>
          <a:endParaRPr lang="en-US" sz="2400" b="1">
            <a:latin typeface="Calibri" panose="020F0502020204030204" pitchFamily="34" charset="0"/>
            <a:cs typeface="Calibri" panose="020F0502020204030204" pitchFamily="34" charset="0"/>
          </a:endParaRPr>
        </a:p>
      </dgm:t>
    </dgm:pt>
    <dgm:pt modelId="{DC88645B-EC37-4CFF-AFB8-7FAF6084F2AC}" type="sibTrans" cxnId="{FA0F5928-0500-4267-87EB-64A684AEDF45}">
      <dgm:prSet/>
      <dgm:spPr/>
      <dgm:t>
        <a:bodyPr/>
        <a:lstStyle/>
        <a:p>
          <a:endParaRPr lang="en-US" sz="2400" b="1">
            <a:latin typeface="Calibri" panose="020F0502020204030204" pitchFamily="34" charset="0"/>
            <a:cs typeface="Calibri" panose="020F0502020204030204" pitchFamily="34" charset="0"/>
          </a:endParaRPr>
        </a:p>
      </dgm:t>
    </dgm:pt>
    <dgm:pt modelId="{438A8421-2EFE-4824-B401-9DC5BF04BD87}">
      <dgm:prSet phldrT="[Text]" custT="1"/>
      <dgm:spPr/>
      <dgm:t>
        <a:bodyPr spcFirstLastPara="0" vert="horz" wrap="square" lIns="312928" tIns="178816" rIns="312928" bIns="178816" numCol="1" spcCol="1270" anchor="ctr" anchorCtr="0"/>
        <a:lstStyle/>
        <a:p>
          <a:pPr marL="0" lvl="0" indent="0" algn="ctr" defTabSz="1955800">
            <a:lnSpc>
              <a:spcPct val="90000"/>
            </a:lnSpc>
            <a:spcBef>
              <a:spcPct val="0"/>
            </a:spcBef>
            <a:spcAft>
              <a:spcPct val="35000"/>
            </a:spcAft>
            <a:buNone/>
          </a:pPr>
          <a:r>
            <a:rPr lang="en-US" sz="3600" b="1" kern="1200" dirty="0">
              <a:latin typeface="Calibri" panose="020F0502020204030204" pitchFamily="34" charset="0"/>
              <a:ea typeface="Arial"/>
              <a:cs typeface="Calibri" panose="020F0502020204030204" pitchFamily="34" charset="0"/>
            </a:rPr>
            <a:t>Task 3</a:t>
          </a:r>
        </a:p>
      </dgm:t>
    </dgm:pt>
    <dgm:pt modelId="{51379216-B11E-4A94-8486-7EC6D35D0762}" type="parTrans" cxnId="{19FE228F-9D4A-4918-B657-A490A51340FC}">
      <dgm:prSet/>
      <dgm:spPr/>
      <dgm:t>
        <a:bodyPr/>
        <a:lstStyle/>
        <a:p>
          <a:endParaRPr lang="en-US" sz="2400" b="1">
            <a:latin typeface="Calibri" panose="020F0502020204030204" pitchFamily="34" charset="0"/>
            <a:cs typeface="Calibri" panose="020F0502020204030204" pitchFamily="34" charset="0"/>
          </a:endParaRPr>
        </a:p>
      </dgm:t>
    </dgm:pt>
    <dgm:pt modelId="{FACC1EFE-6FF2-46BC-A9FC-33BF6ED07DE7}" type="sibTrans" cxnId="{19FE228F-9D4A-4918-B657-A490A51340FC}">
      <dgm:prSet/>
      <dgm:spPr/>
      <dgm:t>
        <a:bodyPr/>
        <a:lstStyle/>
        <a:p>
          <a:endParaRPr lang="en-US" sz="2400" b="1">
            <a:latin typeface="Calibri" panose="020F0502020204030204" pitchFamily="34" charset="0"/>
            <a:cs typeface="Calibri" panose="020F0502020204030204" pitchFamily="34" charset="0"/>
          </a:endParaRPr>
        </a:p>
      </dgm:t>
    </dgm:pt>
    <dgm:pt modelId="{5FB14A23-7DFD-47A6-8DC4-6E2F8670C9D6}">
      <dgm:prSet phldrT="[Text]" custT="1"/>
      <dgm:spPr/>
      <dgm:t>
        <a:bodyPr anchor="ctr"/>
        <a:lstStyle/>
        <a:p>
          <a:pPr algn="just">
            <a:buFont typeface="Arial" panose="020B0604020202020204" pitchFamily="34" charset="0"/>
            <a:buChar char="•"/>
          </a:pPr>
          <a:r>
            <a:rPr lang="en-US" sz="2400" b="1" dirty="0">
              <a:latin typeface="Calibri" panose="020F0502020204030204" pitchFamily="34" charset="0"/>
              <a:cs typeface="Calibri" panose="020F0502020204030204" pitchFamily="34" charset="0"/>
            </a:rPr>
            <a:t>Process variability and expected cost with individual material’s prices and supply uncertainty will be considered for refurbishing the warehouse in time. </a:t>
          </a:r>
        </a:p>
      </dgm:t>
    </dgm:pt>
    <dgm:pt modelId="{B49E180E-DECD-48AE-A333-CD1FC400FDC7}" type="parTrans" cxnId="{9D8A0E22-2FEE-44C2-8723-84AEE52BA2C8}">
      <dgm:prSet/>
      <dgm:spPr/>
      <dgm:t>
        <a:bodyPr/>
        <a:lstStyle/>
        <a:p>
          <a:endParaRPr lang="en-US" sz="2400" b="1">
            <a:latin typeface="Calibri" panose="020F0502020204030204" pitchFamily="34" charset="0"/>
            <a:cs typeface="Calibri" panose="020F0502020204030204" pitchFamily="34" charset="0"/>
          </a:endParaRPr>
        </a:p>
      </dgm:t>
    </dgm:pt>
    <dgm:pt modelId="{1A6DD320-A8F0-46E9-B851-0A09BAE32BFE}" type="sibTrans" cxnId="{9D8A0E22-2FEE-44C2-8723-84AEE52BA2C8}">
      <dgm:prSet/>
      <dgm:spPr/>
      <dgm:t>
        <a:bodyPr/>
        <a:lstStyle/>
        <a:p>
          <a:endParaRPr lang="en-US" sz="2400" b="1">
            <a:latin typeface="Calibri" panose="020F0502020204030204" pitchFamily="34" charset="0"/>
            <a:cs typeface="Calibri" panose="020F0502020204030204" pitchFamily="34" charset="0"/>
          </a:endParaRPr>
        </a:p>
      </dgm:t>
    </dgm:pt>
    <dgm:pt modelId="{596BA7A2-0304-42E0-A8BE-B22C1B65A9AD}" type="pres">
      <dgm:prSet presAssocID="{33F8F07A-0398-4C86-BD29-BB7CADC76DFD}" presName="Name0" presStyleCnt="0">
        <dgm:presLayoutVars>
          <dgm:chMax/>
          <dgm:chPref val="3"/>
          <dgm:dir/>
          <dgm:animOne val="branch"/>
          <dgm:animLvl val="lvl"/>
        </dgm:presLayoutVars>
      </dgm:prSet>
      <dgm:spPr/>
    </dgm:pt>
    <dgm:pt modelId="{0301C7EF-B094-4FCE-8ED1-D49C4D1F5968}" type="pres">
      <dgm:prSet presAssocID="{ADD0E724-8275-4E14-9523-0C644555DFA5}" presName="composite" presStyleCnt="0"/>
      <dgm:spPr/>
    </dgm:pt>
    <dgm:pt modelId="{CF0CF671-F72A-4CD9-BE82-58C50E573BFD}" type="pres">
      <dgm:prSet presAssocID="{ADD0E724-8275-4E14-9523-0C644555DFA5}" presName="FirstChild" presStyleLbl="revTx" presStyleIdx="0" presStyleCnt="3">
        <dgm:presLayoutVars>
          <dgm:chMax val="0"/>
          <dgm:chPref val="0"/>
          <dgm:bulletEnabled val="1"/>
        </dgm:presLayoutVars>
      </dgm:prSet>
      <dgm:spPr/>
    </dgm:pt>
    <dgm:pt modelId="{37C5FD14-8A63-4284-BFF5-9E918423E507}" type="pres">
      <dgm:prSet presAssocID="{ADD0E724-8275-4E14-9523-0C644555DFA5}" presName="Parent" presStyleLbl="alignNode1" presStyleIdx="0" presStyleCnt="3" custScaleX="86939" custScaleY="32002">
        <dgm:presLayoutVars>
          <dgm:chMax val="3"/>
          <dgm:chPref val="3"/>
          <dgm:bulletEnabled val="1"/>
        </dgm:presLayoutVars>
      </dgm:prSet>
      <dgm:spPr/>
    </dgm:pt>
    <dgm:pt modelId="{2EF3AB8D-416F-4CA2-8C77-E93129044F1B}" type="pres">
      <dgm:prSet presAssocID="{ADD0E724-8275-4E14-9523-0C644555DFA5}" presName="Accent" presStyleLbl="parChTrans1D1" presStyleIdx="0" presStyleCnt="3"/>
      <dgm:spPr/>
    </dgm:pt>
    <dgm:pt modelId="{7DF29EBE-D1DD-473D-83DA-9705ADF049E0}" type="pres">
      <dgm:prSet presAssocID="{0B7BE441-5D01-41F0-A655-E3F4FFFE847E}" presName="sibTrans" presStyleCnt="0"/>
      <dgm:spPr/>
    </dgm:pt>
    <dgm:pt modelId="{75E74CD4-8C82-4DF0-9212-B555699DBE40}" type="pres">
      <dgm:prSet presAssocID="{463CBF6F-10F1-481D-888A-8F5FBC6FFBEE}" presName="composite" presStyleCnt="0"/>
      <dgm:spPr/>
    </dgm:pt>
    <dgm:pt modelId="{89DBC94E-C203-40AD-868E-B29FE7806DA6}" type="pres">
      <dgm:prSet presAssocID="{463CBF6F-10F1-481D-888A-8F5FBC6FFBEE}" presName="FirstChild" presStyleLbl="revTx" presStyleIdx="1" presStyleCnt="3">
        <dgm:presLayoutVars>
          <dgm:chMax val="0"/>
          <dgm:chPref val="0"/>
          <dgm:bulletEnabled val="1"/>
        </dgm:presLayoutVars>
      </dgm:prSet>
      <dgm:spPr/>
    </dgm:pt>
    <dgm:pt modelId="{E019B7D9-551E-48FC-B756-BBE42DB4490A}" type="pres">
      <dgm:prSet presAssocID="{463CBF6F-10F1-481D-888A-8F5FBC6FFBEE}" presName="Parent" presStyleLbl="alignNode1" presStyleIdx="1" presStyleCnt="3" custScaleX="86939" custScaleY="32173">
        <dgm:presLayoutVars>
          <dgm:chMax val="3"/>
          <dgm:chPref val="3"/>
          <dgm:bulletEnabled val="1"/>
        </dgm:presLayoutVars>
      </dgm:prSet>
      <dgm:spPr/>
    </dgm:pt>
    <dgm:pt modelId="{E8DDB678-60E9-4085-BA09-2BB5EEA92058}" type="pres">
      <dgm:prSet presAssocID="{463CBF6F-10F1-481D-888A-8F5FBC6FFBEE}" presName="Accent" presStyleLbl="parChTrans1D1" presStyleIdx="1" presStyleCnt="3"/>
      <dgm:spPr/>
    </dgm:pt>
    <dgm:pt modelId="{9D85C931-2A6C-413C-8F8D-B69F42E96D76}" type="pres">
      <dgm:prSet presAssocID="{B6295669-6E04-4BDC-B8B6-AE9EB2F8A191}" presName="sibTrans" presStyleCnt="0"/>
      <dgm:spPr/>
    </dgm:pt>
    <dgm:pt modelId="{D5A02818-ED00-409B-9675-BBB86BB399A8}" type="pres">
      <dgm:prSet presAssocID="{438A8421-2EFE-4824-B401-9DC5BF04BD87}" presName="composite" presStyleCnt="0"/>
      <dgm:spPr/>
    </dgm:pt>
    <dgm:pt modelId="{26810022-1251-450D-B7E1-D7A5C67F8446}" type="pres">
      <dgm:prSet presAssocID="{438A8421-2EFE-4824-B401-9DC5BF04BD87}" presName="FirstChild" presStyleLbl="revTx" presStyleIdx="2" presStyleCnt="3">
        <dgm:presLayoutVars>
          <dgm:chMax val="0"/>
          <dgm:chPref val="0"/>
          <dgm:bulletEnabled val="1"/>
        </dgm:presLayoutVars>
      </dgm:prSet>
      <dgm:spPr/>
    </dgm:pt>
    <dgm:pt modelId="{94EDE87E-F975-4B5D-9A00-B96E1B607AD3}" type="pres">
      <dgm:prSet presAssocID="{438A8421-2EFE-4824-B401-9DC5BF04BD87}" presName="Parent" presStyleLbl="alignNode1" presStyleIdx="2" presStyleCnt="3" custScaleX="86939" custScaleY="32853">
        <dgm:presLayoutVars>
          <dgm:chMax val="3"/>
          <dgm:chPref val="3"/>
          <dgm:bulletEnabled val="1"/>
        </dgm:presLayoutVars>
      </dgm:prSet>
      <dgm:spPr/>
    </dgm:pt>
    <dgm:pt modelId="{8E42068B-9884-4EB6-8B24-4DF70AD1D225}" type="pres">
      <dgm:prSet presAssocID="{438A8421-2EFE-4824-B401-9DC5BF04BD87}" presName="Accent" presStyleLbl="parChTrans1D1" presStyleIdx="2" presStyleCnt="3"/>
      <dgm:spPr/>
    </dgm:pt>
  </dgm:ptLst>
  <dgm:cxnLst>
    <dgm:cxn modelId="{8DD09B0E-BE92-43D0-B13D-351CB560EA1F}" type="presOf" srcId="{33F8F07A-0398-4C86-BD29-BB7CADC76DFD}" destId="{596BA7A2-0304-42E0-A8BE-B22C1B65A9AD}" srcOrd="0" destOrd="0" presId="urn:microsoft.com/office/officeart/2011/layout/TabList"/>
    <dgm:cxn modelId="{D6CF2F11-F112-495D-846F-5649CD5A173D}" type="presOf" srcId="{ADD0E724-8275-4E14-9523-0C644555DFA5}" destId="{37C5FD14-8A63-4284-BFF5-9E918423E507}" srcOrd="0" destOrd="0" presId="urn:microsoft.com/office/officeart/2011/layout/TabList"/>
    <dgm:cxn modelId="{9D8A0E22-2FEE-44C2-8723-84AEE52BA2C8}" srcId="{438A8421-2EFE-4824-B401-9DC5BF04BD87}" destId="{5FB14A23-7DFD-47A6-8DC4-6E2F8670C9D6}" srcOrd="0" destOrd="0" parTransId="{B49E180E-DECD-48AE-A333-CD1FC400FDC7}" sibTransId="{1A6DD320-A8F0-46E9-B851-0A09BAE32BFE}"/>
    <dgm:cxn modelId="{615A9424-5310-4996-AB7A-22EAB9A2472D}" type="presOf" srcId="{B3A7FEAC-784F-4D77-9CFA-7B689831504A}" destId="{89DBC94E-C203-40AD-868E-B29FE7806DA6}" srcOrd="0" destOrd="0" presId="urn:microsoft.com/office/officeart/2011/layout/TabList"/>
    <dgm:cxn modelId="{FA0F5928-0500-4267-87EB-64A684AEDF45}" srcId="{463CBF6F-10F1-481D-888A-8F5FBC6FFBEE}" destId="{B3A7FEAC-784F-4D77-9CFA-7B689831504A}" srcOrd="0" destOrd="0" parTransId="{F54B0AA6-A723-439D-80BC-36ABC56D2DF5}" sibTransId="{DC88645B-EC37-4CFF-AFB8-7FAF6084F2AC}"/>
    <dgm:cxn modelId="{AD6F916B-5A22-4DEC-9F74-736E43F7F438}" type="presOf" srcId="{59261D83-D291-43C1-AEF4-E1BF4FF07E7E}" destId="{CF0CF671-F72A-4CD9-BE82-58C50E573BFD}" srcOrd="0" destOrd="0" presId="urn:microsoft.com/office/officeart/2011/layout/TabList"/>
    <dgm:cxn modelId="{9C47C37E-C148-4B38-9D0B-4868651C2179}" srcId="{33F8F07A-0398-4C86-BD29-BB7CADC76DFD}" destId="{463CBF6F-10F1-481D-888A-8F5FBC6FFBEE}" srcOrd="1" destOrd="0" parTransId="{FF9BE6D8-5FFD-4ADE-A974-A51D94E48849}" sibTransId="{B6295669-6E04-4BDC-B8B6-AE9EB2F8A191}"/>
    <dgm:cxn modelId="{19FE228F-9D4A-4918-B657-A490A51340FC}" srcId="{33F8F07A-0398-4C86-BD29-BB7CADC76DFD}" destId="{438A8421-2EFE-4824-B401-9DC5BF04BD87}" srcOrd="2" destOrd="0" parTransId="{51379216-B11E-4A94-8486-7EC6D35D0762}" sibTransId="{FACC1EFE-6FF2-46BC-A9FC-33BF6ED07DE7}"/>
    <dgm:cxn modelId="{9E8F5AA6-A33C-4CCC-B174-0870B0D7CC0A}" srcId="{33F8F07A-0398-4C86-BD29-BB7CADC76DFD}" destId="{ADD0E724-8275-4E14-9523-0C644555DFA5}" srcOrd="0" destOrd="0" parTransId="{5350DF39-9F2A-4C6B-B31F-128BB3B052DE}" sibTransId="{0B7BE441-5D01-41F0-A655-E3F4FFFE847E}"/>
    <dgm:cxn modelId="{8C248BAB-3BF9-45E8-BCC2-276EC9808444}" type="presOf" srcId="{438A8421-2EFE-4824-B401-9DC5BF04BD87}" destId="{94EDE87E-F975-4B5D-9A00-B96E1B607AD3}" srcOrd="0" destOrd="0" presId="urn:microsoft.com/office/officeart/2011/layout/TabList"/>
    <dgm:cxn modelId="{93A125BE-3D10-4500-A2E3-6EDCEDA11E9F}" srcId="{ADD0E724-8275-4E14-9523-0C644555DFA5}" destId="{59261D83-D291-43C1-AEF4-E1BF4FF07E7E}" srcOrd="0" destOrd="0" parTransId="{8C01CBFF-93FB-4FDB-AEAD-5B10C9BF0B37}" sibTransId="{E5E11CD0-9D3A-4D98-A964-A26201841604}"/>
    <dgm:cxn modelId="{62D862C9-8B9C-4065-A8A8-FD776F6BA966}" type="presOf" srcId="{463CBF6F-10F1-481D-888A-8F5FBC6FFBEE}" destId="{E019B7D9-551E-48FC-B756-BBE42DB4490A}" srcOrd="0" destOrd="0" presId="urn:microsoft.com/office/officeart/2011/layout/TabList"/>
    <dgm:cxn modelId="{F890FDE9-9F4C-461D-9517-618A162A96DA}" type="presOf" srcId="{5FB14A23-7DFD-47A6-8DC4-6E2F8670C9D6}" destId="{26810022-1251-450D-B7E1-D7A5C67F8446}" srcOrd="0" destOrd="0" presId="urn:microsoft.com/office/officeart/2011/layout/TabList"/>
    <dgm:cxn modelId="{63DFABA5-6500-41D6-9EFE-67739EFEB606}" type="presParOf" srcId="{596BA7A2-0304-42E0-A8BE-B22C1B65A9AD}" destId="{0301C7EF-B094-4FCE-8ED1-D49C4D1F5968}" srcOrd="0" destOrd="0" presId="urn:microsoft.com/office/officeart/2011/layout/TabList"/>
    <dgm:cxn modelId="{94E29327-0CBC-462A-ACBF-7DF8D77E38FD}" type="presParOf" srcId="{0301C7EF-B094-4FCE-8ED1-D49C4D1F5968}" destId="{CF0CF671-F72A-4CD9-BE82-58C50E573BFD}" srcOrd="0" destOrd="0" presId="urn:microsoft.com/office/officeart/2011/layout/TabList"/>
    <dgm:cxn modelId="{23F35CEE-1BF8-4186-AFE8-3199930242D5}" type="presParOf" srcId="{0301C7EF-B094-4FCE-8ED1-D49C4D1F5968}" destId="{37C5FD14-8A63-4284-BFF5-9E918423E507}" srcOrd="1" destOrd="0" presId="urn:microsoft.com/office/officeart/2011/layout/TabList"/>
    <dgm:cxn modelId="{59902DAF-3DF4-46FD-80FE-177C00ACFB9F}" type="presParOf" srcId="{0301C7EF-B094-4FCE-8ED1-D49C4D1F5968}" destId="{2EF3AB8D-416F-4CA2-8C77-E93129044F1B}" srcOrd="2" destOrd="0" presId="urn:microsoft.com/office/officeart/2011/layout/TabList"/>
    <dgm:cxn modelId="{CBD05293-17D1-4786-9BEB-067BBFAE5862}" type="presParOf" srcId="{596BA7A2-0304-42E0-A8BE-B22C1B65A9AD}" destId="{7DF29EBE-D1DD-473D-83DA-9705ADF049E0}" srcOrd="1" destOrd="0" presId="urn:microsoft.com/office/officeart/2011/layout/TabList"/>
    <dgm:cxn modelId="{BC243C2A-AE36-43CA-9011-8CDB382EE2C6}" type="presParOf" srcId="{596BA7A2-0304-42E0-A8BE-B22C1B65A9AD}" destId="{75E74CD4-8C82-4DF0-9212-B555699DBE40}" srcOrd="2" destOrd="0" presId="urn:microsoft.com/office/officeart/2011/layout/TabList"/>
    <dgm:cxn modelId="{7C60EDD6-E76D-4F5B-A3F4-9DF1F3DB5F5B}" type="presParOf" srcId="{75E74CD4-8C82-4DF0-9212-B555699DBE40}" destId="{89DBC94E-C203-40AD-868E-B29FE7806DA6}" srcOrd="0" destOrd="0" presId="urn:microsoft.com/office/officeart/2011/layout/TabList"/>
    <dgm:cxn modelId="{E8AE8FCC-29B1-405C-99A0-E65A14D7A5A9}" type="presParOf" srcId="{75E74CD4-8C82-4DF0-9212-B555699DBE40}" destId="{E019B7D9-551E-48FC-B756-BBE42DB4490A}" srcOrd="1" destOrd="0" presId="urn:microsoft.com/office/officeart/2011/layout/TabList"/>
    <dgm:cxn modelId="{AC2E4356-1067-4611-9D05-90AFA251D92C}" type="presParOf" srcId="{75E74CD4-8C82-4DF0-9212-B555699DBE40}" destId="{E8DDB678-60E9-4085-BA09-2BB5EEA92058}" srcOrd="2" destOrd="0" presId="urn:microsoft.com/office/officeart/2011/layout/TabList"/>
    <dgm:cxn modelId="{E810E274-3A9F-41A0-B1FB-37E55599316F}" type="presParOf" srcId="{596BA7A2-0304-42E0-A8BE-B22C1B65A9AD}" destId="{9D85C931-2A6C-413C-8F8D-B69F42E96D76}" srcOrd="3" destOrd="0" presId="urn:microsoft.com/office/officeart/2011/layout/TabList"/>
    <dgm:cxn modelId="{DF3512EB-210F-4369-85CF-F760C193917C}" type="presParOf" srcId="{596BA7A2-0304-42E0-A8BE-B22C1B65A9AD}" destId="{D5A02818-ED00-409B-9675-BBB86BB399A8}" srcOrd="4" destOrd="0" presId="urn:microsoft.com/office/officeart/2011/layout/TabList"/>
    <dgm:cxn modelId="{6134DEF2-E105-461F-B138-E43D0E022732}" type="presParOf" srcId="{D5A02818-ED00-409B-9675-BBB86BB399A8}" destId="{26810022-1251-450D-B7E1-D7A5C67F8446}" srcOrd="0" destOrd="0" presId="urn:microsoft.com/office/officeart/2011/layout/TabList"/>
    <dgm:cxn modelId="{E92C1169-5804-48A7-B64E-8888F7EF1707}" type="presParOf" srcId="{D5A02818-ED00-409B-9675-BBB86BB399A8}" destId="{94EDE87E-F975-4B5D-9A00-B96E1B607AD3}" srcOrd="1" destOrd="0" presId="urn:microsoft.com/office/officeart/2011/layout/TabList"/>
    <dgm:cxn modelId="{FDF1CC5F-71F2-44B5-B14D-3FBFE92AF507}" type="presParOf" srcId="{D5A02818-ED00-409B-9675-BBB86BB399A8}" destId="{8E42068B-9884-4EB6-8B24-4DF70AD1D225}" srcOrd="2" destOrd="0" presId="urn:microsoft.com/office/officeart/2011/layout/TabList"/>
  </dgm:cxnLst>
  <dgm:bg/>
  <dgm:whole/>
  <dgm:extLst>
    <a:ext uri="http://schemas.microsoft.com/office/drawing/2008/diagram">
      <dsp:dataModelExt xmlns:dsp="http://schemas.microsoft.com/office/drawing/2008/diagram" relId="rId3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DA4BAC-E839-4070-9177-3633DD24B385}">
      <dsp:nvSpPr>
        <dsp:cNvPr id="0" name=""/>
        <dsp:cNvSpPr/>
      </dsp:nvSpPr>
      <dsp:spPr>
        <a:xfrm>
          <a:off x="0" y="437042"/>
          <a:ext cx="2547835" cy="1287000"/>
        </a:xfrm>
        <a:prstGeom prst="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US" sz="2800" b="1" kern="1200" dirty="0">
              <a:latin typeface="Calibri" panose="020F0502020204030204" pitchFamily="34" charset="0"/>
              <a:cs typeface="Calibri" panose="020F0502020204030204" pitchFamily="34" charset="0"/>
            </a:rPr>
            <a:t>Precast Concrete (PC)</a:t>
          </a:r>
        </a:p>
      </dsp:txBody>
      <dsp:txXfrm>
        <a:off x="0" y="437042"/>
        <a:ext cx="2547835" cy="1287000"/>
      </dsp:txXfrm>
    </dsp:sp>
    <dsp:sp modelId="{9A7E5A75-8A59-4304-82CB-FDBFD465C534}">
      <dsp:nvSpPr>
        <dsp:cNvPr id="0" name=""/>
        <dsp:cNvSpPr/>
      </dsp:nvSpPr>
      <dsp:spPr>
        <a:xfrm>
          <a:off x="2547835" y="416933"/>
          <a:ext cx="509567" cy="1327218"/>
        </a:xfrm>
        <a:prstGeom prst="leftBrace">
          <a:avLst>
            <a:gd name="adj1" fmla="val 35000"/>
            <a:gd name="adj2" fmla="val 50000"/>
          </a:avLst>
        </a:pr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33ABEFD-4804-4E39-85B0-1718CD7658C8}">
      <dsp:nvSpPr>
        <dsp:cNvPr id="0" name=""/>
        <dsp:cNvSpPr/>
      </dsp:nvSpPr>
      <dsp:spPr>
        <a:xfrm>
          <a:off x="3261229" y="416933"/>
          <a:ext cx="6930111" cy="1327218"/>
        </a:xfrm>
        <a:prstGeom prst="rect">
          <a:avLst/>
        </a:prstGeom>
        <a:solidFill>
          <a:schemeClr val="bg2">
            <a:lumMod val="20000"/>
            <a:lumOff val="80000"/>
            <a:alpha val="9000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US" sz="2400" b="1" i="0" kern="1200" dirty="0">
              <a:solidFill>
                <a:schemeClr val="tx1"/>
              </a:solidFill>
              <a:latin typeface="Calibri" panose="020F0502020204030204" pitchFamily="34" charset="0"/>
              <a:cs typeface="Calibri" panose="020F0502020204030204" pitchFamily="34" charset="0"/>
            </a:rPr>
            <a:t>Cast in reusable molds/form</a:t>
          </a:r>
          <a:endParaRPr lang="en-US" sz="2400" b="1" kern="1200" dirty="0">
            <a:solidFill>
              <a:schemeClr val="tx1"/>
            </a:solidFill>
            <a:latin typeface="Calibri" panose="020F0502020204030204" pitchFamily="34" charset="0"/>
            <a:cs typeface="Calibri" panose="020F0502020204030204" pitchFamily="34" charset="0"/>
          </a:endParaRPr>
        </a:p>
        <a:p>
          <a:pPr marL="228600" lvl="1" indent="-228600" algn="l" defTabSz="1066800">
            <a:lnSpc>
              <a:spcPct val="90000"/>
            </a:lnSpc>
            <a:spcBef>
              <a:spcPct val="0"/>
            </a:spcBef>
            <a:spcAft>
              <a:spcPct val="15000"/>
            </a:spcAft>
            <a:buChar char="•"/>
          </a:pPr>
          <a:r>
            <a:rPr lang="en-US" sz="2400" b="1" i="0" kern="1200" dirty="0">
              <a:solidFill>
                <a:schemeClr val="tx1"/>
              </a:solidFill>
              <a:latin typeface="Calibri" panose="020F0502020204030204" pitchFamily="34" charset="0"/>
              <a:cs typeface="Calibri" panose="020F0502020204030204" pitchFamily="34" charset="0"/>
            </a:rPr>
            <a:t>Cured in a controlled setting.</a:t>
          </a:r>
          <a:endParaRPr lang="en-US" sz="2400" b="1" kern="1200" dirty="0">
            <a:solidFill>
              <a:schemeClr val="tx1"/>
            </a:solidFill>
            <a:latin typeface="Calibri" panose="020F0502020204030204" pitchFamily="34" charset="0"/>
            <a:cs typeface="Calibri" panose="020F0502020204030204" pitchFamily="34" charset="0"/>
          </a:endParaRPr>
        </a:p>
        <a:p>
          <a:pPr marL="228600" lvl="1" indent="-228600" algn="l" defTabSz="1066800">
            <a:lnSpc>
              <a:spcPct val="90000"/>
            </a:lnSpc>
            <a:spcBef>
              <a:spcPct val="0"/>
            </a:spcBef>
            <a:spcAft>
              <a:spcPct val="15000"/>
            </a:spcAft>
            <a:buChar char="•"/>
          </a:pPr>
          <a:r>
            <a:rPr lang="en-US" sz="2400" b="1" i="0" kern="1200" dirty="0">
              <a:solidFill>
                <a:schemeClr val="tx1"/>
              </a:solidFill>
              <a:latin typeface="Calibri" panose="020F0502020204030204" pitchFamily="34" charset="0"/>
              <a:cs typeface="Calibri" panose="020F0502020204030204" pitchFamily="34" charset="0"/>
            </a:rPr>
            <a:t>Transported and installed at the site.</a:t>
          </a:r>
          <a:endParaRPr lang="en-US" sz="2400" b="1" kern="1200" dirty="0">
            <a:solidFill>
              <a:schemeClr val="tx1"/>
            </a:solidFill>
            <a:latin typeface="Calibri" panose="020F0502020204030204" pitchFamily="34" charset="0"/>
            <a:cs typeface="Calibri" panose="020F0502020204030204" pitchFamily="34" charset="0"/>
          </a:endParaRPr>
        </a:p>
      </dsp:txBody>
      <dsp:txXfrm>
        <a:off x="3261229" y="416933"/>
        <a:ext cx="6930111" cy="13272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89952F-AE01-4CC1-A4EA-4F4DC2412A41}">
      <dsp:nvSpPr>
        <dsp:cNvPr id="0" name=""/>
        <dsp:cNvSpPr/>
      </dsp:nvSpPr>
      <dsp:spPr>
        <a:xfrm>
          <a:off x="2696" y="949501"/>
          <a:ext cx="2624376" cy="1287000"/>
        </a:xfrm>
        <a:prstGeom prst="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99136" tIns="71120" rIns="199136" bIns="7112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Calibri" panose="020F0502020204030204" pitchFamily="34" charset="0"/>
              <a:cs typeface="Calibri" panose="020F0502020204030204" pitchFamily="34" charset="0"/>
            </a:rPr>
            <a:t>Advantages of PC</a:t>
          </a:r>
        </a:p>
      </dsp:txBody>
      <dsp:txXfrm>
        <a:off x="2696" y="949501"/>
        <a:ext cx="2624376" cy="1287000"/>
      </dsp:txXfrm>
    </dsp:sp>
    <dsp:sp modelId="{812CF04E-D610-4989-B11D-C994635B95C9}">
      <dsp:nvSpPr>
        <dsp:cNvPr id="0" name=""/>
        <dsp:cNvSpPr/>
      </dsp:nvSpPr>
      <dsp:spPr>
        <a:xfrm>
          <a:off x="2627072" y="547314"/>
          <a:ext cx="469699" cy="2091375"/>
        </a:xfrm>
        <a:prstGeom prst="leftBrace">
          <a:avLst>
            <a:gd name="adj1" fmla="val 35000"/>
            <a:gd name="adj2" fmla="val 50000"/>
          </a:avLst>
        </a:pr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56572F-87C6-4D14-BD12-CE6DB2CD25E9}">
      <dsp:nvSpPr>
        <dsp:cNvPr id="0" name=""/>
        <dsp:cNvSpPr/>
      </dsp:nvSpPr>
      <dsp:spPr>
        <a:xfrm>
          <a:off x="3284652" y="547314"/>
          <a:ext cx="6935231" cy="2091375"/>
        </a:xfrm>
        <a:prstGeom prst="rect">
          <a:avLst/>
        </a:prstGeom>
        <a:solidFill>
          <a:schemeClr val="bg2">
            <a:lumMod val="20000"/>
            <a:lumOff val="80000"/>
            <a:alpha val="9000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US" sz="2400" b="1" i="0" kern="1200" dirty="0">
              <a:solidFill>
                <a:schemeClr val="tx1"/>
              </a:solidFill>
              <a:latin typeface="Calibri" panose="020F0502020204030204" pitchFamily="34" charset="0"/>
              <a:cs typeface="Calibri" panose="020F0502020204030204" pitchFamily="34" charset="0"/>
            </a:rPr>
            <a:t>Uniform quality with controlled manufacturing.</a:t>
          </a:r>
          <a:endParaRPr lang="en-US" sz="2400" b="1" kern="1200" dirty="0">
            <a:solidFill>
              <a:schemeClr val="tx1"/>
            </a:solidFill>
            <a:latin typeface="Calibri" panose="020F0502020204030204" pitchFamily="34" charset="0"/>
            <a:cs typeface="Calibri" panose="020F0502020204030204" pitchFamily="34" charset="0"/>
          </a:endParaRPr>
        </a:p>
        <a:p>
          <a:pPr marL="228600" lvl="1" indent="-228600" algn="l" defTabSz="1066800">
            <a:lnSpc>
              <a:spcPct val="90000"/>
            </a:lnSpc>
            <a:spcBef>
              <a:spcPct val="0"/>
            </a:spcBef>
            <a:spcAft>
              <a:spcPct val="15000"/>
            </a:spcAft>
            <a:buChar char="•"/>
          </a:pPr>
          <a:r>
            <a:rPr lang="en-US" sz="2400" b="1" i="0" kern="1200" dirty="0">
              <a:solidFill>
                <a:schemeClr val="tx1"/>
              </a:solidFill>
              <a:latin typeface="Calibri" panose="020F0502020204030204" pitchFamily="34" charset="0"/>
              <a:cs typeface="Calibri" panose="020F0502020204030204" pitchFamily="34" charset="0"/>
            </a:rPr>
            <a:t>Faster erection and reduced project times.</a:t>
          </a:r>
          <a:endParaRPr lang="en-US" sz="2400" b="1" kern="1200" dirty="0">
            <a:solidFill>
              <a:schemeClr val="tx1"/>
            </a:solidFill>
            <a:latin typeface="Calibri" panose="020F0502020204030204" pitchFamily="34" charset="0"/>
            <a:cs typeface="Calibri" panose="020F0502020204030204" pitchFamily="34" charset="0"/>
          </a:endParaRPr>
        </a:p>
        <a:p>
          <a:pPr marL="228600" lvl="1" indent="-228600" algn="l" defTabSz="1066800">
            <a:lnSpc>
              <a:spcPct val="90000"/>
            </a:lnSpc>
            <a:spcBef>
              <a:spcPct val="0"/>
            </a:spcBef>
            <a:spcAft>
              <a:spcPct val="15000"/>
            </a:spcAft>
            <a:buChar char="•"/>
          </a:pPr>
          <a:r>
            <a:rPr lang="en-US" sz="2400" b="1" i="0" kern="1200" dirty="0">
              <a:solidFill>
                <a:schemeClr val="tx1"/>
              </a:solidFill>
              <a:latin typeface="Calibri" panose="020F0502020204030204" pitchFamily="34" charset="0"/>
              <a:cs typeface="Calibri" panose="020F0502020204030204" pitchFamily="34" charset="0"/>
            </a:rPr>
            <a:t>Long-lasting with minimal maintenance.</a:t>
          </a:r>
          <a:endParaRPr lang="en-US" sz="2400" b="1" kern="1200" dirty="0">
            <a:solidFill>
              <a:schemeClr val="tx1"/>
            </a:solidFill>
            <a:latin typeface="Calibri" panose="020F0502020204030204" pitchFamily="34" charset="0"/>
            <a:cs typeface="Calibri" panose="020F0502020204030204" pitchFamily="34" charset="0"/>
          </a:endParaRPr>
        </a:p>
        <a:p>
          <a:pPr marL="228600" lvl="1" indent="-228600" algn="l" defTabSz="1066800">
            <a:lnSpc>
              <a:spcPct val="90000"/>
            </a:lnSpc>
            <a:spcBef>
              <a:spcPct val="0"/>
            </a:spcBef>
            <a:spcAft>
              <a:spcPct val="15000"/>
            </a:spcAft>
            <a:buChar char="•"/>
          </a:pPr>
          <a:r>
            <a:rPr lang="en-US" sz="2400" b="1" i="0" kern="1200" dirty="0">
              <a:solidFill>
                <a:schemeClr val="tx1"/>
              </a:solidFill>
              <a:latin typeface="Calibri" panose="020F0502020204030204" pitchFamily="34" charset="0"/>
              <a:cs typeface="Calibri" panose="020F0502020204030204" pitchFamily="34" charset="0"/>
            </a:rPr>
            <a:t>Less site disturbance.</a:t>
          </a:r>
          <a:endParaRPr lang="en-US" sz="2400" b="1" kern="1200" dirty="0">
            <a:solidFill>
              <a:schemeClr val="tx1"/>
            </a:solidFill>
            <a:latin typeface="Calibri" panose="020F0502020204030204" pitchFamily="34" charset="0"/>
            <a:cs typeface="Calibri" panose="020F0502020204030204" pitchFamily="34" charset="0"/>
          </a:endParaRPr>
        </a:p>
        <a:p>
          <a:pPr marL="228600" lvl="1" indent="-228600" algn="l" defTabSz="1066800">
            <a:lnSpc>
              <a:spcPct val="90000"/>
            </a:lnSpc>
            <a:spcBef>
              <a:spcPct val="0"/>
            </a:spcBef>
            <a:spcAft>
              <a:spcPct val="15000"/>
            </a:spcAft>
            <a:buChar char="•"/>
          </a:pPr>
          <a:r>
            <a:rPr lang="en-US" sz="2400" b="1" i="0" kern="1200" dirty="0">
              <a:solidFill>
                <a:schemeClr val="tx1"/>
              </a:solidFill>
              <a:latin typeface="Calibri" panose="020F0502020204030204" pitchFamily="34" charset="0"/>
              <a:cs typeface="Calibri" panose="020F0502020204030204" pitchFamily="34" charset="0"/>
            </a:rPr>
            <a:t>Flexible in design, shapes, and finishes.</a:t>
          </a:r>
          <a:endParaRPr lang="en-US" sz="2400" b="1" kern="1200" dirty="0">
            <a:solidFill>
              <a:schemeClr val="tx1"/>
            </a:solidFill>
            <a:latin typeface="Calibri" panose="020F0502020204030204" pitchFamily="34" charset="0"/>
            <a:cs typeface="Calibri" panose="020F0502020204030204" pitchFamily="34" charset="0"/>
          </a:endParaRPr>
        </a:p>
      </dsp:txBody>
      <dsp:txXfrm>
        <a:off x="3284652" y="547314"/>
        <a:ext cx="6935231" cy="20913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14B7F9-906B-47AC-8781-6E0612D1FBB1}">
      <dsp:nvSpPr>
        <dsp:cNvPr id="0" name=""/>
        <dsp:cNvSpPr/>
      </dsp:nvSpPr>
      <dsp:spPr>
        <a:xfrm>
          <a:off x="0" y="348753"/>
          <a:ext cx="10116835" cy="1819125"/>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5179" tIns="437388" rIns="785179" bIns="199136" numCol="1" spcCol="1270" anchor="t" anchorCtr="0">
          <a:noAutofit/>
        </a:bodyPr>
        <a:lstStyle/>
        <a:p>
          <a:pPr marL="285750" lvl="1" indent="-285750" algn="just" defTabSz="1244600">
            <a:lnSpc>
              <a:spcPct val="90000"/>
            </a:lnSpc>
            <a:spcBef>
              <a:spcPct val="0"/>
            </a:spcBef>
            <a:spcAft>
              <a:spcPct val="15000"/>
            </a:spcAft>
            <a:buChar char="•"/>
          </a:pPr>
          <a:r>
            <a:rPr lang="en-US" sz="2800" b="1" i="0" kern="1200" dirty="0">
              <a:latin typeface="Calibri" panose="020F0502020204030204" pitchFamily="34" charset="0"/>
              <a:cs typeface="Calibri" panose="020F0502020204030204" pitchFamily="34" charset="0"/>
            </a:rPr>
            <a:t>Lack of research in consideration of factors related to cost, reliability, and sustainability of Precast Concrete and optimization of its logistics.</a:t>
          </a:r>
          <a:endParaRPr lang="en-US" sz="2800" b="1" kern="1200" dirty="0">
            <a:latin typeface="Calibri" panose="020F0502020204030204" pitchFamily="34" charset="0"/>
            <a:cs typeface="Calibri" panose="020F0502020204030204" pitchFamily="34" charset="0"/>
          </a:endParaRPr>
        </a:p>
      </dsp:txBody>
      <dsp:txXfrm>
        <a:off x="0" y="348753"/>
        <a:ext cx="10116835" cy="1819125"/>
      </dsp:txXfrm>
    </dsp:sp>
    <dsp:sp modelId="{A45D143B-4D31-4FA8-9927-85AE30FE14AA}">
      <dsp:nvSpPr>
        <dsp:cNvPr id="0" name=""/>
        <dsp:cNvSpPr/>
      </dsp:nvSpPr>
      <dsp:spPr>
        <a:xfrm>
          <a:off x="505841" y="38793"/>
          <a:ext cx="7081784" cy="61992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7675" tIns="0" rIns="267675" bIns="0" numCol="1" spcCol="1270" anchor="ctr" anchorCtr="0">
          <a:noAutofit/>
        </a:bodyPr>
        <a:lstStyle/>
        <a:p>
          <a:pPr marL="0" lvl="0" indent="0" algn="l" defTabSz="1244600">
            <a:lnSpc>
              <a:spcPct val="90000"/>
            </a:lnSpc>
            <a:spcBef>
              <a:spcPct val="0"/>
            </a:spcBef>
            <a:spcAft>
              <a:spcPct val="35000"/>
            </a:spcAft>
            <a:buNone/>
          </a:pPr>
          <a:r>
            <a:rPr lang="en-US" sz="2800" b="1" i="0" kern="1200" dirty="0">
              <a:latin typeface="Calibri" panose="020F0502020204030204" pitchFamily="34" charset="0"/>
              <a:cs typeface="Calibri" panose="020F0502020204030204" pitchFamily="34" charset="0"/>
            </a:rPr>
            <a:t>Research Gap  </a:t>
          </a:r>
          <a:endParaRPr lang="en-US" sz="2800" b="1" kern="1200" dirty="0">
            <a:latin typeface="Calibri" panose="020F0502020204030204" pitchFamily="34" charset="0"/>
            <a:cs typeface="Calibri" panose="020F0502020204030204" pitchFamily="34" charset="0"/>
          </a:endParaRPr>
        </a:p>
      </dsp:txBody>
      <dsp:txXfrm>
        <a:off x="536103" y="69055"/>
        <a:ext cx="7021260" cy="559396"/>
      </dsp:txXfrm>
    </dsp:sp>
    <dsp:sp modelId="{DB0CAA1A-C167-46CF-98A3-E8124DB14DDE}">
      <dsp:nvSpPr>
        <dsp:cNvPr id="0" name=""/>
        <dsp:cNvSpPr/>
      </dsp:nvSpPr>
      <dsp:spPr>
        <a:xfrm>
          <a:off x="0" y="2591238"/>
          <a:ext cx="10116835" cy="1422225"/>
        </a:xfrm>
        <a:prstGeom prst="rect">
          <a:avLst/>
        </a:prstGeom>
        <a:solidFill>
          <a:schemeClr val="lt1">
            <a:alpha val="90000"/>
            <a:hueOff val="0"/>
            <a:satOff val="0"/>
            <a:lumOff val="0"/>
            <a:alphaOff val="0"/>
          </a:schemeClr>
        </a:solidFill>
        <a:ln w="25400" cap="flat" cmpd="sng" algn="ctr">
          <a:solidFill>
            <a:schemeClr val="accent5">
              <a:hueOff val="-4966938"/>
              <a:satOff val="19906"/>
              <a:lumOff val="431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5179" tIns="437388" rIns="785179" bIns="199136" numCol="1" spcCol="1270" anchor="t" anchorCtr="0">
          <a:noAutofit/>
        </a:bodyPr>
        <a:lstStyle/>
        <a:p>
          <a:pPr marL="285750" lvl="1" indent="-285750" algn="just" defTabSz="1244600">
            <a:lnSpc>
              <a:spcPct val="90000"/>
            </a:lnSpc>
            <a:spcBef>
              <a:spcPct val="0"/>
            </a:spcBef>
            <a:spcAft>
              <a:spcPct val="15000"/>
            </a:spcAft>
            <a:buChar char="•"/>
          </a:pPr>
          <a:r>
            <a:rPr lang="en-US" sz="2800" b="1" i="0" kern="1200" dirty="0">
              <a:latin typeface="Calibri" panose="020F0502020204030204" pitchFamily="34" charset="0"/>
              <a:cs typeface="Calibri" panose="020F0502020204030204" pitchFamily="34" charset="0"/>
            </a:rPr>
            <a:t>Aim to minimize costs and maximize sustainability, and reliability.</a:t>
          </a:r>
          <a:endParaRPr lang="en-US" sz="2800" b="1" kern="1200" dirty="0">
            <a:latin typeface="Calibri" panose="020F0502020204030204" pitchFamily="34" charset="0"/>
            <a:cs typeface="Calibri" panose="020F0502020204030204" pitchFamily="34" charset="0"/>
          </a:endParaRPr>
        </a:p>
      </dsp:txBody>
      <dsp:txXfrm>
        <a:off x="0" y="2591238"/>
        <a:ext cx="10116835" cy="1422225"/>
      </dsp:txXfrm>
    </dsp:sp>
    <dsp:sp modelId="{200D1C25-9EB7-4A11-AA3D-36402C966518}">
      <dsp:nvSpPr>
        <dsp:cNvPr id="0" name=""/>
        <dsp:cNvSpPr/>
      </dsp:nvSpPr>
      <dsp:spPr>
        <a:xfrm>
          <a:off x="505841" y="2281278"/>
          <a:ext cx="7081784" cy="619920"/>
        </a:xfrm>
        <a:prstGeom prst="roundRect">
          <a:avLst/>
        </a:prstGeom>
        <a:solidFill>
          <a:schemeClr val="accent5">
            <a:hueOff val="-4966938"/>
            <a:satOff val="19906"/>
            <a:lumOff val="4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7675" tIns="0" rIns="267675" bIns="0" numCol="1" spcCol="1270" anchor="ctr" anchorCtr="0">
          <a:noAutofit/>
        </a:bodyPr>
        <a:lstStyle/>
        <a:p>
          <a:pPr marL="0" lvl="0" indent="0" algn="l" defTabSz="1244600">
            <a:lnSpc>
              <a:spcPct val="90000"/>
            </a:lnSpc>
            <a:spcBef>
              <a:spcPct val="0"/>
            </a:spcBef>
            <a:spcAft>
              <a:spcPct val="35000"/>
            </a:spcAft>
            <a:buNone/>
          </a:pPr>
          <a:r>
            <a:rPr lang="en-US" sz="2800" b="1" i="0" kern="1200" dirty="0">
              <a:latin typeface="Calibri" panose="020F0502020204030204" pitchFamily="34" charset="0"/>
              <a:cs typeface="Calibri" panose="020F0502020204030204" pitchFamily="34" charset="0"/>
            </a:rPr>
            <a:t>Transportation Route Optimization</a:t>
          </a:r>
          <a:endParaRPr lang="en-US" sz="2800" b="1" kern="1200" dirty="0">
            <a:latin typeface="Calibri" panose="020F0502020204030204" pitchFamily="34" charset="0"/>
            <a:cs typeface="Calibri" panose="020F0502020204030204" pitchFamily="34" charset="0"/>
          </a:endParaRPr>
        </a:p>
      </dsp:txBody>
      <dsp:txXfrm>
        <a:off x="536103" y="2311540"/>
        <a:ext cx="7021260" cy="559396"/>
      </dsp:txXfrm>
    </dsp:sp>
    <dsp:sp modelId="{19542811-5F23-419E-A1BB-4769CB080DEF}">
      <dsp:nvSpPr>
        <dsp:cNvPr id="0" name=""/>
        <dsp:cNvSpPr/>
      </dsp:nvSpPr>
      <dsp:spPr>
        <a:xfrm>
          <a:off x="0" y="4436823"/>
          <a:ext cx="10116835" cy="1819125"/>
        </a:xfrm>
        <a:prstGeom prst="rect">
          <a:avLst/>
        </a:prstGeom>
        <a:solidFill>
          <a:schemeClr val="lt1">
            <a:alpha val="90000"/>
            <a:hueOff val="0"/>
            <a:satOff val="0"/>
            <a:lumOff val="0"/>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5179" tIns="437388" rIns="785179" bIns="199136" numCol="1" spcCol="1270" anchor="t" anchorCtr="0">
          <a:noAutofit/>
        </a:bodyPr>
        <a:lstStyle/>
        <a:p>
          <a:pPr marL="285750" lvl="1" indent="-285750" algn="just" defTabSz="1244600">
            <a:lnSpc>
              <a:spcPct val="90000"/>
            </a:lnSpc>
            <a:spcBef>
              <a:spcPct val="0"/>
            </a:spcBef>
            <a:spcAft>
              <a:spcPct val="15000"/>
            </a:spcAft>
            <a:buChar char="•"/>
          </a:pPr>
          <a:r>
            <a:rPr lang="en-US" sz="2800" b="1" kern="1200" dirty="0">
              <a:latin typeface="Calibri" panose="020F0502020204030204" pitchFamily="34" charset="0"/>
              <a:cs typeface="Calibri" panose="020F0502020204030204" pitchFamily="34" charset="0"/>
            </a:rPr>
            <a:t>Aim to find the optimal way to plan the supply chain of PC by considering the price volatility and uncertainty of materials.</a:t>
          </a:r>
        </a:p>
      </dsp:txBody>
      <dsp:txXfrm>
        <a:off x="0" y="4436823"/>
        <a:ext cx="10116835" cy="1819125"/>
      </dsp:txXfrm>
    </dsp:sp>
    <dsp:sp modelId="{87439843-D24A-46C5-A249-E623343F7B81}">
      <dsp:nvSpPr>
        <dsp:cNvPr id="0" name=""/>
        <dsp:cNvSpPr/>
      </dsp:nvSpPr>
      <dsp:spPr>
        <a:xfrm>
          <a:off x="505841" y="4126864"/>
          <a:ext cx="7081784" cy="619920"/>
        </a:xfrm>
        <a:prstGeom prst="roundRect">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7675" tIns="0" rIns="267675" bIns="0" numCol="1" spcCol="1270" anchor="ctr" anchorCtr="0">
          <a:noAutofit/>
        </a:bodyPr>
        <a:lstStyle/>
        <a:p>
          <a:pPr marL="0" lvl="0" indent="0" algn="l" defTabSz="1244600">
            <a:lnSpc>
              <a:spcPct val="90000"/>
            </a:lnSpc>
            <a:spcBef>
              <a:spcPct val="0"/>
            </a:spcBef>
            <a:spcAft>
              <a:spcPct val="35000"/>
            </a:spcAft>
            <a:buNone/>
          </a:pPr>
          <a:r>
            <a:rPr lang="en-US" sz="2800" b="1" i="0" kern="1200" dirty="0">
              <a:latin typeface="Calibri" panose="020F0502020204030204" pitchFamily="34" charset="0"/>
              <a:cs typeface="Calibri" panose="020F0502020204030204" pitchFamily="34" charset="0"/>
            </a:rPr>
            <a:t>Consideration of Price Changes</a:t>
          </a:r>
          <a:endParaRPr lang="en-US" sz="2800" b="1" kern="1200" dirty="0">
            <a:latin typeface="Calibri" panose="020F0502020204030204" pitchFamily="34" charset="0"/>
            <a:cs typeface="Calibri" panose="020F0502020204030204" pitchFamily="34" charset="0"/>
          </a:endParaRPr>
        </a:p>
      </dsp:txBody>
      <dsp:txXfrm>
        <a:off x="536103" y="4157126"/>
        <a:ext cx="7021260" cy="55939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DE034B-D44F-4F21-B8A6-0004F6C7DDD1}">
      <dsp:nvSpPr>
        <dsp:cNvPr id="0" name=""/>
        <dsp:cNvSpPr/>
      </dsp:nvSpPr>
      <dsp:spPr>
        <a:xfrm rot="5400000">
          <a:off x="762847" y="991746"/>
          <a:ext cx="908311" cy="1034080"/>
        </a:xfrm>
        <a:prstGeom prst="bentUpArrow">
          <a:avLst>
            <a:gd name="adj1" fmla="val 32840"/>
            <a:gd name="adj2" fmla="val 25000"/>
            <a:gd name="adj3" fmla="val 35780"/>
          </a:avLst>
        </a:prstGeom>
        <a:solidFill>
          <a:schemeClr val="accent4">
            <a:lumMod val="20000"/>
            <a:lumOff val="8000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B5E59AB-29D2-47CC-BA63-5E43CF522F44}">
      <dsp:nvSpPr>
        <dsp:cNvPr id="0" name=""/>
        <dsp:cNvSpPr/>
      </dsp:nvSpPr>
      <dsp:spPr>
        <a:xfrm>
          <a:off x="0" y="0"/>
          <a:ext cx="2944422" cy="1070293"/>
        </a:xfrm>
        <a:prstGeom prst="roundRect">
          <a:avLst>
            <a:gd name="adj" fmla="val 16670"/>
          </a:avLst>
        </a:prstGeom>
        <a:solidFill>
          <a:schemeClr val="bg2">
            <a:lumMod val="9000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Calibri" panose="020F0502020204030204" pitchFamily="34" charset="0"/>
              <a:cs typeface="Calibri" panose="020F0502020204030204" pitchFamily="34" charset="0"/>
            </a:rPr>
            <a:t>Identifying Factors</a:t>
          </a:r>
        </a:p>
      </dsp:txBody>
      <dsp:txXfrm>
        <a:off x="52257" y="52257"/>
        <a:ext cx="2839908" cy="965779"/>
      </dsp:txXfrm>
    </dsp:sp>
    <dsp:sp modelId="{417A6C8F-65D0-4D12-98C1-B8AC5ACE3269}">
      <dsp:nvSpPr>
        <dsp:cNvPr id="0" name=""/>
        <dsp:cNvSpPr/>
      </dsp:nvSpPr>
      <dsp:spPr>
        <a:xfrm>
          <a:off x="3009944" y="89946"/>
          <a:ext cx="3236771" cy="8650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b="1" kern="1200" dirty="0">
              <a:solidFill>
                <a:schemeClr val="tx1"/>
              </a:solidFill>
              <a:latin typeface="Calibri" panose="020F0502020204030204" pitchFamily="34" charset="0"/>
              <a:cs typeface="Calibri" panose="020F0502020204030204" pitchFamily="34" charset="0"/>
            </a:rPr>
            <a:t>Factors associated with Cost, Reliability and Sustainability </a:t>
          </a:r>
        </a:p>
      </dsp:txBody>
      <dsp:txXfrm>
        <a:off x="3009944" y="89946"/>
        <a:ext cx="3236771" cy="865058"/>
      </dsp:txXfrm>
    </dsp:sp>
    <dsp:sp modelId="{7F316BE2-2772-45D0-8173-BEF00CF69942}">
      <dsp:nvSpPr>
        <dsp:cNvPr id="0" name=""/>
        <dsp:cNvSpPr/>
      </dsp:nvSpPr>
      <dsp:spPr>
        <a:xfrm rot="5400000">
          <a:off x="3101002" y="2250627"/>
          <a:ext cx="908311" cy="1034080"/>
        </a:xfrm>
        <a:prstGeom prst="bentUpArrow">
          <a:avLst>
            <a:gd name="adj1" fmla="val 32840"/>
            <a:gd name="adj2" fmla="val 25000"/>
            <a:gd name="adj3" fmla="val 35780"/>
          </a:avLst>
        </a:prstGeom>
        <a:solidFill>
          <a:schemeClr val="accent6">
            <a:lumMod val="40000"/>
            <a:lumOff val="6000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BA8D98-D4E9-41F6-A5EA-4F2FC2175E4B}">
      <dsp:nvSpPr>
        <dsp:cNvPr id="0" name=""/>
        <dsp:cNvSpPr/>
      </dsp:nvSpPr>
      <dsp:spPr>
        <a:xfrm>
          <a:off x="1750424" y="1228802"/>
          <a:ext cx="2889789" cy="1070293"/>
        </a:xfrm>
        <a:prstGeom prst="roundRect">
          <a:avLst>
            <a:gd name="adj" fmla="val 16670"/>
          </a:avLst>
        </a:prstGeom>
        <a:solidFill>
          <a:schemeClr val="accent4">
            <a:lumMod val="20000"/>
            <a:lumOff val="8000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Calibri" panose="020F0502020204030204" pitchFamily="34" charset="0"/>
              <a:cs typeface="Calibri" panose="020F0502020204030204" pitchFamily="34" charset="0"/>
            </a:rPr>
            <a:t>Exploring Interdependencies</a:t>
          </a:r>
        </a:p>
      </dsp:txBody>
      <dsp:txXfrm>
        <a:off x="1802681" y="1281059"/>
        <a:ext cx="2785275" cy="965779"/>
      </dsp:txXfrm>
    </dsp:sp>
    <dsp:sp modelId="{32A0E7C5-CDC7-4E03-AA38-158DF08C1BD6}">
      <dsp:nvSpPr>
        <dsp:cNvPr id="0" name=""/>
        <dsp:cNvSpPr/>
      </dsp:nvSpPr>
      <dsp:spPr>
        <a:xfrm>
          <a:off x="4707294" y="1303562"/>
          <a:ext cx="2785206" cy="8650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b="1" kern="1200" dirty="0">
              <a:solidFill>
                <a:schemeClr val="tx1"/>
              </a:solidFill>
              <a:latin typeface="Calibri" panose="020F0502020204030204" pitchFamily="34" charset="0"/>
              <a:cs typeface="Calibri" panose="020F0502020204030204" pitchFamily="34" charset="0"/>
            </a:rPr>
            <a:t>Contextual Relationships in each elements</a:t>
          </a:r>
        </a:p>
      </dsp:txBody>
      <dsp:txXfrm>
        <a:off x="4707294" y="1303562"/>
        <a:ext cx="2785206" cy="865058"/>
      </dsp:txXfrm>
    </dsp:sp>
    <dsp:sp modelId="{1612FC4E-3CE6-44D6-90EE-7505015DB8B3}">
      <dsp:nvSpPr>
        <dsp:cNvPr id="0" name=""/>
        <dsp:cNvSpPr/>
      </dsp:nvSpPr>
      <dsp:spPr>
        <a:xfrm>
          <a:off x="4053233" y="2468745"/>
          <a:ext cx="2565139" cy="1070293"/>
        </a:xfrm>
        <a:prstGeom prst="roundRect">
          <a:avLst>
            <a:gd name="adj" fmla="val 16670"/>
          </a:avLst>
        </a:prstGeom>
        <a:solidFill>
          <a:schemeClr val="accent6">
            <a:lumMod val="40000"/>
            <a:lumOff val="6000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Calibri" panose="020F0502020204030204" pitchFamily="34" charset="0"/>
              <a:cs typeface="Calibri" panose="020F0502020204030204" pitchFamily="34" charset="0"/>
            </a:rPr>
            <a:t>Developing Structural Matrix</a:t>
          </a:r>
        </a:p>
      </dsp:txBody>
      <dsp:txXfrm>
        <a:off x="4105490" y="2521002"/>
        <a:ext cx="2460625" cy="965779"/>
      </dsp:txXfrm>
    </dsp:sp>
    <dsp:sp modelId="{8A73C6A3-DCC1-46C7-A05D-522FA09E13B3}">
      <dsp:nvSpPr>
        <dsp:cNvPr id="0" name=""/>
        <dsp:cNvSpPr/>
      </dsp:nvSpPr>
      <dsp:spPr>
        <a:xfrm>
          <a:off x="6658587" y="2250326"/>
          <a:ext cx="3067177" cy="15899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b="1" kern="1200" dirty="0">
              <a:solidFill>
                <a:schemeClr val="tx1"/>
              </a:solidFill>
              <a:latin typeface="Calibri" panose="020F0502020204030204" pitchFamily="34" charset="0"/>
              <a:cs typeface="Calibri" panose="020F0502020204030204" pitchFamily="34" charset="0"/>
            </a:rPr>
            <a:t>Helpful to Develop a</a:t>
          </a:r>
          <a:r>
            <a:rPr lang="en-US" sz="2000" b="1" kern="1200" dirty="0">
              <a:solidFill>
                <a:srgbClr val="1B340F"/>
              </a:solidFill>
              <a:latin typeface="Calibri" panose="020F0502020204030204" pitchFamily="34" charset="0"/>
              <a:cs typeface="Calibri" panose="020F0502020204030204" pitchFamily="34" charset="0"/>
            </a:rPr>
            <a:t>n Optimal Supply Logistics System for Precast Operations.</a:t>
          </a:r>
          <a:endParaRPr lang="en-US" sz="2000" b="1" kern="1200" dirty="0">
            <a:solidFill>
              <a:schemeClr val="tx1"/>
            </a:solidFill>
            <a:latin typeface="Calibri" panose="020F0502020204030204" pitchFamily="34" charset="0"/>
            <a:cs typeface="Calibri" panose="020F0502020204030204" pitchFamily="34" charset="0"/>
          </a:endParaRPr>
        </a:p>
      </dsp:txBody>
      <dsp:txXfrm>
        <a:off x="6658587" y="2250326"/>
        <a:ext cx="3067177" cy="158996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42068B-9884-4EB6-8B24-4DF70AD1D225}">
      <dsp:nvSpPr>
        <dsp:cNvPr id="0" name=""/>
        <dsp:cNvSpPr/>
      </dsp:nvSpPr>
      <dsp:spPr>
        <a:xfrm>
          <a:off x="0" y="6571942"/>
          <a:ext cx="9859474" cy="0"/>
        </a:xfrm>
        <a:prstGeom prst="line">
          <a:avLst/>
        </a:pr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DDB678-60E9-4085-BA09-2BB5EEA92058}">
      <dsp:nvSpPr>
        <dsp:cNvPr id="0" name=""/>
        <dsp:cNvSpPr/>
      </dsp:nvSpPr>
      <dsp:spPr>
        <a:xfrm>
          <a:off x="0" y="4346036"/>
          <a:ext cx="9859474" cy="0"/>
        </a:xfrm>
        <a:prstGeom prst="line">
          <a:avLst/>
        </a:pr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EF3AB8D-416F-4CA2-8C77-E93129044F1B}">
      <dsp:nvSpPr>
        <dsp:cNvPr id="0" name=""/>
        <dsp:cNvSpPr/>
      </dsp:nvSpPr>
      <dsp:spPr>
        <a:xfrm>
          <a:off x="0" y="2120131"/>
          <a:ext cx="9859474" cy="0"/>
        </a:xfrm>
        <a:prstGeom prst="line">
          <a:avLst/>
        </a:pr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F0CF671-F72A-4CD9-BE82-58C50E573BFD}">
      <dsp:nvSpPr>
        <dsp:cNvPr id="0" name=""/>
        <dsp:cNvSpPr/>
      </dsp:nvSpPr>
      <dsp:spPr>
        <a:xfrm>
          <a:off x="2563463" y="221"/>
          <a:ext cx="7296010" cy="21199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just" defTabSz="1066800">
            <a:lnSpc>
              <a:spcPct val="90000"/>
            </a:lnSpc>
            <a:spcBef>
              <a:spcPct val="0"/>
            </a:spcBef>
            <a:spcAft>
              <a:spcPct val="35000"/>
            </a:spcAft>
            <a:buFont typeface="Arial" panose="020B0604020202020204" pitchFamily="34" charset="0"/>
            <a:buNone/>
          </a:pPr>
          <a:r>
            <a:rPr lang="en-US" sz="2400" b="1" kern="1200" dirty="0">
              <a:latin typeface="Calibri" panose="020F0502020204030204" pitchFamily="34" charset="0"/>
              <a:cs typeface="Calibri" panose="020F0502020204030204" pitchFamily="34" charset="0"/>
            </a:rPr>
            <a:t>A </a:t>
          </a:r>
          <a:r>
            <a:rPr lang="en-US" sz="2400" b="1" i="1" kern="1200" dirty="0">
              <a:latin typeface="Calibri" panose="020F0502020204030204" pitchFamily="34" charset="0"/>
              <a:cs typeface="Calibri" panose="020F0502020204030204" pitchFamily="34" charset="0"/>
            </a:rPr>
            <a:t>Structural Self-Interaction matrix </a:t>
          </a:r>
          <a:r>
            <a:rPr lang="en-US" sz="2400" b="1" kern="1200" dirty="0">
              <a:latin typeface="Calibri" panose="020F0502020204030204" pitchFamily="34" charset="0"/>
              <a:cs typeface="Calibri" panose="020F0502020204030204" pitchFamily="34" charset="0"/>
            </a:rPr>
            <a:t>to be developed. A </a:t>
          </a:r>
          <a:r>
            <a:rPr lang="en-US" sz="2400" b="1" i="1" kern="1200" dirty="0">
              <a:latin typeface="Calibri" panose="020F0502020204030204" pitchFamily="34" charset="0"/>
              <a:cs typeface="Calibri" panose="020F0502020204030204" pitchFamily="34" charset="0"/>
            </a:rPr>
            <a:t>diagraph </a:t>
          </a:r>
          <a:r>
            <a:rPr lang="en-US" sz="2400" b="1" kern="1200" dirty="0">
              <a:latin typeface="Calibri" panose="020F0502020204030204" pitchFamily="34" charset="0"/>
              <a:cs typeface="Calibri" panose="020F0502020204030204" pitchFamily="34" charset="0"/>
            </a:rPr>
            <a:t>representation with variables and corresponding factors will provide the precedence and parallel relationships of general understandings of the system. </a:t>
          </a:r>
        </a:p>
      </dsp:txBody>
      <dsp:txXfrm>
        <a:off x="2563463" y="221"/>
        <a:ext cx="7296010" cy="2119909"/>
      </dsp:txXfrm>
    </dsp:sp>
    <dsp:sp modelId="{37C5FD14-8A63-4284-BFF5-9E918423E507}">
      <dsp:nvSpPr>
        <dsp:cNvPr id="0" name=""/>
        <dsp:cNvSpPr/>
      </dsp:nvSpPr>
      <dsp:spPr>
        <a:xfrm>
          <a:off x="167406" y="720969"/>
          <a:ext cx="2228649" cy="678413"/>
        </a:xfrm>
        <a:prstGeom prst="round2SameRect">
          <a:avLst>
            <a:gd name="adj1" fmla="val 16670"/>
            <a:gd name="adj2" fmla="val 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w="9525" cap="flat" cmpd="sng" algn="ctr">
          <a:solidFill>
            <a:schemeClr val="accent5">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marL="0" lvl="0" indent="0" algn="ctr" defTabSz="1600200">
            <a:lnSpc>
              <a:spcPct val="90000"/>
            </a:lnSpc>
            <a:spcBef>
              <a:spcPct val="0"/>
            </a:spcBef>
            <a:spcAft>
              <a:spcPct val="35000"/>
            </a:spcAft>
            <a:buNone/>
          </a:pPr>
          <a:r>
            <a:rPr lang="en-US" sz="3600" b="1" kern="1200" dirty="0">
              <a:latin typeface="Calibri" panose="020F0502020204030204" pitchFamily="34" charset="0"/>
              <a:cs typeface="Calibri" panose="020F0502020204030204" pitchFamily="34" charset="0"/>
            </a:rPr>
            <a:t>Task 1</a:t>
          </a:r>
        </a:p>
      </dsp:txBody>
      <dsp:txXfrm>
        <a:off x="200529" y="754092"/>
        <a:ext cx="2162403" cy="645290"/>
      </dsp:txXfrm>
    </dsp:sp>
    <dsp:sp modelId="{89DBC94E-C203-40AD-868E-B29FE7806DA6}">
      <dsp:nvSpPr>
        <dsp:cNvPr id="0" name=""/>
        <dsp:cNvSpPr/>
      </dsp:nvSpPr>
      <dsp:spPr>
        <a:xfrm>
          <a:off x="2563463" y="2226127"/>
          <a:ext cx="7296010" cy="21199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just" defTabSz="1066800">
            <a:lnSpc>
              <a:spcPct val="90000"/>
            </a:lnSpc>
            <a:spcBef>
              <a:spcPct val="0"/>
            </a:spcBef>
            <a:spcAft>
              <a:spcPct val="35000"/>
            </a:spcAft>
            <a:buNone/>
          </a:pPr>
          <a:r>
            <a:rPr lang="en-US" sz="2400" b="1" kern="1200" dirty="0">
              <a:latin typeface="Calibri" panose="020F0502020204030204" pitchFamily="34" charset="0"/>
              <a:cs typeface="Calibri" panose="020F0502020204030204" pitchFamily="34" charset="0"/>
            </a:rPr>
            <a:t>Cost-reliability-sustainability (CRS) model</a:t>
          </a:r>
          <a:r>
            <a:rPr lang="en-US" sz="2400" b="1" i="1" kern="1200" dirty="0">
              <a:latin typeface="Calibri" panose="020F0502020204030204" pitchFamily="34" charset="0"/>
              <a:cs typeface="Calibri" panose="020F0502020204030204" pitchFamily="34" charset="0"/>
            </a:rPr>
            <a:t> </a:t>
          </a:r>
          <a:r>
            <a:rPr lang="en-US" sz="2400" b="1" kern="1200" dirty="0">
              <a:latin typeface="Calibri" panose="020F0502020204030204" pitchFamily="34" charset="0"/>
              <a:cs typeface="Calibri" panose="020F0502020204030204" pitchFamily="34" charset="0"/>
            </a:rPr>
            <a:t>will be formulated to determine the optimal process path that will minimize the expected PC supply system’s cost and simultaneously improve the system's reliability and sustainability of the system. </a:t>
          </a:r>
        </a:p>
      </dsp:txBody>
      <dsp:txXfrm>
        <a:off x="2563463" y="2226127"/>
        <a:ext cx="7296010" cy="2119909"/>
      </dsp:txXfrm>
    </dsp:sp>
    <dsp:sp modelId="{E019B7D9-551E-48FC-B756-BBE42DB4490A}">
      <dsp:nvSpPr>
        <dsp:cNvPr id="0" name=""/>
        <dsp:cNvSpPr/>
      </dsp:nvSpPr>
      <dsp:spPr>
        <a:xfrm>
          <a:off x="167406" y="2945062"/>
          <a:ext cx="2228649" cy="682038"/>
        </a:xfrm>
        <a:prstGeom prst="round2SameRect">
          <a:avLst>
            <a:gd name="adj1" fmla="val 16670"/>
            <a:gd name="adj2" fmla="val 0"/>
          </a:avLst>
        </a:prstGeom>
        <a:gradFill rotWithShape="0">
          <a:gsLst>
            <a:gs pos="0">
              <a:schemeClr val="accent5">
                <a:hueOff val="-4966938"/>
                <a:satOff val="19906"/>
                <a:lumOff val="4314"/>
                <a:alphaOff val="0"/>
                <a:tint val="50000"/>
                <a:satMod val="300000"/>
              </a:schemeClr>
            </a:gs>
            <a:gs pos="35000">
              <a:schemeClr val="accent5">
                <a:hueOff val="-4966938"/>
                <a:satOff val="19906"/>
                <a:lumOff val="4314"/>
                <a:alphaOff val="0"/>
                <a:tint val="37000"/>
                <a:satMod val="300000"/>
              </a:schemeClr>
            </a:gs>
            <a:gs pos="100000">
              <a:schemeClr val="accent5">
                <a:hueOff val="-4966938"/>
                <a:satOff val="19906"/>
                <a:lumOff val="4314"/>
                <a:alphaOff val="0"/>
                <a:tint val="15000"/>
                <a:satMod val="350000"/>
              </a:schemeClr>
            </a:gs>
          </a:gsLst>
          <a:lin ang="16200000" scaled="1"/>
        </a:gradFill>
        <a:ln w="9525" cap="flat" cmpd="sng" algn="ctr">
          <a:solidFill>
            <a:schemeClr val="accent5">
              <a:hueOff val="-4966938"/>
              <a:satOff val="19906"/>
              <a:lumOff val="4314"/>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312928" tIns="178816" rIns="312928" bIns="178816" numCol="1" spcCol="1270" anchor="ctr" anchorCtr="0">
          <a:noAutofit/>
        </a:bodyPr>
        <a:lstStyle/>
        <a:p>
          <a:pPr marL="0" lvl="0" indent="0" algn="ctr" defTabSz="1955800">
            <a:lnSpc>
              <a:spcPct val="90000"/>
            </a:lnSpc>
            <a:spcBef>
              <a:spcPct val="0"/>
            </a:spcBef>
            <a:spcAft>
              <a:spcPct val="35000"/>
            </a:spcAft>
            <a:buNone/>
          </a:pPr>
          <a:r>
            <a:rPr lang="en-US" sz="3600" b="1" kern="1200" dirty="0">
              <a:latin typeface="Calibri" panose="020F0502020204030204" pitchFamily="34" charset="0"/>
              <a:ea typeface="Arial"/>
              <a:cs typeface="Calibri" panose="020F0502020204030204" pitchFamily="34" charset="0"/>
            </a:rPr>
            <a:t>Task 2</a:t>
          </a:r>
        </a:p>
      </dsp:txBody>
      <dsp:txXfrm>
        <a:off x="200706" y="2978362"/>
        <a:ext cx="2162049" cy="648738"/>
      </dsp:txXfrm>
    </dsp:sp>
    <dsp:sp modelId="{26810022-1251-450D-B7E1-D7A5C67F8446}">
      <dsp:nvSpPr>
        <dsp:cNvPr id="0" name=""/>
        <dsp:cNvSpPr/>
      </dsp:nvSpPr>
      <dsp:spPr>
        <a:xfrm>
          <a:off x="2563463" y="4452032"/>
          <a:ext cx="7296010" cy="21199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just" defTabSz="1066800">
            <a:lnSpc>
              <a:spcPct val="90000"/>
            </a:lnSpc>
            <a:spcBef>
              <a:spcPct val="0"/>
            </a:spcBef>
            <a:spcAft>
              <a:spcPct val="35000"/>
            </a:spcAft>
            <a:buFont typeface="Arial" panose="020B0604020202020204" pitchFamily="34" charset="0"/>
            <a:buNone/>
          </a:pPr>
          <a:r>
            <a:rPr lang="en-US" sz="2400" b="1" kern="1200" dirty="0">
              <a:latin typeface="Calibri" panose="020F0502020204030204" pitchFamily="34" charset="0"/>
              <a:cs typeface="Calibri" panose="020F0502020204030204" pitchFamily="34" charset="0"/>
            </a:rPr>
            <a:t>Process variability and expected cost with individual material’s prices and supply uncertainty will be considered for refurbishing the warehouse in time. </a:t>
          </a:r>
        </a:p>
      </dsp:txBody>
      <dsp:txXfrm>
        <a:off x="2563463" y="4452032"/>
        <a:ext cx="7296010" cy="2119909"/>
      </dsp:txXfrm>
    </dsp:sp>
    <dsp:sp modelId="{94EDE87E-F975-4B5D-9A00-B96E1B607AD3}">
      <dsp:nvSpPr>
        <dsp:cNvPr id="0" name=""/>
        <dsp:cNvSpPr/>
      </dsp:nvSpPr>
      <dsp:spPr>
        <a:xfrm>
          <a:off x="167406" y="5163760"/>
          <a:ext cx="2228649" cy="696454"/>
        </a:xfrm>
        <a:prstGeom prst="round2SameRect">
          <a:avLst>
            <a:gd name="adj1" fmla="val 16670"/>
            <a:gd name="adj2" fmla="val 0"/>
          </a:avLst>
        </a:prstGeom>
        <a:gradFill rotWithShape="0">
          <a:gsLst>
            <a:gs pos="0">
              <a:schemeClr val="accent5">
                <a:hueOff val="-9933876"/>
                <a:satOff val="39811"/>
                <a:lumOff val="8628"/>
                <a:alphaOff val="0"/>
                <a:tint val="50000"/>
                <a:satMod val="300000"/>
              </a:schemeClr>
            </a:gs>
            <a:gs pos="35000">
              <a:schemeClr val="accent5">
                <a:hueOff val="-9933876"/>
                <a:satOff val="39811"/>
                <a:lumOff val="8628"/>
                <a:alphaOff val="0"/>
                <a:tint val="37000"/>
                <a:satMod val="300000"/>
              </a:schemeClr>
            </a:gs>
            <a:gs pos="100000">
              <a:schemeClr val="accent5">
                <a:hueOff val="-9933876"/>
                <a:satOff val="39811"/>
                <a:lumOff val="8628"/>
                <a:alphaOff val="0"/>
                <a:tint val="15000"/>
                <a:satMod val="350000"/>
              </a:schemeClr>
            </a:gs>
          </a:gsLst>
          <a:lin ang="16200000" scaled="1"/>
        </a:gradFill>
        <a:ln w="9525" cap="flat" cmpd="sng" algn="ctr">
          <a:solidFill>
            <a:schemeClr val="accent5">
              <a:hueOff val="-9933876"/>
              <a:satOff val="39811"/>
              <a:lumOff val="8628"/>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312928" tIns="178816" rIns="312928" bIns="178816" numCol="1" spcCol="1270" anchor="ctr" anchorCtr="0">
          <a:noAutofit/>
        </a:bodyPr>
        <a:lstStyle/>
        <a:p>
          <a:pPr marL="0" lvl="0" indent="0" algn="ctr" defTabSz="1955800">
            <a:lnSpc>
              <a:spcPct val="90000"/>
            </a:lnSpc>
            <a:spcBef>
              <a:spcPct val="0"/>
            </a:spcBef>
            <a:spcAft>
              <a:spcPct val="35000"/>
            </a:spcAft>
            <a:buNone/>
          </a:pPr>
          <a:r>
            <a:rPr lang="en-US" sz="3600" b="1" kern="1200" dirty="0">
              <a:latin typeface="Calibri" panose="020F0502020204030204" pitchFamily="34" charset="0"/>
              <a:ea typeface="Arial"/>
              <a:cs typeface="Calibri" panose="020F0502020204030204" pitchFamily="34" charset="0"/>
            </a:rPr>
            <a:t>Task 3</a:t>
          </a:r>
        </a:p>
      </dsp:txBody>
      <dsp:txXfrm>
        <a:off x="201410" y="5197764"/>
        <a:ext cx="2160641" cy="662450"/>
      </dsp:txXfrm>
    </dsp:sp>
  </dsp:spTree>
</dsp:drawing>
</file>

<file path=ppt/diagrams/layout1.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defPPr>
              <a:defRPr kern="1200"/>
            </a:defPPr>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defPPr>
              <a:defRPr kern="1200"/>
            </a:defPPr>
            <a:lvl1pPr algn="r">
              <a:defRPr sz="1200"/>
            </a:lvl1pPr>
          </a:lstStyle>
          <a:p>
            <a:fld id="{7B0E8FA9-8B5F-4493-A208-FBBD06A1EBF4}" type="datetimeFigureOut">
              <a:rPr lang="en-US" smtClean="0"/>
              <a:t>4/18/2024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defPPr>
              <a:defRPr kern="1200"/>
            </a:def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defPPr>
              <a:defRPr kern="1200"/>
            </a:defPPr>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defPPr>
              <a:defRPr kern="1200"/>
            </a:defPPr>
            <a:lvl1pPr algn="r">
              <a:defRPr sz="1200"/>
            </a:lvl1pPr>
          </a:lstStyle>
          <a:p>
            <a:fld id="{CD15AFD9-35F1-4A8D-8AD3-EDB948176196}" type="slidenum">
              <a:rPr lang="en-US" smtClean="0"/>
              <a:t>‹#›</a:t>
            </a:fld>
            <a:endParaRPr lang="en-US"/>
          </a:p>
        </p:txBody>
      </p:sp>
    </p:spTree>
    <p:extLst>
      <p:ext uri="{BB962C8B-B14F-4D97-AF65-F5344CB8AC3E}">
        <p14:creationId xmlns:p14="http://schemas.microsoft.com/office/powerpoint/2010/main" val="2095315684"/>
      </p:ext>
    </p:extLst>
  </p:cSld>
  <p:clrMap bg1="lt1" tx1="dk1" bg2="lt2" tx2="dk2" accent1="accent1" accent2="accent2" accent3="accent3" accent4="accent4" accent5="accent5" accent6="accent6" hlink="hlink" folHlink="folHlink"/>
  <p:notesStyle>
    <a:lvl1pPr marL="0" algn="l" defTabSz="4388077" rtl="0" eaLnBrk="1" latinLnBrk="0" hangingPunct="1">
      <a:defRPr sz="5700" kern="1200">
        <a:solidFill>
          <a:schemeClr val="tx1"/>
        </a:solidFill>
        <a:latin typeface="+mn-lt"/>
        <a:ea typeface="+mn-ea"/>
        <a:cs typeface="+mn-cs"/>
      </a:defRPr>
    </a:lvl1pPr>
    <a:lvl2pPr marL="2194039" algn="l" defTabSz="4388077" rtl="0" eaLnBrk="1" latinLnBrk="0" hangingPunct="1">
      <a:defRPr sz="5700" kern="1200">
        <a:solidFill>
          <a:schemeClr val="tx1"/>
        </a:solidFill>
        <a:latin typeface="+mn-lt"/>
        <a:ea typeface="+mn-ea"/>
        <a:cs typeface="+mn-cs"/>
      </a:defRPr>
    </a:lvl2pPr>
    <a:lvl3pPr marL="4388077" algn="l" defTabSz="4388077" rtl="0" eaLnBrk="1" latinLnBrk="0" hangingPunct="1">
      <a:defRPr sz="5700" kern="1200">
        <a:solidFill>
          <a:schemeClr val="tx1"/>
        </a:solidFill>
        <a:latin typeface="+mn-lt"/>
        <a:ea typeface="+mn-ea"/>
        <a:cs typeface="+mn-cs"/>
      </a:defRPr>
    </a:lvl3pPr>
    <a:lvl4pPr marL="6582120" algn="l" defTabSz="4388077" rtl="0" eaLnBrk="1" latinLnBrk="0" hangingPunct="1">
      <a:defRPr sz="5700" kern="1200">
        <a:solidFill>
          <a:schemeClr val="tx1"/>
        </a:solidFill>
        <a:latin typeface="+mn-lt"/>
        <a:ea typeface="+mn-ea"/>
        <a:cs typeface="+mn-cs"/>
      </a:defRPr>
    </a:lvl4pPr>
    <a:lvl5pPr marL="8776160" algn="l" defTabSz="4388077" rtl="0" eaLnBrk="1" latinLnBrk="0" hangingPunct="1">
      <a:defRPr sz="5700" kern="1200">
        <a:solidFill>
          <a:schemeClr val="tx1"/>
        </a:solidFill>
        <a:latin typeface="+mn-lt"/>
        <a:ea typeface="+mn-ea"/>
        <a:cs typeface="+mn-cs"/>
      </a:defRPr>
    </a:lvl5pPr>
    <a:lvl6pPr marL="10970199" algn="l" defTabSz="4388077" rtl="0" eaLnBrk="1" latinLnBrk="0" hangingPunct="1">
      <a:defRPr sz="5700" kern="1200">
        <a:solidFill>
          <a:schemeClr val="tx1"/>
        </a:solidFill>
        <a:latin typeface="+mn-lt"/>
        <a:ea typeface="+mn-ea"/>
        <a:cs typeface="+mn-cs"/>
      </a:defRPr>
    </a:lvl6pPr>
    <a:lvl7pPr marL="13164238" algn="l" defTabSz="4388077" rtl="0" eaLnBrk="1" latinLnBrk="0" hangingPunct="1">
      <a:defRPr sz="5700" kern="1200">
        <a:solidFill>
          <a:schemeClr val="tx1"/>
        </a:solidFill>
        <a:latin typeface="+mn-lt"/>
        <a:ea typeface="+mn-ea"/>
        <a:cs typeface="+mn-cs"/>
      </a:defRPr>
    </a:lvl7pPr>
    <a:lvl8pPr marL="15358277" algn="l" defTabSz="4388077" rtl="0" eaLnBrk="1" latinLnBrk="0" hangingPunct="1">
      <a:defRPr sz="5700" kern="1200">
        <a:solidFill>
          <a:schemeClr val="tx1"/>
        </a:solidFill>
        <a:latin typeface="+mn-lt"/>
        <a:ea typeface="+mn-ea"/>
        <a:cs typeface="+mn-cs"/>
      </a:defRPr>
    </a:lvl8pPr>
    <a:lvl9pPr marL="17552318" algn="l" defTabSz="4388077" rtl="0" eaLnBrk="1" latinLnBrk="0" hangingPunct="1">
      <a:defRPr sz="57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696767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594629"/>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New picture"/>
          <p:cNvPicPr/>
          <p:nvPr/>
        </p:nvPicPr>
        <p:blipFill>
          <a:blip r:embed="rId4"/>
          <a:stretch>
            <a:fillRect/>
          </a:stretch>
        </p:blipFill>
        <p:spPr>
          <a:xfrm rot="16200000">
            <a:off x="-11074400" y="16459200"/>
            <a:ext cx="14274800" cy="3937000"/>
          </a:xfrm>
          <a:prstGeom prst="rect">
            <a:avLst/>
          </a:prstGeom>
        </p:spPr>
      </p:pic>
      <p:pic>
        <p:nvPicPr>
          <p:cNvPr id="3" name="New picture"/>
          <p:cNvPicPr/>
          <p:nvPr/>
        </p:nvPicPr>
        <p:blipFill>
          <a:blip r:embed="rId4"/>
          <a:stretch>
            <a:fillRect/>
          </a:stretch>
        </p:blipFill>
        <p:spPr>
          <a:xfrm rot="5400000">
            <a:off x="40690800" y="16459200"/>
            <a:ext cx="14274800" cy="3937000"/>
          </a:xfrm>
          <a:prstGeom prst="rect">
            <a:avLst/>
          </a:prstGeom>
        </p:spPr>
      </p:pic>
      <p:pic>
        <p:nvPicPr>
          <p:cNvPr id="4" name="New picture"/>
          <p:cNvPicPr/>
          <p:nvPr/>
        </p:nvPicPr>
        <p:blipFill>
          <a:blip r:embed="rId5"/>
          <a:stretch>
            <a:fillRect/>
          </a:stretch>
        </p:blipFill>
        <p:spPr>
          <a:xfrm>
            <a:off x="6946900" y="33426400"/>
            <a:ext cx="29997400" cy="1447800"/>
          </a:xfrm>
          <a:prstGeom prst="rect">
            <a:avLst/>
          </a:prstGeom>
        </p:spPr>
      </p:pic>
      <p:sp>
        <p:nvSpPr>
          <p:cNvPr id="5" name="New shape"/>
          <p:cNvSpPr/>
          <p:nvPr/>
        </p:nvSpPr>
        <p:spPr>
          <a:xfrm>
            <a:off x="6946900" y="33997900"/>
            <a:ext cx="21945600" cy="127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sz="4560">
                <a:solidFill>
                  <a:srgbClr val="808080"/>
                </a:solidFill>
              </a:rPr>
              <a:t>Template ID: assessingslate  Size: 48x36</a:t>
            </a:r>
          </a:p>
        </p:txBody>
      </p:sp>
    </p:spTree>
    <p:extLst>
      <p:ext uri="{BB962C8B-B14F-4D97-AF65-F5344CB8AC3E}">
        <p14:creationId xmlns:p14="http://schemas.microsoft.com/office/powerpoint/2010/main" val="2054342921"/>
      </p:ext>
    </p:extLst>
  </p:cSld>
  <p:clrMap bg1="lt1" tx1="dk1" bg2="lt2" tx2="dk2" accent1="accent1" accent2="accent2" accent3="accent3" accent4="accent4" accent5="accent5" accent6="accent6" hlink="hlink" folHlink="folHlink"/>
  <p:sldLayoutIdLst>
    <p:sldLayoutId id="2147483679" r:id="rId1"/>
    <p:sldLayoutId id="2147483680" r:id="rId2"/>
  </p:sldLayoutIdLst>
  <p:transition/>
  <p:txStyles>
    <p:titleStyle>
      <a:defPPr>
        <a:defRPr kern="1200"/>
      </a:defPPr>
      <a:lvl1pPr algn="ctr" defTabSz="4389028" rtl="0" eaLnBrk="1" latinLnBrk="0" hangingPunct="1">
        <a:spcBef>
          <a:spcPct val="0"/>
        </a:spcBef>
        <a:buNone/>
        <a:defRPr sz="13400" kern="1200">
          <a:solidFill>
            <a:schemeClr val="tx1"/>
          </a:solidFill>
          <a:latin typeface="+mj-lt"/>
          <a:ea typeface="+mj-ea"/>
          <a:cs typeface="+mj-cs"/>
        </a:defRPr>
      </a:lvl1pPr>
    </p:titleStyle>
    <p:bodyStyle>
      <a:defPPr>
        <a:defRPr kern="1200"/>
      </a:defPPr>
      <a:lvl1pPr marL="0" indent="0" algn="l" defTabSz="4389028" rtl="0" eaLnBrk="1" latinLnBrk="0" hangingPunct="1">
        <a:spcBef>
          <a:spcPct val="20000"/>
        </a:spcBef>
        <a:buFont typeface="Arial" pitchFamily="34" charset="0"/>
        <a:buNone/>
        <a:defRPr sz="13400" kern="1200">
          <a:solidFill>
            <a:schemeClr val="tx1"/>
          </a:solidFill>
          <a:latin typeface="+mn-lt"/>
          <a:ea typeface="+mn-ea"/>
          <a:cs typeface="+mn-cs"/>
        </a:defRPr>
      </a:lvl1pPr>
      <a:lvl2pPr marL="3566086" indent="-1371572" algn="l" defTabSz="4389028" rtl="0" eaLnBrk="1" latinLnBrk="0" hangingPunct="1">
        <a:spcBef>
          <a:spcPct val="20000"/>
        </a:spcBef>
        <a:buFont typeface="Arial" pitchFamily="34" charset="0"/>
        <a:buChar char="–"/>
        <a:defRPr sz="13400" kern="1200">
          <a:solidFill>
            <a:schemeClr val="tx1"/>
          </a:solidFill>
          <a:latin typeface="+mn-lt"/>
          <a:ea typeface="+mn-ea"/>
          <a:cs typeface="+mn-cs"/>
        </a:defRPr>
      </a:lvl2pPr>
      <a:lvl3pPr marL="5486286" indent="-1097257" algn="l" defTabSz="4389028" rtl="0" eaLnBrk="1" latinLnBrk="0" hangingPunct="1">
        <a:spcBef>
          <a:spcPct val="20000"/>
        </a:spcBef>
        <a:buFont typeface="Arial" pitchFamily="34" charset="0"/>
        <a:buChar char="•"/>
        <a:defRPr sz="11500" kern="1200">
          <a:solidFill>
            <a:schemeClr val="tx1"/>
          </a:solidFill>
          <a:latin typeface="+mn-lt"/>
          <a:ea typeface="+mn-ea"/>
          <a:cs typeface="+mn-cs"/>
        </a:defRPr>
      </a:lvl3pPr>
      <a:lvl4pPr marL="7680800" indent="-1097257" algn="l" defTabSz="4389028" rtl="0" eaLnBrk="1" latinLnBrk="0" hangingPunct="1">
        <a:spcBef>
          <a:spcPct val="20000"/>
        </a:spcBef>
        <a:buFont typeface="Arial" pitchFamily="34" charset="0"/>
        <a:buChar char="–"/>
        <a:defRPr sz="9700" kern="1200">
          <a:solidFill>
            <a:schemeClr val="tx1"/>
          </a:solidFill>
          <a:latin typeface="+mn-lt"/>
          <a:ea typeface="+mn-ea"/>
          <a:cs typeface="+mn-cs"/>
        </a:defRPr>
      </a:lvl4pPr>
      <a:lvl5pPr marL="9875314" indent="-1097257" algn="l" defTabSz="4389028" rtl="0" eaLnBrk="1" latinLnBrk="0" hangingPunct="1">
        <a:spcBef>
          <a:spcPct val="20000"/>
        </a:spcBef>
        <a:buFont typeface="Arial" pitchFamily="34" charset="0"/>
        <a:buChar char="»"/>
        <a:defRPr sz="9700" kern="1200">
          <a:solidFill>
            <a:schemeClr val="tx1"/>
          </a:solidFill>
          <a:latin typeface="+mn-lt"/>
          <a:ea typeface="+mn-ea"/>
          <a:cs typeface="+mn-cs"/>
        </a:defRPr>
      </a:lvl5pPr>
      <a:lvl6pPr marL="12069828" indent="-1097257" algn="l" defTabSz="4389028" rtl="0" eaLnBrk="1" latinLnBrk="0" hangingPunct="1">
        <a:spcBef>
          <a:spcPct val="20000"/>
        </a:spcBef>
        <a:buFont typeface="Arial" pitchFamily="34" charset="0"/>
        <a:buChar char="•"/>
        <a:defRPr sz="9700" kern="1200">
          <a:solidFill>
            <a:schemeClr val="tx1"/>
          </a:solidFill>
          <a:latin typeface="+mn-lt"/>
          <a:ea typeface="+mn-ea"/>
          <a:cs typeface="+mn-cs"/>
        </a:defRPr>
      </a:lvl6pPr>
      <a:lvl7pPr marL="14264342" indent="-1097257" algn="l" defTabSz="4389028" rtl="0" eaLnBrk="1" latinLnBrk="0" hangingPunct="1">
        <a:spcBef>
          <a:spcPct val="20000"/>
        </a:spcBef>
        <a:buFont typeface="Arial" pitchFamily="34" charset="0"/>
        <a:buChar char="•"/>
        <a:defRPr sz="9700" kern="1200">
          <a:solidFill>
            <a:schemeClr val="tx1"/>
          </a:solidFill>
          <a:latin typeface="+mn-lt"/>
          <a:ea typeface="+mn-ea"/>
          <a:cs typeface="+mn-cs"/>
        </a:defRPr>
      </a:lvl7pPr>
      <a:lvl8pPr marL="16458857" indent="-1097257" algn="l" defTabSz="4389028" rtl="0" eaLnBrk="1" latinLnBrk="0" hangingPunct="1">
        <a:spcBef>
          <a:spcPct val="20000"/>
        </a:spcBef>
        <a:buFont typeface="Arial" pitchFamily="34" charset="0"/>
        <a:buChar char="•"/>
        <a:defRPr sz="9700" kern="1200">
          <a:solidFill>
            <a:schemeClr val="tx1"/>
          </a:solidFill>
          <a:latin typeface="+mn-lt"/>
          <a:ea typeface="+mn-ea"/>
          <a:cs typeface="+mn-cs"/>
        </a:defRPr>
      </a:lvl8pPr>
      <a:lvl9pPr marL="18653371" indent="-1097257" algn="l" defTabSz="4389028" rtl="0" eaLnBrk="1" latinLnBrk="0" hangingPunct="1">
        <a:spcBef>
          <a:spcPct val="20000"/>
        </a:spcBef>
        <a:buFont typeface="Arial" pitchFamily="34" charset="0"/>
        <a:buChar char="•"/>
        <a:defRPr sz="9700" kern="1200">
          <a:solidFill>
            <a:schemeClr val="tx1"/>
          </a:solidFill>
          <a:latin typeface="+mn-lt"/>
          <a:ea typeface="+mn-ea"/>
          <a:cs typeface="+mn-cs"/>
        </a:defRPr>
      </a:lvl9pPr>
    </p:bodyStyle>
    <p:otherStyle>
      <a:defPPr>
        <a:defRPr lang="en-US"/>
      </a:defPPr>
      <a:lvl1pPr marL="0" algn="l" defTabSz="4389028" rtl="0" eaLnBrk="1" latinLnBrk="0" hangingPunct="1">
        <a:defRPr sz="8700" kern="1200">
          <a:solidFill>
            <a:schemeClr val="tx1"/>
          </a:solidFill>
          <a:latin typeface="+mn-lt"/>
          <a:ea typeface="+mn-ea"/>
          <a:cs typeface="+mn-cs"/>
        </a:defRPr>
      </a:lvl1pPr>
      <a:lvl2pPr marL="2194514" algn="l" defTabSz="4389028" rtl="0" eaLnBrk="1" latinLnBrk="0" hangingPunct="1">
        <a:defRPr sz="8700" kern="1200">
          <a:solidFill>
            <a:schemeClr val="tx1"/>
          </a:solidFill>
          <a:latin typeface="+mn-lt"/>
          <a:ea typeface="+mn-ea"/>
          <a:cs typeface="+mn-cs"/>
        </a:defRPr>
      </a:lvl2pPr>
      <a:lvl3pPr marL="4389028" algn="l" defTabSz="4389028" rtl="0" eaLnBrk="1" latinLnBrk="0" hangingPunct="1">
        <a:defRPr sz="8700" kern="1200">
          <a:solidFill>
            <a:schemeClr val="tx1"/>
          </a:solidFill>
          <a:latin typeface="+mn-lt"/>
          <a:ea typeface="+mn-ea"/>
          <a:cs typeface="+mn-cs"/>
        </a:defRPr>
      </a:lvl3pPr>
      <a:lvl4pPr marL="6583543" algn="l" defTabSz="4389028" rtl="0" eaLnBrk="1" latinLnBrk="0" hangingPunct="1">
        <a:defRPr sz="8700" kern="1200">
          <a:solidFill>
            <a:schemeClr val="tx1"/>
          </a:solidFill>
          <a:latin typeface="+mn-lt"/>
          <a:ea typeface="+mn-ea"/>
          <a:cs typeface="+mn-cs"/>
        </a:defRPr>
      </a:lvl4pPr>
      <a:lvl5pPr marL="8778057" algn="l" defTabSz="4389028" rtl="0" eaLnBrk="1" latinLnBrk="0" hangingPunct="1">
        <a:defRPr sz="8700" kern="1200">
          <a:solidFill>
            <a:schemeClr val="tx1"/>
          </a:solidFill>
          <a:latin typeface="+mn-lt"/>
          <a:ea typeface="+mn-ea"/>
          <a:cs typeface="+mn-cs"/>
        </a:defRPr>
      </a:lvl5pPr>
      <a:lvl6pPr marL="10972571" algn="l" defTabSz="4389028" rtl="0" eaLnBrk="1" latinLnBrk="0" hangingPunct="1">
        <a:defRPr sz="8700" kern="1200">
          <a:solidFill>
            <a:schemeClr val="tx1"/>
          </a:solidFill>
          <a:latin typeface="+mn-lt"/>
          <a:ea typeface="+mn-ea"/>
          <a:cs typeface="+mn-cs"/>
        </a:defRPr>
      </a:lvl6pPr>
      <a:lvl7pPr marL="13167085" algn="l" defTabSz="4389028" rtl="0" eaLnBrk="1" latinLnBrk="0" hangingPunct="1">
        <a:defRPr sz="8700" kern="1200">
          <a:solidFill>
            <a:schemeClr val="tx1"/>
          </a:solidFill>
          <a:latin typeface="+mn-lt"/>
          <a:ea typeface="+mn-ea"/>
          <a:cs typeface="+mn-cs"/>
        </a:defRPr>
      </a:lvl7pPr>
      <a:lvl8pPr marL="15361599" algn="l" defTabSz="4389028" rtl="0" eaLnBrk="1" latinLnBrk="0" hangingPunct="1">
        <a:defRPr sz="8700" kern="1200">
          <a:solidFill>
            <a:schemeClr val="tx1"/>
          </a:solidFill>
          <a:latin typeface="+mn-lt"/>
          <a:ea typeface="+mn-ea"/>
          <a:cs typeface="+mn-cs"/>
        </a:defRPr>
      </a:lvl8pPr>
      <a:lvl9pPr marL="17556114" algn="l" defTabSz="4389028" rtl="0" eaLnBrk="1" latinLnBrk="0" hangingPunct="1">
        <a:defRPr sz="8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diagramColors" Target="../diagrams/colors2.xml"/><Relationship Id="rId18" Type="http://schemas.openxmlformats.org/officeDocument/2006/relationships/diagramColors" Target="../diagrams/colors3.xml"/><Relationship Id="rId26" Type="http://schemas.openxmlformats.org/officeDocument/2006/relationships/diagramData" Target="../diagrams/data5.xml"/><Relationship Id="rId39" Type="http://schemas.openxmlformats.org/officeDocument/2006/relationships/image" Target="../media/image13.png"/><Relationship Id="rId21" Type="http://schemas.openxmlformats.org/officeDocument/2006/relationships/diagramLayout" Target="../diagrams/layout4.xml"/><Relationship Id="rId34" Type="http://schemas.openxmlformats.org/officeDocument/2006/relationships/image" Target="../media/image8.jpg"/><Relationship Id="rId7" Type="http://schemas.openxmlformats.org/officeDocument/2006/relationships/diagramQuickStyle" Target="../diagrams/quickStyle1.xml"/><Relationship Id="rId12" Type="http://schemas.openxmlformats.org/officeDocument/2006/relationships/diagramQuickStyle" Target="../diagrams/quickStyle2.xml"/><Relationship Id="rId17" Type="http://schemas.openxmlformats.org/officeDocument/2006/relationships/diagramQuickStyle" Target="../diagrams/quickStyle3.xml"/><Relationship Id="rId25" Type="http://schemas.openxmlformats.org/officeDocument/2006/relationships/image" Target="../media/image4.PNG"/><Relationship Id="rId33" Type="http://schemas.openxmlformats.org/officeDocument/2006/relationships/image" Target="../media/image7.PNG"/><Relationship Id="rId38" Type="http://schemas.openxmlformats.org/officeDocument/2006/relationships/image" Target="../media/image12.png"/><Relationship Id="rId2" Type="http://schemas.openxmlformats.org/officeDocument/2006/relationships/hyperlink" Target="mailto:bsarker@lsu.edu" TargetMode="External"/><Relationship Id="rId16" Type="http://schemas.openxmlformats.org/officeDocument/2006/relationships/diagramLayout" Target="../diagrams/layout3.xml"/><Relationship Id="rId20" Type="http://schemas.openxmlformats.org/officeDocument/2006/relationships/diagramData" Target="../diagrams/data4.xml"/><Relationship Id="rId29" Type="http://schemas.openxmlformats.org/officeDocument/2006/relationships/diagramColors" Target="../diagrams/colors5.xml"/><Relationship Id="rId1" Type="http://schemas.openxmlformats.org/officeDocument/2006/relationships/slideLayout" Target="../slideLayouts/slideLayout2.xml"/><Relationship Id="rId6" Type="http://schemas.openxmlformats.org/officeDocument/2006/relationships/diagramLayout" Target="../diagrams/layout1.xml"/><Relationship Id="rId11" Type="http://schemas.openxmlformats.org/officeDocument/2006/relationships/diagramLayout" Target="../diagrams/layout2.xml"/><Relationship Id="rId24" Type="http://schemas.microsoft.com/office/2007/relationships/diagramDrawing" Target="../diagrams/drawing4.xml"/><Relationship Id="rId32" Type="http://schemas.openxmlformats.org/officeDocument/2006/relationships/image" Target="../media/image6.PNG"/><Relationship Id="rId37" Type="http://schemas.openxmlformats.org/officeDocument/2006/relationships/image" Target="../media/image11.png"/><Relationship Id="rId5" Type="http://schemas.openxmlformats.org/officeDocument/2006/relationships/diagramData" Target="../diagrams/data1.xml"/><Relationship Id="rId15" Type="http://schemas.openxmlformats.org/officeDocument/2006/relationships/diagramData" Target="../diagrams/data3.xml"/><Relationship Id="rId23" Type="http://schemas.openxmlformats.org/officeDocument/2006/relationships/diagramColors" Target="../diagrams/colors4.xml"/><Relationship Id="rId28" Type="http://schemas.openxmlformats.org/officeDocument/2006/relationships/diagramQuickStyle" Target="../diagrams/quickStyle5.xml"/><Relationship Id="rId36" Type="http://schemas.openxmlformats.org/officeDocument/2006/relationships/image" Target="../media/image10.png"/><Relationship Id="rId10" Type="http://schemas.openxmlformats.org/officeDocument/2006/relationships/diagramData" Target="../diagrams/data2.xml"/><Relationship Id="rId19" Type="http://schemas.microsoft.com/office/2007/relationships/diagramDrawing" Target="../diagrams/drawing3.xml"/><Relationship Id="rId31" Type="http://schemas.openxmlformats.org/officeDocument/2006/relationships/image" Target="../media/image5.PNG"/><Relationship Id="rId4" Type="http://schemas.openxmlformats.org/officeDocument/2006/relationships/image" Target="../media/image3.png"/><Relationship Id="rId9" Type="http://schemas.microsoft.com/office/2007/relationships/diagramDrawing" Target="../diagrams/drawing1.xml"/><Relationship Id="rId14" Type="http://schemas.microsoft.com/office/2007/relationships/diagramDrawing" Target="../diagrams/drawing2.xml"/><Relationship Id="rId22" Type="http://schemas.openxmlformats.org/officeDocument/2006/relationships/diagramQuickStyle" Target="../diagrams/quickStyle4.xml"/><Relationship Id="rId27" Type="http://schemas.openxmlformats.org/officeDocument/2006/relationships/diagramLayout" Target="../diagrams/layout5.xml"/><Relationship Id="rId30" Type="http://schemas.microsoft.com/office/2007/relationships/diagramDrawing" Target="../diagrams/drawing5.xml"/><Relationship Id="rId35" Type="http://schemas.openxmlformats.org/officeDocument/2006/relationships/image" Target="../media/image9.png"/><Relationship Id="rId8" Type="http://schemas.openxmlformats.org/officeDocument/2006/relationships/diagramColors" Target="../diagrams/colors1.xml"/><Relationship Id="rId3" Type="http://schemas.openxmlformats.org/officeDocument/2006/relationships/hyperlink" Target="mailto:amazum3@lsu.ed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71"/>
          <p:cNvSpPr/>
          <p:nvPr/>
        </p:nvSpPr>
        <p:spPr>
          <a:xfrm>
            <a:off x="0" y="2"/>
            <a:ext cx="43891200" cy="625209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defPPr>
              <a:defRPr kern="1200"/>
            </a:defPPr>
          </a:lstStyle>
          <a:p>
            <a:pPr algn="ctr"/>
            <a:endParaRPr lang="en-US" dirty="0">
              <a:highlight>
                <a:srgbClr val="0000FF"/>
              </a:highlight>
            </a:endParaRPr>
          </a:p>
        </p:txBody>
      </p:sp>
      <p:sp>
        <p:nvSpPr>
          <p:cNvPr id="51" name="Title 11">
            <a:extLst>
              <a:ext uri="{FF2B5EF4-FFF2-40B4-BE49-F238E27FC236}">
                <a16:creationId xmlns:a16="http://schemas.microsoft.com/office/drawing/2014/main" id="{EE7A5C51-35F0-4B71-992D-43D344D16C04}"/>
              </a:ext>
            </a:extLst>
          </p:cNvPr>
          <p:cNvSpPr txBox="1"/>
          <p:nvPr/>
        </p:nvSpPr>
        <p:spPr>
          <a:xfrm>
            <a:off x="5660659" y="1168649"/>
            <a:ext cx="28019575" cy="3410520"/>
          </a:xfrm>
          <a:prstGeom prst="rect">
            <a:avLst/>
          </a:prstGeom>
          <a:solidFill>
            <a:schemeClr val="accent3">
              <a:lumMod val="20000"/>
              <a:lumOff val="80000"/>
            </a:schemeClr>
          </a:solidFill>
        </p:spPr>
        <p:txBody>
          <a:bodyPr lIns="128016" tIns="64008" rIns="128016" bIns="64008"/>
          <a:lstStyle>
            <a:defPPr>
              <a:defRPr kern="1200"/>
            </a:defPPr>
            <a:lvl1pPr algn="ctr" defTabSz="4389028" rtl="0" eaLnBrk="1" latinLnBrk="0" hangingPunct="1">
              <a:spcBef>
                <a:spcPct val="0"/>
              </a:spcBef>
              <a:buNone/>
              <a:defRPr sz="13400" kern="1200">
                <a:solidFill>
                  <a:schemeClr val="tx1"/>
                </a:solidFill>
                <a:latin typeface="+mj-lt"/>
                <a:ea typeface="+mj-ea"/>
                <a:cs typeface="+mj-cs"/>
              </a:defRPr>
            </a:lvl1pPr>
          </a:lstStyle>
          <a:p>
            <a:r>
              <a:rPr lang="en-US" sz="6000" b="1" cap="none" dirty="0">
                <a:solidFill>
                  <a:srgbClr val="7030A0"/>
                </a:solidFill>
                <a:latin typeface="Arial" panose="020B0604020202020204" pitchFamily="34" charset="0"/>
                <a:cs typeface="Arial" panose="020B0604020202020204" pitchFamily="34" charset="0"/>
              </a:rPr>
              <a:t>Exploring Interdependencies of Factors in Precast Concrete Supply System: </a:t>
            </a:r>
            <a:br>
              <a:rPr lang="en-US" sz="6000" b="1" cap="none" dirty="0">
                <a:solidFill>
                  <a:srgbClr val="7030A0"/>
                </a:solidFill>
                <a:latin typeface="Arial" panose="020B0604020202020204" pitchFamily="34" charset="0"/>
                <a:cs typeface="Arial" panose="020B0604020202020204" pitchFamily="34" charset="0"/>
              </a:rPr>
            </a:br>
            <a:r>
              <a:rPr lang="en-US" sz="6000" b="1" cap="none" dirty="0">
                <a:solidFill>
                  <a:srgbClr val="0070C0"/>
                </a:solidFill>
                <a:latin typeface="Arial" panose="020B0604020202020204" pitchFamily="34" charset="0"/>
                <a:cs typeface="Arial" panose="020B0604020202020204" pitchFamily="34" charset="0"/>
              </a:rPr>
              <a:t>An Interpretive Structural Modeling Approach</a:t>
            </a:r>
          </a:p>
          <a:p>
            <a:r>
              <a:rPr lang="en-US" sz="5400" b="1" dirty="0">
                <a:latin typeface="Calibri" panose="020F0502020204030204" pitchFamily="34" charset="0"/>
                <a:cs typeface="Calibri" panose="020F0502020204030204" pitchFamily="34" charset="0"/>
              </a:rPr>
              <a:t>Project #LS-23-RP-04</a:t>
            </a:r>
          </a:p>
        </p:txBody>
      </p:sp>
      <p:sp>
        <p:nvSpPr>
          <p:cNvPr id="58" name="Text Placeholder 16">
            <a:extLst>
              <a:ext uri="{FF2B5EF4-FFF2-40B4-BE49-F238E27FC236}">
                <a16:creationId xmlns:a16="http://schemas.microsoft.com/office/drawing/2014/main" id="{1F3AA395-C058-4F87-B3A3-A8A8BC543EF9}"/>
              </a:ext>
            </a:extLst>
          </p:cNvPr>
          <p:cNvSpPr txBox="1"/>
          <p:nvPr/>
        </p:nvSpPr>
        <p:spPr>
          <a:xfrm>
            <a:off x="82986" y="4711886"/>
            <a:ext cx="43808214" cy="1483483"/>
          </a:xfrm>
          <a:prstGeom prst="rect">
            <a:avLst/>
          </a:prstGeom>
          <a:solidFill>
            <a:schemeClr val="accent4">
              <a:lumMod val="20000"/>
              <a:lumOff val="80000"/>
            </a:schemeClr>
          </a:solidFill>
        </p:spPr>
        <p:txBody>
          <a:bodyPr wrap="square" lIns="128016" tIns="64008" rIns="128016" bIns="64008">
            <a:spAutoFit/>
          </a:bodyPr>
          <a:lstStyle>
            <a:defPPr>
              <a:defRPr kern="1200"/>
            </a:defPPr>
            <a:lvl1pPr marL="0" indent="0" algn="l" defTabSz="4389028" rtl="0" eaLnBrk="1" latinLnBrk="0" hangingPunct="1">
              <a:spcBef>
                <a:spcPct val="20000"/>
              </a:spcBef>
              <a:buFont typeface="Arial" pitchFamily="34" charset="0"/>
              <a:buNone/>
              <a:defRPr sz="13400" kern="1200" baseline="0">
                <a:solidFill>
                  <a:schemeClr val="tx1"/>
                </a:solidFill>
                <a:latin typeface="+mn-lt"/>
                <a:ea typeface="+mn-ea"/>
                <a:cs typeface="+mn-cs"/>
              </a:defRPr>
            </a:lvl1pPr>
            <a:lvl2pPr marL="3566086" indent="-1371572" algn="l" defTabSz="4389028" rtl="0" eaLnBrk="1" latinLnBrk="0" hangingPunct="1">
              <a:spcBef>
                <a:spcPct val="20000"/>
              </a:spcBef>
              <a:buFont typeface="Arial" pitchFamily="34" charset="0"/>
              <a:buChar char="–"/>
              <a:defRPr sz="13400" kern="1200">
                <a:solidFill>
                  <a:schemeClr val="tx1"/>
                </a:solidFill>
                <a:latin typeface="+mn-lt"/>
                <a:ea typeface="+mn-ea"/>
                <a:cs typeface="+mn-cs"/>
              </a:defRPr>
            </a:lvl2pPr>
            <a:lvl3pPr marL="5486286" indent="-1097257" algn="l" defTabSz="4389028" rtl="0" eaLnBrk="1" latinLnBrk="0" hangingPunct="1">
              <a:spcBef>
                <a:spcPct val="20000"/>
              </a:spcBef>
              <a:buFont typeface="Arial" pitchFamily="34" charset="0"/>
              <a:buChar char="•"/>
              <a:defRPr sz="11500" kern="1200">
                <a:solidFill>
                  <a:schemeClr val="tx1"/>
                </a:solidFill>
                <a:latin typeface="+mn-lt"/>
                <a:ea typeface="+mn-ea"/>
                <a:cs typeface="+mn-cs"/>
              </a:defRPr>
            </a:lvl3pPr>
            <a:lvl4pPr marL="7680800" indent="-1097257" algn="l" defTabSz="4389028" rtl="0" eaLnBrk="1" latinLnBrk="0" hangingPunct="1">
              <a:spcBef>
                <a:spcPct val="20000"/>
              </a:spcBef>
              <a:buFont typeface="Arial" pitchFamily="34" charset="0"/>
              <a:buChar char="–"/>
              <a:defRPr sz="9700" kern="1200">
                <a:solidFill>
                  <a:schemeClr val="tx1"/>
                </a:solidFill>
                <a:latin typeface="+mn-lt"/>
                <a:ea typeface="+mn-ea"/>
                <a:cs typeface="+mn-cs"/>
              </a:defRPr>
            </a:lvl4pPr>
            <a:lvl5pPr marL="9875314" indent="-1097257" algn="l" defTabSz="4389028" rtl="0" eaLnBrk="1" latinLnBrk="0" hangingPunct="1">
              <a:spcBef>
                <a:spcPct val="20000"/>
              </a:spcBef>
              <a:buFont typeface="Arial" pitchFamily="34" charset="0"/>
              <a:buChar char="»"/>
              <a:defRPr sz="9700" kern="1200">
                <a:solidFill>
                  <a:schemeClr val="tx1"/>
                </a:solidFill>
                <a:latin typeface="+mn-lt"/>
                <a:ea typeface="+mn-ea"/>
                <a:cs typeface="+mn-cs"/>
              </a:defRPr>
            </a:lvl5pPr>
            <a:lvl6pPr marL="12069828" indent="-1097257" algn="l" defTabSz="4389028" rtl="0" eaLnBrk="1" latinLnBrk="0" hangingPunct="1">
              <a:spcBef>
                <a:spcPct val="20000"/>
              </a:spcBef>
              <a:buFont typeface="Arial" pitchFamily="34" charset="0"/>
              <a:buChar char="•"/>
              <a:defRPr sz="9700" kern="1200">
                <a:solidFill>
                  <a:schemeClr val="tx1"/>
                </a:solidFill>
                <a:latin typeface="+mn-lt"/>
                <a:ea typeface="+mn-ea"/>
                <a:cs typeface="+mn-cs"/>
              </a:defRPr>
            </a:lvl6pPr>
            <a:lvl7pPr marL="14264342" indent="-1097257" algn="l" defTabSz="4389028" rtl="0" eaLnBrk="1" latinLnBrk="0" hangingPunct="1">
              <a:spcBef>
                <a:spcPct val="20000"/>
              </a:spcBef>
              <a:buFont typeface="Arial" pitchFamily="34" charset="0"/>
              <a:buChar char="•"/>
              <a:defRPr sz="9700" kern="1200">
                <a:solidFill>
                  <a:schemeClr val="tx1"/>
                </a:solidFill>
                <a:latin typeface="+mn-lt"/>
                <a:ea typeface="+mn-ea"/>
                <a:cs typeface="+mn-cs"/>
              </a:defRPr>
            </a:lvl7pPr>
            <a:lvl8pPr marL="16458857" indent="-1097257" algn="l" defTabSz="4389028" rtl="0" eaLnBrk="1" latinLnBrk="0" hangingPunct="1">
              <a:spcBef>
                <a:spcPct val="20000"/>
              </a:spcBef>
              <a:buFont typeface="Arial" pitchFamily="34" charset="0"/>
              <a:buChar char="•"/>
              <a:defRPr sz="9700" kern="1200">
                <a:solidFill>
                  <a:schemeClr val="tx1"/>
                </a:solidFill>
                <a:latin typeface="+mn-lt"/>
                <a:ea typeface="+mn-ea"/>
                <a:cs typeface="+mn-cs"/>
              </a:defRPr>
            </a:lvl8pPr>
            <a:lvl9pPr marL="18653371" indent="-1097257" algn="l" defTabSz="4389028" rtl="0" eaLnBrk="1" latinLnBrk="0" hangingPunct="1">
              <a:spcBef>
                <a:spcPct val="20000"/>
              </a:spcBef>
              <a:buFont typeface="Arial" pitchFamily="34" charset="0"/>
              <a:buChar char="•"/>
              <a:defRPr sz="9700" kern="1200">
                <a:solidFill>
                  <a:schemeClr val="tx1"/>
                </a:solidFill>
                <a:latin typeface="+mn-lt"/>
                <a:ea typeface="+mn-ea"/>
                <a:cs typeface="+mn-cs"/>
              </a:defRPr>
            </a:lvl9pPr>
          </a:lstStyle>
          <a:p>
            <a:pPr algn="ctr">
              <a:lnSpc>
                <a:spcPct val="100000"/>
              </a:lnSpc>
              <a:spcBef>
                <a:spcPts val="0"/>
              </a:spcBef>
            </a:pPr>
            <a:r>
              <a:rPr lang="en-US" sz="4400" b="1" cap="none" dirty="0">
                <a:latin typeface="Calibri" panose="020F0502020204030204" pitchFamily="34" charset="0"/>
                <a:cs typeface="Calibri" panose="020F0502020204030204" pitchFamily="34" charset="0"/>
              </a:rPr>
              <a:t>By</a:t>
            </a:r>
          </a:p>
          <a:p>
            <a:pPr algn="ctr">
              <a:lnSpc>
                <a:spcPct val="100000"/>
              </a:lnSpc>
              <a:spcBef>
                <a:spcPts val="0"/>
              </a:spcBef>
            </a:pPr>
            <a:r>
              <a:rPr lang="en-US" sz="4400" b="1" cap="none" dirty="0">
                <a:latin typeface="Arial Narrow" panose="020B0606020202030204" pitchFamily="34" charset="0"/>
                <a:cs typeface="Times New Roman" panose="02020603050405020304" pitchFamily="18" charset="0"/>
              </a:rPr>
              <a:t>Bhaba R. Sarker and Anik Mazumder </a:t>
            </a:r>
            <a:r>
              <a:rPr lang="en-US" sz="4400" cap="small" dirty="0">
                <a:latin typeface="Copperplate Gothic Bold" panose="020E0705020206020404" pitchFamily="34" charset="0"/>
                <a:cs typeface="Calibri" panose="020F0502020204030204" pitchFamily="34" charset="0"/>
              </a:rPr>
              <a:t>|</a:t>
            </a:r>
            <a:r>
              <a:rPr lang="en-US" sz="4400" b="1" cap="none" dirty="0">
                <a:latin typeface="Arial Narrow" panose="020B0606020202030204" pitchFamily="34" charset="0"/>
                <a:cs typeface="Times New Roman" panose="02020603050405020304" pitchFamily="18" charset="0"/>
              </a:rPr>
              <a:t> </a:t>
            </a:r>
            <a:r>
              <a:rPr lang="en-US" sz="4400" b="1" cap="small" dirty="0">
                <a:latin typeface="Copperplate Gothic Bold" panose="020E0705020206020404" pitchFamily="34" charset="0"/>
                <a:cs typeface="Calibri" panose="020F0502020204030204" pitchFamily="34" charset="0"/>
              </a:rPr>
              <a:t>Louisiana State University </a:t>
            </a:r>
            <a:r>
              <a:rPr lang="en-US" sz="4400" cap="small" dirty="0">
                <a:latin typeface="Copperplate Gothic Bold" panose="020E0705020206020404" pitchFamily="34" charset="0"/>
                <a:cs typeface="Calibri" panose="020F0502020204030204" pitchFamily="34" charset="0"/>
              </a:rPr>
              <a:t>|</a:t>
            </a:r>
            <a:r>
              <a:rPr lang="en-US" sz="4400" b="1" cap="small" dirty="0">
                <a:latin typeface="Copperplate Gothic Bold" panose="020E0705020206020404" pitchFamily="34" charset="0"/>
                <a:cs typeface="Calibri" panose="020F0502020204030204" pitchFamily="34" charset="0"/>
              </a:rPr>
              <a:t> </a:t>
            </a:r>
            <a:r>
              <a:rPr lang="en-US" sz="4400" b="1" cap="none" dirty="0">
                <a:latin typeface="Arial Narrow" panose="020B0606020202030204" pitchFamily="34" charset="0"/>
                <a:cs typeface="Calibri" panose="020F0502020204030204" pitchFamily="34" charset="0"/>
                <a:hlinkClick r:id="rId2"/>
              </a:rPr>
              <a:t>bsarker@lsu.edu</a:t>
            </a:r>
            <a:r>
              <a:rPr lang="en-US" sz="4400" b="1" dirty="0">
                <a:latin typeface="Arial Narrow" panose="020B0606020202030204" pitchFamily="34" charset="0"/>
                <a:cs typeface="Calibri" panose="020F0502020204030204" pitchFamily="34" charset="0"/>
              </a:rPr>
              <a:t> </a:t>
            </a:r>
            <a:r>
              <a:rPr lang="en-US" sz="4400" b="1" cap="none" dirty="0">
                <a:latin typeface="Arial Narrow" panose="020B0606020202030204" pitchFamily="34" charset="0"/>
                <a:cs typeface="Times New Roman" panose="02020603050405020304" pitchFamily="18" charset="0"/>
              </a:rPr>
              <a:t>● </a:t>
            </a:r>
            <a:r>
              <a:rPr lang="en-US" sz="4400" b="1" cap="small" dirty="0">
                <a:latin typeface="Arial Narrow" panose="020B0606020202030204" pitchFamily="34" charset="0"/>
                <a:ea typeface="Calibri" panose="020F0502020204030204" pitchFamily="34" charset="0"/>
                <a:cs typeface="Calibri" panose="020F0502020204030204" pitchFamily="34" charset="0"/>
              </a:rPr>
              <a:t>(225) 578-5370 | </a:t>
            </a:r>
            <a:r>
              <a:rPr lang="en-US" sz="4400" b="1" cap="none" dirty="0">
                <a:latin typeface="Arial Narrow" panose="020B0606020202030204" pitchFamily="34" charset="0"/>
                <a:cs typeface="Calibri" panose="020F0502020204030204" pitchFamily="34" charset="0"/>
                <a:hlinkClick r:id="rId3"/>
              </a:rPr>
              <a:t>amazum3@lsu.edu</a:t>
            </a:r>
            <a:r>
              <a:rPr lang="en-US" sz="4400" b="1" cap="none" dirty="0">
                <a:latin typeface="Arial Narrow" panose="020B0606020202030204" pitchFamily="34" charset="0"/>
                <a:cs typeface="Calibri" panose="020F0502020204030204" pitchFamily="34" charset="0"/>
              </a:rPr>
              <a:t> </a:t>
            </a:r>
            <a:r>
              <a:rPr lang="en-US" sz="4400" b="1" cap="none" dirty="0">
                <a:latin typeface="Arial Narrow" panose="020B0606020202030204" pitchFamily="34" charset="0"/>
                <a:cs typeface="Times New Roman" panose="02020603050405020304" pitchFamily="18" charset="0"/>
              </a:rPr>
              <a:t>● </a:t>
            </a:r>
            <a:r>
              <a:rPr lang="en-US" sz="4400" b="1" cap="small" dirty="0">
                <a:latin typeface="Arial Narrow" panose="020B0606020202030204" pitchFamily="34" charset="0"/>
                <a:ea typeface="Calibri" panose="020F0502020204030204" pitchFamily="34" charset="0"/>
                <a:cs typeface="Calibri" panose="020F0502020204030204" pitchFamily="34" charset="0"/>
              </a:rPr>
              <a:t>(225) 220-2006</a:t>
            </a:r>
          </a:p>
        </p:txBody>
      </p:sp>
      <p:sp>
        <p:nvSpPr>
          <p:cNvPr id="71" name="Rectangle: Rounded Corners 70"/>
          <p:cNvSpPr/>
          <p:nvPr/>
        </p:nvSpPr>
        <p:spPr>
          <a:xfrm>
            <a:off x="32638469" y="26362384"/>
            <a:ext cx="10958492" cy="6190256"/>
          </a:xfrm>
          <a:prstGeom prst="roundRect">
            <a:avLst>
              <a:gd name="adj" fmla="val 3948"/>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kern="1200"/>
            </a:defPPr>
          </a:lstStyle>
          <a:p>
            <a:pPr algn="ctr"/>
            <a:endParaRPr lang="en-US" sz="9600"/>
          </a:p>
        </p:txBody>
      </p:sp>
      <p:sp>
        <p:nvSpPr>
          <p:cNvPr id="59" name="TextBox 58">
            <a:extLst>
              <a:ext uri="{FF2B5EF4-FFF2-40B4-BE49-F238E27FC236}">
                <a16:creationId xmlns:a16="http://schemas.microsoft.com/office/drawing/2014/main" id="{2224C3B5-C740-463A-8086-222E05D55D53}"/>
              </a:ext>
            </a:extLst>
          </p:cNvPr>
          <p:cNvSpPr txBox="1"/>
          <p:nvPr/>
        </p:nvSpPr>
        <p:spPr>
          <a:xfrm>
            <a:off x="32895588" y="27234099"/>
            <a:ext cx="10444249" cy="5262979"/>
          </a:xfrm>
          <a:prstGeom prst="rect">
            <a:avLst/>
          </a:prstGeom>
          <a:noFill/>
        </p:spPr>
        <p:txBody>
          <a:bodyPr wrap="square" rtlCol="0">
            <a:spAutoFit/>
          </a:bodyPr>
          <a:lstStyle>
            <a:defPPr>
              <a:defRPr kern="1200"/>
            </a:defPPr>
          </a:lstStyle>
          <a:p>
            <a:pPr marL="304800" indent="-304800" algn="just">
              <a:spcAft>
                <a:spcPts val="600"/>
              </a:spcAft>
            </a:pPr>
            <a:r>
              <a:rPr lang="en-US" sz="1800" b="1" kern="100" dirty="0">
                <a:effectLst/>
                <a:latin typeface="Calibri" panose="020F0502020204030204" pitchFamily="34" charset="0"/>
                <a:ea typeface="Calibri" panose="020F0502020204030204" pitchFamily="34" charset="0"/>
                <a:cs typeface="Calibri" panose="020F0502020204030204" pitchFamily="34" charset="0"/>
              </a:rPr>
              <a:t>Sarker, B. R. (2024), “</a:t>
            </a:r>
            <a:r>
              <a:rPr lang="en-US" sz="1800" b="1" kern="0" dirty="0">
                <a:effectLst/>
                <a:latin typeface="Calibri" panose="020F0502020204030204" pitchFamily="34" charset="0"/>
                <a:ea typeface="Calibri" panose="020F0502020204030204" pitchFamily="34" charset="0"/>
                <a:cs typeface="Calibri" panose="020F0502020204030204" pitchFamily="34" charset="0"/>
              </a:rPr>
              <a:t>Developing A Cost-Effective, Reliable, and Sustainable Precast Supply System under Price Volatility and Uncertainty of Material Supply.  A report submitted to the DOT/Trans-IPIC, Grant #LS-23-RP-04 </a:t>
            </a:r>
            <a:r>
              <a:rPr lang="en-US" sz="1800" b="1" kern="100" dirty="0">
                <a:effectLst/>
                <a:latin typeface="Calibri" panose="020F0502020204030204" pitchFamily="34" charset="0"/>
                <a:ea typeface="Calibri" panose="020F0502020204030204" pitchFamily="34" charset="0"/>
                <a:cs typeface="Calibri" panose="020F0502020204030204" pitchFamily="34" charset="0"/>
              </a:rPr>
              <a:t>(for first quarter, January 1-March 31, 2024).</a:t>
            </a:r>
          </a:p>
          <a:p>
            <a:pPr marL="304800" indent="-304800" algn="just">
              <a:spcAft>
                <a:spcPts val="60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Sarker, B.R. (2023), “Developing A Cost-Effective, Reliable, and Sustainable Precast Supply System under Price Volatility and Uncertainty of Material Supply,”  A proposal submitted to the DOT/Trans-IPIC, Grant #LS-23-RP-04</a:t>
            </a:r>
            <a:r>
              <a:rPr lang="en-US" sz="1800" b="1" kern="100" dirty="0">
                <a:latin typeface="Calibri" panose="020F0502020204030204" pitchFamily="34" charset="0"/>
                <a:ea typeface="Calibri" panose="020F0502020204030204" pitchFamily="34" charset="0"/>
                <a:cs typeface="Calibri" panose="020F0502020204030204" pitchFamily="34" charset="0"/>
              </a:rPr>
              <a:t>.</a:t>
            </a:r>
            <a:endParaRPr lang="en-US" sz="1800" b="1" kern="100" dirty="0">
              <a:effectLst/>
              <a:latin typeface="Calibri" panose="020F0502020204030204" pitchFamily="34" charset="0"/>
              <a:ea typeface="Calibri" panose="020F0502020204030204" pitchFamily="34" charset="0"/>
              <a:cs typeface="Calibri" panose="020F0502020204030204" pitchFamily="34" charset="0"/>
            </a:endParaRPr>
          </a:p>
          <a:p>
            <a:pPr marL="304800" indent="-304800" algn="just">
              <a:spcAft>
                <a:spcPts val="60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Sarker, B. R. and Baylot, E. A. (2012), “Throughput capacity estimation for convoy movement in linked roads,” ASCE-Journal of Transportation Engineering, September 2012; 138(9): pp. 1133-1142.</a:t>
            </a:r>
          </a:p>
          <a:p>
            <a:pPr marL="304800" indent="-304800" algn="just">
              <a:spcAft>
                <a:spcPts val="60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Sarker, B. R., Baylot, E. A., Green, J. G, and Biswas, P. (2012), “Convoy movement: consideration of turning geometrics for selected vehicle shapes,” ASCE-Journal of Transportation Engineering, May 2012, 138 (5): pp. 502-511.</a:t>
            </a:r>
          </a:p>
          <a:p>
            <a:pPr marL="304800" marR="0" indent="-304800" algn="just">
              <a:spcBef>
                <a:spcPts val="0"/>
              </a:spcBef>
              <a:spcAft>
                <a:spcPts val="60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Sushil. (2012), “Interpreting the interpretive structural model,” Global Journal of Flexible Systems Management, 13(2), 87–106. https://doi.org/10.1007/S40171-012-0008-3.</a:t>
            </a:r>
            <a:endParaRPr lang="en-US" sz="1800" b="1" kern="100" dirty="0">
              <a:effectLst/>
              <a:latin typeface="Calibri" panose="020F0502020204030204" pitchFamily="34" charset="0"/>
              <a:ea typeface="Calibri" panose="020F0502020204030204" pitchFamily="34" charset="0"/>
              <a:cs typeface="Calibri" panose="020F0502020204030204" pitchFamily="34" charset="0"/>
            </a:endParaRPr>
          </a:p>
          <a:p>
            <a:pPr marL="304800" marR="0" indent="-304800" algn="just">
              <a:spcBef>
                <a:spcPts val="0"/>
              </a:spcBef>
              <a:spcAft>
                <a:spcPts val="60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Warfield, J. N. (1974), “Developing Interconnection Matrices in Structural Modeling,” IEEE Transactions on Systems, Man and Cybernetics, SMC-4(1), 81–87. https://doi.org/10.1109/TSMC.1974.5408524.</a:t>
            </a:r>
            <a:endParaRPr lang="en-US" sz="1800" b="1" kern="100" dirty="0">
              <a:effectLst/>
              <a:latin typeface="Calibri" panose="020F0502020204030204" pitchFamily="34" charset="0"/>
              <a:ea typeface="Calibri" panose="020F0502020204030204" pitchFamily="34" charset="0"/>
              <a:cs typeface="Calibri" panose="020F0502020204030204" pitchFamily="34" charset="0"/>
            </a:endParaRPr>
          </a:p>
          <a:p>
            <a:pPr marL="304800" marR="0" indent="-304800" algn="just">
              <a:spcBef>
                <a:spcPts val="0"/>
              </a:spcBef>
              <a:spcAft>
                <a:spcPts val="60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Yadav, A. K., and Samuel, C. (2022). Modeling resilient factors of the supply chain. Journal of Modelling in Management, 17(2), 456–485. https://doi.org/10.1108/JM2-07-2020-0196.</a:t>
            </a:r>
            <a:endParaRPr lang="en-US" sz="1800" b="1" kern="1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60" name="TextBox 59">
            <a:extLst>
              <a:ext uri="{FF2B5EF4-FFF2-40B4-BE49-F238E27FC236}">
                <a16:creationId xmlns:a16="http://schemas.microsoft.com/office/drawing/2014/main" id="{1043F711-D47E-42B5-B443-99A2ED27753E}"/>
              </a:ext>
            </a:extLst>
          </p:cNvPr>
          <p:cNvSpPr txBox="1"/>
          <p:nvPr/>
        </p:nvSpPr>
        <p:spPr>
          <a:xfrm>
            <a:off x="32936055" y="26536721"/>
            <a:ext cx="9144000" cy="646331"/>
          </a:xfrm>
          <a:prstGeom prst="rect">
            <a:avLst/>
          </a:prstGeom>
          <a:noFill/>
        </p:spPr>
        <p:txBody>
          <a:bodyPr wrap="square" rtlCol="0">
            <a:spAutoFit/>
          </a:bodyPr>
          <a:lstStyle>
            <a:defPPr>
              <a:defRPr kern="1200"/>
            </a:defPPr>
          </a:lstStyle>
          <a:p>
            <a:r>
              <a:rPr lang="en-US" sz="3600" b="1" dirty="0">
                <a:solidFill>
                  <a:schemeClr val="tx1">
                    <a:lumMod val="75000"/>
                    <a:lumOff val="25000"/>
                  </a:schemeClr>
                </a:solidFill>
                <a:latin typeface="Montserrat Extra Bold" panose="00000900000000000000" pitchFamily="50" charset="0"/>
              </a:rPr>
              <a:t>References</a:t>
            </a:r>
          </a:p>
        </p:txBody>
      </p:sp>
      <p:sp>
        <p:nvSpPr>
          <p:cNvPr id="42" name="Rectangle: Rounded Corners 41"/>
          <p:cNvSpPr/>
          <p:nvPr/>
        </p:nvSpPr>
        <p:spPr>
          <a:xfrm>
            <a:off x="32638469" y="6482590"/>
            <a:ext cx="10958492" cy="14388257"/>
          </a:xfrm>
          <a:prstGeom prst="roundRect">
            <a:avLst>
              <a:gd name="adj" fmla="val 1477"/>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kern="1200"/>
            </a:defPPr>
          </a:lstStyle>
          <a:p>
            <a:pPr algn="ctr"/>
            <a:endParaRPr lang="en-US" sz="9600"/>
          </a:p>
        </p:txBody>
      </p:sp>
      <p:sp>
        <p:nvSpPr>
          <p:cNvPr id="61" name="TextBox 60">
            <a:extLst>
              <a:ext uri="{FF2B5EF4-FFF2-40B4-BE49-F238E27FC236}">
                <a16:creationId xmlns:a16="http://schemas.microsoft.com/office/drawing/2014/main" id="{89EBE15B-4246-47D5-A572-FC8BC1A36A14}"/>
              </a:ext>
            </a:extLst>
          </p:cNvPr>
          <p:cNvSpPr txBox="1"/>
          <p:nvPr/>
        </p:nvSpPr>
        <p:spPr>
          <a:xfrm>
            <a:off x="33545714" y="7174506"/>
            <a:ext cx="9144000" cy="584775"/>
          </a:xfrm>
          <a:prstGeom prst="rect">
            <a:avLst/>
          </a:prstGeom>
          <a:noFill/>
        </p:spPr>
        <p:txBody>
          <a:bodyPr wrap="square" rtlCol="0">
            <a:spAutoFit/>
          </a:bodyPr>
          <a:lstStyle>
            <a:defPPr>
              <a:defRPr kern="1200"/>
            </a:defPPr>
          </a:lstStyle>
          <a:p>
            <a:pPr algn="ctr"/>
            <a:r>
              <a:rPr lang="en-US" sz="3200" b="1" u="sng" dirty="0">
                <a:latin typeface="Calibri" panose="020F0502020204030204" pitchFamily="34" charset="0"/>
                <a:ea typeface="Open Sans" panose="020B0606030504020204" pitchFamily="34" charset="0"/>
                <a:cs typeface="Calibri" panose="020F0502020204030204" pitchFamily="34" charset="0"/>
              </a:rPr>
              <a:t>Hierarchical Framework of Factors </a:t>
            </a:r>
          </a:p>
        </p:txBody>
      </p:sp>
      <p:sp>
        <p:nvSpPr>
          <p:cNvPr id="45" name="Rectangle: Rounded Corners 44"/>
          <p:cNvSpPr/>
          <p:nvPr/>
        </p:nvSpPr>
        <p:spPr>
          <a:xfrm>
            <a:off x="32638469" y="21043058"/>
            <a:ext cx="10958492" cy="5176439"/>
          </a:xfrm>
          <a:prstGeom prst="roundRect">
            <a:avLst>
              <a:gd name="adj" fmla="val 1592"/>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kern="1200"/>
            </a:defPPr>
          </a:lstStyle>
          <a:p>
            <a:pPr algn="ctr"/>
            <a:endParaRPr lang="en-US" sz="9600"/>
          </a:p>
        </p:txBody>
      </p:sp>
      <p:sp>
        <p:nvSpPr>
          <p:cNvPr id="85" name="TextBox 84">
            <a:extLst>
              <a:ext uri="{FF2B5EF4-FFF2-40B4-BE49-F238E27FC236}">
                <a16:creationId xmlns:a16="http://schemas.microsoft.com/office/drawing/2014/main" id="{2F9F16DD-B1FB-447B-BA78-9201D1B2D897}"/>
              </a:ext>
            </a:extLst>
          </p:cNvPr>
          <p:cNvSpPr txBox="1"/>
          <p:nvPr/>
        </p:nvSpPr>
        <p:spPr>
          <a:xfrm>
            <a:off x="32895882" y="21315449"/>
            <a:ext cx="9144000" cy="646331"/>
          </a:xfrm>
          <a:prstGeom prst="rect">
            <a:avLst/>
          </a:prstGeom>
          <a:noFill/>
        </p:spPr>
        <p:txBody>
          <a:bodyPr wrap="square" rtlCol="0">
            <a:spAutoFit/>
          </a:bodyPr>
          <a:lstStyle>
            <a:defPPr>
              <a:defRPr kern="1200"/>
            </a:defPPr>
          </a:lstStyle>
          <a:p>
            <a:r>
              <a:rPr lang="en-US" sz="3600" b="1" dirty="0">
                <a:solidFill>
                  <a:schemeClr val="tx1">
                    <a:lumMod val="75000"/>
                    <a:lumOff val="25000"/>
                  </a:schemeClr>
                </a:solidFill>
                <a:latin typeface="Montserrat Extra Bold" panose="00000900000000000000" pitchFamily="50" charset="0"/>
              </a:rPr>
              <a:t>Future Works</a:t>
            </a:r>
          </a:p>
        </p:txBody>
      </p:sp>
      <p:sp>
        <p:nvSpPr>
          <p:cNvPr id="39" name="Rectangle: Rounded Corners 38"/>
          <p:cNvSpPr/>
          <p:nvPr/>
        </p:nvSpPr>
        <p:spPr>
          <a:xfrm>
            <a:off x="294239" y="6455262"/>
            <a:ext cx="10476280" cy="10904302"/>
          </a:xfrm>
          <a:prstGeom prst="roundRect">
            <a:avLst>
              <a:gd name="adj" fmla="val 1711"/>
            </a:avLst>
          </a:prstGeom>
          <a:solidFill>
            <a:schemeClr val="accent5">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kern="1200"/>
            </a:defPPr>
          </a:lstStyle>
          <a:p>
            <a:pPr algn="ctr"/>
            <a:endParaRPr lang="en-US" sz="9600"/>
          </a:p>
        </p:txBody>
      </p:sp>
      <p:sp>
        <p:nvSpPr>
          <p:cNvPr id="47" name="TextBox 46"/>
          <p:cNvSpPr txBox="1"/>
          <p:nvPr/>
        </p:nvSpPr>
        <p:spPr>
          <a:xfrm>
            <a:off x="518670" y="6704689"/>
            <a:ext cx="9144000" cy="646331"/>
          </a:xfrm>
          <a:prstGeom prst="rect">
            <a:avLst/>
          </a:prstGeom>
          <a:noFill/>
        </p:spPr>
        <p:txBody>
          <a:bodyPr wrap="square" rtlCol="0">
            <a:spAutoFit/>
          </a:bodyPr>
          <a:lstStyle>
            <a:defPPr>
              <a:defRPr kern="1200"/>
            </a:defPPr>
          </a:lstStyle>
          <a:p>
            <a:r>
              <a:rPr lang="en-US" sz="3600" b="1" dirty="0">
                <a:solidFill>
                  <a:schemeClr val="tx1">
                    <a:lumMod val="75000"/>
                    <a:lumOff val="25000"/>
                  </a:schemeClr>
                </a:solidFill>
                <a:latin typeface="Montserrat Extra Bold" panose="00000900000000000000" pitchFamily="50" charset="0"/>
              </a:rPr>
              <a:t>Introduction</a:t>
            </a:r>
          </a:p>
        </p:txBody>
      </p:sp>
      <p:sp>
        <p:nvSpPr>
          <p:cNvPr id="43" name="Rectangle: Rounded Corners 42"/>
          <p:cNvSpPr/>
          <p:nvPr/>
        </p:nvSpPr>
        <p:spPr>
          <a:xfrm>
            <a:off x="294239" y="17607950"/>
            <a:ext cx="10476280" cy="14944690"/>
          </a:xfrm>
          <a:prstGeom prst="roundRect">
            <a:avLst>
              <a:gd name="adj" fmla="val 2004"/>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kern="1200"/>
            </a:defPPr>
          </a:lstStyle>
          <a:p>
            <a:pPr algn="ctr"/>
            <a:r>
              <a:rPr lang="en-US" sz="1800" dirty="0">
                <a:effectLst/>
                <a:latin typeface="Arial" panose="020B0604020202020204" pitchFamily="34" charset="0"/>
                <a:ea typeface="Calibri" panose="020F0502020204030204" pitchFamily="34" charset="0"/>
              </a:rPr>
              <a:t>. </a:t>
            </a:r>
            <a:endParaRPr lang="en-US" sz="9600" dirty="0"/>
          </a:p>
        </p:txBody>
      </p:sp>
      <p:sp>
        <p:nvSpPr>
          <p:cNvPr id="87" name="TextBox 86">
            <a:extLst>
              <a:ext uri="{FF2B5EF4-FFF2-40B4-BE49-F238E27FC236}">
                <a16:creationId xmlns:a16="http://schemas.microsoft.com/office/drawing/2014/main" id="{7DB2E49A-CE7A-4210-AE9F-5037030C938E}"/>
              </a:ext>
            </a:extLst>
          </p:cNvPr>
          <p:cNvSpPr txBox="1"/>
          <p:nvPr/>
        </p:nvSpPr>
        <p:spPr>
          <a:xfrm>
            <a:off x="551070" y="17991821"/>
            <a:ext cx="9144000" cy="646331"/>
          </a:xfrm>
          <a:prstGeom prst="rect">
            <a:avLst/>
          </a:prstGeom>
          <a:noFill/>
        </p:spPr>
        <p:txBody>
          <a:bodyPr wrap="square" rtlCol="0">
            <a:spAutoFit/>
          </a:bodyPr>
          <a:lstStyle>
            <a:defPPr>
              <a:defRPr kern="1200"/>
            </a:defPPr>
          </a:lstStyle>
          <a:p>
            <a:r>
              <a:rPr lang="en-US" sz="3600" b="1" dirty="0">
                <a:solidFill>
                  <a:schemeClr val="tx1">
                    <a:lumMod val="75000"/>
                    <a:lumOff val="25000"/>
                  </a:schemeClr>
                </a:solidFill>
                <a:latin typeface="Montserrat Extra Bold" panose="00000900000000000000" pitchFamily="50" charset="0"/>
              </a:rPr>
              <a:t>Background</a:t>
            </a:r>
          </a:p>
        </p:txBody>
      </p:sp>
      <p:sp>
        <p:nvSpPr>
          <p:cNvPr id="44" name="Rectangle: Rounded Corners 43"/>
          <p:cNvSpPr/>
          <p:nvPr/>
        </p:nvSpPr>
        <p:spPr>
          <a:xfrm>
            <a:off x="11039227" y="6455262"/>
            <a:ext cx="10501812" cy="14484498"/>
          </a:xfrm>
          <a:prstGeom prst="roundRect">
            <a:avLst>
              <a:gd name="adj" fmla="val 270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kern="1200"/>
            </a:defPPr>
          </a:lstStyle>
          <a:p>
            <a:pPr algn="ctr"/>
            <a:endParaRPr lang="en-US" sz="9600"/>
          </a:p>
        </p:txBody>
      </p:sp>
      <p:sp>
        <p:nvSpPr>
          <p:cNvPr id="89" name="TextBox 88">
            <a:extLst>
              <a:ext uri="{FF2B5EF4-FFF2-40B4-BE49-F238E27FC236}">
                <a16:creationId xmlns:a16="http://schemas.microsoft.com/office/drawing/2014/main" id="{CA3FBD3B-628E-43FF-A33F-32B15438C990}"/>
              </a:ext>
            </a:extLst>
          </p:cNvPr>
          <p:cNvSpPr txBox="1"/>
          <p:nvPr/>
        </p:nvSpPr>
        <p:spPr>
          <a:xfrm>
            <a:off x="11370413" y="6704689"/>
            <a:ext cx="9144000" cy="646331"/>
          </a:xfrm>
          <a:prstGeom prst="rect">
            <a:avLst/>
          </a:prstGeom>
          <a:noFill/>
        </p:spPr>
        <p:txBody>
          <a:bodyPr wrap="square" rtlCol="0">
            <a:spAutoFit/>
          </a:bodyPr>
          <a:lstStyle>
            <a:defPPr>
              <a:defRPr kern="1200"/>
            </a:defPPr>
          </a:lstStyle>
          <a:p>
            <a:r>
              <a:rPr lang="en-US" sz="3600" b="1" dirty="0">
                <a:solidFill>
                  <a:schemeClr val="tx1">
                    <a:lumMod val="75000"/>
                    <a:lumOff val="25000"/>
                  </a:schemeClr>
                </a:solidFill>
                <a:latin typeface="Montserrat Extra Bold" panose="00000900000000000000" pitchFamily="50" charset="0"/>
              </a:rPr>
              <a:t>Research Plan (Supply Logistics)</a:t>
            </a:r>
          </a:p>
        </p:txBody>
      </p:sp>
      <p:sp>
        <p:nvSpPr>
          <p:cNvPr id="40" name="Rectangle: Rounded Corners 39"/>
          <p:cNvSpPr/>
          <p:nvPr/>
        </p:nvSpPr>
        <p:spPr>
          <a:xfrm>
            <a:off x="11039227" y="21218924"/>
            <a:ext cx="10476280" cy="11333715"/>
          </a:xfrm>
          <a:prstGeom prst="roundRect">
            <a:avLst>
              <a:gd name="adj" fmla="val 1822"/>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kern="1200"/>
            </a:defPPr>
          </a:lstStyle>
          <a:p>
            <a:pPr algn="ctr"/>
            <a:endParaRPr lang="en-US" sz="9600"/>
          </a:p>
        </p:txBody>
      </p:sp>
      <p:sp>
        <p:nvSpPr>
          <p:cNvPr id="91" name="TextBox 90">
            <a:extLst>
              <a:ext uri="{FF2B5EF4-FFF2-40B4-BE49-F238E27FC236}">
                <a16:creationId xmlns:a16="http://schemas.microsoft.com/office/drawing/2014/main" id="{15232698-55E6-4C6D-9947-A1F5F1CCE1E0}"/>
              </a:ext>
            </a:extLst>
          </p:cNvPr>
          <p:cNvSpPr txBox="1"/>
          <p:nvPr/>
        </p:nvSpPr>
        <p:spPr>
          <a:xfrm>
            <a:off x="11218868" y="21599086"/>
            <a:ext cx="9144000" cy="646331"/>
          </a:xfrm>
          <a:prstGeom prst="rect">
            <a:avLst/>
          </a:prstGeom>
          <a:noFill/>
        </p:spPr>
        <p:txBody>
          <a:bodyPr wrap="square" rtlCol="0">
            <a:spAutoFit/>
          </a:bodyPr>
          <a:lstStyle>
            <a:defPPr>
              <a:defRPr kern="1200"/>
            </a:defPPr>
          </a:lstStyle>
          <a:p>
            <a:r>
              <a:rPr lang="en-US" sz="3600" b="1" dirty="0">
                <a:solidFill>
                  <a:schemeClr val="tx1">
                    <a:lumMod val="75000"/>
                    <a:lumOff val="25000"/>
                  </a:schemeClr>
                </a:solidFill>
                <a:latin typeface="Montserrat Extra Bold" panose="00000900000000000000" pitchFamily="50" charset="0"/>
              </a:rPr>
              <a:t>Methodology</a:t>
            </a:r>
          </a:p>
        </p:txBody>
      </p:sp>
      <p:sp>
        <p:nvSpPr>
          <p:cNvPr id="41" name="Rectangle: Rounded Corners 40"/>
          <p:cNvSpPr/>
          <p:nvPr/>
        </p:nvSpPr>
        <p:spPr>
          <a:xfrm>
            <a:off x="21809747" y="6455262"/>
            <a:ext cx="10560014" cy="26097378"/>
          </a:xfrm>
          <a:prstGeom prst="roundRect">
            <a:avLst>
              <a:gd name="adj" fmla="val 1937"/>
            </a:avLst>
          </a:prstGeom>
          <a:solidFill>
            <a:schemeClr val="accent5">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kern="1200"/>
            </a:defPPr>
          </a:lstStyle>
          <a:p>
            <a:pPr algn="ctr"/>
            <a:endParaRPr lang="en-US" sz="9600"/>
          </a:p>
        </p:txBody>
      </p:sp>
      <p:sp>
        <p:nvSpPr>
          <p:cNvPr id="93" name="TextBox 92">
            <a:extLst>
              <a:ext uri="{FF2B5EF4-FFF2-40B4-BE49-F238E27FC236}">
                <a16:creationId xmlns:a16="http://schemas.microsoft.com/office/drawing/2014/main" id="{7381E656-1550-4678-91D6-50348E24F942}"/>
              </a:ext>
            </a:extLst>
          </p:cNvPr>
          <p:cNvSpPr txBox="1"/>
          <p:nvPr/>
        </p:nvSpPr>
        <p:spPr>
          <a:xfrm>
            <a:off x="22014687" y="6685678"/>
            <a:ext cx="9144000" cy="655293"/>
          </a:xfrm>
          <a:prstGeom prst="rect">
            <a:avLst/>
          </a:prstGeom>
          <a:noFill/>
        </p:spPr>
        <p:txBody>
          <a:bodyPr wrap="square" rtlCol="0">
            <a:spAutoFit/>
          </a:bodyPr>
          <a:lstStyle>
            <a:defPPr>
              <a:defRPr kern="1200"/>
            </a:defPPr>
          </a:lstStyle>
          <a:p>
            <a:r>
              <a:rPr lang="en-US" sz="3600" b="1" dirty="0">
                <a:solidFill>
                  <a:schemeClr val="tx1">
                    <a:lumMod val="75000"/>
                    <a:lumOff val="25000"/>
                  </a:schemeClr>
                </a:solidFill>
                <a:latin typeface="Montserrat Extra Bold" panose="00000900000000000000" pitchFamily="50" charset="0"/>
              </a:rPr>
              <a:t>Findings</a:t>
            </a:r>
          </a:p>
        </p:txBody>
      </p:sp>
      <p:pic>
        <p:nvPicPr>
          <p:cNvPr id="7" name="Picture 6" descr="A black background with red letters&#10;&#10;Description automatically generated">
            <a:extLst>
              <a:ext uri="{FF2B5EF4-FFF2-40B4-BE49-F238E27FC236}">
                <a16:creationId xmlns:a16="http://schemas.microsoft.com/office/drawing/2014/main" id="{46D282CE-A05D-76A0-BD4C-E93AE58AE1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96985" y="845851"/>
            <a:ext cx="10301006" cy="2746935"/>
          </a:xfrm>
          <a:prstGeom prst="rect">
            <a:avLst/>
          </a:prstGeom>
        </p:spPr>
      </p:pic>
      <p:graphicFrame>
        <p:nvGraphicFramePr>
          <p:cNvPr id="9" name="Diagram 8">
            <a:extLst>
              <a:ext uri="{FF2B5EF4-FFF2-40B4-BE49-F238E27FC236}">
                <a16:creationId xmlns:a16="http://schemas.microsoft.com/office/drawing/2014/main" id="{42D0F38B-EEC3-AA8A-336F-D5C40A13DA3F}"/>
              </a:ext>
            </a:extLst>
          </p:cNvPr>
          <p:cNvGraphicFramePr/>
          <p:nvPr>
            <p:extLst>
              <p:ext uri="{D42A27DB-BD31-4B8C-83A1-F6EECF244321}">
                <p14:modId xmlns:p14="http://schemas.microsoft.com/office/powerpoint/2010/main" val="2045212691"/>
              </p:ext>
            </p:extLst>
          </p:nvPr>
        </p:nvGraphicFramePr>
        <p:xfrm>
          <a:off x="420723" y="7606538"/>
          <a:ext cx="10191341" cy="216108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10" name="Diagram 9">
            <a:extLst>
              <a:ext uri="{FF2B5EF4-FFF2-40B4-BE49-F238E27FC236}">
                <a16:creationId xmlns:a16="http://schemas.microsoft.com/office/drawing/2014/main" id="{F77BA2B0-9BAA-B5FE-CEA1-4A8181109BD7}"/>
              </a:ext>
            </a:extLst>
          </p:cNvPr>
          <p:cNvGraphicFramePr/>
          <p:nvPr>
            <p:extLst>
              <p:ext uri="{D42A27DB-BD31-4B8C-83A1-F6EECF244321}">
                <p14:modId xmlns:p14="http://schemas.microsoft.com/office/powerpoint/2010/main" val="813198235"/>
              </p:ext>
            </p:extLst>
          </p:nvPr>
        </p:nvGraphicFramePr>
        <p:xfrm>
          <a:off x="389484" y="9426093"/>
          <a:ext cx="10222580" cy="3186003"/>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14" name="Diagram 13">
            <a:extLst>
              <a:ext uri="{FF2B5EF4-FFF2-40B4-BE49-F238E27FC236}">
                <a16:creationId xmlns:a16="http://schemas.microsoft.com/office/drawing/2014/main" id="{840E3BDE-DE1C-BEFF-58D6-B04B0216E37B}"/>
              </a:ext>
            </a:extLst>
          </p:cNvPr>
          <p:cNvGraphicFramePr/>
          <p:nvPr>
            <p:extLst>
              <p:ext uri="{D42A27DB-BD31-4B8C-83A1-F6EECF244321}">
                <p14:modId xmlns:p14="http://schemas.microsoft.com/office/powerpoint/2010/main" val="2342311893"/>
              </p:ext>
            </p:extLst>
          </p:nvPr>
        </p:nvGraphicFramePr>
        <p:xfrm>
          <a:off x="439008" y="18638152"/>
          <a:ext cx="10116835" cy="6294743"/>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graphicFrame>
        <p:nvGraphicFramePr>
          <p:cNvPr id="24" name="Diagram 23">
            <a:extLst>
              <a:ext uri="{FF2B5EF4-FFF2-40B4-BE49-F238E27FC236}">
                <a16:creationId xmlns:a16="http://schemas.microsoft.com/office/drawing/2014/main" id="{59488956-B05E-9955-5FAE-A9124D69A96A}"/>
              </a:ext>
            </a:extLst>
          </p:cNvPr>
          <p:cNvGraphicFramePr/>
          <p:nvPr>
            <p:extLst>
              <p:ext uri="{D42A27DB-BD31-4B8C-83A1-F6EECF244321}">
                <p14:modId xmlns:p14="http://schemas.microsoft.com/office/powerpoint/2010/main" val="3764948018"/>
              </p:ext>
            </p:extLst>
          </p:nvPr>
        </p:nvGraphicFramePr>
        <p:xfrm>
          <a:off x="11484088" y="17185135"/>
          <a:ext cx="9725765" cy="4033789"/>
        </p:xfrm>
        <a:graphic>
          <a:graphicData uri="http://schemas.openxmlformats.org/drawingml/2006/diagram">
            <dgm:relIds xmlns:dgm="http://schemas.openxmlformats.org/drawingml/2006/diagram" xmlns:r="http://schemas.openxmlformats.org/officeDocument/2006/relationships" r:dm="rId20" r:lo="rId21" r:qs="rId22" r:cs="rId23"/>
          </a:graphicData>
        </a:graphic>
      </p:graphicFrame>
      <p:graphicFrame>
        <p:nvGraphicFramePr>
          <p:cNvPr id="113" name="Table 112">
            <a:extLst>
              <a:ext uri="{FF2B5EF4-FFF2-40B4-BE49-F238E27FC236}">
                <a16:creationId xmlns:a16="http://schemas.microsoft.com/office/drawing/2014/main" id="{CA2E5127-2E59-5391-F457-86F1FDE06694}"/>
              </a:ext>
            </a:extLst>
          </p:cNvPr>
          <p:cNvGraphicFramePr>
            <a:graphicFrameLocks noGrp="1"/>
          </p:cNvGraphicFramePr>
          <p:nvPr>
            <p:extLst>
              <p:ext uri="{D42A27DB-BD31-4B8C-83A1-F6EECF244321}">
                <p14:modId xmlns:p14="http://schemas.microsoft.com/office/powerpoint/2010/main" val="3418903318"/>
              </p:ext>
            </p:extLst>
          </p:nvPr>
        </p:nvGraphicFramePr>
        <p:xfrm>
          <a:off x="22014687" y="8972019"/>
          <a:ext cx="10023155" cy="12464094"/>
        </p:xfrm>
        <a:graphic>
          <a:graphicData uri="http://schemas.openxmlformats.org/drawingml/2006/table">
            <a:tbl>
              <a:tblPr firstRow="1" firstCol="1" bandRow="1">
                <a:tableStyleId>{10A1B5D5-9B99-4C35-A422-299274C87663}</a:tableStyleId>
              </a:tblPr>
              <a:tblGrid>
                <a:gridCol w="3960788">
                  <a:extLst>
                    <a:ext uri="{9D8B030D-6E8A-4147-A177-3AD203B41FA5}">
                      <a16:colId xmlns:a16="http://schemas.microsoft.com/office/drawing/2014/main" val="1313396909"/>
                    </a:ext>
                  </a:extLst>
                </a:gridCol>
                <a:gridCol w="1172756">
                  <a:extLst>
                    <a:ext uri="{9D8B030D-6E8A-4147-A177-3AD203B41FA5}">
                      <a16:colId xmlns:a16="http://schemas.microsoft.com/office/drawing/2014/main" val="3247032988"/>
                    </a:ext>
                  </a:extLst>
                </a:gridCol>
                <a:gridCol w="2110961">
                  <a:extLst>
                    <a:ext uri="{9D8B030D-6E8A-4147-A177-3AD203B41FA5}">
                      <a16:colId xmlns:a16="http://schemas.microsoft.com/office/drawing/2014/main" val="844095171"/>
                    </a:ext>
                  </a:extLst>
                </a:gridCol>
                <a:gridCol w="2778650">
                  <a:extLst>
                    <a:ext uri="{9D8B030D-6E8A-4147-A177-3AD203B41FA5}">
                      <a16:colId xmlns:a16="http://schemas.microsoft.com/office/drawing/2014/main" val="4261495128"/>
                    </a:ext>
                  </a:extLst>
                </a:gridCol>
              </a:tblGrid>
              <a:tr h="661064">
                <a:tc>
                  <a:txBody>
                    <a:bodyPr/>
                    <a:lstStyle/>
                    <a:p>
                      <a:pPr marL="0" marR="0" algn="ctr">
                        <a:lnSpc>
                          <a:spcPct val="150000"/>
                        </a:lnSpc>
                        <a:spcBef>
                          <a:spcPts val="0"/>
                        </a:spcBef>
                        <a:spcAft>
                          <a:spcPts val="0"/>
                        </a:spcAft>
                      </a:pPr>
                      <a:r>
                        <a:rPr lang="en-US" sz="2400" kern="0" dirty="0">
                          <a:solidFill>
                            <a:schemeClr val="tx1"/>
                          </a:solidFill>
                          <a:effectLst/>
                        </a:rPr>
                        <a:t>Factors</a:t>
                      </a:r>
                      <a:endParaRPr lang="en-US" sz="24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400" kern="0" dirty="0">
                          <a:solidFill>
                            <a:schemeClr val="tx1"/>
                          </a:solidFill>
                          <a:effectLst/>
                        </a:rPr>
                        <a:t>Cost</a:t>
                      </a:r>
                      <a:endParaRPr lang="en-US" sz="24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400" kern="0" dirty="0">
                          <a:solidFill>
                            <a:schemeClr val="tx1"/>
                          </a:solidFill>
                          <a:effectLst/>
                        </a:rPr>
                        <a:t>Reliability</a:t>
                      </a:r>
                      <a:endParaRPr lang="en-US" sz="24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400" kern="0" dirty="0">
                          <a:solidFill>
                            <a:schemeClr val="tx1"/>
                          </a:solidFill>
                          <a:effectLst/>
                        </a:rPr>
                        <a:t>Sustainability</a:t>
                      </a:r>
                      <a:endParaRPr lang="en-US" sz="24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02828643"/>
                  </a:ext>
                </a:extLst>
              </a:tr>
              <a:tr h="464470">
                <a:tc>
                  <a:txBody>
                    <a:bodyPr/>
                    <a:lstStyle/>
                    <a:p>
                      <a:pPr marL="0" marR="0" algn="l">
                        <a:spcBef>
                          <a:spcPts val="0"/>
                        </a:spcBef>
                        <a:spcAft>
                          <a:spcPts val="0"/>
                        </a:spcAft>
                      </a:pPr>
                      <a:r>
                        <a:rPr lang="en-US" sz="2400" kern="0" dirty="0">
                          <a:effectLst/>
                        </a:rPr>
                        <a:t>Quality Control (QC)</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 </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7496902"/>
                  </a:ext>
                </a:extLst>
              </a:tr>
              <a:tr h="232235">
                <a:tc>
                  <a:txBody>
                    <a:bodyPr/>
                    <a:lstStyle/>
                    <a:p>
                      <a:pPr marL="0" marR="0" algn="l">
                        <a:spcBef>
                          <a:spcPts val="0"/>
                        </a:spcBef>
                        <a:spcAft>
                          <a:spcPts val="0"/>
                        </a:spcAft>
                      </a:pPr>
                      <a:r>
                        <a:rPr lang="en-US" sz="2400" kern="0" dirty="0">
                          <a:effectLst/>
                        </a:rPr>
                        <a:t>Price Volatility (PV)</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 </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 </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45291865"/>
                  </a:ext>
                </a:extLst>
              </a:tr>
              <a:tr h="696706">
                <a:tc>
                  <a:txBody>
                    <a:bodyPr/>
                    <a:lstStyle/>
                    <a:p>
                      <a:pPr marL="0" marR="0" algn="l">
                        <a:spcBef>
                          <a:spcPts val="0"/>
                        </a:spcBef>
                        <a:spcAft>
                          <a:spcPts val="0"/>
                        </a:spcAft>
                      </a:pPr>
                      <a:r>
                        <a:rPr lang="en-US" sz="2400" kern="0">
                          <a:effectLst/>
                        </a:rPr>
                        <a:t>Transportation Infrastructure Quality (TIQ)</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dirty="0">
                          <a:effectLst/>
                        </a:rPr>
                        <a: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 </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04993256"/>
                  </a:ext>
                </a:extLst>
              </a:tr>
              <a:tr h="696706">
                <a:tc>
                  <a:txBody>
                    <a:bodyPr/>
                    <a:lstStyle/>
                    <a:p>
                      <a:pPr marL="0" marR="0" algn="l">
                        <a:spcBef>
                          <a:spcPts val="0"/>
                        </a:spcBef>
                        <a:spcAft>
                          <a:spcPts val="0"/>
                        </a:spcAft>
                      </a:pPr>
                      <a:r>
                        <a:rPr lang="en-US" sz="2400" kern="0">
                          <a:effectLst/>
                        </a:rPr>
                        <a:t>Rate of RM Usage and Replenishment (RMRUR)</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dirty="0">
                          <a:effectLst/>
                        </a:rPr>
                        <a: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 </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9299728"/>
                  </a:ext>
                </a:extLst>
              </a:tr>
              <a:tr h="464470">
                <a:tc>
                  <a:txBody>
                    <a:bodyPr/>
                    <a:lstStyle/>
                    <a:p>
                      <a:pPr marL="0" marR="0" algn="l">
                        <a:spcBef>
                          <a:spcPts val="0"/>
                        </a:spcBef>
                        <a:spcAft>
                          <a:spcPts val="0"/>
                        </a:spcAft>
                      </a:pPr>
                      <a:r>
                        <a:rPr lang="en-US" sz="2400" kern="0">
                          <a:effectLst/>
                        </a:rPr>
                        <a:t>Mean Time Between Failures (MTBF)</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dirty="0">
                          <a:effectLst/>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dirty="0">
                          <a:effectLst/>
                        </a:rPr>
                        <a: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2487677"/>
                  </a:ext>
                </a:extLst>
              </a:tr>
              <a:tr h="696706">
                <a:tc>
                  <a:txBody>
                    <a:bodyPr/>
                    <a:lstStyle/>
                    <a:p>
                      <a:pPr marL="0" marR="0" algn="l">
                        <a:spcBef>
                          <a:spcPts val="0"/>
                        </a:spcBef>
                        <a:spcAft>
                          <a:spcPts val="0"/>
                        </a:spcAft>
                      </a:pPr>
                      <a:r>
                        <a:rPr lang="en-US" sz="2400" kern="0">
                          <a:effectLst/>
                        </a:rPr>
                        <a:t>Frequency and Duration of Delays (FDD)</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dirty="0">
                          <a:effectLst/>
                        </a:rPr>
                        <a: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dirty="0">
                          <a:effectLst/>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9776209"/>
                  </a:ext>
                </a:extLst>
              </a:tr>
              <a:tr h="696706">
                <a:tc>
                  <a:txBody>
                    <a:bodyPr/>
                    <a:lstStyle/>
                    <a:p>
                      <a:pPr marL="0" marR="0" algn="l">
                        <a:spcBef>
                          <a:spcPts val="0"/>
                        </a:spcBef>
                        <a:spcAft>
                          <a:spcPts val="0"/>
                        </a:spcAft>
                      </a:pPr>
                      <a:r>
                        <a:rPr lang="en-US" sz="2400" kern="0">
                          <a:effectLst/>
                        </a:rPr>
                        <a:t>Accuracy of Real-Time Tracking System (ARTTS)</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 </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dirty="0">
                          <a:effectLst/>
                        </a:rPr>
                        <a: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dirty="0">
                          <a:effectLst/>
                        </a:rPr>
                        <a: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75750289"/>
                  </a:ext>
                </a:extLst>
              </a:tr>
              <a:tr h="1625647">
                <a:tc>
                  <a:txBody>
                    <a:bodyPr/>
                    <a:lstStyle/>
                    <a:p>
                      <a:pPr marL="0" marR="0" algn="l">
                        <a:spcBef>
                          <a:spcPts val="0"/>
                        </a:spcBef>
                        <a:spcAft>
                          <a:spcPts val="0"/>
                        </a:spcAft>
                      </a:pPr>
                      <a:r>
                        <a:rPr lang="en-US" sz="2400" kern="0">
                          <a:effectLst/>
                        </a:rPr>
                        <a:t>Cement content (CC), Amount of Steel (AS), Water-cement ratio (W/C), Cover on reinforcement (COR). </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 </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dirty="0">
                          <a:effectLst/>
                        </a:rPr>
                        <a: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1038104"/>
                  </a:ext>
                </a:extLst>
              </a:tr>
              <a:tr h="2090117">
                <a:tc>
                  <a:txBody>
                    <a:bodyPr/>
                    <a:lstStyle/>
                    <a:p>
                      <a:pPr marL="0" marR="0" algn="l">
                        <a:spcBef>
                          <a:spcPts val="0"/>
                        </a:spcBef>
                        <a:spcAft>
                          <a:spcPts val="0"/>
                        </a:spcAft>
                      </a:pPr>
                      <a:r>
                        <a:rPr lang="en-US" sz="2400" kern="0" dirty="0">
                          <a:effectLst/>
                        </a:rPr>
                        <a:t>Transporting the precast component (TPC), Shipping the precast component (SPC), Price difference for externally purchased concrete (PDEPC)</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dirty="0">
                          <a:effectLst/>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52156553"/>
                  </a:ext>
                </a:extLst>
              </a:tr>
              <a:tr h="2090117">
                <a:tc>
                  <a:txBody>
                    <a:bodyPr/>
                    <a:lstStyle/>
                    <a:p>
                      <a:pPr marL="0" marR="0" algn="l">
                        <a:spcBef>
                          <a:spcPts val="0"/>
                        </a:spcBef>
                        <a:spcAft>
                          <a:spcPts val="0"/>
                        </a:spcAft>
                      </a:pPr>
                      <a:r>
                        <a:rPr lang="en-US" sz="2400" kern="0" dirty="0">
                          <a:effectLst/>
                        </a:rPr>
                        <a:t>Hardness of Cement Paste (HCP), Structural Porosity (SCP), Aggregates and Reinforcements (A&amp;R), Chloride and Carbonation Resistance (CCR)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a:effectLst/>
                        </a:rPr>
                        <a:t> </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dirty="0">
                          <a:effectLst/>
                        </a:rPr>
                        <a: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400" kern="0" dirty="0">
                          <a:effectLst/>
                        </a:rPr>
                        <a: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85630107"/>
                  </a:ext>
                </a:extLst>
              </a:tr>
            </a:tbl>
          </a:graphicData>
        </a:graphic>
      </p:graphicFrame>
      <p:graphicFrame>
        <p:nvGraphicFramePr>
          <p:cNvPr id="114" name="Table 113">
            <a:extLst>
              <a:ext uri="{FF2B5EF4-FFF2-40B4-BE49-F238E27FC236}">
                <a16:creationId xmlns:a16="http://schemas.microsoft.com/office/drawing/2014/main" id="{B496956F-D705-5C5A-550A-F1B803ACD0BF}"/>
              </a:ext>
            </a:extLst>
          </p:cNvPr>
          <p:cNvGraphicFramePr>
            <a:graphicFrameLocks noGrp="1"/>
          </p:cNvGraphicFramePr>
          <p:nvPr>
            <p:extLst>
              <p:ext uri="{D42A27DB-BD31-4B8C-83A1-F6EECF244321}">
                <p14:modId xmlns:p14="http://schemas.microsoft.com/office/powerpoint/2010/main" val="172587716"/>
              </p:ext>
            </p:extLst>
          </p:nvPr>
        </p:nvGraphicFramePr>
        <p:xfrm>
          <a:off x="22337866" y="22823721"/>
          <a:ext cx="4688398" cy="4650933"/>
        </p:xfrm>
        <a:graphic>
          <a:graphicData uri="http://schemas.openxmlformats.org/drawingml/2006/table">
            <a:tbl>
              <a:tblPr firstRow="1" bandRow="1">
                <a:tableStyleId>{21E4AEA4-8DFA-4A89-87EB-49C32662AFE0}</a:tableStyleId>
              </a:tblPr>
              <a:tblGrid>
                <a:gridCol w="3090418">
                  <a:extLst>
                    <a:ext uri="{9D8B030D-6E8A-4147-A177-3AD203B41FA5}">
                      <a16:colId xmlns:a16="http://schemas.microsoft.com/office/drawing/2014/main" val="129848323"/>
                    </a:ext>
                  </a:extLst>
                </a:gridCol>
                <a:gridCol w="1597980">
                  <a:extLst>
                    <a:ext uri="{9D8B030D-6E8A-4147-A177-3AD203B41FA5}">
                      <a16:colId xmlns:a16="http://schemas.microsoft.com/office/drawing/2014/main" val="3757601559"/>
                    </a:ext>
                  </a:extLst>
                </a:gridCol>
              </a:tblGrid>
              <a:tr h="490747">
                <a:tc>
                  <a:txBody>
                    <a:bodyPr/>
                    <a:lstStyle/>
                    <a:p>
                      <a:pPr algn="ctr"/>
                      <a:r>
                        <a:rPr lang="en-US" sz="2800" b="1" kern="1200" dirty="0">
                          <a:solidFill>
                            <a:schemeClr val="tx1"/>
                          </a:solidFill>
                          <a:latin typeface="Calibri" panose="020F0502020204030204" pitchFamily="34" charset="0"/>
                          <a:ea typeface="+mn-ea"/>
                          <a:cs typeface="Calibri" panose="020F0502020204030204" pitchFamily="34" charset="0"/>
                        </a:rPr>
                        <a:t>Factors</a:t>
                      </a:r>
                    </a:p>
                  </a:txBody>
                  <a:tcPr>
                    <a:lnB w="12700" cap="flat" cmpd="sng" algn="ctr">
                      <a:solidFill>
                        <a:schemeClr val="tx1"/>
                      </a:solidFill>
                      <a:prstDash val="solid"/>
                      <a:round/>
                      <a:headEnd type="none" w="med" len="med"/>
                      <a:tailEnd type="none" w="med" len="med"/>
                    </a:lnB>
                  </a:tcPr>
                </a:tc>
                <a:tc>
                  <a:txBody>
                    <a:bodyPr/>
                    <a:lstStyle/>
                    <a:p>
                      <a:pPr algn="ctr"/>
                      <a:r>
                        <a:rPr lang="en-US" sz="2800" b="1" dirty="0">
                          <a:solidFill>
                            <a:schemeClr val="tx1"/>
                          </a:solidFill>
                          <a:latin typeface="Calibri" panose="020F0502020204030204" pitchFamily="34" charset="0"/>
                          <a:cs typeface="Calibri" panose="020F0502020204030204" pitchFamily="34" charset="0"/>
                        </a:rPr>
                        <a:t>Level</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3088339"/>
                  </a:ext>
                </a:extLst>
              </a:tr>
              <a:tr h="459197">
                <a:tc>
                  <a:txBody>
                    <a:bodyPr/>
                    <a:lstStyle/>
                    <a:p>
                      <a:pPr algn="l"/>
                      <a:r>
                        <a:rPr lang="en-US" sz="2400" b="1" dirty="0">
                          <a:solidFill>
                            <a:schemeClr val="tx1"/>
                          </a:solidFill>
                          <a:latin typeface="Calibri" panose="020F0502020204030204" pitchFamily="34" charset="0"/>
                          <a:cs typeface="Calibri" panose="020F0502020204030204" pitchFamily="34" charset="0"/>
                        </a:rPr>
                        <a:t>TIQ</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b="1" dirty="0">
                          <a:solidFill>
                            <a:schemeClr val="tx1"/>
                          </a:solidFill>
                          <a:latin typeface="Calibri" panose="020F0502020204030204" pitchFamily="34" charset="0"/>
                          <a:cs typeface="Calibri" panose="020F0502020204030204" pitchFamily="34"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25291019"/>
                  </a:ext>
                </a:extLst>
              </a:tr>
              <a:tr h="459197">
                <a:tc>
                  <a:txBody>
                    <a:bodyPr/>
                    <a:lstStyle/>
                    <a:p>
                      <a:pPr algn="l"/>
                      <a:r>
                        <a:rPr lang="en-US" sz="2400" b="1" dirty="0">
                          <a:solidFill>
                            <a:schemeClr val="tx1"/>
                          </a:solidFill>
                          <a:latin typeface="Calibri" panose="020F0502020204030204" pitchFamily="34" charset="0"/>
                          <a:cs typeface="Calibri" panose="020F0502020204030204" pitchFamily="34" charset="0"/>
                        </a:rPr>
                        <a:t>ARTTS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b="1" dirty="0">
                          <a:solidFill>
                            <a:schemeClr val="tx1"/>
                          </a:solidFill>
                          <a:latin typeface="Calibri" panose="020F0502020204030204" pitchFamily="34" charset="0"/>
                          <a:cs typeface="Calibri" panose="020F0502020204030204" pitchFamily="34"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34381283"/>
                  </a:ext>
                </a:extLst>
              </a:tr>
              <a:tr h="459197">
                <a:tc>
                  <a:txBody>
                    <a:bodyPr/>
                    <a:lstStyle/>
                    <a:p>
                      <a:pPr algn="l"/>
                      <a:r>
                        <a:rPr lang="en-US" sz="2400" b="1" dirty="0">
                          <a:solidFill>
                            <a:schemeClr val="tx1"/>
                          </a:solidFill>
                          <a:latin typeface="Calibri" panose="020F0502020204030204" pitchFamily="34" charset="0"/>
                          <a:cs typeface="Calibri" panose="020F0502020204030204" pitchFamily="34" charset="0"/>
                        </a:rPr>
                        <a:t>CC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b="1" dirty="0">
                          <a:solidFill>
                            <a:schemeClr val="tx1"/>
                          </a:solidFill>
                          <a:latin typeface="Calibri" panose="020F0502020204030204" pitchFamily="34" charset="0"/>
                          <a:cs typeface="Calibri" panose="020F0502020204030204" pitchFamily="34"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8274498"/>
                  </a:ext>
                </a:extLst>
              </a:tr>
              <a:tr h="459197">
                <a:tc>
                  <a:txBody>
                    <a:bodyPr/>
                    <a:lstStyle/>
                    <a:p>
                      <a:pPr algn="l"/>
                      <a:r>
                        <a:rPr lang="en-US" sz="2400" b="1" dirty="0">
                          <a:solidFill>
                            <a:schemeClr val="tx1"/>
                          </a:solidFill>
                          <a:latin typeface="Calibri" panose="020F0502020204030204" pitchFamily="34" charset="0"/>
                          <a:cs typeface="Calibri" panose="020F0502020204030204" pitchFamily="34" charset="0"/>
                        </a:rPr>
                        <a:t>TPC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b="1" dirty="0">
                          <a:solidFill>
                            <a:schemeClr val="tx1"/>
                          </a:solidFill>
                          <a:latin typeface="Calibri" panose="020F0502020204030204" pitchFamily="34" charset="0"/>
                          <a:cs typeface="Calibri" panose="020F0502020204030204" pitchFamily="34"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13433428"/>
                  </a:ext>
                </a:extLst>
              </a:tr>
              <a:tr h="459197">
                <a:tc>
                  <a:txBody>
                    <a:bodyPr/>
                    <a:lstStyle/>
                    <a:p>
                      <a:pPr algn="l"/>
                      <a:r>
                        <a:rPr lang="en-US" sz="2400" b="1" dirty="0">
                          <a:solidFill>
                            <a:schemeClr val="tx1"/>
                          </a:solidFill>
                          <a:latin typeface="Calibri" panose="020F0502020204030204" pitchFamily="34" charset="0"/>
                          <a:cs typeface="Calibri" panose="020F0502020204030204" pitchFamily="34" charset="0"/>
                        </a:rPr>
                        <a:t>SPC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b="1" dirty="0">
                          <a:solidFill>
                            <a:schemeClr val="tx1"/>
                          </a:solidFill>
                          <a:latin typeface="Calibri" panose="020F0502020204030204" pitchFamily="34" charset="0"/>
                          <a:cs typeface="Calibri" panose="020F0502020204030204" pitchFamily="34"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6935470"/>
                  </a:ext>
                </a:extLst>
              </a:tr>
              <a:tr h="459197">
                <a:tc>
                  <a:txBody>
                    <a:bodyPr/>
                    <a:lstStyle/>
                    <a:p>
                      <a:pPr algn="l"/>
                      <a:r>
                        <a:rPr lang="en-US" sz="2400" b="1" dirty="0">
                          <a:solidFill>
                            <a:schemeClr val="tx1"/>
                          </a:solidFill>
                          <a:latin typeface="Calibri" panose="020F0502020204030204" pitchFamily="34" charset="0"/>
                          <a:cs typeface="Calibri" panose="020F0502020204030204" pitchFamily="34" charset="0"/>
                        </a:rPr>
                        <a:t>PDEPC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b="1" dirty="0">
                          <a:solidFill>
                            <a:schemeClr val="tx1"/>
                          </a:solidFill>
                          <a:latin typeface="Calibri" panose="020F0502020204030204" pitchFamily="34" charset="0"/>
                          <a:cs typeface="Calibri" panose="020F0502020204030204" pitchFamily="34"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24765161"/>
                  </a:ext>
                </a:extLst>
              </a:tr>
              <a:tr h="459197">
                <a:tc>
                  <a:txBody>
                    <a:bodyPr/>
                    <a:lstStyle/>
                    <a:p>
                      <a:pPr algn="l"/>
                      <a:r>
                        <a:rPr lang="en-US" sz="2400" b="1" dirty="0">
                          <a:solidFill>
                            <a:schemeClr val="tx1"/>
                          </a:solidFill>
                          <a:latin typeface="Calibri" panose="020F0502020204030204" pitchFamily="34" charset="0"/>
                          <a:cs typeface="Calibri" panose="020F0502020204030204" pitchFamily="34" charset="0"/>
                        </a:rPr>
                        <a:t>CCR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b="1" dirty="0">
                          <a:solidFill>
                            <a:schemeClr val="tx1"/>
                          </a:solidFill>
                          <a:latin typeface="Calibri" panose="020F0502020204030204" pitchFamily="34" charset="0"/>
                          <a:cs typeface="Calibri" panose="020F0502020204030204" pitchFamily="34"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31333455"/>
                  </a:ext>
                </a:extLst>
              </a:tr>
              <a:tr h="459197">
                <a:tc>
                  <a:txBody>
                    <a:bodyPr/>
                    <a:lstStyle/>
                    <a:p>
                      <a:pPr algn="l"/>
                      <a:r>
                        <a:rPr lang="en-US" sz="2400" b="1" dirty="0">
                          <a:solidFill>
                            <a:schemeClr val="tx1"/>
                          </a:solidFill>
                          <a:latin typeface="Calibri" panose="020F0502020204030204" pitchFamily="34" charset="0"/>
                          <a:cs typeface="Calibri" panose="020F0502020204030204" pitchFamily="34" charset="0"/>
                        </a:rPr>
                        <a:t>FDD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en-US" sz="2400" b="1" dirty="0">
                          <a:solidFill>
                            <a:schemeClr val="tx1"/>
                          </a:solidFill>
                          <a:latin typeface="Calibri" panose="020F0502020204030204" pitchFamily="34" charset="0"/>
                          <a:cs typeface="Calibri" panose="020F0502020204030204" pitchFamily="34"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3004049661"/>
                  </a:ext>
                </a:extLst>
              </a:tr>
              <a:tr h="459197">
                <a:tc>
                  <a:txBody>
                    <a:bodyPr/>
                    <a:lstStyle/>
                    <a:p>
                      <a:pPr algn="l"/>
                      <a:r>
                        <a:rPr lang="en-US" sz="2400" b="1" dirty="0">
                          <a:solidFill>
                            <a:schemeClr val="tx1"/>
                          </a:solidFill>
                          <a:latin typeface="Calibri" panose="020F0502020204030204" pitchFamily="34" charset="0"/>
                          <a:cs typeface="Calibri" panose="020F0502020204030204" pitchFamily="34" charset="0"/>
                        </a:rPr>
                        <a:t>W/C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en-US" sz="2400" b="1" dirty="0">
                          <a:solidFill>
                            <a:schemeClr val="tx1"/>
                          </a:solidFill>
                          <a:latin typeface="Calibri" panose="020F0502020204030204" pitchFamily="34" charset="0"/>
                          <a:cs typeface="Calibri" panose="020F0502020204030204" pitchFamily="34"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190922913"/>
                  </a:ext>
                </a:extLst>
              </a:tr>
            </a:tbl>
          </a:graphicData>
        </a:graphic>
      </p:graphicFrame>
      <p:graphicFrame>
        <p:nvGraphicFramePr>
          <p:cNvPr id="115" name="Table 114">
            <a:extLst>
              <a:ext uri="{FF2B5EF4-FFF2-40B4-BE49-F238E27FC236}">
                <a16:creationId xmlns:a16="http://schemas.microsoft.com/office/drawing/2014/main" id="{CA27C13C-8B8E-9195-D759-775A2D7FDB87}"/>
              </a:ext>
            </a:extLst>
          </p:cNvPr>
          <p:cNvGraphicFramePr>
            <a:graphicFrameLocks noGrp="1"/>
          </p:cNvGraphicFramePr>
          <p:nvPr>
            <p:extLst>
              <p:ext uri="{D42A27DB-BD31-4B8C-83A1-F6EECF244321}">
                <p14:modId xmlns:p14="http://schemas.microsoft.com/office/powerpoint/2010/main" val="1941387369"/>
              </p:ext>
            </p:extLst>
          </p:nvPr>
        </p:nvGraphicFramePr>
        <p:xfrm>
          <a:off x="27407234" y="22800075"/>
          <a:ext cx="4463161" cy="4703997"/>
        </p:xfrm>
        <a:graphic>
          <a:graphicData uri="http://schemas.openxmlformats.org/drawingml/2006/table">
            <a:tbl>
              <a:tblPr firstRow="1" bandRow="1">
                <a:tableStyleId>{21E4AEA4-8DFA-4A89-87EB-49C32662AFE0}</a:tableStyleId>
              </a:tblPr>
              <a:tblGrid>
                <a:gridCol w="2865181">
                  <a:extLst>
                    <a:ext uri="{9D8B030D-6E8A-4147-A177-3AD203B41FA5}">
                      <a16:colId xmlns:a16="http://schemas.microsoft.com/office/drawing/2014/main" val="129848323"/>
                    </a:ext>
                  </a:extLst>
                </a:gridCol>
                <a:gridCol w="1597980">
                  <a:extLst>
                    <a:ext uri="{9D8B030D-6E8A-4147-A177-3AD203B41FA5}">
                      <a16:colId xmlns:a16="http://schemas.microsoft.com/office/drawing/2014/main" val="3757601559"/>
                    </a:ext>
                  </a:extLst>
                </a:gridCol>
              </a:tblGrid>
              <a:tr h="46509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kern="1200" dirty="0">
                          <a:solidFill>
                            <a:schemeClr val="tx1"/>
                          </a:solidFill>
                          <a:latin typeface="Calibri" panose="020F0502020204030204" pitchFamily="34" charset="0"/>
                          <a:ea typeface="+mn-ea"/>
                          <a:cs typeface="Calibri" panose="020F0502020204030204" pitchFamily="34" charset="0"/>
                        </a:rPr>
                        <a:t>Factors</a:t>
                      </a:r>
                    </a:p>
                  </a:txBody>
                  <a:tcPr>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a:solidFill>
                            <a:schemeClr val="tx1"/>
                          </a:solidFill>
                          <a:latin typeface="Calibri" panose="020F0502020204030204" pitchFamily="34" charset="0"/>
                          <a:cs typeface="Calibri" panose="020F0502020204030204" pitchFamily="34" charset="0"/>
                        </a:rPr>
                        <a:t>Level</a:t>
                      </a:r>
                      <a:endParaRPr lang="en-US" sz="2800" b="1" dirty="0">
                        <a:solidFill>
                          <a:schemeClr val="tx1"/>
                        </a:solidFill>
                        <a:latin typeface="Calibri" panose="020F0502020204030204" pitchFamily="34" charset="0"/>
                        <a:cs typeface="Calibri" panose="020F0502020204030204" pitchFamily="34" charset="0"/>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3088339"/>
                  </a:ext>
                </a:extLst>
              </a:tr>
              <a:tr h="465093">
                <a:tc>
                  <a:txBody>
                    <a:bodyPr/>
                    <a:lstStyle/>
                    <a:p>
                      <a:pPr algn="l"/>
                      <a:r>
                        <a:rPr lang="en-US" sz="2400" b="1" dirty="0">
                          <a:latin typeface="Calibri" panose="020F0502020204030204" pitchFamily="34" charset="0"/>
                          <a:cs typeface="Calibri" panose="020F0502020204030204" pitchFamily="34" charset="0"/>
                        </a:rPr>
                        <a:t>COR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en-US" sz="2400" b="1" dirty="0">
                          <a:latin typeface="Calibri" panose="020F0502020204030204" pitchFamily="34" charset="0"/>
                          <a:cs typeface="Calibri" panose="020F0502020204030204" pitchFamily="34"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3925291019"/>
                  </a:ext>
                </a:extLst>
              </a:tr>
              <a:tr h="465093">
                <a:tc>
                  <a:txBody>
                    <a:bodyPr/>
                    <a:lstStyle/>
                    <a:p>
                      <a:pPr algn="l"/>
                      <a:r>
                        <a:rPr lang="en-US" sz="2400" b="1" dirty="0">
                          <a:latin typeface="Calibri" panose="020F0502020204030204" pitchFamily="34" charset="0"/>
                          <a:cs typeface="Calibri" panose="020F0502020204030204" pitchFamily="34" charset="0"/>
                        </a:rPr>
                        <a:t>HCP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en-US" sz="2400" b="1" dirty="0">
                          <a:latin typeface="Calibri" panose="020F0502020204030204" pitchFamily="34" charset="0"/>
                          <a:cs typeface="Calibri" panose="020F0502020204030204" pitchFamily="34"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3234381283"/>
                  </a:ext>
                </a:extLst>
              </a:tr>
              <a:tr h="465093">
                <a:tc>
                  <a:txBody>
                    <a:bodyPr/>
                    <a:lstStyle/>
                    <a:p>
                      <a:pPr algn="l"/>
                      <a:r>
                        <a:rPr lang="en-US" sz="2400" b="1" dirty="0">
                          <a:latin typeface="Calibri" panose="020F0502020204030204" pitchFamily="34" charset="0"/>
                          <a:cs typeface="Calibri" panose="020F0502020204030204" pitchFamily="34" charset="0"/>
                        </a:rPr>
                        <a:t>SCP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en-US" sz="2400" b="1" dirty="0">
                          <a:latin typeface="Calibri" panose="020F0502020204030204" pitchFamily="34" charset="0"/>
                          <a:cs typeface="Calibri" panose="020F0502020204030204" pitchFamily="34"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274498"/>
                  </a:ext>
                </a:extLst>
              </a:tr>
              <a:tr h="465093">
                <a:tc>
                  <a:txBody>
                    <a:bodyPr/>
                    <a:lstStyle/>
                    <a:p>
                      <a:pPr algn="l"/>
                      <a:r>
                        <a:rPr lang="en-US" sz="2400" b="1" dirty="0">
                          <a:latin typeface="Calibri" panose="020F0502020204030204" pitchFamily="34" charset="0"/>
                          <a:cs typeface="Calibri" panose="020F0502020204030204" pitchFamily="34" charset="0"/>
                        </a:rPr>
                        <a:t>MTBF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400" b="1" dirty="0">
                          <a:latin typeface="Calibri" panose="020F0502020204030204" pitchFamily="34" charset="0"/>
                          <a:cs typeface="Calibri" panose="020F0502020204030204" pitchFamily="34"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313433428"/>
                  </a:ext>
                </a:extLst>
              </a:tr>
              <a:tr h="465093">
                <a:tc>
                  <a:txBody>
                    <a:bodyPr/>
                    <a:lstStyle/>
                    <a:p>
                      <a:pPr algn="l"/>
                      <a:r>
                        <a:rPr lang="en-US" sz="2400" b="1" dirty="0">
                          <a:latin typeface="Calibri" panose="020F0502020204030204" pitchFamily="34" charset="0"/>
                          <a:cs typeface="Calibri" panose="020F0502020204030204" pitchFamily="34" charset="0"/>
                        </a:rPr>
                        <a:t>A&amp;R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400" b="1" dirty="0">
                          <a:latin typeface="Calibri" panose="020F0502020204030204" pitchFamily="34" charset="0"/>
                          <a:cs typeface="Calibri" panose="020F0502020204030204" pitchFamily="34"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726935470"/>
                  </a:ext>
                </a:extLst>
              </a:tr>
              <a:tr h="465093">
                <a:tc>
                  <a:txBody>
                    <a:bodyPr/>
                    <a:lstStyle/>
                    <a:p>
                      <a:pPr algn="l"/>
                      <a:r>
                        <a:rPr lang="en-US" sz="2400" b="1" dirty="0">
                          <a:latin typeface="Calibri" panose="020F0502020204030204" pitchFamily="34" charset="0"/>
                          <a:cs typeface="Calibri" panose="020F0502020204030204" pitchFamily="34" charset="0"/>
                        </a:rPr>
                        <a:t>RMRUR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sz="2400" b="1" dirty="0">
                          <a:latin typeface="Calibri" panose="020F0502020204030204" pitchFamily="34" charset="0"/>
                          <a:cs typeface="Calibri" panose="020F0502020204030204" pitchFamily="34"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3624765161"/>
                  </a:ext>
                </a:extLst>
              </a:tr>
              <a:tr h="465093">
                <a:tc>
                  <a:txBody>
                    <a:bodyPr/>
                    <a:lstStyle/>
                    <a:p>
                      <a:pPr algn="l"/>
                      <a:r>
                        <a:rPr lang="en-US" sz="2400" b="1" dirty="0">
                          <a:latin typeface="Calibri" panose="020F0502020204030204" pitchFamily="34" charset="0"/>
                          <a:cs typeface="Calibri" panose="020F0502020204030204" pitchFamily="34" charset="0"/>
                        </a:rPr>
                        <a:t>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sz="2400" b="1" dirty="0">
                          <a:latin typeface="Calibri" panose="020F0502020204030204" pitchFamily="34" charset="0"/>
                          <a:cs typeface="Calibri" panose="020F0502020204030204" pitchFamily="34"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3931333455"/>
                  </a:ext>
                </a:extLst>
              </a:tr>
              <a:tr h="465093">
                <a:tc>
                  <a:txBody>
                    <a:bodyPr/>
                    <a:lstStyle/>
                    <a:p>
                      <a:pPr algn="l"/>
                      <a:r>
                        <a:rPr lang="en-US" sz="2400" b="1" dirty="0">
                          <a:latin typeface="Calibri" panose="020F0502020204030204" pitchFamily="34" charset="0"/>
                          <a:cs typeface="Calibri" panose="020F0502020204030204" pitchFamily="34" charset="0"/>
                        </a:rPr>
                        <a:t>QC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2400" b="1" dirty="0">
                          <a:latin typeface="Calibri" panose="020F0502020204030204" pitchFamily="34" charset="0"/>
                          <a:cs typeface="Calibri" panose="020F0502020204030204" pitchFamily="34"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004049661"/>
                  </a:ext>
                </a:extLst>
              </a:tr>
              <a:tr h="465093">
                <a:tc>
                  <a:txBody>
                    <a:bodyPr/>
                    <a:lstStyle/>
                    <a:p>
                      <a:pPr algn="l"/>
                      <a:r>
                        <a:rPr lang="en-US" sz="2400" b="1" dirty="0">
                          <a:latin typeface="Calibri" panose="020F0502020204030204" pitchFamily="34" charset="0"/>
                          <a:cs typeface="Calibri" panose="020F0502020204030204" pitchFamily="34" charset="0"/>
                        </a:rPr>
                        <a:t>PV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2400" b="1" dirty="0">
                          <a:latin typeface="Calibri" panose="020F0502020204030204" pitchFamily="34" charset="0"/>
                          <a:cs typeface="Calibri" panose="020F0502020204030204" pitchFamily="34"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190922913"/>
                  </a:ext>
                </a:extLst>
              </a:tr>
            </a:tbl>
          </a:graphicData>
        </a:graphic>
      </p:graphicFrame>
      <p:sp>
        <p:nvSpPr>
          <p:cNvPr id="116" name="TextBox 115">
            <a:extLst>
              <a:ext uri="{FF2B5EF4-FFF2-40B4-BE49-F238E27FC236}">
                <a16:creationId xmlns:a16="http://schemas.microsoft.com/office/drawing/2014/main" id="{0A5EDA78-943E-D1B0-6CD3-F8E56410F441}"/>
              </a:ext>
            </a:extLst>
          </p:cNvPr>
          <p:cNvSpPr txBox="1"/>
          <p:nvPr/>
        </p:nvSpPr>
        <p:spPr>
          <a:xfrm>
            <a:off x="22059744" y="21936307"/>
            <a:ext cx="9144000" cy="655293"/>
          </a:xfrm>
          <a:prstGeom prst="rect">
            <a:avLst/>
          </a:prstGeom>
          <a:noFill/>
        </p:spPr>
        <p:txBody>
          <a:bodyPr wrap="square" rtlCol="0">
            <a:spAutoFit/>
          </a:bodyPr>
          <a:lstStyle>
            <a:defPPr>
              <a:defRPr kern="1200"/>
            </a:defPPr>
          </a:lstStyle>
          <a:p>
            <a:r>
              <a:rPr lang="en-US" sz="3600" b="1" dirty="0">
                <a:solidFill>
                  <a:schemeClr val="tx1">
                    <a:lumMod val="75000"/>
                    <a:lumOff val="25000"/>
                  </a:schemeClr>
                </a:solidFill>
                <a:latin typeface="Montserrat Extra Bold" panose="00000900000000000000" pitchFamily="50" charset="0"/>
              </a:rPr>
              <a:t>Level Partitions of Factors</a:t>
            </a:r>
          </a:p>
        </p:txBody>
      </p:sp>
      <p:sp>
        <p:nvSpPr>
          <p:cNvPr id="117" name="TextBox 116">
            <a:extLst>
              <a:ext uri="{FF2B5EF4-FFF2-40B4-BE49-F238E27FC236}">
                <a16:creationId xmlns:a16="http://schemas.microsoft.com/office/drawing/2014/main" id="{8AF5AB1C-5967-81E2-A6A3-AE24A32A9DE6}"/>
              </a:ext>
            </a:extLst>
          </p:cNvPr>
          <p:cNvSpPr txBox="1"/>
          <p:nvPr/>
        </p:nvSpPr>
        <p:spPr>
          <a:xfrm>
            <a:off x="21987093" y="7402045"/>
            <a:ext cx="9809413" cy="1384995"/>
          </a:xfrm>
          <a:prstGeom prst="rect">
            <a:avLst/>
          </a:prstGeom>
          <a:noFill/>
        </p:spPr>
        <p:txBody>
          <a:bodyPr wrap="square" rtlCol="0">
            <a:spAutoFit/>
          </a:bodyPr>
          <a:lstStyle>
            <a:defPPr>
              <a:defRPr kern="1200"/>
            </a:defPPr>
          </a:lstStyle>
          <a:p>
            <a:pPr algn="just"/>
            <a:r>
              <a:rPr lang="en-US" sz="2800" b="1" dirty="0">
                <a:latin typeface="Calibri" panose="020F0502020204030204" pitchFamily="34" charset="0"/>
                <a:cs typeface="Calibri" panose="020F0502020204030204" pitchFamily="34" charset="0"/>
              </a:rPr>
              <a:t>List of some factors that have their impacts on Cost-effectiveness, Reliability, and Sustainability of Precast Concrete manufacturing and supply systems. </a:t>
            </a:r>
          </a:p>
        </p:txBody>
      </p:sp>
      <p:pic>
        <p:nvPicPr>
          <p:cNvPr id="118" name="Picture 117" descr="A diagram of a computer system&#10;&#10;Description automatically generated with medium confidence">
            <a:extLst>
              <a:ext uri="{FF2B5EF4-FFF2-40B4-BE49-F238E27FC236}">
                <a16:creationId xmlns:a16="http://schemas.microsoft.com/office/drawing/2014/main" id="{D83A1865-93BC-A81C-AA87-22E5442A47E7}"/>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34926052" y="8059845"/>
            <a:ext cx="8274985" cy="7657234"/>
          </a:xfrm>
          <a:prstGeom prst="rect">
            <a:avLst/>
          </a:prstGeom>
        </p:spPr>
      </p:pic>
      <p:sp>
        <p:nvSpPr>
          <p:cNvPr id="119" name="TextBox 118">
            <a:extLst>
              <a:ext uri="{FF2B5EF4-FFF2-40B4-BE49-F238E27FC236}">
                <a16:creationId xmlns:a16="http://schemas.microsoft.com/office/drawing/2014/main" id="{7AD581A7-4C20-BBF6-950A-31A2293FBB07}"/>
              </a:ext>
            </a:extLst>
          </p:cNvPr>
          <p:cNvSpPr txBox="1"/>
          <p:nvPr/>
        </p:nvSpPr>
        <p:spPr>
          <a:xfrm>
            <a:off x="32895882" y="6654801"/>
            <a:ext cx="9144000" cy="646331"/>
          </a:xfrm>
          <a:prstGeom prst="rect">
            <a:avLst/>
          </a:prstGeom>
          <a:noFill/>
        </p:spPr>
        <p:txBody>
          <a:bodyPr wrap="square" rtlCol="0">
            <a:spAutoFit/>
          </a:bodyPr>
          <a:lstStyle>
            <a:defPPr>
              <a:defRPr kern="1200"/>
            </a:defPPr>
          </a:lstStyle>
          <a:p>
            <a:r>
              <a:rPr lang="en-US" sz="3600" b="1" dirty="0">
                <a:solidFill>
                  <a:schemeClr val="tx1">
                    <a:lumMod val="75000"/>
                    <a:lumOff val="25000"/>
                  </a:schemeClr>
                </a:solidFill>
                <a:latin typeface="Montserrat Extra Bold" panose="00000900000000000000" pitchFamily="50" charset="0"/>
              </a:rPr>
              <a:t>Results</a:t>
            </a:r>
          </a:p>
        </p:txBody>
      </p:sp>
      <p:sp>
        <p:nvSpPr>
          <p:cNvPr id="120" name="Arrow: Right 119">
            <a:extLst>
              <a:ext uri="{FF2B5EF4-FFF2-40B4-BE49-F238E27FC236}">
                <a16:creationId xmlns:a16="http://schemas.microsoft.com/office/drawing/2014/main" id="{1661FFA3-2ABF-D617-3A86-DAC861477A34}"/>
              </a:ext>
            </a:extLst>
          </p:cNvPr>
          <p:cNvSpPr/>
          <p:nvPr/>
        </p:nvSpPr>
        <p:spPr>
          <a:xfrm>
            <a:off x="33359025" y="14445580"/>
            <a:ext cx="1322133" cy="534140"/>
          </a:xfrm>
          <a:prstGeom prst="rightArrow">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latin typeface="Calibri" panose="020F0502020204030204" pitchFamily="34" charset="0"/>
                <a:cs typeface="Calibri" panose="020F0502020204030204" pitchFamily="34" charset="0"/>
              </a:rPr>
              <a:t>Level 5</a:t>
            </a:r>
          </a:p>
        </p:txBody>
      </p:sp>
      <p:sp>
        <p:nvSpPr>
          <p:cNvPr id="121" name="Arrow: Right 120">
            <a:extLst>
              <a:ext uri="{FF2B5EF4-FFF2-40B4-BE49-F238E27FC236}">
                <a16:creationId xmlns:a16="http://schemas.microsoft.com/office/drawing/2014/main" id="{2BFFCF45-E89F-3630-A5DE-E2BDE35D36A8}"/>
              </a:ext>
            </a:extLst>
          </p:cNvPr>
          <p:cNvSpPr/>
          <p:nvPr/>
        </p:nvSpPr>
        <p:spPr>
          <a:xfrm>
            <a:off x="33359025" y="13466839"/>
            <a:ext cx="1322133" cy="534139"/>
          </a:xfrm>
          <a:prstGeom prst="rightArrow">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latin typeface="Calibri" panose="020F0502020204030204" pitchFamily="34" charset="0"/>
                <a:cs typeface="Calibri" panose="020F0502020204030204" pitchFamily="34" charset="0"/>
              </a:rPr>
              <a:t>Level 4</a:t>
            </a:r>
          </a:p>
        </p:txBody>
      </p:sp>
      <p:sp>
        <p:nvSpPr>
          <p:cNvPr id="122" name="Arrow: Right 121">
            <a:extLst>
              <a:ext uri="{FF2B5EF4-FFF2-40B4-BE49-F238E27FC236}">
                <a16:creationId xmlns:a16="http://schemas.microsoft.com/office/drawing/2014/main" id="{49AFEC69-1A95-339C-B62F-A5A8528C0F47}"/>
              </a:ext>
            </a:extLst>
          </p:cNvPr>
          <p:cNvSpPr/>
          <p:nvPr/>
        </p:nvSpPr>
        <p:spPr>
          <a:xfrm>
            <a:off x="33350243" y="12371367"/>
            <a:ext cx="1322133" cy="534139"/>
          </a:xfrm>
          <a:prstGeom prst="rightArrow">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latin typeface="Calibri" panose="020F0502020204030204" pitchFamily="34" charset="0"/>
                <a:cs typeface="Calibri" panose="020F0502020204030204" pitchFamily="34" charset="0"/>
              </a:rPr>
              <a:t>Level 3</a:t>
            </a:r>
          </a:p>
        </p:txBody>
      </p:sp>
      <p:sp>
        <p:nvSpPr>
          <p:cNvPr id="123" name="Arrow: Right 122">
            <a:extLst>
              <a:ext uri="{FF2B5EF4-FFF2-40B4-BE49-F238E27FC236}">
                <a16:creationId xmlns:a16="http://schemas.microsoft.com/office/drawing/2014/main" id="{8997872C-401B-CA10-86A1-434BB6B8D6AD}"/>
              </a:ext>
            </a:extLst>
          </p:cNvPr>
          <p:cNvSpPr/>
          <p:nvPr/>
        </p:nvSpPr>
        <p:spPr>
          <a:xfrm>
            <a:off x="33335211" y="11335117"/>
            <a:ext cx="1322133" cy="534139"/>
          </a:xfrm>
          <a:prstGeom prst="rightArrow">
            <a:avLst/>
          </a:prstGeom>
          <a:solidFill>
            <a:schemeClr val="accent3">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latin typeface="Calibri" panose="020F0502020204030204" pitchFamily="34" charset="0"/>
                <a:cs typeface="Calibri" panose="020F0502020204030204" pitchFamily="34" charset="0"/>
              </a:rPr>
              <a:t>Level 2</a:t>
            </a:r>
          </a:p>
        </p:txBody>
      </p:sp>
      <p:sp>
        <p:nvSpPr>
          <p:cNvPr id="124" name="Arrow: Right 123">
            <a:extLst>
              <a:ext uri="{FF2B5EF4-FFF2-40B4-BE49-F238E27FC236}">
                <a16:creationId xmlns:a16="http://schemas.microsoft.com/office/drawing/2014/main" id="{1E35394C-A748-E1C5-6591-B7297B3E5B77}"/>
              </a:ext>
            </a:extLst>
          </p:cNvPr>
          <p:cNvSpPr/>
          <p:nvPr/>
        </p:nvSpPr>
        <p:spPr>
          <a:xfrm>
            <a:off x="33350243" y="9896965"/>
            <a:ext cx="1322133" cy="534139"/>
          </a:xfrm>
          <a:prstGeom prst="right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latin typeface="Calibri" panose="020F0502020204030204" pitchFamily="34" charset="0"/>
                <a:cs typeface="Calibri" panose="020F0502020204030204" pitchFamily="34" charset="0"/>
              </a:rPr>
              <a:t>Level 1</a:t>
            </a:r>
          </a:p>
        </p:txBody>
      </p:sp>
      <p:sp>
        <p:nvSpPr>
          <p:cNvPr id="26" name="TextBox 25">
            <a:extLst>
              <a:ext uri="{FF2B5EF4-FFF2-40B4-BE49-F238E27FC236}">
                <a16:creationId xmlns:a16="http://schemas.microsoft.com/office/drawing/2014/main" id="{1C6031EE-8702-A8C8-8235-4198435DABDA}"/>
              </a:ext>
            </a:extLst>
          </p:cNvPr>
          <p:cNvSpPr txBox="1"/>
          <p:nvPr/>
        </p:nvSpPr>
        <p:spPr>
          <a:xfrm>
            <a:off x="33189429" y="15857325"/>
            <a:ext cx="9856569" cy="4893647"/>
          </a:xfrm>
          <a:prstGeom prst="rect">
            <a:avLst/>
          </a:prstGeom>
          <a:noFill/>
        </p:spPr>
        <p:txBody>
          <a:bodyPr wrap="square" rtlCol="0">
            <a:spAutoFit/>
          </a:bodyPr>
          <a:lstStyle>
            <a:defPPr>
              <a:defRPr lang="en-US" kern="1200"/>
            </a:defPPr>
            <a:lvl1pPr algn="ctr">
              <a:defRPr sz="2800" b="1">
                <a:latin typeface="Calibri" panose="020F0502020204030204" pitchFamily="34" charset="0"/>
                <a:ea typeface="Open Sans" panose="020B0606030504020204" pitchFamily="34" charset="0"/>
                <a:cs typeface="Calibri" panose="020F0502020204030204" pitchFamily="34" charset="0"/>
              </a:defRPr>
            </a:lvl1pPr>
          </a:lstStyle>
          <a:p>
            <a:pPr marL="457200" indent="-457200" algn="just">
              <a:buFont typeface="Wingdings" panose="05000000000000000000" pitchFamily="2" charset="2"/>
              <a:buChar char="q"/>
            </a:pPr>
            <a:r>
              <a:rPr lang="en-US" sz="2400" kern="0" dirty="0">
                <a:effectLst/>
                <a:ea typeface="Times New Roman" panose="02020603050405020304" pitchFamily="18" charset="0"/>
              </a:rPr>
              <a:t>The diagraph is constructed by graphically organizing the factors according to their levels and illustrating their interactions as indicated by the final reachability matrix, using directed arrows.</a:t>
            </a:r>
          </a:p>
          <a:p>
            <a:pPr marL="457200" indent="-457200" algn="just">
              <a:buFont typeface="Wingdings" panose="05000000000000000000" pitchFamily="2" charset="2"/>
              <a:buChar char="q"/>
            </a:pPr>
            <a:r>
              <a:rPr lang="en-US" sz="2400" kern="0" dirty="0">
                <a:ea typeface="Calibri" panose="020F0502020204030204" pitchFamily="34" charset="0"/>
              </a:rPr>
              <a:t> Dashed lines denote transitive relationships among the factors, while solid arrows indicate direct links. </a:t>
            </a:r>
          </a:p>
          <a:p>
            <a:pPr marL="457200" indent="-457200" algn="just">
              <a:buFont typeface="Wingdings" panose="05000000000000000000" pitchFamily="2" charset="2"/>
              <a:buChar char="q"/>
            </a:pPr>
            <a:r>
              <a:rPr lang="en-US" sz="2400" kern="0" dirty="0">
                <a:effectLst/>
                <a:ea typeface="Calibri" panose="020F0502020204030204" pitchFamily="34" charset="0"/>
              </a:rPr>
              <a:t> A factor positioned at an elevated level signifies its capacity to impact a greater number of other factors. </a:t>
            </a:r>
          </a:p>
          <a:p>
            <a:pPr marL="457200" indent="-457200" algn="just">
              <a:buFont typeface="Wingdings" panose="05000000000000000000" pitchFamily="2" charset="2"/>
              <a:buChar char="q"/>
            </a:pPr>
            <a:r>
              <a:rPr lang="en-US" sz="2400" kern="0" dirty="0">
                <a:ea typeface="Calibri" panose="020F0502020204030204" pitchFamily="34" charset="0"/>
              </a:rPr>
              <a:t>For example, if we take QC, we can identify the factors on which QC is highly dependent such as </a:t>
            </a:r>
            <a:r>
              <a:rPr lang="en-US" sz="2400" kern="0" dirty="0">
                <a:solidFill>
                  <a:schemeClr val="accent6">
                    <a:lumMod val="75000"/>
                  </a:schemeClr>
                </a:solidFill>
                <a:ea typeface="Calibri" panose="020F0502020204030204" pitchFamily="34" charset="0"/>
              </a:rPr>
              <a:t>CC (Cement Content)</a:t>
            </a:r>
            <a:r>
              <a:rPr lang="en-US" sz="2400" kern="0" dirty="0">
                <a:ea typeface="Calibri" panose="020F0502020204030204" pitchFamily="34" charset="0"/>
              </a:rPr>
              <a:t>,</a:t>
            </a:r>
            <a:r>
              <a:rPr lang="en-US" sz="2400" kern="0" dirty="0">
                <a:solidFill>
                  <a:schemeClr val="accent6">
                    <a:lumMod val="75000"/>
                  </a:schemeClr>
                </a:solidFill>
                <a:ea typeface="Calibri" panose="020F0502020204030204" pitchFamily="34" charset="0"/>
              </a:rPr>
              <a:t> </a:t>
            </a:r>
            <a:r>
              <a:rPr lang="en-US" sz="2400" kern="0" dirty="0">
                <a:solidFill>
                  <a:srgbClr val="00B050"/>
                </a:solidFill>
                <a:ea typeface="Calibri" panose="020F0502020204030204" pitchFamily="34" charset="0"/>
              </a:rPr>
              <a:t>W/C (Water-cement ratio)</a:t>
            </a:r>
            <a:r>
              <a:rPr lang="en-US" sz="2400" kern="0" dirty="0">
                <a:ea typeface="Calibri" panose="020F0502020204030204" pitchFamily="34" charset="0"/>
              </a:rPr>
              <a:t>, </a:t>
            </a:r>
            <a:r>
              <a:rPr lang="en-US" sz="2400" kern="0" dirty="0">
                <a:solidFill>
                  <a:srgbClr val="FF0000"/>
                </a:solidFill>
                <a:ea typeface="Calibri" panose="020F0502020204030204" pitchFamily="34" charset="0"/>
              </a:rPr>
              <a:t>CCR (Chloride and Carbonation Resistance) </a:t>
            </a:r>
            <a:r>
              <a:rPr lang="en-US" sz="2400" kern="0" dirty="0">
                <a:ea typeface="Calibri" panose="020F0502020204030204" pitchFamily="34" charset="0"/>
              </a:rPr>
              <a:t>etc.</a:t>
            </a:r>
          </a:p>
          <a:p>
            <a:pPr marL="457200" indent="-457200" algn="just">
              <a:buFont typeface="Wingdings" panose="05000000000000000000" pitchFamily="2" charset="2"/>
              <a:buChar char="q"/>
            </a:pPr>
            <a:r>
              <a:rPr lang="en-US" sz="2400" kern="0" dirty="0">
                <a:ea typeface="Calibri" panose="020F0502020204030204" pitchFamily="34" charset="0"/>
              </a:rPr>
              <a:t>Quality of precast concrete is highly related to the </a:t>
            </a:r>
            <a:r>
              <a:rPr lang="en-US" sz="2400" kern="0" dirty="0">
                <a:solidFill>
                  <a:schemeClr val="accent6">
                    <a:lumMod val="75000"/>
                  </a:schemeClr>
                </a:solidFill>
                <a:ea typeface="Calibri" panose="020F0502020204030204" pitchFamily="34" charset="0"/>
              </a:rPr>
              <a:t>cement content</a:t>
            </a:r>
            <a:r>
              <a:rPr lang="en-US" sz="2400" kern="0" dirty="0">
                <a:ea typeface="Calibri" panose="020F0502020204030204" pitchFamily="34" charset="0"/>
              </a:rPr>
              <a:t>, </a:t>
            </a:r>
            <a:r>
              <a:rPr lang="en-US" sz="2400" kern="0" dirty="0">
                <a:solidFill>
                  <a:srgbClr val="00B050"/>
                </a:solidFill>
                <a:ea typeface="Calibri" panose="020F0502020204030204" pitchFamily="34" charset="0"/>
              </a:rPr>
              <a:t>water-cement ratio</a:t>
            </a:r>
            <a:r>
              <a:rPr lang="en-US" sz="2400" kern="0" dirty="0">
                <a:ea typeface="Calibri" panose="020F0502020204030204" pitchFamily="34" charset="0"/>
              </a:rPr>
              <a:t>, and the </a:t>
            </a:r>
            <a:r>
              <a:rPr lang="en-US" sz="2400" kern="0" dirty="0">
                <a:solidFill>
                  <a:srgbClr val="FF0000"/>
                </a:solidFill>
                <a:ea typeface="Calibri" panose="020F0502020204030204" pitchFamily="34" charset="0"/>
              </a:rPr>
              <a:t>resistance properties against chlorides and carbonates</a:t>
            </a:r>
            <a:r>
              <a:rPr lang="en-US" sz="2400" kern="0" dirty="0">
                <a:ea typeface="Calibri" panose="020F0502020204030204" pitchFamily="34" charset="0"/>
              </a:rPr>
              <a:t>. </a:t>
            </a:r>
            <a:endParaRPr lang="en-US" sz="4000" kern="100" dirty="0">
              <a:solidFill>
                <a:srgbClr val="FF0000"/>
              </a:solidFill>
              <a:effectLst/>
              <a:ea typeface="Calibri" panose="020F0502020204030204" pitchFamily="34" charset="0"/>
            </a:endParaRPr>
          </a:p>
        </p:txBody>
      </p:sp>
      <p:graphicFrame>
        <p:nvGraphicFramePr>
          <p:cNvPr id="4" name="Diagram 3">
            <a:extLst>
              <a:ext uri="{FF2B5EF4-FFF2-40B4-BE49-F238E27FC236}">
                <a16:creationId xmlns:a16="http://schemas.microsoft.com/office/drawing/2014/main" id="{736E12A4-3BF8-3A6E-2184-722CD387B31B}"/>
              </a:ext>
            </a:extLst>
          </p:cNvPr>
          <p:cNvGraphicFramePr/>
          <p:nvPr>
            <p:extLst>
              <p:ext uri="{D42A27DB-BD31-4B8C-83A1-F6EECF244321}">
                <p14:modId xmlns:p14="http://schemas.microsoft.com/office/powerpoint/2010/main" val="3162426541"/>
              </p:ext>
            </p:extLst>
          </p:nvPr>
        </p:nvGraphicFramePr>
        <p:xfrm>
          <a:off x="11377018" y="7394105"/>
          <a:ext cx="9859474" cy="6572164"/>
        </p:xfrm>
        <a:graphic>
          <a:graphicData uri="http://schemas.openxmlformats.org/drawingml/2006/diagram">
            <dgm:relIds xmlns:dgm="http://schemas.openxmlformats.org/drawingml/2006/diagram" xmlns:r="http://schemas.openxmlformats.org/officeDocument/2006/relationships" r:dm="rId26" r:lo="rId27" r:qs="rId28" r:cs="rId29"/>
          </a:graphicData>
        </a:graphic>
      </p:graphicFrame>
      <p:sp>
        <p:nvSpPr>
          <p:cNvPr id="6" name="TextBox 5">
            <a:extLst>
              <a:ext uri="{FF2B5EF4-FFF2-40B4-BE49-F238E27FC236}">
                <a16:creationId xmlns:a16="http://schemas.microsoft.com/office/drawing/2014/main" id="{DD3D35C2-5B89-0B00-4EAC-7E9EED5EAE96}"/>
              </a:ext>
            </a:extLst>
          </p:cNvPr>
          <p:cNvSpPr txBox="1"/>
          <p:nvPr/>
        </p:nvSpPr>
        <p:spPr>
          <a:xfrm>
            <a:off x="518670" y="25080295"/>
            <a:ext cx="9144000" cy="646331"/>
          </a:xfrm>
          <a:prstGeom prst="rect">
            <a:avLst/>
          </a:prstGeom>
          <a:noFill/>
        </p:spPr>
        <p:txBody>
          <a:bodyPr wrap="square" rtlCol="0">
            <a:spAutoFit/>
          </a:bodyPr>
          <a:lstStyle>
            <a:defPPr>
              <a:defRPr kern="1200"/>
            </a:defPPr>
          </a:lstStyle>
          <a:p>
            <a:r>
              <a:rPr lang="en-US" sz="3600" b="1" dirty="0">
                <a:solidFill>
                  <a:schemeClr val="tx1">
                    <a:lumMod val="75000"/>
                    <a:lumOff val="25000"/>
                  </a:schemeClr>
                </a:solidFill>
                <a:latin typeface="Montserrat Extra Bold" panose="00000900000000000000" pitchFamily="50" charset="0"/>
              </a:rPr>
              <a:t>Research Goal</a:t>
            </a:r>
          </a:p>
        </p:txBody>
      </p:sp>
      <p:sp>
        <p:nvSpPr>
          <p:cNvPr id="8" name="TextBox 7">
            <a:extLst>
              <a:ext uri="{FF2B5EF4-FFF2-40B4-BE49-F238E27FC236}">
                <a16:creationId xmlns:a16="http://schemas.microsoft.com/office/drawing/2014/main" id="{4BD10641-910E-BB05-003E-3C7DCA1C06D1}"/>
              </a:ext>
            </a:extLst>
          </p:cNvPr>
          <p:cNvSpPr txBox="1"/>
          <p:nvPr/>
        </p:nvSpPr>
        <p:spPr>
          <a:xfrm>
            <a:off x="518669" y="25910682"/>
            <a:ext cx="9969595" cy="3539430"/>
          </a:xfrm>
          <a:prstGeom prst="rect">
            <a:avLst/>
          </a:prstGeom>
          <a:solidFill>
            <a:schemeClr val="accent5">
              <a:lumMod val="20000"/>
              <a:lumOff val="80000"/>
            </a:schemeClr>
          </a:solidFill>
          <a:ln w="57150">
            <a:solidFill>
              <a:schemeClr val="accent6"/>
            </a:solidFill>
          </a:ln>
        </p:spPr>
        <p:txBody>
          <a:bodyPr wrap="square">
            <a:spAutoFit/>
          </a:bodyPr>
          <a:lstStyle/>
          <a:p>
            <a:pPr marL="457200" indent="-457200" algn="just">
              <a:buFont typeface="Arial" panose="020B0604020202020204" pitchFamily="34" charset="0"/>
              <a:buChar char="•"/>
            </a:pPr>
            <a:r>
              <a:rPr lang="en-US" sz="3200" b="1" dirty="0">
                <a:effectLst/>
                <a:latin typeface="Calibri" panose="020F0502020204030204" pitchFamily="34" charset="0"/>
                <a:ea typeface="Calibri" panose="020F0502020204030204" pitchFamily="34" charset="0"/>
                <a:cs typeface="Calibri" panose="020F0502020204030204" pitchFamily="34" charset="0"/>
              </a:rPr>
              <a:t>This research aims to develop a cost-effective, sustainable, and reliable supply system considering the presence of price volatility and uncertainty of materials. </a:t>
            </a:r>
          </a:p>
          <a:p>
            <a:pPr marL="457200" indent="-457200" algn="just">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Calibri" panose="020F0502020204030204" pitchFamily="34" charset="0"/>
              </a:rPr>
              <a:t>T</a:t>
            </a:r>
            <a:r>
              <a:rPr lang="en-US" sz="3200" b="1" dirty="0">
                <a:effectLst/>
                <a:latin typeface="Calibri" panose="020F0502020204030204" pitchFamily="34" charset="0"/>
                <a:ea typeface="Calibri" panose="020F0502020204030204" pitchFamily="34" charset="0"/>
                <a:cs typeface="Calibri" panose="020F0502020204030204" pitchFamily="34" charset="0"/>
              </a:rPr>
              <a:t>he study seeks to find the best way to plan the supply system to save money and still be reliable and sustainable. </a:t>
            </a:r>
            <a:endParaRPr lang="en-US" sz="3200" b="1" dirty="0">
              <a:latin typeface="Calibri" panose="020F0502020204030204" pitchFamily="34" charset="0"/>
              <a:cs typeface="Calibri" panose="020F0502020204030204" pitchFamily="34" charset="0"/>
            </a:endParaRPr>
          </a:p>
        </p:txBody>
      </p:sp>
      <p:sp>
        <p:nvSpPr>
          <p:cNvPr id="88" name="TextBox 87">
            <a:extLst>
              <a:ext uri="{FF2B5EF4-FFF2-40B4-BE49-F238E27FC236}">
                <a16:creationId xmlns:a16="http://schemas.microsoft.com/office/drawing/2014/main" id="{42B0A569-B3B2-4D39-9EF7-F3CC8A0EDD42}"/>
              </a:ext>
            </a:extLst>
          </p:cNvPr>
          <p:cNvSpPr txBox="1"/>
          <p:nvPr/>
        </p:nvSpPr>
        <p:spPr>
          <a:xfrm>
            <a:off x="11328546" y="15422973"/>
            <a:ext cx="9864972" cy="1384995"/>
          </a:xfrm>
          <a:prstGeom prst="rect">
            <a:avLst/>
          </a:prstGeom>
          <a:noFill/>
        </p:spPr>
        <p:txBody>
          <a:bodyPr wrap="square" rtlCol="0">
            <a:spAutoFit/>
          </a:bodyPr>
          <a:lstStyle>
            <a:defPPr>
              <a:defRPr kern="1200"/>
            </a:defPPr>
          </a:lstStyle>
          <a:p>
            <a:pPr marL="342900" indent="-342900" algn="just">
              <a:buFont typeface="Wingdings" panose="05000000000000000000" pitchFamily="2" charset="2"/>
              <a:buChar char="q"/>
            </a:pPr>
            <a:r>
              <a:rPr lang="en-US" sz="2800" kern="100">
                <a:ln w="0"/>
                <a:effectLst>
                  <a:outerShdw blurRad="38100" dist="19050" dir="2700000" algn="tl" rotWithShape="0">
                    <a:schemeClr val="dk1">
                      <a:alpha val="40000"/>
                    </a:schemeClr>
                  </a:outerShdw>
                </a:effectLst>
                <a:latin typeface="Calibri" panose="020F0502020204030204" pitchFamily="34" charset="0"/>
                <a:ea typeface="Aptos" panose="020B0004020202020204" pitchFamily="34" charset="0"/>
                <a:cs typeface="Calibri" panose="020F0502020204030204" pitchFamily="34" charset="0"/>
              </a:rPr>
              <a:t>   A </a:t>
            </a:r>
            <a:r>
              <a:rPr lang="en-US" sz="2800" kern="100" dirty="0">
                <a:ln w="0"/>
                <a:effectLst>
                  <a:outerShdw blurRad="38100" dist="19050" dir="2700000" algn="tl" rotWithShape="0">
                    <a:schemeClr val="dk1">
                      <a:alpha val="40000"/>
                    </a:schemeClr>
                  </a:outerShdw>
                </a:effectLst>
                <a:latin typeface="Calibri" panose="020F0502020204030204" pitchFamily="34" charset="0"/>
                <a:ea typeface="Aptos" panose="020B0004020202020204" pitchFamily="34" charset="0"/>
                <a:cs typeface="Calibri" panose="020F0502020204030204" pitchFamily="34" charset="0"/>
              </a:rPr>
              <a:t>Hierarchy Framework of Significant Factors have been developed which represents the Interdependencies of those factors in Precast Concrete Supply System.</a:t>
            </a:r>
            <a:endParaRPr lang="en-US" sz="2800" dirty="0">
              <a:ln w="0"/>
              <a:effectLst>
                <a:outerShdw blurRad="38100" dist="19050" dir="2700000" algn="tl" rotWithShape="0">
                  <a:schemeClr val="dk1">
                    <a:alpha val="40000"/>
                  </a:schemeClr>
                </a:outerShdw>
              </a:effectLst>
            </a:endParaRPr>
          </a:p>
        </p:txBody>
      </p:sp>
      <p:sp>
        <p:nvSpPr>
          <p:cNvPr id="15" name="TextBox 14">
            <a:extLst>
              <a:ext uri="{FF2B5EF4-FFF2-40B4-BE49-F238E27FC236}">
                <a16:creationId xmlns:a16="http://schemas.microsoft.com/office/drawing/2014/main" id="{5523C0E6-0328-110E-B104-B260F3B41A09}"/>
              </a:ext>
            </a:extLst>
          </p:cNvPr>
          <p:cNvSpPr txBox="1"/>
          <p:nvPr/>
        </p:nvSpPr>
        <p:spPr>
          <a:xfrm>
            <a:off x="11377018" y="14470960"/>
            <a:ext cx="9144000" cy="646331"/>
          </a:xfrm>
          <a:prstGeom prst="rect">
            <a:avLst/>
          </a:prstGeom>
          <a:noFill/>
        </p:spPr>
        <p:txBody>
          <a:bodyPr wrap="square" rtlCol="0">
            <a:spAutoFit/>
          </a:bodyPr>
          <a:lstStyle>
            <a:defPPr>
              <a:defRPr kern="1200"/>
            </a:defPPr>
          </a:lstStyle>
          <a:p>
            <a:r>
              <a:rPr lang="en-US" sz="3600" b="1" dirty="0">
                <a:solidFill>
                  <a:schemeClr val="tx1">
                    <a:lumMod val="75000"/>
                    <a:lumOff val="25000"/>
                  </a:schemeClr>
                </a:solidFill>
                <a:latin typeface="Montserrat Extra Bold" panose="00000900000000000000" pitchFamily="50" charset="0"/>
              </a:rPr>
              <a:t>Research Progress (Task 1) </a:t>
            </a:r>
          </a:p>
        </p:txBody>
      </p:sp>
      <p:pic>
        <p:nvPicPr>
          <p:cNvPr id="25" name="Picture 24" descr="A crane lifting a truck&#10;&#10;Description automatically generated">
            <a:extLst>
              <a:ext uri="{FF2B5EF4-FFF2-40B4-BE49-F238E27FC236}">
                <a16:creationId xmlns:a16="http://schemas.microsoft.com/office/drawing/2014/main" id="{55A5F7ED-E082-A656-752D-3DE3FC8AF90D}"/>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389484" y="29894162"/>
            <a:ext cx="3190283" cy="2051542"/>
          </a:xfrm>
          <a:prstGeom prst="rect">
            <a:avLst/>
          </a:prstGeom>
        </p:spPr>
      </p:pic>
      <p:pic>
        <p:nvPicPr>
          <p:cNvPr id="33" name="Picture 32" descr="A black and white image of a cement mixer&#10;&#10;Description automatically generated">
            <a:extLst>
              <a:ext uri="{FF2B5EF4-FFF2-40B4-BE49-F238E27FC236}">
                <a16:creationId xmlns:a16="http://schemas.microsoft.com/office/drawing/2014/main" id="{78AA2EC1-03EF-0481-8296-0A0AF4485D57}"/>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3747833" y="29894162"/>
            <a:ext cx="3600457" cy="2051542"/>
          </a:xfrm>
          <a:prstGeom prst="rect">
            <a:avLst/>
          </a:prstGeom>
        </p:spPr>
      </p:pic>
      <p:pic>
        <p:nvPicPr>
          <p:cNvPr id="46" name="Picture 45" descr="A logo of a cement mixer&#10;&#10;Description automatically generated">
            <a:extLst>
              <a:ext uri="{FF2B5EF4-FFF2-40B4-BE49-F238E27FC236}">
                <a16:creationId xmlns:a16="http://schemas.microsoft.com/office/drawing/2014/main" id="{1BC889EB-1323-9D36-A51B-9DE0A8BDE349}"/>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584857" y="29894162"/>
            <a:ext cx="3000967" cy="2051542"/>
          </a:xfrm>
          <a:prstGeom prst="rect">
            <a:avLst/>
          </a:prstGeom>
        </p:spPr>
      </p:pic>
      <p:pic>
        <p:nvPicPr>
          <p:cNvPr id="52" name="Picture 51" descr="A stack of concrete beams&#10;&#10;Description automatically generated">
            <a:extLst>
              <a:ext uri="{FF2B5EF4-FFF2-40B4-BE49-F238E27FC236}">
                <a16:creationId xmlns:a16="http://schemas.microsoft.com/office/drawing/2014/main" id="{0C060D18-51CF-503D-C3EB-19BEAACAEBA9}"/>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801661" y="12738454"/>
            <a:ext cx="9506864" cy="4317668"/>
          </a:xfrm>
          <a:prstGeom prst="rect">
            <a:avLst/>
          </a:prstGeom>
        </p:spPr>
      </p:pic>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FAAF45A8-C6B3-4A81-C104-2A5130F1BE7A}"/>
                  </a:ext>
                </a:extLst>
              </p:cNvPr>
              <p:cNvSpPr/>
              <p:nvPr/>
            </p:nvSpPr>
            <p:spPr>
              <a:xfrm>
                <a:off x="16155464" y="21936307"/>
                <a:ext cx="3897297" cy="2548085"/>
              </a:xfrm>
              <a:prstGeom prst="rect">
                <a:avLst/>
              </a:prstGeom>
            </p:spPr>
            <p:style>
              <a:lnRef idx="2">
                <a:schemeClr val="accent5"/>
              </a:lnRef>
              <a:fillRef idx="1">
                <a:schemeClr val="lt1"/>
              </a:fillRef>
              <a:effectRef idx="0">
                <a:schemeClr val="accent5"/>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800"/>
                  </a:spcAft>
                </a:pPr>
                <a:r>
                  <a:rPr lang="en-US" sz="2000" b="1" kern="100" dirty="0">
                    <a:effectLst/>
                    <a:latin typeface="Calibri" panose="020F0502020204030204" pitchFamily="34" charset="0"/>
                    <a:ea typeface="Aptos" panose="020B0004020202020204" pitchFamily="34" charset="0"/>
                    <a:cs typeface="Calibri" panose="020F0502020204030204" pitchFamily="34" charset="0"/>
                  </a:rPr>
                  <a:t>De</a:t>
                </a:r>
                <a:r>
                  <a:rPr lang="en-US" sz="2000" b="1" kern="100" dirty="0">
                    <a:latin typeface="Calibri" panose="020F0502020204030204" pitchFamily="34" charset="0"/>
                    <a:ea typeface="Aptos" panose="020B0004020202020204" pitchFamily="34" charset="0"/>
                    <a:cs typeface="Calibri" panose="020F0502020204030204" pitchFamily="34" charset="0"/>
                  </a:rPr>
                  <a:t>velop a Structural Self-Interaction Matrix = </a:t>
                </a:r>
                <a14:m>
                  <m:oMath xmlns:m="http://schemas.openxmlformats.org/officeDocument/2006/math">
                    <m:r>
                      <a:rPr lang="en-US" sz="1800" b="1" i="1" smtClean="0">
                        <a:effectLst/>
                        <a:latin typeface="Cambria Math" panose="02040503050406030204" pitchFamily="18" charset="0"/>
                        <a:ea typeface="Calibri" panose="020F0502020204030204" pitchFamily="34" charset="0"/>
                        <a:cs typeface="Arial" panose="020B0604020202020204" pitchFamily="34" charset="0"/>
                      </a:rPr>
                      <m:t>𝑺</m:t>
                    </m:r>
                  </m:oMath>
                </a14:m>
                <a:r>
                  <a:rPr lang="en-US" sz="1800" b="1" dirty="0">
                    <a:effectLst/>
                    <a:latin typeface="Arial" panose="020B0604020202020204" pitchFamily="34" charset="0"/>
                    <a:ea typeface="Calibri" panose="020F0502020204030204" pitchFamily="34" charset="0"/>
                  </a:rPr>
                  <a:t> = [</a:t>
                </a:r>
                <a14:m>
                  <m:oMath xmlns:m="http://schemas.openxmlformats.org/officeDocument/2006/math">
                    <m:sSub>
                      <m:sSubPr>
                        <m:ctrlPr>
                          <a:rPr lang="en-US" sz="1800" b="1" i="1">
                            <a:effectLst/>
                            <a:latin typeface="Cambria Math" panose="02040503050406030204" pitchFamily="18" charset="0"/>
                            <a:cs typeface="Arial" panose="020B0604020202020204" pitchFamily="34" charset="0"/>
                          </a:rPr>
                        </m:ctrlPr>
                      </m:sSubPr>
                      <m:e>
                        <m:r>
                          <a:rPr lang="en-US" sz="1800" b="1" i="1">
                            <a:effectLst/>
                            <a:latin typeface="Cambria Math" panose="02040503050406030204" pitchFamily="18" charset="0"/>
                            <a:ea typeface="Calibri" panose="020F0502020204030204" pitchFamily="34" charset="0"/>
                            <a:cs typeface="Arial" panose="020B0604020202020204" pitchFamily="34" charset="0"/>
                          </a:rPr>
                          <m:t>𝒔</m:t>
                        </m:r>
                      </m:e>
                      <m:sub>
                        <m:r>
                          <a:rPr lang="en-US" sz="1800" b="1" i="1">
                            <a:effectLst/>
                            <a:latin typeface="Cambria Math" panose="02040503050406030204" pitchFamily="18" charset="0"/>
                            <a:ea typeface="Calibri" panose="020F0502020204030204" pitchFamily="34" charset="0"/>
                            <a:cs typeface="Arial" panose="020B0604020202020204" pitchFamily="34" charset="0"/>
                          </a:rPr>
                          <m:t>𝒊𝒋</m:t>
                        </m:r>
                      </m:sub>
                    </m:sSub>
                  </m:oMath>
                </a14:m>
                <a:r>
                  <a:rPr lang="en-US" sz="1800" b="1" dirty="0">
                    <a:effectLst/>
                    <a:latin typeface="Arial" panose="020B0604020202020204" pitchFamily="34" charset="0"/>
                    <a:ea typeface="Calibri" panose="020F0502020204030204" pitchFamily="34" charset="0"/>
                  </a:rPr>
                  <a:t>].</a:t>
                </a:r>
              </a:p>
              <a:p>
                <a:pPr marL="342900" marR="0" indent="-342900">
                  <a:spcBef>
                    <a:spcPts val="0"/>
                  </a:spcBef>
                  <a:buAutoNum type="arabicPeriod"/>
                </a:pPr>
                <a:r>
                  <a:rPr lang="en-US" sz="2000" b="1" dirty="0">
                    <a:latin typeface="Calibri" panose="020F0502020204030204" pitchFamily="34" charset="0"/>
                    <a:ea typeface="Calibri" panose="020F0502020204030204" pitchFamily="34" charset="0"/>
                    <a:cs typeface="Calibri" panose="020F0502020204030204" pitchFamily="34" charset="0"/>
                  </a:rPr>
                  <a:t>F = Forward dependency</a:t>
                </a:r>
              </a:p>
              <a:p>
                <a:pPr marL="342900" marR="0" indent="-342900">
                  <a:spcBef>
                    <a:spcPts val="0"/>
                  </a:spcBef>
                  <a:buAutoNum type="arabicPeriod"/>
                </a:pPr>
                <a:r>
                  <a:rPr lang="en-US" sz="2000" b="1" dirty="0">
                    <a:latin typeface="Calibri" panose="020F0502020204030204" pitchFamily="34" charset="0"/>
                    <a:ea typeface="Calibri" panose="020F0502020204030204" pitchFamily="34" charset="0"/>
                    <a:cs typeface="Calibri" panose="020F0502020204030204" pitchFamily="34" charset="0"/>
                  </a:rPr>
                  <a:t>R = reverse dependency</a:t>
                </a:r>
              </a:p>
              <a:p>
                <a:pPr marL="342900" marR="0" indent="-342900">
                  <a:spcBef>
                    <a:spcPts val="0"/>
                  </a:spcBef>
                  <a:buAutoNum type="arabicPeriod"/>
                </a:pPr>
                <a:r>
                  <a:rPr lang="en-US" sz="2000" b="1" dirty="0">
                    <a:effectLst/>
                    <a:latin typeface="Calibri" panose="020F0502020204030204" pitchFamily="34" charset="0"/>
                    <a:ea typeface="Calibri" panose="020F0502020204030204" pitchFamily="34" charset="0"/>
                    <a:cs typeface="Calibri" panose="020F0502020204030204" pitchFamily="34" charset="0"/>
                  </a:rPr>
                  <a:t>B = </a:t>
                </a:r>
                <a:r>
                  <a:rPr lang="en-US" sz="2000" b="1" dirty="0">
                    <a:latin typeface="Calibri" panose="020F0502020204030204" pitchFamily="34" charset="0"/>
                    <a:ea typeface="Calibri" panose="020F0502020204030204" pitchFamily="34" charset="0"/>
                    <a:cs typeface="Calibri" panose="020F0502020204030204" pitchFamily="34" charset="0"/>
                  </a:rPr>
                  <a:t>Both ways dependency</a:t>
                </a:r>
              </a:p>
              <a:p>
                <a:pPr marL="342900" marR="0" indent="-342900">
                  <a:spcBef>
                    <a:spcPts val="0"/>
                  </a:spcBef>
                  <a:buAutoNum type="arabicPeriod"/>
                </a:pPr>
                <a:r>
                  <a:rPr lang="en-US" sz="2000" b="1" dirty="0">
                    <a:latin typeface="Calibri" panose="020F0502020204030204" pitchFamily="34" charset="0"/>
                    <a:ea typeface="Calibri" panose="020F0502020204030204" pitchFamily="34" charset="0"/>
                    <a:cs typeface="Calibri" panose="020F0502020204030204" pitchFamily="34" charset="0"/>
                  </a:rPr>
                  <a:t>0 = No valid relationship.</a:t>
                </a:r>
                <a:endParaRPr lang="en-US" sz="2000" b="1"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n-US" sz="1800" b="1" dirty="0">
                    <a:effectLst/>
                    <a:latin typeface="Arial" panose="020B0604020202020204" pitchFamily="34" charset="0"/>
                    <a:ea typeface="Calibri" panose="020F0502020204030204" pitchFamily="34" charset="0"/>
                  </a:rPr>
                  <a:t> </a:t>
                </a:r>
                <a:endParaRPr lang="en-US" sz="2000" b="1" kern="100" dirty="0">
                  <a:effectLst/>
                  <a:latin typeface="Calibri" panose="020F0502020204030204" pitchFamily="34" charset="0"/>
                  <a:ea typeface="Aptos" panose="020B0004020202020204" pitchFamily="34" charset="0"/>
                  <a:cs typeface="Calibri" panose="020F0502020204030204" pitchFamily="34" charset="0"/>
                </a:endParaRPr>
              </a:p>
            </p:txBody>
          </p:sp>
        </mc:Choice>
        <mc:Fallback xmlns="">
          <p:sp>
            <p:nvSpPr>
              <p:cNvPr id="2" name="Rectangle 1">
                <a:extLst>
                  <a:ext uri="{FF2B5EF4-FFF2-40B4-BE49-F238E27FC236}">
                    <a16:creationId xmlns:a16="http://schemas.microsoft.com/office/drawing/2014/main" id="{FAAF45A8-C6B3-4A81-C104-2A5130F1BE7A}"/>
                  </a:ext>
                </a:extLst>
              </p:cNvPr>
              <p:cNvSpPr>
                <a:spLocks noRot="1" noChangeAspect="1" noMove="1" noResize="1" noEditPoints="1" noAdjustHandles="1" noChangeArrowheads="1" noChangeShapeType="1" noTextEdit="1"/>
              </p:cNvSpPr>
              <p:nvPr/>
            </p:nvSpPr>
            <p:spPr>
              <a:xfrm>
                <a:off x="16155464" y="21936307"/>
                <a:ext cx="3897297" cy="2548085"/>
              </a:xfrm>
              <a:prstGeom prst="rect">
                <a:avLst/>
              </a:prstGeom>
              <a:blipFill>
                <a:blip r:embed="rId35"/>
                <a:stretch>
                  <a:fillRect l="-14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5577F662-7E6E-5B91-F43F-3E52F291BEC7}"/>
                  </a:ext>
                </a:extLst>
              </p:cNvPr>
              <p:cNvSpPr/>
              <p:nvPr/>
            </p:nvSpPr>
            <p:spPr>
              <a:xfrm>
                <a:off x="15765943" y="24816387"/>
                <a:ext cx="4155311" cy="2855818"/>
              </a:xfrm>
              <a:prstGeom prst="rect">
                <a:avLst/>
              </a:prstGeom>
            </p:spPr>
            <p:style>
              <a:lnRef idx="2">
                <a:schemeClr val="accent5"/>
              </a:lnRef>
              <a:fillRef idx="1">
                <a:schemeClr val="lt1"/>
              </a:fillRef>
              <a:effectRef idx="0">
                <a:schemeClr val="accent5"/>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nSpc>
                    <a:spcPct val="107000"/>
                  </a:lnSpc>
                  <a:spcBef>
                    <a:spcPts val="0"/>
                  </a:spcBef>
                  <a:spcAft>
                    <a:spcPts val="800"/>
                  </a:spcAft>
                </a:pPr>
                <a:r>
                  <a:rPr lang="en-US" sz="2000" b="1" kern="100" dirty="0">
                    <a:effectLst/>
                    <a:latin typeface="Calibri" panose="020F0502020204030204" pitchFamily="34" charset="0"/>
                    <a:ea typeface="Aptos" panose="020B0004020202020204" pitchFamily="34" charset="0"/>
                    <a:cs typeface="Calibri" panose="020F0502020204030204" pitchFamily="34" charset="0"/>
                  </a:rPr>
                  <a:t>De</a:t>
                </a:r>
                <a:r>
                  <a:rPr lang="en-US" sz="2000" b="1" kern="100" dirty="0">
                    <a:latin typeface="Calibri" panose="020F0502020204030204" pitchFamily="34" charset="0"/>
                    <a:ea typeface="Aptos" panose="020B0004020202020204" pitchFamily="34" charset="0"/>
                    <a:cs typeface="Calibri" panose="020F0502020204030204" pitchFamily="34" charset="0"/>
                  </a:rPr>
                  <a:t>velop an Initial Reachability Matrix = </a:t>
                </a:r>
                <a:r>
                  <a:rPr lang="en-US" sz="1800" b="1" dirty="0">
                    <a:effectLst/>
                    <a:latin typeface="Arial" panose="020B0604020202020204" pitchFamily="34" charset="0"/>
                    <a:ea typeface="Calibri" panose="020F0502020204030204" pitchFamily="34" charset="0"/>
                  </a:rPr>
                  <a:t> </a:t>
                </a:r>
                <a14:m>
                  <m:oMath xmlns:m="http://schemas.openxmlformats.org/officeDocument/2006/math">
                    <m:r>
                      <a:rPr lang="en-US" sz="1800" b="1" i="1">
                        <a:effectLst/>
                        <a:latin typeface="Cambria Math" panose="02040503050406030204" pitchFamily="18" charset="0"/>
                        <a:ea typeface="Calibri" panose="020F0502020204030204" pitchFamily="34" charset="0"/>
                        <a:cs typeface="Arial" panose="020B0604020202020204" pitchFamily="34" charset="0"/>
                      </a:rPr>
                      <m:t>𝑹</m:t>
                    </m:r>
                  </m:oMath>
                </a14:m>
                <a:r>
                  <a:rPr lang="en-US" sz="1800" b="1" dirty="0">
                    <a:effectLst/>
                    <a:latin typeface="Arial" panose="020B0604020202020204" pitchFamily="34" charset="0"/>
                    <a:ea typeface="Calibri" panose="020F0502020204030204" pitchFamily="34" charset="0"/>
                  </a:rPr>
                  <a:t> = [</a:t>
                </a:r>
                <a14:m>
                  <m:oMath xmlns:m="http://schemas.openxmlformats.org/officeDocument/2006/math">
                    <m:sSub>
                      <m:sSubPr>
                        <m:ctrlPr>
                          <a:rPr lang="en-US" sz="1800" b="1" i="1">
                            <a:effectLst/>
                            <a:latin typeface="Cambria Math" panose="02040503050406030204" pitchFamily="18" charset="0"/>
                            <a:cs typeface="Arial" panose="020B0604020202020204" pitchFamily="34" charset="0"/>
                          </a:rPr>
                        </m:ctrlPr>
                      </m:sSubPr>
                      <m:e>
                        <m:r>
                          <a:rPr lang="en-US" sz="1800" b="1" i="1">
                            <a:effectLst/>
                            <a:latin typeface="Cambria Math" panose="02040503050406030204" pitchFamily="18" charset="0"/>
                            <a:ea typeface="Calibri" panose="020F0502020204030204" pitchFamily="34" charset="0"/>
                            <a:cs typeface="Arial" panose="020B0604020202020204" pitchFamily="34" charset="0"/>
                          </a:rPr>
                          <m:t>𝒓</m:t>
                        </m:r>
                      </m:e>
                      <m:sub>
                        <m:r>
                          <a:rPr lang="en-US" sz="1800" b="1" i="1">
                            <a:effectLst/>
                            <a:latin typeface="Cambria Math" panose="02040503050406030204" pitchFamily="18" charset="0"/>
                            <a:ea typeface="Calibri" panose="020F0502020204030204" pitchFamily="34" charset="0"/>
                            <a:cs typeface="Arial" panose="020B0604020202020204" pitchFamily="34" charset="0"/>
                          </a:rPr>
                          <m:t>𝒊𝒋</m:t>
                        </m:r>
                      </m:sub>
                    </m:sSub>
                  </m:oMath>
                </a14:m>
                <a:r>
                  <a:rPr lang="en-US" sz="1800" b="1" dirty="0">
                    <a:effectLst/>
                    <a:latin typeface="Arial" panose="020B0604020202020204" pitchFamily="34" charset="0"/>
                    <a:ea typeface="Calibri" panose="020F0502020204030204" pitchFamily="34" charset="0"/>
                  </a:rPr>
                  <a:t>]. </a:t>
                </a:r>
              </a:p>
              <a:p>
                <a:pPr marL="342900" marR="0" lvl="0" indent="-342900">
                  <a:spcBef>
                    <a:spcPts val="0"/>
                  </a:spcBef>
                  <a:spcAft>
                    <a:spcPts val="0"/>
                  </a:spcAft>
                  <a:buFont typeface="+mj-lt"/>
                  <a:buAutoNum type="arabicPeriod"/>
                </a:pPr>
                <a:r>
                  <a:rPr lang="en-US" sz="2000" b="1" kern="100" dirty="0">
                    <a:effectLst/>
                    <a:latin typeface="Calibri" panose="020F0502020204030204" pitchFamily="34" charset="0"/>
                    <a:ea typeface="Calibri" panose="020F0502020204030204" pitchFamily="34" charset="0"/>
                    <a:cs typeface="Calibri" panose="020F0502020204030204" pitchFamily="34" charset="0"/>
                  </a:rPr>
                  <a:t>If </a:t>
                </a:r>
                <a14:m>
                  <m:oMath xmlns:m="http://schemas.openxmlformats.org/officeDocument/2006/math">
                    <m:sSub>
                      <m:sSubPr>
                        <m:ctrlPr>
                          <a:rPr lang="en-US" sz="20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000" b="1" i="1" kern="100">
                            <a:effectLst/>
                            <a:latin typeface="Cambria Math" panose="02040503050406030204" pitchFamily="18" charset="0"/>
                            <a:ea typeface="Calibri" panose="020F0502020204030204" pitchFamily="34" charset="0"/>
                            <a:cs typeface="Arial" panose="020B0604020202020204" pitchFamily="34" charset="0"/>
                          </a:rPr>
                          <m:t>𝒔</m:t>
                        </m:r>
                      </m:e>
                      <m:sub>
                        <m:r>
                          <a:rPr lang="en-US" sz="2000" b="1" i="1" kern="100">
                            <a:effectLst/>
                            <a:latin typeface="Cambria Math" panose="02040503050406030204" pitchFamily="18" charset="0"/>
                            <a:ea typeface="Calibri" panose="020F0502020204030204" pitchFamily="34" charset="0"/>
                            <a:cs typeface="Arial" panose="020B0604020202020204" pitchFamily="34" charset="0"/>
                          </a:rPr>
                          <m:t>𝒊𝒋</m:t>
                        </m:r>
                      </m:sub>
                    </m:sSub>
                    <m:r>
                      <a:rPr lang="en-US" sz="20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000" b="1" kern="100" dirty="0">
                    <a:effectLst/>
                    <a:latin typeface="Calibri" panose="020F0502020204030204" pitchFamily="34" charset="0"/>
                    <a:ea typeface="Calibri" panose="020F0502020204030204" pitchFamily="34" charset="0"/>
                    <a:cs typeface="Calibri" panose="020F0502020204030204" pitchFamily="34" charset="0"/>
                  </a:rPr>
                  <a:t>= F, then </a:t>
                </a:r>
                <a14:m>
                  <m:oMath xmlns:m="http://schemas.openxmlformats.org/officeDocument/2006/math">
                    <m:sSub>
                      <m:sSubPr>
                        <m:ctrlPr>
                          <a:rPr lang="en-US" sz="20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000" b="1" i="1" kern="100">
                            <a:effectLst/>
                            <a:latin typeface="Cambria Math" panose="02040503050406030204" pitchFamily="18" charset="0"/>
                            <a:ea typeface="Calibri" panose="020F0502020204030204" pitchFamily="34" charset="0"/>
                            <a:cs typeface="Arial" panose="020B0604020202020204" pitchFamily="34" charset="0"/>
                          </a:rPr>
                          <m:t>𝒓</m:t>
                        </m:r>
                      </m:e>
                      <m:sub>
                        <m:r>
                          <a:rPr lang="en-US" sz="2000" b="1" i="1" kern="100">
                            <a:effectLst/>
                            <a:latin typeface="Cambria Math" panose="02040503050406030204" pitchFamily="18" charset="0"/>
                            <a:ea typeface="Calibri" panose="020F0502020204030204" pitchFamily="34" charset="0"/>
                            <a:cs typeface="Arial" panose="020B0604020202020204" pitchFamily="34" charset="0"/>
                          </a:rPr>
                          <m:t>𝒊𝒋</m:t>
                        </m:r>
                      </m:sub>
                    </m:sSub>
                  </m:oMath>
                </a14:m>
                <a:r>
                  <a:rPr lang="en-US" sz="2000" b="1" kern="100" dirty="0">
                    <a:effectLst/>
                    <a:latin typeface="Calibri" panose="020F0502020204030204" pitchFamily="34" charset="0"/>
                    <a:ea typeface="Calibri" panose="020F0502020204030204" pitchFamily="34" charset="0"/>
                    <a:cs typeface="Calibri" panose="020F0502020204030204" pitchFamily="34" charset="0"/>
                  </a:rPr>
                  <a:t>= 1 and </a:t>
                </a:r>
                <a14:m>
                  <m:oMath xmlns:m="http://schemas.openxmlformats.org/officeDocument/2006/math">
                    <m:sSub>
                      <m:sSubPr>
                        <m:ctrlPr>
                          <a:rPr lang="en-US" sz="20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000" b="1" i="1" kern="100">
                            <a:effectLst/>
                            <a:latin typeface="Cambria Math" panose="02040503050406030204" pitchFamily="18" charset="0"/>
                            <a:ea typeface="Calibri" panose="020F0502020204030204" pitchFamily="34" charset="0"/>
                            <a:cs typeface="Arial" panose="020B0604020202020204" pitchFamily="34" charset="0"/>
                          </a:rPr>
                          <m:t>𝒓</m:t>
                        </m:r>
                      </m:e>
                      <m:sub>
                        <m:r>
                          <a:rPr lang="en-US" sz="2000" b="1" i="1" kern="100">
                            <a:effectLst/>
                            <a:latin typeface="Cambria Math" panose="02040503050406030204" pitchFamily="18" charset="0"/>
                            <a:ea typeface="Calibri" panose="020F0502020204030204" pitchFamily="34" charset="0"/>
                            <a:cs typeface="Arial" panose="020B0604020202020204" pitchFamily="34" charset="0"/>
                          </a:rPr>
                          <m:t>𝒋𝒊</m:t>
                        </m:r>
                      </m:sub>
                    </m:sSub>
                    <m:r>
                      <a:rPr lang="en-US" sz="20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000" b="1" kern="100" dirty="0">
                    <a:effectLst/>
                    <a:latin typeface="Calibri" panose="020F0502020204030204" pitchFamily="34" charset="0"/>
                    <a:ea typeface="Calibri" panose="020F0502020204030204" pitchFamily="34" charset="0"/>
                    <a:cs typeface="Calibri" panose="020F0502020204030204" pitchFamily="34" charset="0"/>
                  </a:rPr>
                  <a:t>= 0</a:t>
                </a:r>
              </a:p>
              <a:p>
                <a:pPr marL="342900" marR="0" lvl="0" indent="-342900">
                  <a:spcBef>
                    <a:spcPts val="0"/>
                  </a:spcBef>
                  <a:spcAft>
                    <a:spcPts val="0"/>
                  </a:spcAft>
                  <a:buFont typeface="+mj-lt"/>
                  <a:buAutoNum type="arabicPeriod"/>
                </a:pPr>
                <a:r>
                  <a:rPr lang="en-US" sz="2000" b="1" kern="100" dirty="0">
                    <a:effectLst/>
                    <a:latin typeface="Calibri" panose="020F0502020204030204" pitchFamily="34" charset="0"/>
                    <a:ea typeface="Calibri" panose="020F0502020204030204" pitchFamily="34" charset="0"/>
                    <a:cs typeface="Calibri" panose="020F0502020204030204" pitchFamily="34" charset="0"/>
                  </a:rPr>
                  <a:t>If </a:t>
                </a:r>
                <a14:m>
                  <m:oMath xmlns:m="http://schemas.openxmlformats.org/officeDocument/2006/math">
                    <m:sSub>
                      <m:sSubPr>
                        <m:ctrlPr>
                          <a:rPr lang="en-US" sz="20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000" b="1" i="1" kern="100">
                            <a:effectLst/>
                            <a:latin typeface="Cambria Math" panose="02040503050406030204" pitchFamily="18" charset="0"/>
                            <a:ea typeface="Calibri" panose="020F0502020204030204" pitchFamily="34" charset="0"/>
                            <a:cs typeface="Arial" panose="020B0604020202020204" pitchFamily="34" charset="0"/>
                          </a:rPr>
                          <m:t>𝒔</m:t>
                        </m:r>
                      </m:e>
                      <m:sub>
                        <m:r>
                          <a:rPr lang="en-US" sz="2000" b="1" i="1" kern="100">
                            <a:effectLst/>
                            <a:latin typeface="Cambria Math" panose="02040503050406030204" pitchFamily="18" charset="0"/>
                            <a:ea typeface="Calibri" panose="020F0502020204030204" pitchFamily="34" charset="0"/>
                            <a:cs typeface="Arial" panose="020B0604020202020204" pitchFamily="34" charset="0"/>
                          </a:rPr>
                          <m:t>𝒊𝒋</m:t>
                        </m:r>
                      </m:sub>
                    </m:sSub>
                    <m:r>
                      <a:rPr lang="en-US" sz="20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000" b="1" kern="100" dirty="0">
                    <a:effectLst/>
                    <a:latin typeface="Calibri" panose="020F0502020204030204" pitchFamily="34" charset="0"/>
                    <a:ea typeface="Calibri" panose="020F0502020204030204" pitchFamily="34" charset="0"/>
                    <a:cs typeface="Calibri" panose="020F0502020204030204" pitchFamily="34" charset="0"/>
                  </a:rPr>
                  <a:t>= R, then </a:t>
                </a:r>
                <a14:m>
                  <m:oMath xmlns:m="http://schemas.openxmlformats.org/officeDocument/2006/math">
                    <m:sSub>
                      <m:sSubPr>
                        <m:ctrlPr>
                          <a:rPr lang="en-US" sz="20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000" b="1" i="1" kern="100">
                            <a:effectLst/>
                            <a:latin typeface="Cambria Math" panose="02040503050406030204" pitchFamily="18" charset="0"/>
                            <a:ea typeface="Calibri" panose="020F0502020204030204" pitchFamily="34" charset="0"/>
                            <a:cs typeface="Arial" panose="020B0604020202020204" pitchFamily="34" charset="0"/>
                          </a:rPr>
                          <m:t>𝒓</m:t>
                        </m:r>
                      </m:e>
                      <m:sub>
                        <m:r>
                          <a:rPr lang="en-US" sz="2000" b="1" i="1" kern="100">
                            <a:effectLst/>
                            <a:latin typeface="Cambria Math" panose="02040503050406030204" pitchFamily="18" charset="0"/>
                            <a:ea typeface="Calibri" panose="020F0502020204030204" pitchFamily="34" charset="0"/>
                            <a:cs typeface="Arial" panose="020B0604020202020204" pitchFamily="34" charset="0"/>
                          </a:rPr>
                          <m:t>𝒊𝒋</m:t>
                        </m:r>
                      </m:sub>
                    </m:sSub>
                    <m:r>
                      <a:rPr lang="en-US" sz="20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000" b="1" kern="100" dirty="0">
                    <a:effectLst/>
                    <a:latin typeface="Calibri" panose="020F0502020204030204" pitchFamily="34" charset="0"/>
                    <a:ea typeface="Calibri" panose="020F0502020204030204" pitchFamily="34" charset="0"/>
                    <a:cs typeface="Calibri" panose="020F0502020204030204" pitchFamily="34" charset="0"/>
                  </a:rPr>
                  <a:t>= 0 and </a:t>
                </a:r>
                <a14:m>
                  <m:oMath xmlns:m="http://schemas.openxmlformats.org/officeDocument/2006/math">
                    <m:sSub>
                      <m:sSubPr>
                        <m:ctrlPr>
                          <a:rPr lang="en-US" sz="20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000" b="1" i="1" kern="100">
                            <a:effectLst/>
                            <a:latin typeface="Cambria Math" panose="02040503050406030204" pitchFamily="18" charset="0"/>
                            <a:ea typeface="Calibri" panose="020F0502020204030204" pitchFamily="34" charset="0"/>
                            <a:cs typeface="Arial" panose="020B0604020202020204" pitchFamily="34" charset="0"/>
                          </a:rPr>
                          <m:t>𝒓</m:t>
                        </m:r>
                      </m:e>
                      <m:sub>
                        <m:r>
                          <a:rPr lang="en-US" sz="2000" b="1" i="1" kern="100">
                            <a:effectLst/>
                            <a:latin typeface="Cambria Math" panose="02040503050406030204" pitchFamily="18" charset="0"/>
                            <a:ea typeface="Calibri" panose="020F0502020204030204" pitchFamily="34" charset="0"/>
                            <a:cs typeface="Arial" panose="020B0604020202020204" pitchFamily="34" charset="0"/>
                          </a:rPr>
                          <m:t>𝒋𝒊</m:t>
                        </m:r>
                      </m:sub>
                    </m:sSub>
                    <m:r>
                      <a:rPr lang="en-US" sz="20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000" b="1" kern="100" dirty="0">
                    <a:effectLst/>
                    <a:latin typeface="Calibri" panose="020F0502020204030204" pitchFamily="34" charset="0"/>
                    <a:ea typeface="Calibri" panose="020F0502020204030204" pitchFamily="34" charset="0"/>
                    <a:cs typeface="Calibri" panose="020F0502020204030204" pitchFamily="34" charset="0"/>
                  </a:rPr>
                  <a:t>= 1</a:t>
                </a:r>
              </a:p>
              <a:p>
                <a:pPr marL="342900" marR="0" lvl="0" indent="-342900">
                  <a:spcBef>
                    <a:spcPts val="0"/>
                  </a:spcBef>
                  <a:spcAft>
                    <a:spcPts val="0"/>
                  </a:spcAft>
                  <a:buFont typeface="+mj-lt"/>
                  <a:buAutoNum type="arabicPeriod"/>
                </a:pPr>
                <a:r>
                  <a:rPr lang="en-US" sz="2000" b="1" kern="100" dirty="0">
                    <a:effectLst/>
                    <a:latin typeface="Calibri" panose="020F0502020204030204" pitchFamily="34" charset="0"/>
                    <a:ea typeface="Calibri" panose="020F0502020204030204" pitchFamily="34" charset="0"/>
                    <a:cs typeface="Calibri" panose="020F0502020204030204" pitchFamily="34" charset="0"/>
                  </a:rPr>
                  <a:t>If </a:t>
                </a:r>
                <a14:m>
                  <m:oMath xmlns:m="http://schemas.openxmlformats.org/officeDocument/2006/math">
                    <m:sSub>
                      <m:sSubPr>
                        <m:ctrlPr>
                          <a:rPr lang="en-US" sz="20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000" b="1" i="1" kern="100">
                            <a:effectLst/>
                            <a:latin typeface="Cambria Math" panose="02040503050406030204" pitchFamily="18" charset="0"/>
                            <a:ea typeface="Calibri" panose="020F0502020204030204" pitchFamily="34" charset="0"/>
                            <a:cs typeface="Arial" panose="020B0604020202020204" pitchFamily="34" charset="0"/>
                          </a:rPr>
                          <m:t>𝒔</m:t>
                        </m:r>
                      </m:e>
                      <m:sub>
                        <m:r>
                          <a:rPr lang="en-US" sz="2000" b="1" i="1" kern="100">
                            <a:effectLst/>
                            <a:latin typeface="Cambria Math" panose="02040503050406030204" pitchFamily="18" charset="0"/>
                            <a:ea typeface="Calibri" panose="020F0502020204030204" pitchFamily="34" charset="0"/>
                            <a:cs typeface="Arial" panose="020B0604020202020204" pitchFamily="34" charset="0"/>
                          </a:rPr>
                          <m:t>𝒊𝒋</m:t>
                        </m:r>
                      </m:sub>
                    </m:sSub>
                    <m:r>
                      <a:rPr lang="en-US" sz="20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000" b="1" kern="100" dirty="0">
                    <a:effectLst/>
                    <a:latin typeface="Calibri" panose="020F0502020204030204" pitchFamily="34" charset="0"/>
                    <a:ea typeface="Calibri" panose="020F0502020204030204" pitchFamily="34" charset="0"/>
                    <a:cs typeface="Calibri" panose="020F0502020204030204" pitchFamily="34" charset="0"/>
                  </a:rPr>
                  <a:t>= B, then </a:t>
                </a:r>
                <a14:m>
                  <m:oMath xmlns:m="http://schemas.openxmlformats.org/officeDocument/2006/math">
                    <m:sSub>
                      <m:sSubPr>
                        <m:ctrlPr>
                          <a:rPr lang="en-US" sz="20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000" b="1" i="1" kern="100">
                            <a:effectLst/>
                            <a:latin typeface="Cambria Math" panose="02040503050406030204" pitchFamily="18" charset="0"/>
                            <a:ea typeface="Calibri" panose="020F0502020204030204" pitchFamily="34" charset="0"/>
                            <a:cs typeface="Arial" panose="020B0604020202020204" pitchFamily="34" charset="0"/>
                          </a:rPr>
                          <m:t>𝒓</m:t>
                        </m:r>
                      </m:e>
                      <m:sub>
                        <m:r>
                          <a:rPr lang="en-US" sz="2000" b="1" i="1" kern="100">
                            <a:effectLst/>
                            <a:latin typeface="Cambria Math" panose="02040503050406030204" pitchFamily="18" charset="0"/>
                            <a:ea typeface="Calibri" panose="020F0502020204030204" pitchFamily="34" charset="0"/>
                            <a:cs typeface="Arial" panose="020B0604020202020204" pitchFamily="34" charset="0"/>
                          </a:rPr>
                          <m:t>𝒊𝒋</m:t>
                        </m:r>
                      </m:sub>
                    </m:sSub>
                    <m:r>
                      <a:rPr lang="en-US" sz="20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000" b="1" kern="100" dirty="0">
                    <a:effectLst/>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sSub>
                      <m:sSubPr>
                        <m:ctrlPr>
                          <a:rPr lang="en-US" sz="20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000" b="1" i="1" kern="100">
                            <a:effectLst/>
                            <a:latin typeface="Cambria Math" panose="02040503050406030204" pitchFamily="18" charset="0"/>
                            <a:ea typeface="Calibri" panose="020F0502020204030204" pitchFamily="34" charset="0"/>
                            <a:cs typeface="Arial" panose="020B0604020202020204" pitchFamily="34" charset="0"/>
                          </a:rPr>
                          <m:t>𝒓</m:t>
                        </m:r>
                      </m:e>
                      <m:sub>
                        <m:r>
                          <a:rPr lang="en-US" sz="2000" b="1" i="1" kern="100">
                            <a:effectLst/>
                            <a:latin typeface="Cambria Math" panose="02040503050406030204" pitchFamily="18" charset="0"/>
                            <a:ea typeface="Calibri" panose="020F0502020204030204" pitchFamily="34" charset="0"/>
                            <a:cs typeface="Arial" panose="020B0604020202020204" pitchFamily="34" charset="0"/>
                          </a:rPr>
                          <m:t>𝒋𝒊</m:t>
                        </m:r>
                      </m:sub>
                    </m:sSub>
                    <m:r>
                      <a:rPr lang="en-US" sz="20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000" b="1" kern="100" dirty="0">
                    <a:effectLst/>
                    <a:latin typeface="Calibri" panose="020F0502020204030204" pitchFamily="34" charset="0"/>
                    <a:ea typeface="Calibri" panose="020F0502020204030204" pitchFamily="34" charset="0"/>
                    <a:cs typeface="Calibri" panose="020F0502020204030204" pitchFamily="34" charset="0"/>
                  </a:rPr>
                  <a:t>= 1</a:t>
                </a:r>
              </a:p>
              <a:p>
                <a:pPr marL="342900" marR="0" lvl="0" indent="-342900">
                  <a:spcBef>
                    <a:spcPts val="0"/>
                  </a:spcBef>
                  <a:spcAft>
                    <a:spcPts val="0"/>
                  </a:spcAft>
                  <a:buFont typeface="+mj-lt"/>
                  <a:buAutoNum type="arabicPeriod"/>
                </a:pPr>
                <a:r>
                  <a:rPr lang="en-US" sz="2000" b="1" kern="100" dirty="0">
                    <a:effectLst/>
                    <a:latin typeface="Calibri" panose="020F0502020204030204" pitchFamily="34" charset="0"/>
                    <a:ea typeface="Calibri" panose="020F0502020204030204" pitchFamily="34" charset="0"/>
                    <a:cs typeface="Calibri" panose="020F0502020204030204" pitchFamily="34" charset="0"/>
                  </a:rPr>
                  <a:t>If </a:t>
                </a:r>
                <a14:m>
                  <m:oMath xmlns:m="http://schemas.openxmlformats.org/officeDocument/2006/math">
                    <m:sSub>
                      <m:sSubPr>
                        <m:ctrlPr>
                          <a:rPr lang="en-US" sz="20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000" b="1" i="1" kern="100">
                            <a:effectLst/>
                            <a:latin typeface="Cambria Math" panose="02040503050406030204" pitchFamily="18" charset="0"/>
                            <a:ea typeface="Calibri" panose="020F0502020204030204" pitchFamily="34" charset="0"/>
                            <a:cs typeface="Arial" panose="020B0604020202020204" pitchFamily="34" charset="0"/>
                          </a:rPr>
                          <m:t>𝒔</m:t>
                        </m:r>
                      </m:e>
                      <m:sub>
                        <m:r>
                          <a:rPr lang="en-US" sz="2000" b="1" i="1" kern="100">
                            <a:effectLst/>
                            <a:latin typeface="Cambria Math" panose="02040503050406030204" pitchFamily="18" charset="0"/>
                            <a:ea typeface="Calibri" panose="020F0502020204030204" pitchFamily="34" charset="0"/>
                            <a:cs typeface="Arial" panose="020B0604020202020204" pitchFamily="34" charset="0"/>
                          </a:rPr>
                          <m:t>𝒊𝒋</m:t>
                        </m:r>
                      </m:sub>
                    </m:sSub>
                    <m:r>
                      <a:rPr lang="en-US" sz="20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000" b="1" kern="100" dirty="0">
                    <a:effectLst/>
                    <a:latin typeface="Calibri" panose="020F0502020204030204" pitchFamily="34" charset="0"/>
                    <a:ea typeface="Calibri" panose="020F0502020204030204" pitchFamily="34" charset="0"/>
                    <a:cs typeface="Calibri" panose="020F0502020204030204" pitchFamily="34" charset="0"/>
                  </a:rPr>
                  <a:t>= 0, then </a:t>
                </a:r>
                <a14:m>
                  <m:oMath xmlns:m="http://schemas.openxmlformats.org/officeDocument/2006/math">
                    <m:sSub>
                      <m:sSubPr>
                        <m:ctrlPr>
                          <a:rPr lang="en-US" sz="20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000" b="1" i="1" kern="100">
                            <a:effectLst/>
                            <a:latin typeface="Cambria Math" panose="02040503050406030204" pitchFamily="18" charset="0"/>
                            <a:ea typeface="Calibri" panose="020F0502020204030204" pitchFamily="34" charset="0"/>
                            <a:cs typeface="Arial" panose="020B0604020202020204" pitchFamily="34" charset="0"/>
                          </a:rPr>
                          <m:t>𝒓</m:t>
                        </m:r>
                      </m:e>
                      <m:sub>
                        <m:r>
                          <a:rPr lang="en-US" sz="2000" b="1" i="1" kern="100">
                            <a:effectLst/>
                            <a:latin typeface="Cambria Math" panose="02040503050406030204" pitchFamily="18" charset="0"/>
                            <a:ea typeface="Calibri" panose="020F0502020204030204" pitchFamily="34" charset="0"/>
                            <a:cs typeface="Arial" panose="020B0604020202020204" pitchFamily="34" charset="0"/>
                          </a:rPr>
                          <m:t>𝒊𝒋</m:t>
                        </m:r>
                      </m:sub>
                    </m:sSub>
                    <m:r>
                      <a:rPr lang="en-US" sz="20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000" b="1" kern="100" dirty="0">
                    <a:effectLst/>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sSub>
                      <m:sSubPr>
                        <m:ctrlPr>
                          <a:rPr lang="en-US" sz="20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000" b="1" i="1" kern="100">
                            <a:effectLst/>
                            <a:latin typeface="Cambria Math" panose="02040503050406030204" pitchFamily="18" charset="0"/>
                            <a:ea typeface="Calibri" panose="020F0502020204030204" pitchFamily="34" charset="0"/>
                            <a:cs typeface="Arial" panose="020B0604020202020204" pitchFamily="34" charset="0"/>
                          </a:rPr>
                          <m:t>𝒓</m:t>
                        </m:r>
                      </m:e>
                      <m:sub>
                        <m:r>
                          <a:rPr lang="en-US" sz="2000" b="1" i="1" kern="100">
                            <a:effectLst/>
                            <a:latin typeface="Cambria Math" panose="02040503050406030204" pitchFamily="18" charset="0"/>
                            <a:ea typeface="Calibri" panose="020F0502020204030204" pitchFamily="34" charset="0"/>
                            <a:cs typeface="Arial" panose="020B0604020202020204" pitchFamily="34" charset="0"/>
                          </a:rPr>
                          <m:t>𝒋𝒊</m:t>
                        </m:r>
                      </m:sub>
                    </m:sSub>
                  </m:oMath>
                </a14:m>
                <a:r>
                  <a:rPr lang="en-US" sz="2000" b="1" kern="100" dirty="0">
                    <a:effectLst/>
                    <a:latin typeface="Calibri" panose="020F0502020204030204" pitchFamily="34" charset="0"/>
                    <a:ea typeface="Calibri" panose="020F0502020204030204" pitchFamily="34" charset="0"/>
                    <a:cs typeface="Calibri" panose="020F0502020204030204" pitchFamily="34" charset="0"/>
                  </a:rPr>
                  <a:t>= 0</a:t>
                </a:r>
              </a:p>
              <a:p>
                <a:pPr marL="0" marR="0">
                  <a:lnSpc>
                    <a:spcPct val="107000"/>
                  </a:lnSpc>
                  <a:spcBef>
                    <a:spcPts val="0"/>
                  </a:spcBef>
                  <a:spcAft>
                    <a:spcPts val="800"/>
                  </a:spcAft>
                </a:pPr>
                <a:r>
                  <a:rPr lang="en-US" sz="2000" b="1" kern="100" dirty="0">
                    <a:latin typeface="Calibri" panose="020F0502020204030204" pitchFamily="34" charset="0"/>
                    <a:ea typeface="Aptos" panose="020B0004020202020204" pitchFamily="34" charset="0"/>
                    <a:cs typeface="Calibri" panose="020F0502020204030204" pitchFamily="34" charset="0"/>
                  </a:rPr>
                  <a:t> </a:t>
                </a:r>
                <a:endParaRPr lang="en-US" sz="2000" b="1" kern="100" dirty="0">
                  <a:effectLst/>
                  <a:latin typeface="Calibri" panose="020F0502020204030204" pitchFamily="34" charset="0"/>
                  <a:ea typeface="Aptos" panose="020B0004020202020204" pitchFamily="34" charset="0"/>
                  <a:cs typeface="Calibri" panose="020F0502020204030204" pitchFamily="34" charset="0"/>
                </a:endParaRPr>
              </a:p>
            </p:txBody>
          </p:sp>
        </mc:Choice>
        <mc:Fallback xmlns="">
          <p:sp>
            <p:nvSpPr>
              <p:cNvPr id="3" name="Rectangle 2">
                <a:extLst>
                  <a:ext uri="{FF2B5EF4-FFF2-40B4-BE49-F238E27FC236}">
                    <a16:creationId xmlns:a16="http://schemas.microsoft.com/office/drawing/2014/main" id="{5577F662-7E6E-5B91-F43F-3E52F291BEC7}"/>
                  </a:ext>
                </a:extLst>
              </p:cNvPr>
              <p:cNvSpPr>
                <a:spLocks noRot="1" noChangeAspect="1" noMove="1" noResize="1" noEditPoints="1" noAdjustHandles="1" noChangeArrowheads="1" noChangeShapeType="1" noTextEdit="1"/>
              </p:cNvSpPr>
              <p:nvPr/>
            </p:nvSpPr>
            <p:spPr>
              <a:xfrm>
                <a:off x="15765943" y="24816387"/>
                <a:ext cx="4155311" cy="2855818"/>
              </a:xfrm>
              <a:prstGeom prst="rect">
                <a:avLst/>
              </a:prstGeom>
              <a:blipFill>
                <a:blip r:embed="rId36"/>
                <a:stretch>
                  <a:fillRect l="-1312" r="-2332"/>
                </a:stretch>
              </a:blipFill>
            </p:spPr>
            <p:txBody>
              <a:bodyPr/>
              <a:lstStyle/>
              <a:p>
                <a:r>
                  <a:rPr lang="en-US">
                    <a:noFill/>
                  </a:rPr>
                  <a:t> </a:t>
                </a:r>
              </a:p>
            </p:txBody>
          </p:sp>
        </mc:Fallback>
      </mc:AlternateContent>
      <p:sp>
        <p:nvSpPr>
          <p:cNvPr id="11" name="Diamond 10">
            <a:extLst>
              <a:ext uri="{FF2B5EF4-FFF2-40B4-BE49-F238E27FC236}">
                <a16:creationId xmlns:a16="http://schemas.microsoft.com/office/drawing/2014/main" id="{28D7FFE9-E40E-892F-6CCC-DB810E6D7C77}"/>
              </a:ext>
            </a:extLst>
          </p:cNvPr>
          <p:cNvSpPr/>
          <p:nvPr/>
        </p:nvSpPr>
        <p:spPr>
          <a:xfrm>
            <a:off x="15184618" y="28206513"/>
            <a:ext cx="5301646" cy="4033789"/>
          </a:xfrm>
          <a:prstGeom prst="diamond">
            <a:avLst/>
          </a:prstGeom>
          <a:solidFill>
            <a:schemeClr val="bg2">
              <a:lumMod val="90000"/>
            </a:schemeClr>
          </a:solidFill>
        </p:spPr>
        <p:style>
          <a:lnRef idx="2">
            <a:schemeClr val="accent5"/>
          </a:lnRef>
          <a:fillRef idx="1">
            <a:schemeClr val="lt1"/>
          </a:fillRef>
          <a:effectRef idx="0">
            <a:schemeClr val="accent5"/>
          </a:effectRef>
          <a:fontRef idx="minor">
            <a:schemeClr val="dk1"/>
          </a:fontRef>
        </p:style>
        <p:txBody>
          <a:bodyPr lIns="0" tIns="0" rIns="0" bIns="0" rtlCol="0" anchor="t" anchorCtr="1"/>
          <a:lstStyle/>
          <a:p>
            <a:pPr algn="ctr"/>
            <a:r>
              <a:rPr lang="en-US" sz="2000" b="1" dirty="0">
                <a:latin typeface="Calibri" panose="020F0502020204030204" pitchFamily="34" charset="0"/>
                <a:cs typeface="Calibri" panose="020F0502020204030204" pitchFamily="34" charset="0"/>
              </a:rPr>
              <a:t>Test Matrix for Transitivity Rule:</a:t>
            </a:r>
          </a:p>
          <a:p>
            <a:pPr algn="ctr"/>
            <a:endParaRPr lang="en-US" sz="2000" b="1" dirty="0">
              <a:latin typeface="Calibri" panose="020F0502020204030204" pitchFamily="34" charset="0"/>
              <a:cs typeface="Calibri" panose="020F0502020204030204" pitchFamily="34" charset="0"/>
            </a:endParaRPr>
          </a:p>
          <a:p>
            <a:pPr algn="ctr"/>
            <a:endParaRPr lang="en-US" sz="2000" b="1" dirty="0">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74B1B268-6984-9FAF-90DF-8082CD3C241F}"/>
              </a:ext>
            </a:extLst>
          </p:cNvPr>
          <p:cNvSpPr/>
          <p:nvPr/>
        </p:nvSpPr>
        <p:spPr>
          <a:xfrm>
            <a:off x="11328546" y="26463138"/>
            <a:ext cx="2597874" cy="673735"/>
          </a:xfrm>
          <a:prstGeom prst="rect">
            <a:avLst/>
          </a:prstGeom>
        </p:spPr>
        <p:style>
          <a:lnRef idx="2">
            <a:schemeClr val="accent5"/>
          </a:lnRef>
          <a:fillRef idx="1">
            <a:schemeClr val="lt1"/>
          </a:fillRef>
          <a:effectRef idx="0">
            <a:schemeClr val="accent5"/>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US" sz="2000" b="1" kern="100" dirty="0">
                <a:effectLst/>
                <a:latin typeface="Calibri" panose="020F0502020204030204" pitchFamily="34" charset="0"/>
                <a:ea typeface="Aptos" panose="020B0004020202020204" pitchFamily="34" charset="0"/>
                <a:cs typeface="Calibri" panose="020F0502020204030204" pitchFamily="34" charset="0"/>
              </a:rPr>
              <a:t>Clustering the Factors</a:t>
            </a:r>
          </a:p>
        </p:txBody>
      </p:sp>
      <p:sp>
        <p:nvSpPr>
          <p:cNvPr id="13" name="Rectangle 12">
            <a:extLst>
              <a:ext uri="{FF2B5EF4-FFF2-40B4-BE49-F238E27FC236}">
                <a16:creationId xmlns:a16="http://schemas.microsoft.com/office/drawing/2014/main" id="{88768F3E-3442-AED6-D2B1-C2EDD34F0840}"/>
              </a:ext>
            </a:extLst>
          </p:cNvPr>
          <p:cNvSpPr/>
          <p:nvPr/>
        </p:nvSpPr>
        <p:spPr>
          <a:xfrm>
            <a:off x="11328546" y="28383222"/>
            <a:ext cx="2597874" cy="673735"/>
          </a:xfrm>
          <a:prstGeom prst="rect">
            <a:avLst/>
          </a:prstGeom>
        </p:spPr>
        <p:style>
          <a:lnRef idx="2">
            <a:schemeClr val="accent5"/>
          </a:lnRef>
          <a:fillRef idx="1">
            <a:schemeClr val="lt1"/>
          </a:fillRef>
          <a:effectRef idx="0">
            <a:schemeClr val="accent5"/>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US" sz="2000" b="1" kern="100" dirty="0">
                <a:effectLst/>
                <a:latin typeface="Calibri" panose="020F0502020204030204" pitchFamily="34" charset="0"/>
                <a:ea typeface="Aptos" panose="020B0004020202020204" pitchFamily="34" charset="0"/>
                <a:cs typeface="Calibri" panose="020F0502020204030204" pitchFamily="34" charset="0"/>
              </a:rPr>
              <a:t>Level Partitioning </a:t>
            </a:r>
          </a:p>
        </p:txBody>
      </p:sp>
      <p:cxnSp>
        <p:nvCxnSpPr>
          <p:cNvPr id="18" name="Straight Arrow Connector 17">
            <a:extLst>
              <a:ext uri="{FF2B5EF4-FFF2-40B4-BE49-F238E27FC236}">
                <a16:creationId xmlns:a16="http://schemas.microsoft.com/office/drawing/2014/main" id="{1C638DE6-6A43-5020-A908-1B98D2E996F4}"/>
              </a:ext>
            </a:extLst>
          </p:cNvPr>
          <p:cNvCxnSpPr>
            <a:cxnSpLocks/>
            <a:stCxn id="12" idx="2"/>
            <a:endCxn id="13" idx="0"/>
          </p:cNvCxnSpPr>
          <p:nvPr/>
        </p:nvCxnSpPr>
        <p:spPr>
          <a:xfrm>
            <a:off x="12627483" y="27136873"/>
            <a:ext cx="0" cy="1246349"/>
          </a:xfrm>
          <a:prstGeom prst="straightConnector1">
            <a:avLst/>
          </a:prstGeom>
          <a:ln w="57150">
            <a:solidFill>
              <a:srgbClr val="7030A0"/>
            </a:solidFill>
            <a:tailEnd type="triangle"/>
          </a:ln>
        </p:spPr>
        <p:style>
          <a:lnRef idx="2">
            <a:schemeClr val="accent1"/>
          </a:lnRef>
          <a:fillRef idx="0">
            <a:schemeClr val="accent1"/>
          </a:fillRef>
          <a:effectRef idx="1">
            <a:schemeClr val="accent1"/>
          </a:effectRef>
          <a:fontRef idx="minor">
            <a:schemeClr val="tx1"/>
          </a:fontRef>
        </p:style>
      </p:cxnSp>
      <p:cxnSp>
        <p:nvCxnSpPr>
          <p:cNvPr id="20" name="Connector: Elbow 19">
            <a:extLst>
              <a:ext uri="{FF2B5EF4-FFF2-40B4-BE49-F238E27FC236}">
                <a16:creationId xmlns:a16="http://schemas.microsoft.com/office/drawing/2014/main" id="{8F071FEE-C9A5-FB7D-70B1-5A03D54C822C}"/>
              </a:ext>
            </a:extLst>
          </p:cNvPr>
          <p:cNvCxnSpPr>
            <a:cxnSpLocks/>
            <a:stCxn id="11" idx="3"/>
            <a:endCxn id="3" idx="3"/>
          </p:cNvCxnSpPr>
          <p:nvPr/>
        </p:nvCxnSpPr>
        <p:spPr>
          <a:xfrm flipH="1" flipV="1">
            <a:off x="19921254" y="26244296"/>
            <a:ext cx="565010" cy="3979112"/>
          </a:xfrm>
          <a:prstGeom prst="bentConnector3">
            <a:avLst>
              <a:gd name="adj1" fmla="val -40459"/>
            </a:avLst>
          </a:prstGeom>
          <a:ln w="57150">
            <a:solidFill>
              <a:srgbClr val="7030A0"/>
            </a:solidFill>
            <a:tailEnd type="triangle"/>
          </a:ln>
        </p:spPr>
        <p:style>
          <a:lnRef idx="2">
            <a:schemeClr val="accent1"/>
          </a:lnRef>
          <a:fillRef idx="0">
            <a:schemeClr val="accent1"/>
          </a:fillRef>
          <a:effectRef idx="1">
            <a:schemeClr val="accent1"/>
          </a:effectRef>
          <a:fontRef idx="minor">
            <a:schemeClr val="tx1"/>
          </a:fontRef>
        </p:style>
      </p:cxnSp>
      <p:sp>
        <p:nvSpPr>
          <p:cNvPr id="21" name="Rectangle 20">
            <a:extLst>
              <a:ext uri="{FF2B5EF4-FFF2-40B4-BE49-F238E27FC236}">
                <a16:creationId xmlns:a16="http://schemas.microsoft.com/office/drawing/2014/main" id="{320611DD-586D-9617-79D5-ABDFC8715649}"/>
              </a:ext>
            </a:extLst>
          </p:cNvPr>
          <p:cNvSpPr/>
          <p:nvPr/>
        </p:nvSpPr>
        <p:spPr>
          <a:xfrm>
            <a:off x="14701038" y="28457990"/>
            <a:ext cx="1469576" cy="325451"/>
          </a:xfrm>
          <a:prstGeom prst="rect">
            <a:avLst/>
          </a:prstGeom>
          <a:solidFill>
            <a:schemeClr val="accent1">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2000" dirty="0">
                <a:latin typeface="Calibri" panose="020F0502020204030204" pitchFamily="34" charset="0"/>
                <a:cs typeface="Calibri" panose="020F0502020204030204" pitchFamily="34" charset="0"/>
              </a:rPr>
              <a:t>Satisfied</a:t>
            </a:r>
          </a:p>
        </p:txBody>
      </p:sp>
      <p:sp>
        <p:nvSpPr>
          <p:cNvPr id="22" name="Rectangle 21">
            <a:extLst>
              <a:ext uri="{FF2B5EF4-FFF2-40B4-BE49-F238E27FC236}">
                <a16:creationId xmlns:a16="http://schemas.microsoft.com/office/drawing/2014/main" id="{362CD448-8723-432A-1C80-22270CECF747}"/>
              </a:ext>
            </a:extLst>
          </p:cNvPr>
          <p:cNvSpPr/>
          <p:nvPr/>
        </p:nvSpPr>
        <p:spPr>
          <a:xfrm>
            <a:off x="19051442" y="28050909"/>
            <a:ext cx="1469576" cy="664625"/>
          </a:xfrm>
          <a:prstGeom prst="rect">
            <a:avLst/>
          </a:prstGeom>
          <a:solidFill>
            <a:schemeClr val="accent3">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2000" dirty="0">
                <a:latin typeface="Calibri" panose="020F0502020204030204" pitchFamily="34" charset="0"/>
                <a:cs typeface="Calibri" panose="020F0502020204030204" pitchFamily="34" charset="0"/>
              </a:rPr>
              <a:t>Not</a:t>
            </a:r>
          </a:p>
          <a:p>
            <a:pPr algn="ctr"/>
            <a:r>
              <a:rPr lang="en-US" sz="2000" dirty="0">
                <a:latin typeface="Calibri" panose="020F0502020204030204" pitchFamily="34" charset="0"/>
                <a:cs typeface="Calibri" panose="020F0502020204030204" pitchFamily="34" charset="0"/>
              </a:rPr>
              <a:t>Satisfied</a:t>
            </a:r>
          </a:p>
        </p:txBody>
      </p:sp>
      <p:sp>
        <p:nvSpPr>
          <p:cNvPr id="23" name="Flowchart: Data 22">
            <a:extLst>
              <a:ext uri="{FF2B5EF4-FFF2-40B4-BE49-F238E27FC236}">
                <a16:creationId xmlns:a16="http://schemas.microsoft.com/office/drawing/2014/main" id="{053D6959-46B2-F82A-D0AF-8E027FE604E5}"/>
              </a:ext>
            </a:extLst>
          </p:cNvPr>
          <p:cNvSpPr/>
          <p:nvPr/>
        </p:nvSpPr>
        <p:spPr>
          <a:xfrm>
            <a:off x="11218867" y="22546245"/>
            <a:ext cx="4756957" cy="1321631"/>
          </a:xfrm>
          <a:prstGeom prst="flowChartInputOutput">
            <a:avLst/>
          </a:prstGeom>
        </p:spPr>
        <p:style>
          <a:lnRef idx="2">
            <a:schemeClr val="accent5"/>
          </a:lnRef>
          <a:fillRef idx="1">
            <a:schemeClr val="lt1"/>
          </a:fillRef>
          <a:effectRef idx="0">
            <a:schemeClr val="accent5"/>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US" sz="2000" b="1" kern="100" dirty="0">
                <a:latin typeface="Calibri" panose="020F0502020204030204" pitchFamily="34" charset="0"/>
                <a:ea typeface="Aptos" panose="020B0004020202020204" pitchFamily="34" charset="0"/>
                <a:cs typeface="Calibri" panose="020F0502020204030204" pitchFamily="34" charset="0"/>
              </a:rPr>
              <a:t>List of Significant Factors Associated with Cost-effectivity, Reliability and Sustainability</a:t>
            </a:r>
            <a:endParaRPr lang="en-US" sz="2000" b="1" kern="100" dirty="0">
              <a:effectLst/>
              <a:latin typeface="Calibri" panose="020F0502020204030204" pitchFamily="34" charset="0"/>
              <a:ea typeface="Aptos" panose="020B0004020202020204" pitchFamily="34" charset="0"/>
              <a:cs typeface="Calibri" panose="020F0502020204030204" pitchFamily="34" charset="0"/>
            </a:endParaRPr>
          </a:p>
        </p:txBody>
      </p:sp>
      <p:sp>
        <p:nvSpPr>
          <p:cNvPr id="28" name="Flowchart: Data 27">
            <a:extLst>
              <a:ext uri="{FF2B5EF4-FFF2-40B4-BE49-F238E27FC236}">
                <a16:creationId xmlns:a16="http://schemas.microsoft.com/office/drawing/2014/main" id="{FB69511A-D044-A3F4-ECAF-3215AF5F9FBC}"/>
              </a:ext>
            </a:extLst>
          </p:cNvPr>
          <p:cNvSpPr/>
          <p:nvPr/>
        </p:nvSpPr>
        <p:spPr>
          <a:xfrm>
            <a:off x="11162996" y="30919933"/>
            <a:ext cx="4261893" cy="1321631"/>
          </a:xfrm>
          <a:prstGeom prst="flowChartInputOutput">
            <a:avLst/>
          </a:prstGeom>
        </p:spPr>
        <p:style>
          <a:lnRef idx="2">
            <a:schemeClr val="accent5"/>
          </a:lnRef>
          <a:fillRef idx="1">
            <a:schemeClr val="lt1"/>
          </a:fillRef>
          <a:effectRef idx="0">
            <a:schemeClr val="accent5"/>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000" b="1" kern="100" dirty="0">
                <a:latin typeface="Calibri" panose="020F0502020204030204" pitchFamily="34" charset="0"/>
                <a:cs typeface="Calibri" panose="020F0502020204030204" pitchFamily="34" charset="0"/>
              </a:rPr>
              <a:t>Draw the Hierarchy Framework of Significant Factors of PC Supply System </a:t>
            </a:r>
          </a:p>
        </p:txBody>
      </p:sp>
      <p:cxnSp>
        <p:nvCxnSpPr>
          <p:cNvPr id="29" name="Connector: Elbow 28">
            <a:extLst>
              <a:ext uri="{FF2B5EF4-FFF2-40B4-BE49-F238E27FC236}">
                <a16:creationId xmlns:a16="http://schemas.microsoft.com/office/drawing/2014/main" id="{17D7EC5A-BDEC-5ED8-0B5B-B6EEB73C6032}"/>
              </a:ext>
            </a:extLst>
          </p:cNvPr>
          <p:cNvCxnSpPr>
            <a:cxnSpLocks/>
            <a:stCxn id="3" idx="2"/>
            <a:endCxn id="11" idx="0"/>
          </p:cNvCxnSpPr>
          <p:nvPr/>
        </p:nvCxnSpPr>
        <p:spPr>
          <a:xfrm rot="5400000">
            <a:off x="17572366" y="27935280"/>
            <a:ext cx="534308" cy="8158"/>
          </a:xfrm>
          <a:prstGeom prst="bentConnector3">
            <a:avLst>
              <a:gd name="adj1" fmla="val 50000"/>
            </a:avLst>
          </a:prstGeom>
          <a:ln w="57150">
            <a:solidFill>
              <a:srgbClr val="7030A0"/>
            </a:solidFill>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a:extLst>
              <a:ext uri="{FF2B5EF4-FFF2-40B4-BE49-F238E27FC236}">
                <a16:creationId xmlns:a16="http://schemas.microsoft.com/office/drawing/2014/main" id="{432D80D6-5C86-EF21-B831-AE7E52997FD5}"/>
              </a:ext>
            </a:extLst>
          </p:cNvPr>
          <p:cNvCxnSpPr>
            <a:cxnSpLocks/>
            <a:stCxn id="23" idx="5"/>
            <a:endCxn id="2" idx="1"/>
          </p:cNvCxnSpPr>
          <p:nvPr/>
        </p:nvCxnSpPr>
        <p:spPr>
          <a:xfrm>
            <a:off x="15500128" y="23207061"/>
            <a:ext cx="655336" cy="3289"/>
          </a:xfrm>
          <a:prstGeom prst="straightConnector1">
            <a:avLst/>
          </a:prstGeom>
          <a:ln w="57150">
            <a:solidFill>
              <a:srgbClr val="7030A0"/>
            </a:solidFill>
            <a:tailEnd type="triangle"/>
          </a:ln>
        </p:spPr>
        <p:style>
          <a:lnRef idx="2">
            <a:schemeClr val="accent1"/>
          </a:lnRef>
          <a:fillRef idx="0">
            <a:schemeClr val="accent1"/>
          </a:fillRef>
          <a:effectRef idx="1">
            <a:schemeClr val="accent1"/>
          </a:effectRef>
          <a:fontRef idx="minor">
            <a:schemeClr val="tx1"/>
          </a:fontRef>
        </p:style>
      </p:cxnSp>
      <p:pic>
        <p:nvPicPr>
          <p:cNvPr id="128" name="Picture 127" descr="A logo with a flame and text&#10;&#10;Description automatically generated">
            <a:extLst>
              <a:ext uri="{FF2B5EF4-FFF2-40B4-BE49-F238E27FC236}">
                <a16:creationId xmlns:a16="http://schemas.microsoft.com/office/drawing/2014/main" id="{67E482C9-BE36-AC7D-DDC7-B1AA83DD55D1}"/>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306791" y="276605"/>
            <a:ext cx="4207971" cy="3944972"/>
          </a:xfrm>
          <a:prstGeom prst="rect">
            <a:avLst/>
          </a:prstGeom>
        </p:spPr>
      </p:pic>
      <p:sp>
        <p:nvSpPr>
          <p:cNvPr id="5" name="Rectangle 4">
            <a:extLst>
              <a:ext uri="{FF2B5EF4-FFF2-40B4-BE49-F238E27FC236}">
                <a16:creationId xmlns:a16="http://schemas.microsoft.com/office/drawing/2014/main" id="{E494E654-74B5-31AE-B6D5-CC3AEC39D650}"/>
              </a:ext>
            </a:extLst>
          </p:cNvPr>
          <p:cNvSpPr/>
          <p:nvPr/>
        </p:nvSpPr>
        <p:spPr>
          <a:xfrm>
            <a:off x="16155464" y="30074947"/>
            <a:ext cx="1071425" cy="756076"/>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Calibri" panose="020F0502020204030204" pitchFamily="34" charset="0"/>
                <a:cs typeface="Calibri" panose="020F0502020204030204" pitchFamily="34" charset="0"/>
              </a:rPr>
              <a:t>Hardness of Cement Paste (HCP)</a:t>
            </a:r>
          </a:p>
        </p:txBody>
      </p:sp>
      <p:sp>
        <p:nvSpPr>
          <p:cNvPr id="16" name="Rectangle 15">
            <a:extLst>
              <a:ext uri="{FF2B5EF4-FFF2-40B4-BE49-F238E27FC236}">
                <a16:creationId xmlns:a16="http://schemas.microsoft.com/office/drawing/2014/main" id="{638A1229-5FBF-1D38-1BCF-4DE87025ACBE}"/>
              </a:ext>
            </a:extLst>
          </p:cNvPr>
          <p:cNvSpPr/>
          <p:nvPr/>
        </p:nvSpPr>
        <p:spPr>
          <a:xfrm>
            <a:off x="17443658" y="30824673"/>
            <a:ext cx="1023837" cy="756076"/>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Calibri" panose="020F0502020204030204" pitchFamily="34" charset="0"/>
                <a:cs typeface="Calibri" panose="020F0502020204030204" pitchFamily="34" charset="0"/>
              </a:rPr>
              <a:t>Water-Cement Ratio (w/c)</a:t>
            </a:r>
          </a:p>
        </p:txBody>
      </p:sp>
      <p:sp>
        <p:nvSpPr>
          <p:cNvPr id="17" name="Rectangle 16">
            <a:extLst>
              <a:ext uri="{FF2B5EF4-FFF2-40B4-BE49-F238E27FC236}">
                <a16:creationId xmlns:a16="http://schemas.microsoft.com/office/drawing/2014/main" id="{C4A1458D-FE94-DC78-68C7-7F1E416F76F0}"/>
              </a:ext>
            </a:extLst>
          </p:cNvPr>
          <p:cNvSpPr/>
          <p:nvPr/>
        </p:nvSpPr>
        <p:spPr>
          <a:xfrm>
            <a:off x="18647338" y="30074947"/>
            <a:ext cx="1005207" cy="75607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Calibri" panose="020F0502020204030204" pitchFamily="34" charset="0"/>
                <a:cs typeface="Calibri" panose="020F0502020204030204" pitchFamily="34" charset="0"/>
              </a:rPr>
              <a:t>Cement Content (CC)</a:t>
            </a:r>
          </a:p>
        </p:txBody>
      </p:sp>
      <p:cxnSp>
        <p:nvCxnSpPr>
          <p:cNvPr id="19" name="Straight Arrow Connector 18">
            <a:extLst>
              <a:ext uri="{FF2B5EF4-FFF2-40B4-BE49-F238E27FC236}">
                <a16:creationId xmlns:a16="http://schemas.microsoft.com/office/drawing/2014/main" id="{983D8841-A38E-684E-19D9-FAC06CEC16C5}"/>
              </a:ext>
            </a:extLst>
          </p:cNvPr>
          <p:cNvCxnSpPr>
            <a:cxnSpLocks/>
            <a:endCxn id="16" idx="1"/>
          </p:cNvCxnSpPr>
          <p:nvPr/>
        </p:nvCxnSpPr>
        <p:spPr>
          <a:xfrm>
            <a:off x="16723825" y="30831023"/>
            <a:ext cx="719833" cy="371688"/>
          </a:xfrm>
          <a:prstGeom prst="straightConnector1">
            <a:avLst/>
          </a:prstGeom>
          <a:ln w="12700">
            <a:tailEnd type="triangle"/>
          </a:ln>
        </p:spPr>
        <p:style>
          <a:lnRef idx="3">
            <a:schemeClr val="dk1"/>
          </a:lnRef>
          <a:fillRef idx="0">
            <a:schemeClr val="dk1"/>
          </a:fillRef>
          <a:effectRef idx="2">
            <a:schemeClr val="dk1"/>
          </a:effectRef>
          <a:fontRef idx="minor">
            <a:schemeClr val="tx1"/>
          </a:fontRef>
        </p:style>
      </p:cxnSp>
      <p:cxnSp>
        <p:nvCxnSpPr>
          <p:cNvPr id="27" name="Straight Arrow Connector 26">
            <a:extLst>
              <a:ext uri="{FF2B5EF4-FFF2-40B4-BE49-F238E27FC236}">
                <a16:creationId xmlns:a16="http://schemas.microsoft.com/office/drawing/2014/main" id="{BE186651-8BD3-C40B-7E03-5659A92B224A}"/>
              </a:ext>
            </a:extLst>
          </p:cNvPr>
          <p:cNvCxnSpPr>
            <a:cxnSpLocks/>
            <a:stCxn id="16" idx="3"/>
            <a:endCxn id="17" idx="2"/>
          </p:cNvCxnSpPr>
          <p:nvPr/>
        </p:nvCxnSpPr>
        <p:spPr>
          <a:xfrm flipV="1">
            <a:off x="18467495" y="30831023"/>
            <a:ext cx="682447" cy="371688"/>
          </a:xfrm>
          <a:prstGeom prst="straightConnector1">
            <a:avLst/>
          </a:prstGeom>
          <a:ln w="12700">
            <a:tailEnd type="triangle"/>
          </a:ln>
        </p:spPr>
        <p:style>
          <a:lnRef idx="3">
            <a:schemeClr val="dk1"/>
          </a:lnRef>
          <a:fillRef idx="0">
            <a:schemeClr val="dk1"/>
          </a:fillRef>
          <a:effectRef idx="2">
            <a:schemeClr val="dk1"/>
          </a:effectRef>
          <a:fontRef idx="minor">
            <a:schemeClr val="tx1"/>
          </a:fontRef>
        </p:style>
      </p:cxnSp>
      <p:cxnSp>
        <p:nvCxnSpPr>
          <p:cNvPr id="30" name="Connector: Curved 29">
            <a:extLst>
              <a:ext uri="{FF2B5EF4-FFF2-40B4-BE49-F238E27FC236}">
                <a16:creationId xmlns:a16="http://schemas.microsoft.com/office/drawing/2014/main" id="{3C8346C7-DC19-B18D-B8AA-C7FAE0A57FDC}"/>
              </a:ext>
            </a:extLst>
          </p:cNvPr>
          <p:cNvCxnSpPr>
            <a:cxnSpLocks/>
            <a:stCxn id="5" idx="0"/>
            <a:endCxn id="17" idx="0"/>
          </p:cNvCxnSpPr>
          <p:nvPr/>
        </p:nvCxnSpPr>
        <p:spPr>
          <a:xfrm rot="5400000" flipH="1" flipV="1">
            <a:off x="17920559" y="28845565"/>
            <a:ext cx="12700" cy="2458765"/>
          </a:xfrm>
          <a:prstGeom prst="curvedConnector3">
            <a:avLst>
              <a:gd name="adj1" fmla="val 1800000"/>
            </a:avLst>
          </a:prstGeom>
          <a:ln w="12700">
            <a:tailEnd type="triangle"/>
          </a:ln>
        </p:spPr>
        <p:style>
          <a:lnRef idx="3">
            <a:schemeClr val="dk1"/>
          </a:lnRef>
          <a:fillRef idx="0">
            <a:schemeClr val="dk1"/>
          </a:fillRef>
          <a:effectRef idx="2">
            <a:schemeClr val="dk1"/>
          </a:effectRef>
          <a:fontRef idx="minor">
            <a:schemeClr val="tx1"/>
          </a:fontRef>
        </p:style>
      </p:cxnSp>
      <p:cxnSp>
        <p:nvCxnSpPr>
          <p:cNvPr id="98" name="Connector: Elbow 97">
            <a:extLst>
              <a:ext uri="{FF2B5EF4-FFF2-40B4-BE49-F238E27FC236}">
                <a16:creationId xmlns:a16="http://schemas.microsoft.com/office/drawing/2014/main" id="{43E5F619-1D0C-B295-190B-B86DD944CAE0}"/>
              </a:ext>
            </a:extLst>
          </p:cNvPr>
          <p:cNvCxnSpPr>
            <a:cxnSpLocks/>
            <a:stCxn id="11" idx="1"/>
            <a:endCxn id="12" idx="3"/>
          </p:cNvCxnSpPr>
          <p:nvPr/>
        </p:nvCxnSpPr>
        <p:spPr>
          <a:xfrm rot="10800000">
            <a:off x="13926420" y="26800006"/>
            <a:ext cx="1258198" cy="3423402"/>
          </a:xfrm>
          <a:prstGeom prst="bentConnector3">
            <a:avLst/>
          </a:prstGeom>
          <a:ln w="57150">
            <a:solidFill>
              <a:srgbClr val="7030A0"/>
            </a:solidFill>
            <a:tailEnd type="triangle"/>
          </a:ln>
        </p:spPr>
        <p:style>
          <a:lnRef idx="2">
            <a:schemeClr val="accent1"/>
          </a:lnRef>
          <a:fillRef idx="0">
            <a:schemeClr val="accent1"/>
          </a:fillRef>
          <a:effectRef idx="1">
            <a:schemeClr val="accent1"/>
          </a:effectRef>
          <a:fontRef idx="minor">
            <a:schemeClr val="tx1"/>
          </a:fontRef>
        </p:style>
      </p:cxnSp>
      <p:cxnSp>
        <p:nvCxnSpPr>
          <p:cNvPr id="101" name="Connector: Elbow 100">
            <a:extLst>
              <a:ext uri="{FF2B5EF4-FFF2-40B4-BE49-F238E27FC236}">
                <a16:creationId xmlns:a16="http://schemas.microsoft.com/office/drawing/2014/main" id="{57CC0E78-6DA9-5539-B189-EAE750528AAD}"/>
              </a:ext>
            </a:extLst>
          </p:cNvPr>
          <p:cNvCxnSpPr>
            <a:cxnSpLocks/>
            <a:stCxn id="13" idx="2"/>
            <a:endCxn id="28" idx="0"/>
          </p:cNvCxnSpPr>
          <p:nvPr/>
        </p:nvCxnSpPr>
        <p:spPr>
          <a:xfrm rot="16200000" flipH="1">
            <a:off x="12242319" y="29442120"/>
            <a:ext cx="1862976" cy="1092649"/>
          </a:xfrm>
          <a:prstGeom prst="bentConnector3">
            <a:avLst/>
          </a:prstGeom>
          <a:ln w="57150">
            <a:solidFill>
              <a:srgbClr val="7030A0"/>
            </a:solidFill>
            <a:tailEnd type="triangle"/>
          </a:ln>
        </p:spPr>
        <p:style>
          <a:lnRef idx="2">
            <a:schemeClr val="accent1"/>
          </a:lnRef>
          <a:fillRef idx="0">
            <a:schemeClr val="accent1"/>
          </a:fillRef>
          <a:effectRef idx="1">
            <a:schemeClr val="accent1"/>
          </a:effectRef>
          <a:fontRef idx="minor">
            <a:schemeClr val="tx1"/>
          </a:fontRef>
        </p:style>
      </p:cxnSp>
      <p:cxnSp>
        <p:nvCxnSpPr>
          <p:cNvPr id="107" name="Connector: Elbow 106">
            <a:extLst>
              <a:ext uri="{FF2B5EF4-FFF2-40B4-BE49-F238E27FC236}">
                <a16:creationId xmlns:a16="http://schemas.microsoft.com/office/drawing/2014/main" id="{1491D6D6-202F-BBBF-1847-0D1ECF248AD2}"/>
              </a:ext>
            </a:extLst>
          </p:cNvPr>
          <p:cNvCxnSpPr>
            <a:cxnSpLocks/>
          </p:cNvCxnSpPr>
          <p:nvPr/>
        </p:nvCxnSpPr>
        <p:spPr>
          <a:xfrm rot="16200000" flipH="1">
            <a:off x="17634852" y="24655441"/>
            <a:ext cx="402985" cy="1807"/>
          </a:xfrm>
          <a:prstGeom prst="bentConnector3">
            <a:avLst>
              <a:gd name="adj1" fmla="val 50000"/>
            </a:avLst>
          </a:prstGeom>
          <a:ln w="57150">
            <a:solidFill>
              <a:srgbClr val="7030A0"/>
            </a:solidFill>
            <a:tailEnd type="triangle"/>
          </a:ln>
        </p:spPr>
        <p:style>
          <a:lnRef idx="2">
            <a:schemeClr val="accent1"/>
          </a:lnRef>
          <a:fillRef idx="0">
            <a:schemeClr val="accent1"/>
          </a:fillRef>
          <a:effectRef idx="1">
            <a:schemeClr val="accent1"/>
          </a:effectRef>
          <a:fontRef idx="minor">
            <a:schemeClr val="tx1"/>
          </a:fontRef>
        </p:style>
      </p:cxnSp>
      <p:pic>
        <p:nvPicPr>
          <p:cNvPr id="129" name="Picture 128" descr="A purple and yellow letter s&#10;&#10;Description automatically generated">
            <a:extLst>
              <a:ext uri="{FF2B5EF4-FFF2-40B4-BE49-F238E27FC236}">
                <a16:creationId xmlns:a16="http://schemas.microsoft.com/office/drawing/2014/main" id="{821214B8-C4DE-5467-F6C9-212927B46BAC}"/>
              </a:ext>
            </a:extLst>
          </p:cNvPr>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518670" y="4877460"/>
            <a:ext cx="3637198" cy="1197718"/>
          </a:xfrm>
          <a:prstGeom prst="rect">
            <a:avLst/>
          </a:prstGeom>
        </p:spPr>
      </p:pic>
      <p:pic>
        <p:nvPicPr>
          <p:cNvPr id="131" name="Picture 130" descr="A purple and yellow letter s&#10;&#10;Description automatically generated">
            <a:extLst>
              <a:ext uri="{FF2B5EF4-FFF2-40B4-BE49-F238E27FC236}">
                <a16:creationId xmlns:a16="http://schemas.microsoft.com/office/drawing/2014/main" id="{042958B0-38CE-4570-ABDB-6678576655FB}"/>
              </a:ext>
            </a:extLst>
          </p:cNvPr>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39735332" y="4877460"/>
            <a:ext cx="3637198" cy="1257002"/>
          </a:xfrm>
          <a:prstGeom prst="rect">
            <a:avLst/>
          </a:prstGeom>
        </p:spPr>
      </p:pic>
      <p:sp>
        <p:nvSpPr>
          <p:cNvPr id="132" name="Rectangle 131">
            <a:extLst>
              <a:ext uri="{FF2B5EF4-FFF2-40B4-BE49-F238E27FC236}">
                <a16:creationId xmlns:a16="http://schemas.microsoft.com/office/drawing/2014/main" id="{A592EFC4-05B4-31A8-F1C6-AEB640E97F2A}"/>
              </a:ext>
            </a:extLst>
          </p:cNvPr>
          <p:cNvSpPr/>
          <p:nvPr/>
        </p:nvSpPr>
        <p:spPr>
          <a:xfrm>
            <a:off x="22059744" y="27736193"/>
            <a:ext cx="10023155" cy="4505371"/>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342900" indent="-342900">
              <a:buFont typeface="Arial" panose="020B0604020202020204" pitchFamily="34" charset="0"/>
              <a:buChar char="•"/>
            </a:pPr>
            <a:endParaRPr lang="en-US" sz="2800" dirty="0">
              <a:solidFill>
                <a:schemeClr val="tx1"/>
              </a:solidFill>
              <a:latin typeface="Calibri" panose="020F0502020204030204" pitchFamily="34" charset="0"/>
              <a:cs typeface="Calibri" panose="020F0502020204030204" pitchFamily="34" charset="0"/>
            </a:endParaRPr>
          </a:p>
          <a:p>
            <a:pPr marL="342900" indent="-342900" algn="just">
              <a:spcAft>
                <a:spcPts val="600"/>
              </a:spcAft>
              <a:buFont typeface="Arial" panose="020B0604020202020204" pitchFamily="34" charset="0"/>
              <a:buChar char="•"/>
            </a:pPr>
            <a:r>
              <a:rPr lang="en-US" sz="2800" b="1" kern="0" dirty="0">
                <a:solidFill>
                  <a:schemeClr val="tx1"/>
                </a:solidFill>
                <a:latin typeface="Calibri" panose="020F0502020204030204" pitchFamily="34" charset="0"/>
                <a:ea typeface="Times New Roman" panose="02020603050405020304" pitchFamily="18" charset="0"/>
                <a:cs typeface="Calibri" panose="020F0502020204030204" pitchFamily="34" charset="0"/>
              </a:rPr>
              <a:t>L</a:t>
            </a:r>
            <a:r>
              <a:rPr lang="en-US" sz="2800" b="1" kern="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eveling all </a:t>
            </a:r>
            <a:r>
              <a:rPr lang="en-US" sz="2800" b="1" kern="0" dirty="0">
                <a:solidFill>
                  <a:schemeClr val="tx1"/>
                </a:solidFill>
                <a:latin typeface="Calibri" panose="020F0502020204030204" pitchFamily="34" charset="0"/>
                <a:ea typeface="Times New Roman" panose="02020603050405020304" pitchFamily="18" charset="0"/>
                <a:cs typeface="Calibri" panose="020F0502020204030204" pitchFamily="34" charset="0"/>
              </a:rPr>
              <a:t>the </a:t>
            </a:r>
            <a:r>
              <a:rPr lang="en-US" sz="2800" b="1" kern="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factors helped to develop the diagraph which would provide representation of all the factors and their hierarchical relationships with the other factors. </a:t>
            </a:r>
          </a:p>
          <a:p>
            <a:pPr marL="342900" indent="-342900" algn="just">
              <a:spcAft>
                <a:spcPts val="600"/>
              </a:spcAft>
              <a:buFont typeface="Arial" panose="020B0604020202020204" pitchFamily="34" charset="0"/>
              <a:buChar char="•"/>
            </a:pPr>
            <a:r>
              <a:rPr lang="en-US" sz="2800" b="1"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factors having the lowest number of level are those factors that will not lead the other factors above their own level in the hierarchy.  </a:t>
            </a:r>
          </a:p>
          <a:p>
            <a:pPr marL="342900" indent="-342900" algn="just">
              <a:spcAft>
                <a:spcPts val="600"/>
              </a:spcAft>
              <a:buFont typeface="Arial" panose="020B0604020202020204" pitchFamily="34" charset="0"/>
              <a:buChar char="•"/>
            </a:pPr>
            <a:r>
              <a:rPr lang="en-US" sz="2800" b="1" kern="100" dirty="0">
                <a:solidFill>
                  <a:schemeClr val="tx1"/>
                </a:solidFill>
                <a:latin typeface="Calibri" panose="020F0502020204030204" pitchFamily="34" charset="0"/>
                <a:ea typeface="Calibri" panose="020F0502020204030204" pitchFamily="34" charset="0"/>
                <a:cs typeface="Calibri" panose="020F0502020204030204" pitchFamily="34" charset="0"/>
              </a:rPr>
              <a:t>The factors having the highest number of level will depend on various factors above their own hierarchical levels. </a:t>
            </a:r>
            <a:endParaRPr lang="en-US" sz="2800" b="1"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endParaRPr lang="en-US" sz="2800" b="1" dirty="0">
              <a:solidFill>
                <a:schemeClr val="tx1"/>
              </a:solidFill>
              <a:latin typeface="Calibri" panose="020F0502020204030204" pitchFamily="34" charset="0"/>
              <a:cs typeface="Calibri" panose="020F0502020204030204" pitchFamily="34" charset="0"/>
            </a:endParaRPr>
          </a:p>
        </p:txBody>
      </p:sp>
      <p:sp>
        <p:nvSpPr>
          <p:cNvPr id="135" name="Rectangle 134">
            <a:extLst>
              <a:ext uri="{FF2B5EF4-FFF2-40B4-BE49-F238E27FC236}">
                <a16:creationId xmlns:a16="http://schemas.microsoft.com/office/drawing/2014/main" id="{5FEFC18C-8A1D-1A59-B871-05FBD58F7CFE}"/>
              </a:ext>
            </a:extLst>
          </p:cNvPr>
          <p:cNvSpPr/>
          <p:nvPr/>
        </p:nvSpPr>
        <p:spPr>
          <a:xfrm>
            <a:off x="32895882" y="21961780"/>
            <a:ext cx="10444249" cy="394890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marR="0" indent="-285750" algn="just">
              <a:spcBef>
                <a:spcPts val="0"/>
              </a:spcBef>
              <a:spcAft>
                <a:spcPts val="600"/>
              </a:spcAft>
              <a:buFont typeface="Arial" panose="020B0604020202020204" pitchFamily="34" charset="0"/>
              <a:buChar char="•"/>
            </a:pPr>
            <a:r>
              <a:rPr lang="en-US" sz="2400" b="1" kern="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All the factors have been identified and clustered according to their influence in overall efficiency of precast concrete manufacturing and supply system. It will further help to build up the optimal supply system with the minimization of precast concrete supply system’s cost and improvement of reliability and sustainability of precast concrete. </a:t>
            </a:r>
          </a:p>
          <a:p>
            <a:pPr marL="285750" marR="0" indent="-285750" algn="just">
              <a:spcBef>
                <a:spcPts val="0"/>
              </a:spcBef>
              <a:spcAft>
                <a:spcPts val="600"/>
              </a:spcAft>
              <a:buFont typeface="Arial" panose="020B0604020202020204" pitchFamily="34" charset="0"/>
              <a:buChar char="•"/>
            </a:pPr>
            <a:r>
              <a:rPr lang="en-US" sz="2400" b="1"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As the individual material’s price volatility and supply uncertainty play a vital role, total process variability and expected cost should be considered as well. We will need some expert’s opinions to figure out some variables related to this total process to consider the price volatility and uncertainty in our optimization problem. </a:t>
            </a:r>
          </a:p>
        </p:txBody>
      </p:sp>
    </p:spTree>
    <p:extLst>
      <p:ext uri="{BB962C8B-B14F-4D97-AF65-F5344CB8AC3E}">
        <p14:creationId xmlns:p14="http://schemas.microsoft.com/office/powerpoint/2010/main" val="4128123355"/>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22.04.14"/>
  <p:tag name="AS_TITLE" val="Aspose.Slides for .NET 4.0 Client Profile"/>
  <p:tag name="AS_VERSION" val="22.4"/>
  <p:tag name="POSTERNERDTEMPLATE" val="assessingslate|08-202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Arial"/>
        <a:cs typeface="Arial"/>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5720</TotalTime>
  <Words>1403</Words>
  <Application>Microsoft Office PowerPoint</Application>
  <PresentationFormat>Custom</PresentationFormat>
  <Paragraphs>179</Paragraphs>
  <Slides>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vt:i4>
      </vt:variant>
    </vt:vector>
  </HeadingPairs>
  <TitlesOfParts>
    <vt:vector size="11" baseType="lpstr">
      <vt:lpstr>Copperplate Gothic Bold</vt:lpstr>
      <vt:lpstr>Wingdings</vt:lpstr>
      <vt:lpstr>Montserrat Extra Bold</vt:lpstr>
      <vt:lpstr>Times New Roman</vt:lpstr>
      <vt:lpstr>Cambria Math</vt:lpstr>
      <vt:lpstr>Arial</vt:lpstr>
      <vt:lpstr>Arial Narrow</vt:lpstr>
      <vt:lpstr>Calibri</vt:lpstr>
      <vt:lpstr>Aptos</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Scientific poster example</dc:title>
  <dc:subject>Template For Scientific Poster Presentation</dc:subject>
  <dc:creator>Graphicsland/MakeSigns.com</dc:creator>
  <cp:keywords>scientific, research, template, custom, poster, presentation, symposium, printing, powerpoint, create, design, example, sample, download</cp:keywords>
  <dc:description>We offer free powerpoint poster templates to help you design your very own scientific poster presentation.</dc:description>
  <cp:lastModifiedBy>Anik Mazumder</cp:lastModifiedBy>
  <cp:revision>114</cp:revision>
  <dcterms:modified xsi:type="dcterms:W3CDTF">2024-04-19T04:04:16Z</dcterms:modified>
  <cp:category>science research poster</cp:category>
</cp:coreProperties>
</file>