
<file path=[Content_Types].xml><?xml version="1.0" encoding="utf-8"?>
<Types xmlns="http://schemas.openxmlformats.org/package/2006/content-types">
  <Default Extension="emf" ContentType="image/x-em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  <p:sldMasterId id="2147483663" r:id="rId2"/>
    <p:sldMasterId id="2147483683" r:id="rId3"/>
    <p:sldMasterId id="2147483669" r:id="rId4"/>
  </p:sldMasterIdLst>
  <p:notesMasterIdLst>
    <p:notesMasterId r:id="rId31"/>
  </p:notesMasterIdLst>
  <p:handoutMasterIdLst>
    <p:handoutMasterId r:id="rId32"/>
  </p:handoutMasterIdLst>
  <p:sldIdLst>
    <p:sldId id="258" r:id="rId5"/>
    <p:sldId id="259" r:id="rId6"/>
    <p:sldId id="312" r:id="rId7"/>
    <p:sldId id="330" r:id="rId8"/>
    <p:sldId id="331" r:id="rId9"/>
    <p:sldId id="313" r:id="rId10"/>
    <p:sldId id="314" r:id="rId11"/>
    <p:sldId id="333" r:id="rId12"/>
    <p:sldId id="332" r:id="rId13"/>
    <p:sldId id="334" r:id="rId14"/>
    <p:sldId id="335" r:id="rId15"/>
    <p:sldId id="336" r:id="rId16"/>
    <p:sldId id="337" r:id="rId17"/>
    <p:sldId id="345" r:id="rId18"/>
    <p:sldId id="346" r:id="rId19"/>
    <p:sldId id="347" r:id="rId20"/>
    <p:sldId id="351" r:id="rId21"/>
    <p:sldId id="339" r:id="rId22"/>
    <p:sldId id="340" r:id="rId23"/>
    <p:sldId id="341" r:id="rId24"/>
    <p:sldId id="342" r:id="rId25"/>
    <p:sldId id="348" r:id="rId26"/>
    <p:sldId id="343" r:id="rId27"/>
    <p:sldId id="353" r:id="rId28"/>
    <p:sldId id="328" r:id="rId29"/>
    <p:sldId id="327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8F8"/>
    <a:srgbClr val="FDD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F4B85A-1384-40DB-B37B-3D42BA1CF12F}" v="2" dt="2024-07-22T00:51:25.9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30" autoAdjust="0"/>
    <p:restoredTop sz="94249" autoAdjust="0"/>
  </p:normalViewPr>
  <p:slideViewPr>
    <p:cSldViewPr snapToGrid="0">
      <p:cViewPr varScale="1">
        <p:scale>
          <a:sx n="70" d="100"/>
          <a:sy n="70" d="100"/>
        </p:scale>
        <p:origin x="77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ik Mazumder" userId="0297af4d-4a57-46dd-bc6c-7211c52d8afd" providerId="ADAL" clId="{CFF4B85A-1384-40DB-B37B-3D42BA1CF12F}"/>
    <pc:docChg chg="modSld">
      <pc:chgData name="Anik Mazumder" userId="0297af4d-4a57-46dd-bc6c-7211c52d8afd" providerId="ADAL" clId="{CFF4B85A-1384-40DB-B37B-3D42BA1CF12F}" dt="2024-07-22T00:51:30.648" v="5" actId="5793"/>
      <pc:docMkLst>
        <pc:docMk/>
      </pc:docMkLst>
      <pc:sldChg chg="modSp mod">
        <pc:chgData name="Anik Mazumder" userId="0297af4d-4a57-46dd-bc6c-7211c52d8afd" providerId="ADAL" clId="{CFF4B85A-1384-40DB-B37B-3D42BA1CF12F}" dt="2024-07-22T00:51:30.648" v="5" actId="5793"/>
        <pc:sldMkLst>
          <pc:docMk/>
          <pc:sldMk cId="2019368582" sldId="341"/>
        </pc:sldMkLst>
        <pc:spChg chg="mod">
          <ac:chgData name="Anik Mazumder" userId="0297af4d-4a57-46dd-bc6c-7211c52d8afd" providerId="ADAL" clId="{CFF4B85A-1384-40DB-B37B-3D42BA1CF12F}" dt="2024-07-22T00:51:30.648" v="5" actId="5793"/>
          <ac:spMkLst>
            <pc:docMk/>
            <pc:sldMk cId="2019368582" sldId="341"/>
            <ac:spMk id="5" creationId="{ACA034A8-EB59-C80A-2902-905E1170EB76}"/>
          </ac:spMkLst>
        </pc:spChg>
      </pc:sldChg>
      <pc:sldChg chg="modSp mod">
        <pc:chgData name="Anik Mazumder" userId="0297af4d-4a57-46dd-bc6c-7211c52d8afd" providerId="ADAL" clId="{CFF4B85A-1384-40DB-B37B-3D42BA1CF12F}" dt="2024-07-22T00:50:39.183" v="1" actId="1076"/>
        <pc:sldMkLst>
          <pc:docMk/>
          <pc:sldMk cId="2297690455" sldId="343"/>
        </pc:sldMkLst>
        <pc:spChg chg="mod">
          <ac:chgData name="Anik Mazumder" userId="0297af4d-4a57-46dd-bc6c-7211c52d8afd" providerId="ADAL" clId="{CFF4B85A-1384-40DB-B37B-3D42BA1CF12F}" dt="2024-07-22T00:50:29.251" v="0" actId="14100"/>
          <ac:spMkLst>
            <pc:docMk/>
            <pc:sldMk cId="2297690455" sldId="343"/>
            <ac:spMk id="3" creationId="{29B06AFC-33E3-56BE-A243-8824F50029A9}"/>
          </ac:spMkLst>
        </pc:spChg>
        <pc:spChg chg="mod">
          <ac:chgData name="Anik Mazumder" userId="0297af4d-4a57-46dd-bc6c-7211c52d8afd" providerId="ADAL" clId="{CFF4B85A-1384-40DB-B37B-3D42BA1CF12F}" dt="2024-07-22T00:50:39.183" v="1" actId="1076"/>
          <ac:spMkLst>
            <pc:docMk/>
            <pc:sldMk cId="2297690455" sldId="343"/>
            <ac:spMk id="6" creationId="{2DB3CB8A-8F54-F39B-21A2-DF2FBC4EC26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66658D-933F-4D00-8742-FFAE86249A5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D9F0B9-8C60-418F-81A4-BB129ED6C767}">
      <dgm:prSet phldrT="[Text]" custT="1"/>
      <dgm:spPr>
        <a:solidFill>
          <a:srgbClr val="FFFFFF"/>
        </a:solidFill>
      </dgm:spPr>
      <dgm:t>
        <a:bodyPr/>
        <a:lstStyle/>
        <a:p>
          <a:r>
            <a:rPr lang="en-US" sz="2000" dirty="0">
              <a:solidFill>
                <a:schemeClr val="tx1">
                  <a:lumMod val="75000"/>
                </a:schemeClr>
              </a:solidFill>
            </a:rPr>
            <a:t>Roads, Bridges, Urban Transit Systems</a:t>
          </a:r>
          <a:endParaRPr lang="en-US" sz="2000" dirty="0"/>
        </a:p>
      </dgm:t>
    </dgm:pt>
    <dgm:pt modelId="{1BB11F6C-895E-4D9F-9F44-E6C6E198CDA8}" type="parTrans" cxnId="{7D482D56-15EC-4BA1-A371-990132D5ED2E}">
      <dgm:prSet/>
      <dgm:spPr/>
      <dgm:t>
        <a:bodyPr/>
        <a:lstStyle/>
        <a:p>
          <a:endParaRPr lang="en-US" sz="2000"/>
        </a:p>
      </dgm:t>
    </dgm:pt>
    <dgm:pt modelId="{1CE58760-D4C7-4B2E-A7AA-6B188801D99F}" type="sibTrans" cxnId="{7D482D56-15EC-4BA1-A371-990132D5ED2E}">
      <dgm:prSet/>
      <dgm:spPr/>
      <dgm:t>
        <a:bodyPr/>
        <a:lstStyle/>
        <a:p>
          <a:endParaRPr lang="en-US" sz="2000"/>
        </a:p>
      </dgm:t>
    </dgm:pt>
    <dgm:pt modelId="{151FF030-95B7-424C-BF19-11A85F3729D0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2000" dirty="0">
              <a:solidFill>
                <a:schemeClr val="tx1">
                  <a:lumMod val="75000"/>
                </a:schemeClr>
              </a:solidFill>
            </a:rPr>
            <a:t>Essential for economic growth and connectivity.</a:t>
          </a:r>
          <a:endParaRPr lang="en-US" sz="2000" dirty="0"/>
        </a:p>
      </dgm:t>
    </dgm:pt>
    <dgm:pt modelId="{8477DA39-9E44-451B-B5DF-3282967498EF}" type="parTrans" cxnId="{6DCA9188-0E30-4D90-9BD4-AE815D8EE1FD}">
      <dgm:prSet/>
      <dgm:spPr/>
      <dgm:t>
        <a:bodyPr/>
        <a:lstStyle/>
        <a:p>
          <a:endParaRPr lang="en-US" sz="2000"/>
        </a:p>
      </dgm:t>
    </dgm:pt>
    <dgm:pt modelId="{8CDE6ABA-0D7F-4F85-9242-A10F759A3384}" type="sibTrans" cxnId="{6DCA9188-0E30-4D90-9BD4-AE815D8EE1FD}">
      <dgm:prSet/>
      <dgm:spPr/>
      <dgm:t>
        <a:bodyPr/>
        <a:lstStyle/>
        <a:p>
          <a:endParaRPr lang="en-US" sz="2000"/>
        </a:p>
      </dgm:t>
    </dgm:pt>
    <dgm:pt modelId="{7AA0504B-1996-4FA1-BD86-86554D8CA4AE}">
      <dgm:prSet phldrT="[Text]" custT="1"/>
      <dgm:spPr>
        <a:solidFill>
          <a:srgbClr val="FFFFFF"/>
        </a:solidFill>
        <a:ln w="12700" cap="flat" cmpd="sng" algn="ctr">
          <a:solidFill>
            <a:srgbClr val="462C7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chemeClr val="tx1">
                  <a:lumMod val="75000"/>
                </a:schemeClr>
              </a:solidFill>
            </a:rPr>
            <a:t>Timeliness and Cost-Effectiveness</a:t>
          </a:r>
          <a:endParaRPr lang="en-US" sz="2000" kern="1200" dirty="0">
            <a:solidFill>
              <a:srgbClr val="462C79">
                <a:lumMod val="7500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27BB33A4-CD01-4A9B-8409-99078814D5A2}" type="parTrans" cxnId="{DA360FE9-24FB-4520-98B1-B210B4405C4D}">
      <dgm:prSet/>
      <dgm:spPr/>
      <dgm:t>
        <a:bodyPr/>
        <a:lstStyle/>
        <a:p>
          <a:endParaRPr lang="en-US" sz="2000"/>
        </a:p>
      </dgm:t>
    </dgm:pt>
    <dgm:pt modelId="{50208A0B-49F5-4C8A-ABC7-5FF4A559FE04}" type="sibTrans" cxnId="{DA360FE9-24FB-4520-98B1-B210B4405C4D}">
      <dgm:prSet/>
      <dgm:spPr/>
      <dgm:t>
        <a:bodyPr/>
        <a:lstStyle/>
        <a:p>
          <a:endParaRPr lang="en-US" sz="2000"/>
        </a:p>
      </dgm:t>
    </dgm:pt>
    <dgm:pt modelId="{1C96A467-BBA3-46BF-9A30-319874C0E6AA}">
      <dgm:prSet phldrT="[Text]" custT="1"/>
      <dgm:spPr>
        <a:solidFill>
          <a:srgbClr val="C4B3D7">
            <a:lumMod val="20000"/>
            <a:lumOff val="80000"/>
            <a:alpha val="90000"/>
          </a:srgbClr>
        </a:solidFill>
        <a:ln w="12700" cap="flat" cmpd="sng" algn="ctr">
          <a:solidFill>
            <a:srgbClr val="462C79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06680" tIns="106680" rIns="142240" bIns="160020" numCol="1" spcCol="1270" anchor="t" anchorCtr="0"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solidFill>
                <a:srgbClr val="462C79">
                  <a:lumMod val="75000"/>
                </a:srgbClr>
              </a:solidFill>
              <a:latin typeface="Calibri" panose="020F0502020204030204"/>
              <a:ea typeface="+mn-ea"/>
              <a:cs typeface="+mn-cs"/>
            </a:rPr>
            <a:t>Critical for maintaining project schedules and budgets.</a:t>
          </a:r>
        </a:p>
      </dgm:t>
    </dgm:pt>
    <dgm:pt modelId="{1A4A165A-4FEA-47EC-B410-7132B546D64E}" type="parTrans" cxnId="{54D8E12F-15BF-4248-B3B8-10AD7A959918}">
      <dgm:prSet/>
      <dgm:spPr/>
      <dgm:t>
        <a:bodyPr/>
        <a:lstStyle/>
        <a:p>
          <a:endParaRPr lang="en-US" sz="2000"/>
        </a:p>
      </dgm:t>
    </dgm:pt>
    <dgm:pt modelId="{6E9B4B69-15AC-4E62-909E-6C94C7966DE1}" type="sibTrans" cxnId="{54D8E12F-15BF-4248-B3B8-10AD7A959918}">
      <dgm:prSet/>
      <dgm:spPr/>
      <dgm:t>
        <a:bodyPr/>
        <a:lstStyle/>
        <a:p>
          <a:endParaRPr lang="en-US" sz="2000"/>
        </a:p>
      </dgm:t>
    </dgm:pt>
    <dgm:pt modelId="{87299527-7EB8-4358-BEDA-1F65B4B07043}" type="pres">
      <dgm:prSet presAssocID="{D466658D-933F-4D00-8742-FFAE86249A57}" presName="Name0" presStyleCnt="0">
        <dgm:presLayoutVars>
          <dgm:dir/>
          <dgm:animLvl val="lvl"/>
          <dgm:resizeHandles val="exact"/>
        </dgm:presLayoutVars>
      </dgm:prSet>
      <dgm:spPr/>
    </dgm:pt>
    <dgm:pt modelId="{B30547FD-4FB1-41BE-B01C-0621E0F43656}" type="pres">
      <dgm:prSet presAssocID="{08D9F0B9-8C60-418F-81A4-BB129ED6C767}" presName="composite" presStyleCnt="0"/>
      <dgm:spPr/>
    </dgm:pt>
    <dgm:pt modelId="{E8E48A0D-666E-43F8-A72D-3E4E06AC91C8}" type="pres">
      <dgm:prSet presAssocID="{08D9F0B9-8C60-418F-81A4-BB129ED6C76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AA8FB28B-994E-4839-9239-892D33F865C7}" type="pres">
      <dgm:prSet presAssocID="{08D9F0B9-8C60-418F-81A4-BB129ED6C767}" presName="desTx" presStyleLbl="alignAccFollowNode1" presStyleIdx="0" presStyleCnt="2">
        <dgm:presLayoutVars>
          <dgm:bulletEnabled val="1"/>
        </dgm:presLayoutVars>
      </dgm:prSet>
      <dgm:spPr/>
    </dgm:pt>
    <dgm:pt modelId="{83D2CFA5-8C32-411B-9015-A8EB237030F4}" type="pres">
      <dgm:prSet presAssocID="{1CE58760-D4C7-4B2E-A7AA-6B188801D99F}" presName="space" presStyleCnt="0"/>
      <dgm:spPr/>
    </dgm:pt>
    <dgm:pt modelId="{D7F496D2-0636-4D0A-AB56-51BF3277923E}" type="pres">
      <dgm:prSet presAssocID="{7AA0504B-1996-4FA1-BD86-86554D8CA4AE}" presName="composite" presStyleCnt="0"/>
      <dgm:spPr/>
    </dgm:pt>
    <dgm:pt modelId="{2A8AA255-7F86-45E5-A3CD-9E95E5B07666}" type="pres">
      <dgm:prSet presAssocID="{7AA0504B-1996-4FA1-BD86-86554D8CA4AE}" presName="parTx" presStyleLbl="alignNode1" presStyleIdx="1" presStyleCnt="2">
        <dgm:presLayoutVars>
          <dgm:chMax val="0"/>
          <dgm:chPref val="0"/>
          <dgm:bulletEnabled val="1"/>
        </dgm:presLayoutVars>
      </dgm:prSet>
      <dgm:spPr>
        <a:xfrm>
          <a:off x="2401457" y="14981"/>
          <a:ext cx="2104647" cy="841859"/>
        </a:xfrm>
        <a:prstGeom prst="rect">
          <a:avLst/>
        </a:prstGeom>
      </dgm:spPr>
    </dgm:pt>
    <dgm:pt modelId="{37DBE8E7-DC02-4DA4-B5ED-3200B0B5460C}" type="pres">
      <dgm:prSet presAssocID="{7AA0504B-1996-4FA1-BD86-86554D8CA4AE}" presName="desTx" presStyleLbl="alignAccFollowNode1" presStyleIdx="1" presStyleCnt="2">
        <dgm:presLayoutVars>
          <dgm:bulletEnabled val="1"/>
        </dgm:presLayoutVars>
      </dgm:prSet>
      <dgm:spPr>
        <a:xfrm>
          <a:off x="3566304" y="927087"/>
          <a:ext cx="3128308" cy="1361520"/>
        </a:xfrm>
        <a:prstGeom prst="rect">
          <a:avLst/>
        </a:prstGeom>
      </dgm:spPr>
    </dgm:pt>
  </dgm:ptLst>
  <dgm:cxnLst>
    <dgm:cxn modelId="{5E7F9402-323C-43F9-85A7-D67FDAE0C151}" type="presOf" srcId="{151FF030-95B7-424C-BF19-11A85F3729D0}" destId="{AA8FB28B-994E-4839-9239-892D33F865C7}" srcOrd="0" destOrd="0" presId="urn:microsoft.com/office/officeart/2005/8/layout/hList1"/>
    <dgm:cxn modelId="{54D8E12F-15BF-4248-B3B8-10AD7A959918}" srcId="{7AA0504B-1996-4FA1-BD86-86554D8CA4AE}" destId="{1C96A467-BBA3-46BF-9A30-319874C0E6AA}" srcOrd="0" destOrd="0" parTransId="{1A4A165A-4FEA-47EC-B410-7132B546D64E}" sibTransId="{6E9B4B69-15AC-4E62-909E-6C94C7966DE1}"/>
    <dgm:cxn modelId="{2C2E7934-C195-4A0F-B89A-96D7FA4085BE}" type="presOf" srcId="{7AA0504B-1996-4FA1-BD86-86554D8CA4AE}" destId="{2A8AA255-7F86-45E5-A3CD-9E95E5B07666}" srcOrd="0" destOrd="0" presId="urn:microsoft.com/office/officeart/2005/8/layout/hList1"/>
    <dgm:cxn modelId="{744EB640-6D47-471B-9998-5A7E4DCB3161}" type="presOf" srcId="{08D9F0B9-8C60-418F-81A4-BB129ED6C767}" destId="{E8E48A0D-666E-43F8-A72D-3E4E06AC91C8}" srcOrd="0" destOrd="0" presId="urn:microsoft.com/office/officeart/2005/8/layout/hList1"/>
    <dgm:cxn modelId="{7D482D56-15EC-4BA1-A371-990132D5ED2E}" srcId="{D466658D-933F-4D00-8742-FFAE86249A57}" destId="{08D9F0B9-8C60-418F-81A4-BB129ED6C767}" srcOrd="0" destOrd="0" parTransId="{1BB11F6C-895E-4D9F-9F44-E6C6E198CDA8}" sibTransId="{1CE58760-D4C7-4B2E-A7AA-6B188801D99F}"/>
    <dgm:cxn modelId="{6DCA9188-0E30-4D90-9BD4-AE815D8EE1FD}" srcId="{08D9F0B9-8C60-418F-81A4-BB129ED6C767}" destId="{151FF030-95B7-424C-BF19-11A85F3729D0}" srcOrd="0" destOrd="0" parTransId="{8477DA39-9E44-451B-B5DF-3282967498EF}" sibTransId="{8CDE6ABA-0D7F-4F85-9242-A10F759A3384}"/>
    <dgm:cxn modelId="{644F458D-DAE8-4796-A79C-346B0C8AAD87}" type="presOf" srcId="{D466658D-933F-4D00-8742-FFAE86249A57}" destId="{87299527-7EB8-4358-BEDA-1F65B4B07043}" srcOrd="0" destOrd="0" presId="urn:microsoft.com/office/officeart/2005/8/layout/hList1"/>
    <dgm:cxn modelId="{DA360FE9-24FB-4520-98B1-B210B4405C4D}" srcId="{D466658D-933F-4D00-8742-FFAE86249A57}" destId="{7AA0504B-1996-4FA1-BD86-86554D8CA4AE}" srcOrd="1" destOrd="0" parTransId="{27BB33A4-CD01-4A9B-8409-99078814D5A2}" sibTransId="{50208A0B-49F5-4C8A-ABC7-5FF4A559FE04}"/>
    <dgm:cxn modelId="{15BF5CF2-40E2-482F-9DFB-EFC83959D0C6}" type="presOf" srcId="{1C96A467-BBA3-46BF-9A30-319874C0E6AA}" destId="{37DBE8E7-DC02-4DA4-B5ED-3200B0B5460C}" srcOrd="0" destOrd="0" presId="urn:microsoft.com/office/officeart/2005/8/layout/hList1"/>
    <dgm:cxn modelId="{E288311D-CD9E-41A1-8C81-BE528F64575B}" type="presParOf" srcId="{87299527-7EB8-4358-BEDA-1F65B4B07043}" destId="{B30547FD-4FB1-41BE-B01C-0621E0F43656}" srcOrd="0" destOrd="0" presId="urn:microsoft.com/office/officeart/2005/8/layout/hList1"/>
    <dgm:cxn modelId="{3AEF87E4-22D0-4590-93B2-3E75B9544365}" type="presParOf" srcId="{B30547FD-4FB1-41BE-B01C-0621E0F43656}" destId="{E8E48A0D-666E-43F8-A72D-3E4E06AC91C8}" srcOrd="0" destOrd="0" presId="urn:microsoft.com/office/officeart/2005/8/layout/hList1"/>
    <dgm:cxn modelId="{2B120F74-D6FC-4271-BE14-8DACAD76728F}" type="presParOf" srcId="{B30547FD-4FB1-41BE-B01C-0621E0F43656}" destId="{AA8FB28B-994E-4839-9239-892D33F865C7}" srcOrd="1" destOrd="0" presId="urn:microsoft.com/office/officeart/2005/8/layout/hList1"/>
    <dgm:cxn modelId="{4ABA47E6-16D3-41E2-AC3B-C8F05AA50102}" type="presParOf" srcId="{87299527-7EB8-4358-BEDA-1F65B4B07043}" destId="{83D2CFA5-8C32-411B-9015-A8EB237030F4}" srcOrd="1" destOrd="0" presId="urn:microsoft.com/office/officeart/2005/8/layout/hList1"/>
    <dgm:cxn modelId="{6F7B7343-72AD-4661-A328-D137253D29ED}" type="presParOf" srcId="{87299527-7EB8-4358-BEDA-1F65B4B07043}" destId="{D7F496D2-0636-4D0A-AB56-51BF3277923E}" srcOrd="2" destOrd="0" presId="urn:microsoft.com/office/officeart/2005/8/layout/hList1"/>
    <dgm:cxn modelId="{F85C09DC-26C6-4224-ACFA-E481D7F31213}" type="presParOf" srcId="{D7F496D2-0636-4D0A-AB56-51BF3277923E}" destId="{2A8AA255-7F86-45E5-A3CD-9E95E5B07666}" srcOrd="0" destOrd="0" presId="urn:microsoft.com/office/officeart/2005/8/layout/hList1"/>
    <dgm:cxn modelId="{A007ED34-9EB4-4E47-9533-0154C4488850}" type="presParOf" srcId="{D7F496D2-0636-4D0A-AB56-51BF3277923E}" destId="{37DBE8E7-DC02-4DA4-B5ED-3200B0B5460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66658D-933F-4D00-8742-FFAE86249A5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D9F0B9-8C60-418F-81A4-BB129ED6C767}">
      <dgm:prSet phldrT="[Text]" custT="1"/>
      <dgm:spPr>
        <a:solidFill>
          <a:srgbClr val="FFFFFF"/>
        </a:solidFill>
      </dgm:spPr>
      <dgm:t>
        <a:bodyPr/>
        <a:lstStyle/>
        <a:p>
          <a:r>
            <a:rPr lang="en-US" sz="2000" dirty="0">
              <a:solidFill>
                <a:schemeClr val="tx2"/>
              </a:solidFill>
            </a:rPr>
            <a:t>Mold setting and Curing process</a:t>
          </a:r>
        </a:p>
      </dgm:t>
    </dgm:pt>
    <dgm:pt modelId="{1BB11F6C-895E-4D9F-9F44-E6C6E198CDA8}" type="parTrans" cxnId="{7D482D56-15EC-4BA1-A371-990132D5ED2E}">
      <dgm:prSet/>
      <dgm:spPr/>
      <dgm:t>
        <a:bodyPr/>
        <a:lstStyle/>
        <a:p>
          <a:endParaRPr lang="en-US" sz="2000"/>
        </a:p>
      </dgm:t>
    </dgm:pt>
    <dgm:pt modelId="{1CE58760-D4C7-4B2E-A7AA-6B188801D99F}" type="sibTrans" cxnId="{7D482D56-15EC-4BA1-A371-990132D5ED2E}">
      <dgm:prSet/>
      <dgm:spPr/>
      <dgm:t>
        <a:bodyPr/>
        <a:lstStyle/>
        <a:p>
          <a:endParaRPr lang="en-US" sz="2000"/>
        </a:p>
      </dgm:t>
    </dgm:pt>
    <dgm:pt modelId="{151FF030-95B7-424C-BF19-11A85F3729D0}">
      <dgm:prSet phldrT="[Text]" custT="1"/>
      <dgm:spPr>
        <a:solidFill>
          <a:srgbClr val="C4B3D7">
            <a:lumMod val="20000"/>
            <a:lumOff val="80000"/>
            <a:alpha val="90000"/>
          </a:srgbClr>
        </a:solidFill>
        <a:ln w="12700" cap="flat" cmpd="sng" algn="ctr">
          <a:solidFill>
            <a:srgbClr val="462C79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06680" tIns="106680" rIns="142240" bIns="160020" numCol="1" spcCol="1270" anchor="t" anchorCtr="0"/>
        <a:lstStyle/>
        <a:p>
          <a:r>
            <a:rPr lang="en-US" sz="2000" dirty="0"/>
            <a:t>Significant</a:t>
          </a:r>
          <a:r>
            <a:rPr lang="en-US" sz="2000" baseline="0" dirty="0"/>
            <a:t> impact on cost and efficiency. </a:t>
          </a:r>
          <a:endParaRPr lang="en-US" sz="2000" dirty="0"/>
        </a:p>
      </dgm:t>
    </dgm:pt>
    <dgm:pt modelId="{8477DA39-9E44-451B-B5DF-3282967498EF}" type="parTrans" cxnId="{6DCA9188-0E30-4D90-9BD4-AE815D8EE1FD}">
      <dgm:prSet/>
      <dgm:spPr/>
      <dgm:t>
        <a:bodyPr/>
        <a:lstStyle/>
        <a:p>
          <a:endParaRPr lang="en-US" sz="2000"/>
        </a:p>
      </dgm:t>
    </dgm:pt>
    <dgm:pt modelId="{8CDE6ABA-0D7F-4F85-9242-A10F759A3384}" type="sibTrans" cxnId="{6DCA9188-0E30-4D90-9BD4-AE815D8EE1FD}">
      <dgm:prSet/>
      <dgm:spPr/>
      <dgm:t>
        <a:bodyPr/>
        <a:lstStyle/>
        <a:p>
          <a:endParaRPr lang="en-US" sz="2000"/>
        </a:p>
      </dgm:t>
    </dgm:pt>
    <dgm:pt modelId="{7AA0504B-1996-4FA1-BD86-86554D8CA4AE}">
      <dgm:prSet phldrT="[Text]" custT="1"/>
      <dgm:spPr>
        <a:solidFill>
          <a:srgbClr val="FFFFFF"/>
        </a:solidFill>
        <a:ln w="12700" cap="flat" cmpd="sng" algn="ctr">
          <a:solidFill>
            <a:srgbClr val="462C7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chemeClr val="tx1">
                  <a:lumMod val="75000"/>
                </a:schemeClr>
              </a:solidFill>
            </a:rPr>
            <a:t>Resource Intensive</a:t>
          </a:r>
          <a:endParaRPr lang="en-US" sz="2000" kern="1200" dirty="0">
            <a:solidFill>
              <a:srgbClr val="462C79">
                <a:lumMod val="7500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27BB33A4-CD01-4A9B-8409-99078814D5A2}" type="parTrans" cxnId="{DA360FE9-24FB-4520-98B1-B210B4405C4D}">
      <dgm:prSet/>
      <dgm:spPr/>
      <dgm:t>
        <a:bodyPr/>
        <a:lstStyle/>
        <a:p>
          <a:endParaRPr lang="en-US" sz="2000"/>
        </a:p>
      </dgm:t>
    </dgm:pt>
    <dgm:pt modelId="{50208A0B-49F5-4C8A-ABC7-5FF4A559FE04}" type="sibTrans" cxnId="{DA360FE9-24FB-4520-98B1-B210B4405C4D}">
      <dgm:prSet/>
      <dgm:spPr/>
      <dgm:t>
        <a:bodyPr/>
        <a:lstStyle/>
        <a:p>
          <a:endParaRPr lang="en-US" sz="2000"/>
        </a:p>
      </dgm:t>
    </dgm:pt>
    <dgm:pt modelId="{1C96A467-BBA3-46BF-9A30-319874C0E6AA}">
      <dgm:prSet phldrT="[Text]" custT="1"/>
      <dgm:spPr>
        <a:solidFill>
          <a:srgbClr val="C4B3D7">
            <a:lumMod val="20000"/>
            <a:lumOff val="80000"/>
            <a:alpha val="90000"/>
          </a:srgbClr>
        </a:solidFill>
        <a:ln w="12700" cap="flat" cmpd="sng" algn="ctr">
          <a:solidFill>
            <a:srgbClr val="462C79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06680" tIns="106680" rIns="142240" bIns="160020" numCol="1" spcCol="1270" anchor="t" anchorCtr="0"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solidFill>
                <a:srgbClr val="462C79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High energy and labor cost. </a:t>
          </a:r>
        </a:p>
      </dgm:t>
    </dgm:pt>
    <dgm:pt modelId="{1A4A165A-4FEA-47EC-B410-7132B546D64E}" type="parTrans" cxnId="{54D8E12F-15BF-4248-B3B8-10AD7A959918}">
      <dgm:prSet/>
      <dgm:spPr/>
      <dgm:t>
        <a:bodyPr/>
        <a:lstStyle/>
        <a:p>
          <a:endParaRPr lang="en-US" sz="2000"/>
        </a:p>
      </dgm:t>
    </dgm:pt>
    <dgm:pt modelId="{6E9B4B69-15AC-4E62-909E-6C94C7966DE1}" type="sibTrans" cxnId="{54D8E12F-15BF-4248-B3B8-10AD7A959918}">
      <dgm:prSet/>
      <dgm:spPr/>
      <dgm:t>
        <a:bodyPr/>
        <a:lstStyle/>
        <a:p>
          <a:endParaRPr lang="en-US" sz="2000"/>
        </a:p>
      </dgm:t>
    </dgm:pt>
    <dgm:pt modelId="{87299527-7EB8-4358-BEDA-1F65B4B07043}" type="pres">
      <dgm:prSet presAssocID="{D466658D-933F-4D00-8742-FFAE86249A57}" presName="Name0" presStyleCnt="0">
        <dgm:presLayoutVars>
          <dgm:dir/>
          <dgm:animLvl val="lvl"/>
          <dgm:resizeHandles val="exact"/>
        </dgm:presLayoutVars>
      </dgm:prSet>
      <dgm:spPr/>
    </dgm:pt>
    <dgm:pt modelId="{B30547FD-4FB1-41BE-B01C-0621E0F43656}" type="pres">
      <dgm:prSet presAssocID="{08D9F0B9-8C60-418F-81A4-BB129ED6C767}" presName="composite" presStyleCnt="0"/>
      <dgm:spPr/>
    </dgm:pt>
    <dgm:pt modelId="{E8E48A0D-666E-43F8-A72D-3E4E06AC91C8}" type="pres">
      <dgm:prSet presAssocID="{08D9F0B9-8C60-418F-81A4-BB129ED6C76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AA8FB28B-994E-4839-9239-892D33F865C7}" type="pres">
      <dgm:prSet presAssocID="{08D9F0B9-8C60-418F-81A4-BB129ED6C767}" presName="desTx" presStyleLbl="alignAccFollowNode1" presStyleIdx="0" presStyleCnt="2">
        <dgm:presLayoutVars>
          <dgm:bulletEnabled val="1"/>
        </dgm:presLayoutVars>
      </dgm:prSet>
      <dgm:spPr>
        <a:xfrm>
          <a:off x="27" y="821902"/>
          <a:ext cx="2622851" cy="1229759"/>
        </a:xfrm>
        <a:prstGeom prst="rect">
          <a:avLst/>
        </a:prstGeom>
      </dgm:spPr>
    </dgm:pt>
    <dgm:pt modelId="{83D2CFA5-8C32-411B-9015-A8EB237030F4}" type="pres">
      <dgm:prSet presAssocID="{1CE58760-D4C7-4B2E-A7AA-6B188801D99F}" presName="space" presStyleCnt="0"/>
      <dgm:spPr/>
    </dgm:pt>
    <dgm:pt modelId="{D7F496D2-0636-4D0A-AB56-51BF3277923E}" type="pres">
      <dgm:prSet presAssocID="{7AA0504B-1996-4FA1-BD86-86554D8CA4AE}" presName="composite" presStyleCnt="0"/>
      <dgm:spPr/>
    </dgm:pt>
    <dgm:pt modelId="{2A8AA255-7F86-45E5-A3CD-9E95E5B07666}" type="pres">
      <dgm:prSet presAssocID="{7AA0504B-1996-4FA1-BD86-86554D8CA4AE}" presName="parTx" presStyleLbl="alignNode1" presStyleIdx="1" presStyleCnt="2">
        <dgm:presLayoutVars>
          <dgm:chMax val="0"/>
          <dgm:chPref val="0"/>
          <dgm:bulletEnabled val="1"/>
        </dgm:presLayoutVars>
      </dgm:prSet>
      <dgm:spPr>
        <a:xfrm>
          <a:off x="2401457" y="14981"/>
          <a:ext cx="2104647" cy="841859"/>
        </a:xfrm>
        <a:prstGeom prst="rect">
          <a:avLst/>
        </a:prstGeom>
      </dgm:spPr>
    </dgm:pt>
    <dgm:pt modelId="{37DBE8E7-DC02-4DA4-B5ED-3200B0B5460C}" type="pres">
      <dgm:prSet presAssocID="{7AA0504B-1996-4FA1-BD86-86554D8CA4AE}" presName="desTx" presStyleLbl="alignAccFollowNode1" presStyleIdx="1" presStyleCnt="2">
        <dgm:presLayoutVars>
          <dgm:bulletEnabled val="1"/>
        </dgm:presLayoutVars>
      </dgm:prSet>
      <dgm:spPr>
        <a:xfrm>
          <a:off x="2990078" y="821902"/>
          <a:ext cx="2622851" cy="1229759"/>
        </a:xfrm>
        <a:prstGeom prst="rect">
          <a:avLst/>
        </a:prstGeom>
      </dgm:spPr>
    </dgm:pt>
  </dgm:ptLst>
  <dgm:cxnLst>
    <dgm:cxn modelId="{5E7F9402-323C-43F9-85A7-D67FDAE0C151}" type="presOf" srcId="{151FF030-95B7-424C-BF19-11A85F3729D0}" destId="{AA8FB28B-994E-4839-9239-892D33F865C7}" srcOrd="0" destOrd="0" presId="urn:microsoft.com/office/officeart/2005/8/layout/hList1"/>
    <dgm:cxn modelId="{54D8E12F-15BF-4248-B3B8-10AD7A959918}" srcId="{7AA0504B-1996-4FA1-BD86-86554D8CA4AE}" destId="{1C96A467-BBA3-46BF-9A30-319874C0E6AA}" srcOrd="0" destOrd="0" parTransId="{1A4A165A-4FEA-47EC-B410-7132B546D64E}" sibTransId="{6E9B4B69-15AC-4E62-909E-6C94C7966DE1}"/>
    <dgm:cxn modelId="{2C2E7934-C195-4A0F-B89A-96D7FA4085BE}" type="presOf" srcId="{7AA0504B-1996-4FA1-BD86-86554D8CA4AE}" destId="{2A8AA255-7F86-45E5-A3CD-9E95E5B07666}" srcOrd="0" destOrd="0" presId="urn:microsoft.com/office/officeart/2005/8/layout/hList1"/>
    <dgm:cxn modelId="{744EB640-6D47-471B-9998-5A7E4DCB3161}" type="presOf" srcId="{08D9F0B9-8C60-418F-81A4-BB129ED6C767}" destId="{E8E48A0D-666E-43F8-A72D-3E4E06AC91C8}" srcOrd="0" destOrd="0" presId="urn:microsoft.com/office/officeart/2005/8/layout/hList1"/>
    <dgm:cxn modelId="{7D482D56-15EC-4BA1-A371-990132D5ED2E}" srcId="{D466658D-933F-4D00-8742-FFAE86249A57}" destId="{08D9F0B9-8C60-418F-81A4-BB129ED6C767}" srcOrd="0" destOrd="0" parTransId="{1BB11F6C-895E-4D9F-9F44-E6C6E198CDA8}" sibTransId="{1CE58760-D4C7-4B2E-A7AA-6B188801D99F}"/>
    <dgm:cxn modelId="{6DCA9188-0E30-4D90-9BD4-AE815D8EE1FD}" srcId="{08D9F0B9-8C60-418F-81A4-BB129ED6C767}" destId="{151FF030-95B7-424C-BF19-11A85F3729D0}" srcOrd="0" destOrd="0" parTransId="{8477DA39-9E44-451B-B5DF-3282967498EF}" sibTransId="{8CDE6ABA-0D7F-4F85-9242-A10F759A3384}"/>
    <dgm:cxn modelId="{644F458D-DAE8-4796-A79C-346B0C8AAD87}" type="presOf" srcId="{D466658D-933F-4D00-8742-FFAE86249A57}" destId="{87299527-7EB8-4358-BEDA-1F65B4B07043}" srcOrd="0" destOrd="0" presId="urn:microsoft.com/office/officeart/2005/8/layout/hList1"/>
    <dgm:cxn modelId="{DA360FE9-24FB-4520-98B1-B210B4405C4D}" srcId="{D466658D-933F-4D00-8742-FFAE86249A57}" destId="{7AA0504B-1996-4FA1-BD86-86554D8CA4AE}" srcOrd="1" destOrd="0" parTransId="{27BB33A4-CD01-4A9B-8409-99078814D5A2}" sibTransId="{50208A0B-49F5-4C8A-ABC7-5FF4A559FE04}"/>
    <dgm:cxn modelId="{15BF5CF2-40E2-482F-9DFB-EFC83959D0C6}" type="presOf" srcId="{1C96A467-BBA3-46BF-9A30-319874C0E6AA}" destId="{37DBE8E7-DC02-4DA4-B5ED-3200B0B5460C}" srcOrd="0" destOrd="0" presId="urn:microsoft.com/office/officeart/2005/8/layout/hList1"/>
    <dgm:cxn modelId="{E288311D-CD9E-41A1-8C81-BE528F64575B}" type="presParOf" srcId="{87299527-7EB8-4358-BEDA-1F65B4B07043}" destId="{B30547FD-4FB1-41BE-B01C-0621E0F43656}" srcOrd="0" destOrd="0" presId="urn:microsoft.com/office/officeart/2005/8/layout/hList1"/>
    <dgm:cxn modelId="{3AEF87E4-22D0-4590-93B2-3E75B9544365}" type="presParOf" srcId="{B30547FD-4FB1-41BE-B01C-0621E0F43656}" destId="{E8E48A0D-666E-43F8-A72D-3E4E06AC91C8}" srcOrd="0" destOrd="0" presId="urn:microsoft.com/office/officeart/2005/8/layout/hList1"/>
    <dgm:cxn modelId="{2B120F74-D6FC-4271-BE14-8DACAD76728F}" type="presParOf" srcId="{B30547FD-4FB1-41BE-B01C-0621E0F43656}" destId="{AA8FB28B-994E-4839-9239-892D33F865C7}" srcOrd="1" destOrd="0" presId="urn:microsoft.com/office/officeart/2005/8/layout/hList1"/>
    <dgm:cxn modelId="{4ABA47E6-16D3-41E2-AC3B-C8F05AA50102}" type="presParOf" srcId="{87299527-7EB8-4358-BEDA-1F65B4B07043}" destId="{83D2CFA5-8C32-411B-9015-A8EB237030F4}" srcOrd="1" destOrd="0" presId="urn:microsoft.com/office/officeart/2005/8/layout/hList1"/>
    <dgm:cxn modelId="{6F7B7343-72AD-4661-A328-D137253D29ED}" type="presParOf" srcId="{87299527-7EB8-4358-BEDA-1F65B4B07043}" destId="{D7F496D2-0636-4D0A-AB56-51BF3277923E}" srcOrd="2" destOrd="0" presId="urn:microsoft.com/office/officeart/2005/8/layout/hList1"/>
    <dgm:cxn modelId="{F85C09DC-26C6-4224-ACFA-E481D7F31213}" type="presParOf" srcId="{D7F496D2-0636-4D0A-AB56-51BF3277923E}" destId="{2A8AA255-7F86-45E5-A3CD-9E95E5B07666}" srcOrd="0" destOrd="0" presId="urn:microsoft.com/office/officeart/2005/8/layout/hList1"/>
    <dgm:cxn modelId="{A007ED34-9EB4-4E47-9533-0154C4488850}" type="presParOf" srcId="{D7F496D2-0636-4D0A-AB56-51BF3277923E}" destId="{37DBE8E7-DC02-4DA4-B5ED-3200B0B5460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DE5C0F-6611-4888-A3EA-EB5936CD08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7C7B9C-C7F7-4926-AFB4-03B0F79F5FAD}">
      <dgm:prSet phldrT="[Text]" custT="1"/>
      <dgm:spPr>
        <a:solidFill>
          <a:srgbClr val="C4B3D7">
            <a:lumMod val="20000"/>
            <a:lumOff val="80000"/>
          </a:srgbClr>
        </a:solidFill>
        <a:ln w="12700" cap="flat" cmpd="sng" algn="ctr">
          <a:solidFill>
            <a:srgbClr val="FBCF2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21920" tIns="121920" rIns="121920" bIns="121920" numCol="1" spcCol="1270" anchor="ctr" anchorCtr="0"/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462C79">
                  <a:lumMod val="75000"/>
                </a:srgbClr>
              </a:solidFill>
              <a:latin typeface="+mn-lt"/>
              <a:ea typeface="+mn-ea"/>
              <a:cs typeface="+mn-cs"/>
            </a:rPr>
            <a:t>1. Specific Production Process</a:t>
          </a:r>
        </a:p>
      </dgm:t>
    </dgm:pt>
    <dgm:pt modelId="{A63C4C5B-7A2F-4C01-90FF-81899DD7BD04}" type="parTrans" cxnId="{5A0D01FB-40D1-4965-8A7F-5E5106D62CB3}">
      <dgm:prSet/>
      <dgm:spPr/>
      <dgm:t>
        <a:bodyPr/>
        <a:lstStyle/>
        <a:p>
          <a:endParaRPr lang="en-US"/>
        </a:p>
      </dgm:t>
    </dgm:pt>
    <dgm:pt modelId="{45F3B2A5-098A-4B14-AFC9-4342EE5FF394}" type="sibTrans" cxnId="{5A0D01FB-40D1-4965-8A7F-5E5106D62CB3}">
      <dgm:prSet/>
      <dgm:spPr/>
      <dgm:t>
        <a:bodyPr/>
        <a:lstStyle/>
        <a:p>
          <a:endParaRPr lang="en-US"/>
        </a:p>
      </dgm:t>
    </dgm:pt>
    <dgm:pt modelId="{AFA9C894-0A32-4CFB-9A2B-14D449613843}">
      <dgm:prSet phldrT="[Text]" custT="1"/>
      <dgm:spPr/>
      <dgm:t>
        <a:bodyPr/>
        <a:lstStyle/>
        <a:p>
          <a:pPr algn="just">
            <a:buNone/>
          </a:pPr>
          <a:r>
            <a:rPr lang="en-US" sz="2400" dirty="0"/>
            <a:t>Limited</a:t>
          </a:r>
          <a:r>
            <a:rPr lang="en-US" sz="2400" baseline="0" dirty="0"/>
            <a:t> focus on optimizing specific production processes such as,</a:t>
          </a:r>
          <a:endParaRPr lang="en-US" sz="2400" dirty="0"/>
        </a:p>
      </dgm:t>
    </dgm:pt>
    <dgm:pt modelId="{79170DB4-9016-4836-BB9C-B4B117648662}" type="parTrans" cxnId="{957BFC26-8AA3-4577-9758-B5568D896D21}">
      <dgm:prSet/>
      <dgm:spPr/>
      <dgm:t>
        <a:bodyPr/>
        <a:lstStyle/>
        <a:p>
          <a:endParaRPr lang="en-US"/>
        </a:p>
      </dgm:t>
    </dgm:pt>
    <dgm:pt modelId="{3BCA6A01-293F-4EA4-8742-4AD4961AA9EA}" type="sibTrans" cxnId="{957BFC26-8AA3-4577-9758-B5568D896D21}">
      <dgm:prSet/>
      <dgm:spPr/>
      <dgm:t>
        <a:bodyPr/>
        <a:lstStyle/>
        <a:p>
          <a:endParaRPr lang="en-US"/>
        </a:p>
      </dgm:t>
    </dgm:pt>
    <dgm:pt modelId="{21E7263F-6981-4446-A724-0978AB0E124F}">
      <dgm:prSet phldrT="[Text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>
                  <a:lumMod val="75000"/>
                </a:schemeClr>
              </a:solidFill>
              <a:latin typeface="+mn-lt"/>
            </a:rPr>
            <a:t>2. Dynamic Manufacturing Environments</a:t>
          </a:r>
          <a:endParaRPr lang="en-US" sz="2800" dirty="0">
            <a:solidFill>
              <a:schemeClr val="tx1">
                <a:lumMod val="75000"/>
              </a:schemeClr>
            </a:solidFill>
            <a:latin typeface="+mn-lt"/>
          </a:endParaRPr>
        </a:p>
      </dgm:t>
    </dgm:pt>
    <dgm:pt modelId="{CCE7D747-0040-45B0-8700-9CA163948F51}" type="parTrans" cxnId="{1E5ECDF6-9C42-46BB-A615-36881D501A65}">
      <dgm:prSet/>
      <dgm:spPr/>
      <dgm:t>
        <a:bodyPr/>
        <a:lstStyle/>
        <a:p>
          <a:endParaRPr lang="en-US"/>
        </a:p>
      </dgm:t>
    </dgm:pt>
    <dgm:pt modelId="{13259AC3-89C4-41F1-9D80-EE1681A7BA73}" type="sibTrans" cxnId="{1E5ECDF6-9C42-46BB-A615-36881D501A65}">
      <dgm:prSet/>
      <dgm:spPr/>
      <dgm:t>
        <a:bodyPr/>
        <a:lstStyle/>
        <a:p>
          <a:endParaRPr lang="en-US"/>
        </a:p>
      </dgm:t>
    </dgm:pt>
    <dgm:pt modelId="{74DF6727-91AD-4123-8CA7-54FDFF888B6A}">
      <dgm:prSet phldrT="[Text]" custT="1"/>
      <dgm:spPr/>
      <dgm:t>
        <a:bodyPr/>
        <a:lstStyle/>
        <a:p>
          <a:pPr algn="just">
            <a:buNone/>
          </a:pPr>
          <a:r>
            <a:rPr lang="en-US" sz="2400" dirty="0">
              <a:solidFill>
                <a:schemeClr val="tx1">
                  <a:lumMod val="75000"/>
                </a:schemeClr>
              </a:solidFill>
            </a:rPr>
            <a:t>Traditional models often assume</a:t>
          </a:r>
          <a:endParaRPr lang="en-US" sz="2400" dirty="0"/>
        </a:p>
      </dgm:t>
    </dgm:pt>
    <dgm:pt modelId="{BA83B3EA-508C-492C-BD78-BDE59CDC2120}" type="parTrans" cxnId="{0BC21A00-D6FA-4D14-81FC-26E0801D2A45}">
      <dgm:prSet/>
      <dgm:spPr/>
      <dgm:t>
        <a:bodyPr/>
        <a:lstStyle/>
        <a:p>
          <a:endParaRPr lang="en-US"/>
        </a:p>
      </dgm:t>
    </dgm:pt>
    <dgm:pt modelId="{65A21D02-91D0-4A93-B837-09BE46081F5F}" type="sibTrans" cxnId="{0BC21A00-D6FA-4D14-81FC-26E0801D2A45}">
      <dgm:prSet/>
      <dgm:spPr/>
      <dgm:t>
        <a:bodyPr/>
        <a:lstStyle/>
        <a:p>
          <a:endParaRPr lang="en-US"/>
        </a:p>
      </dgm:t>
    </dgm:pt>
    <dgm:pt modelId="{4971C8EE-BB56-4005-8FAA-161F27120086}">
      <dgm:prSet phldrT="[Text]" custT="1"/>
      <dgm:spPr/>
      <dgm:t>
        <a:bodyPr/>
        <a:lstStyle/>
        <a:p>
          <a:pPr algn="just">
            <a:buFont typeface="Arial" panose="020B0604020202020204" pitchFamily="34" charset="0"/>
            <a:buChar char="•"/>
          </a:pPr>
          <a:r>
            <a:rPr lang="en-US" sz="2400" baseline="0" dirty="0"/>
            <a:t>How the components will be arranged in a batch or pallet for being cured</a:t>
          </a:r>
          <a:endParaRPr lang="en-US" sz="2400" dirty="0"/>
        </a:p>
      </dgm:t>
    </dgm:pt>
    <dgm:pt modelId="{222D4A8E-9A7D-4029-8B3F-9770C22C0020}" type="parTrans" cxnId="{B1C12857-F44E-44CE-B418-C5712CFB7F3C}">
      <dgm:prSet/>
      <dgm:spPr/>
      <dgm:t>
        <a:bodyPr/>
        <a:lstStyle/>
        <a:p>
          <a:endParaRPr lang="en-US"/>
        </a:p>
      </dgm:t>
    </dgm:pt>
    <dgm:pt modelId="{4E3E67B6-6B86-464E-A32D-638CE682370C}" type="sibTrans" cxnId="{B1C12857-F44E-44CE-B418-C5712CFB7F3C}">
      <dgm:prSet/>
      <dgm:spPr/>
      <dgm:t>
        <a:bodyPr/>
        <a:lstStyle/>
        <a:p>
          <a:endParaRPr lang="en-US"/>
        </a:p>
      </dgm:t>
    </dgm:pt>
    <dgm:pt modelId="{43D07163-FDAA-4E72-961D-4C0B60C9428F}">
      <dgm:prSet phldrT="[Text]" custT="1"/>
      <dgm:spPr/>
      <dgm:t>
        <a:bodyPr/>
        <a:lstStyle/>
        <a:p>
          <a:pPr algn="just">
            <a:buFont typeface="Arial" panose="020B0604020202020204" pitchFamily="34" charset="0"/>
            <a:buChar char="•"/>
          </a:pPr>
          <a:r>
            <a:rPr lang="en-US" sz="2400" dirty="0"/>
            <a:t>How many batches or pallets will be required</a:t>
          </a:r>
        </a:p>
      </dgm:t>
    </dgm:pt>
    <dgm:pt modelId="{5FF7686B-3EE8-4E1A-93C4-6AD91EB5D2C8}" type="parTrans" cxnId="{D5630CFF-DBC9-450F-A6B6-DB3085190EB8}">
      <dgm:prSet/>
      <dgm:spPr/>
      <dgm:t>
        <a:bodyPr/>
        <a:lstStyle/>
        <a:p>
          <a:endParaRPr lang="en-US"/>
        </a:p>
      </dgm:t>
    </dgm:pt>
    <dgm:pt modelId="{8CD98F60-3601-48B1-B9BB-1D174F87A41A}" type="sibTrans" cxnId="{D5630CFF-DBC9-450F-A6B6-DB3085190EB8}">
      <dgm:prSet/>
      <dgm:spPr/>
      <dgm:t>
        <a:bodyPr/>
        <a:lstStyle/>
        <a:p>
          <a:endParaRPr lang="en-US"/>
        </a:p>
      </dgm:t>
    </dgm:pt>
    <dgm:pt modelId="{9C6BBDB0-0547-4647-8C76-780AEE97905E}">
      <dgm:prSet phldrT="[Text]" custT="1"/>
      <dgm:spPr/>
      <dgm:t>
        <a:bodyPr/>
        <a:lstStyle/>
        <a:p>
          <a:pPr algn="just">
            <a:buFont typeface="Arial" panose="020B0604020202020204" pitchFamily="34" charset="0"/>
            <a:buChar char="•"/>
          </a:pPr>
          <a:r>
            <a:rPr lang="en-US" sz="2400" dirty="0">
              <a:solidFill>
                <a:schemeClr val="tx1">
                  <a:lumMod val="75000"/>
                </a:schemeClr>
              </a:solidFill>
            </a:rPr>
            <a:t>Static conditions, </a:t>
          </a:r>
          <a:endParaRPr lang="en-US" sz="2400" dirty="0"/>
        </a:p>
      </dgm:t>
    </dgm:pt>
    <dgm:pt modelId="{74AA9631-9748-468F-97CA-C98AC337B80A}" type="parTrans" cxnId="{FA1410CB-1FB2-4E79-8C8D-9FD4734E4B81}">
      <dgm:prSet/>
      <dgm:spPr/>
      <dgm:t>
        <a:bodyPr/>
        <a:lstStyle/>
        <a:p>
          <a:endParaRPr lang="en-US"/>
        </a:p>
      </dgm:t>
    </dgm:pt>
    <dgm:pt modelId="{A61E7A3D-990F-4ECE-85B1-94C4F80FA14B}" type="sibTrans" cxnId="{FA1410CB-1FB2-4E79-8C8D-9FD4734E4B81}">
      <dgm:prSet/>
      <dgm:spPr/>
      <dgm:t>
        <a:bodyPr/>
        <a:lstStyle/>
        <a:p>
          <a:endParaRPr lang="en-US"/>
        </a:p>
      </dgm:t>
    </dgm:pt>
    <dgm:pt modelId="{7E6D0FA3-A354-409F-B137-EE3ED00416B2}">
      <dgm:prSet phldrT="[Text]" custT="1"/>
      <dgm:spPr/>
      <dgm:t>
        <a:bodyPr/>
        <a:lstStyle/>
        <a:p>
          <a:pPr algn="just">
            <a:buFont typeface="Arial" panose="020B0604020202020204" pitchFamily="34" charset="0"/>
            <a:buChar char="•"/>
          </a:pPr>
          <a:r>
            <a:rPr lang="en-US" sz="2400" dirty="0">
              <a:solidFill>
                <a:schemeClr val="tx1">
                  <a:lumMod val="75000"/>
                </a:schemeClr>
              </a:solidFill>
            </a:rPr>
            <a:t>No variability in demand and deadlines</a:t>
          </a:r>
          <a:endParaRPr lang="en-US" sz="2400" dirty="0"/>
        </a:p>
      </dgm:t>
    </dgm:pt>
    <dgm:pt modelId="{6D787C25-AE18-4CF9-AEDA-E29F8152FBB0}" type="parTrans" cxnId="{5DAA4535-471B-4CF6-8ECF-34E18C36D80F}">
      <dgm:prSet/>
      <dgm:spPr/>
      <dgm:t>
        <a:bodyPr/>
        <a:lstStyle/>
        <a:p>
          <a:endParaRPr lang="en-US"/>
        </a:p>
      </dgm:t>
    </dgm:pt>
    <dgm:pt modelId="{A07F8AAC-04D9-4DFC-85AC-45E6695E2692}" type="sibTrans" cxnId="{5DAA4535-471B-4CF6-8ECF-34E18C36D80F}">
      <dgm:prSet/>
      <dgm:spPr/>
      <dgm:t>
        <a:bodyPr/>
        <a:lstStyle/>
        <a:p>
          <a:endParaRPr lang="en-US"/>
        </a:p>
      </dgm:t>
    </dgm:pt>
    <dgm:pt modelId="{3F8399DD-6B00-4302-A3A4-76AFB8040B4D}" type="pres">
      <dgm:prSet presAssocID="{43DE5C0F-6611-4888-A3EA-EB5936CD08B6}" presName="linear" presStyleCnt="0">
        <dgm:presLayoutVars>
          <dgm:animLvl val="lvl"/>
          <dgm:resizeHandles val="exact"/>
        </dgm:presLayoutVars>
      </dgm:prSet>
      <dgm:spPr/>
    </dgm:pt>
    <dgm:pt modelId="{D01BE70D-3E12-4E81-BEB8-71E051385FEB}" type="pres">
      <dgm:prSet presAssocID="{5A7C7B9C-C7F7-4926-AFB4-03B0F79F5FAD}" presName="parentText" presStyleLbl="node1" presStyleIdx="0" presStyleCnt="2" custScaleY="33585" custLinFactNeighborX="-2091" custLinFactNeighborY="-1673">
        <dgm:presLayoutVars>
          <dgm:chMax val="0"/>
          <dgm:bulletEnabled val="1"/>
        </dgm:presLayoutVars>
      </dgm:prSet>
      <dgm:spPr>
        <a:xfrm>
          <a:off x="0" y="853097"/>
          <a:ext cx="10251440" cy="773995"/>
        </a:xfrm>
        <a:prstGeom prst="roundRect">
          <a:avLst/>
        </a:prstGeom>
      </dgm:spPr>
    </dgm:pt>
    <dgm:pt modelId="{1BBC888F-19E4-45BE-9382-BB35AFBB8F8D}" type="pres">
      <dgm:prSet presAssocID="{5A7C7B9C-C7F7-4926-AFB4-03B0F79F5FAD}" presName="childText" presStyleLbl="revTx" presStyleIdx="0" presStyleCnt="2">
        <dgm:presLayoutVars>
          <dgm:bulletEnabled val="1"/>
        </dgm:presLayoutVars>
      </dgm:prSet>
      <dgm:spPr/>
    </dgm:pt>
    <dgm:pt modelId="{5D2CE285-2D01-4676-A8D0-988F6A6C4D95}" type="pres">
      <dgm:prSet presAssocID="{21E7263F-6981-4446-A724-0978AB0E124F}" presName="parentText" presStyleLbl="node1" presStyleIdx="1" presStyleCnt="2" custScaleY="35245">
        <dgm:presLayoutVars>
          <dgm:chMax val="0"/>
          <dgm:bulletEnabled val="1"/>
        </dgm:presLayoutVars>
      </dgm:prSet>
      <dgm:spPr/>
    </dgm:pt>
    <dgm:pt modelId="{0AB8F203-86BB-4D35-814E-54A89023712C}" type="pres">
      <dgm:prSet presAssocID="{21E7263F-6981-4446-A724-0978AB0E124F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BC21A00-D6FA-4D14-81FC-26E0801D2A45}" srcId="{21E7263F-6981-4446-A724-0978AB0E124F}" destId="{74DF6727-91AD-4123-8CA7-54FDFF888B6A}" srcOrd="0" destOrd="0" parTransId="{BA83B3EA-508C-492C-BD78-BDE59CDC2120}" sibTransId="{65A21D02-91D0-4A93-B837-09BE46081F5F}"/>
    <dgm:cxn modelId="{E5B1AE1D-3DE3-4CB1-A330-8FB9252BA685}" type="presOf" srcId="{4971C8EE-BB56-4005-8FAA-161F27120086}" destId="{1BBC888F-19E4-45BE-9382-BB35AFBB8F8D}" srcOrd="0" destOrd="1" presId="urn:microsoft.com/office/officeart/2005/8/layout/vList2"/>
    <dgm:cxn modelId="{957BFC26-8AA3-4577-9758-B5568D896D21}" srcId="{5A7C7B9C-C7F7-4926-AFB4-03B0F79F5FAD}" destId="{AFA9C894-0A32-4CFB-9A2B-14D449613843}" srcOrd="0" destOrd="0" parTransId="{79170DB4-9016-4836-BB9C-B4B117648662}" sibTransId="{3BCA6A01-293F-4EA4-8742-4AD4961AA9EA}"/>
    <dgm:cxn modelId="{66459F2F-F393-4DD7-8720-F8D8A720D4D5}" type="presOf" srcId="{74DF6727-91AD-4123-8CA7-54FDFF888B6A}" destId="{0AB8F203-86BB-4D35-814E-54A89023712C}" srcOrd="0" destOrd="0" presId="urn:microsoft.com/office/officeart/2005/8/layout/vList2"/>
    <dgm:cxn modelId="{F963C72F-94B1-4784-9A68-3A07F95D1E1B}" type="presOf" srcId="{7E6D0FA3-A354-409F-B137-EE3ED00416B2}" destId="{0AB8F203-86BB-4D35-814E-54A89023712C}" srcOrd="0" destOrd="2" presId="urn:microsoft.com/office/officeart/2005/8/layout/vList2"/>
    <dgm:cxn modelId="{5DAA4535-471B-4CF6-8ECF-34E18C36D80F}" srcId="{21E7263F-6981-4446-A724-0978AB0E124F}" destId="{7E6D0FA3-A354-409F-B137-EE3ED00416B2}" srcOrd="2" destOrd="0" parTransId="{6D787C25-AE18-4CF9-AEDA-E29F8152FBB0}" sibTransId="{A07F8AAC-04D9-4DFC-85AC-45E6695E2692}"/>
    <dgm:cxn modelId="{62F1C14A-AB9A-48C9-A26D-3264E28DBFA9}" type="presOf" srcId="{AFA9C894-0A32-4CFB-9A2B-14D449613843}" destId="{1BBC888F-19E4-45BE-9382-BB35AFBB8F8D}" srcOrd="0" destOrd="0" presId="urn:microsoft.com/office/officeart/2005/8/layout/vList2"/>
    <dgm:cxn modelId="{BA6C3C55-2E1F-44E6-94F9-9276A41FB5E8}" type="presOf" srcId="{21E7263F-6981-4446-A724-0978AB0E124F}" destId="{5D2CE285-2D01-4676-A8D0-988F6A6C4D95}" srcOrd="0" destOrd="0" presId="urn:microsoft.com/office/officeart/2005/8/layout/vList2"/>
    <dgm:cxn modelId="{B1C12857-F44E-44CE-B418-C5712CFB7F3C}" srcId="{5A7C7B9C-C7F7-4926-AFB4-03B0F79F5FAD}" destId="{4971C8EE-BB56-4005-8FAA-161F27120086}" srcOrd="1" destOrd="0" parTransId="{222D4A8E-9A7D-4029-8B3F-9770C22C0020}" sibTransId="{4E3E67B6-6B86-464E-A32D-638CE682370C}"/>
    <dgm:cxn modelId="{E9378495-F4CD-42EE-AA49-57D13A5A1776}" type="presOf" srcId="{9C6BBDB0-0547-4647-8C76-780AEE97905E}" destId="{0AB8F203-86BB-4D35-814E-54A89023712C}" srcOrd="0" destOrd="1" presId="urn:microsoft.com/office/officeart/2005/8/layout/vList2"/>
    <dgm:cxn modelId="{0567EFBC-77FE-4B13-9C14-8FAD1705032D}" type="presOf" srcId="{43D07163-FDAA-4E72-961D-4C0B60C9428F}" destId="{1BBC888F-19E4-45BE-9382-BB35AFBB8F8D}" srcOrd="0" destOrd="2" presId="urn:microsoft.com/office/officeart/2005/8/layout/vList2"/>
    <dgm:cxn modelId="{6CD4BABF-09B2-4671-BDFA-6223BCC53DCA}" type="presOf" srcId="{5A7C7B9C-C7F7-4926-AFB4-03B0F79F5FAD}" destId="{D01BE70D-3E12-4E81-BEB8-71E051385FEB}" srcOrd="0" destOrd="0" presId="urn:microsoft.com/office/officeart/2005/8/layout/vList2"/>
    <dgm:cxn modelId="{C62F0CC1-CC11-48C6-A786-C13D02228340}" type="presOf" srcId="{43DE5C0F-6611-4888-A3EA-EB5936CD08B6}" destId="{3F8399DD-6B00-4302-A3A4-76AFB8040B4D}" srcOrd="0" destOrd="0" presId="urn:microsoft.com/office/officeart/2005/8/layout/vList2"/>
    <dgm:cxn modelId="{FA1410CB-1FB2-4E79-8C8D-9FD4734E4B81}" srcId="{21E7263F-6981-4446-A724-0978AB0E124F}" destId="{9C6BBDB0-0547-4647-8C76-780AEE97905E}" srcOrd="1" destOrd="0" parTransId="{74AA9631-9748-468F-97CA-C98AC337B80A}" sibTransId="{A61E7A3D-990F-4ECE-85B1-94C4F80FA14B}"/>
    <dgm:cxn modelId="{1E5ECDF6-9C42-46BB-A615-36881D501A65}" srcId="{43DE5C0F-6611-4888-A3EA-EB5936CD08B6}" destId="{21E7263F-6981-4446-A724-0978AB0E124F}" srcOrd="1" destOrd="0" parTransId="{CCE7D747-0040-45B0-8700-9CA163948F51}" sibTransId="{13259AC3-89C4-41F1-9D80-EE1681A7BA73}"/>
    <dgm:cxn modelId="{5A0D01FB-40D1-4965-8A7F-5E5106D62CB3}" srcId="{43DE5C0F-6611-4888-A3EA-EB5936CD08B6}" destId="{5A7C7B9C-C7F7-4926-AFB4-03B0F79F5FAD}" srcOrd="0" destOrd="0" parTransId="{A63C4C5B-7A2F-4C01-90FF-81899DD7BD04}" sibTransId="{45F3B2A5-098A-4B14-AFC9-4342EE5FF394}"/>
    <dgm:cxn modelId="{D5630CFF-DBC9-450F-A6B6-DB3085190EB8}" srcId="{5A7C7B9C-C7F7-4926-AFB4-03B0F79F5FAD}" destId="{43D07163-FDAA-4E72-961D-4C0B60C9428F}" srcOrd="2" destOrd="0" parTransId="{5FF7686B-3EE8-4E1A-93C4-6AD91EB5D2C8}" sibTransId="{8CD98F60-3601-48B1-B9BB-1D174F87A41A}"/>
    <dgm:cxn modelId="{F14C2ECB-4DF3-4BD7-A14C-66728258E0D6}" type="presParOf" srcId="{3F8399DD-6B00-4302-A3A4-76AFB8040B4D}" destId="{D01BE70D-3E12-4E81-BEB8-71E051385FEB}" srcOrd="0" destOrd="0" presId="urn:microsoft.com/office/officeart/2005/8/layout/vList2"/>
    <dgm:cxn modelId="{CB729FCE-75FA-4BBC-878F-FC38915573D4}" type="presParOf" srcId="{3F8399DD-6B00-4302-A3A4-76AFB8040B4D}" destId="{1BBC888F-19E4-45BE-9382-BB35AFBB8F8D}" srcOrd="1" destOrd="0" presId="urn:microsoft.com/office/officeart/2005/8/layout/vList2"/>
    <dgm:cxn modelId="{6B18BEFF-2115-4D0C-BE5B-F922A115875C}" type="presParOf" srcId="{3F8399DD-6B00-4302-A3A4-76AFB8040B4D}" destId="{5D2CE285-2D01-4676-A8D0-988F6A6C4D95}" srcOrd="2" destOrd="0" presId="urn:microsoft.com/office/officeart/2005/8/layout/vList2"/>
    <dgm:cxn modelId="{ED59DF4D-5535-4A1F-8389-BF016E253643}" type="presParOf" srcId="{3F8399DD-6B00-4302-A3A4-76AFB8040B4D}" destId="{0AB8F203-86BB-4D35-814E-54A89023712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DE5C0F-6611-4888-A3EA-EB5936CD08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7C7B9C-C7F7-4926-AFB4-03B0F79F5FAD}">
      <dgm:prSet phldrT="[Text]" custT="1"/>
      <dgm:spPr>
        <a:solidFill>
          <a:srgbClr val="C4B3D7">
            <a:lumMod val="20000"/>
            <a:lumOff val="80000"/>
          </a:srgbClr>
        </a:solidFill>
        <a:ln w="12700" cap="flat" cmpd="sng" algn="ctr">
          <a:solidFill>
            <a:srgbClr val="FBCF2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121920" tIns="121920" rIns="121920" bIns="121920" numCol="1" spcCol="1270" anchor="ctr" anchorCtr="0"/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462C79">
                  <a:lumMod val="75000"/>
                </a:srgbClr>
              </a:solidFill>
              <a:latin typeface="+mn-lt"/>
              <a:ea typeface="+mn-ea"/>
              <a:cs typeface="+mn-cs"/>
            </a:rPr>
            <a:t>Research Goal</a:t>
          </a:r>
        </a:p>
      </dgm:t>
    </dgm:pt>
    <dgm:pt modelId="{A63C4C5B-7A2F-4C01-90FF-81899DD7BD04}" type="parTrans" cxnId="{5A0D01FB-40D1-4965-8A7F-5E5106D62CB3}">
      <dgm:prSet/>
      <dgm:spPr/>
      <dgm:t>
        <a:bodyPr/>
        <a:lstStyle/>
        <a:p>
          <a:endParaRPr lang="en-US"/>
        </a:p>
      </dgm:t>
    </dgm:pt>
    <dgm:pt modelId="{45F3B2A5-098A-4B14-AFC9-4342EE5FF394}" type="sibTrans" cxnId="{5A0D01FB-40D1-4965-8A7F-5E5106D62CB3}">
      <dgm:prSet/>
      <dgm:spPr/>
      <dgm:t>
        <a:bodyPr/>
        <a:lstStyle/>
        <a:p>
          <a:endParaRPr lang="en-US"/>
        </a:p>
      </dgm:t>
    </dgm:pt>
    <dgm:pt modelId="{AFA9C894-0A32-4CFB-9A2B-14D449613843}">
      <dgm:prSet phldrT="[Text]" custT="1"/>
      <dgm:spPr/>
      <dgm:t>
        <a:bodyPr/>
        <a:lstStyle/>
        <a:p>
          <a:pPr algn="just">
            <a:buNone/>
          </a:pPr>
          <a:r>
            <a:rPr lang="en-US" sz="2400" dirty="0"/>
            <a:t>To minimize the curing cost by maximizing the average utilization of pallet capacity. </a:t>
          </a:r>
        </a:p>
      </dgm:t>
    </dgm:pt>
    <dgm:pt modelId="{79170DB4-9016-4836-BB9C-B4B117648662}" type="parTrans" cxnId="{957BFC26-8AA3-4577-9758-B5568D896D21}">
      <dgm:prSet/>
      <dgm:spPr/>
      <dgm:t>
        <a:bodyPr/>
        <a:lstStyle/>
        <a:p>
          <a:endParaRPr lang="en-US"/>
        </a:p>
      </dgm:t>
    </dgm:pt>
    <dgm:pt modelId="{3BCA6A01-293F-4EA4-8742-4AD4961AA9EA}" type="sibTrans" cxnId="{957BFC26-8AA3-4577-9758-B5568D896D21}">
      <dgm:prSet/>
      <dgm:spPr/>
      <dgm:t>
        <a:bodyPr/>
        <a:lstStyle/>
        <a:p>
          <a:endParaRPr lang="en-US"/>
        </a:p>
      </dgm:t>
    </dgm:pt>
    <dgm:pt modelId="{21E7263F-6981-4446-A724-0978AB0E124F}">
      <dgm:prSet phldrT="[Text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US" sz="2800" b="1" dirty="0">
              <a:solidFill>
                <a:schemeClr val="tx1">
                  <a:lumMod val="75000"/>
                </a:schemeClr>
              </a:solidFill>
              <a:latin typeface="+mn-lt"/>
            </a:rPr>
            <a:t>Research Objective</a:t>
          </a:r>
        </a:p>
      </dgm:t>
    </dgm:pt>
    <dgm:pt modelId="{CCE7D747-0040-45B0-8700-9CA163948F51}" type="parTrans" cxnId="{1E5ECDF6-9C42-46BB-A615-36881D501A65}">
      <dgm:prSet/>
      <dgm:spPr/>
      <dgm:t>
        <a:bodyPr/>
        <a:lstStyle/>
        <a:p>
          <a:endParaRPr lang="en-US"/>
        </a:p>
      </dgm:t>
    </dgm:pt>
    <dgm:pt modelId="{13259AC3-89C4-41F1-9D80-EE1681A7BA73}" type="sibTrans" cxnId="{1E5ECDF6-9C42-46BB-A615-36881D501A65}">
      <dgm:prSet/>
      <dgm:spPr/>
      <dgm:t>
        <a:bodyPr/>
        <a:lstStyle/>
        <a:p>
          <a:endParaRPr lang="en-US"/>
        </a:p>
      </dgm:t>
    </dgm:pt>
    <dgm:pt modelId="{74DF6727-91AD-4123-8CA7-54FDFF888B6A}">
      <dgm:prSet phldrT="[Text]" custT="1"/>
      <dgm:spPr/>
      <dgm:t>
        <a:bodyPr/>
        <a:lstStyle/>
        <a:p>
          <a:pPr algn="just">
            <a:buNone/>
          </a:pPr>
          <a:r>
            <a:rPr lang="en-US" sz="2400" dirty="0"/>
            <a:t>To develop a new plan</a:t>
          </a:r>
        </a:p>
      </dgm:t>
    </dgm:pt>
    <dgm:pt modelId="{BA83B3EA-508C-492C-BD78-BDE59CDC2120}" type="parTrans" cxnId="{0BC21A00-D6FA-4D14-81FC-26E0801D2A45}">
      <dgm:prSet/>
      <dgm:spPr/>
      <dgm:t>
        <a:bodyPr/>
        <a:lstStyle/>
        <a:p>
          <a:endParaRPr lang="en-US"/>
        </a:p>
      </dgm:t>
    </dgm:pt>
    <dgm:pt modelId="{65A21D02-91D0-4A93-B837-09BE46081F5F}" type="sibTrans" cxnId="{0BC21A00-D6FA-4D14-81FC-26E0801D2A45}">
      <dgm:prSet/>
      <dgm:spPr/>
      <dgm:t>
        <a:bodyPr/>
        <a:lstStyle/>
        <a:p>
          <a:endParaRPr lang="en-US"/>
        </a:p>
      </dgm:t>
    </dgm:pt>
    <dgm:pt modelId="{5D0D4F1C-1E14-4B90-8889-457B3067AE8D}">
      <dgm:prSet phldrT="[Text]" custT="1"/>
      <dgm:spPr/>
      <dgm:t>
        <a:bodyPr/>
        <a:lstStyle/>
        <a:p>
          <a:pPr algn="just">
            <a:buFont typeface="Arial" panose="020B0604020202020204" pitchFamily="34" charset="0"/>
            <a:buChar char="•"/>
          </a:pPr>
          <a:r>
            <a:rPr lang="en-US" sz="2400" dirty="0"/>
            <a:t>For optimal layout configuration to arrange PC components on pallets</a:t>
          </a:r>
        </a:p>
      </dgm:t>
    </dgm:pt>
    <dgm:pt modelId="{A1A41D65-5567-4583-9135-45FF7BBDA9E4}" type="parTrans" cxnId="{A74CC359-11B8-4506-9812-603C1B137B00}">
      <dgm:prSet/>
      <dgm:spPr/>
      <dgm:t>
        <a:bodyPr/>
        <a:lstStyle/>
        <a:p>
          <a:endParaRPr lang="en-US"/>
        </a:p>
      </dgm:t>
    </dgm:pt>
    <dgm:pt modelId="{FD420BA7-B9B2-490E-9945-DA44CCE6C42F}" type="sibTrans" cxnId="{A74CC359-11B8-4506-9812-603C1B137B00}">
      <dgm:prSet/>
      <dgm:spPr/>
      <dgm:t>
        <a:bodyPr/>
        <a:lstStyle/>
        <a:p>
          <a:endParaRPr lang="en-US"/>
        </a:p>
      </dgm:t>
    </dgm:pt>
    <dgm:pt modelId="{89CBACB3-1EED-407C-ABC1-A3264B6FED37}">
      <dgm:prSet phldrT="[Text]" custT="1"/>
      <dgm:spPr/>
      <dgm:t>
        <a:bodyPr/>
        <a:lstStyle/>
        <a:p>
          <a:pPr algn="just">
            <a:buFont typeface="Arial" panose="020B0604020202020204" pitchFamily="34" charset="0"/>
            <a:buChar char="•"/>
          </a:pPr>
          <a:r>
            <a:rPr lang="en-US" sz="2400" dirty="0"/>
            <a:t>To minimize batch or pallet cycles during the curing process</a:t>
          </a:r>
        </a:p>
      </dgm:t>
    </dgm:pt>
    <dgm:pt modelId="{F78D8E48-704A-400F-8D88-FC07CC53B378}" type="parTrans" cxnId="{190F2100-BEE1-4944-B654-7BBBE8E632E5}">
      <dgm:prSet/>
      <dgm:spPr/>
      <dgm:t>
        <a:bodyPr/>
        <a:lstStyle/>
        <a:p>
          <a:endParaRPr lang="en-US"/>
        </a:p>
      </dgm:t>
    </dgm:pt>
    <dgm:pt modelId="{B30AB43B-4512-4655-BC6E-FBD3E9D9C13F}" type="sibTrans" cxnId="{190F2100-BEE1-4944-B654-7BBBE8E632E5}">
      <dgm:prSet/>
      <dgm:spPr/>
      <dgm:t>
        <a:bodyPr/>
        <a:lstStyle/>
        <a:p>
          <a:endParaRPr lang="en-US"/>
        </a:p>
      </dgm:t>
    </dgm:pt>
    <dgm:pt modelId="{3F8399DD-6B00-4302-A3A4-76AFB8040B4D}" type="pres">
      <dgm:prSet presAssocID="{43DE5C0F-6611-4888-A3EA-EB5936CD08B6}" presName="linear" presStyleCnt="0">
        <dgm:presLayoutVars>
          <dgm:animLvl val="lvl"/>
          <dgm:resizeHandles val="exact"/>
        </dgm:presLayoutVars>
      </dgm:prSet>
      <dgm:spPr/>
    </dgm:pt>
    <dgm:pt modelId="{D01BE70D-3E12-4E81-BEB8-71E051385FEB}" type="pres">
      <dgm:prSet presAssocID="{5A7C7B9C-C7F7-4926-AFB4-03B0F79F5FAD}" presName="parentText" presStyleLbl="node1" presStyleIdx="0" presStyleCnt="2" custScaleY="33585" custLinFactNeighborX="-2091" custLinFactNeighborY="-1673">
        <dgm:presLayoutVars>
          <dgm:chMax val="0"/>
          <dgm:bulletEnabled val="1"/>
        </dgm:presLayoutVars>
      </dgm:prSet>
      <dgm:spPr>
        <a:xfrm>
          <a:off x="0" y="853097"/>
          <a:ext cx="10251440" cy="773995"/>
        </a:xfrm>
        <a:prstGeom prst="roundRect">
          <a:avLst/>
        </a:prstGeom>
      </dgm:spPr>
    </dgm:pt>
    <dgm:pt modelId="{1BBC888F-19E4-45BE-9382-BB35AFBB8F8D}" type="pres">
      <dgm:prSet presAssocID="{5A7C7B9C-C7F7-4926-AFB4-03B0F79F5FAD}" presName="childText" presStyleLbl="revTx" presStyleIdx="0" presStyleCnt="2">
        <dgm:presLayoutVars>
          <dgm:bulletEnabled val="1"/>
        </dgm:presLayoutVars>
      </dgm:prSet>
      <dgm:spPr/>
    </dgm:pt>
    <dgm:pt modelId="{5D2CE285-2D01-4676-A8D0-988F6A6C4D95}" type="pres">
      <dgm:prSet presAssocID="{21E7263F-6981-4446-A724-0978AB0E124F}" presName="parentText" presStyleLbl="node1" presStyleIdx="1" presStyleCnt="2" custScaleY="35245">
        <dgm:presLayoutVars>
          <dgm:chMax val="0"/>
          <dgm:bulletEnabled val="1"/>
        </dgm:presLayoutVars>
      </dgm:prSet>
      <dgm:spPr/>
    </dgm:pt>
    <dgm:pt modelId="{0AB8F203-86BB-4D35-814E-54A89023712C}" type="pres">
      <dgm:prSet presAssocID="{21E7263F-6981-4446-A724-0978AB0E124F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BC21A00-D6FA-4D14-81FC-26E0801D2A45}" srcId="{21E7263F-6981-4446-A724-0978AB0E124F}" destId="{74DF6727-91AD-4123-8CA7-54FDFF888B6A}" srcOrd="0" destOrd="0" parTransId="{BA83B3EA-508C-492C-BD78-BDE59CDC2120}" sibTransId="{65A21D02-91D0-4A93-B837-09BE46081F5F}"/>
    <dgm:cxn modelId="{190F2100-BEE1-4944-B654-7BBBE8E632E5}" srcId="{21E7263F-6981-4446-A724-0978AB0E124F}" destId="{89CBACB3-1EED-407C-ABC1-A3264B6FED37}" srcOrd="2" destOrd="0" parTransId="{F78D8E48-704A-400F-8D88-FC07CC53B378}" sibTransId="{B30AB43B-4512-4655-BC6E-FBD3E9D9C13F}"/>
    <dgm:cxn modelId="{957BFC26-8AA3-4577-9758-B5568D896D21}" srcId="{5A7C7B9C-C7F7-4926-AFB4-03B0F79F5FAD}" destId="{AFA9C894-0A32-4CFB-9A2B-14D449613843}" srcOrd="0" destOrd="0" parTransId="{79170DB4-9016-4836-BB9C-B4B117648662}" sibTransId="{3BCA6A01-293F-4EA4-8742-4AD4961AA9EA}"/>
    <dgm:cxn modelId="{66459F2F-F393-4DD7-8720-F8D8A720D4D5}" type="presOf" srcId="{74DF6727-91AD-4123-8CA7-54FDFF888B6A}" destId="{0AB8F203-86BB-4D35-814E-54A89023712C}" srcOrd="0" destOrd="0" presId="urn:microsoft.com/office/officeart/2005/8/layout/vList2"/>
    <dgm:cxn modelId="{62F1C14A-AB9A-48C9-A26D-3264E28DBFA9}" type="presOf" srcId="{AFA9C894-0A32-4CFB-9A2B-14D449613843}" destId="{1BBC888F-19E4-45BE-9382-BB35AFBB8F8D}" srcOrd="0" destOrd="0" presId="urn:microsoft.com/office/officeart/2005/8/layout/vList2"/>
    <dgm:cxn modelId="{BA6C3C55-2E1F-44E6-94F9-9276A41FB5E8}" type="presOf" srcId="{21E7263F-6981-4446-A724-0978AB0E124F}" destId="{5D2CE285-2D01-4676-A8D0-988F6A6C4D95}" srcOrd="0" destOrd="0" presId="urn:microsoft.com/office/officeart/2005/8/layout/vList2"/>
    <dgm:cxn modelId="{A74CC359-11B8-4506-9812-603C1B137B00}" srcId="{21E7263F-6981-4446-A724-0978AB0E124F}" destId="{5D0D4F1C-1E14-4B90-8889-457B3067AE8D}" srcOrd="1" destOrd="0" parTransId="{A1A41D65-5567-4583-9135-45FF7BBDA9E4}" sibTransId="{FD420BA7-B9B2-490E-9945-DA44CCE6C42F}"/>
    <dgm:cxn modelId="{6CD4BABF-09B2-4671-BDFA-6223BCC53DCA}" type="presOf" srcId="{5A7C7B9C-C7F7-4926-AFB4-03B0F79F5FAD}" destId="{D01BE70D-3E12-4E81-BEB8-71E051385FEB}" srcOrd="0" destOrd="0" presId="urn:microsoft.com/office/officeart/2005/8/layout/vList2"/>
    <dgm:cxn modelId="{C62F0CC1-CC11-48C6-A786-C13D02228340}" type="presOf" srcId="{43DE5C0F-6611-4888-A3EA-EB5936CD08B6}" destId="{3F8399DD-6B00-4302-A3A4-76AFB8040B4D}" srcOrd="0" destOrd="0" presId="urn:microsoft.com/office/officeart/2005/8/layout/vList2"/>
    <dgm:cxn modelId="{638285D5-478F-4FCC-8B9F-37F45B4AC329}" type="presOf" srcId="{5D0D4F1C-1E14-4B90-8889-457B3067AE8D}" destId="{0AB8F203-86BB-4D35-814E-54A89023712C}" srcOrd="0" destOrd="1" presId="urn:microsoft.com/office/officeart/2005/8/layout/vList2"/>
    <dgm:cxn modelId="{1E5ECDF6-9C42-46BB-A615-36881D501A65}" srcId="{43DE5C0F-6611-4888-A3EA-EB5936CD08B6}" destId="{21E7263F-6981-4446-A724-0978AB0E124F}" srcOrd="1" destOrd="0" parTransId="{CCE7D747-0040-45B0-8700-9CA163948F51}" sibTransId="{13259AC3-89C4-41F1-9D80-EE1681A7BA73}"/>
    <dgm:cxn modelId="{5A0D01FB-40D1-4965-8A7F-5E5106D62CB3}" srcId="{43DE5C0F-6611-4888-A3EA-EB5936CD08B6}" destId="{5A7C7B9C-C7F7-4926-AFB4-03B0F79F5FAD}" srcOrd="0" destOrd="0" parTransId="{A63C4C5B-7A2F-4C01-90FF-81899DD7BD04}" sibTransId="{45F3B2A5-098A-4B14-AFC9-4342EE5FF394}"/>
    <dgm:cxn modelId="{AF04C6FC-FE47-404C-804B-B1F986A91686}" type="presOf" srcId="{89CBACB3-1EED-407C-ABC1-A3264B6FED37}" destId="{0AB8F203-86BB-4D35-814E-54A89023712C}" srcOrd="0" destOrd="2" presId="urn:microsoft.com/office/officeart/2005/8/layout/vList2"/>
    <dgm:cxn modelId="{F14C2ECB-4DF3-4BD7-A14C-66728258E0D6}" type="presParOf" srcId="{3F8399DD-6B00-4302-A3A4-76AFB8040B4D}" destId="{D01BE70D-3E12-4E81-BEB8-71E051385FEB}" srcOrd="0" destOrd="0" presId="urn:microsoft.com/office/officeart/2005/8/layout/vList2"/>
    <dgm:cxn modelId="{CB729FCE-75FA-4BBC-878F-FC38915573D4}" type="presParOf" srcId="{3F8399DD-6B00-4302-A3A4-76AFB8040B4D}" destId="{1BBC888F-19E4-45BE-9382-BB35AFBB8F8D}" srcOrd="1" destOrd="0" presId="urn:microsoft.com/office/officeart/2005/8/layout/vList2"/>
    <dgm:cxn modelId="{6B18BEFF-2115-4D0C-BE5B-F922A115875C}" type="presParOf" srcId="{3F8399DD-6B00-4302-A3A4-76AFB8040B4D}" destId="{5D2CE285-2D01-4676-A8D0-988F6A6C4D95}" srcOrd="2" destOrd="0" presId="urn:microsoft.com/office/officeart/2005/8/layout/vList2"/>
    <dgm:cxn modelId="{ED59DF4D-5535-4A1F-8389-BF016E253643}" type="presParOf" srcId="{3F8399DD-6B00-4302-A3A4-76AFB8040B4D}" destId="{0AB8F203-86BB-4D35-814E-54A89023712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48A0D-666E-43F8-A72D-3E4E06AC91C8}">
      <dsp:nvSpPr>
        <dsp:cNvPr id="0" name=""/>
        <dsp:cNvSpPr/>
      </dsp:nvSpPr>
      <dsp:spPr>
        <a:xfrm>
          <a:off x="32" y="34286"/>
          <a:ext cx="3128308" cy="892800"/>
        </a:xfrm>
        <a:prstGeom prst="rect">
          <a:avLst/>
        </a:prstGeom>
        <a:solidFill>
          <a:srgbClr val="FFFFFF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>
                  <a:lumMod val="75000"/>
                </a:schemeClr>
              </a:solidFill>
            </a:rPr>
            <a:t>Roads, Bridges, Urban Transit Systems</a:t>
          </a:r>
          <a:endParaRPr lang="en-US" sz="2000" kern="1200" dirty="0"/>
        </a:p>
      </dsp:txBody>
      <dsp:txXfrm>
        <a:off x="32" y="34286"/>
        <a:ext cx="3128308" cy="892800"/>
      </dsp:txXfrm>
    </dsp:sp>
    <dsp:sp modelId="{AA8FB28B-994E-4839-9239-892D33F865C7}">
      <dsp:nvSpPr>
        <dsp:cNvPr id="0" name=""/>
        <dsp:cNvSpPr/>
      </dsp:nvSpPr>
      <dsp:spPr>
        <a:xfrm>
          <a:off x="32" y="927087"/>
          <a:ext cx="3128308" cy="1361520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solidFill>
                <a:schemeClr val="tx1">
                  <a:lumMod val="75000"/>
                </a:schemeClr>
              </a:solidFill>
            </a:rPr>
            <a:t>Essential for economic growth and connectivity.</a:t>
          </a:r>
          <a:endParaRPr lang="en-US" sz="2000" kern="1200" dirty="0"/>
        </a:p>
      </dsp:txBody>
      <dsp:txXfrm>
        <a:off x="32" y="927087"/>
        <a:ext cx="3128308" cy="1361520"/>
      </dsp:txXfrm>
    </dsp:sp>
    <dsp:sp modelId="{2A8AA255-7F86-45E5-A3CD-9E95E5B07666}">
      <dsp:nvSpPr>
        <dsp:cNvPr id="0" name=""/>
        <dsp:cNvSpPr/>
      </dsp:nvSpPr>
      <dsp:spPr>
        <a:xfrm>
          <a:off x="3566304" y="34286"/>
          <a:ext cx="3128308" cy="892800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462C7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>
                  <a:lumMod val="75000"/>
                </a:schemeClr>
              </a:solidFill>
            </a:rPr>
            <a:t>Timeliness and Cost-Effectiveness</a:t>
          </a:r>
          <a:endParaRPr lang="en-US" sz="2000" kern="1200" dirty="0">
            <a:solidFill>
              <a:srgbClr val="462C79">
                <a:lumMod val="7500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3566304" y="34286"/>
        <a:ext cx="3128308" cy="892800"/>
      </dsp:txXfrm>
    </dsp:sp>
    <dsp:sp modelId="{37DBE8E7-DC02-4DA4-B5ED-3200B0B5460C}">
      <dsp:nvSpPr>
        <dsp:cNvPr id="0" name=""/>
        <dsp:cNvSpPr/>
      </dsp:nvSpPr>
      <dsp:spPr>
        <a:xfrm>
          <a:off x="3566304" y="927087"/>
          <a:ext cx="3128308" cy="1361520"/>
        </a:xfrm>
        <a:prstGeom prst="rect">
          <a:avLst/>
        </a:prstGeom>
        <a:solidFill>
          <a:srgbClr val="C4B3D7">
            <a:lumMod val="20000"/>
            <a:lumOff val="80000"/>
            <a:alpha val="90000"/>
          </a:srgbClr>
        </a:solidFill>
        <a:ln w="12700" cap="flat" cmpd="sng" algn="ctr">
          <a:solidFill>
            <a:srgbClr val="462C79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solidFill>
                <a:srgbClr val="462C79">
                  <a:lumMod val="75000"/>
                </a:srgbClr>
              </a:solidFill>
              <a:latin typeface="Calibri" panose="020F0502020204030204"/>
              <a:ea typeface="+mn-ea"/>
              <a:cs typeface="+mn-cs"/>
            </a:rPr>
            <a:t>Critical for maintaining project schedules and budgets.</a:t>
          </a:r>
        </a:p>
      </dsp:txBody>
      <dsp:txXfrm>
        <a:off x="3566304" y="927087"/>
        <a:ext cx="3128308" cy="13615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48A0D-666E-43F8-A72D-3E4E06AC91C8}">
      <dsp:nvSpPr>
        <dsp:cNvPr id="0" name=""/>
        <dsp:cNvSpPr/>
      </dsp:nvSpPr>
      <dsp:spPr>
        <a:xfrm>
          <a:off x="27" y="15501"/>
          <a:ext cx="2622851" cy="806400"/>
        </a:xfrm>
        <a:prstGeom prst="rect">
          <a:avLst/>
        </a:prstGeom>
        <a:solidFill>
          <a:srgbClr val="FFFFFF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2"/>
              </a:solidFill>
            </a:rPr>
            <a:t>Mold setting and Curing process</a:t>
          </a:r>
        </a:p>
      </dsp:txBody>
      <dsp:txXfrm>
        <a:off x="27" y="15501"/>
        <a:ext cx="2622851" cy="806400"/>
      </dsp:txXfrm>
    </dsp:sp>
    <dsp:sp modelId="{AA8FB28B-994E-4839-9239-892D33F865C7}">
      <dsp:nvSpPr>
        <dsp:cNvPr id="0" name=""/>
        <dsp:cNvSpPr/>
      </dsp:nvSpPr>
      <dsp:spPr>
        <a:xfrm>
          <a:off x="27" y="821902"/>
          <a:ext cx="2622851" cy="1229759"/>
        </a:xfrm>
        <a:prstGeom prst="rect">
          <a:avLst/>
        </a:prstGeom>
        <a:solidFill>
          <a:srgbClr val="C4B3D7">
            <a:lumMod val="20000"/>
            <a:lumOff val="80000"/>
            <a:alpha val="90000"/>
          </a:srgbClr>
        </a:solidFill>
        <a:ln w="12700" cap="flat" cmpd="sng" algn="ctr">
          <a:solidFill>
            <a:srgbClr val="462C79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Significant</a:t>
          </a:r>
          <a:r>
            <a:rPr lang="en-US" sz="2000" kern="1200" baseline="0" dirty="0"/>
            <a:t> impact on cost and efficiency. </a:t>
          </a:r>
          <a:endParaRPr lang="en-US" sz="2000" kern="1200" dirty="0"/>
        </a:p>
      </dsp:txBody>
      <dsp:txXfrm>
        <a:off x="27" y="821902"/>
        <a:ext cx="2622851" cy="1229759"/>
      </dsp:txXfrm>
    </dsp:sp>
    <dsp:sp modelId="{2A8AA255-7F86-45E5-A3CD-9E95E5B07666}">
      <dsp:nvSpPr>
        <dsp:cNvPr id="0" name=""/>
        <dsp:cNvSpPr/>
      </dsp:nvSpPr>
      <dsp:spPr>
        <a:xfrm>
          <a:off x="2990078" y="15501"/>
          <a:ext cx="2622851" cy="806400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462C7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tx1">
                  <a:lumMod val="75000"/>
                </a:schemeClr>
              </a:solidFill>
            </a:rPr>
            <a:t>Resource Intensive</a:t>
          </a:r>
          <a:endParaRPr lang="en-US" sz="2000" kern="1200" dirty="0">
            <a:solidFill>
              <a:srgbClr val="462C79">
                <a:lumMod val="7500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2990078" y="15501"/>
        <a:ext cx="2622851" cy="806400"/>
      </dsp:txXfrm>
    </dsp:sp>
    <dsp:sp modelId="{37DBE8E7-DC02-4DA4-B5ED-3200B0B5460C}">
      <dsp:nvSpPr>
        <dsp:cNvPr id="0" name=""/>
        <dsp:cNvSpPr/>
      </dsp:nvSpPr>
      <dsp:spPr>
        <a:xfrm>
          <a:off x="2990078" y="821902"/>
          <a:ext cx="2622851" cy="1229759"/>
        </a:xfrm>
        <a:prstGeom prst="rect">
          <a:avLst/>
        </a:prstGeom>
        <a:solidFill>
          <a:srgbClr val="C4B3D7">
            <a:lumMod val="20000"/>
            <a:lumOff val="80000"/>
            <a:alpha val="90000"/>
          </a:srgbClr>
        </a:solidFill>
        <a:ln w="12700" cap="flat" cmpd="sng" algn="ctr">
          <a:solidFill>
            <a:srgbClr val="462C79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solidFill>
                <a:srgbClr val="462C79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/>
              <a:ea typeface="+mn-ea"/>
              <a:cs typeface="+mn-cs"/>
            </a:rPr>
            <a:t>High energy and labor cost. </a:t>
          </a:r>
        </a:p>
      </dsp:txBody>
      <dsp:txXfrm>
        <a:off x="2990078" y="821902"/>
        <a:ext cx="2622851" cy="12297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1BE70D-3E12-4E81-BEB8-71E051385FEB}">
      <dsp:nvSpPr>
        <dsp:cNvPr id="0" name=""/>
        <dsp:cNvSpPr/>
      </dsp:nvSpPr>
      <dsp:spPr>
        <a:xfrm>
          <a:off x="0" y="761266"/>
          <a:ext cx="10251440" cy="402375"/>
        </a:xfrm>
        <a:prstGeom prst="roundRect">
          <a:avLst/>
        </a:prstGeom>
        <a:solidFill>
          <a:srgbClr val="C4B3D7">
            <a:lumMod val="20000"/>
            <a:lumOff val="80000"/>
          </a:srgbClr>
        </a:solidFill>
        <a:ln w="12700" cap="flat" cmpd="sng" algn="ctr">
          <a:solidFill>
            <a:srgbClr val="FBCF2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462C79">
                  <a:lumMod val="75000"/>
                </a:srgbClr>
              </a:solidFill>
              <a:latin typeface="+mn-lt"/>
              <a:ea typeface="+mn-ea"/>
              <a:cs typeface="+mn-cs"/>
            </a:rPr>
            <a:t>1. Specific Production Process</a:t>
          </a:r>
        </a:p>
      </dsp:txBody>
      <dsp:txXfrm>
        <a:off x="19642" y="780908"/>
        <a:ext cx="10212156" cy="363091"/>
      </dsp:txXfrm>
    </dsp:sp>
    <dsp:sp modelId="{1BBC888F-19E4-45BE-9382-BB35AFBB8F8D}">
      <dsp:nvSpPr>
        <dsp:cNvPr id="0" name=""/>
        <dsp:cNvSpPr/>
      </dsp:nvSpPr>
      <dsp:spPr>
        <a:xfrm>
          <a:off x="0" y="1184143"/>
          <a:ext cx="10251440" cy="1225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5483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en-US" sz="2400" kern="1200" dirty="0"/>
            <a:t>Limited</a:t>
          </a:r>
          <a:r>
            <a:rPr lang="en-US" sz="2400" kern="1200" baseline="0" dirty="0"/>
            <a:t> focus on optimizing specific production processes such as,</a:t>
          </a:r>
          <a:endParaRPr lang="en-U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2400" kern="1200" baseline="0" dirty="0"/>
            <a:t>How the components will be arranged in a batch or pallet for being cured</a:t>
          </a:r>
          <a:endParaRPr lang="en-U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2400" kern="1200" dirty="0"/>
            <a:t>How many batches or pallets will be required</a:t>
          </a:r>
        </a:p>
      </dsp:txBody>
      <dsp:txXfrm>
        <a:off x="0" y="1184143"/>
        <a:ext cx="10251440" cy="1225440"/>
      </dsp:txXfrm>
    </dsp:sp>
    <dsp:sp modelId="{5D2CE285-2D01-4676-A8D0-988F6A6C4D95}">
      <dsp:nvSpPr>
        <dsp:cNvPr id="0" name=""/>
        <dsp:cNvSpPr/>
      </dsp:nvSpPr>
      <dsp:spPr>
        <a:xfrm>
          <a:off x="0" y="2409583"/>
          <a:ext cx="10251440" cy="422263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>
                  <a:lumMod val="75000"/>
                </a:schemeClr>
              </a:solidFill>
              <a:latin typeface="+mn-lt"/>
            </a:rPr>
            <a:t>2. Dynamic Manufacturing Environments</a:t>
          </a:r>
          <a:endParaRPr lang="en-US" sz="2800" kern="1200" dirty="0">
            <a:solidFill>
              <a:schemeClr val="tx1">
                <a:lumMod val="75000"/>
              </a:schemeClr>
            </a:solidFill>
            <a:latin typeface="+mn-lt"/>
          </a:endParaRPr>
        </a:p>
      </dsp:txBody>
      <dsp:txXfrm>
        <a:off x="20613" y="2430196"/>
        <a:ext cx="10210214" cy="381037"/>
      </dsp:txXfrm>
    </dsp:sp>
    <dsp:sp modelId="{0AB8F203-86BB-4D35-814E-54A89023712C}">
      <dsp:nvSpPr>
        <dsp:cNvPr id="0" name=""/>
        <dsp:cNvSpPr/>
      </dsp:nvSpPr>
      <dsp:spPr>
        <a:xfrm>
          <a:off x="0" y="2831846"/>
          <a:ext cx="10251440" cy="1225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5483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en-US" sz="2400" kern="1200" dirty="0">
              <a:solidFill>
                <a:schemeClr val="tx1">
                  <a:lumMod val="75000"/>
                </a:schemeClr>
              </a:solidFill>
            </a:rPr>
            <a:t>Traditional models often assume</a:t>
          </a:r>
          <a:endParaRPr lang="en-U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2400" kern="1200" dirty="0">
              <a:solidFill>
                <a:schemeClr val="tx1">
                  <a:lumMod val="75000"/>
                </a:schemeClr>
              </a:solidFill>
            </a:rPr>
            <a:t>Static conditions, </a:t>
          </a:r>
          <a:endParaRPr lang="en-U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2400" kern="1200" dirty="0">
              <a:solidFill>
                <a:schemeClr val="tx1">
                  <a:lumMod val="75000"/>
                </a:schemeClr>
              </a:solidFill>
            </a:rPr>
            <a:t>No variability in demand and deadlines</a:t>
          </a:r>
          <a:endParaRPr lang="en-US" sz="2400" kern="1200" dirty="0"/>
        </a:p>
      </dsp:txBody>
      <dsp:txXfrm>
        <a:off x="0" y="2831846"/>
        <a:ext cx="10251440" cy="12254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1BE70D-3E12-4E81-BEB8-71E051385FEB}">
      <dsp:nvSpPr>
        <dsp:cNvPr id="0" name=""/>
        <dsp:cNvSpPr/>
      </dsp:nvSpPr>
      <dsp:spPr>
        <a:xfrm>
          <a:off x="0" y="192379"/>
          <a:ext cx="10251440" cy="402375"/>
        </a:xfrm>
        <a:prstGeom prst="roundRect">
          <a:avLst/>
        </a:prstGeom>
        <a:solidFill>
          <a:srgbClr val="C4B3D7">
            <a:lumMod val="20000"/>
            <a:lumOff val="80000"/>
          </a:srgbClr>
        </a:solidFill>
        <a:ln w="12700" cap="flat" cmpd="sng" algn="ctr">
          <a:solidFill>
            <a:srgbClr val="FBCF2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462C79">
                  <a:lumMod val="75000"/>
                </a:srgbClr>
              </a:solidFill>
              <a:latin typeface="+mn-lt"/>
              <a:ea typeface="+mn-ea"/>
              <a:cs typeface="+mn-cs"/>
            </a:rPr>
            <a:t>Research Goal</a:t>
          </a:r>
        </a:p>
      </dsp:txBody>
      <dsp:txXfrm>
        <a:off x="19642" y="212021"/>
        <a:ext cx="10212156" cy="363091"/>
      </dsp:txXfrm>
    </dsp:sp>
    <dsp:sp modelId="{1BBC888F-19E4-45BE-9382-BB35AFBB8F8D}">
      <dsp:nvSpPr>
        <dsp:cNvPr id="0" name=""/>
        <dsp:cNvSpPr/>
      </dsp:nvSpPr>
      <dsp:spPr>
        <a:xfrm>
          <a:off x="0" y="612485"/>
          <a:ext cx="1025144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5483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en-US" sz="2400" kern="1200" dirty="0"/>
            <a:t>To minimize the curing cost by maximizing the average utilization of pallet capacity. </a:t>
          </a:r>
        </a:p>
      </dsp:txBody>
      <dsp:txXfrm>
        <a:off x="0" y="612485"/>
        <a:ext cx="10251440" cy="1059840"/>
      </dsp:txXfrm>
    </dsp:sp>
    <dsp:sp modelId="{5D2CE285-2D01-4676-A8D0-988F6A6C4D95}">
      <dsp:nvSpPr>
        <dsp:cNvPr id="0" name=""/>
        <dsp:cNvSpPr/>
      </dsp:nvSpPr>
      <dsp:spPr>
        <a:xfrm>
          <a:off x="0" y="1672325"/>
          <a:ext cx="10251440" cy="422263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>
                  <a:lumMod val="75000"/>
                </a:schemeClr>
              </a:solidFill>
              <a:latin typeface="+mn-lt"/>
            </a:rPr>
            <a:t>Research Objective</a:t>
          </a:r>
        </a:p>
      </dsp:txBody>
      <dsp:txXfrm>
        <a:off x="20613" y="1692938"/>
        <a:ext cx="10210214" cy="381037"/>
      </dsp:txXfrm>
    </dsp:sp>
    <dsp:sp modelId="{0AB8F203-86BB-4D35-814E-54A89023712C}">
      <dsp:nvSpPr>
        <dsp:cNvPr id="0" name=""/>
        <dsp:cNvSpPr/>
      </dsp:nvSpPr>
      <dsp:spPr>
        <a:xfrm>
          <a:off x="0" y="2094588"/>
          <a:ext cx="10251440" cy="1225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5483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en-US" sz="2400" kern="1200" dirty="0"/>
            <a:t>To develop a new plan</a:t>
          </a: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2400" kern="1200" dirty="0"/>
            <a:t>For optimal layout configuration to arrange PC components on pallets</a:t>
          </a: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2400" kern="1200" dirty="0"/>
            <a:t>To minimize batch or pallet cycles during the curing process</a:t>
          </a:r>
        </a:p>
      </dsp:txBody>
      <dsp:txXfrm>
        <a:off x="0" y="2094588"/>
        <a:ext cx="10251440" cy="1225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1DD0683-53AB-3883-BD0D-E318BD8B03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B72D61-60C7-86DF-8E3B-621635DDDC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94262-D162-44EE-B456-B4511F0A222A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F49C9-957E-0875-81C7-FADEF732C1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E63F45-DBCA-7014-95C2-22D840ADB1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52F1F-0171-4C60-884B-2188672DD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2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05777-EB75-EF4C-9A66-49B54B674729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15A77-D8FE-604E-A7CD-3B05D93F5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114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47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0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15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36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115A77-D8FE-604E-A7CD-3B05D93F5C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4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emf"/><Relationship Id="rId18" Type="http://schemas.openxmlformats.org/officeDocument/2006/relationships/image" Target="../media/image85.emf"/><Relationship Id="rId26" Type="http://schemas.openxmlformats.org/officeDocument/2006/relationships/image" Target="../media/image93.emf"/><Relationship Id="rId3" Type="http://schemas.openxmlformats.org/officeDocument/2006/relationships/image" Target="../media/image70.emf"/><Relationship Id="rId21" Type="http://schemas.openxmlformats.org/officeDocument/2006/relationships/image" Target="../media/image88.emf"/><Relationship Id="rId7" Type="http://schemas.openxmlformats.org/officeDocument/2006/relationships/image" Target="../media/image74.emf"/><Relationship Id="rId12" Type="http://schemas.openxmlformats.org/officeDocument/2006/relationships/image" Target="../media/image79.emf"/><Relationship Id="rId17" Type="http://schemas.openxmlformats.org/officeDocument/2006/relationships/image" Target="../media/image84.emf"/><Relationship Id="rId25" Type="http://schemas.openxmlformats.org/officeDocument/2006/relationships/image" Target="../media/image92.emf"/><Relationship Id="rId33" Type="http://schemas.openxmlformats.org/officeDocument/2006/relationships/image" Target="../media/image100.emf"/><Relationship Id="rId2" Type="http://schemas.openxmlformats.org/officeDocument/2006/relationships/image" Target="../media/image69.emf"/><Relationship Id="rId16" Type="http://schemas.openxmlformats.org/officeDocument/2006/relationships/image" Target="../media/image83.emf"/><Relationship Id="rId20" Type="http://schemas.openxmlformats.org/officeDocument/2006/relationships/image" Target="../media/image87.emf"/><Relationship Id="rId29" Type="http://schemas.openxmlformats.org/officeDocument/2006/relationships/image" Target="../media/image96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3.emf"/><Relationship Id="rId11" Type="http://schemas.openxmlformats.org/officeDocument/2006/relationships/image" Target="../media/image78.emf"/><Relationship Id="rId24" Type="http://schemas.openxmlformats.org/officeDocument/2006/relationships/image" Target="../media/image91.emf"/><Relationship Id="rId32" Type="http://schemas.openxmlformats.org/officeDocument/2006/relationships/image" Target="../media/image99.emf"/><Relationship Id="rId5" Type="http://schemas.openxmlformats.org/officeDocument/2006/relationships/image" Target="../media/image72.emf"/><Relationship Id="rId15" Type="http://schemas.openxmlformats.org/officeDocument/2006/relationships/image" Target="../media/image82.emf"/><Relationship Id="rId23" Type="http://schemas.openxmlformats.org/officeDocument/2006/relationships/image" Target="../media/image90.emf"/><Relationship Id="rId28" Type="http://schemas.openxmlformats.org/officeDocument/2006/relationships/image" Target="../media/image95.emf"/><Relationship Id="rId10" Type="http://schemas.openxmlformats.org/officeDocument/2006/relationships/image" Target="../media/image77.emf"/><Relationship Id="rId19" Type="http://schemas.openxmlformats.org/officeDocument/2006/relationships/image" Target="../media/image86.emf"/><Relationship Id="rId31" Type="http://schemas.openxmlformats.org/officeDocument/2006/relationships/image" Target="../media/image98.emf"/><Relationship Id="rId4" Type="http://schemas.openxmlformats.org/officeDocument/2006/relationships/image" Target="../media/image71.emf"/><Relationship Id="rId9" Type="http://schemas.openxmlformats.org/officeDocument/2006/relationships/image" Target="../media/image76.emf"/><Relationship Id="rId14" Type="http://schemas.openxmlformats.org/officeDocument/2006/relationships/image" Target="../media/image81.emf"/><Relationship Id="rId22" Type="http://schemas.openxmlformats.org/officeDocument/2006/relationships/image" Target="../media/image89.emf"/><Relationship Id="rId27" Type="http://schemas.openxmlformats.org/officeDocument/2006/relationships/image" Target="../media/image94.emf"/><Relationship Id="rId30" Type="http://schemas.openxmlformats.org/officeDocument/2006/relationships/image" Target="../media/image97.emf"/><Relationship Id="rId8" Type="http://schemas.openxmlformats.org/officeDocument/2006/relationships/image" Target="../media/image75.emf"/></Relationships>
</file>

<file path=ppt/slideLayouts/_rels/slideLayout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2.emf"/><Relationship Id="rId18" Type="http://schemas.openxmlformats.org/officeDocument/2006/relationships/image" Target="../media/image117.emf"/><Relationship Id="rId26" Type="http://schemas.openxmlformats.org/officeDocument/2006/relationships/image" Target="../media/image125.emf"/><Relationship Id="rId3" Type="http://schemas.openxmlformats.org/officeDocument/2006/relationships/image" Target="../media/image102.emf"/><Relationship Id="rId21" Type="http://schemas.openxmlformats.org/officeDocument/2006/relationships/image" Target="../media/image120.emf"/><Relationship Id="rId7" Type="http://schemas.openxmlformats.org/officeDocument/2006/relationships/image" Target="../media/image106.emf"/><Relationship Id="rId12" Type="http://schemas.openxmlformats.org/officeDocument/2006/relationships/image" Target="../media/image111.emf"/><Relationship Id="rId17" Type="http://schemas.openxmlformats.org/officeDocument/2006/relationships/image" Target="../media/image116.emf"/><Relationship Id="rId25" Type="http://schemas.openxmlformats.org/officeDocument/2006/relationships/image" Target="../media/image124.emf"/><Relationship Id="rId33" Type="http://schemas.openxmlformats.org/officeDocument/2006/relationships/image" Target="../media/image132.emf"/><Relationship Id="rId2" Type="http://schemas.openxmlformats.org/officeDocument/2006/relationships/image" Target="../media/image101.emf"/><Relationship Id="rId16" Type="http://schemas.openxmlformats.org/officeDocument/2006/relationships/image" Target="../media/image115.emf"/><Relationship Id="rId20" Type="http://schemas.openxmlformats.org/officeDocument/2006/relationships/image" Target="../media/image119.emf"/><Relationship Id="rId29" Type="http://schemas.openxmlformats.org/officeDocument/2006/relationships/image" Target="../media/image128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5.emf"/><Relationship Id="rId11" Type="http://schemas.openxmlformats.org/officeDocument/2006/relationships/image" Target="../media/image110.emf"/><Relationship Id="rId24" Type="http://schemas.openxmlformats.org/officeDocument/2006/relationships/image" Target="../media/image123.emf"/><Relationship Id="rId32" Type="http://schemas.openxmlformats.org/officeDocument/2006/relationships/image" Target="../media/image131.emf"/><Relationship Id="rId5" Type="http://schemas.openxmlformats.org/officeDocument/2006/relationships/image" Target="../media/image104.emf"/><Relationship Id="rId15" Type="http://schemas.openxmlformats.org/officeDocument/2006/relationships/image" Target="../media/image114.emf"/><Relationship Id="rId23" Type="http://schemas.openxmlformats.org/officeDocument/2006/relationships/image" Target="../media/image122.emf"/><Relationship Id="rId28" Type="http://schemas.openxmlformats.org/officeDocument/2006/relationships/image" Target="../media/image127.emf"/><Relationship Id="rId10" Type="http://schemas.openxmlformats.org/officeDocument/2006/relationships/image" Target="../media/image109.emf"/><Relationship Id="rId19" Type="http://schemas.openxmlformats.org/officeDocument/2006/relationships/image" Target="../media/image118.emf"/><Relationship Id="rId31" Type="http://schemas.openxmlformats.org/officeDocument/2006/relationships/image" Target="../media/image130.emf"/><Relationship Id="rId4" Type="http://schemas.openxmlformats.org/officeDocument/2006/relationships/image" Target="../media/image103.emf"/><Relationship Id="rId9" Type="http://schemas.openxmlformats.org/officeDocument/2006/relationships/image" Target="../media/image108.emf"/><Relationship Id="rId14" Type="http://schemas.openxmlformats.org/officeDocument/2006/relationships/image" Target="../media/image113.emf"/><Relationship Id="rId22" Type="http://schemas.openxmlformats.org/officeDocument/2006/relationships/image" Target="../media/image121.emf"/><Relationship Id="rId27" Type="http://schemas.openxmlformats.org/officeDocument/2006/relationships/image" Target="../media/image126.emf"/><Relationship Id="rId30" Type="http://schemas.openxmlformats.org/officeDocument/2006/relationships/image" Target="../media/image129.emf"/><Relationship Id="rId8" Type="http://schemas.openxmlformats.org/officeDocument/2006/relationships/image" Target="../media/image107.emf"/></Relationships>
</file>

<file path=ppt/slideLayouts/_rels/slideLayout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4.emf"/><Relationship Id="rId18" Type="http://schemas.openxmlformats.org/officeDocument/2006/relationships/image" Target="../media/image149.emf"/><Relationship Id="rId26" Type="http://schemas.openxmlformats.org/officeDocument/2006/relationships/image" Target="../media/image157.emf"/><Relationship Id="rId3" Type="http://schemas.openxmlformats.org/officeDocument/2006/relationships/image" Target="../media/image134.emf"/><Relationship Id="rId21" Type="http://schemas.openxmlformats.org/officeDocument/2006/relationships/image" Target="../media/image152.emf"/><Relationship Id="rId7" Type="http://schemas.openxmlformats.org/officeDocument/2006/relationships/image" Target="../media/image138.emf"/><Relationship Id="rId12" Type="http://schemas.openxmlformats.org/officeDocument/2006/relationships/image" Target="../media/image143.emf"/><Relationship Id="rId17" Type="http://schemas.openxmlformats.org/officeDocument/2006/relationships/image" Target="../media/image148.emf"/><Relationship Id="rId25" Type="http://schemas.openxmlformats.org/officeDocument/2006/relationships/image" Target="../media/image156.emf"/><Relationship Id="rId33" Type="http://schemas.openxmlformats.org/officeDocument/2006/relationships/image" Target="../media/image164.emf"/><Relationship Id="rId2" Type="http://schemas.openxmlformats.org/officeDocument/2006/relationships/image" Target="../media/image133.emf"/><Relationship Id="rId16" Type="http://schemas.openxmlformats.org/officeDocument/2006/relationships/image" Target="../media/image147.emf"/><Relationship Id="rId20" Type="http://schemas.openxmlformats.org/officeDocument/2006/relationships/image" Target="../media/image151.emf"/><Relationship Id="rId29" Type="http://schemas.openxmlformats.org/officeDocument/2006/relationships/image" Target="../media/image160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7.emf"/><Relationship Id="rId11" Type="http://schemas.openxmlformats.org/officeDocument/2006/relationships/image" Target="../media/image142.emf"/><Relationship Id="rId24" Type="http://schemas.openxmlformats.org/officeDocument/2006/relationships/image" Target="../media/image155.emf"/><Relationship Id="rId32" Type="http://schemas.openxmlformats.org/officeDocument/2006/relationships/image" Target="../media/image163.emf"/><Relationship Id="rId5" Type="http://schemas.openxmlformats.org/officeDocument/2006/relationships/image" Target="../media/image136.emf"/><Relationship Id="rId15" Type="http://schemas.openxmlformats.org/officeDocument/2006/relationships/image" Target="../media/image146.emf"/><Relationship Id="rId23" Type="http://schemas.openxmlformats.org/officeDocument/2006/relationships/image" Target="../media/image154.emf"/><Relationship Id="rId28" Type="http://schemas.openxmlformats.org/officeDocument/2006/relationships/image" Target="../media/image159.emf"/><Relationship Id="rId10" Type="http://schemas.openxmlformats.org/officeDocument/2006/relationships/image" Target="../media/image141.emf"/><Relationship Id="rId19" Type="http://schemas.openxmlformats.org/officeDocument/2006/relationships/image" Target="../media/image150.emf"/><Relationship Id="rId31" Type="http://schemas.openxmlformats.org/officeDocument/2006/relationships/image" Target="../media/image162.emf"/><Relationship Id="rId4" Type="http://schemas.openxmlformats.org/officeDocument/2006/relationships/image" Target="../media/image135.emf"/><Relationship Id="rId9" Type="http://schemas.openxmlformats.org/officeDocument/2006/relationships/image" Target="../media/image140.emf"/><Relationship Id="rId14" Type="http://schemas.openxmlformats.org/officeDocument/2006/relationships/image" Target="../media/image145.emf"/><Relationship Id="rId22" Type="http://schemas.openxmlformats.org/officeDocument/2006/relationships/image" Target="../media/image153.emf"/><Relationship Id="rId27" Type="http://schemas.openxmlformats.org/officeDocument/2006/relationships/image" Target="../media/image158.emf"/><Relationship Id="rId30" Type="http://schemas.openxmlformats.org/officeDocument/2006/relationships/image" Target="../media/image161.emf"/><Relationship Id="rId8" Type="http://schemas.openxmlformats.org/officeDocument/2006/relationships/image" Target="../media/image139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emf"/><Relationship Id="rId18" Type="http://schemas.openxmlformats.org/officeDocument/2006/relationships/image" Target="../media/image21.emf"/><Relationship Id="rId26" Type="http://schemas.openxmlformats.org/officeDocument/2006/relationships/image" Target="../media/image29.emf"/><Relationship Id="rId3" Type="http://schemas.openxmlformats.org/officeDocument/2006/relationships/image" Target="../media/image6.emf"/><Relationship Id="rId21" Type="http://schemas.openxmlformats.org/officeDocument/2006/relationships/image" Target="../media/image24.emf"/><Relationship Id="rId7" Type="http://schemas.openxmlformats.org/officeDocument/2006/relationships/image" Target="../media/image10.emf"/><Relationship Id="rId12" Type="http://schemas.openxmlformats.org/officeDocument/2006/relationships/image" Target="../media/image15.emf"/><Relationship Id="rId17" Type="http://schemas.openxmlformats.org/officeDocument/2006/relationships/image" Target="../media/image20.emf"/><Relationship Id="rId25" Type="http://schemas.openxmlformats.org/officeDocument/2006/relationships/image" Target="../media/image28.emf"/><Relationship Id="rId33" Type="http://schemas.openxmlformats.org/officeDocument/2006/relationships/image" Target="../media/image36.emf"/><Relationship Id="rId2" Type="http://schemas.openxmlformats.org/officeDocument/2006/relationships/image" Target="../media/image5.emf"/><Relationship Id="rId16" Type="http://schemas.openxmlformats.org/officeDocument/2006/relationships/image" Target="../media/image19.emf"/><Relationship Id="rId20" Type="http://schemas.openxmlformats.org/officeDocument/2006/relationships/image" Target="../media/image23.emf"/><Relationship Id="rId29" Type="http://schemas.openxmlformats.org/officeDocument/2006/relationships/image" Target="../media/image32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11" Type="http://schemas.openxmlformats.org/officeDocument/2006/relationships/image" Target="../media/image14.emf"/><Relationship Id="rId24" Type="http://schemas.openxmlformats.org/officeDocument/2006/relationships/image" Target="../media/image27.emf"/><Relationship Id="rId32" Type="http://schemas.openxmlformats.org/officeDocument/2006/relationships/image" Target="../media/image35.emf"/><Relationship Id="rId5" Type="http://schemas.openxmlformats.org/officeDocument/2006/relationships/image" Target="../media/image8.emf"/><Relationship Id="rId15" Type="http://schemas.openxmlformats.org/officeDocument/2006/relationships/image" Target="../media/image18.emf"/><Relationship Id="rId23" Type="http://schemas.openxmlformats.org/officeDocument/2006/relationships/image" Target="../media/image26.emf"/><Relationship Id="rId28" Type="http://schemas.openxmlformats.org/officeDocument/2006/relationships/image" Target="../media/image31.emf"/><Relationship Id="rId10" Type="http://schemas.openxmlformats.org/officeDocument/2006/relationships/image" Target="../media/image13.emf"/><Relationship Id="rId19" Type="http://schemas.openxmlformats.org/officeDocument/2006/relationships/image" Target="../media/image22.emf"/><Relationship Id="rId31" Type="http://schemas.openxmlformats.org/officeDocument/2006/relationships/image" Target="../media/image34.emf"/><Relationship Id="rId4" Type="http://schemas.openxmlformats.org/officeDocument/2006/relationships/image" Target="../media/image7.emf"/><Relationship Id="rId9" Type="http://schemas.openxmlformats.org/officeDocument/2006/relationships/image" Target="../media/image12.emf"/><Relationship Id="rId14" Type="http://schemas.openxmlformats.org/officeDocument/2006/relationships/image" Target="../media/image17.emf"/><Relationship Id="rId22" Type="http://schemas.openxmlformats.org/officeDocument/2006/relationships/image" Target="../media/image25.emf"/><Relationship Id="rId27" Type="http://schemas.openxmlformats.org/officeDocument/2006/relationships/image" Target="../media/image30.emf"/><Relationship Id="rId30" Type="http://schemas.openxmlformats.org/officeDocument/2006/relationships/image" Target="../media/image33.emf"/><Relationship Id="rId8" Type="http://schemas.openxmlformats.org/officeDocument/2006/relationships/image" Target="../media/image11.emf"/></Relationships>
</file>

<file path=ppt/slideLayouts/_rels/slideLayout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emf"/><Relationship Id="rId18" Type="http://schemas.openxmlformats.org/officeDocument/2006/relationships/image" Target="../media/image53.emf"/><Relationship Id="rId26" Type="http://schemas.openxmlformats.org/officeDocument/2006/relationships/image" Target="../media/image61.emf"/><Relationship Id="rId3" Type="http://schemas.openxmlformats.org/officeDocument/2006/relationships/image" Target="../media/image38.emf"/><Relationship Id="rId21" Type="http://schemas.openxmlformats.org/officeDocument/2006/relationships/image" Target="../media/image56.emf"/><Relationship Id="rId7" Type="http://schemas.openxmlformats.org/officeDocument/2006/relationships/image" Target="../media/image42.emf"/><Relationship Id="rId12" Type="http://schemas.openxmlformats.org/officeDocument/2006/relationships/image" Target="../media/image47.emf"/><Relationship Id="rId17" Type="http://schemas.openxmlformats.org/officeDocument/2006/relationships/image" Target="../media/image52.emf"/><Relationship Id="rId25" Type="http://schemas.openxmlformats.org/officeDocument/2006/relationships/image" Target="../media/image60.emf"/><Relationship Id="rId33" Type="http://schemas.openxmlformats.org/officeDocument/2006/relationships/image" Target="../media/image68.emf"/><Relationship Id="rId2" Type="http://schemas.openxmlformats.org/officeDocument/2006/relationships/image" Target="../media/image37.emf"/><Relationship Id="rId16" Type="http://schemas.openxmlformats.org/officeDocument/2006/relationships/image" Target="../media/image51.emf"/><Relationship Id="rId20" Type="http://schemas.openxmlformats.org/officeDocument/2006/relationships/image" Target="../media/image55.emf"/><Relationship Id="rId29" Type="http://schemas.openxmlformats.org/officeDocument/2006/relationships/image" Target="../media/image64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1.emf"/><Relationship Id="rId11" Type="http://schemas.openxmlformats.org/officeDocument/2006/relationships/image" Target="../media/image46.emf"/><Relationship Id="rId24" Type="http://schemas.openxmlformats.org/officeDocument/2006/relationships/image" Target="../media/image59.emf"/><Relationship Id="rId32" Type="http://schemas.openxmlformats.org/officeDocument/2006/relationships/image" Target="../media/image67.emf"/><Relationship Id="rId5" Type="http://schemas.openxmlformats.org/officeDocument/2006/relationships/image" Target="../media/image40.emf"/><Relationship Id="rId15" Type="http://schemas.openxmlformats.org/officeDocument/2006/relationships/image" Target="../media/image50.emf"/><Relationship Id="rId23" Type="http://schemas.openxmlformats.org/officeDocument/2006/relationships/image" Target="../media/image58.emf"/><Relationship Id="rId28" Type="http://schemas.openxmlformats.org/officeDocument/2006/relationships/image" Target="../media/image63.emf"/><Relationship Id="rId10" Type="http://schemas.openxmlformats.org/officeDocument/2006/relationships/image" Target="../media/image45.emf"/><Relationship Id="rId19" Type="http://schemas.openxmlformats.org/officeDocument/2006/relationships/image" Target="../media/image54.emf"/><Relationship Id="rId31" Type="http://schemas.openxmlformats.org/officeDocument/2006/relationships/image" Target="../media/image66.emf"/><Relationship Id="rId4" Type="http://schemas.openxmlformats.org/officeDocument/2006/relationships/image" Target="../media/image39.emf"/><Relationship Id="rId9" Type="http://schemas.openxmlformats.org/officeDocument/2006/relationships/image" Target="../media/image44.emf"/><Relationship Id="rId14" Type="http://schemas.openxmlformats.org/officeDocument/2006/relationships/image" Target="../media/image49.emf"/><Relationship Id="rId22" Type="http://schemas.openxmlformats.org/officeDocument/2006/relationships/image" Target="../media/image57.emf"/><Relationship Id="rId27" Type="http://schemas.openxmlformats.org/officeDocument/2006/relationships/image" Target="../media/image62.emf"/><Relationship Id="rId30" Type="http://schemas.openxmlformats.org/officeDocument/2006/relationships/image" Target="../media/image65.emf"/><Relationship Id="rId8" Type="http://schemas.openxmlformats.org/officeDocument/2006/relationships/image" Target="../media/image43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3327400"/>
            <a:ext cx="4271963" cy="9572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400" b="0" i="0" spc="300" baseline="0">
                <a:ln>
                  <a:noFill/>
                </a:ln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WITH A SMALL SUB-HEAD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514599"/>
            <a:ext cx="4543426" cy="685801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2000" b="1" i="0" spc="300" baseline="0">
                <a:ln>
                  <a:noFill/>
                </a:ln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TITLE OF PRESENTATION</a:t>
            </a:r>
          </a:p>
          <a:p>
            <a:pPr lvl="0"/>
            <a:r>
              <a:rPr lang="en-US"/>
              <a:t>AND WHAT THIS IS ABOUT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67100" y="-1"/>
            <a:ext cx="8724900" cy="6222557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80E0F-0F91-A53F-5791-00B917E81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09A14-F3A6-93F6-F159-315D3448A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E1D312-0112-5B84-2946-2A79914A1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22C03-F6B6-3160-D45F-C0C3CE42A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72E1B-4563-F44A-C25E-26FD82A6D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09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415C7-D8AB-67FA-A9AF-EDC1D4404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4CD3B0-47C1-5F88-939A-BCE848A8C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AF2A1-ABA9-F773-FD20-86BDC2624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F4B38-888B-3E51-0797-9C97E3E4B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46A26-E15A-6675-52CA-8BA0DD857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937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040C4-E2D4-5605-0DC9-21DA4D994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C4E9D-6A77-CD5D-4173-017290451C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819DEE-D2A2-0B93-7656-374F1E8F4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792C0A-2A54-B9D2-053B-3CFDA6D0A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E9F930-3C7C-FF2C-E328-26572D215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67B61F-2295-59EE-210A-225F4F9E7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631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5DD6B-5738-323D-0BE2-C174AC650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A05B5A-EE8D-C626-8D3C-16A2207498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77F0F1-ECB7-CB2D-952A-045A81DE0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D7DF2C-CC52-7B6A-00E2-3A3DB99321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C95340-87B8-B6BC-1509-343F59E466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75FF77-16CB-B92B-92D1-F4806C86E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DBA0F8-D102-91FC-AED7-926BC4122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6B5065-01FB-D46C-CCFB-1D71A4BE1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537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433FD-3B49-3F28-1C94-A96C47296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54DA2D-4438-7EFF-BA71-65CC08FD5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9561D8-4ADD-C865-0B87-2B0B44A05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CB6526-68DC-CF50-72F5-A0760A56E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554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F70479-D9DB-C2E2-ED40-70DC38E6F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61FE6C-DC21-444C-1203-E8ACAD786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82ADA6-6224-0874-2AA9-954752FA5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38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6830F-0C70-AA24-B271-4AF386ED4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55126-4787-D63F-A144-A13A3895E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93746F-9DCE-6C36-AE3B-388A18AF2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B0A9E5-2364-3344-22C0-F1A1FA51F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555287-51F3-20B2-3BCB-CEF5AC968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EEC51B-3D93-82FE-82B2-42AAD84B8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90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97E72-9145-9FDE-11D3-3DDD0879B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ABB704-C4D5-9FCD-7E22-08013E3A3D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2106E-A9D5-68F3-7540-67D2BFD49C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0ECE-53EE-B735-F953-20BB5097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EC218B-D479-1491-E7B1-372791B54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C6CE09-A875-6B0D-EA20-9B45C4F0D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879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074F2-E8E5-747E-B25D-31F8A5EAC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C0A0E9-6B92-CC08-916D-8D2ADFB565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908F4-2F94-02B4-3514-EB93C286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02691-BD5F-6409-767A-057CD9144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BCEC1-7B21-E444-E7CA-2F7D1B2F4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0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C7D41D-061A-2745-8C44-3476A9E04E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31174-033A-B70B-928B-0B9D4015BA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BF2FC6-02C7-80ED-3FA0-2DF9C6352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0B195-C3F1-99F5-6DFB-64EE1E88B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BF744-DDB0-5874-9690-5053B8D8C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13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2DE0D693-86E9-44A5-B6F8-2E4B6F4874CB}" type="datetime1">
              <a:rPr lang="en-US" smtClean="0"/>
              <a:t>7/21/2024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71B84A63-EDA9-B24B-A105-82A949BAB0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7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918097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69219" y="0"/>
            <a:ext cx="8722781" cy="6221046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57575" y="0"/>
            <a:ext cx="8734425" cy="6229350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514599"/>
            <a:ext cx="4543426" cy="685801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2000" b="1" i="0" spc="300" baseline="0">
                <a:ln>
                  <a:noFill/>
                </a:ln>
                <a:solidFill>
                  <a:srgbClr val="F9F7FF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TITLE OF PRESENTATION</a:t>
            </a:r>
          </a:p>
          <a:p>
            <a:pPr lvl="0"/>
            <a:r>
              <a:rPr lang="en-US"/>
              <a:t>AND WHAT THIS IS ABOUT</a:t>
            </a:r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3327400"/>
            <a:ext cx="4271963" cy="9572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400" b="0" i="0" spc="300" baseline="0">
                <a:ln>
                  <a:noFill/>
                </a:ln>
                <a:solidFill>
                  <a:srgbClr val="F9F7FF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WITH A SMALL SUB-HEAD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D43F92C0-9B9A-4621-9211-BD39A8AA9ADF}" type="datetime1">
              <a:rPr lang="en-US" smtClean="0"/>
              <a:t>7/21/2024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7F5729B0-945C-7A4B-8C25-588548B420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Final Semester Project Presentation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57575" y="0"/>
            <a:ext cx="8734425" cy="6229350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7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6B3891EA-E6CC-4A52-BFCB-6A5DD8FAFA7D}" type="datetime1">
              <a:rPr lang="en-US" smtClean="0"/>
              <a:t>7/21/2024</a:t>
            </a:fld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E6843177-7B0A-1143-BEC9-7278658E65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Final Semester Project Presentation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3457575" y="0"/>
            <a:ext cx="8734425" cy="6229350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4358FC30-5F39-4DDA-B260-0F76D84FC98F}" type="datetime1">
              <a:rPr lang="en-US" smtClean="0"/>
              <a:t>7/21/2024</a:t>
            </a:fld>
            <a:endParaRPr lang="en-US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EF0EE781-7E11-8642-8CB1-8680BC9F88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Final Semester Project Presentation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5600" y="0"/>
            <a:ext cx="5486400" cy="62243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F75219AE-D78E-4BBF-B5D2-A869AD337E32}" type="datetime1">
              <a:rPr lang="en-US" smtClean="0"/>
              <a:t>7/21/2024</a:t>
            </a:fld>
            <a:endParaRPr lang="en-US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A02950E2-EECC-A046-AF88-EE1B7F0C4E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Final Semester Project Presentation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5600" y="0"/>
            <a:ext cx="5486400" cy="62243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rgbClr val="FFFFFF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rgbClr val="F9F7FF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0DB186A1-206E-4A72-B385-CDA0B10FA7FC}" type="datetime1">
              <a:rPr lang="en-US" smtClean="0"/>
              <a:t>7/21/2024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A7D4FD83-4E95-7C4B-91FC-F35A358A9A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Final Semester Project Presentation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962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10729" y="1792820"/>
            <a:ext cx="538044" cy="3730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58012" y="5139998"/>
            <a:ext cx="530870" cy="4663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29749" y="5171326"/>
            <a:ext cx="466308" cy="3371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85962" y="5117522"/>
            <a:ext cx="444784" cy="4447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315257" y="5049370"/>
            <a:ext cx="272610" cy="5810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079580" y="5147819"/>
            <a:ext cx="616958" cy="4304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92075" y="5112584"/>
            <a:ext cx="416090" cy="4950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39773" y="4042390"/>
            <a:ext cx="437612" cy="3515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89647" y="4054514"/>
            <a:ext cx="322826" cy="3156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447248" y="3984260"/>
            <a:ext cx="308480" cy="5236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63962" y="4017464"/>
            <a:ext cx="516522" cy="3802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94538" y="3954674"/>
            <a:ext cx="681524" cy="4734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49365" y="3928776"/>
            <a:ext cx="437608" cy="5667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35911" y="4088605"/>
            <a:ext cx="559564" cy="3443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98453" y="3981594"/>
            <a:ext cx="358698" cy="45195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473431" y="5067304"/>
            <a:ext cx="523698" cy="5452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606149" y="2838957"/>
            <a:ext cx="258262" cy="48065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39231" y="2828880"/>
            <a:ext cx="451958" cy="45195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400374" y="2914283"/>
            <a:ext cx="401742" cy="33000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327587" y="2919298"/>
            <a:ext cx="416088" cy="33717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85820" y="2794187"/>
            <a:ext cx="530872" cy="53087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49631" y="2836755"/>
            <a:ext cx="444784" cy="45195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126968" y="2851579"/>
            <a:ext cx="416088" cy="41608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134324" y="2801361"/>
            <a:ext cx="286958" cy="51652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558638" y="5103174"/>
            <a:ext cx="279784" cy="4734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27236" y="1747534"/>
            <a:ext cx="416088" cy="37304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99113" y="1729468"/>
            <a:ext cx="337176" cy="42326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63381" y="1696092"/>
            <a:ext cx="473478" cy="46630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417261" y="1677418"/>
            <a:ext cx="236740" cy="530872"/>
          </a:xfrm>
          <a:prstGeom prst="rect">
            <a:avLst/>
          </a:prstGeom>
          <a:noFill/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50791" y="1675819"/>
            <a:ext cx="581088" cy="48782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98732" y="1710329"/>
            <a:ext cx="408916" cy="40891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79038" y="1720640"/>
            <a:ext cx="466304" cy="4017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4040" y="1493520"/>
            <a:ext cx="867527" cy="86752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5600" y="4906151"/>
            <a:ext cx="867527" cy="86752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4040" y="4906152"/>
            <a:ext cx="867527" cy="86752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2941" y="4906151"/>
            <a:ext cx="867527" cy="86752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7493" y="4915540"/>
            <a:ext cx="867527" cy="86029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56547" y="4915540"/>
            <a:ext cx="867527" cy="86029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2962" y="4931292"/>
            <a:ext cx="867527" cy="86029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31491" y="3765428"/>
            <a:ext cx="867527" cy="86752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1507" y="3773810"/>
            <a:ext cx="867527" cy="86752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2962" y="3782190"/>
            <a:ext cx="867527" cy="86029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2942" y="3773809"/>
            <a:ext cx="867527" cy="86029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1187" y="3773810"/>
            <a:ext cx="860298" cy="86752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3338" y="3773810"/>
            <a:ext cx="867527" cy="86752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5599" y="3773810"/>
            <a:ext cx="860298" cy="86752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33499" y="3773810"/>
            <a:ext cx="867527" cy="86752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28430" y="4942915"/>
            <a:ext cx="860298" cy="86752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2625862"/>
            <a:ext cx="867527" cy="86752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5061" y="2625862"/>
            <a:ext cx="860298" cy="86752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6357" y="2625860"/>
            <a:ext cx="867527" cy="86752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101868" y="2625862"/>
            <a:ext cx="867527" cy="86752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1188" y="2625862"/>
            <a:ext cx="867527" cy="867527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56547" y="2625862"/>
            <a:ext cx="867527" cy="867527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5600" y="2625862"/>
            <a:ext cx="867527" cy="867527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1881" y="2625862"/>
            <a:ext cx="860298" cy="867527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62982" y="4931292"/>
            <a:ext cx="867527" cy="867527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1491361"/>
            <a:ext cx="867527" cy="860298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5061" y="1493520"/>
            <a:ext cx="860298" cy="867527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6357" y="1493520"/>
            <a:ext cx="867527" cy="86752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101868" y="1493520"/>
            <a:ext cx="867527" cy="867527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1188" y="1493520"/>
            <a:ext cx="867527" cy="867527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6006" y="1491361"/>
            <a:ext cx="867527" cy="860298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83282" y="1493520"/>
            <a:ext cx="867527" cy="86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77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785855" y="1462825"/>
            <a:ext cx="925712" cy="925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83720" y="4876624"/>
            <a:ext cx="925712" cy="9257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16904" y="4877058"/>
            <a:ext cx="925712" cy="925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53848" y="4876624"/>
            <a:ext cx="925712" cy="9257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4245" y="4877058"/>
            <a:ext cx="925712" cy="9257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6416" y="4877058"/>
            <a:ext cx="925712" cy="9257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1376" y="4931170"/>
            <a:ext cx="925712" cy="9257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299566" y="3750887"/>
            <a:ext cx="925712" cy="9257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18674" y="3747174"/>
            <a:ext cx="925712" cy="9257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1376" y="3747173"/>
            <a:ext cx="925712" cy="9257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71428" y="3736336"/>
            <a:ext cx="925712" cy="9257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0235" y="3718796"/>
            <a:ext cx="925712" cy="9257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27454" y="3736336"/>
            <a:ext cx="925712" cy="9257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41740" y="3736336"/>
            <a:ext cx="933240" cy="92571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14947" y="3736336"/>
            <a:ext cx="925712" cy="92571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294996" y="4918601"/>
            <a:ext cx="933240" cy="92571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433" y="2596767"/>
            <a:ext cx="925712" cy="9257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19422" y="2604572"/>
            <a:ext cx="933240" cy="92571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9199" y="2604572"/>
            <a:ext cx="925712" cy="92571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4245" y="2607235"/>
            <a:ext cx="925712" cy="92571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5714" y="2595614"/>
            <a:ext cx="925712" cy="92571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54188" y="2604573"/>
            <a:ext cx="925712" cy="92571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14947" y="2604572"/>
            <a:ext cx="925712" cy="9257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19422" y="4931292"/>
            <a:ext cx="933240" cy="92571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1464284"/>
            <a:ext cx="925712" cy="92571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22503" y="1464284"/>
            <a:ext cx="925712" cy="92571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4754" y="1464284"/>
            <a:ext cx="925712" cy="92571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4038" y="1464284"/>
            <a:ext cx="925712" cy="92571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0235" y="1464285"/>
            <a:ext cx="925712" cy="92571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2881" y="1464427"/>
            <a:ext cx="925712" cy="92571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54189" y="1458654"/>
            <a:ext cx="925712" cy="925712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51376" y="2604572"/>
            <a:ext cx="925712" cy="925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27A24982-9F02-4F93-88C6-98118FE00959}" type="datetime1">
              <a:rPr lang="en-US" smtClean="0"/>
              <a:t>7/21/2024</a:t>
            </a:fld>
            <a:endParaRPr lang="en-US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05C3F91E-0D18-9647-B89F-469C10A400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9" name="Picture Placeholder 24">
            <a:extLst>
              <a:ext uri="{FF2B5EF4-FFF2-40B4-BE49-F238E27FC236}">
                <a16:creationId xmlns:a16="http://schemas.microsoft.com/office/drawing/2014/main" id="{97A62FBD-4C84-7F45-84B2-E1F6BCB1F9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69219" y="0"/>
            <a:ext cx="8722781" cy="6221046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720D849-E439-F65F-99AE-A21549695F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918097" y="1865817"/>
            <a:ext cx="4643607" cy="2497715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in </a:t>
            </a:r>
            <a:r>
              <a:rPr lang="en-US" err="1"/>
              <a:t>scelerisque</a:t>
            </a:r>
            <a:r>
              <a:rPr lang="en-US"/>
              <a:t> </a:t>
            </a:r>
            <a:r>
              <a:rPr lang="en-US" err="1"/>
              <a:t>nisl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ullamcorper</a:t>
            </a:r>
            <a:r>
              <a:rPr lang="en-US"/>
              <a:t> </a:t>
            </a:r>
            <a:r>
              <a:rPr lang="en-US" err="1"/>
              <a:t>suscipit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 et.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id </a:t>
            </a:r>
            <a:r>
              <a:rPr lang="en-US" err="1"/>
              <a:t>nisl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,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placerat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tempus. Maecenas ligula ipsum, </a:t>
            </a:r>
            <a:r>
              <a:rPr lang="en-US" err="1"/>
              <a:t>finibus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semper at,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,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at, </a:t>
            </a:r>
            <a:r>
              <a:rPr lang="en-US" err="1"/>
              <a:t>sollicitudin</a:t>
            </a:r>
            <a:r>
              <a:rPr lang="en-US"/>
              <a:t> at </a:t>
            </a:r>
            <a:r>
              <a:rPr lang="en-US" err="1"/>
              <a:t>tortor</a:t>
            </a:r>
            <a:r>
              <a:rPr lang="en-US"/>
              <a:t>. Integer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, </a:t>
            </a:r>
            <a:r>
              <a:rPr lang="en-US" err="1"/>
              <a:t>sodales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a,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turpis</a:t>
            </a:r>
            <a:r>
              <a:rPr lang="en-US"/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6778" y="1"/>
            <a:ext cx="5485221" cy="6222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5AB39672-8218-414D-8371-E52D5F438D64}" type="datetime1">
              <a:rPr lang="en-US" smtClean="0"/>
              <a:t>7/21/2024</a:t>
            </a:fld>
            <a:endParaRPr lang="en-US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65A38D63-EF50-1542-A849-D6AE0BA4DD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C7C5A68-F29F-F24F-8BD8-ECB9F31690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49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1C1A094D-8835-40FD-A26A-87989AC50C9B}" type="datetime1">
              <a:rPr lang="en-US" smtClean="0"/>
              <a:t>7/21/2024</a:t>
            </a:fld>
            <a:endParaRPr lang="en-US"/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6EA02C58-81D1-A848-871E-E11E789432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885824" y="2377879"/>
            <a:ext cx="4184650" cy="1968444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11430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6002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2057400" indent="-228600">
              <a:lnSpc>
                <a:spcPct val="150000"/>
              </a:lnSpc>
              <a:buFont typeface="Arial" charset="0"/>
              <a:buChar char="•"/>
              <a:defRPr sz="1200" b="0" i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en-US"/>
              <a:t>Make a bulleted list really easy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85824" y="2113244"/>
            <a:ext cx="4643607" cy="24268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lang="en-US" sz="1200" b="0" i="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en-US"/>
              <a:t>CONTENT HEADLINE 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05600" y="0"/>
            <a:ext cx="5486400" cy="62243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EB848E3-651C-2B8E-51AC-167B78E1DC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83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981853" y="1736755"/>
            <a:ext cx="592028" cy="4104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26952" y="5137471"/>
            <a:ext cx="584140" cy="5130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17274" y="5148373"/>
            <a:ext cx="513093" cy="3710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84769" y="5116485"/>
            <a:ext cx="489410" cy="4894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295066" y="5023056"/>
            <a:ext cx="299963" cy="6393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032133" y="5124378"/>
            <a:ext cx="678861" cy="4736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79740" y="5124378"/>
            <a:ext cx="457835" cy="5446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24494" y="4016975"/>
            <a:ext cx="481520" cy="3867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39259" y="4037302"/>
            <a:ext cx="355215" cy="3473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437009" y="3940531"/>
            <a:ext cx="339430" cy="5762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45301" y="3990009"/>
            <a:ext cx="568348" cy="41836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44788" y="3916850"/>
            <a:ext cx="749910" cy="52098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23555" y="3916850"/>
            <a:ext cx="481519" cy="62360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16437" y="4071120"/>
            <a:ext cx="615712" cy="37889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076833" y="3957841"/>
            <a:ext cx="394688" cy="4973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477132" y="5033913"/>
            <a:ext cx="576244" cy="5999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94272" y="2782719"/>
            <a:ext cx="284175" cy="5288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16083" y="2823397"/>
            <a:ext cx="497304" cy="49730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85700" y="2879183"/>
            <a:ext cx="442049" cy="3631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290570" y="2881385"/>
            <a:ext cx="457840" cy="37100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41772" y="2759332"/>
            <a:ext cx="584136" cy="58413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36126" y="2798508"/>
            <a:ext cx="489410" cy="4973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93224" y="2837969"/>
            <a:ext cx="457839" cy="4578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116303" y="2770184"/>
            <a:ext cx="315750" cy="56835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543898" y="5117265"/>
            <a:ext cx="307854" cy="52098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507442" y="1728213"/>
            <a:ext cx="457836" cy="41047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79232" y="1700584"/>
            <a:ext cx="371007" cy="46573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331905" y="1676904"/>
            <a:ext cx="520985" cy="5130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390036" y="1641382"/>
            <a:ext cx="260493" cy="58413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119218" y="1665066"/>
            <a:ext cx="639392" cy="53677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187633" y="1672598"/>
            <a:ext cx="449943" cy="44994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057277" y="1705180"/>
            <a:ext cx="513093" cy="44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49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6041" y="1498609"/>
            <a:ext cx="862438" cy="86968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903999" y="4926598"/>
            <a:ext cx="869686" cy="86968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28585" y="4901448"/>
            <a:ext cx="869686" cy="86968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84648" y="4918312"/>
            <a:ext cx="869686" cy="86968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3595" y="4921936"/>
            <a:ext cx="869686" cy="86243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5989" y="4908695"/>
            <a:ext cx="869686" cy="86243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7344" y="4948005"/>
            <a:ext cx="869686" cy="86243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35115" y="3764349"/>
            <a:ext cx="869686" cy="86968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29893" y="3781058"/>
            <a:ext cx="869686" cy="86968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65277" y="3785815"/>
            <a:ext cx="869686" cy="86243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0290" y="3785814"/>
            <a:ext cx="869686" cy="86243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05423" y="3771651"/>
            <a:ext cx="862438" cy="8696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9566" y="3782190"/>
            <a:ext cx="869686" cy="86968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85826" y="3772731"/>
            <a:ext cx="862438" cy="86968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39336" y="3772732"/>
            <a:ext cx="869686" cy="86968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34035" y="4942915"/>
            <a:ext cx="862438" cy="86968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1517" y="2623868"/>
            <a:ext cx="869686" cy="86968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33991" y="2624780"/>
            <a:ext cx="862438" cy="86968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1882" y="2624780"/>
            <a:ext cx="869686" cy="86968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9709" y="2621744"/>
            <a:ext cx="869686" cy="86968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010205" y="2617307"/>
            <a:ext cx="869686" cy="86968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42529" y="2623197"/>
            <a:ext cx="869686" cy="869686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9747" y="2624780"/>
            <a:ext cx="869686" cy="869686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846584" y="2624780"/>
            <a:ext cx="862438" cy="86968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62982" y="4942915"/>
            <a:ext cx="869686" cy="869686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304670" y="1505857"/>
            <a:ext cx="869686" cy="86243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243195" y="1498609"/>
            <a:ext cx="862438" cy="86968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171882" y="1491361"/>
            <a:ext cx="869686" cy="869686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090513" y="1498609"/>
            <a:ext cx="869686" cy="869686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998997" y="1495075"/>
            <a:ext cx="869686" cy="869686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7831" y="1498609"/>
            <a:ext cx="869686" cy="86243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893944" y="1491361"/>
            <a:ext cx="869686" cy="8696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2CEF0-B259-83B2-0857-65B961E27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DFD79E-B9E6-4028-A9A9-A61D4530B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ADEE58-9E52-6985-D1A4-AA2FE0FAC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7082E-981B-5B23-563A-CF7C91A3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8A76A-9D4D-8613-A7C4-002371D6A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9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2" t="15577" r="22498" b="53153"/>
          <a:stretch/>
        </p:blipFill>
        <p:spPr>
          <a:xfrm>
            <a:off x="-11146" y="0"/>
            <a:ext cx="12203146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4013072" y="2776361"/>
            <a:ext cx="4153156" cy="130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048962"/>
      </p:ext>
    </p:extLst>
  </p:cSld>
  <p:clrMap bg1="lt1" tx1="dk1" bg2="lt2" tx2="dk2" accent1="accent1" accent2="accent2" accent3="accent3" accent4="accent4" accent5="accent5" accent6="accent6" hlink="hlink" folHlink="folHlink"/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56839E9-BFF1-9347-B9DC-9A0D8FDF6E69}"/>
              </a:ext>
            </a:extLst>
          </p:cNvPr>
          <p:cNvSpPr/>
          <p:nvPr userDrawn="1"/>
        </p:nvSpPr>
        <p:spPr>
          <a:xfrm>
            <a:off x="0" y="6223209"/>
            <a:ext cx="12192000" cy="6347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688" y="6426273"/>
            <a:ext cx="623621" cy="2286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7" y="625761"/>
            <a:ext cx="1259233" cy="46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56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81" r:id="rId6"/>
    <p:sldLayoutId id="2147483675" r:id="rId7"/>
    <p:sldLayoutId id="2147483679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6172B6-7248-38C2-0D57-890D288F1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29F038-2AAB-83B5-F9E7-478C8F64A5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EFF6A-CD06-B1EC-D627-6A11DFC4D5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B466F3-4B0A-4E2E-A9E1-0580DBCAC9CF}" type="datetimeFigureOut">
              <a:rPr lang="en-US" smtClean="0"/>
              <a:t>7/21/2024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04C2D-013A-CADE-5E6F-D6DB95600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98702-A635-8211-9008-BFEA49AE3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516787-B25B-481A-B2DF-161C920C5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15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CCD944A-69CE-BE4A-9288-9DF096409235}"/>
              </a:ext>
            </a:extLst>
          </p:cNvPr>
          <p:cNvSpPr/>
          <p:nvPr userDrawn="1"/>
        </p:nvSpPr>
        <p:spPr>
          <a:xfrm>
            <a:off x="0" y="6227064"/>
            <a:ext cx="12192000" cy="630936"/>
          </a:xfrm>
          <a:prstGeom prst="rect">
            <a:avLst/>
          </a:prstGeom>
          <a:solidFill>
            <a:srgbClr val="FDD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688" y="6428201"/>
            <a:ext cx="623621" cy="2286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768352" y="675217"/>
            <a:ext cx="1155024" cy="36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82" r:id="rId6"/>
    <p:sldLayoutId id="2147483678" r:id="rId7"/>
    <p:sldLayoutId id="2147483676" r:id="rId8"/>
    <p:sldLayoutId id="2147483677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bsarker@lsu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5.png"/><Relationship Id="rId4" Type="http://schemas.openxmlformats.org/officeDocument/2006/relationships/hyperlink" Target="mailto:amazum3@lsu.ed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6.svg"/><Relationship Id="rId4" Type="http://schemas.openxmlformats.org/officeDocument/2006/relationships/image" Target="../media/image17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2.png"/><Relationship Id="rId4" Type="http://schemas.openxmlformats.org/officeDocument/2006/relationships/image" Target="../media/image17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70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190375" y="1810396"/>
            <a:ext cx="9811250" cy="836734"/>
          </a:xfrm>
        </p:spPr>
        <p:txBody>
          <a:bodyPr>
            <a:noAutofit/>
          </a:bodyPr>
          <a:lstStyle/>
          <a:p>
            <a:pPr algn="ctr"/>
            <a:r>
              <a:rPr lang="en-US" sz="2400" spc="0" dirty="0">
                <a:latin typeface="Arial" panose="020B0604020202020204" pitchFamily="34" charset="0"/>
                <a:cs typeface="Arial" panose="020B0604020202020204" pitchFamily="34" charset="0"/>
              </a:rPr>
              <a:t>Optimizing Pallet Capacity Utilization to Minimize Curing Cost in Precast Concrete Manufacturing 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0866F02-A400-1239-6764-8EFAF9157A59}"/>
              </a:ext>
            </a:extLst>
          </p:cNvPr>
          <p:cNvSpPr txBox="1">
            <a:spLocks/>
          </p:cNvSpPr>
          <p:nvPr/>
        </p:nvSpPr>
        <p:spPr>
          <a:xfrm>
            <a:off x="2407670" y="6300216"/>
            <a:ext cx="7376660" cy="374904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1" i="0" kern="1200" spc="300" baseline="0">
                <a:ln>
                  <a:noFill/>
                </a:ln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spc="0" dirty="0">
                <a:solidFill>
                  <a:schemeClr val="bg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TRANS-IPIC Research Webinar: July 22, 2024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2FD251-1325-DD25-B8DE-6D5C3D4510B5}"/>
              </a:ext>
            </a:extLst>
          </p:cNvPr>
          <p:cNvSpPr/>
          <p:nvPr/>
        </p:nvSpPr>
        <p:spPr>
          <a:xfrm>
            <a:off x="2342388" y="3017520"/>
            <a:ext cx="7507224" cy="2907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By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Anik Mazumder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Bhaba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 Sarker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Department of Mechanical and Industrial Engineering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3261 Patrick F. Taylor Hall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Louisiana State University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Baton Rouge, LA 70803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E-mail: </a:t>
            </a:r>
            <a:r>
              <a:rPr lang="en-US" sz="1400" b="1" u="sng" kern="100" dirty="0">
                <a:solidFill>
                  <a:srgbClr val="46788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bsarker@lsu.edu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(Sarker) and </a:t>
            </a:r>
            <a:r>
              <a:rPr lang="de-DE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Phone: +1 (225) 578-5370 </a:t>
            </a:r>
            <a:endParaRPr lang="en-US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de-DE" sz="1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E-Mail: </a:t>
            </a:r>
            <a:r>
              <a:rPr lang="de-DE" sz="1400" b="1" u="sng" kern="100" dirty="0">
                <a:solidFill>
                  <a:srgbClr val="46788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amazum3@lsu.edu</a:t>
            </a:r>
            <a:r>
              <a:rPr lang="de-DE" sz="1400" b="1" kern="1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de-DE" sz="1400" b="1" kern="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(Mazumder) and Phone: +1 (225) 220-2006</a:t>
            </a:r>
            <a:endParaRPr lang="en-US" sz="1400" kern="100" dirty="0">
              <a:solidFill>
                <a:schemeClr val="tx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black background with red letters&#10;&#10;Description automatically generated">
            <a:extLst>
              <a:ext uri="{FF2B5EF4-FFF2-40B4-BE49-F238E27FC236}">
                <a16:creationId xmlns:a16="http://schemas.microsoft.com/office/drawing/2014/main" id="{9065B25E-99A3-BA33-3DFF-1FE2F2CC05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597" y="434397"/>
            <a:ext cx="3741611" cy="99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75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49903" y="395199"/>
            <a:ext cx="8092193" cy="466183"/>
          </a:xfrm>
        </p:spPr>
        <p:txBody>
          <a:bodyPr/>
          <a:lstStyle/>
          <a:p>
            <a:pPr algn="ctr"/>
            <a:r>
              <a:rPr lang="en-US" sz="2800" b="1" u="sng" dirty="0"/>
              <a:t>3. Model Development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9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715877" y="1290904"/>
                <a:ext cx="10855166" cy="43966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342900" indent="-342900" algn="just"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</a:rPr>
                  <a:t>The formulation of the Curing Cost Minimization (CCM) model will be shown using some standard notations.</a:t>
                </a:r>
              </a:p>
              <a:p>
                <a:r>
                  <a:rPr lang="en-US" b="1" i="1" dirty="0">
                    <a:solidFill>
                      <a:schemeClr val="tx1">
                        <a:lumMod val="75000"/>
                      </a:schemeClr>
                    </a:solidFill>
                  </a:rPr>
                  <a:t>(a) Indices</a:t>
                </a:r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Type of component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1, 2, …, </a:t>
                </a:r>
                <a:r>
                  <a:rPr lang="en-US" i="1" dirty="0">
                    <a:solidFill>
                      <a:schemeClr val="tx1">
                        <a:lumMod val="75000"/>
                      </a:schemeClr>
                    </a:solidFill>
                  </a:rPr>
                  <a:t>m)</a:t>
                </a:r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Precast layout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on a pallet, (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1, 2, …, </a:t>
                </a:r>
                <a:r>
                  <a:rPr lang="en-US" i="1" dirty="0">
                    <a:solidFill>
                      <a:schemeClr val="tx1">
                        <a:lumMod val="75000"/>
                      </a:schemeClr>
                    </a:solidFill>
                  </a:rPr>
                  <a:t>n)</a:t>
                </a:r>
              </a:p>
              <a:p>
                <a:endParaRPr lang="en-US" i="1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r>
                  <a:rPr lang="en-US" b="1" i="1" dirty="0">
                    <a:solidFill>
                      <a:schemeClr val="tx1">
                        <a:lumMod val="75000"/>
                      </a:schemeClr>
                    </a:solidFill>
                  </a:rPr>
                  <a:t>(b) System Constants</a:t>
                </a:r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i="1" dirty="0">
                    <a:solidFill>
                      <a:schemeClr val="tx1">
                        <a:lumMod val="75000"/>
                      </a:schemeClr>
                    </a:solidFill>
                  </a:rPr>
                  <a:t>= Batch</a:t>
                </a:r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size (Maximum number of pallets that can be cured per batch (pallets/batch)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Unit cost of energy (dollars/kWh)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i="1" dirty="0">
                    <a:solidFill>
                      <a:schemeClr val="tx1">
                        <a:lumMod val="75000"/>
                      </a:schemeClr>
                    </a:solidFill>
                  </a:rPr>
                  <a:t>  = </a:t>
                </a:r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Labor cost for loading and unloading components on the pallet ($/hours)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Demand of component type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(components)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Energy consumption rate for curing chamber (kWh/hour)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Length of a pallet (feet)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Labor cost to lay the components on the pallet (dollars/component)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= Maximum length of component type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>
                    <a:solidFill>
                      <a:schemeClr val="tx1">
                        <a:lumMod val="75000"/>
                      </a:schemeClr>
                    </a:solidFill>
                  </a:rPr>
                  <a:t> (feet)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  <m:r>
                      <a:rPr lang="en-US" sz="160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</a:rPr>
                  <a:t> = Number of batches or cycles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16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16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𝑖𝑗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e>
                    </m:nary>
                  </m:oMath>
                </a14:m>
                <a:r>
                  <a:rPr lang="en-US" sz="1600" dirty="0">
                    <a:solidFill>
                      <a:schemeClr val="tx1">
                        <a:lumMod val="75000"/>
                      </a:schemeClr>
                    </a:solidFill>
                  </a:rPr>
                  <a:t> = total components</a:t>
                </a:r>
              </a:p>
              <a:p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algn="just">
                  <a:spcAft>
                    <a:spcPts val="600"/>
                  </a:spcAft>
                </a:pPr>
                <a:endParaRPr lang="en-US" sz="2400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77" y="1290904"/>
                <a:ext cx="10855166" cy="4396664"/>
              </a:xfrm>
              <a:prstGeom prst="rect">
                <a:avLst/>
              </a:prstGeom>
              <a:blipFill>
                <a:blip r:embed="rId2"/>
                <a:stretch>
                  <a:fillRect l="-505" t="-832" r="-618" b="-2385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76B024B-412F-9678-0AE9-CE71F5734F15}"/>
              </a:ext>
            </a:extLst>
          </p:cNvPr>
          <p:cNvGrpSpPr/>
          <p:nvPr/>
        </p:nvGrpSpPr>
        <p:grpSpPr>
          <a:xfrm>
            <a:off x="7516368" y="1755648"/>
            <a:ext cx="4279795" cy="1563052"/>
            <a:chOff x="570766" y="0"/>
            <a:chExt cx="4108048" cy="119111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F8E7D94-D082-F2CC-2B30-48B2417F4F8F}"/>
                </a:ext>
              </a:extLst>
            </p:cNvPr>
            <p:cNvSpPr/>
            <p:nvPr/>
          </p:nvSpPr>
          <p:spPr>
            <a:xfrm>
              <a:off x="3205614" y="490736"/>
              <a:ext cx="1473200" cy="3492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50" b="1" kern="100" dirty="0">
                  <a:effectLst/>
                  <a:ea typeface="Aptos" panose="020B0004020202020204" pitchFamily="34" charset="0"/>
                  <a:cs typeface="Times New Roman" panose="02020603050405020304" pitchFamily="18" charset="0"/>
                </a:rPr>
                <a:t>Unused pallet space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6A2DB46-1251-A878-F8B8-E9CE8771524F}"/>
                </a:ext>
              </a:extLst>
            </p:cNvPr>
            <p:cNvGrpSpPr/>
            <p:nvPr/>
          </p:nvGrpSpPr>
          <p:grpSpPr>
            <a:xfrm>
              <a:off x="570766" y="0"/>
              <a:ext cx="3638677" cy="1191114"/>
              <a:chOff x="373916" y="0"/>
              <a:chExt cx="3638677" cy="1191114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EE6A9C81-CE8A-96B4-EEA4-051509D3E114}"/>
                  </a:ext>
                </a:extLst>
              </p:cNvPr>
              <p:cNvGrpSpPr/>
              <p:nvPr/>
            </p:nvGrpSpPr>
            <p:grpSpPr>
              <a:xfrm>
                <a:off x="373916" y="0"/>
                <a:ext cx="2442248" cy="1191114"/>
                <a:chOff x="0" y="0"/>
                <a:chExt cx="2586355" cy="1527810"/>
              </a:xfrm>
            </p:grpSpPr>
            <p:pic>
              <p:nvPicPr>
                <p:cNvPr id="15" name="Picture 14" descr="A yellow and blue metal frame in a room&#10;&#10;Description automatically generated">
                  <a:extLst>
                    <a:ext uri="{FF2B5EF4-FFF2-40B4-BE49-F238E27FC236}">
                      <a16:creationId xmlns:a16="http://schemas.microsoft.com/office/drawing/2014/main" id="{9CF09332-E7EE-1FB4-4C1B-F306228E9E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487" t="55038" r="25530"/>
                <a:stretch/>
              </p:blipFill>
              <p:spPr bwMode="auto">
                <a:xfrm>
                  <a:off x="0" y="0"/>
                  <a:ext cx="2586355" cy="152781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cxnSp>
              <p:nvCxnSpPr>
                <p:cNvPr id="16" name="Straight Arrow Connector 15">
                  <a:extLst>
                    <a:ext uri="{FF2B5EF4-FFF2-40B4-BE49-F238E27FC236}">
                      <a16:creationId xmlns:a16="http://schemas.microsoft.com/office/drawing/2014/main" id="{514E4F71-7E19-6E30-C1B5-F493D20936BF}"/>
                    </a:ext>
                  </a:extLst>
                </p:cNvPr>
                <p:cNvCxnSpPr/>
                <p:nvPr/>
              </p:nvCxnSpPr>
              <p:spPr>
                <a:xfrm flipV="1">
                  <a:off x="465128" y="184994"/>
                  <a:ext cx="1349596" cy="753035"/>
                </a:xfrm>
                <a:prstGeom prst="straightConnector1">
                  <a:avLst/>
                </a:prstGeom>
                <a:ln>
                  <a:solidFill>
                    <a:schemeClr val="accent6">
                      <a:lumMod val="40000"/>
                      <a:lumOff val="60000"/>
                    </a:schemeClr>
                  </a:solidFill>
                  <a:headEnd type="triangle"/>
                  <a:tailEnd type="triangle"/>
                </a:ln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Arrow Connector 16">
                  <a:extLst>
                    <a:ext uri="{FF2B5EF4-FFF2-40B4-BE49-F238E27FC236}">
                      <a16:creationId xmlns:a16="http://schemas.microsoft.com/office/drawing/2014/main" id="{CD07E771-5803-BA5C-FA26-E2E3F11632F0}"/>
                    </a:ext>
                  </a:extLst>
                </p:cNvPr>
                <p:cNvCxnSpPr/>
                <p:nvPr/>
              </p:nvCxnSpPr>
              <p:spPr>
                <a:xfrm>
                  <a:off x="454557" y="1004254"/>
                  <a:ext cx="792154" cy="308060"/>
                </a:xfrm>
                <a:prstGeom prst="straightConnector1">
                  <a:avLst/>
                </a:prstGeom>
                <a:ln w="19050">
                  <a:solidFill>
                    <a:schemeClr val="accent6">
                      <a:lumMod val="40000"/>
                      <a:lumOff val="60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11F9DF88-4FF4-31C7-97D7-EADA00C00F95}"/>
                    </a:ext>
                  </a:extLst>
                </p:cNvPr>
                <p:cNvSpPr/>
                <p:nvPr/>
              </p:nvSpPr>
              <p:spPr>
                <a:xfrm>
                  <a:off x="509172" y="377629"/>
                  <a:ext cx="317666" cy="316542"/>
                </a:xfrm>
                <a:prstGeom prst="rect">
                  <a:avLst/>
                </a:prstGeom>
                <a:solidFill>
                  <a:schemeClr val="bg1">
                    <a:lumMod val="20000"/>
                    <a:lumOff val="80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800"/>
                    </a:spcAft>
                  </a:pPr>
                  <a:r>
                    <a:rPr lang="en-US" sz="900" b="1" kern="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CD1338C4-E8A0-973A-4435-E326649F7BF7}"/>
                    </a:ext>
                  </a:extLst>
                </p:cNvPr>
                <p:cNvSpPr/>
                <p:nvPr/>
              </p:nvSpPr>
              <p:spPr>
                <a:xfrm>
                  <a:off x="465128" y="1144005"/>
                  <a:ext cx="343137" cy="362816"/>
                </a:xfrm>
                <a:prstGeom prst="rect">
                  <a:avLst/>
                </a:prstGeom>
                <a:solidFill>
                  <a:schemeClr val="bg1">
                    <a:lumMod val="20000"/>
                    <a:lumOff val="80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just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900" b="1" kern="100">
                      <a:effectLst/>
                      <a:latin typeface="Times New Roman" panose="02020603050405020304" pitchFamily="18" charset="0"/>
                      <a:ea typeface="Aptos" panose="020B0004020202020204" pitchFamily="34" charset="0"/>
                      <a:cs typeface="Times New Roman" panose="02020603050405020304" pitchFamily="18" charset="0"/>
                    </a:rPr>
                    <a:t>W</a:t>
                  </a:r>
                  <a:endParaRPr lang="en-US" sz="1200" kern="100">
                    <a:effectLst/>
                    <a:latin typeface="Times New Roman" panose="02020603050405020304" pitchFamily="18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226D8DEA-C690-F0A6-A1B2-1F14EFC888E9}"/>
                  </a:ext>
                </a:extLst>
              </p:cNvPr>
              <p:cNvCxnSpPr/>
              <p:nvPr/>
            </p:nvCxnSpPr>
            <p:spPr>
              <a:xfrm flipH="1" flipV="1">
                <a:off x="1847850" y="679450"/>
                <a:ext cx="1216152" cy="0"/>
              </a:xfrm>
              <a:prstGeom prst="straightConnector1">
                <a:avLst/>
              </a:prstGeom>
              <a:ln>
                <a:solidFill>
                  <a:schemeClr val="accent1"/>
                </a:solidFill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2BEEA2D6-D7F6-6849-1AD9-CC718CE85975}"/>
                  </a:ext>
                </a:extLst>
              </p:cNvPr>
              <p:cNvCxnSpPr/>
              <p:nvPr/>
            </p:nvCxnSpPr>
            <p:spPr>
              <a:xfrm flipH="1">
                <a:off x="2032000" y="304800"/>
                <a:ext cx="1033272" cy="0"/>
              </a:xfrm>
              <a:prstGeom prst="straightConnector1">
                <a:avLst/>
              </a:prstGeom>
              <a:ln>
                <a:solidFill>
                  <a:schemeClr val="accent1"/>
                </a:solidFill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519D5440-C862-616E-722C-A43F83EA4362}"/>
                  </a:ext>
                </a:extLst>
              </p:cNvPr>
              <p:cNvSpPr/>
              <p:nvPr/>
            </p:nvSpPr>
            <p:spPr>
              <a:xfrm>
                <a:off x="2964843" y="104119"/>
                <a:ext cx="1047750" cy="3492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000" b="1" kern="100" dirty="0">
                    <a:effectLst/>
                    <a:ea typeface="Aptos" panose="020B0004020202020204" pitchFamily="34" charset="0"/>
                    <a:cs typeface="Times New Roman" panose="02020603050405020304" pitchFamily="18" charset="0"/>
                  </a:rPr>
                  <a:t>PC products</a:t>
                </a: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9E4E416-F8F1-1F37-32EA-8938FC8AA5B3}"/>
              </a:ext>
            </a:extLst>
          </p:cNvPr>
          <p:cNvGrpSpPr/>
          <p:nvPr/>
        </p:nvGrpSpPr>
        <p:grpSpPr>
          <a:xfrm>
            <a:off x="8637781" y="3966647"/>
            <a:ext cx="2544352" cy="1779809"/>
            <a:chOff x="8171042" y="3816586"/>
            <a:chExt cx="2544352" cy="1779809"/>
          </a:xfrm>
        </p:grpSpPr>
        <p:pic>
          <p:nvPicPr>
            <p:cNvPr id="14" name="Picture 13" descr="A grey rectangular object on a white surface&#10;&#10;Description automatically generated">
              <a:extLst>
                <a:ext uri="{FF2B5EF4-FFF2-40B4-BE49-F238E27FC236}">
                  <a16:creationId xmlns:a16="http://schemas.microsoft.com/office/drawing/2014/main" id="{1D7744C8-21A2-3607-D413-8D6674928E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1042" y="4044138"/>
              <a:ext cx="2544352" cy="1552257"/>
            </a:xfrm>
            <a:prstGeom prst="rect">
              <a:avLst/>
            </a:prstGeom>
            <a:effectLst>
              <a:glow>
                <a:srgbClr val="FFFFFF"/>
              </a:glow>
            </a:effectLst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4159483-E6DC-0C85-1D11-AC078EF634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71042" y="4284442"/>
              <a:ext cx="1353958" cy="431132"/>
            </a:xfrm>
            <a:prstGeom prst="straightConnector1">
              <a:avLst/>
            </a:prstGeom>
            <a:ln w="19050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C99C378E-0FB4-0566-914B-840C68150FC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85422" y="4193269"/>
              <a:ext cx="944179" cy="91173"/>
            </a:xfrm>
            <a:prstGeom prst="straightConnector1">
              <a:avLst/>
            </a:prstGeom>
            <a:ln w="19050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D570C18-1F6B-894E-8F7B-3D850535EE72}"/>
                </a:ext>
              </a:extLst>
            </p:cNvPr>
            <p:cNvSpPr/>
            <p:nvPr/>
          </p:nvSpPr>
          <p:spPr>
            <a:xfrm>
              <a:off x="8353187" y="4112188"/>
              <a:ext cx="312507" cy="323844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 b="1" kern="100" dirty="0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Li</a:t>
              </a:r>
              <a:endParaRPr lang="en-US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89C9F90-C050-3F14-90BE-FF0775701A77}"/>
                </a:ext>
              </a:extLst>
            </p:cNvPr>
            <p:cNvSpPr/>
            <p:nvPr/>
          </p:nvSpPr>
          <p:spPr>
            <a:xfrm>
              <a:off x="10105118" y="3816586"/>
              <a:ext cx="401338" cy="295601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 b="1" kern="100" dirty="0"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Wi</a:t>
              </a:r>
              <a:endParaRPr lang="en-US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374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10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718508" y="1408176"/>
                <a:ext cx="10855166" cy="46725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kern="10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sz="1800" i="1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=</a:t>
                </a:r>
                <a:r>
                  <a:rPr lang="en-US" sz="18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Loading and unloading time of a component (hours/component)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kern="10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8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Total curing time for a batch of PC components including loading and unloading the kiln (hours/batch)</a:t>
                </a: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8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Deadline of component </a:t>
                </a:r>
                <a14:m>
                  <m:oMath xmlns:m="http://schemas.openxmlformats.org/officeDocument/2006/math">
                    <m:r>
                      <a:rPr lang="en-US" sz="1800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sz="18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 given point on timeline)</a:t>
                </a: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8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Maximum width of component type </a:t>
                </a:r>
                <a14:m>
                  <m:oMath xmlns:m="http://schemas.openxmlformats.org/officeDocument/2006/math">
                    <m:r>
                      <a:rPr lang="en-US" sz="1800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sz="18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(feet)</a:t>
                </a: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1800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𝑊</m:t>
                    </m:r>
                  </m:oMath>
                </a14:m>
                <a:r>
                  <a:rPr lang="en-US" sz="18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Width of a pallet (feet) </a:t>
                </a:r>
              </a:p>
              <a:p>
                <a:endParaRPr lang="en-US" kern="100" dirty="0">
                  <a:solidFill>
                    <a:schemeClr val="tx1">
                      <a:lumMod val="75000"/>
                    </a:schemeClr>
                  </a:solidFill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i="1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1800" b="1" i="1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d) System Variables: </a:t>
                </a: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sz="18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Number of batches using layout </a:t>
                </a:r>
                <a14:m>
                  <m:oMath xmlns:m="http://schemas.openxmlformats.org/officeDocument/2006/math">
                    <m:r>
                      <a:rPr lang="en-US" sz="1800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𝑗</m:t>
                    </m:r>
                  </m:oMath>
                </a14:m>
                <a:r>
                  <a:rPr lang="en-US" sz="18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(pallets)</a:t>
                </a:r>
                <a:endParaRPr lang="en-US" sz="18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= Number of component type </a:t>
                </a:r>
              </a:p>
              <a:p>
                <a:endParaRPr lang="en-US" kern="100" dirty="0">
                  <a:solidFill>
                    <a:schemeClr val="tx1">
                      <a:lumMod val="75000"/>
                    </a:schemeClr>
                  </a:solidFill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It may be stated that </a:t>
                </a:r>
                <a:r>
                  <a:rPr lang="en-US" sz="2000" i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LW</a:t>
                </a: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is the area per pallet (i.e., ft</a:t>
                </a:r>
                <a:r>
                  <a:rPr lang="en-US" sz="2000" baseline="30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2</a:t>
                </a: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/pallet)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is the area required by component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(i.e., ft</a:t>
                </a:r>
                <a:r>
                  <a:rPr lang="en-US" sz="2000" baseline="30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2</a:t>
                </a: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/component). 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The terms </a:t>
                </a:r>
                <a:r>
                  <a:rPr lang="en-US" sz="2000" i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batch</a:t>
                </a: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or </a:t>
                </a:r>
                <a:r>
                  <a:rPr lang="en-US" sz="2000" i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cycle</a:t>
                </a: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are used interchangeably to mean all components of pallets that are fed into the kiln once for curing. </a:t>
                </a: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endParaRPr lang="en-US" sz="18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algn="just">
                  <a:spcAft>
                    <a:spcPts val="600"/>
                  </a:spcAft>
                </a:pPr>
                <a:endParaRPr lang="en-US" sz="2400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08" y="1408176"/>
                <a:ext cx="10855166" cy="4672584"/>
              </a:xfrm>
              <a:prstGeom prst="rect">
                <a:avLst/>
              </a:prstGeom>
              <a:blipFill>
                <a:blip r:embed="rId2"/>
                <a:stretch>
                  <a:fillRect l="-505" t="-652" r="-5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CF59FF8-BEA7-0FA7-1888-6F9DE7DAD997}"/>
              </a:ext>
            </a:extLst>
          </p:cNvPr>
          <p:cNvSpPr txBox="1">
            <a:spLocks/>
          </p:cNvSpPr>
          <p:nvPr/>
        </p:nvSpPr>
        <p:spPr>
          <a:xfrm>
            <a:off x="2049903" y="395199"/>
            <a:ext cx="8092193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/>
              <a:t>3. Model Development</a:t>
            </a:r>
            <a:endParaRPr lang="en-US" sz="2800" b="1" u="sng" dirty="0"/>
          </a:p>
        </p:txBody>
      </p:sp>
    </p:spTree>
    <p:extLst>
      <p:ext uri="{BB962C8B-B14F-4D97-AF65-F5344CB8AC3E}">
        <p14:creationId xmlns:p14="http://schemas.microsoft.com/office/powerpoint/2010/main" val="279731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11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718508" y="1243584"/>
                <a:ext cx="10855166" cy="50500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r>
                  <a:rPr lang="en-US" sz="2400" dirty="0">
                    <a:solidFill>
                      <a:schemeClr val="tx1">
                        <a:lumMod val="75000"/>
                      </a:schemeClr>
                    </a:solidFill>
                  </a:rPr>
                  <a:t>The </a:t>
                </a:r>
                <a:r>
                  <a:rPr lang="en-US" sz="24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total </a:t>
                </a:r>
                <a:r>
                  <a:rPr lang="en-US" sz="24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Aptos" panose="020B0004020202020204" pitchFamily="34" charset="0"/>
                  </a:rPr>
                  <a:t>energy</a:t>
                </a:r>
                <a:r>
                  <a:rPr lang="en-US" sz="24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cost for curing the PC components is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dirty="0">
                    <a:solidFill>
                      <a:schemeClr val="tx1">
                        <a:lumMod val="75000"/>
                      </a:schemeClr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𝐸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sub>
                    </m:sSub>
                    <m:r>
                      <a:rPr lang="en-US" sz="2400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)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dollars. </a:t>
                </a:r>
              </a:p>
              <a:p>
                <a:pPr algn="just">
                  <a:spcAft>
                    <a:spcPts val="600"/>
                  </a:spcAft>
                </a:pPr>
                <a:endParaRPr lang="en-US" sz="1200" dirty="0">
                  <a:solidFill>
                    <a:schemeClr val="tx1">
                      <a:lumMod val="75000"/>
                    </a:schemeClr>
                  </a:solidFill>
                  <a:effectLst/>
                  <a:ea typeface="Times New Roman" panose="02020603050405020304" pitchFamily="18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Energy cost can be estimated as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b="1" kern="100" dirty="0">
                    <a:solidFill>
                      <a:schemeClr val="tx1">
                        <a:lumMod val="75000"/>
                      </a:schemeClr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𝑬𝒄</m:t>
                        </m:r>
                      </m:e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𝑬</m:t>
                        </m:r>
                      </m:sub>
                    </m:sSub>
                    <m:sSub>
                      <m:sSubPr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𝒄</m:t>
                        </m:r>
                      </m:sub>
                    </m:sSub>
                    <m:sSub>
                      <m:sSubPr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𝒃</m:t>
                        </m:r>
                      </m:sub>
                    </m:sSub>
                  </m:oMath>
                </a14:m>
                <a:r>
                  <a:rPr lang="en-US" sz="2400" b="1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𝑬𝒄</m:t>
                        </m:r>
                      </m:e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𝑬</m:t>
                        </m:r>
                      </m:sub>
                    </m:sSub>
                    <m:sSub>
                      <m:sSubPr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𝒄</m:t>
                        </m:r>
                      </m:sub>
                    </m:sSub>
                    <m:nary>
                      <m:naryPr>
                        <m:chr m:val="∑"/>
                        <m:limLoc m:val="undOvr"/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𝒋</m:t>
                        </m:r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𝒏</m:t>
                        </m:r>
                      </m:sup>
                      <m:e>
                        <m:sSub>
                          <m:sSubPr>
                            <m:ctrlPr>
                              <a:rPr lang="en-US" sz="2400" b="1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400" b="1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𝒋</m:t>
                            </m:r>
                          </m:sub>
                        </m:sSub>
                      </m:e>
                    </m:nary>
                    <m:r>
                      <a:rPr lang="en-US" sz="2400" b="1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/</m:t>
                    </m:r>
                    <m:r>
                      <a:rPr lang="en-US" sz="2400" b="1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𝒃</m:t>
                    </m:r>
                    <m:r>
                      <a:rPr lang="en-US" sz="2400" b="1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dollars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is number of batches and</a:t>
                </a:r>
                <a:r>
                  <a:rPr lang="en-US" sz="2400" i="1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i="1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b </a:t>
                </a:r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is the batch size.</a:t>
                </a:r>
              </a:p>
              <a:p>
                <a:pPr algn="just">
                  <a:spcAft>
                    <a:spcPts val="600"/>
                  </a:spcAft>
                </a:pPr>
                <a:endParaRPr lang="en-US" sz="1200" kern="100" dirty="0">
                  <a:solidFill>
                    <a:schemeClr val="tx1">
                      <a:lumMod val="75000"/>
                    </a:schemeClr>
                  </a:solidFill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Aptos" panose="020B000402020202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otal cost of loading and unloading the components on all pallets is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𝒄</m:t>
                        </m:r>
                      </m:e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𝑳</m:t>
                        </m:r>
                      </m:sub>
                    </m:sSub>
                    <m:sSub>
                      <m:sSubPr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𝑳</m:t>
                        </m:r>
                      </m:sub>
                    </m:sSub>
                  </m:oMath>
                </a14:m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𝒄</m:t>
                        </m:r>
                      </m:e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𝑳</m:t>
                        </m:r>
                      </m:sub>
                    </m:sSub>
                    <m:sSub>
                      <m:sSubPr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𝑳</m:t>
                        </m:r>
                      </m:sub>
                    </m:sSub>
                    <m:nary>
                      <m:naryPr>
                        <m:chr m:val="∑"/>
                        <m:limLoc m:val="undOvr"/>
                        <m:ctrlP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sz="2400" b="1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𝒎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sz="2400" b="1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naryPr>
                          <m:sub>
                            <m:r>
                              <a:rPr lang="en-US" sz="2400" b="1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𝒋</m:t>
                            </m:r>
                            <m:r>
                              <a:rPr lang="en-US" sz="2400" b="1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2400" b="1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sz="2400" b="1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400" b="1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sz="2400" b="1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𝒊𝒋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400" b="1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sz="2400" b="1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𝒋</m:t>
                                </m:r>
                              </m:sub>
                            </m:sSub>
                          </m:e>
                        </m:nary>
                      </m:e>
                    </m:nary>
                  </m:oMath>
                </a14:m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dollars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r>
                      <a:rPr lang="en-US" sz="2400" b="0" i="1" kern="100" smtClean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sz="2400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naryPr>
                          <m:sub>
                            <m:r>
                              <a:rPr lang="en-US" sz="2400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  <m:r>
                              <a:rPr lang="en-US" sz="2400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400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4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4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𝑖𝑗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4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4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e>
                    </m:nary>
                  </m:oMath>
                </a14:m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10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total number of components).</a:t>
                </a:r>
                <a:endParaRPr lang="en-US" sz="24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endParaRPr lang="en-US" sz="2200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08" y="1243584"/>
                <a:ext cx="10855166" cy="5050060"/>
              </a:xfrm>
              <a:prstGeom prst="rect">
                <a:avLst/>
              </a:prstGeom>
              <a:blipFill>
                <a:blip r:embed="rId3"/>
                <a:stretch>
                  <a:fillRect l="-786" b="-1473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5B11C25-55BB-174C-1C7F-564BA477F60D}"/>
              </a:ext>
            </a:extLst>
          </p:cNvPr>
          <p:cNvSpPr txBox="1">
            <a:spLocks/>
          </p:cNvSpPr>
          <p:nvPr/>
        </p:nvSpPr>
        <p:spPr>
          <a:xfrm>
            <a:off x="2049903" y="395199"/>
            <a:ext cx="8092193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/>
              <a:t>3. Model Development</a:t>
            </a:r>
            <a:endParaRPr lang="en-US" sz="2800" b="1" u="sng" dirty="0"/>
          </a:p>
        </p:txBody>
      </p:sp>
    </p:spTree>
    <p:extLst>
      <p:ext uri="{BB962C8B-B14F-4D97-AF65-F5344CB8AC3E}">
        <p14:creationId xmlns:p14="http://schemas.microsoft.com/office/powerpoint/2010/main" val="3761918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12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2400" b="1" u="sng" kern="100" dirty="0">
                    <a:solidFill>
                      <a:srgbClr val="FF0000"/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CCM Formulation </a:t>
                </a:r>
                <a:endParaRPr lang="en-US" sz="2400" b="1" u="sng" kern="100" dirty="0">
                  <a:solidFill>
                    <a:srgbClr val="FF0000"/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200" kern="100" dirty="0">
                    <a:solidFill>
                      <a:schemeClr val="tx1">
                        <a:lumMod val="75000"/>
                      </a:schemeClr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The </a:t>
                </a:r>
                <a:r>
                  <a:rPr lang="en-US" sz="22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curing cost minimization </a:t>
                </a:r>
                <a:r>
                  <a:rPr lang="en-US" sz="22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(CCM) model is composed of </a:t>
                </a:r>
                <a:r>
                  <a:rPr lang="en-US" sz="22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energy co</a:t>
                </a:r>
                <a:r>
                  <a:rPr lang="en-US" sz="2200" dirty="0">
                    <a:solidFill>
                      <a:srgbClr val="0070C0"/>
                    </a:solidFill>
                    <a:effectLst/>
                    <a:ea typeface="Times New Roman" panose="02020603050405020304" pitchFamily="18" charset="0"/>
                  </a:rPr>
                  <a:t>st </a:t>
                </a:r>
                <a:r>
                  <a:rPr lang="en-US" sz="22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and </a:t>
                </a:r>
                <a:r>
                  <a:rPr lang="en-US" sz="2200" dirty="0">
                    <a:solidFill>
                      <a:srgbClr val="FF0000"/>
                    </a:solidFill>
                    <a:ea typeface="Times New Roman" panose="02020603050405020304" pitchFamily="18" charset="0"/>
                  </a:rPr>
                  <a:t>labor cost</a:t>
                </a:r>
                <a:r>
                  <a:rPr lang="en-US" sz="22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 and they are </a:t>
                </a:r>
                <a:r>
                  <a:rPr lang="en-US" sz="22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obtained here with: </a:t>
                </a:r>
              </a:p>
              <a:p>
                <a:pPr marL="800100" lvl="1" indent="-34290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2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2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sz="2200" b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en-US" sz="22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 The optimal number of pallets, </a:t>
                </a:r>
                <a:endParaRPr lang="en-US" sz="2200" b="1" dirty="0">
                  <a:solidFill>
                    <a:schemeClr val="tx1">
                      <a:lumMod val="75000"/>
                    </a:schemeClr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  <m:sub>
                        <m:r>
                          <a:rPr lang="en-US" sz="22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𝒊𝒋</m:t>
                        </m:r>
                      </m:sub>
                    </m:sSub>
                    <m:r>
                      <a:rPr lang="en-US" sz="2200" b="1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2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= A set of PC components per pallet (layout configuration) to minimize the cost of curing operations. </a:t>
                </a:r>
                <a:endParaRPr lang="en-US" sz="22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endParaRPr lang="en-US" sz="2000" b="1" dirty="0">
                  <a:solidFill>
                    <a:schemeClr val="tx1">
                      <a:lumMod val="75000"/>
                    </a:schemeClr>
                  </a:solidFill>
                  <a:effectLst/>
                  <a:ea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en-US" sz="2000" b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CCM: 	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𝑴𝒊𝒏</m:t>
                    </m:r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𝒁</m:t>
                        </m:r>
                      </m:e>
                      <m:sub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𝒄</m:t>
                        </m:r>
                      </m:sub>
                    </m:sSub>
                  </m:oMath>
                </a14:m>
                <a:r>
                  <a:rPr lang="en-US" sz="2000" b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𝑬𝒄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sub>
                        </m:sSub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𝑳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𝑳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b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000" b="1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		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 (</m:t>
                    </m:r>
                    <m:sSub>
                      <m:sSubPr>
                        <m:ctrlP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𝑬𝒄</m:t>
                        </m:r>
                      </m:e>
                      <m:sub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𝑬</m:t>
                        </m:r>
                      </m:sub>
                    </m:sSub>
                    <m:sSub>
                      <m:sSubPr>
                        <m:ctrlP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𝒄</m:t>
                        </m:r>
                      </m:sub>
                    </m:sSub>
                    <m:nary>
                      <m:naryPr>
                        <m:chr m:val="∑"/>
                        <m:limLoc m:val="undOvr"/>
                        <m:ctrlP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𝒋</m:t>
                        </m:r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𝒏</m:t>
                        </m:r>
                      </m:sup>
                      <m:e>
                        <m:sSub>
                          <m:sSubPr>
                            <m:ctrlP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𝒋</m:t>
                            </m:r>
                          </m:sub>
                        </m:sSub>
                      </m:e>
                    </m:nary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/</m:t>
                    </m:r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𝒃</m:t>
                    </m:r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 +</m:t>
                    </m:r>
                    <m:sSub>
                      <m:sSubPr>
                        <m:ctrlP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𝒄</m:t>
                        </m:r>
                      </m:e>
                      <m:sub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𝑳</m:t>
                        </m:r>
                      </m:sub>
                    </m:sSub>
                    <m:sSub>
                      <m:sSubPr>
                        <m:ctrlP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𝑳</m:t>
                        </m:r>
                      </m:sub>
                    </m:sSub>
                    <m:nary>
                      <m:naryPr>
                        <m:chr m:val="∑"/>
                        <m:limLoc m:val="undOvr"/>
                        <m:ctrlP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𝒎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𝒋</m:t>
                            </m:r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sz="2000" b="1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b="1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sz="2000" b="1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𝒊𝒋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000" b="1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sz="2000" b="1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𝒋</m:t>
                                </m:r>
                              </m:sub>
                            </m:sSub>
                          </m:e>
                        </m:nary>
                      </m:e>
                    </m:nary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2000" b="1" i="1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b="1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Aptos" panose="020B0004020202020204" pitchFamily="34" charset="0"/>
                    <a:cs typeface="Times New Roman" panose="02020603050405020304" pitchFamily="18" charset="0"/>
                  </a:rPr>
                  <a:t>                                                    (1) </a:t>
                </a:r>
              </a:p>
              <a:p>
                <a:pPr algn="just"/>
                <a:endParaRPr lang="en-US" sz="2200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algn="just"/>
                <a:endParaRPr lang="en-US" sz="2200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marL="342900" indent="-342900" algn="just">
                  <a:buFont typeface="Wingdings" panose="05000000000000000000" pitchFamily="2" charset="2"/>
                  <a:buChar char="q"/>
                </a:pPr>
                <a:r>
                  <a:rPr lang="en-US" sz="2200" dirty="0">
                    <a:solidFill>
                      <a:schemeClr val="tx1">
                        <a:lumMod val="75000"/>
                      </a:schemeClr>
                    </a:solidFill>
                  </a:rPr>
                  <a:t>The objective function (CCM) in equation </a:t>
                </a:r>
                <a:r>
                  <a:rPr lang="en-US" sz="2200" b="1" dirty="0">
                    <a:solidFill>
                      <a:schemeClr val="tx1">
                        <a:lumMod val="75000"/>
                      </a:schemeClr>
                    </a:solidFill>
                  </a:rPr>
                  <a:t>(1)</a:t>
                </a:r>
                <a:r>
                  <a:rPr lang="en-US" sz="2200" dirty="0">
                    <a:solidFill>
                      <a:schemeClr val="tx1">
                        <a:lumMod val="75000"/>
                      </a:schemeClr>
                    </a:solidFill>
                  </a:rPr>
                  <a:t> represents the total associated cost of the curing process of PC components.  </a:t>
                </a: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blipFill>
                <a:blip r:embed="rId2"/>
                <a:stretch>
                  <a:fillRect l="-730" t="-888" r="-7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ED2C418-5023-788C-4784-8185C758AFEB}"/>
              </a:ext>
            </a:extLst>
          </p:cNvPr>
          <p:cNvSpPr txBox="1">
            <a:spLocks/>
          </p:cNvSpPr>
          <p:nvPr/>
        </p:nvSpPr>
        <p:spPr>
          <a:xfrm>
            <a:off x="2049903" y="395199"/>
            <a:ext cx="8092193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/>
              <a:t>3. Model Development</a:t>
            </a:r>
            <a:endParaRPr lang="en-US" sz="2800" b="1" u="sng" dirty="0"/>
          </a:p>
        </p:txBody>
      </p:sp>
    </p:spTree>
    <p:extLst>
      <p:ext uri="{BB962C8B-B14F-4D97-AF65-F5344CB8AC3E}">
        <p14:creationId xmlns:p14="http://schemas.microsoft.com/office/powerpoint/2010/main" val="2208012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13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2400" b="1" u="sng" kern="100" dirty="0">
                    <a:solidFill>
                      <a:schemeClr val="tx1">
                        <a:lumMod val="75000"/>
                      </a:schemeClr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CCM Formulation </a:t>
                </a:r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marL="0" marR="0" indent="457200" algn="just">
                  <a:lnSpc>
                    <a:spcPct val="150000"/>
                  </a:lnSpc>
                  <a:spcBef>
                    <a:spcPts val="0"/>
                  </a:spcBef>
                </a:pPr>
                <a:endParaRPr lang="en-US" b="1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indent="45720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b="1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Aptos" panose="020B0004020202020204" pitchFamily="34" charset="0"/>
                    <a:cs typeface="Times New Roman" panose="02020603050405020304" pitchFamily="18" charset="0"/>
                  </a:rPr>
                  <a:t>Subject to	</a:t>
                </a:r>
              </a:p>
              <a:p>
                <a:pPr marL="45720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5400675" algn="l"/>
                  </a:tabLst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sup>
                      <m:e>
                        <m:sSub>
                          <m:sSubPr>
                            <m:ctrlP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𝐿𝑊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          ∀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=1,…,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	              (1a) </a:t>
                </a: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r>
                  <a:rPr lang="en-US" kern="100" dirty="0">
                    <a:effectLst/>
                    <a:latin typeface="Times New Roman" panose="02020603050405020304" pitchFamily="18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blipFill>
                <a:blip r:embed="rId2"/>
                <a:stretch>
                  <a:fillRect t="-88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ED2C418-5023-788C-4784-8185C758AFEB}"/>
              </a:ext>
            </a:extLst>
          </p:cNvPr>
          <p:cNvSpPr txBox="1">
            <a:spLocks/>
          </p:cNvSpPr>
          <p:nvPr/>
        </p:nvSpPr>
        <p:spPr>
          <a:xfrm>
            <a:off x="2049903" y="395199"/>
            <a:ext cx="8092193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/>
              <a:t>3. Model Development</a:t>
            </a:r>
            <a:endParaRPr lang="en-US" sz="2800" b="1" u="sng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78C8CB1-E116-3AE8-A5B8-0C953D86D362}"/>
              </a:ext>
            </a:extLst>
          </p:cNvPr>
          <p:cNvGrpSpPr/>
          <p:nvPr/>
        </p:nvGrpSpPr>
        <p:grpSpPr>
          <a:xfrm>
            <a:off x="1108579" y="3105227"/>
            <a:ext cx="3565864" cy="2278637"/>
            <a:chOff x="1014984" y="2339459"/>
            <a:chExt cx="3565864" cy="2278637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658FF52D-95FD-001E-826D-4C512687AB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4984" y="2339459"/>
              <a:ext cx="3565864" cy="2003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C320234-7E6A-F952-7080-3A65B1F01CFF}"/>
                </a:ext>
              </a:extLst>
            </p:cNvPr>
            <p:cNvSpPr/>
            <p:nvPr/>
          </p:nvSpPr>
          <p:spPr>
            <a:xfrm>
              <a:off x="1921616" y="4339331"/>
              <a:ext cx="1752600" cy="2787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n-US" sz="1100" kern="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*Courtesy: olenbetong.ru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364F3E-1615-93FA-0E31-38DD2E596CA1}"/>
              </a:ext>
            </a:extLst>
          </p:cNvPr>
          <p:cNvGrpSpPr/>
          <p:nvPr/>
        </p:nvGrpSpPr>
        <p:grpSpPr>
          <a:xfrm>
            <a:off x="8357021" y="2839537"/>
            <a:ext cx="2913590" cy="2786380"/>
            <a:chOff x="8263426" y="2339459"/>
            <a:chExt cx="2913590" cy="2786380"/>
          </a:xfrm>
        </p:grpSpPr>
        <p:pic>
          <p:nvPicPr>
            <p:cNvPr id="6" name="Picture 5" descr="A large metal tray with a green frame&#10;&#10;Description automatically generated with medium confidence">
              <a:extLst>
                <a:ext uri="{FF2B5EF4-FFF2-40B4-BE49-F238E27FC236}">
                  <a16:creationId xmlns:a16="http://schemas.microsoft.com/office/drawing/2014/main" id="{10B44F47-A812-7CC2-D354-59FE1B7D17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0" r="17451"/>
            <a:stretch/>
          </p:blipFill>
          <p:spPr bwMode="auto">
            <a:xfrm flipH="1">
              <a:off x="8263426" y="2339459"/>
              <a:ext cx="2913590" cy="250761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FC31FBF-9C21-C307-9888-9E36603D6130}"/>
                </a:ext>
              </a:extLst>
            </p:cNvPr>
            <p:cNvSpPr/>
            <p:nvPr/>
          </p:nvSpPr>
          <p:spPr>
            <a:xfrm>
              <a:off x="8843921" y="4847074"/>
              <a:ext cx="1752600" cy="2787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n-US" sz="1100" kern="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*Courtesy: elematic.com</a:t>
              </a:r>
            </a:p>
          </p:txBody>
        </p:sp>
      </p:grp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3DD88FA-B529-90F4-5E03-86972C6E7ABF}"/>
              </a:ext>
            </a:extLst>
          </p:cNvPr>
          <p:cNvSpPr/>
          <p:nvPr/>
        </p:nvSpPr>
        <p:spPr>
          <a:xfrm>
            <a:off x="5092376" y="3429000"/>
            <a:ext cx="2846712" cy="1631091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Total area of PC components will be less than pallet area</a:t>
            </a:r>
          </a:p>
        </p:txBody>
      </p:sp>
    </p:spTree>
    <p:extLst>
      <p:ext uri="{BB962C8B-B14F-4D97-AF65-F5344CB8AC3E}">
        <p14:creationId xmlns:p14="http://schemas.microsoft.com/office/powerpoint/2010/main" val="239897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14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2400" b="1" u="sng" kern="100" dirty="0">
                    <a:solidFill>
                      <a:schemeClr val="tx1">
                        <a:lumMod val="75000"/>
                      </a:schemeClr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CCM Formulation </a:t>
                </a:r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indent="457200" algn="just">
                  <a:lnSpc>
                    <a:spcPct val="150000"/>
                  </a:lnSpc>
                </a:pPr>
                <a:endParaRPr lang="en-US" i="1" kern="100" dirty="0">
                  <a:solidFill>
                    <a:schemeClr val="tx1">
                      <a:lumMod val="75000"/>
                    </a:schemeClr>
                  </a:solidFill>
                  <a:latin typeface="Cambria Math" panose="020405030504060302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</m:t>
                    </m:r>
                    <m:sSub>
                      <m:sSubPr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b="0" i="1" kern="10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𝐷</m:t>
                        </m:r>
                      </m:e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                  </m:t>
                    </m:r>
                    <m:r>
                      <a:rPr lang="en-US" b="0" i="1" kern="10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b="0" i="1" kern="10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=1,…,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             (</a:t>
                </a:r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b)</a:t>
                </a: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5400675" algn="l"/>
                  </a:tabLst>
                </a:pPr>
                <a:endParaRPr lang="en-US" i="1" kern="100" dirty="0">
                  <a:solidFill>
                    <a:schemeClr val="tx1">
                      <a:lumMod val="75000"/>
                    </a:schemeClr>
                  </a:solidFill>
                  <a:effectLst/>
                  <a:latin typeface="Cambria Math" panose="020405030504060302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5400675" algn="l"/>
                  </a:tabLst>
                </a:pPr>
                <a:endParaRPr lang="en-US" i="1" kern="100" dirty="0">
                  <a:solidFill>
                    <a:schemeClr val="tx1">
                      <a:lumMod val="75000"/>
                    </a:schemeClr>
                  </a:solidFill>
                  <a:latin typeface="Cambria Math" panose="020405030504060302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5400675" algn="l"/>
                  </a:tabLst>
                </a:pPr>
                <a:endParaRPr lang="en-US" i="1" kern="100" dirty="0">
                  <a:solidFill>
                    <a:schemeClr val="tx1">
                      <a:lumMod val="75000"/>
                    </a:schemeClr>
                  </a:solidFill>
                  <a:effectLst/>
                  <a:latin typeface="Cambria Math" panose="020405030504060302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5400675" algn="l"/>
                  </a:tabLst>
                </a:pPr>
                <a:endParaRPr lang="en-US" i="1" kern="100" dirty="0">
                  <a:solidFill>
                    <a:schemeClr val="tx1">
                      <a:lumMod val="75000"/>
                    </a:schemeClr>
                  </a:solidFill>
                  <a:latin typeface="Cambria Math" panose="020405030504060302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5400675" algn="l"/>
                  </a:tabLst>
                </a:pPr>
                <a:endParaRPr lang="en-US" i="1" kern="100" dirty="0">
                  <a:solidFill>
                    <a:schemeClr val="tx1">
                      <a:lumMod val="75000"/>
                    </a:schemeClr>
                  </a:solidFill>
                  <a:effectLst/>
                  <a:latin typeface="Cambria Math" panose="020405030504060302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5400675" algn="l"/>
                  </a:tabLst>
                </a:pPr>
                <a:endParaRPr lang="en-US" i="1" kern="100" dirty="0">
                  <a:solidFill>
                    <a:schemeClr val="tx1">
                      <a:lumMod val="75000"/>
                    </a:schemeClr>
                  </a:solidFill>
                  <a:effectLst/>
                  <a:latin typeface="Cambria Math" panose="020405030504060302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5400675" algn="l"/>
                  </a:tabLst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sSub>
                      <m:sSubPr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𝑑</m:t>
                        </m:r>
                      </m:e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           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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=1,…,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	               (</a:t>
                </a:r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c)   </a:t>
                </a: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  <a:tabLst>
                    <a:tab pos="450215" algn="l"/>
                    <a:tab pos="5400675" algn="l"/>
                  </a:tabLst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  <a:tabLst>
                    <a:tab pos="450215" algn="l"/>
                    <a:tab pos="5400675" algn="l"/>
                  </a:tabLst>
                </a:pP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</a:rPr>
                  <a:t>Equation </a:t>
                </a:r>
                <a:r>
                  <a:rPr lang="en-US" sz="2000" b="1" dirty="0">
                    <a:solidFill>
                      <a:schemeClr val="tx1">
                        <a:lumMod val="75000"/>
                      </a:schemeClr>
                    </a:solidFill>
                  </a:rPr>
                  <a:t>(1c) </a:t>
                </a: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</a:rPr>
                  <a:t>ensures that production scheduling complies with the delivery deadlines of PC components.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blipFill>
                <a:blip r:embed="rId2"/>
                <a:stretch>
                  <a:fillRect l="-505" t="-888" r="-5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ED2C418-5023-788C-4784-8185C758AFEB}"/>
              </a:ext>
            </a:extLst>
          </p:cNvPr>
          <p:cNvSpPr txBox="1">
            <a:spLocks/>
          </p:cNvSpPr>
          <p:nvPr/>
        </p:nvSpPr>
        <p:spPr>
          <a:xfrm>
            <a:off x="2049903" y="395199"/>
            <a:ext cx="8092193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/>
              <a:t>3. Model Development</a:t>
            </a:r>
            <a:endParaRPr lang="en-US" sz="2800" b="1" u="sng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035A048-1A7E-592F-C12F-53D30DD249E6}"/>
              </a:ext>
            </a:extLst>
          </p:cNvPr>
          <p:cNvGrpSpPr/>
          <p:nvPr/>
        </p:nvGrpSpPr>
        <p:grpSpPr>
          <a:xfrm>
            <a:off x="1081147" y="2558453"/>
            <a:ext cx="2649605" cy="1741093"/>
            <a:chOff x="1014984" y="2339459"/>
            <a:chExt cx="3565864" cy="2278637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60AF3EC9-A449-1971-BA15-C4A411CBF0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4984" y="2339459"/>
              <a:ext cx="3565864" cy="2003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864B27-7DB1-D37B-333B-3C489F9918FF}"/>
                </a:ext>
              </a:extLst>
            </p:cNvPr>
            <p:cNvSpPr/>
            <p:nvPr/>
          </p:nvSpPr>
          <p:spPr>
            <a:xfrm>
              <a:off x="1921616" y="4339331"/>
              <a:ext cx="1752600" cy="2787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800"/>
                </a:spcAft>
              </a:pPr>
              <a:r>
                <a:rPr lang="en-US" sz="700" kern="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*Courtesy: olenbetong.ru</a:t>
              </a:r>
            </a:p>
          </p:txBody>
        </p:sp>
      </p:grpSp>
      <p:pic>
        <p:nvPicPr>
          <p:cNvPr id="13" name="Graphic 12" descr="Dump truck with solid fill">
            <a:extLst>
              <a:ext uri="{FF2B5EF4-FFF2-40B4-BE49-F238E27FC236}">
                <a16:creationId xmlns:a16="http://schemas.microsoft.com/office/drawing/2014/main" id="{02886C07-6D1D-96F4-011C-2B3BD5DA6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0649" y="2415798"/>
            <a:ext cx="1662893" cy="1662893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1F481E-3ADA-0AF0-B96C-D79853287823}"/>
              </a:ext>
            </a:extLst>
          </p:cNvPr>
          <p:cNvSpPr/>
          <p:nvPr/>
        </p:nvSpPr>
        <p:spPr>
          <a:xfrm>
            <a:off x="4507992" y="2508506"/>
            <a:ext cx="4279392" cy="1631091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Total number of required component type 𝒊 must meet the order agreement. </a:t>
            </a:r>
          </a:p>
        </p:txBody>
      </p:sp>
    </p:spTree>
    <p:extLst>
      <p:ext uri="{BB962C8B-B14F-4D97-AF65-F5344CB8AC3E}">
        <p14:creationId xmlns:p14="http://schemas.microsoft.com/office/powerpoint/2010/main" val="263097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15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2400" b="1" u="sng" kern="100" dirty="0">
                    <a:solidFill>
                      <a:schemeClr val="tx1">
                        <a:lumMod val="75000"/>
                      </a:schemeClr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CCM Formulation </a:t>
                </a:r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max</m:t>
                    </m:r>
                    <m:r>
                      <a:rPr lang="en-US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⁡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  <m:sSub>
                      <m:sSubPr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,   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=1,…,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=1,…,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i="1" kern="10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rad>
                      <m:radPr>
                        <m:degHide m:val="on"/>
                        <m:ctrlP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𝐿</m:t>
                            </m:r>
                          </m:e>
                          <m:sup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en-US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                           (1d)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tabLst>
                    <a:tab pos="450215" algn="l"/>
                    <a:tab pos="540067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</m:t>
                      </m:r>
                    </m:oMath>
                  </m:oMathPara>
                </a14:m>
                <a:endParaRPr lang="en-US" b="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just">
                  <a:lnSpc>
                    <a:spcPct val="150000"/>
                  </a:lnSpc>
                  <a:tabLst>
                    <a:tab pos="450215" algn="l"/>
                    <a:tab pos="5400675" algn="l"/>
                  </a:tabLst>
                </a:pPr>
                <a:r>
                  <a:rPr lang="en-US" dirty="0">
                    <a:solidFill>
                      <a:schemeClr val="tx1"/>
                    </a:solidFill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≥0</m:t>
                    </m:r>
                    <m: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integers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                       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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        (1e)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450215" algn="l"/>
                    <a:tab pos="5400675" algn="l"/>
                  </a:tabLst>
                </a:pPr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Aptos" panose="020B00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</a:rPr>
                  <a:t>Equation </a:t>
                </a:r>
                <a:r>
                  <a:rPr lang="en-US" sz="2000" b="1" dirty="0">
                    <a:solidFill>
                      <a:schemeClr val="tx1">
                        <a:lumMod val="75000"/>
                      </a:schemeClr>
                    </a:solidFill>
                  </a:rPr>
                  <a:t>(1e) </a:t>
                </a: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</a:rPr>
                  <a:t>represents the decision variables.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tabLst>
                    <a:tab pos="450215" algn="l"/>
                    <a:tab pos="5400675" algn="l"/>
                  </a:tabLst>
                </a:pPr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Aptos" panose="020B000402020202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en-US" kern="1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r>
                  <a:rPr lang="en-US" kern="100" dirty="0">
                    <a:effectLst/>
                    <a:latin typeface="Times New Roman" panose="02020603050405020304" pitchFamily="18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blipFill>
                <a:blip r:embed="rId2"/>
                <a:stretch>
                  <a:fillRect l="-393" t="-88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ED2C418-5023-788C-4784-8185C758AFEB}"/>
              </a:ext>
            </a:extLst>
          </p:cNvPr>
          <p:cNvSpPr txBox="1">
            <a:spLocks/>
          </p:cNvSpPr>
          <p:nvPr/>
        </p:nvSpPr>
        <p:spPr>
          <a:xfrm>
            <a:off x="2049903" y="395199"/>
            <a:ext cx="8092193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/>
              <a:t>3. Model Development</a:t>
            </a:r>
            <a:endParaRPr lang="en-US" sz="2800" b="1" u="sng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4B03B97-45F8-54C4-4D78-12E036C0D288}"/>
              </a:ext>
            </a:extLst>
          </p:cNvPr>
          <p:cNvGrpSpPr/>
          <p:nvPr/>
        </p:nvGrpSpPr>
        <p:grpSpPr>
          <a:xfrm>
            <a:off x="1239199" y="2296552"/>
            <a:ext cx="2544352" cy="1779809"/>
            <a:chOff x="8171042" y="3816586"/>
            <a:chExt cx="2544352" cy="1779809"/>
          </a:xfrm>
        </p:grpSpPr>
        <p:pic>
          <p:nvPicPr>
            <p:cNvPr id="11" name="Picture 10" descr="A grey rectangular object on a white surface&#10;&#10;Description automatically generated">
              <a:extLst>
                <a:ext uri="{FF2B5EF4-FFF2-40B4-BE49-F238E27FC236}">
                  <a16:creationId xmlns:a16="http://schemas.microsoft.com/office/drawing/2014/main" id="{4FAA72F5-BB02-2427-97E5-2C53EB82D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71042" y="4044138"/>
              <a:ext cx="2544352" cy="1552257"/>
            </a:xfrm>
            <a:prstGeom prst="rect">
              <a:avLst/>
            </a:prstGeom>
            <a:effectLst>
              <a:glow>
                <a:srgbClr val="FFFFFF"/>
              </a:glow>
            </a:effectLst>
          </p:spPr>
        </p:pic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19463469-DEA9-135A-3B79-C142E2BAD3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71042" y="4284442"/>
              <a:ext cx="1353958" cy="431132"/>
            </a:xfrm>
            <a:prstGeom prst="straightConnector1">
              <a:avLst/>
            </a:prstGeom>
            <a:ln w="19050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8DEF2B2-C0BF-D0B6-D3A5-CA5C219886C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85422" y="4193269"/>
              <a:ext cx="944179" cy="91173"/>
            </a:xfrm>
            <a:prstGeom prst="straightConnector1">
              <a:avLst/>
            </a:prstGeom>
            <a:ln w="19050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6C2BADF-2062-562A-6CC4-2C5C4A9282C7}"/>
                </a:ext>
              </a:extLst>
            </p:cNvPr>
            <p:cNvSpPr/>
            <p:nvPr/>
          </p:nvSpPr>
          <p:spPr>
            <a:xfrm>
              <a:off x="8353187" y="4112188"/>
              <a:ext cx="312507" cy="323844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 b="1" kern="100" dirty="0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Li</a:t>
              </a:r>
              <a:endParaRPr lang="en-US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A1BAC42-4B74-ED9C-BADC-83458AC6A8BB}"/>
                </a:ext>
              </a:extLst>
            </p:cNvPr>
            <p:cNvSpPr/>
            <p:nvPr/>
          </p:nvSpPr>
          <p:spPr>
            <a:xfrm>
              <a:off x="10105118" y="3816586"/>
              <a:ext cx="401338" cy="295601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 b="1" kern="100" dirty="0"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Wi</a:t>
              </a:r>
              <a:endParaRPr lang="en-US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1C3989D-1AA2-AB7A-9B62-92A887226AC7}"/>
              </a:ext>
            </a:extLst>
          </p:cNvPr>
          <p:cNvGrpSpPr/>
          <p:nvPr/>
        </p:nvGrpSpPr>
        <p:grpSpPr>
          <a:xfrm>
            <a:off x="8094666" y="2262388"/>
            <a:ext cx="3378826" cy="2075688"/>
            <a:chOff x="8094666" y="2262388"/>
            <a:chExt cx="3378826" cy="207568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BA781D4-57B8-A759-8F34-14ED63A9A033}"/>
                </a:ext>
              </a:extLst>
            </p:cNvPr>
            <p:cNvGrpSpPr/>
            <p:nvPr/>
          </p:nvGrpSpPr>
          <p:grpSpPr>
            <a:xfrm>
              <a:off x="8094666" y="2262388"/>
              <a:ext cx="3378826" cy="2075688"/>
              <a:chOff x="6645318" y="2322576"/>
              <a:chExt cx="3378826" cy="2075688"/>
            </a:xfrm>
          </p:grpSpPr>
          <p:pic>
            <p:nvPicPr>
              <p:cNvPr id="2" name="Picture 1" descr="A yellow and blue metal frame in a room&#10;&#10;Description automatically generated">
                <a:extLst>
                  <a:ext uri="{FF2B5EF4-FFF2-40B4-BE49-F238E27FC236}">
                    <a16:creationId xmlns:a16="http://schemas.microsoft.com/office/drawing/2014/main" id="{C474AECD-8273-5AC6-A3A0-D91D8FC15A5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487" t="55038" r="25530"/>
              <a:stretch/>
            </p:blipFill>
            <p:spPr bwMode="auto">
              <a:xfrm>
                <a:off x="6645318" y="2322576"/>
                <a:ext cx="3378826" cy="2075688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cxnSp>
            <p:nvCxnSpPr>
              <p:cNvPr id="3" name="Straight Arrow Connector 2">
                <a:extLst>
                  <a:ext uri="{FF2B5EF4-FFF2-40B4-BE49-F238E27FC236}">
                    <a16:creationId xmlns:a16="http://schemas.microsoft.com/office/drawing/2014/main" id="{D79D5193-B344-112C-6F4E-84A68F5275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51192" y="2715314"/>
                <a:ext cx="2532888" cy="942286"/>
              </a:xfrm>
              <a:prstGeom prst="straightConnector1">
                <a:avLst/>
              </a:prstGeom>
              <a:ln w="57150" cap="flat" cmpd="sng" algn="ctr">
                <a:solidFill>
                  <a:schemeClr val="accent5"/>
                </a:solidFill>
                <a:prstDash val="solid"/>
                <a:round/>
                <a:headEnd type="arrow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368F2EE9-1968-62E5-9F36-15FE17EDFF2D}"/>
                    </a:ext>
                  </a:extLst>
                </p:cNvPr>
                <p:cNvSpPr/>
                <p:nvPr/>
              </p:nvSpPr>
              <p:spPr>
                <a:xfrm>
                  <a:off x="9368746" y="3283288"/>
                  <a:ext cx="1300301" cy="741026"/>
                </a:xfrm>
                <a:prstGeom prst="rect">
                  <a:avLst/>
                </a:prstGeom>
                <a:solidFill>
                  <a:schemeClr val="bg1">
                    <a:lumMod val="20000"/>
                    <a:lumOff val="80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just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000" i="1" kern="100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0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𝐿</m:t>
                                </m:r>
                              </m:e>
                              <m:sup>
                                <m:r>
                                  <a:rPr lang="en-US" sz="20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000" i="1" kern="10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0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𝑊</m:t>
                                </m:r>
                              </m:e>
                              <m:sup>
                                <m:r>
                                  <a:rPr lang="en-US" sz="2000" i="1" kern="10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oMath>
                    </m:oMathPara>
                  </a14:m>
                  <a:endParaRPr lang="en-US" sz="2000" kern="100" dirty="0">
                    <a:effectLst/>
                    <a:latin typeface="Times New Roman" panose="02020603050405020304" pitchFamily="18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368F2EE9-1968-62E5-9F36-15FE17EDFF2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68746" y="3283288"/>
                  <a:ext cx="1300301" cy="741026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0" name="Callout: Left Arrow 19">
            <a:extLst>
              <a:ext uri="{FF2B5EF4-FFF2-40B4-BE49-F238E27FC236}">
                <a16:creationId xmlns:a16="http://schemas.microsoft.com/office/drawing/2014/main" id="{EE004B73-C36E-9D50-3612-E165F0A378B9}"/>
              </a:ext>
            </a:extLst>
          </p:cNvPr>
          <p:cNvSpPr/>
          <p:nvPr/>
        </p:nvSpPr>
        <p:spPr>
          <a:xfrm>
            <a:off x="4032580" y="2463232"/>
            <a:ext cx="3721531" cy="1761872"/>
          </a:xfrm>
          <a:prstGeom prst="leftArrowCallout">
            <a:avLst>
              <a:gd name="adj1" fmla="val 13582"/>
              <a:gd name="adj2" fmla="val 25000"/>
              <a:gd name="adj3" fmla="val 51988"/>
              <a:gd name="adj4" fmla="val 6497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L</a:t>
            </a:r>
            <a:r>
              <a:rPr lang="en-US" sz="1800" b="1" dirty="0">
                <a:solidFill>
                  <a:schemeClr val="tx1">
                    <a:lumMod val="75000"/>
                  </a:schemeClr>
                </a:solidFill>
              </a:rPr>
              <a:t>ength of PC components having the maximum span are less than the diagonal of the pallet.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652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16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2400" b="1" u="sng" kern="100" dirty="0">
                    <a:solidFill>
                      <a:srgbClr val="FF0000"/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Curing Cost Minimization (CCM) Model</a:t>
                </a:r>
              </a:p>
              <a:p>
                <a:pPr algn="ctr"/>
                <a:endParaRPr lang="en-US" sz="2400" b="1" u="sng" kern="100" dirty="0">
                  <a:solidFill>
                    <a:srgbClr val="FF0000"/>
                  </a:solidFill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sz="2400" b="1" u="sng" kern="100" dirty="0">
                  <a:solidFill>
                    <a:srgbClr val="FF0000"/>
                  </a:solidFill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𝑴𝒊𝒏</m:t>
                    </m:r>
                    <m:r>
                      <a:rPr lang="en-US" sz="2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  <m:sub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sub>
                    </m:sSub>
                  </m:oMath>
                </a14:m>
                <a:r>
                  <a:rPr lang="en-US" sz="2400" b="1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dirty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0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𝐸𝑐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e>
                    </m:d>
                    <m:r>
                      <a:rPr lang="en-US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en-US" sz="2400" dirty="0">
                    <a:solidFill>
                      <a:schemeClr val="accent1"/>
                    </a:solidFill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 (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𝐸𝑐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+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4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sz="24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𝑖𝑗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4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400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e>
                    </m:nary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2400" dirty="0">
                    <a:solidFill>
                      <a:schemeClr val="accent1"/>
                    </a:solidFill>
                  </a:rPr>
                  <a:t>     		(1)     </a:t>
                </a:r>
              </a:p>
              <a:p>
                <a:r>
                  <a:rPr lang="en-US" sz="2400" b="1" dirty="0">
                    <a:solidFill>
                      <a:schemeClr val="accent1"/>
                    </a:solidFill>
                  </a:rPr>
                  <a:t>Subject to</a:t>
                </a:r>
                <a:r>
                  <a:rPr lang="en-US" sz="2400" dirty="0">
                    <a:solidFill>
                      <a:schemeClr val="accent1"/>
                    </a:solidFill>
                  </a:rPr>
                  <a:t>	</a:t>
                </a:r>
              </a:p>
              <a:p>
                <a:pPr lvl="1"/>
                <a:r>
                  <a:rPr lang="en-US" sz="2400" dirty="0">
                    <a:solidFill>
                      <a:schemeClr val="accent1"/>
                    </a:solidFill>
                  </a:rPr>
                  <a:t>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𝐿𝑊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,          </m:t>
                    </m:r>
                    <m:r>
                      <a:rPr lang="en-US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           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400" dirty="0">
                    <a:solidFill>
                      <a:schemeClr val="accent1"/>
                    </a:solidFill>
                  </a:rPr>
                  <a:t>         	 	(1a) </a:t>
                </a:r>
              </a:p>
              <a:p>
                <a:pPr lvl="1"/>
                <a:r>
                  <a:rPr lang="en-US" sz="2400" dirty="0">
                    <a:solidFill>
                      <a:schemeClr val="accent1"/>
                    </a:solidFill>
                  </a:rPr>
                  <a:t> 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                           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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400" dirty="0">
                    <a:solidFill>
                      <a:schemeClr val="accent1"/>
                    </a:solidFill>
                  </a:rPr>
                  <a:t>	   	 	(1b)</a:t>
                </a:r>
              </a:p>
              <a:p>
                <a:pPr lvl="1"/>
                <a:r>
                  <a:rPr lang="en-US" sz="2400" dirty="0">
                    <a:solidFill>
                      <a:schemeClr val="accent1"/>
                    </a:solidFill>
                  </a:rPr>
                  <a:t>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,      </m:t>
                    </m:r>
                  </m:oMath>
                </a14:m>
                <a:r>
                  <a:rPr lang="en-US" sz="2400" dirty="0">
                    <a:solidFill>
                      <a:schemeClr val="accent1"/>
                    </a:solidFill>
                  </a:rPr>
                  <a:t>           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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400" dirty="0">
                    <a:solidFill>
                      <a:schemeClr val="accent1"/>
                    </a:solidFill>
                  </a:rPr>
                  <a:t>    		(1c) </a:t>
                </a:r>
              </a:p>
              <a:p>
                <a:pPr lvl="1"/>
                <a:r>
                  <a:rPr lang="en-US" sz="2400" dirty="0">
                    <a:solidFill>
                      <a:schemeClr val="accent1"/>
                    </a:solidFill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,  </m:t>
                    </m:r>
                  </m:oMath>
                </a14:m>
                <a:r>
                  <a:rPr lang="en-US" sz="2400" dirty="0">
                    <a:solidFill>
                      <a:schemeClr val="accent1"/>
                    </a:solidFill>
                  </a:rPr>
                  <a:t>                       </a:t>
                </a:r>
                <a:r>
                  <a:rPr lang="en-US" sz="2400" dirty="0">
                    <a:solidFill>
                      <a:schemeClr val="accent1"/>
                    </a:solidFill>
                    <a:sym typeface="Symbol" panose="05050102010706020507" pitchFamily="18" charset="2"/>
                  </a:rPr>
                  <a:t>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; 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4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schemeClr val="accent1"/>
                    </a:solidFill>
                  </a:rPr>
                  <a:t>   (1d)</a:t>
                </a:r>
              </a:p>
              <a:p>
                <a:r>
                  <a:rPr lang="en-US" sz="2400" dirty="0">
                    <a:solidFill>
                      <a:schemeClr val="accent1"/>
                    </a:solidFill>
                  </a:rPr>
                  <a:t> 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≥0</m:t>
                    </m:r>
                    <m:r>
                      <a:rPr lang="en-US" sz="240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sz="240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integers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      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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schemeClr val="accent1"/>
                    </a:solidFill>
                  </a:rPr>
                  <a:t>                (1e)</a:t>
                </a:r>
              </a:p>
              <a:p>
                <a:pPr algn="ctr"/>
                <a:r>
                  <a:rPr lang="en-US" sz="2400" b="1" u="sng" kern="100" dirty="0">
                    <a:solidFill>
                      <a:srgbClr val="FF0000"/>
                    </a:solidFill>
                    <a:ea typeface="Aptos" panose="020B0004020202020204" pitchFamily="34" charset="0"/>
                    <a:cs typeface="Times New Roman" panose="02020603050405020304" pitchFamily="18" charset="0"/>
                  </a:rPr>
                  <a:t>  </a:t>
                </a:r>
                <a:endParaRPr lang="en-US" sz="2400" b="1" u="sng" kern="100" dirty="0">
                  <a:solidFill>
                    <a:srgbClr val="FF0000"/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endParaRPr lang="en-US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08" y="996696"/>
                <a:ext cx="10855166" cy="5495544"/>
              </a:xfrm>
              <a:prstGeom prst="rect">
                <a:avLst/>
              </a:prstGeom>
              <a:blipFill>
                <a:blip r:embed="rId2"/>
                <a:stretch>
                  <a:fillRect l="-898" t="-88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ED2C418-5023-788C-4784-8185C758AFEB}"/>
              </a:ext>
            </a:extLst>
          </p:cNvPr>
          <p:cNvSpPr txBox="1">
            <a:spLocks/>
          </p:cNvSpPr>
          <p:nvPr/>
        </p:nvSpPr>
        <p:spPr>
          <a:xfrm>
            <a:off x="2049903" y="395199"/>
            <a:ext cx="8092193" cy="466183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/>
              <a:t>3. Model Development</a:t>
            </a:r>
            <a:endParaRPr lang="en-US" sz="2800" b="1" u="sng" dirty="0"/>
          </a:p>
        </p:txBody>
      </p:sp>
    </p:spTree>
    <p:extLst>
      <p:ext uri="{BB962C8B-B14F-4D97-AF65-F5344CB8AC3E}">
        <p14:creationId xmlns:p14="http://schemas.microsoft.com/office/powerpoint/2010/main" val="3192123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89264" y="124378"/>
            <a:ext cx="7678864" cy="466183"/>
          </a:xfrm>
        </p:spPr>
        <p:txBody>
          <a:bodyPr/>
          <a:lstStyle/>
          <a:p>
            <a:pPr algn="ctr"/>
            <a:r>
              <a:rPr lang="en-US" sz="2400" b="1" u="sng" dirty="0"/>
              <a:t>4. Example: PC Slabs and Beams Manufacturing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A034A8-EB59-C80A-2902-905E1170EB76}"/>
              </a:ext>
            </a:extLst>
          </p:cNvPr>
          <p:cNvSpPr/>
          <p:nvPr/>
        </p:nvSpPr>
        <p:spPr>
          <a:xfrm>
            <a:off x="718508" y="1207008"/>
            <a:ext cx="10855166" cy="5285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R="0" algn="just">
              <a:spcBef>
                <a:spcPts val="0"/>
              </a:spcBef>
            </a:pPr>
            <a:endParaRPr lang="en-US" sz="2000" kern="100" dirty="0">
              <a:solidFill>
                <a:schemeClr val="tx1">
                  <a:lumMod val="75000"/>
                </a:schemeClr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algn="just">
              <a:spcBef>
                <a:spcPts val="0"/>
              </a:spcBef>
            </a:pPr>
            <a:endParaRPr lang="en-US" sz="2000" kern="100" dirty="0">
              <a:solidFill>
                <a:schemeClr val="tx1">
                  <a:lumMod val="75000"/>
                </a:schemeClr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algn="just">
              <a:spcBef>
                <a:spcPts val="0"/>
              </a:spcBef>
            </a:pPr>
            <a:endParaRPr lang="en-US" sz="2000" kern="100" dirty="0">
              <a:solidFill>
                <a:schemeClr val="tx1">
                  <a:lumMod val="75000"/>
                </a:schemeClr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algn="just">
              <a:spcBef>
                <a:spcPts val="0"/>
              </a:spcBef>
            </a:pPr>
            <a:endParaRPr lang="en-US" sz="2000" kern="100" dirty="0">
              <a:solidFill>
                <a:schemeClr val="tx1">
                  <a:lumMod val="75000"/>
                </a:schemeClr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algn="just">
              <a:spcBef>
                <a:spcPts val="0"/>
              </a:spcBef>
            </a:pPr>
            <a:endParaRPr lang="en-US" sz="2000" kern="100" dirty="0">
              <a:solidFill>
                <a:schemeClr val="tx1">
                  <a:lumMod val="75000"/>
                </a:schemeClr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algn="just">
              <a:spcBef>
                <a:spcPts val="0"/>
              </a:spcBef>
            </a:pPr>
            <a:endParaRPr lang="en-US" sz="2000" kern="100" dirty="0">
              <a:solidFill>
                <a:schemeClr val="tx1">
                  <a:lumMod val="75000"/>
                </a:schemeClr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algn="just">
              <a:spcBef>
                <a:spcPts val="0"/>
              </a:spcBef>
            </a:pPr>
            <a:endParaRPr lang="en-US" sz="2000" kern="100" dirty="0">
              <a:solidFill>
                <a:schemeClr val="tx1">
                  <a:lumMod val="75000"/>
                </a:schemeClr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algn="just">
              <a:spcBef>
                <a:spcPts val="0"/>
              </a:spcBef>
            </a:pPr>
            <a:r>
              <a:rPr lang="en-US" sz="2000" b="1" u="sng" kern="100" dirty="0">
                <a:solidFill>
                  <a:schemeClr val="tx1">
                    <a:lumMod val="7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Table 1</a:t>
            </a:r>
            <a:r>
              <a:rPr lang="en-US" sz="2000" kern="100" dirty="0">
                <a:solidFill>
                  <a:schemeClr val="tx1">
                    <a:lumMod val="75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R="0" algn="just">
              <a:spcBef>
                <a:spcPts val="0"/>
              </a:spcBef>
            </a:pPr>
            <a:r>
              <a:rPr lang="en-US" sz="24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2800" b="1" kern="100" dirty="0">
              <a:solidFill>
                <a:schemeClr val="tx1">
                  <a:lumMod val="75000"/>
                </a:schemeClr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C7DE860D-5496-2735-EAC9-8467F814C24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9313568"/>
                  </p:ext>
                </p:extLst>
              </p:nvPr>
            </p:nvGraphicFramePr>
            <p:xfrm>
              <a:off x="2421732" y="805509"/>
              <a:ext cx="8936832" cy="5106595"/>
            </p:xfrm>
            <a:graphic>
              <a:graphicData uri="http://schemas.openxmlformats.org/drawingml/2006/table">
                <a:tbl>
                  <a:tblPr firstRow="1" firstCol="1" bandRow="1">
                    <a:tableStyleId>{8799B23B-EC83-4686-B30A-512413B5E67A}</a:tableStyleId>
                  </a:tblPr>
                  <a:tblGrid>
                    <a:gridCol w="1579335">
                      <a:extLst>
                        <a:ext uri="{9D8B030D-6E8A-4147-A177-3AD203B41FA5}">
                          <a16:colId xmlns:a16="http://schemas.microsoft.com/office/drawing/2014/main" val="233492536"/>
                        </a:ext>
                      </a:extLst>
                    </a:gridCol>
                    <a:gridCol w="3119464">
                      <a:extLst>
                        <a:ext uri="{9D8B030D-6E8A-4147-A177-3AD203B41FA5}">
                          <a16:colId xmlns:a16="http://schemas.microsoft.com/office/drawing/2014/main" val="380653297"/>
                        </a:ext>
                      </a:extLst>
                    </a:gridCol>
                    <a:gridCol w="4238033">
                      <a:extLst>
                        <a:ext uri="{9D8B030D-6E8A-4147-A177-3AD203B41FA5}">
                          <a16:colId xmlns:a16="http://schemas.microsoft.com/office/drawing/2014/main" val="1620009862"/>
                        </a:ext>
                      </a:extLst>
                    </a:gridCol>
                  </a:tblGrid>
                  <a:tr h="29186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Variables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Value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Units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09375837"/>
                      </a:ext>
                    </a:extLst>
                  </a:tr>
                  <a:tr h="27382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b="0" kern="100" dirty="0">
                              <a:effectLst/>
                            </a:rPr>
                            <a:t>b</a:t>
                          </a:r>
                          <a:endParaRPr lang="en-US" sz="1800" b="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2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pallets/batch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3113725357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0.175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$/kWh 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961912180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10</m:t>
                                        </m:r>
                                      </m:e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12</m:t>
                                        </m:r>
                                      </m:e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800" kern="100" baseline="30000">
                              <a:effectLst/>
                            </a:rPr>
                            <a:t>T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components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018325508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36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kWh/hour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013783622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30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Feet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456658043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40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$/hours (Labor cost)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247949424"/>
                      </a:ext>
                    </a:extLst>
                  </a:tr>
                  <a:tr h="34091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0.25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hours/component (loading/unloading)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503010052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12</m:t>
                                        </m:r>
                                      </m:e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10</m:t>
                                        </m:r>
                                      </m:e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20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800" kern="100" baseline="30000" dirty="0">
                              <a:effectLst/>
                            </a:rPr>
                            <a:t>T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feet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4264771766"/>
                      </a:ext>
                    </a:extLst>
                  </a:tr>
                  <a:tr h="32902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=  </a:t>
                          </a:r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limLoc m:val="undOvr"/>
                                  <m:ctrlPr>
                                    <a:rPr lang="en-US" sz="18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18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8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18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1800" i="1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800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nary>
                              <m:r>
                                <a:rPr lang="en-US" sz="1800" kern="1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sz="1800" kern="100">
                                  <a:effectLst/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oMath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Number of batches (or cycles)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395684347"/>
                      </a:ext>
                    </a:extLst>
                  </a:tr>
                  <a:tr h="32902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kern="1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nary>
                                <m:naryPr>
                                  <m:chr m:val="∑"/>
                                  <m:limLoc m:val="undOvr"/>
                                  <m:ctrlPr>
                                    <a:rPr lang="en-US" sz="18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18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8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18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  <m:e>
                                  <m:nary>
                                    <m:naryPr>
                                      <m:chr m:val="∑"/>
                                      <m:limLoc m:val="subSup"/>
                                      <m:ctrlPr>
                                        <a:rPr lang="en-US" sz="1800" i="1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naryPr>
                                    <m:sub>
                                      <m:r>
                                        <a:rPr lang="en-US" sz="1800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  <m:r>
                                        <a:rPr lang="en-US" sz="1800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=1</m:t>
                                      </m:r>
                                    </m:sub>
                                    <m:sup>
                                      <m:r>
                                        <a:rPr lang="en-US" sz="1800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p>
                                    <m:e>
                                      <m:sSub>
                                        <m:sSubPr>
                                          <m:ctrlPr>
                                            <a:rPr lang="en-US" sz="1800" i="1" kern="1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kern="1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n-US" sz="1800" kern="1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𝑖𝑗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en-US" sz="1800" i="1" kern="1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kern="1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1800" kern="1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e>
                                  </m:nary>
                                </m:e>
                              </m:nary>
                            </m:oMath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Components (total)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4153053144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10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hours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416625442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8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hours/batch (power)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437266549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60</m:t>
                                        </m:r>
                                      </m:e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55</m:t>
                                        </m:r>
                                      </m:e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50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800" kern="100" baseline="30000">
                              <a:effectLst/>
                            </a:rPr>
                            <a:t>T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hours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3703429284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800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 kern="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10</m:t>
                                        </m:r>
                                      </m:e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e>
                                      <m:e>
                                        <m:r>
                                          <a:rPr lang="en-US" sz="1800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800" kern="100" baseline="30000">
                              <a:effectLst/>
                            </a:rPr>
                            <a:t>T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feet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775396633"/>
                      </a:ext>
                    </a:extLst>
                  </a:tr>
                  <a:tr h="2923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kern="100">
                                    <a:effectLst/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oMath>
                            </m:oMathPara>
                          </a14:m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25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feet 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45857248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C7DE860D-5496-2735-EAC9-8467F814C24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9313568"/>
                  </p:ext>
                </p:extLst>
              </p:nvPr>
            </p:nvGraphicFramePr>
            <p:xfrm>
              <a:off x="2421732" y="805509"/>
              <a:ext cx="8936832" cy="5106595"/>
            </p:xfrm>
            <a:graphic>
              <a:graphicData uri="http://schemas.openxmlformats.org/drawingml/2006/table">
                <a:tbl>
                  <a:tblPr firstRow="1" firstCol="1" bandRow="1">
                    <a:tableStyleId>{8799B23B-EC83-4686-B30A-512413B5E67A}</a:tableStyleId>
                  </a:tblPr>
                  <a:tblGrid>
                    <a:gridCol w="1579335">
                      <a:extLst>
                        <a:ext uri="{9D8B030D-6E8A-4147-A177-3AD203B41FA5}">
                          <a16:colId xmlns:a16="http://schemas.microsoft.com/office/drawing/2014/main" val="233492536"/>
                        </a:ext>
                      </a:extLst>
                    </a:gridCol>
                    <a:gridCol w="3119464">
                      <a:extLst>
                        <a:ext uri="{9D8B030D-6E8A-4147-A177-3AD203B41FA5}">
                          <a16:colId xmlns:a16="http://schemas.microsoft.com/office/drawing/2014/main" val="380653297"/>
                        </a:ext>
                      </a:extLst>
                    </a:gridCol>
                    <a:gridCol w="4238033">
                      <a:extLst>
                        <a:ext uri="{9D8B030D-6E8A-4147-A177-3AD203B41FA5}">
                          <a16:colId xmlns:a16="http://schemas.microsoft.com/office/drawing/2014/main" val="1620009862"/>
                        </a:ext>
                      </a:extLst>
                    </a:gridCol>
                  </a:tblGrid>
                  <a:tr h="29546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Variables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Value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Units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09375837"/>
                      </a:ext>
                    </a:extLst>
                  </a:tr>
                  <a:tr h="29546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b="0" kern="100" dirty="0">
                              <a:effectLst/>
                            </a:rPr>
                            <a:t>b</a:t>
                          </a:r>
                          <a:endParaRPr lang="en-US" sz="1800" b="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2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pallets/batch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3113725357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203846" r="-467568" b="-136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0.175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$/kWh 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961912180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303846" r="-467568" b="-126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50781" t="-303846" r="-136523" b="-126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components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018325508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411765" r="-467568" b="-11901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36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kWh/hour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013783622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501923" r="-467568" b="-106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30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Feet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456658043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601923" r="-467568" b="-96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40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$/hours (Labor cost)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247949424"/>
                      </a:ext>
                    </a:extLst>
                  </a:tr>
                  <a:tr h="34091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651786" r="-467568" b="-7982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0.25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hours/component (loading/unloading)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503010052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809615" r="-467568" b="-759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50781" t="-809615" r="-136523" b="-759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feet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4264771766"/>
                      </a:ext>
                    </a:extLst>
                  </a:tr>
                  <a:tr h="35229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829825" r="-467568" b="-5929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50781" t="-829825" r="-136523" b="-5929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Number of batches (or cycles)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395684347"/>
                      </a:ext>
                    </a:extLst>
                  </a:tr>
                  <a:tr h="35229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913793" r="-467568" b="-4827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50781" t="-913793" r="-136523" b="-4827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Components (total)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4153053144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1130769" r="-467568" b="-4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10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 dirty="0">
                              <a:effectLst/>
                            </a:rPr>
                            <a:t>hours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416625442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1230769" r="-467568" b="-3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8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kern="100">
                              <a:effectLst/>
                            </a:rPr>
                            <a:t>hours/batch (power)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2437266549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1356863" r="-467568" b="-2450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50781" t="-1356863" r="-136523" b="-2450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hours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3703429284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1428846" r="-467568" b="-140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50781" t="-1428846" r="-136523" b="-140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>
                              <a:effectLst/>
                            </a:rPr>
                            <a:t>feet</a:t>
                          </a:r>
                          <a:endParaRPr lang="en-US" sz="18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775396633"/>
                      </a:ext>
                    </a:extLst>
                  </a:tr>
                  <a:tr h="3154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218" marR="67218" marT="0" marB="0">
                        <a:blipFill>
                          <a:blip r:embed="rId2"/>
                          <a:stretch>
                            <a:fillRect l="-386" t="-1528846" r="-467568" b="-40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11125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25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tc>
                      <a:txBody>
                        <a:bodyPr/>
                        <a:lstStyle/>
                        <a:p>
                          <a:pPr marL="10160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800" kern="100" dirty="0">
                              <a:effectLst/>
                            </a:rPr>
                            <a:t>feet </a:t>
                          </a:r>
                          <a:endParaRPr lang="en-US" sz="18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218" marR="67218" marT="0" marB="0"/>
                    </a:tc>
                    <a:extLst>
                      <a:ext uri="{0D108BD9-81ED-4DB2-BD59-A6C34878D82A}">
                        <a16:rowId xmlns:a16="http://schemas.microsoft.com/office/drawing/2014/main" val="145857248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99402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70976" y="365760"/>
            <a:ext cx="7678864" cy="457200"/>
          </a:xfrm>
        </p:spPr>
        <p:txBody>
          <a:bodyPr/>
          <a:lstStyle/>
          <a:p>
            <a:pPr algn="ctr"/>
            <a:r>
              <a:rPr lang="en-US" sz="2800" b="1" u="sng" dirty="0"/>
              <a:t>5. Computational Result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18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718508" y="1243584"/>
                <a:ext cx="10855166" cy="52486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0" marR="0" indent="360045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sing the data in Table 1, the CCM problem can be numerically formed as follows</a:t>
                </a: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000" i="1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𝑀𝑖𝑛</m:t>
                    </m:r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50.4</m:t>
                        </m:r>
                        <m:d>
                          <m:d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000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2000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sz="20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+20(</m:t>
                    </m:r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sub>
                    </m:sSub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21</m:t>
                        </m:r>
                      </m:sub>
                    </m:sSub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22</m:t>
                        </m:r>
                      </m:sub>
                    </m:sSub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31</m:t>
                        </m:r>
                      </m:sub>
                    </m:sSub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32</m:t>
                        </m:r>
                      </m:sub>
                    </m:sSub>
                    <m:sSub>
                      <m:sSub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(2)    </a:t>
                </a:r>
              </a:p>
              <a:p>
                <a:pPr marL="0" marR="0" indent="360045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Subject to</a:t>
                </a:r>
                <a:endParaRPr lang="en-US" sz="16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indent="4572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120</m:t>
                                  </m:r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  <m:r>
                                <a:rPr lang="en-US" sz="1600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60</m:t>
                                  </m:r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  <m:r>
                                <a:rPr lang="en-US" sz="1600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100</m:t>
                                  </m:r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120</m:t>
                                  </m:r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  <m:r>
                                <a:rPr lang="en-US" sz="1600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60</m:t>
                                  </m:r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  <m:r>
                                <a:rPr lang="en-US" sz="1600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100</m:t>
                                  </m:r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d>
                      <m:dPr>
                        <m:begChr m:val="["/>
                        <m:endChr m:val="]"/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750</m:t>
                              </m:r>
                            </m:e>
                          </m:m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750</m:t>
                              </m:r>
                            </m:e>
                          </m:mr>
                        </m:m>
                      </m:e>
                    </m:d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              (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a)</a:t>
                </a:r>
                <a:endParaRPr lang="en-US" sz="16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indent="4572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</m:t>
                    </m:r>
                    <m:d>
                      <m:dPr>
                        <m:begChr m:val="["/>
                        <m:endChr m:val="]"/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</m:m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</m:e>
                          </m:m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              (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b)</a:t>
                </a:r>
                <a:endParaRPr lang="en-US" sz="16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indent="360045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1600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+8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1600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+8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1600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+8</m:t>
                              </m:r>
                              <m:sSub>
                                <m:sSubPr>
                                  <m:ctrlP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600" kern="0">
                                      <a:solidFill>
                                        <a:schemeClr val="tx1">
                                          <a:lumMod val="75000"/>
                                        </a:scheme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d>
                      <m:dPr>
                        <m:begChr m:val="["/>
                        <m:endChr m:val="]"/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60</m:t>
                              </m:r>
                            </m:e>
                          </m:m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55</m:t>
                              </m:r>
                            </m:e>
                          </m:mr>
                          <m:mr>
                            <m:e>
                              <m:r>
                                <a:rPr lang="en-US" sz="1600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e>
                          </m:mr>
                        </m:m>
                      </m:e>
                    </m:d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				     	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c)      </a:t>
                </a:r>
                <a:endParaRPr lang="en-US" sz="16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indent="360045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	</a:t>
                </a:r>
                <a14:m>
                  <m:oMath xmlns:m="http://schemas.openxmlformats.org/officeDocument/2006/math">
                    <m:r>
                      <a:rPr lang="en-US" sz="1600" i="1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𝑚𝑎𝑥</m:t>
                    </m:r>
                    <m:r>
                      <a:rPr lang="en-US" sz="1600" i="1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(12</m:t>
                    </m:r>
                    <m:sSub>
                      <m:sSubPr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sub>
                    </m:sSub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,12</m:t>
                    </m:r>
                    <m:sSub>
                      <m:sSubPr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sub>
                    </m:sSub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,10</m:t>
                    </m:r>
                    <m:sSub>
                      <m:sSubPr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21</m:t>
                        </m:r>
                      </m:sub>
                    </m:sSub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,10</m:t>
                    </m:r>
                    <m:sSub>
                      <m:sSubPr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22</m:t>
                        </m:r>
                      </m:sub>
                    </m:sSub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,20</m:t>
                    </m:r>
                    <m:sSub>
                      <m:sSubPr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31</m:t>
                        </m:r>
                      </m:sub>
                    </m:sSub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,20</m:t>
                    </m:r>
                    <m:sSub>
                      <m:sSubPr>
                        <m:ctrlP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32</m:t>
                        </m:r>
                      </m:sub>
                    </m:sSub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)≤39.05</m:t>
                    </m:r>
                  </m:oMath>
                </a14:m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		                                  (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d)	</a:t>
                </a:r>
                <a:endParaRPr lang="en-US" sz="16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indent="360045" algn="just">
                  <a:lnSpc>
                    <a:spcPct val="150000"/>
                  </a:lnSpc>
                </a:pP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21</m:t>
                            </m:r>
                          </m:sub>
                        </m:s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22</m:t>
                            </m:r>
                          </m:sub>
                        </m:s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31</m:t>
                            </m:r>
                          </m:sub>
                        </m:s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32</m:t>
                            </m:r>
                          </m:sub>
                        </m:sSub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6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≥0  </m:t>
                    </m:r>
                  </m:oMath>
                </a14:m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and integers                                                                            (2e)                 		                  		          </a:t>
                </a:r>
                <a:r>
                  <a:rPr lang="en-US" sz="1800" kern="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en-US" sz="1800" kern="100" dirty="0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08" y="1243584"/>
                <a:ext cx="10855166" cy="5248656"/>
              </a:xfrm>
              <a:prstGeom prst="rect">
                <a:avLst/>
              </a:prstGeom>
              <a:blipFill>
                <a:blip r:embed="rId2"/>
                <a:stretch>
                  <a:fillRect t="-58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  <p:extLst>
      <p:ext uri="{BB962C8B-B14F-4D97-AF65-F5344CB8AC3E}">
        <p14:creationId xmlns:p14="http://schemas.microsoft.com/office/powerpoint/2010/main" val="3583430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riel shot of campus" title="Ariel shot of campus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" r="3256"/>
          <a:stretch>
            <a:fillRect/>
          </a:stretch>
        </p:blipFill>
        <p:spPr>
          <a:xfrm>
            <a:off x="4005072" y="0"/>
            <a:ext cx="8186928" cy="6223322"/>
          </a:xfrm>
          <a:custGeom>
            <a:avLst/>
            <a:gdLst>
              <a:gd name="connsiteX0" fmla="*/ 0 w 8734425"/>
              <a:gd name="connsiteY0" fmla="*/ 0 h 6229350"/>
              <a:gd name="connsiteX1" fmla="*/ 8734425 w 8734425"/>
              <a:gd name="connsiteY1" fmla="*/ 0 h 6229350"/>
              <a:gd name="connsiteX2" fmla="*/ 8734425 w 8734425"/>
              <a:gd name="connsiteY2" fmla="*/ 6229350 h 6229350"/>
              <a:gd name="connsiteX3" fmla="*/ 0 w 8734425"/>
              <a:gd name="connsiteY3" fmla="*/ 6229350 h 6229350"/>
              <a:gd name="connsiteX4" fmla="*/ 0 w 8734425"/>
              <a:gd name="connsiteY4" fmla="*/ 5200650 h 6229350"/>
              <a:gd name="connsiteX5" fmla="*/ 2514601 w 8734425"/>
              <a:gd name="connsiteY5" fmla="*/ 5200650 h 6229350"/>
              <a:gd name="connsiteX6" fmla="*/ 2514601 w 8734425"/>
              <a:gd name="connsiteY6" fmla="*/ 1028700 h 6229350"/>
              <a:gd name="connsiteX7" fmla="*/ 0 w 8734425"/>
              <a:gd name="connsiteY7" fmla="*/ 1028700 h 62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4425" h="6229350">
                <a:moveTo>
                  <a:pt x="0" y="0"/>
                </a:moveTo>
                <a:lnTo>
                  <a:pt x="8734425" y="0"/>
                </a:lnTo>
                <a:lnTo>
                  <a:pt x="8734425" y="6229350"/>
                </a:lnTo>
                <a:lnTo>
                  <a:pt x="0" y="6229350"/>
                </a:lnTo>
                <a:lnTo>
                  <a:pt x="0" y="5200650"/>
                </a:lnTo>
                <a:lnTo>
                  <a:pt x="2514601" y="5200650"/>
                </a:lnTo>
                <a:lnTo>
                  <a:pt x="2514601" y="1028700"/>
                </a:lnTo>
                <a:lnTo>
                  <a:pt x="0" y="1028700"/>
                </a:lnTo>
                <a:close/>
              </a:path>
            </a:pathLst>
          </a:custGeom>
        </p:spPr>
      </p:pic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1288" y="995135"/>
            <a:ext cx="4643607" cy="677736"/>
          </a:xfrm>
        </p:spPr>
        <p:txBody>
          <a:bodyPr/>
          <a:lstStyle/>
          <a:p>
            <a:pPr algn="ctr"/>
            <a:r>
              <a:rPr lang="en-US" sz="2800" b="1" u="sng" dirty="0"/>
              <a:t>Outline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91288" y="1672871"/>
            <a:ext cx="5519372" cy="4550451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Introduction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What is the Existing Problem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Model Development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An Illustrative Example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Computational Results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Computational Performance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Future Work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Application and Scope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Working Papers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References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65291E-ED7E-7DBC-28EB-1F0B96A015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C3F91E-0D18-9647-B89F-469C10A4005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D166B3-899D-10CD-B222-C054CE12E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  <p:extLst>
      <p:ext uri="{BB962C8B-B14F-4D97-AF65-F5344CB8AC3E}">
        <p14:creationId xmlns:p14="http://schemas.microsoft.com/office/powerpoint/2010/main" val="15918370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19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1019985" y="1225931"/>
                <a:ext cx="10855166" cy="54955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285750" marR="0" indent="-285750" algn="just"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Ø"/>
                </a:pP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T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he optimal number of pallets obtained for layout 1 and 2 as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  <m:r>
                          <a:rPr lang="en-US" sz="2000" b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  <m:sup>
                            <m: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n-US" sz="2000" b="1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000" b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pPr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That means, </a:t>
                </a: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if 2 types of layout configurations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(i.e., </a:t>
                </a:r>
                <a:r>
                  <a:rPr lang="en-US" sz="2000" i="1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2) are considered, then</a:t>
                </a:r>
              </a:p>
              <a:p>
                <a:pPr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20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pallets of configuration 1 with components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kern="1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0" kern="1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2000" b="0" i="0" kern="1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000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1)</m:t>
                        </m:r>
                      </m:e>
                      <m:sup>
                        <m:r>
                          <a:rPr lang="en-US" sz="2000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endParaRPr lang="en-US" sz="2000" kern="0" dirty="0">
                  <a:solidFill>
                    <a:schemeClr val="tx1">
                      <a:lumMod val="75000"/>
                    </a:schemeClr>
                  </a:solidFill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0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  <m:sup>
                        <m: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en-US" sz="20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pallets of configuration 2 with components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kern="1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0" kern="1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2, 1)</m:t>
                        </m:r>
                      </m:e>
                      <m:sup>
                        <m:r>
                          <a:rPr lang="en-US" sz="2000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16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pPr marL="285750" marR="0" indent="-285750" algn="just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So, the pallet’s component-assignment matrix, </a:t>
                </a: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A=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b="1" i="1" kern="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2000" b="1" i="1" kern="0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1" i="1" kern="0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sz="2000" b="1" i="1" kern="0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𝒊𝒋</m:t>
                            </m:r>
                          </m:sub>
                          <m:sup>
                            <m:r>
                              <a:rPr lang="en-US" sz="2000" b="1" i="1" kern="0" smtClea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2000" b="1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000" b="1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  <m:e>
                              <m:r>
                                <a:rPr lang="en-US" sz="2000" b="1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mr>
                          <m:mr>
                            <m:e>
                              <m:r>
                                <a:rPr lang="en-US" sz="2000" b="1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  <m:e>
                              <m:r>
                                <a:rPr lang="en-US" sz="2000" b="1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mr>
                          <m:mr>
                            <m:e>
                              <m:r>
                                <a:rPr lang="en-US" sz="2000" b="1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e>
                            <m:e>
                              <m:r>
                                <a:rPr lang="en-US" sz="2000" b="1" i="1" kern="0">
                                  <a:solidFill>
                                    <a:schemeClr val="tx1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b="1" kern="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. 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This indicates, the number of </a:t>
                </a: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component type </a:t>
                </a:r>
                <a14:m>
                  <m:oMath xmlns:m="http://schemas.openxmlformats.org/officeDocument/2006/math">
                    <m:r>
                      <a:rPr lang="en-US" sz="20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𝒊</m:t>
                    </m:r>
                  </m:oMath>
                </a14:m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placed in </a:t>
                </a: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layout </a:t>
                </a:r>
                <a14:m>
                  <m:oMath xmlns:m="http://schemas.openxmlformats.org/officeDocument/2006/math">
                    <m:r>
                      <a:rPr lang="en-US" sz="2000" b="1" i="1" kern="0" smtClean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𝒋</m:t>
                    </m:r>
                  </m:oMath>
                </a14:m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according to this optimal solution.  </a:t>
                </a: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</a:p>
              <a:p>
                <a:pPr marR="0" algn="just">
                  <a:spcBef>
                    <a:spcPts val="0"/>
                  </a:spcBef>
                  <a:spcAft>
                    <a:spcPts val="600"/>
                  </a:spcAft>
                </a:pPr>
                <a:endParaRPr lang="en-US" sz="2000" kern="0" dirty="0">
                  <a:solidFill>
                    <a:schemeClr val="tx1">
                      <a:lumMod val="75000"/>
                    </a:schemeClr>
                  </a:solidFill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marR="0" indent="-285750" algn="just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and by following this,  the </a:t>
                </a: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minimum curing cost 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will be</a:t>
                </a:r>
                <a:endParaRPr lang="en-US" sz="2000" kern="100" dirty="0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𝒁</m:t>
                        </m:r>
                      </m:e>
                      <m:sub>
                        <m:r>
                          <a:rPr lang="en-US" sz="2000" b="1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𝒄</m:t>
                        </m:r>
                        <m:d>
                          <m:dPr>
                            <m:ctrlPr>
                              <a:rPr lang="en-US" sz="2000" b="1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2000" b="1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000" b="1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sz="2000" b="1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lang="en-US" sz="2000" b="1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lang="en-US" sz="2000" b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sSubSup>
                              <m:sSubSupPr>
                                <m:ctrlPr>
                                  <a:rPr lang="en-US" sz="2000" b="1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000" b="1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sz="2000" b="1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lang="en-US" sz="2000" b="1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d>
                      </m:sub>
                    </m:sSub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50.4</m:t>
                        </m:r>
                        <m:d>
                          <m:d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000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2000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kern="0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sz="20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kern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+20</m:t>
                    </m:r>
                    <m:d>
                      <m:d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11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0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12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0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21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0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22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0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31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0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32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</a:p>
              <a:p>
                <a:pPr marL="457200">
                  <a:lnSpc>
                    <a:spcPct val="150000"/>
                  </a:lnSpc>
                </a:pPr>
                <a:r>
                  <a:rPr lang="en-US" sz="1800" kern="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</a:t>
                </a:r>
                <a14:m>
                  <m:oMath xmlns:m="http://schemas.openxmlformats.org/officeDocument/2006/math">
                    <m:r>
                      <a:rPr lang="en-US" sz="1800" i="1" kern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50.4</m:t>
                        </m:r>
                        <m:d>
                          <m:dPr>
                            <m:ctrlPr>
                              <a:rPr lang="en-US" sz="2000" i="1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1800" kern="0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2+3</m:t>
                            </m:r>
                          </m:e>
                        </m:d>
                      </m:num>
                      <m:den>
                        <m:r>
                          <a:rPr lang="en-US" sz="18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1800" i="1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ker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20</m:t>
                    </m:r>
                    <m:d>
                      <m:dPr>
                        <m:ctrlPr>
                          <a:rPr lang="en-US" sz="2000" i="1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kern="0">
                            <a:solidFill>
                              <a:schemeClr val="tx1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2×2+2×3+3×2+2×3+1×2+1×3</m:t>
                        </m:r>
                      </m:e>
                    </m:d>
                  </m:oMath>
                </a14:m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000" b="1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$666.00    </a:t>
                </a:r>
              </a:p>
              <a:p>
                <a:pPr marL="457200">
                  <a:lnSpc>
                    <a:spcPct val="150000"/>
                  </a:lnSpc>
                </a:pP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          </a:t>
                </a:r>
                <a:r>
                  <a:rPr lang="en-US" sz="2000" kern="0" dirty="0">
                    <a:solidFill>
                      <a:schemeClr val="tx1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en-US" sz="20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985" y="1225931"/>
                <a:ext cx="10855166" cy="5495544"/>
              </a:xfrm>
              <a:prstGeom prst="rect">
                <a:avLst/>
              </a:prstGeom>
              <a:blipFill>
                <a:blip r:embed="rId2"/>
                <a:stretch>
                  <a:fillRect l="-505" t="-554" r="-61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7698710-F5F3-B591-69CC-1ABAF7D89D93}"/>
              </a:ext>
            </a:extLst>
          </p:cNvPr>
          <p:cNvSpPr txBox="1">
            <a:spLocks/>
          </p:cNvSpPr>
          <p:nvPr/>
        </p:nvSpPr>
        <p:spPr>
          <a:xfrm>
            <a:off x="2470976" y="365760"/>
            <a:ext cx="7678864" cy="457200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5. </a:t>
            </a:r>
            <a:r>
              <a:rPr lang="en-US" sz="2800" b="1" u="sng"/>
              <a:t>Computational Results</a:t>
            </a:r>
            <a:endParaRPr lang="en-US" sz="2800" b="1" u="sng" dirty="0"/>
          </a:p>
        </p:txBody>
      </p:sp>
    </p:spTree>
    <p:extLst>
      <p:ext uri="{BB962C8B-B14F-4D97-AF65-F5344CB8AC3E}">
        <p14:creationId xmlns:p14="http://schemas.microsoft.com/office/powerpoint/2010/main" val="20193685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70976" y="365760"/>
            <a:ext cx="8181784" cy="457200"/>
          </a:xfrm>
        </p:spPr>
        <p:txBody>
          <a:bodyPr/>
          <a:lstStyle/>
          <a:p>
            <a:pPr algn="ctr"/>
            <a:r>
              <a:rPr lang="en-US" sz="2800" b="1" u="sng" dirty="0"/>
              <a:t>6. Computational Performance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A034A8-EB59-C80A-2902-905E1170EB76}"/>
              </a:ext>
            </a:extLst>
          </p:cNvPr>
          <p:cNvSpPr/>
          <p:nvPr/>
        </p:nvSpPr>
        <p:spPr>
          <a:xfrm>
            <a:off x="882825" y="1078992"/>
            <a:ext cx="10855166" cy="571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The computation input data and the output results are provided in </a:t>
            </a:r>
            <a:r>
              <a:rPr lang="en-US" sz="1600" b="1" u="sng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Table 2</a:t>
            </a:r>
            <a:r>
              <a:rPr lang="en-US" sz="16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 wherein only the changed values are reported in input data column and the rest of the parametric values are chosen from </a:t>
            </a:r>
            <a:r>
              <a:rPr lang="en-US" sz="1600" b="1" u="sng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Table 1</a:t>
            </a:r>
            <a:r>
              <a:rPr lang="en-US" sz="16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. </a:t>
            </a:r>
            <a:endParaRPr lang="en-US" sz="1600" kern="0" dirty="0">
              <a:solidFill>
                <a:schemeClr val="tx1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200" b="1" u="sng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Table 2 Random Instances</a:t>
            </a: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R="0" algn="just">
              <a:spcBef>
                <a:spcPts val="0"/>
              </a:spcBef>
              <a:spcAft>
                <a:spcPts val="0"/>
              </a:spcAft>
            </a:pP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000" kern="100" dirty="0">
              <a:solidFill>
                <a:schemeClr val="tx1">
                  <a:lumMod val="75000"/>
                </a:schemeClr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</a:pPr>
            <a:endParaRPr lang="en-US" kern="100" dirty="0">
              <a:solidFill>
                <a:schemeClr val="tx1">
                  <a:lumMod val="75000"/>
                </a:schemeClr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3DE9A35C-5E52-EAB6-51FF-470C84150EA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6713937"/>
                  </p:ext>
                </p:extLst>
              </p:nvPr>
            </p:nvGraphicFramePr>
            <p:xfrm>
              <a:off x="882825" y="1965324"/>
              <a:ext cx="10515601" cy="4134994"/>
            </p:xfrm>
            <a:graphic>
              <a:graphicData uri="http://schemas.openxmlformats.org/drawingml/2006/table">
                <a:tbl>
                  <a:tblPr firstRow="1" firstCol="1" bandRow="1">
                    <a:tableStyleId>{8799B23B-EC83-4686-B30A-512413B5E67A}</a:tableStyleId>
                  </a:tblPr>
                  <a:tblGrid>
                    <a:gridCol w="406479">
                      <a:extLst>
                        <a:ext uri="{9D8B030D-6E8A-4147-A177-3AD203B41FA5}">
                          <a16:colId xmlns:a16="http://schemas.microsoft.com/office/drawing/2014/main" val="2305288076"/>
                        </a:ext>
                      </a:extLst>
                    </a:gridCol>
                    <a:gridCol w="329184">
                      <a:extLst>
                        <a:ext uri="{9D8B030D-6E8A-4147-A177-3AD203B41FA5}">
                          <a16:colId xmlns:a16="http://schemas.microsoft.com/office/drawing/2014/main" val="2589952712"/>
                        </a:ext>
                      </a:extLst>
                    </a:gridCol>
                    <a:gridCol w="832104">
                      <a:extLst>
                        <a:ext uri="{9D8B030D-6E8A-4147-A177-3AD203B41FA5}">
                          <a16:colId xmlns:a16="http://schemas.microsoft.com/office/drawing/2014/main" val="2602975395"/>
                        </a:ext>
                      </a:extLst>
                    </a:gridCol>
                    <a:gridCol w="2395728">
                      <a:extLst>
                        <a:ext uri="{9D8B030D-6E8A-4147-A177-3AD203B41FA5}">
                          <a16:colId xmlns:a16="http://schemas.microsoft.com/office/drawing/2014/main" val="1948780189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3882716652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1950492081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1409256517"/>
                        </a:ext>
                      </a:extLst>
                    </a:gridCol>
                    <a:gridCol w="846250">
                      <a:extLst>
                        <a:ext uri="{9D8B030D-6E8A-4147-A177-3AD203B41FA5}">
                          <a16:colId xmlns:a16="http://schemas.microsoft.com/office/drawing/2014/main" val="1831695511"/>
                        </a:ext>
                      </a:extLst>
                    </a:gridCol>
                  </a:tblGrid>
                  <a:tr h="233341">
                    <a:tc rowSpan="2" grid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Problem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#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Variables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Input Data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 gridSpan="4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Optimal Solutions 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93141631"/>
                      </a:ext>
                    </a:extLst>
                  </a:tr>
                  <a:tr h="482477">
                    <a:tc gridSpan="2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kern="100">
                                    <a:effectLst/>
                                  </a:rPr>
                                  <m:t>[(</m:t>
                                </m:r>
                                <m:sSup>
                                  <m:sSup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𝒂</m:t>
                                        </m:r>
                                      </m:e>
                                      <m:sub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𝟏𝟏</m:t>
                                        </m:r>
                                      </m:sub>
                                    </m:sSub>
                                    <m:r>
                                      <a:rPr lang="en-US" sz="1400" kern="100">
                                        <a:effectLst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𝒂</m:t>
                                        </m:r>
                                      </m:e>
                                      <m:sub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𝟐𝟏</m:t>
                                        </m:r>
                                      </m:sub>
                                    </m:sSub>
                                    <m:r>
                                      <a:rPr lang="en-US" sz="1400" kern="100">
                                        <a:effectLst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𝒂</m:t>
                                        </m:r>
                                      </m:e>
                                      <m:sub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𝟑𝟏</m:t>
                                        </m:r>
                                      </m:sub>
                                    </m:sSub>
                                    <m:r>
                                      <a:rPr lang="en-US" sz="1400" kern="100">
                                        <a:effectLst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sz="1400" kern="100">
                                        <a:effectLst/>
                                      </a:rPr>
                                      <m:t>𝑻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, </m:t>
                                    </m:r>
                                    <m:d>
                                      <m:dPr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400" kern="100">
                                                <a:effectLst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kern="100">
                                                <a:effectLst/>
                                              </a:rPr>
                                              <m:t>𝒂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kern="100">
                                                <a:effectLst/>
                                              </a:rPr>
                                              <m:t>𝟏𝟐</m:t>
                                            </m:r>
                                          </m:sub>
                                        </m:sSub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400" kern="100">
                                                <a:effectLst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kern="100">
                                                <a:effectLst/>
                                              </a:rPr>
                                              <m:t>𝒂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kern="100">
                                                <a:effectLst/>
                                              </a:rPr>
                                              <m:t>𝟐𝟐</m:t>
                                            </m:r>
                                          </m:sub>
                                        </m:sSub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400" kern="100">
                                                <a:effectLst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kern="100">
                                                <a:effectLst/>
                                              </a:rPr>
                                              <m:t>𝒂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kern="100">
                                                <a:effectLst/>
                                              </a:rPr>
                                              <m:t>𝟑𝟐</m:t>
                                            </m:r>
                                          </m:sub>
                                        </m:sSub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,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400" kern="100">
                                        <a:effectLst/>
                                      </a:rPr>
                                      <m:t>𝑻</m:t>
                                    </m:r>
                                  </m:sup>
                                </m:sSup>
                                <m:r>
                                  <a:rPr lang="en-US" sz="1400" kern="100">
                                    <a:effectLst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kern="100">
                                    <a:effectLst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400" kern="100">
                                    <a:effectLst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400" kern="100">
                                    <a:effectLst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400" kern="1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kern="100">
                                      <a:effectLst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sz="1400" kern="100">
                                      <a:effectLst/>
                                    </a:rPr>
                                    <m:t>𝒄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400" kern="100" dirty="0">
                              <a:effectLst/>
                            </a:rPr>
                            <a:t> ($)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CPU</a:t>
                          </a:r>
                          <a:r>
                            <a:rPr lang="en-US" sz="1400" kern="100" baseline="30000" dirty="0">
                              <a:effectLst/>
                            </a:rPr>
                            <a:t>†</a:t>
                          </a:r>
                          <a:r>
                            <a:rPr lang="en-US" sz="1400" kern="100" dirty="0">
                              <a:effectLst/>
                            </a:rPr>
                            <a:t>(sec)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3977572795"/>
                      </a:ext>
                    </a:extLst>
                  </a:tr>
                  <a:tr h="482477">
                    <a:tc row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(a)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400" kern="100">
                                      <a:effectLst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400" kern="100">
                                          <a:effectLst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8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11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6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400" kern="100" baseline="30000">
                              <a:effectLst/>
                            </a:rPr>
                            <a:t>T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(1, 2, 1)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  <m:r>
                                            <a:rPr lang="en-US" sz="1400" kern="100">
                                              <a:effectLst/>
                                            </a:rPr>
                                            <m:t>,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(3, 1, 1)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(5,1)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651.20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22.79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2487785260"/>
                      </a:ext>
                    </a:extLst>
                  </a:tr>
                  <a:tr h="48247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(b)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400" kern="100">
                                      <a:effectLst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400" kern="100">
                                          <a:effectLst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10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14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4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400" kern="100" baseline="30000">
                              <a:effectLst/>
                            </a:rPr>
                            <a:t>T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(3, 3, 0)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  <m:r>
                                            <a:rPr lang="en-US" sz="1400" kern="100">
                                              <a:effectLst/>
                                            </a:rPr>
                                            <m:t>,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(1, 2, 1)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(2,4)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711.20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58.43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3376409370"/>
                      </a:ext>
                    </a:extLst>
                  </a:tr>
                  <a:tr h="48247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(c)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400" kern="100">
                                      <a:effectLst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400" kern="100">
                                          <a:effectLst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15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8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6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400" kern="100" baseline="30000">
                              <a:effectLst/>
                            </a:rPr>
                            <a:t>T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(0, 3, 1)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  <m:r>
                                            <a:rPr lang="en-US" sz="1400" kern="100">
                                              <a:effectLst/>
                                            </a:rPr>
                                            <m:t>,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(3, 1, 1)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(1,5)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731.20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45.06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235059838"/>
                      </a:ext>
                    </a:extLst>
                  </a:tr>
                  <a:tr h="482477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(a)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𝐿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400" kern="100">
                                    <a:effectLst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400" kern="100">
                                  <a:effectLst/>
                                </a:rPr>
                                <m:t>(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400" kern="100">
                                      <a:effectLst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400" kern="100">
                                          <a:effectLst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10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8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15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400" kern="100" baseline="30000">
                              <a:effectLst/>
                            </a:rPr>
                            <a:t>T</a:t>
                          </a:r>
                          <a:r>
                            <a:rPr lang="en-US" sz="1400" kern="10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400" kern="100">
                                      <a:effectLst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400" kern="100">
                                          <a:effectLst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8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4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6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400" kern="100" baseline="30000">
                              <a:effectLst/>
                            </a:rPr>
                            <a:t>T</a:t>
                          </a:r>
                          <a:r>
                            <a:rPr lang="en-US" sz="1400" kern="100">
                              <a:effectLst/>
                            </a:rPr>
                            <a:t>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(3, 4, 1)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  <m:r>
                                            <a:rPr lang="en-US" sz="1400" kern="100">
                                              <a:effectLst/>
                                            </a:rPr>
                                            <m:t>,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(1, 0, 2)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(3,1)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640.80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20.95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1721340381"/>
                      </a:ext>
                    </a:extLst>
                  </a:tr>
                  <a:tr h="48247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(b)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𝐿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400" kern="100">
                                    <a:effectLst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kern="100">
                                        <a:effectLst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400" kern="1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400" kern="100">
                                      <a:effectLst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400" kern="100">
                                          <a:effectLst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14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12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16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400" kern="100" baseline="30000">
                              <a:effectLst/>
                            </a:rPr>
                            <a:t>T,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400" kern="100">
                                      <a:effectLst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3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400" kern="100">
                                          <a:effectLst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12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10</m:t>
                                        </m:r>
                                      </m:e>
                                      <m:e>
                                        <m:r>
                                          <a:rPr lang="en-US" sz="1400" kern="100">
                                            <a:effectLst/>
                                          </a:rPr>
                                          <m:t>8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en-US" sz="1400" kern="100" baseline="30000">
                              <a:effectLst/>
                            </a:rPr>
                            <a:t>T</a:t>
                          </a:r>
                          <a:r>
                            <a:rPr lang="en-US" sz="1400" kern="100">
                              <a:effectLst/>
                            </a:rPr>
                            <a:t>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(0, 2, 0)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  <m:r>
                                            <a:rPr lang="en-US" sz="1400" kern="100">
                                              <a:effectLst/>
                                            </a:rPr>
                                            <m:t>,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(2, 2, 1)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(1,5)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691.20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29.51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3831430756"/>
                      </a:ext>
                    </a:extLst>
                  </a:tr>
                  <a:tr h="335597">
                    <a:tc row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240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3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(a)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L, W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</a:rPr>
                            <a:t>(30,25)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(0, 2, 0)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  <m:r>
                                            <a:rPr lang="en-US" sz="1400" kern="100">
                                              <a:effectLst/>
                                            </a:rPr>
                                            <m:t>,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(2, 2, 1)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(1,5)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691.2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4.73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1336232971"/>
                      </a:ext>
                    </a:extLst>
                  </a:tr>
                  <a:tr h="33559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(b)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L, W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</a:rPr>
                            <a:t>(35,30)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(3, 4, 2)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  <m:r>
                                            <a:rPr lang="en-US" sz="1400" kern="100">
                                              <a:effectLst/>
                                            </a:rPr>
                                            <m:t>,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(2, 3, 2)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(2,1)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575.6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6.25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346978548"/>
                      </a:ext>
                    </a:extLst>
                  </a:tr>
                  <a:tr h="33559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(c)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L, W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</a:rPr>
                            <a:t>(65,60)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400" kern="100">
                                        <a:effectLst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400" kern="100">
                                            <a:effectLst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(1, 4, 4)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  <m:r>
                                            <a:rPr lang="en-US" sz="1400" kern="100">
                                              <a:effectLst/>
                                            </a:rPr>
                                            <m:t>,</m:t>
                                          </m:r>
                                        </m:e>
                                        <m:e>
                                          <m:sSup>
                                            <m:sSupPr>
                                              <m:ctrlPr>
                                                <a:rPr lang="en-US" sz="1400" kern="100">
                                                  <a:effectLst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(7, 7, 2)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400" kern="100">
                                                  <a:effectLst/>
                                                </a:rPr>
                                                <m:t>𝑇</m:t>
                                              </m:r>
                                            </m:sup>
                                          </m:sSup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(1,1)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550.4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5.99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410228731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3DE9A35C-5E52-EAB6-51FF-470C84150EA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6713937"/>
                  </p:ext>
                </p:extLst>
              </p:nvPr>
            </p:nvGraphicFramePr>
            <p:xfrm>
              <a:off x="882825" y="1965324"/>
              <a:ext cx="10515601" cy="4134994"/>
            </p:xfrm>
            <a:graphic>
              <a:graphicData uri="http://schemas.openxmlformats.org/drawingml/2006/table">
                <a:tbl>
                  <a:tblPr firstRow="1" firstCol="1" bandRow="1">
                    <a:tableStyleId>{8799B23B-EC83-4686-B30A-512413B5E67A}</a:tableStyleId>
                  </a:tblPr>
                  <a:tblGrid>
                    <a:gridCol w="406479">
                      <a:extLst>
                        <a:ext uri="{9D8B030D-6E8A-4147-A177-3AD203B41FA5}">
                          <a16:colId xmlns:a16="http://schemas.microsoft.com/office/drawing/2014/main" val="2305288076"/>
                        </a:ext>
                      </a:extLst>
                    </a:gridCol>
                    <a:gridCol w="329184">
                      <a:extLst>
                        <a:ext uri="{9D8B030D-6E8A-4147-A177-3AD203B41FA5}">
                          <a16:colId xmlns:a16="http://schemas.microsoft.com/office/drawing/2014/main" val="2589952712"/>
                        </a:ext>
                      </a:extLst>
                    </a:gridCol>
                    <a:gridCol w="832104">
                      <a:extLst>
                        <a:ext uri="{9D8B030D-6E8A-4147-A177-3AD203B41FA5}">
                          <a16:colId xmlns:a16="http://schemas.microsoft.com/office/drawing/2014/main" val="2602975395"/>
                        </a:ext>
                      </a:extLst>
                    </a:gridCol>
                    <a:gridCol w="2395728">
                      <a:extLst>
                        <a:ext uri="{9D8B030D-6E8A-4147-A177-3AD203B41FA5}">
                          <a16:colId xmlns:a16="http://schemas.microsoft.com/office/drawing/2014/main" val="1948780189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3882716652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1950492081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1409256517"/>
                        </a:ext>
                      </a:extLst>
                    </a:gridCol>
                    <a:gridCol w="846250">
                      <a:extLst>
                        <a:ext uri="{9D8B030D-6E8A-4147-A177-3AD203B41FA5}">
                          <a16:colId xmlns:a16="http://schemas.microsoft.com/office/drawing/2014/main" val="1831695511"/>
                        </a:ext>
                      </a:extLst>
                    </a:gridCol>
                  </a:tblGrid>
                  <a:tr h="233341">
                    <a:tc rowSpan="2" grid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Problem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#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Variables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Input Data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 gridSpan="4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Optimal Solutions 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93141631"/>
                      </a:ext>
                    </a:extLst>
                  </a:tr>
                  <a:tr h="482477">
                    <a:tc gridSpan="2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104992" t="-55000" r="-73591" b="-7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821290" t="-55000" r="-194839" b="-7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892500" t="-55000" r="-88750" b="-7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CPU</a:t>
                          </a:r>
                          <a:r>
                            <a:rPr lang="en-US" sz="1400" kern="100" baseline="30000" dirty="0">
                              <a:effectLst/>
                            </a:rPr>
                            <a:t>†</a:t>
                          </a:r>
                          <a:r>
                            <a:rPr lang="en-US" sz="1400" kern="100" dirty="0">
                              <a:effectLst/>
                            </a:rPr>
                            <a:t>(sec)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3977572795"/>
                      </a:ext>
                    </a:extLst>
                  </a:tr>
                  <a:tr h="482477">
                    <a:tc row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1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(a)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89706" t="-156962" r="-1082353" b="-6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65482" t="-156962" r="-273604" b="-6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104992" t="-156962" r="-73591" b="-6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(5,1)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651.20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22.79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2487785260"/>
                      </a:ext>
                    </a:extLst>
                  </a:tr>
                  <a:tr h="48247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(b)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89706" t="-256962" r="-1082353" b="-5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65482" t="-256962" r="-273604" b="-5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104992" t="-256962" r="-73591" b="-5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(2,4)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711.20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58.43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3376409370"/>
                      </a:ext>
                    </a:extLst>
                  </a:tr>
                  <a:tr h="48247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(c)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89706" t="-356962" r="-1082353" b="-4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65482" t="-356962" r="-273604" b="-4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104992" t="-356962" r="-73591" b="-4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(1,5)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731.20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45.06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235059838"/>
                      </a:ext>
                    </a:extLst>
                  </a:tr>
                  <a:tr h="482477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(a)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89706" t="-456962" r="-1082353" b="-3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65482" t="-456962" r="-273604" b="-3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104992" t="-456962" r="-73591" b="-321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(3,1)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640.80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20.95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1721340381"/>
                      </a:ext>
                    </a:extLst>
                  </a:tr>
                  <a:tr h="48247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(b)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89706" t="-550000" r="-1082353" b="-21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65482" t="-550000" r="-273604" b="-21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104992" t="-550000" r="-73591" b="-21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(1,5)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691.20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29.51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3831430756"/>
                      </a:ext>
                    </a:extLst>
                  </a:tr>
                  <a:tr h="335597">
                    <a:tc rowSpan="3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240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3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(a)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L, W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</a:rPr>
                            <a:t>(30,25)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104992" t="-945455" r="-73591" b="-216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(1,5)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691.2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4.73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1336232971"/>
                      </a:ext>
                    </a:extLst>
                  </a:tr>
                  <a:tr h="33559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(b)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L, W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>
                              <a:effectLst/>
                            </a:rPr>
                            <a:t>(35,30)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104992" t="-1045455" r="-73591" b="-116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(2,1)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575.6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6.25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346978548"/>
                      </a:ext>
                    </a:extLst>
                  </a:tr>
                  <a:tr h="33559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(c)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L, W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00" dirty="0">
                              <a:effectLst/>
                            </a:rPr>
                            <a:t>(65,60)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440" marR="37440" marT="0" marB="0" anchor="ctr">
                        <a:blipFill>
                          <a:blip r:embed="rId2"/>
                          <a:stretch>
                            <a:fillRect l="-104992" t="-1145455" r="-73591" b="-16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(1,1)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>
                              <a:effectLst/>
                            </a:rPr>
                            <a:t>550.4</a:t>
                          </a:r>
                          <a:endParaRPr lang="en-US" sz="1400" kern="10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tc>
                      <a:txBody>
                        <a:bodyPr/>
                        <a:lstStyle/>
                        <a:p>
                          <a:pPr marL="10160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630555" algn="l"/>
                            </a:tabLst>
                          </a:pPr>
                          <a:r>
                            <a:rPr lang="en-US" sz="1400" kern="100" dirty="0">
                              <a:effectLst/>
                            </a:rPr>
                            <a:t>5.99</a:t>
                          </a:r>
                          <a:endParaRPr lang="en-US" sz="1400" kern="100" dirty="0">
                            <a:effectLst/>
                            <a:latin typeface="Times New Roman" panose="020206030504050203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440" marR="37440" marT="0" marB="0" anchor="ctr"/>
                    </a:tc>
                    <a:extLst>
                      <a:ext uri="{0D108BD9-81ED-4DB2-BD59-A6C34878D82A}">
                        <a16:rowId xmlns:a16="http://schemas.microsoft.com/office/drawing/2014/main" val="410228731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97967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70976" y="365760"/>
            <a:ext cx="8181784" cy="457200"/>
          </a:xfrm>
        </p:spPr>
        <p:txBody>
          <a:bodyPr/>
          <a:lstStyle/>
          <a:p>
            <a:pPr algn="ctr"/>
            <a:r>
              <a:rPr lang="en-US" sz="2800" b="1" u="sng" dirty="0"/>
              <a:t>6. Computational Performance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21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/>
              <p:nvPr/>
            </p:nvSpPr>
            <p:spPr>
              <a:xfrm>
                <a:off x="800529" y="1353947"/>
                <a:ext cx="10855166" cy="53675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From the research perspective, the computational performance results </a:t>
                </a:r>
                <a:r>
                  <a:rPr lang="en-US" sz="240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</a:rPr>
                  <a:t>(Table 2) were </a:t>
                </a:r>
                <a:r>
                  <a:rPr lang="en-US" sz="2400" dirty="0">
                    <a:solidFill>
                      <a:schemeClr val="tx1">
                        <a:lumMod val="75000"/>
                      </a:schemeClr>
                    </a:solidFill>
                    <a:effectLst/>
                    <a:ea typeface="Times New Roman" panose="02020603050405020304" pitchFamily="18" charset="0"/>
                  </a:rPr>
                  <a:t>analyzed and found out the following points:</a:t>
                </a: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q"/>
                </a:pPr>
                <a:r>
                  <a:rPr lang="en-US" sz="22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When the demand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kern="10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400" b="0" i="1" kern="100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𝐷</m:t>
                        </m:r>
                      </m:e>
                      <m:sub>
                        <m:r>
                          <a:rPr lang="en-US" sz="2400" i="1" kern="10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2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per PC components increases, the curing cost also increases as well as the computational time.</a:t>
                </a: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q"/>
                </a:pPr>
                <a:r>
                  <a:rPr lang="en-US" sz="22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When the length and width </a:t>
                </a:r>
                <a:r>
                  <a:rPr lang="en-US" sz="2200" kern="0" dirty="0">
                    <a:solidFill>
                      <a:schemeClr val="tx1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kern="1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kern="1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200" kern="1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200" kern="10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200" i="1" kern="1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kern="1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200" kern="1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200" i="1" kern="10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200" kern="0" dirty="0">
                    <a:solidFill>
                      <a:schemeClr val="tx1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22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of PC components increases, the curing cost and CPU time also increase but at comparatively lower rate. </a:t>
                </a: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q"/>
                </a:pPr>
                <a:r>
                  <a:rPr lang="en-US" sz="2200" kern="0" dirty="0">
                    <a:solidFill>
                      <a:srgbClr val="002060"/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If more components are assigned on the pallet, fewer pallets are needed and so is the batch sizes leading to lesser cost (according to the 3rd row of Table 2).  </a:t>
                </a:r>
              </a:p>
              <a:p>
                <a:pPr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200" kern="0" dirty="0">
                    <a:solidFill>
                      <a:schemeClr val="tx1">
                        <a:lumMod val="75000"/>
                      </a:schemeClr>
                    </a:solidFill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	</a:t>
                </a:r>
                <a:endParaRPr lang="en-US" sz="2200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</a:pPr>
                <a:endParaRPr lang="en-US" kern="100" dirty="0">
                  <a:solidFill>
                    <a:schemeClr val="tx1">
                      <a:lumMod val="75000"/>
                    </a:schemeClr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CA034A8-EB59-C80A-2902-905E1170EB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529" y="1353947"/>
                <a:ext cx="10855166" cy="5367528"/>
              </a:xfrm>
              <a:prstGeom prst="rect">
                <a:avLst/>
              </a:prstGeom>
              <a:blipFill>
                <a:blip r:embed="rId2"/>
                <a:stretch>
                  <a:fillRect l="-842" r="-89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  <p:extLst>
      <p:ext uri="{BB962C8B-B14F-4D97-AF65-F5344CB8AC3E}">
        <p14:creationId xmlns:p14="http://schemas.microsoft.com/office/powerpoint/2010/main" val="2773573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256568" y="464503"/>
            <a:ext cx="7678864" cy="457200"/>
          </a:xfrm>
        </p:spPr>
        <p:txBody>
          <a:bodyPr/>
          <a:lstStyle/>
          <a:p>
            <a:pPr algn="ctr"/>
            <a:r>
              <a:rPr lang="en-US" sz="2800" b="1" u="sng" dirty="0"/>
              <a:t>7. Future 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A034A8-EB59-C80A-2902-905E1170EB76}"/>
              </a:ext>
            </a:extLst>
          </p:cNvPr>
          <p:cNvSpPr/>
          <p:nvPr/>
        </p:nvSpPr>
        <p:spPr>
          <a:xfrm>
            <a:off x="668417" y="1271016"/>
            <a:ext cx="11069574" cy="1414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8001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</a:rPr>
              <a:t>T</a:t>
            </a: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his mathematical model will be used to incorporate industry data in collaboration with</a:t>
            </a:r>
            <a:r>
              <a:rPr lang="en-US" sz="2000" b="1" kern="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 LTRC (Louisiana Transportation Research Center). </a:t>
            </a:r>
          </a:p>
          <a:p>
            <a:pPr marL="8001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With increasing demand and dimensions of the PC components, CPU time also get increased. So, a heuristic approach will be followed to get the optimal layout configuration to reduce curing cost.	         </a:t>
            </a:r>
          </a:p>
          <a:p>
            <a:pPr marL="8001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The model will be revised to focus on the </a:t>
            </a:r>
            <a:r>
              <a:rPr lang="en-US" sz="2000" b="1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most critical variables </a:t>
            </a: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that can reduce curing costs.   </a:t>
            </a: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000" kern="100" dirty="0">
              <a:solidFill>
                <a:schemeClr val="tx1">
                  <a:lumMod val="75000"/>
                </a:schemeClr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</a:pPr>
            <a:endParaRPr lang="en-US" kern="100" dirty="0">
              <a:solidFill>
                <a:schemeClr val="tx1">
                  <a:lumMod val="75000"/>
                </a:schemeClr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5682C9C-1710-35FE-7E46-0D82A5F696E6}"/>
              </a:ext>
            </a:extLst>
          </p:cNvPr>
          <p:cNvSpPr txBox="1">
            <a:spLocks/>
          </p:cNvSpPr>
          <p:nvPr/>
        </p:nvSpPr>
        <p:spPr>
          <a:xfrm>
            <a:off x="2256568" y="3474086"/>
            <a:ext cx="7678864" cy="457200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lang="en-US" sz="1200" b="0" i="0" kern="1200" spc="0" smtClean="0">
                <a:ln>
                  <a:noFill/>
                </a:ln>
                <a:solidFill>
                  <a:schemeClr val="accent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u="sng" dirty="0"/>
              <a:t>8. Application and Scope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B06AFC-33E3-56BE-A243-8824F50029A9}"/>
              </a:ext>
            </a:extLst>
          </p:cNvPr>
          <p:cNvSpPr/>
          <p:nvPr/>
        </p:nvSpPr>
        <p:spPr>
          <a:xfrm>
            <a:off x="561213" y="4172713"/>
            <a:ext cx="11069574" cy="21579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8001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</a:rPr>
              <a:t>This optimization ensures that each component is evenly cured, which is vital for achieving consistent material strength and structural integrity.  </a:t>
            </a: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         </a:t>
            </a:r>
          </a:p>
          <a:p>
            <a:pPr marL="8001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The economic efficiency achieved through the model not only lowers the initial project costs but also reduces the lifecycle expenses associated with maintenance and repairs, supporting long-term sustainability. </a:t>
            </a:r>
            <a:r>
              <a:rPr lang="en-US" sz="2000" kern="0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000" kern="100" dirty="0">
              <a:solidFill>
                <a:schemeClr val="tx1">
                  <a:lumMod val="75000"/>
                </a:schemeClr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</a:pPr>
            <a:endParaRPr lang="en-US" kern="100" dirty="0">
              <a:solidFill>
                <a:schemeClr val="tx1">
                  <a:lumMod val="75000"/>
                </a:schemeClr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6904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58AEED-D4DA-C38D-8649-AE72321855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148DB-6048-7AAB-F152-C835EC1FC912}"/>
              </a:ext>
            </a:extLst>
          </p:cNvPr>
          <p:cNvSpPr txBox="1"/>
          <p:nvPr/>
        </p:nvSpPr>
        <p:spPr>
          <a:xfrm>
            <a:off x="4431446" y="511029"/>
            <a:ext cx="3329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9. Working Papers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E96167-BEC1-CAF1-B453-D2337883A029}"/>
              </a:ext>
            </a:extLst>
          </p:cNvPr>
          <p:cNvSpPr txBox="1"/>
          <p:nvPr/>
        </p:nvSpPr>
        <p:spPr>
          <a:xfrm>
            <a:off x="742148" y="2090172"/>
            <a:ext cx="111581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Mazumder, A. and Sarker, B. R. (2024a), “Developing an interpretive structural model for factors affecting cost effectiveness, reliability and sustainability of precast concrete,” 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Working Paper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#1 (outcome of QPR-1, January 1 - March 31, 2024). </a:t>
            </a:r>
          </a:p>
          <a:p>
            <a:pPr algn="l"/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algn="just"/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Mazumder, A. and Sarker, B. R. (2024b), “Optimizing Pallet Capacity Utilization to Minimize Curing Cost in Precast Concrete Manufacturing,” 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Working Pape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 #2 (Outcome of QPR-2, April 1 - June 30, 2024).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B926F-C36F-632B-4336-D834895CC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  <p:extLst>
      <p:ext uri="{BB962C8B-B14F-4D97-AF65-F5344CB8AC3E}">
        <p14:creationId xmlns:p14="http://schemas.microsoft.com/office/powerpoint/2010/main" val="2966392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58AEED-D4DA-C38D-8649-AE72321855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F148DB-6048-7AAB-F152-C835EC1FC912}"/>
              </a:ext>
            </a:extLst>
          </p:cNvPr>
          <p:cNvSpPr txBox="1"/>
          <p:nvPr/>
        </p:nvSpPr>
        <p:spPr>
          <a:xfrm>
            <a:off x="4431446" y="511029"/>
            <a:ext cx="3329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10. References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E96167-BEC1-CAF1-B453-D2337883A029}"/>
              </a:ext>
            </a:extLst>
          </p:cNvPr>
          <p:cNvSpPr txBox="1"/>
          <p:nvPr/>
        </p:nvSpPr>
        <p:spPr>
          <a:xfrm>
            <a:off x="769580" y="1251481"/>
            <a:ext cx="11158151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600" kern="1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Chan, W. T., &amp; Hu, H. (2002). Production scheduling for precast plants using a flow shop sequencing model. Journal of computing in civil engineering, 16(3), 165-174.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600" kern="1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Dawood, N. N. (1995). Scheduling in the precast concrete industry using the simulation modelling approach. Building and Environment, 30(2), 197-207.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600" kern="1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sz="1600" kern="100" dirty="0" err="1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Athayde</a:t>
            </a:r>
            <a:r>
              <a:rPr lang="en-US" sz="1600" kern="1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Prata, B., </a:t>
            </a:r>
            <a:r>
              <a:rPr lang="en-US" sz="1600" kern="100" dirty="0" err="1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Pitombeira</a:t>
            </a:r>
            <a:r>
              <a:rPr lang="en-US" sz="1600" kern="100" dirty="0">
                <a:solidFill>
                  <a:schemeClr val="tx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-Neto, A. R., &amp; de Moraes Sales, C. J. (2015). An integer linear programming model for the multiperiod production planning of precast concrete beams. Journal of Construction Engineering and Management, 141(10), 04015029. </a:t>
            </a:r>
            <a:r>
              <a:rPr lang="en-US" sz="16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Mazumder, A. and Sarker, B. R. (2024), “Optimizing Pallet Capacity Utilization to Minimize Curing Cost in Precast Concrete Manufacturing,” </a:t>
            </a:r>
            <a:r>
              <a:rPr lang="en-US" sz="16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Working Paper #2</a:t>
            </a:r>
            <a:r>
              <a:rPr lang="en-US" sz="16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[Trans-IPIC QPR-2 (LS-23-RP-04), April 1 - June 30, 2024].</a:t>
            </a:r>
            <a:endParaRPr lang="en-US" sz="16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6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Mazumder, A. and Sarker, B. R., “Factors of the Precast Concrete Supply Chain: An Interpretive Structural Modeling Approach,” </a:t>
            </a:r>
            <a:r>
              <a:rPr lang="en-US" sz="1600" kern="100" dirty="0">
                <a:ea typeface="Times New Roman" panose="02020603050405020304" pitchFamily="18" charset="0"/>
                <a:cs typeface="Times New Roman" panose="02020603050405020304" pitchFamily="18" charset="0"/>
              </a:rPr>
              <a:t>presented at the Graduate </a:t>
            </a:r>
            <a:r>
              <a:rPr lang="en-US" sz="16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Research Conference (GRC), Students’ Union, Louisiana State University, Baton Rouge, LA on April 30, 2024.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6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Mazumder, A. and Sarker, B.R., “Exploring Interdependencies of Factors in Precast Concrete Supply System: An Interpretive Structural Modeling Approach,” poster presented at the DOT TRANS-IPIC Workshop (Grant #LS-23-RP-04), Big Ten Conference Center, 5440 Park Place, Rosemont, IL, April 22, 2024. </a:t>
            </a: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6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Sarker, B.R. (2023). Developing A Cost-Effective, Reliable, and Sustainable Precast Supply System under Price Volatility and Uncertainty of Material Supply. A proposal submitted to the DOT/Trans-IPIC, Grant#LS-23-RP-04</a:t>
            </a:r>
            <a:endParaRPr lang="en-US" sz="16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marR="0" indent="-457200" algn="just">
              <a:spcBef>
                <a:spcPts val="0"/>
              </a:spcBef>
              <a:spcAft>
                <a:spcPts val="600"/>
              </a:spcAft>
            </a:pPr>
            <a:r>
              <a:rPr lang="en-US" sz="16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Wang, D., Liu, G., Li, K., Wang, T., Shrestha, A., </a:t>
            </a:r>
            <a:r>
              <a:rPr lang="en-US" sz="1600" kern="1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Martek</a:t>
            </a:r>
            <a:r>
              <a:rPr lang="en-US" sz="16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I., and Tao, X. (2018). Layout optimization model for the production planning of precast concrete building components. </a:t>
            </a:r>
            <a:r>
              <a:rPr lang="en-US" sz="1600" i="1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Sustainability</a:t>
            </a:r>
            <a:r>
              <a:rPr lang="en-US" sz="16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10(6), 1807.</a:t>
            </a:r>
            <a:endParaRPr lang="en-US" sz="16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B926F-C36F-632B-4336-D834895CC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  <p:extLst>
      <p:ext uri="{BB962C8B-B14F-4D97-AF65-F5344CB8AC3E}">
        <p14:creationId xmlns:p14="http://schemas.microsoft.com/office/powerpoint/2010/main" val="26777167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image of student walking to the law building through the parade grounds" title="image of student walking to the law building through the parade grounds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6"/>
          <a:stretch/>
        </p:blipFill>
        <p:spPr/>
      </p:pic>
      <p:sp>
        <p:nvSpPr>
          <p:cNvPr id="10" name="Rectangle 9" descr="opaque filter" title="opaque filter"/>
          <p:cNvSpPr/>
          <p:nvPr/>
        </p:nvSpPr>
        <p:spPr>
          <a:xfrm>
            <a:off x="1" y="-2"/>
            <a:ext cx="12191999" cy="6857999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1709408" y="2670528"/>
            <a:ext cx="8773184" cy="15169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latin typeface="Helvetica" charset="0"/>
                <a:ea typeface="Helvetica" charset="0"/>
                <a:cs typeface="Helvetica" charset="0"/>
              </a:rPr>
              <a:t>Thank You! </a:t>
            </a:r>
          </a:p>
        </p:txBody>
      </p:sp>
    </p:spTree>
    <p:extLst>
      <p:ext uri="{BB962C8B-B14F-4D97-AF65-F5344CB8AC3E}">
        <p14:creationId xmlns:p14="http://schemas.microsoft.com/office/powerpoint/2010/main" val="1657937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67852"/>
            <a:ext cx="4643607" cy="466183"/>
          </a:xfrm>
        </p:spPr>
        <p:txBody>
          <a:bodyPr/>
          <a:lstStyle/>
          <a:p>
            <a:pPr algn="ctr"/>
            <a:r>
              <a:rPr lang="en-US" sz="2800" b="1" u="sng" dirty="0"/>
              <a:t>1. Introduction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A034A8-EB59-C80A-2902-905E1170EB76}"/>
              </a:ext>
            </a:extLst>
          </p:cNvPr>
          <p:cNvSpPr/>
          <p:nvPr/>
        </p:nvSpPr>
        <p:spPr>
          <a:xfrm>
            <a:off x="785146" y="1307592"/>
            <a:ext cx="10855166" cy="4379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Precast Concrete (PC)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Refers to concrete components that are molded and cured in a controlled factory environment before being transported to a construction site.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Example: Bridge beams, pavement slabs, etc. </a:t>
            </a:r>
          </a:p>
          <a:p>
            <a:pPr>
              <a:spcAft>
                <a:spcPts val="600"/>
              </a:spcAft>
            </a:pP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chemeClr val="tx1">
                    <a:lumMod val="75000"/>
                  </a:schemeClr>
                </a:solidFill>
              </a:rPr>
              <a:t>Benefits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Consistent Quality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Corrective plan and design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Efficient Installation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Accelerated Construction Process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2" name="3D Model 11" descr="Concrete Road Barrier">
                <a:extLst>
                  <a:ext uri="{FF2B5EF4-FFF2-40B4-BE49-F238E27FC236}">
                    <a16:creationId xmlns:a16="http://schemas.microsoft.com/office/drawing/2014/main" id="{6F0C56D8-274E-B5B6-CCB8-36E2F98B8F84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111838817"/>
                  </p:ext>
                </p:extLst>
              </p:nvPr>
            </p:nvGraphicFramePr>
            <p:xfrm>
              <a:off x="8153400" y="2560320"/>
              <a:ext cx="3318962" cy="267919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318962" cy="2679192"/>
                    </a:xfrm>
                    <a:prstGeom prst="rect">
                      <a:avLst/>
                    </a:prstGeom>
                  </am3d:spPr>
                  <am3d:camera>
                    <am3d:pos x="0" y="0" z="50663018"/>
                    <am3d:up dx="0" dy="36000000" dz="0"/>
                    <am3d:lookAt x="0" y="0" z="0"/>
                    <am3d:perspective fov="2085032"/>
                  </am3d:camera>
                  <am3d:trans>
                    <am3d:meterPerModelUnit n="390625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741030" ay="2735101" az="1296858"/>
                    <am3d:postTrans dx="0" dy="0" dz="0"/>
                  </am3d:trans>
                  <am3d:raster rName="Office3DRenderer" rVer="16.0.8326">
                    <am3d:blip r:embed="rId3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Model 11" descr="Concrete Road Barrier">
                <a:extLst>
                  <a:ext uri="{FF2B5EF4-FFF2-40B4-BE49-F238E27FC236}">
                    <a16:creationId xmlns:a16="http://schemas.microsoft.com/office/drawing/2014/main" id="{6F0C56D8-274E-B5B6-CCB8-36E2F98B8F8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53400" y="2560320"/>
                <a:ext cx="3318962" cy="267919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5860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1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6.9747"/>
                                          </p:val>
                                        </p:tav>
                                        <p:tav tm="6660">
                                          <p:val>
                                            <p:fltVal val="12.1039"/>
                                          </p:val>
                                        </p:tav>
                                        <p:tav tm="9990">
                                          <p:val>
                                            <p:fltVal val="15.6713"/>
                                          </p:val>
                                        </p:tav>
                                        <p:tav tm="13320">
                                          <p:val>
                                            <p:fltVal val="17.9604"/>
                                          </p:val>
                                        </p:tav>
                                        <p:tav tm="16650">
                                          <p:val>
                                            <p:fltVal val="19.2548"/>
                                          </p:val>
                                        </p:tav>
                                        <p:tav tm="19970">
                                          <p:val>
                                            <p:fltVal val="19.8371"/>
                                          </p:val>
                                        </p:tav>
                                        <p:tav tm="23290">
                                          <p:val>
                                            <p:fltVal val="19.9936"/>
                                          </p:val>
                                        </p:tav>
                                        <p:tav tm="26620">
                                          <p:val>
                                            <p:fltVal val="19.9945"/>
                                          </p:val>
                                        </p:tav>
                                        <p:tav tm="29950">
                                          <p:val>
                                            <p:fltVal val="19.8447"/>
                                          </p:val>
                                        </p:tav>
                                        <p:tav tm="33280">
                                          <p:val>
                                            <p:fltVal val="19.2733"/>
                                          </p:val>
                                        </p:tav>
                                        <p:tav tm="36610">
                                          <p:val>
                                            <p:fltVal val="17.9968"/>
                                          </p:val>
                                        </p:tav>
                                        <p:tav tm="39940">
                                          <p:val>
                                            <p:fltVal val="15.7316"/>
                                          </p:val>
                                        </p:tav>
                                        <p:tav tm="43270">
                                          <p:val>
                                            <p:fltVal val="12.194"/>
                                          </p:val>
                                        </p:tav>
                                        <p:tav tm="46600">
                                          <p:val>
                                            <p:fltVal val="7.1005"/>
                                          </p:val>
                                        </p:tav>
                                        <p:tav tm="49930">
                                          <p:val>
                                            <p:fltVal val="0.1675"/>
                                          </p:val>
                                        </p:tav>
                                        <p:tav tm="53250">
                                          <p:val>
                                            <p:fltVal val="-6.8299"/>
                                          </p:val>
                                        </p:tav>
                                        <p:tav tm="56580">
                                          <p:val>
                                            <p:fltVal val="-12.0002"/>
                                          </p:val>
                                        </p:tav>
                                        <p:tav tm="59900">
                                          <p:val>
                                            <p:fltVal val="-15.593"/>
                                          </p:val>
                                        </p:tav>
                                        <p:tav tm="63220">
                                          <p:val>
                                            <p:fltVal val="-17.9075"/>
                                          </p:val>
                                        </p:tav>
                                        <p:tav tm="66540">
                                          <p:val>
                                            <p:fltVal val="-19.2249"/>
                                          </p:val>
                                        </p:tav>
                                        <p:tav tm="69870">
                                          <p:val>
                                            <p:fltVal val="-19.8271"/>
                                          </p:val>
                                        </p:tav>
                                        <p:tav tm="73190">
                                          <p:val>
                                            <p:fltVal val="-19.9924"/>
                                          </p:val>
                                        </p:tav>
                                        <p:tav tm="76510">
                                          <p:val>
                                            <p:fltVal val="-19.9955"/>
                                          </p:val>
                                        </p:tav>
                                        <p:tav tm="79830">
                                          <p:val>
                                            <p:fltVal val="-19.8557"/>
                                          </p:val>
                                        </p:tav>
                                        <p:tav tm="83160">
                                          <p:val>
                                            <p:fltVal val="-19.3045"/>
                                          </p:val>
                                        </p:tav>
                                        <p:tav tm="86480">
                                          <p:val>
                                            <p:fltVal val="-18.0634"/>
                                          </p:val>
                                        </p:tav>
                                        <p:tav tm="89800">
                                          <p:val>
                                            <p:fltVal val="-15.8505"/>
                                          </p:val>
                                        </p:tav>
                                        <p:tav tm="93120">
                                          <p:val>
                                            <p:fltVal val="-12.3847"/>
                                          </p:val>
                                        </p:tav>
                                        <p:tav tm="96450">
                                          <p:val>
                                            <p:fltVal val="-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67852"/>
            <a:ext cx="4643607" cy="466183"/>
          </a:xfrm>
        </p:spPr>
        <p:txBody>
          <a:bodyPr/>
          <a:lstStyle/>
          <a:p>
            <a:pPr algn="ctr"/>
            <a:r>
              <a:rPr lang="en-US" sz="2800" b="1" dirty="0"/>
              <a:t>Motivation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FE0E99-96FD-7B52-60FE-858FA4A3E207}"/>
              </a:ext>
            </a:extLst>
          </p:cNvPr>
          <p:cNvSpPr/>
          <p:nvPr/>
        </p:nvSpPr>
        <p:spPr>
          <a:xfrm>
            <a:off x="785146" y="974976"/>
            <a:ext cx="10855166" cy="47125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sz="2400" b="1" u="sng" dirty="0">
                <a:solidFill>
                  <a:srgbClr val="FF0000"/>
                </a:solidFill>
              </a:rPr>
              <a:t>Importance of Efficient PC Production</a:t>
            </a:r>
          </a:p>
          <a:p>
            <a:pPr algn="ctr">
              <a:spcAft>
                <a:spcPts val="600"/>
              </a:spcAft>
            </a:pPr>
            <a:endParaRPr lang="en-US" sz="2400" b="1" dirty="0">
              <a:solidFill>
                <a:schemeClr val="tx1">
                  <a:lumMod val="75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</a:rPr>
              <a:t>Transportation Infrastructure:</a:t>
            </a:r>
          </a:p>
          <a:p>
            <a:pPr>
              <a:spcAft>
                <a:spcPts val="600"/>
              </a:spcAft>
            </a:pPr>
            <a:endParaRPr lang="en-US" sz="2400" b="1" dirty="0">
              <a:solidFill>
                <a:schemeClr val="tx1">
                  <a:lumMod val="75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400" b="1" dirty="0">
              <a:solidFill>
                <a:schemeClr val="tx1">
                  <a:lumMod val="75000"/>
                </a:schemeClr>
              </a:solidFill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1EB8019-9D5B-C57E-8034-24A3374336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9013210"/>
              </p:ext>
            </p:extLst>
          </p:nvPr>
        </p:nvGraphicFramePr>
        <p:xfrm>
          <a:off x="785146" y="2642298"/>
          <a:ext cx="6694646" cy="2322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" name="Picture 15" descr="A large concrete slab being lifted&#10;&#10;Description automatically generated">
            <a:extLst>
              <a:ext uri="{FF2B5EF4-FFF2-40B4-BE49-F238E27FC236}">
                <a16:creationId xmlns:a16="http://schemas.microsoft.com/office/drawing/2014/main" id="{65D1D257-4349-433C-F5E4-6CA8BB3401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89" y="974976"/>
            <a:ext cx="2971800" cy="2164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Long shot of a road&#10;&#10;Description automatically generated">
            <a:extLst>
              <a:ext uri="{FF2B5EF4-FFF2-40B4-BE49-F238E27FC236}">
                <a16:creationId xmlns:a16="http://schemas.microsoft.com/office/drawing/2014/main" id="{8175C778-B690-F283-2B02-E73BDA76648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4"/>
          <a:stretch/>
        </p:blipFill>
        <p:spPr bwMode="auto">
          <a:xfrm>
            <a:off x="8794189" y="3566160"/>
            <a:ext cx="2971800" cy="21869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64AD486-BEE2-33FE-8467-80262EE7B222}"/>
              </a:ext>
            </a:extLst>
          </p:cNvPr>
          <p:cNvSpPr/>
          <p:nvPr/>
        </p:nvSpPr>
        <p:spPr>
          <a:xfrm>
            <a:off x="9403789" y="3122675"/>
            <a:ext cx="1752600" cy="2787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100" kern="100">
                <a:latin typeface="Times New Roman" panose="02020603050405020304" pitchFamily="18" charset="0"/>
                <a:cs typeface="Times New Roman" panose="02020603050405020304" pitchFamily="18" charset="0"/>
              </a:rPr>
              <a:t>*Tayabji et al. (2010)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3AD9FF0-24C6-2944-4E8C-62DB81AF7F98}"/>
              </a:ext>
            </a:extLst>
          </p:cNvPr>
          <p:cNvSpPr/>
          <p:nvPr/>
        </p:nvSpPr>
        <p:spPr>
          <a:xfrm>
            <a:off x="9403789" y="5743193"/>
            <a:ext cx="1752600" cy="2787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11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*Courtesy: HOUSING.com</a:t>
            </a:r>
          </a:p>
        </p:txBody>
      </p:sp>
    </p:spTree>
    <p:extLst>
      <p:ext uri="{BB962C8B-B14F-4D97-AF65-F5344CB8AC3E}">
        <p14:creationId xmlns:p14="http://schemas.microsoft.com/office/powerpoint/2010/main" val="1153134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67852"/>
            <a:ext cx="4643607" cy="466183"/>
          </a:xfrm>
        </p:spPr>
        <p:txBody>
          <a:bodyPr/>
          <a:lstStyle/>
          <a:p>
            <a:pPr algn="ctr"/>
            <a:r>
              <a:rPr lang="en-US" sz="2800" b="1" dirty="0"/>
              <a:t>Motivation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FE0E99-96FD-7B52-60FE-858FA4A3E207}"/>
              </a:ext>
            </a:extLst>
          </p:cNvPr>
          <p:cNvSpPr/>
          <p:nvPr/>
        </p:nvSpPr>
        <p:spPr>
          <a:xfrm>
            <a:off x="785146" y="974976"/>
            <a:ext cx="10855166" cy="47125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sz="2400" b="1" u="sng" dirty="0">
                <a:solidFill>
                  <a:srgbClr val="FF0000"/>
                </a:solidFill>
              </a:rPr>
              <a:t>Importance of Efficient PC Production</a:t>
            </a:r>
          </a:p>
          <a:p>
            <a:pPr algn="ctr">
              <a:spcAft>
                <a:spcPts val="600"/>
              </a:spcAft>
            </a:pPr>
            <a:endParaRPr lang="en-US" sz="2400" b="1" dirty="0">
              <a:solidFill>
                <a:schemeClr val="tx1">
                  <a:lumMod val="75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</a:rPr>
              <a:t>Production Challenges:</a:t>
            </a:r>
          </a:p>
          <a:p>
            <a:pPr>
              <a:spcAft>
                <a:spcPts val="600"/>
              </a:spcAft>
            </a:pPr>
            <a:endParaRPr lang="en-US" sz="2400" b="1" dirty="0">
              <a:solidFill>
                <a:schemeClr val="tx1">
                  <a:lumMod val="75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400" b="1" dirty="0">
              <a:solidFill>
                <a:schemeClr val="tx1">
                  <a:lumMod val="75000"/>
                </a:schemeClr>
              </a:solidFill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1EB8019-9D5B-C57E-8034-24A3374336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2701543"/>
              </p:ext>
            </p:extLst>
          </p:nvPr>
        </p:nvGraphicFramePr>
        <p:xfrm>
          <a:off x="808612" y="2479154"/>
          <a:ext cx="5612957" cy="2067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DF5E1C27-BB02-1824-F480-88D61A755963}"/>
              </a:ext>
            </a:extLst>
          </p:cNvPr>
          <p:cNvGrpSpPr/>
          <p:nvPr/>
        </p:nvGrpSpPr>
        <p:grpSpPr>
          <a:xfrm>
            <a:off x="7087732" y="2312512"/>
            <a:ext cx="5104268" cy="2203007"/>
            <a:chOff x="17362" y="-21484"/>
            <a:chExt cx="4105497" cy="15793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BAABE96-9360-9A82-AD7C-9FED637D6ACA}"/>
                </a:ext>
              </a:extLst>
            </p:cNvPr>
            <p:cNvGrpSpPr/>
            <p:nvPr/>
          </p:nvGrpSpPr>
          <p:grpSpPr>
            <a:xfrm>
              <a:off x="17362" y="-21484"/>
              <a:ext cx="4105497" cy="1579300"/>
              <a:chOff x="17362" y="-21484"/>
              <a:chExt cx="4105497" cy="1579300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30DE542B-7FC9-10B9-6282-97D7CE794888}"/>
                  </a:ext>
                </a:extLst>
              </p:cNvPr>
              <p:cNvGrpSpPr/>
              <p:nvPr/>
            </p:nvGrpSpPr>
            <p:grpSpPr>
              <a:xfrm>
                <a:off x="17362" y="-21484"/>
                <a:ext cx="4105497" cy="1579300"/>
                <a:chOff x="17362" y="-21484"/>
                <a:chExt cx="4105497" cy="1579300"/>
              </a:xfrm>
            </p:grpSpPr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9F79623B-2CBE-7517-AF36-803471E5F591}"/>
                    </a:ext>
                  </a:extLst>
                </p:cNvPr>
                <p:cNvGrpSpPr/>
                <p:nvPr/>
              </p:nvGrpSpPr>
              <p:grpSpPr>
                <a:xfrm>
                  <a:off x="17362" y="-21484"/>
                  <a:ext cx="4105497" cy="1579300"/>
                  <a:chOff x="17362" y="-74380"/>
                  <a:chExt cx="4105497" cy="1544324"/>
                </a:xfrm>
              </p:grpSpPr>
              <p:pic>
                <p:nvPicPr>
                  <p:cNvPr id="14" name="Picture 13" descr="A large metal tray with a green frame&#10;&#10;Description automatically generated with medium confidence">
                    <a:extLst>
                      <a:ext uri="{FF2B5EF4-FFF2-40B4-BE49-F238E27FC236}">
                        <a16:creationId xmlns:a16="http://schemas.microsoft.com/office/drawing/2014/main" id="{BDC92177-04A1-C566-60FD-1C57393A6D8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440" r="17451"/>
                  <a:stretch/>
                </p:blipFill>
                <p:spPr bwMode="auto">
                  <a:xfrm flipH="1">
                    <a:off x="17362" y="0"/>
                    <a:ext cx="1755140" cy="1460500"/>
                  </a:xfrm>
                  <a:prstGeom prst="rect">
                    <a:avLst/>
                  </a:prstGeom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cxnSp>
                <p:nvCxnSpPr>
                  <p:cNvPr id="15" name="Straight Arrow Connector 14">
                    <a:extLst>
                      <a:ext uri="{FF2B5EF4-FFF2-40B4-BE49-F238E27FC236}">
                        <a16:creationId xmlns:a16="http://schemas.microsoft.com/office/drawing/2014/main" id="{8FFEE13B-F387-CB41-9D76-B2DB497258F9}"/>
                      </a:ext>
                    </a:extLst>
                  </p:cNvPr>
                  <p:cNvCxnSpPr/>
                  <p:nvPr/>
                </p:nvCxnSpPr>
                <p:spPr>
                  <a:xfrm flipH="1" flipV="1">
                    <a:off x="844952" y="926717"/>
                    <a:ext cx="1136248" cy="410084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20E95402-CA54-8DB0-5A29-B7EA529ADE74}"/>
                      </a:ext>
                    </a:extLst>
                  </p:cNvPr>
                  <p:cNvSpPr/>
                  <p:nvPr/>
                </p:nvSpPr>
                <p:spPr>
                  <a:xfrm>
                    <a:off x="2105261" y="1120694"/>
                    <a:ext cx="2017598" cy="34925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50000"/>
                      </a:lnSpc>
                      <a:spcAft>
                        <a:spcPts val="800"/>
                      </a:spcAft>
                    </a:pPr>
                    <a:r>
                      <a:rPr lang="en-US" sz="14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Inefficient use of pallet space</a:t>
                    </a:r>
                  </a:p>
                </p:txBody>
              </p:sp>
              <p:cxnSp>
                <p:nvCxnSpPr>
                  <p:cNvPr id="21" name="Straight Arrow Connector 20">
                    <a:extLst>
                      <a:ext uri="{FF2B5EF4-FFF2-40B4-BE49-F238E27FC236}">
                        <a16:creationId xmlns:a16="http://schemas.microsoft.com/office/drawing/2014/main" id="{9E9C1ED5-E807-628C-C0BD-EC6DC292E2C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645770" y="434971"/>
                    <a:ext cx="1335430" cy="248932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67E0E25-59C1-EBA6-3036-BCC3C871334A}"/>
                      </a:ext>
                    </a:extLst>
                  </p:cNvPr>
                  <p:cNvSpPr/>
                  <p:nvPr/>
                </p:nvSpPr>
                <p:spPr>
                  <a:xfrm>
                    <a:off x="2134183" y="277301"/>
                    <a:ext cx="933572" cy="27927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50000"/>
                      </a:lnSpc>
                      <a:spcAft>
                        <a:spcPts val="800"/>
                      </a:spcAft>
                    </a:pPr>
                    <a:r>
                      <a:rPr lang="en-US" sz="14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PC products</a:t>
                    </a:r>
                  </a:p>
                </p:txBody>
              </p: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605F9873-B93E-16B8-1466-D9234E4428F2}"/>
                      </a:ext>
                    </a:extLst>
                  </p:cNvPr>
                  <p:cNvSpPr/>
                  <p:nvPr/>
                </p:nvSpPr>
                <p:spPr>
                  <a:xfrm>
                    <a:off x="2077095" y="-74380"/>
                    <a:ext cx="1047750" cy="22014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algn="ct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800"/>
                      </a:spcAft>
                    </a:pPr>
                    <a:r>
                      <a:rPr lang="en-US" sz="1400" b="1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  <a:cs typeface="Times New Roman" panose="02020603050405020304" pitchFamily="18" charset="0"/>
                      </a:rPr>
                      <a:t>Kiln Chamber</a:t>
                    </a:r>
                    <a:endParaRPr lang="en-US" sz="2400" b="1" kern="100" dirty="0">
                      <a:effectLst/>
                      <a:latin typeface="Times New Roman" panose="02020603050405020304" pitchFamily="18" charset="0"/>
                      <a:ea typeface="Aptos" panose="020B000402020202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24" name="Straight Arrow Connector 23">
                    <a:extLst>
                      <a:ext uri="{FF2B5EF4-FFF2-40B4-BE49-F238E27FC236}">
                        <a16:creationId xmlns:a16="http://schemas.microsoft.com/office/drawing/2014/main" id="{8CC57461-59A2-E786-E2E8-4400DB7E785D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720887" y="76789"/>
                    <a:ext cx="1252597" cy="270875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CC80F661-94B6-CF39-563E-8A191A56CA17}"/>
                    </a:ext>
                  </a:extLst>
                </p:cNvPr>
                <p:cNvCxnSpPr/>
                <p:nvPr/>
              </p:nvCxnSpPr>
              <p:spPr>
                <a:xfrm>
                  <a:off x="1975496" y="132026"/>
                  <a:ext cx="164592" cy="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CC2CADD-1AFD-65E7-A1D3-05FD51D4F276}"/>
                  </a:ext>
                </a:extLst>
              </p:cNvPr>
              <p:cNvCxnSpPr/>
              <p:nvPr/>
            </p:nvCxnSpPr>
            <p:spPr>
              <a:xfrm flipV="1">
                <a:off x="1976511" y="499403"/>
                <a:ext cx="201168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4A3D03E-F073-F781-C550-AE831A804601}"/>
                </a:ext>
              </a:extLst>
            </p:cNvPr>
            <p:cNvCxnSpPr/>
            <p:nvPr/>
          </p:nvCxnSpPr>
          <p:spPr>
            <a:xfrm>
              <a:off x="1976967" y="1426633"/>
              <a:ext cx="173736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6207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67852"/>
            <a:ext cx="4643607" cy="466183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Literature Review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A034A8-EB59-C80A-2902-905E1170EB76}"/>
              </a:ext>
            </a:extLst>
          </p:cNvPr>
          <p:cNvSpPr/>
          <p:nvPr/>
        </p:nvSpPr>
        <p:spPr>
          <a:xfrm>
            <a:off x="785146" y="1152145"/>
            <a:ext cx="10937462" cy="47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Several studies have addressed various computational techniques that have aimed to address planning issues and, to reduce costs and project completion times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F58ECF7-DB25-3E44-943E-11A33D510A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531098"/>
              </p:ext>
            </p:extLst>
          </p:nvPr>
        </p:nvGraphicFramePr>
        <p:xfrm>
          <a:off x="863728" y="2426161"/>
          <a:ext cx="10937462" cy="361057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203406">
                  <a:extLst>
                    <a:ext uri="{9D8B030D-6E8A-4147-A177-3AD203B41FA5}">
                      <a16:colId xmlns:a16="http://schemas.microsoft.com/office/drawing/2014/main" val="1710994036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794194668"/>
                    </a:ext>
                  </a:extLst>
                </a:gridCol>
              </a:tblGrid>
              <a:tr h="53296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Findings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Authors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8883552"/>
                  </a:ext>
                </a:extLst>
              </a:tr>
              <a:tr h="532965"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/>
                        <a:t>Proposed heuristic for job scheduling.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u="none" strike="noStrike" kern="1200" baseline="0" dirty="0">
                          <a:solidFill>
                            <a:schemeClr val="dk1"/>
                          </a:solidFill>
                        </a:rPr>
                        <a:t>(Dawood, 1995)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2279478"/>
                  </a:ext>
                </a:extLst>
              </a:tr>
              <a:tr h="532965">
                <a:tc>
                  <a:txBody>
                    <a:bodyPr/>
                    <a:lstStyle/>
                    <a:p>
                      <a:r>
                        <a:rPr lang="en-US" sz="2000" dirty="0"/>
                        <a:t>Developed genetic algorithm for flow-shop sequencing.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u="none" strike="noStrike" kern="1200" baseline="0" dirty="0">
                          <a:solidFill>
                            <a:schemeClr val="dk1"/>
                          </a:solidFill>
                        </a:rPr>
                        <a:t>(Chan and Hu, 2002)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587675"/>
                  </a:ext>
                </a:extLst>
              </a:tr>
              <a:tr h="532965"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/>
                        <a:t>Proposed an integer linear programming model, 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To schedule the production of beams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To minimize the empty spaces in the molds.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u="none" strike="noStrike" kern="1200" baseline="0" dirty="0">
                          <a:solidFill>
                            <a:schemeClr val="dk1"/>
                          </a:solidFill>
                        </a:rPr>
                        <a:t>(Prata </a:t>
                      </a:r>
                      <a:r>
                        <a:rPr lang="en-US" sz="2000" b="0" i="1" u="none" strike="noStrike" kern="1200" baseline="0" dirty="0">
                          <a:solidFill>
                            <a:schemeClr val="dk1"/>
                          </a:solidFill>
                        </a:rPr>
                        <a:t>et al</a:t>
                      </a:r>
                      <a:r>
                        <a:rPr lang="en-US" sz="2000" b="0" u="none" strike="noStrike" kern="1200" baseline="0" dirty="0">
                          <a:solidFill>
                            <a:schemeClr val="dk1"/>
                          </a:solidFill>
                        </a:rPr>
                        <a:t>., 2015)</a:t>
                      </a:r>
                      <a:endParaRPr 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4775609"/>
                  </a:ext>
                </a:extLst>
              </a:tr>
              <a:tr h="532965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Developed a heuristic method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Solve a sub-optimal model for 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Configured pallet layout during curing operations.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(Wang </a:t>
                      </a:r>
                      <a:r>
                        <a:rPr lang="en-US" sz="20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 al.</a:t>
                      </a:r>
                      <a:r>
                        <a:rPr 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2018)</a:t>
                      </a:r>
                      <a:endParaRPr lang="en-US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9550548"/>
                  </a:ext>
                </a:extLst>
              </a:tr>
            </a:tbl>
          </a:graphicData>
        </a:graphic>
      </p:graphicFrame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1254FE8-D592-B646-785C-1B6E286A42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  <p:extLst>
      <p:ext uri="{BB962C8B-B14F-4D97-AF65-F5344CB8AC3E}">
        <p14:creationId xmlns:p14="http://schemas.microsoft.com/office/powerpoint/2010/main" val="3137594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67852"/>
            <a:ext cx="4643607" cy="466183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Research Gap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121FDD10-16CE-9FDD-C0A3-947538CA7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9892512"/>
              </p:ext>
            </p:extLst>
          </p:nvPr>
        </p:nvGraphicFramePr>
        <p:xfrm>
          <a:off x="970280" y="768096"/>
          <a:ext cx="10251440" cy="4839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FE94A-007E-B355-F616-2941AB56E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  <p:extLst>
      <p:ext uri="{BB962C8B-B14F-4D97-AF65-F5344CB8AC3E}">
        <p14:creationId xmlns:p14="http://schemas.microsoft.com/office/powerpoint/2010/main" val="3726729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67852"/>
            <a:ext cx="5639752" cy="466183"/>
          </a:xfrm>
        </p:spPr>
        <p:txBody>
          <a:bodyPr/>
          <a:lstStyle/>
          <a:p>
            <a:pPr algn="ctr"/>
            <a:r>
              <a:rPr lang="en-US" sz="2800" b="1" u="sng" dirty="0"/>
              <a:t>2. What is the Existing Problem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A034A8-EB59-C80A-2902-905E1170EB76}"/>
              </a:ext>
            </a:extLst>
          </p:cNvPr>
          <p:cNvSpPr/>
          <p:nvPr/>
        </p:nvSpPr>
        <p:spPr>
          <a:xfrm>
            <a:off x="718508" y="1405204"/>
            <a:ext cx="10855166" cy="4379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947FEE-6939-73EF-166E-E9F586078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  <p:pic>
        <p:nvPicPr>
          <p:cNvPr id="3" name="Picture 2" descr="A large concrete block on a pallet&#10;&#10;Description automatically generated">
            <a:extLst>
              <a:ext uri="{FF2B5EF4-FFF2-40B4-BE49-F238E27FC236}">
                <a16:creationId xmlns:a16="http://schemas.microsoft.com/office/drawing/2014/main" id="{0F75BE9E-509F-29B9-3766-6C61D5F56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22" y="1405204"/>
            <a:ext cx="4004053" cy="402515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4EB9800-AC4D-EF12-3E1E-17E23AF485E1}"/>
              </a:ext>
            </a:extLst>
          </p:cNvPr>
          <p:cNvSpPr/>
          <p:nvPr/>
        </p:nvSpPr>
        <p:spPr>
          <a:xfrm>
            <a:off x="5462016" y="1674680"/>
            <a:ext cx="6111658" cy="40251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A single component is placed in a batch in the curing chamber. 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A higher number of batches or cycles 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</a:schemeClr>
                </a:solidFill>
              </a:rPr>
              <a:t>Delivery deadlines are missed and extra penalties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US" sz="2400" b="1" i="1" u="sng" dirty="0">
                <a:solidFill>
                  <a:srgbClr val="FF0000"/>
                </a:solidFill>
              </a:rPr>
              <a:t>Optimal strategy for placement of curing materials or components  </a:t>
            </a:r>
          </a:p>
          <a:p>
            <a:pPr algn="just">
              <a:spcAft>
                <a:spcPts val="600"/>
              </a:spcAft>
            </a:pP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  <a:p>
            <a:pPr algn="ctr">
              <a:spcAft>
                <a:spcPts val="600"/>
              </a:spcAft>
            </a:pP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80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B3CB8A-8F54-F39B-21A2-DF2FBC4EC2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24288" y="367852"/>
            <a:ext cx="4643607" cy="466183"/>
          </a:xfrm>
        </p:spPr>
        <p:txBody>
          <a:bodyPr/>
          <a:lstStyle/>
          <a:p>
            <a:pPr algn="ctr"/>
            <a:r>
              <a:rPr lang="en-US" sz="2800" b="1" dirty="0"/>
              <a:t>Need for Current Study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06456-91ED-201D-08E3-58E6F7CFC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EA02C58-81D1-A848-871E-E11E789432AA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121FDD10-16CE-9FDD-C0A3-947538CA7C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6991733"/>
              </p:ext>
            </p:extLst>
          </p:nvPr>
        </p:nvGraphicFramePr>
        <p:xfrm>
          <a:off x="1020371" y="1663930"/>
          <a:ext cx="10251440" cy="3530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FE94A-007E-B355-F616-2941AB56E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24288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 b="0" i="0">
                <a:solidFill>
                  <a:schemeClr val="bg2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dirty="0"/>
              <a:t>TRANS-IPIC July Research Webinar</a:t>
            </a:r>
          </a:p>
        </p:txBody>
      </p:sp>
    </p:spTree>
    <p:extLst>
      <p:ext uri="{BB962C8B-B14F-4D97-AF65-F5344CB8AC3E}">
        <p14:creationId xmlns:p14="http://schemas.microsoft.com/office/powerpoint/2010/main" val="353862933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LSU Color Palette">
      <a:dk1>
        <a:srgbClr val="462C79"/>
      </a:dk1>
      <a:lt1>
        <a:srgbClr val="FBCF22"/>
      </a:lt1>
      <a:dk2>
        <a:srgbClr val="000000"/>
      </a:dk2>
      <a:lt2>
        <a:srgbClr val="E7E6E6"/>
      </a:lt2>
      <a:accent1>
        <a:srgbClr val="462C79"/>
      </a:accent1>
      <a:accent2>
        <a:srgbClr val="8364AA"/>
      </a:accent2>
      <a:accent3>
        <a:srgbClr val="C4B3D7"/>
      </a:accent3>
      <a:accent4>
        <a:srgbClr val="D09F2A"/>
      </a:accent4>
      <a:accent5>
        <a:srgbClr val="FBCF22"/>
      </a:accent5>
      <a:accent6>
        <a:srgbClr val="EFECDA"/>
      </a:accent6>
      <a:hlink>
        <a:srgbClr val="8364AA"/>
      </a:hlink>
      <a:folHlink>
        <a:srgbClr val="979797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U Powerpoint Presenation Template" id="{73A89870-85CA-6441-A270-0044E46CA18D}" vid="{24DC4B33-A210-124A-ADA7-540D37A63B6F}"/>
    </a:ext>
  </a:extLst>
</a:theme>
</file>

<file path=ppt/theme/theme2.xml><?xml version="1.0" encoding="utf-8"?>
<a:theme xmlns:a="http://schemas.openxmlformats.org/drawingml/2006/main" name="White-General">
  <a:themeElements>
    <a:clrScheme name="LSU Color Palette">
      <a:dk1>
        <a:srgbClr val="462C79"/>
      </a:dk1>
      <a:lt1>
        <a:srgbClr val="FBCF22"/>
      </a:lt1>
      <a:dk2>
        <a:srgbClr val="000000"/>
      </a:dk2>
      <a:lt2>
        <a:srgbClr val="E7E6E6"/>
      </a:lt2>
      <a:accent1>
        <a:srgbClr val="462C79"/>
      </a:accent1>
      <a:accent2>
        <a:srgbClr val="8364AA"/>
      </a:accent2>
      <a:accent3>
        <a:srgbClr val="C4B3D7"/>
      </a:accent3>
      <a:accent4>
        <a:srgbClr val="D09F2A"/>
      </a:accent4>
      <a:accent5>
        <a:srgbClr val="FBCF22"/>
      </a:accent5>
      <a:accent6>
        <a:srgbClr val="EFECDA"/>
      </a:accent6>
      <a:hlink>
        <a:srgbClr val="8364AA"/>
      </a:hlink>
      <a:folHlink>
        <a:srgbClr val="979797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U Powerpoint Presenation Template" id="{73A89870-85CA-6441-A270-0044E46CA18D}" vid="{C501B244-F083-0E41-8B8A-5A3F85AE7644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Purple-General">
  <a:themeElements>
    <a:clrScheme name="LSU Color Palette">
      <a:dk1>
        <a:srgbClr val="462C79"/>
      </a:dk1>
      <a:lt1>
        <a:srgbClr val="FBCF22"/>
      </a:lt1>
      <a:dk2>
        <a:srgbClr val="000000"/>
      </a:dk2>
      <a:lt2>
        <a:srgbClr val="E7E6E6"/>
      </a:lt2>
      <a:accent1>
        <a:srgbClr val="462C79"/>
      </a:accent1>
      <a:accent2>
        <a:srgbClr val="8364AA"/>
      </a:accent2>
      <a:accent3>
        <a:srgbClr val="C4B3D7"/>
      </a:accent3>
      <a:accent4>
        <a:srgbClr val="D09F2A"/>
      </a:accent4>
      <a:accent5>
        <a:srgbClr val="FBCF22"/>
      </a:accent5>
      <a:accent6>
        <a:srgbClr val="EFECDA"/>
      </a:accent6>
      <a:hlink>
        <a:srgbClr val="8364AA"/>
      </a:hlink>
      <a:folHlink>
        <a:srgbClr val="979797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SU Powerpoint Presenation Template" id="{73A89870-85CA-6441-A270-0044E46CA18D}" vid="{A593FB2B-32B1-A247-8AF3-79131554CF91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6807</TotalTime>
  <Words>2829</Words>
  <Application>Microsoft Office PowerPoint</Application>
  <PresentationFormat>Widescreen</PresentationFormat>
  <Paragraphs>453</Paragraphs>
  <Slides>26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26</vt:i4>
      </vt:variant>
    </vt:vector>
  </HeadingPairs>
  <TitlesOfParts>
    <vt:vector size="39" baseType="lpstr">
      <vt:lpstr>Aptos</vt:lpstr>
      <vt:lpstr>Aptos Display</vt:lpstr>
      <vt:lpstr>Arial</vt:lpstr>
      <vt:lpstr>Calibri</vt:lpstr>
      <vt:lpstr>Cambria Math</vt:lpstr>
      <vt:lpstr>Helvetica</vt:lpstr>
      <vt:lpstr>Symbol</vt:lpstr>
      <vt:lpstr>Times New Roman</vt:lpstr>
      <vt:lpstr>Wingdings</vt:lpstr>
      <vt:lpstr>Cover</vt:lpstr>
      <vt:lpstr>White-General</vt:lpstr>
      <vt:lpstr>Custom Design</vt:lpstr>
      <vt:lpstr>Purple-General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Maggie Mosby</dc:creator>
  <cp:lastModifiedBy>Anik Mazumder</cp:lastModifiedBy>
  <cp:revision>102</cp:revision>
  <dcterms:created xsi:type="dcterms:W3CDTF">2019-08-23T19:02:33Z</dcterms:created>
  <dcterms:modified xsi:type="dcterms:W3CDTF">2024-07-22T00:51:36Z</dcterms:modified>
</cp:coreProperties>
</file>