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Lst>
  <p:notesMasterIdLst>
    <p:notesMasterId r:id="rId62"/>
  </p:notesMasterIdLst>
  <p:handoutMasterIdLst>
    <p:handoutMasterId r:id="rId63"/>
  </p:handoutMasterIdLst>
  <p:sldIdLst>
    <p:sldId id="264" r:id="rId2"/>
    <p:sldId id="516" r:id="rId3"/>
    <p:sldId id="2411" r:id="rId4"/>
    <p:sldId id="713" r:id="rId5"/>
    <p:sldId id="714" r:id="rId6"/>
    <p:sldId id="2410" r:id="rId7"/>
    <p:sldId id="256" r:id="rId8"/>
    <p:sldId id="257" r:id="rId9"/>
    <p:sldId id="273" r:id="rId10"/>
    <p:sldId id="274" r:id="rId11"/>
    <p:sldId id="275" r:id="rId12"/>
    <p:sldId id="258" r:id="rId13"/>
    <p:sldId id="279" r:id="rId14"/>
    <p:sldId id="281" r:id="rId15"/>
    <p:sldId id="282" r:id="rId16"/>
    <p:sldId id="283" r:id="rId17"/>
    <p:sldId id="2428" r:id="rId18"/>
    <p:sldId id="284" r:id="rId19"/>
    <p:sldId id="285" r:id="rId20"/>
    <p:sldId id="286" r:id="rId21"/>
    <p:sldId id="287" r:id="rId22"/>
    <p:sldId id="288" r:id="rId23"/>
    <p:sldId id="497" r:id="rId24"/>
    <p:sldId id="524" r:id="rId25"/>
    <p:sldId id="290" r:id="rId26"/>
    <p:sldId id="292" r:id="rId27"/>
    <p:sldId id="293" r:id="rId28"/>
    <p:sldId id="276" r:id="rId29"/>
    <p:sldId id="495" r:id="rId30"/>
    <p:sldId id="508" r:id="rId31"/>
    <p:sldId id="509" r:id="rId32"/>
    <p:sldId id="510" r:id="rId33"/>
    <p:sldId id="512" r:id="rId34"/>
    <p:sldId id="513" r:id="rId35"/>
    <p:sldId id="511" r:id="rId36"/>
    <p:sldId id="514" r:id="rId37"/>
    <p:sldId id="259" r:id="rId38"/>
    <p:sldId id="337" r:id="rId39"/>
    <p:sldId id="2414" r:id="rId40"/>
    <p:sldId id="2415" r:id="rId41"/>
    <p:sldId id="2416" r:id="rId42"/>
    <p:sldId id="2417" r:id="rId43"/>
    <p:sldId id="2418" r:id="rId44"/>
    <p:sldId id="2419" r:id="rId45"/>
    <p:sldId id="2427" r:id="rId46"/>
    <p:sldId id="515" r:id="rId47"/>
    <p:sldId id="395" r:id="rId48"/>
    <p:sldId id="2412" r:id="rId49"/>
    <p:sldId id="2413" r:id="rId50"/>
    <p:sldId id="2420" r:id="rId51"/>
    <p:sldId id="271" r:id="rId52"/>
    <p:sldId id="2422" r:id="rId53"/>
    <p:sldId id="399" r:id="rId54"/>
    <p:sldId id="2423" r:id="rId55"/>
    <p:sldId id="355" r:id="rId56"/>
    <p:sldId id="359" r:id="rId57"/>
    <p:sldId id="329" r:id="rId58"/>
    <p:sldId id="306" r:id="rId59"/>
    <p:sldId id="2425" r:id="rId60"/>
    <p:sldId id="2426"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47"/>
    <a:srgbClr val="466069"/>
    <a:srgbClr val="ECEAD1"/>
    <a:srgbClr val="CFC493"/>
    <a:srgbClr val="7E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407" autoAdjust="0"/>
    <p:restoredTop sz="73447" autoAdjust="0"/>
  </p:normalViewPr>
  <p:slideViewPr>
    <p:cSldViewPr snapToGrid="0" snapToObjects="1">
      <p:cViewPr varScale="1">
        <p:scale>
          <a:sx n="102" d="100"/>
          <a:sy n="102" d="100"/>
        </p:scale>
        <p:origin x="1356" y="90"/>
      </p:cViewPr>
      <p:guideLst>
        <p:guide orient="horz" pos="1620"/>
        <p:guide pos="2880"/>
      </p:guideLst>
    </p:cSldViewPr>
  </p:slideViewPr>
  <p:notesTextViewPr>
    <p:cViewPr>
      <p:scale>
        <a:sx n="3" d="2"/>
        <a:sy n="3" d="2"/>
      </p:scale>
      <p:origin x="0" y="0"/>
    </p:cViewPr>
  </p:notesTextViewPr>
  <p:sorterViewPr>
    <p:cViewPr varScale="1">
      <p:scale>
        <a:sx n="1" d="1"/>
        <a:sy n="1" d="1"/>
      </p:scale>
      <p:origin x="0" y="-6474"/>
    </p:cViewPr>
  </p:sorterViewPr>
  <p:notesViewPr>
    <p:cSldViewPr snapToGrid="0" snapToObjects="1">
      <p:cViewPr varScale="1">
        <p:scale>
          <a:sx n="81" d="100"/>
          <a:sy n="81" d="100"/>
        </p:scale>
        <p:origin x="317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65297986107352"/>
          <c:y val="0.25196194225721785"/>
          <c:w val="0.76000000000000123"/>
          <c:h val="0.60551465990486908"/>
        </c:manualLayout>
      </c:layout>
      <c:lineChart>
        <c:grouping val="standard"/>
        <c:varyColors val="0"/>
        <c:ser>
          <c:idx val="2"/>
          <c:order val="0"/>
          <c:tx>
            <c:strRef>
              <c:f>Sheet1!$A$2</c:f>
              <c:strCache>
                <c:ptCount val="1"/>
                <c:pt idx="0">
                  <c:v>Literature Synthesis</c:v>
                </c:pt>
              </c:strCache>
            </c:strRef>
          </c:tx>
          <c:spPr>
            <a:ln w="25399">
              <a:solidFill>
                <a:srgbClr val="000000"/>
              </a:solidFill>
              <a:prstDash val="solid"/>
            </a:ln>
          </c:spPr>
          <c:marker>
            <c:symbol val="none"/>
          </c:marker>
          <c:dLbls>
            <c:spPr>
              <a:noFill/>
              <a:ln w="25399">
                <a:noFill/>
              </a:ln>
            </c:spPr>
            <c:txPr>
              <a:bodyPr/>
              <a:lstStyle/>
              <a:p>
                <a:pPr algn="r">
                  <a:defRPr sz="16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Sheet1!$B$1:$I$1</c:f>
              <c:numCache>
                <c:formatCode>General</c:formatCode>
                <c:ptCount val="8"/>
                <c:pt idx="0">
                  <c:v>0</c:v>
                </c:pt>
                <c:pt idx="1">
                  <c:v>10</c:v>
                </c:pt>
                <c:pt idx="2">
                  <c:v>20</c:v>
                </c:pt>
                <c:pt idx="3">
                  <c:v>30</c:v>
                </c:pt>
                <c:pt idx="4">
                  <c:v>40</c:v>
                </c:pt>
                <c:pt idx="5">
                  <c:v>50</c:v>
                </c:pt>
                <c:pt idx="6">
                  <c:v>60</c:v>
                </c:pt>
                <c:pt idx="7">
                  <c:v>70</c:v>
                </c:pt>
              </c:numCache>
            </c:numRef>
          </c:cat>
          <c:val>
            <c:numRef>
              <c:f>Sheet1!$B$2:$I$2</c:f>
              <c:numCache>
                <c:formatCode>General</c:formatCode>
                <c:ptCount val="8"/>
                <c:pt idx="1">
                  <c:v>1</c:v>
                </c:pt>
                <c:pt idx="2">
                  <c:v>1.3</c:v>
                </c:pt>
                <c:pt idx="3">
                  <c:v>1.7000000000000004</c:v>
                </c:pt>
                <c:pt idx="4">
                  <c:v>2.1</c:v>
                </c:pt>
                <c:pt idx="5">
                  <c:v>2.8</c:v>
                </c:pt>
                <c:pt idx="6">
                  <c:v>4.0999999999999996</c:v>
                </c:pt>
              </c:numCache>
            </c:numRef>
          </c:val>
          <c:smooth val="0"/>
          <c:extLst>
            <c:ext xmlns:c16="http://schemas.microsoft.com/office/drawing/2014/chart" uri="{C3380CC4-5D6E-409C-BE32-E72D297353CC}">
              <c16:uniqueId val="{00000000-EC1B-4F81-B14B-B11F78C3CFF4}"/>
            </c:ext>
          </c:extLst>
        </c:ser>
        <c:dLbls>
          <c:showLegendKey val="0"/>
          <c:showVal val="1"/>
          <c:showCatName val="0"/>
          <c:showSerName val="0"/>
          <c:showPercent val="0"/>
          <c:showBubbleSize val="0"/>
        </c:dLbls>
        <c:smooth val="0"/>
        <c:axId val="141300864"/>
        <c:axId val="141357440"/>
      </c:lineChart>
      <c:catAx>
        <c:axId val="141300864"/>
        <c:scaling>
          <c:orientation val="minMax"/>
        </c:scaling>
        <c:delete val="0"/>
        <c:axPos val="b"/>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a:t>Access Points per Mile</a:t>
                </a:r>
              </a:p>
            </c:rich>
          </c:tx>
          <c:layout>
            <c:manualLayout>
              <c:xMode val="edge"/>
              <c:yMode val="edge"/>
              <c:x val="0.38625543278300206"/>
              <c:y val="0.9274544438526896"/>
            </c:manualLayout>
          </c:layout>
          <c:overlay val="0"/>
          <c:spPr>
            <a:noFill/>
            <a:ln w="25399">
              <a:noFill/>
            </a:ln>
          </c:spPr>
        </c:title>
        <c:numFmt formatCode="General" sourceLinked="1"/>
        <c:majorTickMark val="none"/>
        <c:minorTickMark val="none"/>
        <c:tickLblPos val="nextTo"/>
        <c:spPr>
          <a:ln w="25399">
            <a:solidFill>
              <a:srgbClr val="00000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141357440"/>
        <c:crosses val="autoZero"/>
        <c:auto val="1"/>
        <c:lblAlgn val="ctr"/>
        <c:lblOffset val="100"/>
        <c:tickLblSkip val="1"/>
        <c:tickMarkSkip val="1"/>
        <c:noMultiLvlLbl val="0"/>
      </c:catAx>
      <c:valAx>
        <c:axId val="141357440"/>
        <c:scaling>
          <c:orientation val="minMax"/>
          <c:max val="5"/>
          <c:min val="0"/>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dirty="0"/>
                  <a:t>Index: Ratio to 10 </a:t>
                </a:r>
                <a:br>
                  <a:rPr lang="en-US" sz="1000" dirty="0"/>
                </a:br>
                <a:r>
                  <a:rPr lang="en-US" sz="1000" dirty="0"/>
                  <a:t>Access Points per Mile</a:t>
                </a:r>
              </a:p>
            </c:rich>
          </c:tx>
          <c:layout>
            <c:manualLayout>
              <c:xMode val="edge"/>
              <c:yMode val="edge"/>
              <c:x val="6.0211645608299218E-2"/>
              <c:y val="0.33497925493288111"/>
            </c:manualLayout>
          </c:layout>
          <c:overlay val="0"/>
          <c:spPr>
            <a:noFill/>
            <a:ln w="25399">
              <a:noFill/>
            </a:ln>
          </c:spPr>
        </c:title>
        <c:numFmt formatCode="General" sourceLinked="1"/>
        <c:majorTickMark val="out"/>
        <c:minorTickMark val="none"/>
        <c:tickLblPos val="nextTo"/>
        <c:spPr>
          <a:ln w="25399">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141300864"/>
        <c:crosses val="autoZero"/>
        <c:crossBetween val="midCat"/>
        <c:majorUnit val="1"/>
      </c:valAx>
      <c:spPr>
        <a:noFill/>
        <a:ln w="25399">
          <a:noFill/>
        </a:ln>
      </c:spPr>
    </c:plotArea>
    <c:plotVisOnly val="1"/>
    <c:dispBlanksAs val="gap"/>
    <c:showDLblsOverMax val="0"/>
  </c:chart>
  <c:spPr>
    <a:noFill/>
    <a:ln>
      <a:noFill/>
    </a:ln>
  </c:spPr>
  <c:txPr>
    <a:bodyPr/>
    <a:lstStyle/>
    <a:p>
      <a:pPr>
        <a:defRPr sz="925" b="1" i="0" u="none" strike="noStrike" baseline="0">
          <a:solidFill>
            <a:srgbClr val="000000"/>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79E36F-8AFA-2950-CDF3-AEB0CD552F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National Institute for Congestion Reduction - Access Management Curriculum</a:t>
            </a:r>
          </a:p>
        </p:txBody>
      </p:sp>
      <p:sp>
        <p:nvSpPr>
          <p:cNvPr id="3" name="Date Placeholder 2">
            <a:extLst>
              <a:ext uri="{FF2B5EF4-FFF2-40B4-BE49-F238E27FC236}">
                <a16:creationId xmlns:a16="http://schemas.microsoft.com/office/drawing/2014/main" id="{C8443508-BB4A-FAD2-E5FD-78EF843A76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97B10B-FA5A-4317-8F3C-25FBA3058D3F}" type="datetimeFigureOut">
              <a:rPr lang="en-US" smtClean="0"/>
              <a:t>3/8/2024</a:t>
            </a:fld>
            <a:endParaRPr lang="en-US"/>
          </a:p>
        </p:txBody>
      </p:sp>
      <p:sp>
        <p:nvSpPr>
          <p:cNvPr id="4" name="Footer Placeholder 3">
            <a:extLst>
              <a:ext uri="{FF2B5EF4-FFF2-40B4-BE49-F238E27FC236}">
                <a16:creationId xmlns:a16="http://schemas.microsoft.com/office/drawing/2014/main" id="{B202D3D7-E510-C342-2A5C-D46922487A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9D85B6-F332-DAD1-3FDE-8BF62F1F2C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88AFBF-32A9-448B-9935-1E50798F20D0}" type="slidenum">
              <a:rPr lang="en-US" smtClean="0"/>
              <a:t>‹#›</a:t>
            </a:fld>
            <a:endParaRPr lang="en-US"/>
          </a:p>
        </p:txBody>
      </p:sp>
    </p:spTree>
    <p:extLst>
      <p:ext uri="{BB962C8B-B14F-4D97-AF65-F5344CB8AC3E}">
        <p14:creationId xmlns:p14="http://schemas.microsoft.com/office/powerpoint/2010/main" val="194372394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National Institute for Congestion Reduction - Access Management Curriculum</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C0A37-62BA-47E8-9B91-9821DFE59C80}"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72029-ED18-4F4A-94CE-9B1BB9FACF02}" type="slidenum">
              <a:rPr lang="en-US" smtClean="0"/>
              <a:t>‹#›</a:t>
            </a:fld>
            <a:endParaRPr lang="en-US"/>
          </a:p>
        </p:txBody>
      </p:sp>
    </p:spTree>
    <p:extLst>
      <p:ext uri="{BB962C8B-B14F-4D97-AF65-F5344CB8AC3E}">
        <p14:creationId xmlns:p14="http://schemas.microsoft.com/office/powerpoint/2010/main" val="257565557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A72029-ED18-4F4A-94CE-9B1BB9FACF02}" type="slidenum">
              <a:rPr lang="en-US" smtClean="0"/>
              <a:t>1</a:t>
            </a:fld>
            <a:endParaRPr lang="en-US"/>
          </a:p>
        </p:txBody>
      </p:sp>
      <p:sp>
        <p:nvSpPr>
          <p:cNvPr id="5" name="Header Placeholder 4">
            <a:extLst>
              <a:ext uri="{FF2B5EF4-FFF2-40B4-BE49-F238E27FC236}">
                <a16:creationId xmlns:a16="http://schemas.microsoft.com/office/drawing/2014/main" id="{D5E08233-1EC2-2508-16FB-6B702341F03A}"/>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978587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is influenced by the size of the site. For example, good access and site design are described as being easier to develop on large sites. This is primarily attributed to the substantial street frontage, which allows space for amenities such as speed-change lanes and channelization for ingress and egress. Larger sites have more space for adequate driveway throat length and flexibility in the building location, which in turn, also influences the site layout and the on-site circulation. Smaller sites and corner sites have limited frontage for amenities such as speed-change lanes and channelization. Furthermore, multiple adjacent small sites with separate access introduce issues resulting from poor access spacing.</a:t>
            </a:r>
          </a:p>
        </p:txBody>
      </p:sp>
      <p:sp>
        <p:nvSpPr>
          <p:cNvPr id="4" name="Slide Number Placeholder 3"/>
          <p:cNvSpPr>
            <a:spLocks noGrp="1"/>
          </p:cNvSpPr>
          <p:nvPr>
            <p:ph type="sldNum" sz="quarter" idx="5"/>
          </p:nvPr>
        </p:nvSpPr>
        <p:spPr/>
        <p:txBody>
          <a:bodyPr/>
          <a:lstStyle/>
          <a:p>
            <a:fld id="{1FA72029-ED18-4F4A-94CE-9B1BB9FACF02}" type="slidenum">
              <a:rPr lang="en-US" smtClean="0"/>
              <a:t>10</a:t>
            </a:fld>
            <a:endParaRPr lang="en-US"/>
          </a:p>
        </p:txBody>
      </p:sp>
      <p:sp>
        <p:nvSpPr>
          <p:cNvPr id="5" name="Header Placeholder 4">
            <a:extLst>
              <a:ext uri="{FF2B5EF4-FFF2-40B4-BE49-F238E27FC236}">
                <a16:creationId xmlns:a16="http://schemas.microsoft.com/office/drawing/2014/main" id="{4D58B989-2D8A-4A12-C643-1502F2C556B2}"/>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79512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ea typeface="MS Mincho" panose="02020609040205080304" pitchFamily="49" charset="-128"/>
                <a:cs typeface="Times New Roman" panose="02020603050405020304" pitchFamily="18" charset="0"/>
              </a:rPr>
              <a:t>Intersection sight distance is from the perspective of the vehicle on the drive (or minor roadway) trying to enter the major roadway. </a:t>
            </a:r>
            <a:r>
              <a:rPr lang="en-US" dirty="0"/>
              <a:t>Stopping sight distance provides a minimum distance based on perception–-reaction distance and braking distance to react to a hazard in the roadway. However, roadway and roadside conditions can be more complex, and a longer sight distance, such as decision sight distance, may be appropriate. The longer of the acceleration distance and the sight distance is used to determine the downstream functional distance.</a:t>
            </a:r>
          </a:p>
          <a:p>
            <a:endParaRPr lang="en-US" dirty="0"/>
          </a:p>
          <a:p>
            <a:endParaRPr lang="en-US" dirty="0"/>
          </a:p>
        </p:txBody>
      </p:sp>
      <p:sp>
        <p:nvSpPr>
          <p:cNvPr id="4" name="Slide Number Placeholder 3"/>
          <p:cNvSpPr>
            <a:spLocks noGrp="1"/>
          </p:cNvSpPr>
          <p:nvPr>
            <p:ph type="sldNum" sz="quarter" idx="5"/>
          </p:nvPr>
        </p:nvSpPr>
        <p:spPr/>
        <p:txBody>
          <a:bodyPr/>
          <a:lstStyle/>
          <a:p>
            <a:fld id="{1FA72029-ED18-4F4A-94CE-9B1BB9FACF02}" type="slidenum">
              <a:rPr lang="en-US" smtClean="0"/>
              <a:t>11</a:t>
            </a:fld>
            <a:endParaRPr lang="en-US"/>
          </a:p>
        </p:txBody>
      </p:sp>
      <p:sp>
        <p:nvSpPr>
          <p:cNvPr id="5" name="Header Placeholder 4">
            <a:extLst>
              <a:ext uri="{FF2B5EF4-FFF2-40B4-BE49-F238E27FC236}">
                <a16:creationId xmlns:a16="http://schemas.microsoft.com/office/drawing/2014/main" id="{B4222896-C153-9857-A0C9-28412A0FA0F1}"/>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946462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A72029-ED18-4F4A-94CE-9B1BB9FACF02}" type="slidenum">
              <a:rPr lang="en-US" smtClean="0"/>
              <a:t>12</a:t>
            </a:fld>
            <a:endParaRPr lang="en-US"/>
          </a:p>
        </p:txBody>
      </p:sp>
      <p:sp>
        <p:nvSpPr>
          <p:cNvPr id="5" name="Header Placeholder 4">
            <a:extLst>
              <a:ext uri="{FF2B5EF4-FFF2-40B4-BE49-F238E27FC236}">
                <a16:creationId xmlns:a16="http://schemas.microsoft.com/office/drawing/2014/main" id="{1D2CC017-215F-FAF7-BFC6-E7A1FE1DBE3B}"/>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368467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Spacing at existing access locations is constrained, but where possible, the site should be evaluated to assess upgrading access at these sites to improve access and overall safety. </a:t>
            </a:r>
          </a:p>
        </p:txBody>
      </p:sp>
      <p:sp>
        <p:nvSpPr>
          <p:cNvPr id="4" name="Slide Number Placeholder 3"/>
          <p:cNvSpPr>
            <a:spLocks noGrp="1"/>
          </p:cNvSpPr>
          <p:nvPr>
            <p:ph type="sldNum" sz="quarter" idx="5"/>
          </p:nvPr>
        </p:nvSpPr>
        <p:spPr/>
        <p:txBody>
          <a:bodyPr/>
          <a:lstStyle/>
          <a:p>
            <a:fld id="{1FA72029-ED18-4F4A-94CE-9B1BB9FACF02}" type="slidenum">
              <a:rPr lang="en-US" smtClean="0"/>
              <a:t>13</a:t>
            </a:fld>
            <a:endParaRPr lang="en-US"/>
          </a:p>
        </p:txBody>
      </p:sp>
      <p:sp>
        <p:nvSpPr>
          <p:cNvPr id="5" name="Header Placeholder 4">
            <a:extLst>
              <a:ext uri="{FF2B5EF4-FFF2-40B4-BE49-F238E27FC236}">
                <a16:creationId xmlns:a16="http://schemas.microsoft.com/office/drawing/2014/main" id="{9392F688-CD03-1EA2-6D7E-928695F388F9}"/>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717715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Signal spacing paired with appropriate median treatments can improve roadway efficiency. For example, ½ mile signal spacing was found to result in an approximately 60% reduction in vehicle hours of travel as compared to ¼ mile signal spacing.</a:t>
            </a:r>
          </a:p>
          <a:p>
            <a:endParaRPr lang="en-US" dirty="0"/>
          </a:p>
          <a:p>
            <a:endParaRPr lang="en-US" dirty="0"/>
          </a:p>
        </p:txBody>
      </p:sp>
      <p:sp>
        <p:nvSpPr>
          <p:cNvPr id="4" name="Slide Number Placeholder 3"/>
          <p:cNvSpPr>
            <a:spLocks noGrp="1"/>
          </p:cNvSpPr>
          <p:nvPr>
            <p:ph type="sldNum" sz="quarter" idx="5"/>
          </p:nvPr>
        </p:nvSpPr>
        <p:spPr/>
        <p:txBody>
          <a:bodyPr/>
          <a:lstStyle/>
          <a:p>
            <a:fld id="{1FA72029-ED18-4F4A-94CE-9B1BB9FACF02}" type="slidenum">
              <a:rPr lang="en-US" smtClean="0"/>
              <a:t>14</a:t>
            </a:fld>
            <a:endParaRPr lang="en-US"/>
          </a:p>
        </p:txBody>
      </p:sp>
      <p:sp>
        <p:nvSpPr>
          <p:cNvPr id="5" name="Header Placeholder 4">
            <a:extLst>
              <a:ext uri="{FF2B5EF4-FFF2-40B4-BE49-F238E27FC236}">
                <a16:creationId xmlns:a16="http://schemas.microsoft.com/office/drawing/2014/main" id="{F587AE66-B248-34D6-9E83-36583EEC5FA4}"/>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127837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effects of unsignalized access are described in the following slides. </a:t>
            </a:r>
          </a:p>
        </p:txBody>
      </p:sp>
      <p:sp>
        <p:nvSpPr>
          <p:cNvPr id="4" name="Slide Number Placeholder 3"/>
          <p:cNvSpPr>
            <a:spLocks noGrp="1"/>
          </p:cNvSpPr>
          <p:nvPr>
            <p:ph type="sldNum" sz="quarter" idx="5"/>
          </p:nvPr>
        </p:nvSpPr>
        <p:spPr/>
        <p:txBody>
          <a:bodyPr/>
          <a:lstStyle/>
          <a:p>
            <a:fld id="{1FA72029-ED18-4F4A-94CE-9B1BB9FACF02}" type="slidenum">
              <a:rPr lang="en-US" smtClean="0"/>
              <a:t>15</a:t>
            </a:fld>
            <a:endParaRPr lang="en-US"/>
          </a:p>
        </p:txBody>
      </p:sp>
      <p:sp>
        <p:nvSpPr>
          <p:cNvPr id="5" name="Header Placeholder 4">
            <a:extLst>
              <a:ext uri="{FF2B5EF4-FFF2-40B4-BE49-F238E27FC236}">
                <a16:creationId xmlns:a16="http://schemas.microsoft.com/office/drawing/2014/main" id="{BF9FD305-1E70-E4C4-366F-556F2AE29EC6}"/>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23342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A72029-ED18-4F4A-94CE-9B1BB9FACF02}" type="slidenum">
              <a:rPr lang="en-US" smtClean="0"/>
              <a:t>16</a:t>
            </a:fld>
            <a:endParaRPr lang="en-US"/>
          </a:p>
        </p:txBody>
      </p:sp>
      <p:sp>
        <p:nvSpPr>
          <p:cNvPr id="5" name="Header Placeholder 4">
            <a:extLst>
              <a:ext uri="{FF2B5EF4-FFF2-40B4-BE49-F238E27FC236}">
                <a16:creationId xmlns:a16="http://schemas.microsoft.com/office/drawing/2014/main" id="{EF7531B7-F6D0-3EC4-8A64-463B47AC1C6B}"/>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95070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The content of this slide was adapted from NCHRP Project 25-47</a:t>
            </a:r>
          </a:p>
          <a:p>
            <a:endParaRPr lang="en-US" dirty="0"/>
          </a:p>
        </p:txBody>
      </p:sp>
      <p:sp>
        <p:nvSpPr>
          <p:cNvPr id="4" name="Slide Number Placeholder 3"/>
          <p:cNvSpPr>
            <a:spLocks noGrp="1"/>
          </p:cNvSpPr>
          <p:nvPr>
            <p:ph type="sldNum" sz="quarter" idx="5"/>
          </p:nvPr>
        </p:nvSpPr>
        <p:spPr/>
        <p:txBody>
          <a:bodyPr/>
          <a:lstStyle/>
          <a:p>
            <a:fld id="{1FA72029-ED18-4F4A-94CE-9B1BB9FACF02}" type="slidenum">
              <a:rPr lang="en-US" smtClean="0"/>
              <a:t>17</a:t>
            </a:fld>
            <a:endParaRPr lang="en-US"/>
          </a:p>
        </p:txBody>
      </p:sp>
      <p:sp>
        <p:nvSpPr>
          <p:cNvPr id="5" name="Header Placeholder 4">
            <a:extLst>
              <a:ext uri="{FF2B5EF4-FFF2-40B4-BE49-F238E27FC236}">
                <a16:creationId xmlns:a16="http://schemas.microsoft.com/office/drawing/2014/main" id="{0C9767E4-C578-5331-0AA0-CED0560A05A6}"/>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43491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Note: Exhibit 15-19 of the TRB Access Management Manual (2014) includes access connection spacing based on sight distances for passenger cars.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1FA72029-ED18-4F4A-94CE-9B1BB9FACF02}" type="slidenum">
              <a:rPr lang="en-US" smtClean="0"/>
              <a:t>18</a:t>
            </a:fld>
            <a:endParaRPr lang="en-US"/>
          </a:p>
        </p:txBody>
      </p:sp>
      <p:sp>
        <p:nvSpPr>
          <p:cNvPr id="5" name="Header Placeholder 4">
            <a:extLst>
              <a:ext uri="{FF2B5EF4-FFF2-40B4-BE49-F238E27FC236}">
                <a16:creationId xmlns:a16="http://schemas.microsoft.com/office/drawing/2014/main" id="{CF23BA08-D8CE-55FE-FE65-7B2EB695FA27}"/>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854368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Note: Exhibit 15-20 of the TRB Access Management Manual (2014) includes intersection sight distances for passenger cars.</a:t>
            </a:r>
          </a:p>
          <a:p>
            <a:endParaRPr lang="en-US" dirty="0"/>
          </a:p>
        </p:txBody>
      </p:sp>
      <p:sp>
        <p:nvSpPr>
          <p:cNvPr id="4" name="Slide Number Placeholder 3"/>
          <p:cNvSpPr>
            <a:spLocks noGrp="1"/>
          </p:cNvSpPr>
          <p:nvPr>
            <p:ph type="sldNum" sz="quarter" idx="5"/>
          </p:nvPr>
        </p:nvSpPr>
        <p:spPr/>
        <p:txBody>
          <a:bodyPr/>
          <a:lstStyle/>
          <a:p>
            <a:fld id="{1FA72029-ED18-4F4A-94CE-9B1BB9FACF02}" type="slidenum">
              <a:rPr lang="en-US" smtClean="0"/>
              <a:t>19</a:t>
            </a:fld>
            <a:endParaRPr lang="en-US"/>
          </a:p>
        </p:txBody>
      </p:sp>
      <p:sp>
        <p:nvSpPr>
          <p:cNvPr id="5" name="Header Placeholder 4">
            <a:extLst>
              <a:ext uri="{FF2B5EF4-FFF2-40B4-BE49-F238E27FC236}">
                <a16:creationId xmlns:a16="http://schemas.microsoft.com/office/drawing/2014/main" id="{BD58127D-9236-577A-4A64-CF33A0206575}"/>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56418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A72029-ED18-4F4A-94CE-9B1BB9FACF02}" type="slidenum">
              <a:rPr lang="en-US" smtClean="0"/>
              <a:t>2</a:t>
            </a:fld>
            <a:endParaRPr lang="en-US"/>
          </a:p>
        </p:txBody>
      </p:sp>
      <p:sp>
        <p:nvSpPr>
          <p:cNvPr id="5" name="Header Placeholder 4">
            <a:extLst>
              <a:ext uri="{FF2B5EF4-FFF2-40B4-BE49-F238E27FC236}">
                <a16:creationId xmlns:a16="http://schemas.microsoft.com/office/drawing/2014/main" id="{5C54F8ED-3DA4-99DB-5D46-AC7A665E0C4A}"/>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789838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Note: Exhibit 15-15 of the TRB Access Management Manual (2014) includes examples of unsignalized access connection spacing based on upstream functional intersection distance.</a:t>
            </a:r>
            <a:endParaRPr lang="en-US" i="1" dirty="0"/>
          </a:p>
        </p:txBody>
      </p:sp>
      <p:sp>
        <p:nvSpPr>
          <p:cNvPr id="4" name="Slide Number Placeholder 3"/>
          <p:cNvSpPr>
            <a:spLocks noGrp="1"/>
          </p:cNvSpPr>
          <p:nvPr>
            <p:ph type="sldNum" sz="quarter" idx="5"/>
          </p:nvPr>
        </p:nvSpPr>
        <p:spPr/>
        <p:txBody>
          <a:bodyPr/>
          <a:lstStyle/>
          <a:p>
            <a:fld id="{1FA72029-ED18-4F4A-94CE-9B1BB9FACF02}" type="slidenum">
              <a:rPr lang="en-US" smtClean="0"/>
              <a:t>20</a:t>
            </a:fld>
            <a:endParaRPr lang="en-US"/>
          </a:p>
        </p:txBody>
      </p:sp>
      <p:sp>
        <p:nvSpPr>
          <p:cNvPr id="5" name="Header Placeholder 4">
            <a:extLst>
              <a:ext uri="{FF2B5EF4-FFF2-40B4-BE49-F238E27FC236}">
                <a16:creationId xmlns:a16="http://schemas.microsoft.com/office/drawing/2014/main" id="{B07F2091-F3BC-D173-C827-5392FD11BE6F}"/>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01589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a:t>
            </a:r>
            <a:r>
              <a:rPr lang="en-US" altLang="en-US" i="1" dirty="0"/>
              <a:t>Minimum distances needed to avoid right-turn conflict overlap are included in Exhibit 15-25 of the TRB Access Management Manual, 2014.</a:t>
            </a:r>
          </a:p>
          <a:p>
            <a:endParaRPr lang="en-US" dirty="0"/>
          </a:p>
        </p:txBody>
      </p:sp>
      <p:sp>
        <p:nvSpPr>
          <p:cNvPr id="4" name="Slide Number Placeholder 3"/>
          <p:cNvSpPr>
            <a:spLocks noGrp="1"/>
          </p:cNvSpPr>
          <p:nvPr>
            <p:ph type="sldNum" sz="quarter" idx="5"/>
          </p:nvPr>
        </p:nvSpPr>
        <p:spPr/>
        <p:txBody>
          <a:bodyPr/>
          <a:lstStyle/>
          <a:p>
            <a:fld id="{1FA72029-ED18-4F4A-94CE-9B1BB9FACF02}" type="slidenum">
              <a:rPr lang="en-US" smtClean="0"/>
              <a:t>21</a:t>
            </a:fld>
            <a:endParaRPr lang="en-US"/>
          </a:p>
        </p:txBody>
      </p:sp>
      <p:sp>
        <p:nvSpPr>
          <p:cNvPr id="5" name="Header Placeholder 4">
            <a:extLst>
              <a:ext uri="{FF2B5EF4-FFF2-40B4-BE49-F238E27FC236}">
                <a16:creationId xmlns:a16="http://schemas.microsoft.com/office/drawing/2014/main" id="{EABABF34-DD3F-EE51-98DD-947FDE713BFA}"/>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263782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A72029-ED18-4F4A-94CE-9B1BB9FACF02}" type="slidenum">
              <a:rPr lang="en-US" smtClean="0"/>
              <a:t>22</a:t>
            </a:fld>
            <a:endParaRPr lang="en-US"/>
          </a:p>
        </p:txBody>
      </p:sp>
      <p:sp>
        <p:nvSpPr>
          <p:cNvPr id="5" name="Header Placeholder 4">
            <a:extLst>
              <a:ext uri="{FF2B5EF4-FFF2-40B4-BE49-F238E27FC236}">
                <a16:creationId xmlns:a16="http://schemas.microsoft.com/office/drawing/2014/main" id="{5DC549B8-AFF6-8DBF-E8E1-F4EAB0502CED}"/>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674819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DFE06-11AD-49DB-A6E5-ED6EB4FD1DDB}" type="slidenum">
              <a:rPr lang="en-US"/>
              <a:pPr/>
              <a:t>23</a:t>
            </a:fld>
            <a:endParaRPr lang="en-US"/>
          </a:p>
        </p:txBody>
      </p:sp>
      <p:sp>
        <p:nvSpPr>
          <p:cNvPr id="884738" name="Rectangle 2"/>
          <p:cNvSpPr>
            <a:spLocks noGrp="1" noRot="1" noChangeAspect="1" noChangeArrowheads="1" noTextEdit="1"/>
          </p:cNvSpPr>
          <p:nvPr>
            <p:ph type="sldImg"/>
          </p:nvPr>
        </p:nvSpPr>
        <p:spPr>
          <a:xfrm>
            <a:off x="457200" y="720725"/>
            <a:ext cx="5938838" cy="3340100"/>
          </a:xfrm>
          <a:ln/>
        </p:spPr>
      </p:sp>
      <p:sp>
        <p:nvSpPr>
          <p:cNvPr id="884739" name="Rectangle 3"/>
          <p:cNvSpPr>
            <a:spLocks noGrp="1" noChangeArrowheads="1"/>
          </p:cNvSpPr>
          <p:nvPr>
            <p:ph type="body" idx="1"/>
          </p:nvPr>
        </p:nvSpPr>
        <p:spPr/>
        <p:txBody>
          <a:bodyPr/>
          <a:lstStyle/>
          <a:p>
            <a:r>
              <a:rPr lang="en-US" i="1" dirty="0"/>
              <a:t>Note: The content of this slide was adapted from Brigham Young University CE664: Transportation Site Planning with permission from Grant Shultz.</a:t>
            </a:r>
          </a:p>
        </p:txBody>
      </p:sp>
      <p:sp>
        <p:nvSpPr>
          <p:cNvPr id="2" name="Header Placeholder 1">
            <a:extLst>
              <a:ext uri="{FF2B5EF4-FFF2-40B4-BE49-F238E27FC236}">
                <a16:creationId xmlns:a16="http://schemas.microsoft.com/office/drawing/2014/main" id="{F6FE4EAB-9F5A-D31C-FAF0-4CC6334F4B44}"/>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E9F1D-03FD-42E1-B789-C5C8DAFF6324}" type="slidenum">
              <a:rPr lang="en-US"/>
              <a:pPr/>
              <a:t>24</a:t>
            </a:fld>
            <a:endParaRPr lang="en-US"/>
          </a:p>
        </p:txBody>
      </p:sp>
      <p:sp>
        <p:nvSpPr>
          <p:cNvPr id="885762" name="Rectangle 2"/>
          <p:cNvSpPr>
            <a:spLocks noGrp="1" noRot="1" noChangeAspect="1" noChangeArrowheads="1" noTextEdit="1"/>
          </p:cNvSpPr>
          <p:nvPr>
            <p:ph type="sldImg"/>
          </p:nvPr>
        </p:nvSpPr>
        <p:spPr>
          <a:xfrm>
            <a:off x="457200" y="720725"/>
            <a:ext cx="5895975" cy="3316288"/>
          </a:xfrm>
          <a:ln/>
        </p:spPr>
      </p:sp>
      <p:sp>
        <p:nvSpPr>
          <p:cNvPr id="885763" name="Rectangle 3"/>
          <p:cNvSpPr>
            <a:spLocks noGrp="1" noChangeArrowheads="1"/>
          </p:cNvSpPr>
          <p:nvPr>
            <p:ph type="body" idx="1"/>
          </p:nvPr>
        </p:nvSpPr>
        <p:spPr/>
        <p:txBody>
          <a:bodyPr/>
          <a:lstStyle/>
          <a:p>
            <a:r>
              <a:rPr lang="en-US" i="1" dirty="0"/>
              <a:t>Note: The content of this slide was adapted from Brigham Young University CE664: Transportation Site Planning with permission from Grant Shultz.</a:t>
            </a:r>
          </a:p>
          <a:p>
            <a:endParaRPr lang="en-US" dirty="0"/>
          </a:p>
        </p:txBody>
      </p:sp>
      <p:sp>
        <p:nvSpPr>
          <p:cNvPr id="2" name="Header Placeholder 1">
            <a:extLst>
              <a:ext uri="{FF2B5EF4-FFF2-40B4-BE49-F238E27FC236}">
                <a16:creationId xmlns:a16="http://schemas.microsoft.com/office/drawing/2014/main" id="{A484B9AE-0B1D-214E-56A8-F4C7B1898D77}"/>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A72029-ED18-4F4A-94CE-9B1BB9FACF02}" type="slidenum">
              <a:rPr lang="en-US" smtClean="0"/>
              <a:t>25</a:t>
            </a:fld>
            <a:endParaRPr lang="en-US"/>
          </a:p>
        </p:txBody>
      </p:sp>
      <p:sp>
        <p:nvSpPr>
          <p:cNvPr id="5" name="Header Placeholder 4">
            <a:extLst>
              <a:ext uri="{FF2B5EF4-FFF2-40B4-BE49-F238E27FC236}">
                <a16:creationId xmlns:a16="http://schemas.microsoft.com/office/drawing/2014/main" id="{AD4D157C-66AC-E3F6-943D-6198B140A75C}"/>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027898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functional area of an intersection includes the physical area and the functional area. The physical area is the space within the intersection. The functional area is larger than the physical area and extends upstream and downstream from the physical intersection area to include the longitudinal limits of auxiliary lanes.</a:t>
            </a:r>
          </a:p>
        </p:txBody>
      </p:sp>
      <p:sp>
        <p:nvSpPr>
          <p:cNvPr id="4" name="Slide Number Placeholder 3"/>
          <p:cNvSpPr>
            <a:spLocks noGrp="1"/>
          </p:cNvSpPr>
          <p:nvPr>
            <p:ph type="sldNum" sz="quarter" idx="5"/>
          </p:nvPr>
        </p:nvSpPr>
        <p:spPr/>
        <p:txBody>
          <a:bodyPr/>
          <a:lstStyle/>
          <a:p>
            <a:fld id="{1FA72029-ED18-4F4A-94CE-9B1BB9FACF02}" type="slidenum">
              <a:rPr lang="en-US" smtClean="0"/>
              <a:t>26</a:t>
            </a:fld>
            <a:endParaRPr lang="en-US"/>
          </a:p>
        </p:txBody>
      </p:sp>
      <p:sp>
        <p:nvSpPr>
          <p:cNvPr id="5" name="Header Placeholder 4">
            <a:extLst>
              <a:ext uri="{FF2B5EF4-FFF2-40B4-BE49-F238E27FC236}">
                <a16:creationId xmlns:a16="http://schemas.microsoft.com/office/drawing/2014/main" id="{89F0FEA6-53C0-8875-E692-5DF3CF47A3FB}"/>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113386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there should be no access in the functional intersection area. The access window is the location between the functional intersection area where access can be located with the most flexibility and the least amount of interference with the intersection. </a:t>
            </a:r>
          </a:p>
        </p:txBody>
      </p:sp>
      <p:sp>
        <p:nvSpPr>
          <p:cNvPr id="4" name="Slide Number Placeholder 3"/>
          <p:cNvSpPr>
            <a:spLocks noGrp="1"/>
          </p:cNvSpPr>
          <p:nvPr>
            <p:ph type="sldNum" sz="quarter" idx="5"/>
          </p:nvPr>
        </p:nvSpPr>
        <p:spPr/>
        <p:txBody>
          <a:bodyPr/>
          <a:lstStyle/>
          <a:p>
            <a:fld id="{1FA72029-ED18-4F4A-94CE-9B1BB9FACF02}" type="slidenum">
              <a:rPr lang="en-US" smtClean="0"/>
              <a:t>27</a:t>
            </a:fld>
            <a:endParaRPr lang="en-US"/>
          </a:p>
        </p:txBody>
      </p:sp>
      <p:sp>
        <p:nvSpPr>
          <p:cNvPr id="5" name="Header Placeholder 4">
            <a:extLst>
              <a:ext uri="{FF2B5EF4-FFF2-40B4-BE49-F238E27FC236}">
                <a16:creationId xmlns:a16="http://schemas.microsoft.com/office/drawing/2014/main" id="{6E79F166-DA0D-68FE-EF81-782BEE2F99D2}"/>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540876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determining where to locate access, it is important to assess the functional distance upstream and downstream of an intersection and ascertain the ‘window’ in which the driveway may be located without adversely impacting the functional area of that intersection. </a:t>
            </a:r>
          </a:p>
        </p:txBody>
      </p:sp>
      <p:sp>
        <p:nvSpPr>
          <p:cNvPr id="4" name="Slide Number Placeholder 3"/>
          <p:cNvSpPr>
            <a:spLocks noGrp="1"/>
          </p:cNvSpPr>
          <p:nvPr>
            <p:ph type="sldNum" sz="quarter" idx="5"/>
          </p:nvPr>
        </p:nvSpPr>
        <p:spPr/>
        <p:txBody>
          <a:bodyPr/>
          <a:lstStyle/>
          <a:p>
            <a:fld id="{1FA72029-ED18-4F4A-94CE-9B1BB9FACF02}" type="slidenum">
              <a:rPr lang="en-US" smtClean="0"/>
              <a:t>28</a:t>
            </a:fld>
            <a:endParaRPr lang="en-US"/>
          </a:p>
        </p:txBody>
      </p:sp>
      <p:sp>
        <p:nvSpPr>
          <p:cNvPr id="5" name="Header Placeholder 4">
            <a:extLst>
              <a:ext uri="{FF2B5EF4-FFF2-40B4-BE49-F238E27FC236}">
                <a16:creationId xmlns:a16="http://schemas.microsoft.com/office/drawing/2014/main" id="{3C6A5EB3-844B-45BE-6E0D-1091CD4F6C56}"/>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955978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A7215-ABF3-46A7-8ACD-72399F75DE90}" type="slidenum">
              <a:rPr lang="en-US"/>
              <a:pPr/>
              <a:t>29</a:t>
            </a:fld>
            <a:endParaRPr lang="en-US"/>
          </a:p>
        </p:txBody>
      </p:sp>
      <p:sp>
        <p:nvSpPr>
          <p:cNvPr id="867330" name="Rectangle 2"/>
          <p:cNvSpPr>
            <a:spLocks noGrp="1" noRot="1" noChangeAspect="1" noChangeArrowheads="1" noTextEdit="1"/>
          </p:cNvSpPr>
          <p:nvPr>
            <p:ph type="sldImg"/>
          </p:nvPr>
        </p:nvSpPr>
        <p:spPr>
          <a:xfrm>
            <a:off x="457200" y="720725"/>
            <a:ext cx="6002338" cy="3376613"/>
          </a:xfrm>
          <a:ln/>
        </p:spPr>
      </p:sp>
      <p:sp>
        <p:nvSpPr>
          <p:cNvPr id="867331" name="Rectangle 3"/>
          <p:cNvSpPr>
            <a:spLocks noGrp="1" noChangeArrowheads="1"/>
          </p:cNvSpPr>
          <p:nvPr>
            <p:ph type="body" idx="1"/>
          </p:nvPr>
        </p:nvSpPr>
        <p:spPr/>
        <p:txBody>
          <a:bodyPr/>
          <a:lstStyle/>
          <a:p>
            <a:r>
              <a:rPr lang="en-US" dirty="0"/>
              <a:t>The steps to locate the access window are described in the following slides.</a:t>
            </a:r>
          </a:p>
        </p:txBody>
      </p:sp>
      <p:sp>
        <p:nvSpPr>
          <p:cNvPr id="2" name="Header Placeholder 1">
            <a:extLst>
              <a:ext uri="{FF2B5EF4-FFF2-40B4-BE49-F238E27FC236}">
                <a16:creationId xmlns:a16="http://schemas.microsoft.com/office/drawing/2014/main" id="{0B73B97F-CCFA-3038-1D2C-82FF17970A32}"/>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Intersection sight distance: The length of crossing roadway that is visible to the driver of a vehicle approaching an intersection. The driver should have an unobstructed view of the entire intersection and sufficient view left and right on the crossing road to decide to cross or turn onto the crossing road. </a:t>
            </a:r>
          </a:p>
          <a:p>
            <a:endParaRPr lang="en-US" dirty="0"/>
          </a:p>
          <a:p>
            <a:r>
              <a:rPr lang="en-US" dirty="0"/>
              <a:t>Decision sight distance: The distance needed for a driver to detect an unexpected or otherwise difficult-to-perceive information source or condition in a roadway environment that may be visually cluttered, recognize the condition or potential threat, select an appropriate speed and task, and initiate and complete a complex maneuver.</a:t>
            </a:r>
          </a:p>
          <a:p>
            <a:endParaRPr lang="en-US" dirty="0"/>
          </a:p>
        </p:txBody>
      </p:sp>
      <p:sp>
        <p:nvSpPr>
          <p:cNvPr id="4" name="Slide Number Placeholder 3"/>
          <p:cNvSpPr>
            <a:spLocks noGrp="1"/>
          </p:cNvSpPr>
          <p:nvPr>
            <p:ph type="sldNum" sz="quarter" idx="5"/>
          </p:nvPr>
        </p:nvSpPr>
        <p:spPr/>
        <p:txBody>
          <a:bodyPr/>
          <a:lstStyle/>
          <a:p>
            <a:fld id="{389E1BAC-6C52-433F-ADAE-99E79D12C572}" type="slidenum">
              <a:rPr lang="en-US" smtClean="0"/>
              <a:t>3</a:t>
            </a:fld>
            <a:endParaRPr lang="en-US"/>
          </a:p>
        </p:txBody>
      </p:sp>
      <p:sp>
        <p:nvSpPr>
          <p:cNvPr id="5" name="Header Placeholder 4">
            <a:extLst>
              <a:ext uri="{FF2B5EF4-FFF2-40B4-BE49-F238E27FC236}">
                <a16:creationId xmlns:a16="http://schemas.microsoft.com/office/drawing/2014/main" id="{9CEBCC9B-BC4D-7943-1C5C-785D7B870D10}"/>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128570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346AF-95B0-4092-BD8C-2C687729ACB2}" type="slidenum">
              <a:rPr lang="en-US"/>
              <a:pPr/>
              <a:t>30</a:t>
            </a:fld>
            <a:endParaRPr lang="en-US"/>
          </a:p>
        </p:txBody>
      </p:sp>
      <p:sp>
        <p:nvSpPr>
          <p:cNvPr id="868354" name="Rectangle 2"/>
          <p:cNvSpPr>
            <a:spLocks noGrp="1" noRot="1" noChangeAspect="1" noChangeArrowheads="1" noTextEdit="1"/>
          </p:cNvSpPr>
          <p:nvPr>
            <p:ph type="sldImg"/>
          </p:nvPr>
        </p:nvSpPr>
        <p:spPr>
          <a:xfrm>
            <a:off x="457200" y="720725"/>
            <a:ext cx="5875338" cy="3305175"/>
          </a:xfrm>
          <a:ln/>
        </p:spPr>
      </p:sp>
      <p:sp>
        <p:nvSpPr>
          <p:cNvPr id="868355" name="Rectangle 3"/>
          <p:cNvSpPr>
            <a:spLocks noGrp="1" noChangeArrowheads="1"/>
          </p:cNvSpPr>
          <p:nvPr>
            <p:ph type="body" idx="1"/>
          </p:nvPr>
        </p:nvSpPr>
        <p:spPr/>
        <p:txBody>
          <a:bodyPr/>
          <a:lstStyle/>
          <a:p>
            <a:r>
              <a:rPr lang="en-US" dirty="0"/>
              <a:t>The schematic shows the access window for left or right-turn access drives.</a:t>
            </a:r>
          </a:p>
        </p:txBody>
      </p:sp>
      <p:sp>
        <p:nvSpPr>
          <p:cNvPr id="2" name="Header Placeholder 1">
            <a:extLst>
              <a:ext uri="{FF2B5EF4-FFF2-40B4-BE49-F238E27FC236}">
                <a16:creationId xmlns:a16="http://schemas.microsoft.com/office/drawing/2014/main" id="{C0FC98C9-6D15-1AE7-CE2B-DB04B5565DEA}"/>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CE237-8E81-47BF-9917-C4A86EB8E488}" type="slidenum">
              <a:rPr lang="en-US"/>
              <a:pPr/>
              <a:t>31</a:t>
            </a:fld>
            <a:endParaRPr lang="en-US"/>
          </a:p>
        </p:txBody>
      </p:sp>
      <p:sp>
        <p:nvSpPr>
          <p:cNvPr id="869378" name="Rectangle 2"/>
          <p:cNvSpPr>
            <a:spLocks noGrp="1" noRot="1" noChangeAspect="1" noChangeArrowheads="1" noTextEdit="1"/>
          </p:cNvSpPr>
          <p:nvPr>
            <p:ph type="sldImg"/>
          </p:nvPr>
        </p:nvSpPr>
        <p:spPr>
          <a:xfrm>
            <a:off x="457200" y="720725"/>
            <a:ext cx="5954713" cy="3349625"/>
          </a:xfrm>
          <a:ln/>
        </p:spPr>
      </p:sp>
      <p:sp>
        <p:nvSpPr>
          <p:cNvPr id="86937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schematic shows the access window for right-turn access drives.</a:t>
            </a:r>
          </a:p>
          <a:p>
            <a:endParaRPr lang="en-US" dirty="0"/>
          </a:p>
        </p:txBody>
      </p:sp>
      <p:sp>
        <p:nvSpPr>
          <p:cNvPr id="2" name="Header Placeholder 1">
            <a:extLst>
              <a:ext uri="{FF2B5EF4-FFF2-40B4-BE49-F238E27FC236}">
                <a16:creationId xmlns:a16="http://schemas.microsoft.com/office/drawing/2014/main" id="{F52BD525-0681-95D6-455E-65804096B439}"/>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3BB2E-E623-499D-85B1-152A473CADD7}" type="slidenum">
              <a:rPr lang="en-US"/>
              <a:pPr/>
              <a:t>32</a:t>
            </a:fld>
            <a:endParaRPr lang="en-US"/>
          </a:p>
        </p:txBody>
      </p:sp>
      <p:sp>
        <p:nvSpPr>
          <p:cNvPr id="870402" name="Rectangle 2"/>
          <p:cNvSpPr>
            <a:spLocks noGrp="1" noRot="1" noChangeAspect="1" noChangeArrowheads="1" noTextEdit="1"/>
          </p:cNvSpPr>
          <p:nvPr>
            <p:ph type="sldImg"/>
          </p:nvPr>
        </p:nvSpPr>
        <p:spPr>
          <a:xfrm>
            <a:off x="457200" y="720725"/>
            <a:ext cx="5943600" cy="3343275"/>
          </a:xfrm>
          <a:ln/>
        </p:spPr>
      </p:sp>
      <p:sp>
        <p:nvSpPr>
          <p:cNvPr id="8704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schematic shows a roadway with no access window.</a:t>
            </a:r>
          </a:p>
          <a:p>
            <a:endParaRPr lang="en-US" dirty="0"/>
          </a:p>
        </p:txBody>
      </p:sp>
      <p:sp>
        <p:nvSpPr>
          <p:cNvPr id="2" name="Header Placeholder 1">
            <a:extLst>
              <a:ext uri="{FF2B5EF4-FFF2-40B4-BE49-F238E27FC236}">
                <a16:creationId xmlns:a16="http://schemas.microsoft.com/office/drawing/2014/main" id="{0EBB09B5-70FB-9B82-959F-570F45A16E4F}"/>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8A572-8F41-4301-88D6-AD287DDFFEB9}" type="slidenum">
              <a:rPr lang="en-US"/>
              <a:pPr/>
              <a:t>33</a:t>
            </a:fld>
            <a:endParaRPr lang="en-US"/>
          </a:p>
        </p:txBody>
      </p:sp>
      <p:sp>
        <p:nvSpPr>
          <p:cNvPr id="871426" name="Rectangle 2"/>
          <p:cNvSpPr>
            <a:spLocks noGrp="1" noRot="1" noChangeAspect="1" noChangeArrowheads="1" noTextEdit="1"/>
          </p:cNvSpPr>
          <p:nvPr>
            <p:ph type="sldImg"/>
          </p:nvPr>
        </p:nvSpPr>
        <p:spPr>
          <a:xfrm>
            <a:off x="457200" y="720725"/>
            <a:ext cx="5918200" cy="3328988"/>
          </a:xfrm>
          <a:ln/>
        </p:spPr>
      </p:sp>
      <p:sp>
        <p:nvSpPr>
          <p:cNvPr id="871427" name="Rectangle 3"/>
          <p:cNvSpPr>
            <a:spLocks noGrp="1" noChangeArrowheads="1"/>
          </p:cNvSpPr>
          <p:nvPr>
            <p:ph type="body" idx="1"/>
          </p:nvPr>
        </p:nvSpPr>
        <p:spPr/>
        <p:txBody>
          <a:bodyPr/>
          <a:lstStyle/>
          <a:p>
            <a:endParaRPr lang="en-US" dirty="0"/>
          </a:p>
        </p:txBody>
      </p:sp>
      <p:sp>
        <p:nvSpPr>
          <p:cNvPr id="2" name="Header Placeholder 1">
            <a:extLst>
              <a:ext uri="{FF2B5EF4-FFF2-40B4-BE49-F238E27FC236}">
                <a16:creationId xmlns:a16="http://schemas.microsoft.com/office/drawing/2014/main" id="{932CCE18-C688-92C9-17FB-E19605B0C036}"/>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44681-76D4-45F1-B245-4CCF990DCD2E}" type="slidenum">
              <a:rPr lang="en-US"/>
              <a:pPr/>
              <a:t>34</a:t>
            </a:fld>
            <a:endParaRPr lang="en-US"/>
          </a:p>
        </p:txBody>
      </p:sp>
      <p:sp>
        <p:nvSpPr>
          <p:cNvPr id="872450" name="Rectangle 2"/>
          <p:cNvSpPr>
            <a:spLocks noGrp="1" noRot="1" noChangeAspect="1" noChangeArrowheads="1" noTextEdit="1"/>
          </p:cNvSpPr>
          <p:nvPr>
            <p:ph type="sldImg"/>
          </p:nvPr>
        </p:nvSpPr>
        <p:spPr>
          <a:xfrm>
            <a:off x="457200" y="720725"/>
            <a:ext cx="6065838" cy="3411538"/>
          </a:xfrm>
          <a:ln/>
        </p:spPr>
      </p:sp>
      <p:sp>
        <p:nvSpPr>
          <p:cNvPr id="872451" name="Rectangle 3"/>
          <p:cNvSpPr>
            <a:spLocks noGrp="1" noChangeArrowheads="1"/>
          </p:cNvSpPr>
          <p:nvPr>
            <p:ph type="body" idx="1"/>
          </p:nvPr>
        </p:nvSpPr>
        <p:spPr/>
        <p:txBody>
          <a:bodyPr/>
          <a:lstStyle/>
          <a:p>
            <a:endParaRPr lang="en-US" dirty="0"/>
          </a:p>
        </p:txBody>
      </p:sp>
      <p:sp>
        <p:nvSpPr>
          <p:cNvPr id="2" name="Header Placeholder 1">
            <a:extLst>
              <a:ext uri="{FF2B5EF4-FFF2-40B4-BE49-F238E27FC236}">
                <a16:creationId xmlns:a16="http://schemas.microsoft.com/office/drawing/2014/main" id="{A30B9389-F837-2D2B-194A-3F71CB17CF2D}"/>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2E134-1090-4F57-9899-3DFF66FBE322}" type="slidenum">
              <a:rPr lang="en-US"/>
              <a:pPr/>
              <a:t>35</a:t>
            </a:fld>
            <a:endParaRPr lang="en-US"/>
          </a:p>
        </p:txBody>
      </p:sp>
      <p:sp>
        <p:nvSpPr>
          <p:cNvPr id="873474" name="Rectangle 2"/>
          <p:cNvSpPr>
            <a:spLocks noGrp="1" noRot="1" noChangeAspect="1" noChangeArrowheads="1" noTextEdit="1"/>
          </p:cNvSpPr>
          <p:nvPr>
            <p:ph type="sldImg"/>
          </p:nvPr>
        </p:nvSpPr>
        <p:spPr>
          <a:xfrm>
            <a:off x="457200" y="720725"/>
            <a:ext cx="6400800" cy="3600450"/>
          </a:xfrm>
          <a:ln/>
        </p:spPr>
      </p:sp>
      <p:sp>
        <p:nvSpPr>
          <p:cNvPr id="873475" name="Rectangle 3"/>
          <p:cNvSpPr>
            <a:spLocks noGrp="1" noChangeArrowheads="1"/>
          </p:cNvSpPr>
          <p:nvPr>
            <p:ph type="body" idx="1"/>
          </p:nvPr>
        </p:nvSpPr>
        <p:spPr/>
        <p:txBody>
          <a:bodyPr/>
          <a:lstStyle/>
          <a:p>
            <a:endParaRPr lang="en-US"/>
          </a:p>
        </p:txBody>
      </p:sp>
      <p:sp>
        <p:nvSpPr>
          <p:cNvPr id="2" name="Header Placeholder 1">
            <a:extLst>
              <a:ext uri="{FF2B5EF4-FFF2-40B4-BE49-F238E27FC236}">
                <a16:creationId xmlns:a16="http://schemas.microsoft.com/office/drawing/2014/main" id="{1A1C54A7-BCFF-BD26-4137-CB67A12668E1}"/>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62A83-8F86-4EF8-A0F2-C077093FFFBE}" type="slidenum">
              <a:rPr lang="en-US"/>
              <a:pPr/>
              <a:t>36</a:t>
            </a:fld>
            <a:endParaRPr lang="en-US"/>
          </a:p>
        </p:txBody>
      </p:sp>
      <p:sp>
        <p:nvSpPr>
          <p:cNvPr id="874498" name="Rectangle 2"/>
          <p:cNvSpPr>
            <a:spLocks noGrp="1" noRot="1" noChangeAspect="1" noChangeArrowheads="1" noTextEdit="1"/>
          </p:cNvSpPr>
          <p:nvPr>
            <p:ph type="sldImg"/>
          </p:nvPr>
        </p:nvSpPr>
        <p:spPr>
          <a:xfrm>
            <a:off x="457200" y="720725"/>
            <a:ext cx="5918200" cy="3328988"/>
          </a:xfrm>
          <a:ln/>
        </p:spPr>
      </p:sp>
      <p:sp>
        <p:nvSpPr>
          <p:cNvPr id="874499" name="Rectangle 3"/>
          <p:cNvSpPr>
            <a:spLocks noGrp="1" noChangeArrowheads="1"/>
          </p:cNvSpPr>
          <p:nvPr>
            <p:ph type="body" idx="1"/>
          </p:nvPr>
        </p:nvSpPr>
        <p:spPr/>
        <p:txBody>
          <a:bodyPr/>
          <a:lstStyle/>
          <a:p>
            <a:endParaRPr lang="en-US" dirty="0"/>
          </a:p>
          <a:p>
            <a:endParaRPr lang="en-US" dirty="0"/>
          </a:p>
        </p:txBody>
      </p:sp>
      <p:sp>
        <p:nvSpPr>
          <p:cNvPr id="2" name="Header Placeholder 1">
            <a:extLst>
              <a:ext uri="{FF2B5EF4-FFF2-40B4-BE49-F238E27FC236}">
                <a16:creationId xmlns:a16="http://schemas.microsoft.com/office/drawing/2014/main" id="{66F2CA11-44AE-0AC2-9C48-F7F6121D0624}"/>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physical length consists of the perception–reaction distance (d</a:t>
            </a:r>
            <a:r>
              <a:rPr lang="en-US" baseline="-25000" dirty="0"/>
              <a:t>1</a:t>
            </a:r>
            <a:r>
              <a:rPr lang="en-US" dirty="0"/>
              <a:t>), the deceleration–maneuver distance (d</a:t>
            </a:r>
            <a:r>
              <a:rPr lang="en-US" baseline="-25000" dirty="0"/>
              <a:t>2</a:t>
            </a:r>
            <a:r>
              <a:rPr lang="en-US" dirty="0"/>
              <a:t>), and the queue storage (d</a:t>
            </a:r>
            <a:r>
              <a:rPr lang="en-US" baseline="-25000" dirty="0"/>
              <a:t>3</a:t>
            </a:r>
            <a:r>
              <a:rPr lang="en-US" dirty="0"/>
              <a:t>).</a:t>
            </a:r>
          </a:p>
          <a:p>
            <a:endParaRPr lang="en-US" dirty="0"/>
          </a:p>
          <a:p>
            <a:r>
              <a:rPr lang="en-US" u="sng" dirty="0"/>
              <a:t>Knowledge Probe Question #3</a:t>
            </a:r>
          </a:p>
          <a:p>
            <a:r>
              <a:rPr lang="en-US" dirty="0"/>
              <a:t>Which factors related to context (rural vs urban) and traffic conditions affect perception-reaction time? How can we account for these differences when calculating the upstream functional distance?</a:t>
            </a:r>
          </a:p>
        </p:txBody>
      </p:sp>
      <p:sp>
        <p:nvSpPr>
          <p:cNvPr id="4" name="Slide Number Placeholder 3"/>
          <p:cNvSpPr>
            <a:spLocks noGrp="1"/>
          </p:cNvSpPr>
          <p:nvPr>
            <p:ph type="sldNum" sz="quarter" idx="5"/>
          </p:nvPr>
        </p:nvSpPr>
        <p:spPr/>
        <p:txBody>
          <a:bodyPr/>
          <a:lstStyle/>
          <a:p>
            <a:fld id="{1FA72029-ED18-4F4A-94CE-9B1BB9FACF02}" type="slidenum">
              <a:rPr lang="en-US" smtClean="0"/>
              <a:t>37</a:t>
            </a:fld>
            <a:endParaRPr lang="en-US"/>
          </a:p>
        </p:txBody>
      </p:sp>
      <p:sp>
        <p:nvSpPr>
          <p:cNvPr id="5" name="Header Placeholder 4">
            <a:extLst>
              <a:ext uri="{FF2B5EF4-FFF2-40B4-BE49-F238E27FC236}">
                <a16:creationId xmlns:a16="http://schemas.microsoft.com/office/drawing/2014/main" id="{498C7BB5-A63F-9743-AF34-52047E4D1035}"/>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4154191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A72029-ED18-4F4A-94CE-9B1BB9FACF02}" type="slidenum">
              <a:rPr lang="en-US" smtClean="0"/>
              <a:t>38</a:t>
            </a:fld>
            <a:endParaRPr lang="en-US"/>
          </a:p>
        </p:txBody>
      </p:sp>
      <p:sp>
        <p:nvSpPr>
          <p:cNvPr id="5" name="Header Placeholder 4">
            <a:extLst>
              <a:ext uri="{FF2B5EF4-FFF2-40B4-BE49-F238E27FC236}">
                <a16:creationId xmlns:a16="http://schemas.microsoft.com/office/drawing/2014/main" id="{EB8AED53-9731-EB6A-1F46-F657D475D729}"/>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622684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deceleration distance method provides a value for all speeds based on the deceleration rate. </a:t>
            </a:r>
          </a:p>
          <a:p>
            <a:r>
              <a:rPr lang="en-US" dirty="0"/>
              <a:t>The impact distance method is applicable only for select speeds of 30, 40, 45, and 50 mph.</a:t>
            </a:r>
          </a:p>
          <a:p>
            <a:endParaRPr lang="en-US" dirty="0"/>
          </a:p>
          <a:p>
            <a:endParaRPr lang="en-US" dirty="0"/>
          </a:p>
        </p:txBody>
      </p:sp>
      <p:sp>
        <p:nvSpPr>
          <p:cNvPr id="4" name="Slide Number Placeholder 3"/>
          <p:cNvSpPr>
            <a:spLocks noGrp="1"/>
          </p:cNvSpPr>
          <p:nvPr>
            <p:ph type="sldNum" sz="quarter" idx="5"/>
          </p:nvPr>
        </p:nvSpPr>
        <p:spPr/>
        <p:txBody>
          <a:bodyPr/>
          <a:lstStyle/>
          <a:p>
            <a:fld id="{1FA72029-ED18-4F4A-94CE-9B1BB9FACF02}" type="slidenum">
              <a:rPr lang="en-US" smtClean="0"/>
              <a:t>39</a:t>
            </a:fld>
            <a:endParaRPr lang="en-US"/>
          </a:p>
        </p:txBody>
      </p:sp>
      <p:sp>
        <p:nvSpPr>
          <p:cNvPr id="5" name="Header Placeholder 4">
            <a:extLst>
              <a:ext uri="{FF2B5EF4-FFF2-40B4-BE49-F238E27FC236}">
                <a16:creationId xmlns:a16="http://schemas.microsoft.com/office/drawing/2014/main" id="{A68A4C2F-BD1F-4A00-540A-68452FB73B54}"/>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72602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Speed Differential: The speed differential is the difference in speed between a turning vehicle and through traffic.</a:t>
            </a:r>
          </a:p>
          <a:p>
            <a:endParaRPr lang="en-US" dirty="0"/>
          </a:p>
        </p:txBody>
      </p:sp>
      <p:sp>
        <p:nvSpPr>
          <p:cNvPr id="4" name="Slide Number Placeholder 3"/>
          <p:cNvSpPr>
            <a:spLocks noGrp="1"/>
          </p:cNvSpPr>
          <p:nvPr>
            <p:ph type="sldNum" sz="quarter" idx="5"/>
          </p:nvPr>
        </p:nvSpPr>
        <p:spPr/>
        <p:txBody>
          <a:bodyPr/>
          <a:lstStyle/>
          <a:p>
            <a:fld id="{1FA72029-ED18-4F4A-94CE-9B1BB9FACF02}" type="slidenum">
              <a:rPr lang="en-US" smtClean="0"/>
              <a:t>4</a:t>
            </a:fld>
            <a:endParaRPr lang="en-US"/>
          </a:p>
        </p:txBody>
      </p:sp>
      <p:sp>
        <p:nvSpPr>
          <p:cNvPr id="5" name="Header Placeholder 4">
            <a:extLst>
              <a:ext uri="{FF2B5EF4-FFF2-40B4-BE49-F238E27FC236}">
                <a16:creationId xmlns:a16="http://schemas.microsoft.com/office/drawing/2014/main" id="{8367643F-F0CE-2411-673E-6A46EBFFF544}"/>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843441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A72029-ED18-4F4A-94CE-9B1BB9FACF02}" type="slidenum">
              <a:rPr lang="en-US" smtClean="0"/>
              <a:t>40</a:t>
            </a:fld>
            <a:endParaRPr lang="en-US"/>
          </a:p>
        </p:txBody>
      </p:sp>
      <p:sp>
        <p:nvSpPr>
          <p:cNvPr id="5" name="Header Placeholder 4">
            <a:extLst>
              <a:ext uri="{FF2B5EF4-FFF2-40B4-BE49-F238E27FC236}">
                <a16:creationId xmlns:a16="http://schemas.microsoft.com/office/drawing/2014/main" id="{81D2E8E3-AD3A-DDBE-0493-F2E6AD59E04A}"/>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972413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values are applicable to suburban and urban locations.</a:t>
            </a:r>
          </a:p>
          <a:p>
            <a:endParaRPr lang="en-US" dirty="0"/>
          </a:p>
          <a:p>
            <a:endParaRPr lang="en-US" dirty="0"/>
          </a:p>
        </p:txBody>
      </p:sp>
      <p:sp>
        <p:nvSpPr>
          <p:cNvPr id="4" name="Slide Number Placeholder 3"/>
          <p:cNvSpPr>
            <a:spLocks noGrp="1"/>
          </p:cNvSpPr>
          <p:nvPr>
            <p:ph type="sldNum" sz="quarter" idx="5"/>
          </p:nvPr>
        </p:nvSpPr>
        <p:spPr/>
        <p:txBody>
          <a:bodyPr/>
          <a:lstStyle/>
          <a:p>
            <a:fld id="{1FA72029-ED18-4F4A-94CE-9B1BB9FACF02}" type="slidenum">
              <a:rPr lang="en-US" smtClean="0"/>
              <a:t>41</a:t>
            </a:fld>
            <a:endParaRPr lang="en-US"/>
          </a:p>
        </p:txBody>
      </p:sp>
      <p:sp>
        <p:nvSpPr>
          <p:cNvPr id="5" name="Header Placeholder 4">
            <a:extLst>
              <a:ext uri="{FF2B5EF4-FFF2-40B4-BE49-F238E27FC236}">
                <a16:creationId xmlns:a16="http://schemas.microsoft.com/office/drawing/2014/main" id="{0F08B19C-9457-B11B-CD97-53F6FD6655F2}"/>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226550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Queue storage varies by area context (rural vs urban). In urban areas, queue storage varies by time of day (peak vs non-peak).</a:t>
            </a:r>
            <a:r>
              <a:rPr lang="en-US" b="0" i="0" u="none" strike="noStrike" baseline="0" dirty="0"/>
              <a:t> Determination of the upstream functional distance requires calculation for both the peak and off-peak, especially for urban roadways.</a:t>
            </a:r>
            <a:endParaRPr lang="en-US" dirty="0"/>
          </a:p>
        </p:txBody>
      </p:sp>
      <p:sp>
        <p:nvSpPr>
          <p:cNvPr id="4" name="Slide Number Placeholder 3"/>
          <p:cNvSpPr>
            <a:spLocks noGrp="1"/>
          </p:cNvSpPr>
          <p:nvPr>
            <p:ph type="sldNum" sz="quarter" idx="5"/>
          </p:nvPr>
        </p:nvSpPr>
        <p:spPr/>
        <p:txBody>
          <a:bodyPr/>
          <a:lstStyle/>
          <a:p>
            <a:fld id="{1FA72029-ED18-4F4A-94CE-9B1BB9FACF02}" type="slidenum">
              <a:rPr lang="en-US" smtClean="0"/>
              <a:t>42</a:t>
            </a:fld>
            <a:endParaRPr lang="en-US"/>
          </a:p>
        </p:txBody>
      </p:sp>
      <p:sp>
        <p:nvSpPr>
          <p:cNvPr id="5" name="Header Placeholder 4">
            <a:extLst>
              <a:ext uri="{FF2B5EF4-FFF2-40B4-BE49-F238E27FC236}">
                <a16:creationId xmlns:a16="http://schemas.microsoft.com/office/drawing/2014/main" id="{2FE19A31-0E1D-E69F-C2BE-759CBE0EDE63}"/>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863127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A72029-ED18-4F4A-94CE-9B1BB9FACF02}" type="slidenum">
              <a:rPr lang="en-US" smtClean="0"/>
              <a:t>43</a:t>
            </a:fld>
            <a:endParaRPr lang="en-US"/>
          </a:p>
        </p:txBody>
      </p:sp>
      <p:sp>
        <p:nvSpPr>
          <p:cNvPr id="5" name="Header Placeholder 4">
            <a:extLst>
              <a:ext uri="{FF2B5EF4-FFF2-40B4-BE49-F238E27FC236}">
                <a16:creationId xmlns:a16="http://schemas.microsoft.com/office/drawing/2014/main" id="{A905F011-4FE0-2BA3-CB02-B191739F080B}"/>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679247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A72029-ED18-4F4A-94CE-9B1BB9FACF02}" type="slidenum">
              <a:rPr lang="en-US" smtClean="0"/>
              <a:t>44</a:t>
            </a:fld>
            <a:endParaRPr lang="en-US"/>
          </a:p>
        </p:txBody>
      </p:sp>
      <p:sp>
        <p:nvSpPr>
          <p:cNvPr id="5" name="Header Placeholder 4">
            <a:extLst>
              <a:ext uri="{FF2B5EF4-FFF2-40B4-BE49-F238E27FC236}">
                <a16:creationId xmlns:a16="http://schemas.microsoft.com/office/drawing/2014/main" id="{BC921450-D7A9-3952-73D3-674511C7F38C}"/>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686673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570</a:t>
            </a:r>
          </a:p>
        </p:txBody>
      </p:sp>
      <p:sp>
        <p:nvSpPr>
          <p:cNvPr id="4" name="Slide Number Placeholder 3"/>
          <p:cNvSpPr>
            <a:spLocks noGrp="1"/>
          </p:cNvSpPr>
          <p:nvPr>
            <p:ph type="sldNum" sz="quarter" idx="5"/>
          </p:nvPr>
        </p:nvSpPr>
        <p:spPr/>
        <p:txBody>
          <a:bodyPr/>
          <a:lstStyle/>
          <a:p>
            <a:fld id="{1FA72029-ED18-4F4A-94CE-9B1BB9FACF02}" type="slidenum">
              <a:rPr lang="en-US" smtClean="0"/>
              <a:t>45</a:t>
            </a:fld>
            <a:endParaRPr lang="en-US"/>
          </a:p>
        </p:txBody>
      </p:sp>
      <p:sp>
        <p:nvSpPr>
          <p:cNvPr id="5" name="Header Placeholder 4">
            <a:extLst>
              <a:ext uri="{FF2B5EF4-FFF2-40B4-BE49-F238E27FC236}">
                <a16:creationId xmlns:a16="http://schemas.microsoft.com/office/drawing/2014/main" id="{EA9F8838-B767-F9F3-291C-A9BF98C4F18E}"/>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6142774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D0F7A6A4-9B95-C594-9654-83772B83BE94}"/>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5F447BE3-FE19-DE6E-5137-7FA6AB2B758C}"/>
              </a:ext>
            </a:extLst>
          </p:cNvPr>
          <p:cNvSpPr>
            <a:spLocks noGrp="1" noChangeArrowheads="1"/>
          </p:cNvSpPr>
          <p:nvPr>
            <p:ph type="body" idx="1"/>
          </p:nvPr>
        </p:nvSpPr>
        <p:spPr>
          <a:noFill/>
        </p:spPr>
        <p:txBody>
          <a:bodyPr/>
          <a:lstStyle/>
          <a:p>
            <a:r>
              <a:rPr lang="en-US" altLang="en-US" i="1" dirty="0"/>
              <a:t>Instructor notes: Students will work alone to complete this in-class activity. Provide students with the handout in Appendix A of the Access Management Curriculum Guidance Document.</a:t>
            </a:r>
          </a:p>
          <a:p>
            <a:endParaRPr lang="en-US" altLang="en-US" i="1" dirty="0"/>
          </a:p>
          <a:p>
            <a:r>
              <a:rPr lang="en-US" altLang="en-US" i="1" dirty="0"/>
              <a:t>Procedure:</a:t>
            </a:r>
          </a:p>
          <a:p>
            <a:pPr lvl="1"/>
            <a:r>
              <a:rPr lang="en-US" altLang="en-US" i="1" dirty="0"/>
              <a:t>Time: 15 minutes</a:t>
            </a:r>
          </a:p>
          <a:p>
            <a:pPr lvl="1"/>
            <a:r>
              <a:rPr lang="en-US" altLang="en-US" i="1" dirty="0"/>
              <a:t>Individual Exercise</a:t>
            </a:r>
          </a:p>
          <a:p>
            <a:pPr lvl="1"/>
            <a:r>
              <a:rPr lang="en-US" altLang="en-US" i="1" dirty="0"/>
              <a:t>Source: NHI Course 133078 Access Management: Solutions for All Users</a:t>
            </a:r>
          </a:p>
          <a:p>
            <a:endParaRPr lang="en-US" altLang="en-US" dirty="0"/>
          </a:p>
          <a:p>
            <a:endParaRPr lang="en-US" altLang="en-US" dirty="0"/>
          </a:p>
        </p:txBody>
      </p:sp>
      <p:sp>
        <p:nvSpPr>
          <p:cNvPr id="2" name="Header Placeholder 1">
            <a:extLst>
              <a:ext uri="{FF2B5EF4-FFF2-40B4-BE49-F238E27FC236}">
                <a16:creationId xmlns:a16="http://schemas.microsoft.com/office/drawing/2014/main" id="{878828C4-9EF2-99AE-F155-98D400459A61}"/>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6D781DC2-F960-2CFD-CBD3-A6C68BB1E84E}"/>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B3DD1023-52C7-DBB8-C0B8-46A8081CD8B7}"/>
              </a:ext>
            </a:extLst>
          </p:cNvPr>
          <p:cNvSpPr>
            <a:spLocks noGrp="1" noChangeArrowheads="1"/>
          </p:cNvSpPr>
          <p:nvPr>
            <p:ph type="body" idx="1"/>
          </p:nvPr>
        </p:nvSpPr>
        <p:spPr>
          <a:noFill/>
        </p:spPr>
        <p:txBody>
          <a:bodyPr/>
          <a:lstStyle/>
          <a:p>
            <a:r>
              <a:rPr lang="en-US" altLang="en-US" dirty="0"/>
              <a:t>Protection of functional area helps to:</a:t>
            </a:r>
          </a:p>
          <a:p>
            <a:pPr marL="628650" lvl="1" indent="-171450">
              <a:buFont typeface="Arial" panose="020B0604020202020204" pitchFamily="34" charset="0"/>
              <a:buChar char="•"/>
            </a:pPr>
            <a:r>
              <a:rPr lang="en-US" altLang="en-US" dirty="0"/>
              <a:t>Provide for the safe operation of each intersection</a:t>
            </a:r>
          </a:p>
          <a:p>
            <a:pPr marL="628650" lvl="1" indent="-171450">
              <a:buFont typeface="Arial" panose="020B0604020202020204" pitchFamily="34" charset="0"/>
              <a:buChar char="•"/>
            </a:pPr>
            <a:r>
              <a:rPr lang="en-US" altLang="en-US" dirty="0"/>
              <a:t>Identify acceptable locations for access connections</a:t>
            </a:r>
          </a:p>
          <a:p>
            <a:pPr marL="628650" lvl="1" indent="-171450">
              <a:buFont typeface="Arial" panose="020B0604020202020204" pitchFamily="34" charset="0"/>
              <a:buChar char="•"/>
            </a:pPr>
            <a:r>
              <a:rPr lang="en-US" altLang="en-US" dirty="0"/>
              <a:t>Identify and prioritize retrofit efforts</a:t>
            </a:r>
          </a:p>
          <a:p>
            <a:pPr marL="0" lvl="0" indent="0">
              <a:buFont typeface="Arial" panose="020B0604020202020204" pitchFamily="34" charset="0"/>
              <a:buNone/>
            </a:pPr>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i="1" dirty="0"/>
              <a:t>Note: The table can be found in Appendix A of the Access Management Curriculum Guidance Document.</a:t>
            </a:r>
          </a:p>
          <a:p>
            <a:pPr marL="0" lvl="0" indent="0">
              <a:buFont typeface="Arial" panose="020B0604020202020204" pitchFamily="34" charset="0"/>
              <a:buNone/>
            </a:pPr>
            <a:endParaRPr lang="en-US" altLang="en-US" i="1" dirty="0"/>
          </a:p>
          <a:p>
            <a:endParaRPr lang="en-US" altLang="en-US" dirty="0"/>
          </a:p>
        </p:txBody>
      </p:sp>
      <p:sp>
        <p:nvSpPr>
          <p:cNvPr id="2" name="Header Placeholder 1">
            <a:extLst>
              <a:ext uri="{FF2B5EF4-FFF2-40B4-BE49-F238E27FC236}">
                <a16:creationId xmlns:a16="http://schemas.microsoft.com/office/drawing/2014/main" id="{C2F50911-940F-0659-3D33-1D9547004468}"/>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A72029-ED18-4F4A-94CE-9B1BB9FACF02}" type="slidenum">
              <a:rPr lang="en-US" smtClean="0"/>
              <a:t>48</a:t>
            </a:fld>
            <a:endParaRPr lang="en-US"/>
          </a:p>
        </p:txBody>
      </p:sp>
      <p:sp>
        <p:nvSpPr>
          <p:cNvPr id="5" name="Header Placeholder 4">
            <a:extLst>
              <a:ext uri="{FF2B5EF4-FFF2-40B4-BE49-F238E27FC236}">
                <a16:creationId xmlns:a16="http://schemas.microsoft.com/office/drawing/2014/main" id="{81842155-205B-CE6A-04F2-4CDF7CC02934}"/>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6430053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image on the slide includes animations to display the measurements.</a:t>
            </a:r>
          </a:p>
        </p:txBody>
      </p:sp>
      <p:sp>
        <p:nvSpPr>
          <p:cNvPr id="4" name="Slide Number Placeholder 3"/>
          <p:cNvSpPr>
            <a:spLocks noGrp="1"/>
          </p:cNvSpPr>
          <p:nvPr>
            <p:ph type="sldNum" sz="quarter" idx="5"/>
          </p:nvPr>
        </p:nvSpPr>
        <p:spPr/>
        <p:txBody>
          <a:bodyPr/>
          <a:lstStyle/>
          <a:p>
            <a:fld id="{1FA72029-ED18-4F4A-94CE-9B1BB9FACF02}" type="slidenum">
              <a:rPr lang="en-US" smtClean="0"/>
              <a:t>49</a:t>
            </a:fld>
            <a:endParaRPr lang="en-US"/>
          </a:p>
        </p:txBody>
      </p:sp>
      <p:sp>
        <p:nvSpPr>
          <p:cNvPr id="5" name="Header Placeholder 4">
            <a:extLst>
              <a:ext uri="{FF2B5EF4-FFF2-40B4-BE49-F238E27FC236}">
                <a16:creationId xmlns:a16="http://schemas.microsoft.com/office/drawing/2014/main" id="{6053C78F-2249-3973-E2EA-3EBB948EDFF3}"/>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416548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77118E8E-E025-A34D-B6D6-9086844F6A5E}"/>
              </a:ext>
            </a:extLst>
          </p:cNvPr>
          <p:cNvSpPr>
            <a:spLocks noChangeArrowheads="1"/>
          </p:cNvSpPr>
          <p:nvPr/>
        </p:nvSpPr>
        <p:spPr bwMode="auto">
          <a:xfrm>
            <a:off x="4144963" y="-1588"/>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52" tIns="47526" rIns="95052" bIns="47526" anchor="ctr"/>
          <a:lstStyle>
            <a:lvl1pPr>
              <a:spcAft>
                <a:spcPts val="600"/>
              </a:spcAft>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60000"/>
              </a:spcBef>
              <a:spcAft>
                <a:spcPct val="0"/>
              </a:spcAft>
            </a:pPr>
            <a:endParaRPr lang="en-US" altLang="en-US" sz="2900">
              <a:solidFill>
                <a:schemeClr val="bg2"/>
              </a:solidFill>
            </a:endParaRPr>
          </a:p>
        </p:txBody>
      </p:sp>
      <p:sp>
        <p:nvSpPr>
          <p:cNvPr id="24580" name="Rectangle 3">
            <a:extLst>
              <a:ext uri="{FF2B5EF4-FFF2-40B4-BE49-F238E27FC236}">
                <a16:creationId xmlns:a16="http://schemas.microsoft.com/office/drawing/2014/main" id="{CF290A69-4D7D-BC18-3266-FA907771A427}"/>
              </a:ext>
            </a:extLst>
          </p:cNvPr>
          <p:cNvSpPr>
            <a:spLocks noChangeArrowheads="1"/>
          </p:cNvSpPr>
          <p:nvPr/>
        </p:nvSpPr>
        <p:spPr bwMode="auto">
          <a:xfrm>
            <a:off x="0" y="911860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52" tIns="47526" rIns="95052" bIns="47526" anchor="ctr"/>
          <a:lstStyle>
            <a:lvl1pPr>
              <a:spcAft>
                <a:spcPts val="600"/>
              </a:spcAft>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60000"/>
              </a:spcBef>
              <a:spcAft>
                <a:spcPct val="0"/>
              </a:spcAft>
            </a:pPr>
            <a:endParaRPr lang="en-US" altLang="en-US" sz="2900">
              <a:solidFill>
                <a:schemeClr val="bg2"/>
              </a:solidFill>
            </a:endParaRPr>
          </a:p>
        </p:txBody>
      </p:sp>
      <p:sp>
        <p:nvSpPr>
          <p:cNvPr id="24581" name="Rectangle 4">
            <a:extLst>
              <a:ext uri="{FF2B5EF4-FFF2-40B4-BE49-F238E27FC236}">
                <a16:creationId xmlns:a16="http://schemas.microsoft.com/office/drawing/2014/main" id="{35C24C67-3452-C171-0C51-E3C4708118D4}"/>
              </a:ext>
            </a:extLst>
          </p:cNvPr>
          <p:cNvSpPr>
            <a:spLocks noChangeArrowheads="1"/>
          </p:cNvSpPr>
          <p:nvPr/>
        </p:nvSpPr>
        <p:spPr bwMode="auto">
          <a:xfrm>
            <a:off x="0" y="-1588"/>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52" tIns="47526" rIns="95052" bIns="47526" anchor="ctr"/>
          <a:lstStyle>
            <a:lvl1pPr>
              <a:spcAft>
                <a:spcPts val="600"/>
              </a:spcAft>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60000"/>
              </a:spcBef>
              <a:spcAft>
                <a:spcPct val="0"/>
              </a:spcAft>
            </a:pPr>
            <a:endParaRPr lang="en-US" altLang="en-US" sz="2900">
              <a:solidFill>
                <a:schemeClr val="bg2"/>
              </a:solidFill>
            </a:endParaRPr>
          </a:p>
        </p:txBody>
      </p:sp>
      <p:sp>
        <p:nvSpPr>
          <p:cNvPr id="24582" name="Rectangle 5">
            <a:extLst>
              <a:ext uri="{FF2B5EF4-FFF2-40B4-BE49-F238E27FC236}">
                <a16:creationId xmlns:a16="http://schemas.microsoft.com/office/drawing/2014/main" id="{7FE03FAD-5CAF-2501-74C9-5BD440F1346B}"/>
              </a:ext>
            </a:extLst>
          </p:cNvPr>
          <p:cNvSpPr>
            <a:spLocks noGrp="1" noRot="1" noChangeAspect="1" noChangeArrowheads="1" noTextEdit="1"/>
          </p:cNvSpPr>
          <p:nvPr>
            <p:ph type="sldImg"/>
          </p:nvPr>
        </p:nvSpPr>
        <p:spPr>
          <a:xfrm>
            <a:off x="554038" y="839788"/>
            <a:ext cx="5748337" cy="3233737"/>
          </a:xfrm>
          <a:ln/>
        </p:spPr>
      </p:sp>
      <p:sp>
        <p:nvSpPr>
          <p:cNvPr id="24583" name="Notes Placeholder 1">
            <a:extLst>
              <a:ext uri="{FF2B5EF4-FFF2-40B4-BE49-F238E27FC236}">
                <a16:creationId xmlns:a16="http://schemas.microsoft.com/office/drawing/2014/main" id="{D5C2BEAD-45F4-85A2-42E9-D87F72D522E0}"/>
              </a:ext>
            </a:extLst>
          </p:cNvPr>
          <p:cNvSpPr>
            <a:spLocks noGrp="1" noChangeArrowheads="1"/>
          </p:cNvSpPr>
          <p:nvPr>
            <p:ph type="body" idx="1"/>
          </p:nvPr>
        </p:nvSpPr>
        <p:spPr>
          <a:noFill/>
        </p:spPr>
        <p:txBody>
          <a:bodyPr/>
          <a:lstStyle/>
          <a:p>
            <a:pPr eaLnBrk="1" hangingPunct="1">
              <a:lnSpc>
                <a:spcPct val="90000"/>
              </a:lnSpc>
              <a:tabLst>
                <a:tab pos="228600" algn="l"/>
              </a:tabLst>
            </a:pPr>
            <a:r>
              <a:rPr lang="en-US" altLang="en-US" dirty="0"/>
              <a:t>When a turning vehicle is traveling 20 mph slower than other traffic, the crash potential is 3.3 times that if that vehicle was traveling 10 mph slower than the other vehicles.</a:t>
            </a:r>
          </a:p>
          <a:p>
            <a:pPr eaLnBrk="1" hangingPunct="1">
              <a:lnSpc>
                <a:spcPct val="90000"/>
              </a:lnSpc>
              <a:tabLst>
                <a:tab pos="228600" algn="l"/>
              </a:tabLst>
            </a:pPr>
            <a:endParaRPr lang="en-US" altLang="en-US" dirty="0"/>
          </a:p>
          <a:p>
            <a:pPr eaLnBrk="1" hangingPunct="1">
              <a:lnSpc>
                <a:spcPct val="90000"/>
              </a:lnSpc>
              <a:tabLst>
                <a:tab pos="228600" algn="l"/>
              </a:tabLst>
            </a:pPr>
            <a:r>
              <a:rPr lang="en-US" altLang="en-US" dirty="0"/>
              <a:t>A vehicle traveling 35 mph slower than other vehicles results in a crash potential that is 90 times that if the vehicle were traveling only 10 mph slower than the other vehicles.</a:t>
            </a:r>
          </a:p>
          <a:p>
            <a:pPr eaLnBrk="1" hangingPunct="1">
              <a:lnSpc>
                <a:spcPct val="90000"/>
              </a:lnSpc>
              <a:tabLst>
                <a:tab pos="228600" algn="l"/>
              </a:tabLst>
            </a:pPr>
            <a:endParaRPr lang="en-US" altLang="en-US" dirty="0"/>
          </a:p>
          <a:p>
            <a:pPr marL="0" marR="0" lvl="0" indent="0" algn="l" defTabSz="914400" rtl="0" eaLnBrk="1" fontAlgn="auto" latinLnBrk="0" hangingPunct="1">
              <a:lnSpc>
                <a:spcPct val="90000"/>
              </a:lnSpc>
              <a:spcBef>
                <a:spcPts val="0"/>
              </a:spcBef>
              <a:spcAft>
                <a:spcPts val="0"/>
              </a:spcAft>
              <a:buClrTx/>
              <a:buSzTx/>
              <a:buFontTx/>
              <a:buNone/>
              <a:tabLst>
                <a:tab pos="228600" algn="l"/>
              </a:tabLst>
              <a:defRPr/>
            </a:pPr>
            <a:r>
              <a:rPr lang="en-US" u="sng" dirty="0">
                <a:effectLst/>
                <a:ea typeface="Times New Roman" panose="02020603050405020304" pitchFamily="18" charset="0"/>
                <a:cs typeface="Arial" panose="020B0604020202020204" pitchFamily="34" charset="0"/>
              </a:rPr>
              <a:t>Knowledge Probe Question #1</a:t>
            </a:r>
          </a:p>
          <a:p>
            <a:pPr marL="0" marR="0" lvl="0" indent="0" algn="l" defTabSz="914400" rtl="0" eaLnBrk="1" fontAlgn="auto" latinLnBrk="0" hangingPunct="1">
              <a:lnSpc>
                <a:spcPct val="90000"/>
              </a:lnSpc>
              <a:spcBef>
                <a:spcPts val="0"/>
              </a:spcBef>
              <a:spcAft>
                <a:spcPts val="0"/>
              </a:spcAft>
              <a:buClrTx/>
              <a:buSzTx/>
              <a:buFontTx/>
              <a:buNone/>
              <a:tabLst>
                <a:tab pos="228600" algn="l"/>
              </a:tabLst>
              <a:defRPr/>
            </a:pPr>
            <a:r>
              <a:rPr lang="en-US" dirty="0">
                <a:effectLst/>
                <a:ea typeface="Times New Roman" panose="02020603050405020304" pitchFamily="18" charset="0"/>
                <a:cs typeface="Arial" panose="020B0604020202020204" pitchFamily="34" charset="0"/>
              </a:rPr>
              <a:t>Explain the relationship between speed differential, access, and safety.</a:t>
            </a:r>
          </a:p>
          <a:p>
            <a:pPr eaLnBrk="1" hangingPunct="1">
              <a:lnSpc>
                <a:spcPct val="90000"/>
              </a:lnSpc>
              <a:tabLst>
                <a:tab pos="228600" algn="l"/>
              </a:tabLst>
            </a:pPr>
            <a:endParaRPr lang="en-US" altLang="en-US" dirty="0"/>
          </a:p>
          <a:p>
            <a:pPr eaLnBrk="1" hangingPunct="1">
              <a:lnSpc>
                <a:spcPct val="90000"/>
              </a:lnSpc>
              <a:tabLst>
                <a:tab pos="228600" algn="l"/>
              </a:tabLst>
            </a:pPr>
            <a:endParaRPr lang="en-US" altLang="en-US" dirty="0"/>
          </a:p>
          <a:p>
            <a:pPr>
              <a:spcAft>
                <a:spcPct val="0"/>
              </a:spcAft>
            </a:pPr>
            <a:endParaRPr lang="en-US" altLang="en-US" dirty="0">
              <a:ea typeface="Calibri" panose="020F0502020204030204" pitchFamily="34" charset="0"/>
              <a:cs typeface="Times New Roman" panose="02020603050405020304" pitchFamily="18" charset="0"/>
            </a:endParaRPr>
          </a:p>
        </p:txBody>
      </p:sp>
      <p:sp>
        <p:nvSpPr>
          <p:cNvPr id="2" name="Header Placeholder 1">
            <a:extLst>
              <a:ext uri="{FF2B5EF4-FFF2-40B4-BE49-F238E27FC236}">
                <a16:creationId xmlns:a16="http://schemas.microsoft.com/office/drawing/2014/main" id="{AD45434B-2FA0-E337-81BE-E1125CA8B3FC}"/>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4459543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A72029-ED18-4F4A-94CE-9B1BB9FACF02}" type="slidenum">
              <a:rPr lang="en-US" smtClean="0"/>
              <a:t>50</a:t>
            </a:fld>
            <a:endParaRPr lang="en-US"/>
          </a:p>
        </p:txBody>
      </p:sp>
      <p:sp>
        <p:nvSpPr>
          <p:cNvPr id="5" name="Header Placeholder 4">
            <a:extLst>
              <a:ext uri="{FF2B5EF4-FFF2-40B4-BE49-F238E27FC236}">
                <a16:creationId xmlns:a16="http://schemas.microsoft.com/office/drawing/2014/main" id="{D3C16655-5A57-9C3B-C3CD-0A554219B83F}"/>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069566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BDCC78D-ECE0-C2B1-3F1C-E85E4B317AC8}"/>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CB8A2D26-42CA-C712-C99E-96D5148FB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latin typeface="Arial" panose="020B0604020202020204" pitchFamily="34" charset="0"/>
              </a:rPr>
              <a:t>It is typically measured from the inside edge of the driveway to the inside edge of the intersection.</a:t>
            </a:r>
          </a:p>
          <a:p>
            <a:endParaRPr lang="en-US" altLang="en-US" sz="1400" dirty="0">
              <a:latin typeface="Arial" panose="020B0604020202020204" pitchFamily="34"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Corner clearance is the distance between the roadway intersection and the nearest access connection (street or driveway). Ideally, corner clearance would not be less than intersection functional area as it could interfere with safety and operations at both the driveway and the intersection. Drivers may also be inconvenienced by delay and difficulties in entering and leaving such sites. </a:t>
            </a:r>
          </a:p>
          <a:p>
            <a:pPr marL="0" marR="0" algn="just">
              <a:spcBef>
                <a:spcPts val="0"/>
              </a:spcBef>
              <a:spcAft>
                <a:spcPts val="0"/>
              </a:spcAft>
              <a:tabLst>
                <a:tab pos="228600" algn="l"/>
                <a:tab pos="457200" algn="l"/>
                <a:tab pos="685800" algn="l"/>
              </a:tabLst>
            </a:pPr>
            <a:r>
              <a:rPr lang="en-US" sz="1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tabLst>
                <a:tab pos="228600" algn="l"/>
                <a:tab pos="457200" algn="l"/>
                <a:tab pos="685800" algn="l"/>
              </a:tabLst>
            </a:pPr>
            <a:r>
              <a:rPr lang="en-US" sz="1800" dirty="0">
                <a:effectLst/>
                <a:latin typeface="Times New Roman" panose="02020603050405020304" pitchFamily="18" charset="0"/>
                <a:ea typeface="Times New Roman" panose="02020603050405020304" pitchFamily="18" charset="0"/>
              </a:rPr>
              <a:t>Corner clearance is a special case of access spacing. Some agencies apply the same spacing standards to corner clearance as to other access connections. For example, this is the practice in Colorado, Florida and a growing number of other states.</a:t>
            </a:r>
          </a:p>
          <a:p>
            <a:endParaRPr lang="en-US" altLang="en-US" sz="1400" dirty="0">
              <a:latin typeface="Arial" panose="020B0604020202020204" pitchFamily="34" charset="0"/>
            </a:endParaRPr>
          </a:p>
        </p:txBody>
      </p:sp>
      <p:sp>
        <p:nvSpPr>
          <p:cNvPr id="2" name="Header Placeholder 1">
            <a:extLst>
              <a:ext uri="{FF2B5EF4-FFF2-40B4-BE49-F238E27FC236}">
                <a16:creationId xmlns:a16="http://schemas.microsoft.com/office/drawing/2014/main" id="{A1F88281-A5FB-9CDB-63F1-14129F1D44D8}"/>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BF0C551-0E68-7B76-419A-8317534204F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B392F87E-CD40-C8F0-00B6-461DD166CC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ideal corner clearance for an unsignalized access connection upstream from a signalized intersection is the sum of the downstream functional distance of the unsignalized access connection plus the upstream functional distance of the signalized intersection. These downstream and upstream distances were described in Part I last week.</a:t>
            </a:r>
          </a:p>
          <a:p>
            <a:endParaRPr lang="en-US" altLang="en-US" dirty="0"/>
          </a:p>
          <a:p>
            <a:r>
              <a:rPr lang="en-US" altLang="en-US" dirty="0"/>
              <a:t>The minimum length of a turn lane is the distance “U</a:t>
            </a:r>
            <a:r>
              <a:rPr lang="en-US" altLang="en-US" baseline="-25000" dirty="0"/>
              <a:t>1</a:t>
            </a:r>
            <a:r>
              <a:rPr lang="en-US" altLang="en-US" dirty="0"/>
              <a:t>” shown on this slide.</a:t>
            </a:r>
          </a:p>
          <a:p>
            <a:r>
              <a:rPr lang="en-US" altLang="en-US" dirty="0"/>
              <a:t>  </a:t>
            </a:r>
          </a:p>
        </p:txBody>
      </p:sp>
      <p:sp>
        <p:nvSpPr>
          <p:cNvPr id="2" name="Header Placeholder 1">
            <a:extLst>
              <a:ext uri="{FF2B5EF4-FFF2-40B4-BE49-F238E27FC236}">
                <a16:creationId xmlns:a16="http://schemas.microsoft.com/office/drawing/2014/main" id="{616134E1-7A3F-155E-67DA-DE803549686A}"/>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85E3B8A-7CA0-B2DA-CA15-3B5EAEBD8001}"/>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1087D962-41DF-C544-F0E1-B5AFD94A5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photo in this slide illustrates adequate upstream corner clearance on the minor street approach to a major intersection.  No access is provided to the major street. Outparcels are provided access by an on-site circulation roadway.</a:t>
            </a:r>
          </a:p>
          <a:p>
            <a:endParaRPr lang="en-US" altLang="en-US" dirty="0"/>
          </a:p>
          <a:p>
            <a:r>
              <a:rPr lang="en-US" altLang="en-US" dirty="0"/>
              <a:t>Location: Fort Collins, Colorado</a:t>
            </a:r>
          </a:p>
        </p:txBody>
      </p:sp>
      <p:sp>
        <p:nvSpPr>
          <p:cNvPr id="2" name="Header Placeholder 1">
            <a:extLst>
              <a:ext uri="{FF2B5EF4-FFF2-40B4-BE49-F238E27FC236}">
                <a16:creationId xmlns:a16="http://schemas.microsoft.com/office/drawing/2014/main" id="{42F00467-746A-B488-DCFF-54EB4125FBF0}"/>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80AAEE3-702B-AC03-C451-90FAB9C81A66}"/>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BDD3C358-6440-8566-51F4-15DD0ECF5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ideal downstream corner clearance is the sum of the downstream functional distance plus the upstream functional distance of the access connection.</a:t>
            </a:r>
          </a:p>
          <a:p>
            <a:endParaRPr lang="en-US" altLang="en-US" dirty="0"/>
          </a:p>
          <a:p>
            <a:r>
              <a:rPr lang="en-US" altLang="en-US" dirty="0"/>
              <a:t>An unsignalized access connection should not be located closer to a signalized intersection than the sum of D</a:t>
            </a:r>
            <a:r>
              <a:rPr lang="en-US" altLang="en-US" baseline="-25000" dirty="0"/>
              <a:t>2</a:t>
            </a:r>
            <a:r>
              <a:rPr lang="en-US" altLang="en-US" dirty="0"/>
              <a:t> and U</a:t>
            </a:r>
            <a:r>
              <a:rPr lang="en-US" altLang="en-US" baseline="-25000" dirty="0"/>
              <a:t>2</a:t>
            </a:r>
            <a:r>
              <a:rPr lang="en-US" altLang="en-US" dirty="0"/>
              <a:t> illustrated in this slide.  </a:t>
            </a:r>
          </a:p>
        </p:txBody>
      </p:sp>
      <p:sp>
        <p:nvSpPr>
          <p:cNvPr id="2" name="Header Placeholder 1">
            <a:extLst>
              <a:ext uri="{FF2B5EF4-FFF2-40B4-BE49-F238E27FC236}">
                <a16:creationId xmlns:a16="http://schemas.microsoft.com/office/drawing/2014/main" id="{CECE4542-367D-C858-BEB1-C7C90933C99F}"/>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14365CE-3EA9-C147-A7FE-DB23461A3E77}"/>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AE9E2AB7-C8D6-A976-B333-2366D5E33F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a:tabLst>
                <a:tab pos="231775" algn="l"/>
              </a:tabLst>
            </a:pPr>
            <a:r>
              <a:rPr lang="en-US" altLang="en-US" dirty="0"/>
              <a:t>This slide shows a development where the downstream functional distance of a major intersection overlaps with the upstream functional distance of an unsignalized access drive. (The upstream functional distance of the driveway extends through the signalized intersection.)</a:t>
            </a:r>
          </a:p>
          <a:p>
            <a:pPr marL="228600">
              <a:tabLst>
                <a:tab pos="231775" algn="l"/>
              </a:tabLst>
            </a:pPr>
            <a:endParaRPr lang="en-US" altLang="en-US" dirty="0"/>
          </a:p>
          <a:p>
            <a:pPr marL="228600">
              <a:tabLst>
                <a:tab pos="231775" algn="l"/>
              </a:tabLst>
            </a:pPr>
            <a:r>
              <a:rPr lang="en-US" altLang="en-US" dirty="0"/>
              <a:t>Spacing is much shorter than we want but observation indicates that the separation is adequate because:</a:t>
            </a:r>
          </a:p>
          <a:p>
            <a:pPr marL="463550" indent="-228600">
              <a:buFontTx/>
              <a:buAutoNum type="arabicPeriod"/>
              <a:tabLst>
                <a:tab pos="231775" algn="l"/>
              </a:tabLst>
            </a:pPr>
            <a:r>
              <a:rPr lang="en-US" altLang="en-US" dirty="0"/>
              <a:t>A right-turn lane of adequate length is provided.</a:t>
            </a:r>
          </a:p>
          <a:p>
            <a:pPr marL="463550" indent="-228600">
              <a:buFontTx/>
              <a:buAutoNum type="arabicPeriod"/>
              <a:tabLst>
                <a:tab pos="231775" algn="l"/>
              </a:tabLst>
            </a:pPr>
            <a:endParaRPr lang="en-US" altLang="en-US" dirty="0"/>
          </a:p>
          <a:p>
            <a:pPr marL="463550" indent="-228600">
              <a:buFontTx/>
              <a:buAutoNum type="arabicPeriod"/>
              <a:tabLst>
                <a:tab pos="231775" algn="l"/>
              </a:tabLst>
            </a:pPr>
            <a:r>
              <a:rPr lang="en-US" altLang="en-US" dirty="0"/>
              <a:t>The driveway is right-in/right-out only. (Median provides positive control over left turns. Therefore, conflicts are limited to the overlapping functional distances of the driveway and intersection.)</a:t>
            </a:r>
          </a:p>
        </p:txBody>
      </p:sp>
      <p:sp>
        <p:nvSpPr>
          <p:cNvPr id="2" name="Header Placeholder 1">
            <a:extLst>
              <a:ext uri="{FF2B5EF4-FFF2-40B4-BE49-F238E27FC236}">
                <a16:creationId xmlns:a16="http://schemas.microsoft.com/office/drawing/2014/main" id="{EF53E642-8D55-1EEB-1882-CF5E86940373}"/>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21A05B5-FFDC-F712-647C-6ACE127D1E84}"/>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15B758D6-61D4-C31E-3C36-987D8945E4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“strip commercial” center was developed with its long dimension parallel to the minor street to provide adequate downstream corner clearance with access to the minor street only.</a:t>
            </a:r>
          </a:p>
          <a:p>
            <a:endParaRPr lang="en-US" altLang="en-US" dirty="0"/>
          </a:p>
          <a:p>
            <a:r>
              <a:rPr lang="en-US" altLang="en-US" dirty="0"/>
              <a:t>The building in the corner (circled in red) is a service station that has a high volume of business.  </a:t>
            </a:r>
          </a:p>
          <a:p>
            <a:endParaRPr lang="en-US" altLang="en-US" dirty="0"/>
          </a:p>
          <a:p>
            <a:r>
              <a:rPr lang="en-US" altLang="en-US" i="1" dirty="0"/>
              <a:t>Note: The photo was taken about 8:30 a.m.  This accounts for the small number of parked vehicles.  After 10:00 a.m. when businesses open, nearly all parking spaces are continuously occupied.</a:t>
            </a:r>
          </a:p>
          <a:p>
            <a:endParaRPr lang="en-US" altLang="en-US" dirty="0"/>
          </a:p>
          <a:p>
            <a:r>
              <a:rPr lang="en-US" altLang="en-US" dirty="0"/>
              <a:t>Location:  Colorado Springs, Colorado</a:t>
            </a:r>
          </a:p>
          <a:p>
            <a:endParaRPr lang="en-US" altLang="en-US" dirty="0"/>
          </a:p>
        </p:txBody>
      </p:sp>
      <p:sp>
        <p:nvSpPr>
          <p:cNvPr id="2" name="Header Placeholder 1">
            <a:extLst>
              <a:ext uri="{FF2B5EF4-FFF2-40B4-BE49-F238E27FC236}">
                <a16:creationId xmlns:a16="http://schemas.microsoft.com/office/drawing/2014/main" id="{B6B33A3C-AD59-E4DD-7240-1123879ABFDF}"/>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DE0D3DB-65A3-BC19-A544-45F1499D7349}"/>
              </a:ext>
            </a:extLst>
          </p:cNvPr>
          <p:cNvSpPr>
            <a:spLocks noGrp="1" noRot="1" noChangeAspect="1" noChangeArrowheads="1" noTextEdit="1"/>
          </p:cNvSpPr>
          <p:nvPr>
            <p:ph type="sldImg"/>
          </p:nvPr>
        </p:nvSpPr>
        <p:spPr>
          <a:xfrm>
            <a:off x="685800" y="569913"/>
            <a:ext cx="5486400" cy="3086100"/>
          </a:xfrm>
          <a:ln/>
        </p:spPr>
      </p:sp>
      <p:sp>
        <p:nvSpPr>
          <p:cNvPr id="38915" name="Rectangle 3">
            <a:extLst>
              <a:ext uri="{FF2B5EF4-FFF2-40B4-BE49-F238E27FC236}">
                <a16:creationId xmlns:a16="http://schemas.microsoft.com/office/drawing/2014/main" id="{43C0931F-362D-7D7A-A819-243514431AA0}"/>
              </a:ext>
            </a:extLst>
          </p:cNvPr>
          <p:cNvSpPr>
            <a:spLocks noGrp="1" noChangeArrowheads="1"/>
          </p:cNvSpPr>
          <p:nvPr>
            <p:ph type="body" idx="1"/>
          </p:nvPr>
        </p:nvSpPr>
        <p:spPr>
          <a:xfrm>
            <a:off x="685800" y="3676156"/>
            <a:ext cx="5486400" cy="48978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a:t>Minimum corner clearances should be based on functional intersection distance.  A shorter distance might be appropriate when localized conditions make compliance with adopted standards – impractical.</a:t>
            </a:r>
          </a:p>
          <a:p>
            <a:pPr>
              <a:lnSpc>
                <a:spcPct val="90000"/>
              </a:lnSpc>
            </a:pPr>
            <a:endParaRPr lang="en-US" altLang="en-US" dirty="0"/>
          </a:p>
          <a:p>
            <a:pPr>
              <a:lnSpc>
                <a:spcPct val="90000"/>
              </a:lnSpc>
            </a:pPr>
            <a:r>
              <a:rPr lang="en-US" altLang="en-US" dirty="0"/>
              <a:t>“A” should be the sum of d</a:t>
            </a:r>
            <a:r>
              <a:rPr lang="en-US" altLang="en-US" baseline="-25000" dirty="0"/>
              <a:t>1</a:t>
            </a:r>
            <a:r>
              <a:rPr lang="en-US" altLang="en-US" dirty="0"/>
              <a:t> + d</a:t>
            </a:r>
            <a:r>
              <a:rPr lang="en-US" altLang="en-US" baseline="-25000" dirty="0"/>
              <a:t>2</a:t>
            </a:r>
            <a:r>
              <a:rPr lang="en-US" altLang="en-US" dirty="0"/>
              <a:t> + d</a:t>
            </a:r>
            <a:r>
              <a:rPr lang="en-US" altLang="en-US" baseline="-25000" dirty="0"/>
              <a:t>3</a:t>
            </a:r>
            <a:r>
              <a:rPr lang="en-US" altLang="en-US" dirty="0"/>
              <a:t> for the expected conditions that result in the longest distance.</a:t>
            </a:r>
          </a:p>
          <a:p>
            <a:pPr>
              <a:lnSpc>
                <a:spcPct val="90000"/>
              </a:lnSpc>
            </a:pPr>
            <a:endParaRPr lang="en-US" altLang="en-US" dirty="0"/>
          </a:p>
          <a:p>
            <a:pPr>
              <a:lnSpc>
                <a:spcPct val="90000"/>
              </a:lnSpc>
            </a:pPr>
            <a:r>
              <a:rPr lang="en-US" altLang="en-US" dirty="0"/>
              <a:t>At a minimum, “A” should exceed the sum of d</a:t>
            </a:r>
            <a:r>
              <a:rPr lang="en-US" altLang="en-US" baseline="-25000" dirty="0"/>
              <a:t>2</a:t>
            </a:r>
            <a:r>
              <a:rPr lang="en-US" altLang="en-US" dirty="0"/>
              <a:t> + d</a:t>
            </a:r>
            <a:r>
              <a:rPr lang="en-US" altLang="en-US" baseline="-25000" dirty="0"/>
              <a:t>3</a:t>
            </a:r>
            <a:r>
              <a:rPr lang="en-US" altLang="en-US" dirty="0"/>
              <a:t>.  An exception to this will be addressed under turn lanes.</a:t>
            </a:r>
          </a:p>
          <a:p>
            <a:pPr>
              <a:lnSpc>
                <a:spcPct val="90000"/>
              </a:lnSpc>
            </a:pPr>
            <a:endParaRPr lang="en-US" altLang="en-US" dirty="0"/>
          </a:p>
          <a:p>
            <a:pPr>
              <a:lnSpc>
                <a:spcPct val="90000"/>
              </a:lnSpc>
            </a:pPr>
            <a:r>
              <a:rPr lang="en-US" altLang="en-US" dirty="0"/>
              <a:t>“B” should also be the sum of d</a:t>
            </a:r>
            <a:r>
              <a:rPr lang="en-US" altLang="en-US" baseline="-25000" dirty="0"/>
              <a:t>1</a:t>
            </a:r>
            <a:r>
              <a:rPr lang="en-US" altLang="en-US" dirty="0"/>
              <a:t> + d</a:t>
            </a:r>
            <a:r>
              <a:rPr lang="en-US" altLang="en-US" baseline="-25000" dirty="0"/>
              <a:t>2</a:t>
            </a:r>
            <a:r>
              <a:rPr lang="en-US" altLang="en-US" dirty="0"/>
              <a:t> + d</a:t>
            </a:r>
            <a:r>
              <a:rPr lang="en-US" altLang="en-US" baseline="-25000" dirty="0"/>
              <a:t>3</a:t>
            </a:r>
            <a:r>
              <a:rPr lang="en-US" altLang="en-US" dirty="0"/>
              <a:t>.  However, d</a:t>
            </a:r>
            <a:r>
              <a:rPr lang="en-US" altLang="en-US" baseline="-25000" dirty="0"/>
              <a:t>3</a:t>
            </a:r>
            <a:r>
              <a:rPr lang="en-US" altLang="en-US" dirty="0"/>
              <a:t> will ordinarily be very short or even zero.  Some queue storage may be needed where high pedestrian volumes require drivers to wait.</a:t>
            </a:r>
          </a:p>
          <a:p>
            <a:pPr>
              <a:lnSpc>
                <a:spcPct val="90000"/>
              </a:lnSpc>
            </a:pPr>
            <a:endParaRPr lang="en-US" altLang="en-US" dirty="0"/>
          </a:p>
          <a:p>
            <a:pPr>
              <a:lnSpc>
                <a:spcPct val="90000"/>
              </a:lnSpc>
            </a:pPr>
            <a:r>
              <a:rPr lang="en-US" altLang="en-US" dirty="0"/>
              <a:t>At a minimum “B” should be no shorter than SSD.</a:t>
            </a:r>
          </a:p>
          <a:p>
            <a:pPr>
              <a:lnSpc>
                <a:spcPct val="90000"/>
              </a:lnSpc>
            </a:pPr>
            <a:endParaRPr lang="en-US" altLang="en-US" dirty="0"/>
          </a:p>
          <a:p>
            <a:pPr>
              <a:lnSpc>
                <a:spcPct val="90000"/>
              </a:lnSpc>
            </a:pPr>
            <a:r>
              <a:rPr lang="en-US" altLang="en-US" dirty="0"/>
              <a:t>“C”, ideally would also be the sum of d</a:t>
            </a:r>
            <a:r>
              <a:rPr lang="en-US" altLang="en-US" baseline="-25000" dirty="0"/>
              <a:t>1</a:t>
            </a:r>
            <a:r>
              <a:rPr lang="en-US" altLang="en-US" dirty="0"/>
              <a:t> + d</a:t>
            </a:r>
            <a:r>
              <a:rPr lang="en-US" altLang="en-US" baseline="-25000" dirty="0"/>
              <a:t>2</a:t>
            </a:r>
            <a:r>
              <a:rPr lang="en-US" altLang="en-US" dirty="0"/>
              <a:t> + d</a:t>
            </a:r>
            <a:r>
              <a:rPr lang="en-US" altLang="en-US" baseline="-25000" dirty="0"/>
              <a:t>3</a:t>
            </a:r>
            <a:r>
              <a:rPr lang="en-US" altLang="en-US" dirty="0"/>
              <a:t>.  However, drivers on a minor roadway on the approach to a major roadway will expect to stop or make a slow speed right or left turn.  Hence, d</a:t>
            </a:r>
            <a:r>
              <a:rPr lang="en-US" altLang="en-US" baseline="-25000" dirty="0"/>
              <a:t>1</a:t>
            </a:r>
            <a:r>
              <a:rPr lang="en-US" altLang="en-US" dirty="0"/>
              <a:t> will be short due to a short P-R time (1.0 sec.) and slow speed.  d</a:t>
            </a:r>
            <a:r>
              <a:rPr lang="en-US" altLang="en-US" baseline="-25000" dirty="0"/>
              <a:t>2</a:t>
            </a:r>
            <a:r>
              <a:rPr lang="en-US" altLang="en-US" dirty="0"/>
              <a:t> will also be slow.</a:t>
            </a:r>
          </a:p>
          <a:p>
            <a:pPr>
              <a:lnSpc>
                <a:spcPct val="90000"/>
              </a:lnSpc>
            </a:pPr>
            <a:endParaRPr lang="en-US" altLang="en-US" dirty="0"/>
          </a:p>
          <a:p>
            <a:pPr>
              <a:lnSpc>
                <a:spcPct val="90000"/>
              </a:lnSpc>
            </a:pPr>
            <a:r>
              <a:rPr lang="en-US" altLang="en-US" dirty="0"/>
              <a:t>A minimum corner clearance for “C” should be queue length.   An even shorter corner clearance may be acceptable when a barrier on the minor roadway restricts movements to right-in/right-out only – i.e., prevents left-turns in and out, especially in.</a:t>
            </a:r>
          </a:p>
          <a:p>
            <a:pPr>
              <a:lnSpc>
                <a:spcPct val="90000"/>
              </a:lnSpc>
            </a:pPr>
            <a:endParaRPr lang="en-US" altLang="en-US" dirty="0"/>
          </a:p>
          <a:p>
            <a:pPr>
              <a:lnSpc>
                <a:spcPct val="90000"/>
              </a:lnSpc>
            </a:pPr>
            <a:r>
              <a:rPr lang="en-US" altLang="en-US" dirty="0"/>
              <a:t>“D” will depend upon whether the intersection is channelized or not.  We will address this in a later slide.</a:t>
            </a:r>
          </a:p>
        </p:txBody>
      </p:sp>
      <p:sp>
        <p:nvSpPr>
          <p:cNvPr id="2" name="Header Placeholder 1">
            <a:extLst>
              <a:ext uri="{FF2B5EF4-FFF2-40B4-BE49-F238E27FC236}">
                <a16:creationId xmlns:a16="http://schemas.microsoft.com/office/drawing/2014/main" id="{1FB2D7A8-D49E-7DA9-67C4-031F179C8B35}"/>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157674F-AB9E-8809-DD11-4F32E4F13429}"/>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4C99D8BE-775A-135A-8C84-8887868C12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downstream corner on the minor roadway (distance “D”) should exceed 120 ft. if the intersection is </a:t>
            </a:r>
            <a:r>
              <a:rPr lang="en-US" altLang="en-US" dirty="0" err="1"/>
              <a:t>unchannelized</a:t>
            </a:r>
            <a:r>
              <a:rPr lang="en-US" altLang="en-US" dirty="0"/>
              <a:t>. If channelized, the corner clearance depends upon the radius of the turning roadway.</a:t>
            </a:r>
          </a:p>
          <a:p>
            <a:endParaRPr lang="en-US" altLang="en-US" dirty="0"/>
          </a:p>
          <a:p>
            <a:r>
              <a:rPr lang="en-US" altLang="en-US" dirty="0"/>
              <a:t>It is suggested that intersections of major roadways with collectors not be channelized.  This will increase the flexibility in developing the corner property.</a:t>
            </a:r>
          </a:p>
        </p:txBody>
      </p:sp>
      <p:sp>
        <p:nvSpPr>
          <p:cNvPr id="2" name="Header Placeholder 1">
            <a:extLst>
              <a:ext uri="{FF2B5EF4-FFF2-40B4-BE49-F238E27FC236}">
                <a16:creationId xmlns:a16="http://schemas.microsoft.com/office/drawing/2014/main" id="{D3D6EB45-D793-FC2B-1C7A-CCCDA203C779}"/>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answer for this example problem is provided on the next slide.</a:t>
            </a:r>
          </a:p>
        </p:txBody>
      </p:sp>
      <p:sp>
        <p:nvSpPr>
          <p:cNvPr id="4" name="Slide Number Placeholder 3"/>
          <p:cNvSpPr>
            <a:spLocks noGrp="1"/>
          </p:cNvSpPr>
          <p:nvPr>
            <p:ph type="sldNum" sz="quarter" idx="5"/>
          </p:nvPr>
        </p:nvSpPr>
        <p:spPr/>
        <p:txBody>
          <a:bodyPr/>
          <a:lstStyle/>
          <a:p>
            <a:fld id="{1FA72029-ED18-4F4A-94CE-9B1BB9FACF02}" type="slidenum">
              <a:rPr lang="en-US" smtClean="0"/>
              <a:t>59</a:t>
            </a:fld>
            <a:endParaRPr lang="en-US"/>
          </a:p>
        </p:txBody>
      </p:sp>
      <p:sp>
        <p:nvSpPr>
          <p:cNvPr id="5" name="Header Placeholder 4">
            <a:extLst>
              <a:ext uri="{FF2B5EF4-FFF2-40B4-BE49-F238E27FC236}">
                <a16:creationId xmlns:a16="http://schemas.microsoft.com/office/drawing/2014/main" id="{083C5CAE-1324-8616-1577-71846E35D646}"/>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02043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tenet of access management is that drivers are more likely to make mistakes and have more collisions when presented with complex driving situations. This is why an objective of access management programs is to limit and separate areas where traffic conflicts may occur (e.g., driveways, median openings, etc.).</a:t>
            </a:r>
          </a:p>
          <a:p>
            <a:endParaRPr lang="en-US" dirty="0"/>
          </a:p>
          <a:p>
            <a:endParaRPr lang="en-US" dirty="0"/>
          </a:p>
          <a:p>
            <a:r>
              <a:rPr lang="en-US" u="sng" dirty="0"/>
              <a:t>Knowledge Probe Question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might poorly managed access impact driver workload?</a:t>
            </a:r>
          </a:p>
          <a:p>
            <a:endParaRPr lang="en-US" dirty="0"/>
          </a:p>
        </p:txBody>
      </p:sp>
      <p:sp>
        <p:nvSpPr>
          <p:cNvPr id="4" name="Slide Number Placeholder 3"/>
          <p:cNvSpPr>
            <a:spLocks noGrp="1"/>
          </p:cNvSpPr>
          <p:nvPr>
            <p:ph type="sldNum" sz="quarter" idx="5"/>
          </p:nvPr>
        </p:nvSpPr>
        <p:spPr/>
        <p:txBody>
          <a:bodyPr/>
          <a:lstStyle/>
          <a:p>
            <a:fld id="{389E1BAC-6C52-433F-ADAE-99E79D12C572}" type="slidenum">
              <a:rPr lang="en-US" smtClean="0"/>
              <a:t>6</a:t>
            </a:fld>
            <a:endParaRPr lang="en-US"/>
          </a:p>
        </p:txBody>
      </p:sp>
      <p:sp>
        <p:nvSpPr>
          <p:cNvPr id="5" name="Header Placeholder 4">
            <a:extLst>
              <a:ext uri="{FF2B5EF4-FFF2-40B4-BE49-F238E27FC236}">
                <a16:creationId xmlns:a16="http://schemas.microsoft.com/office/drawing/2014/main" id="{852DF8AE-7D0C-A771-DFBF-9A2C7FB63517}"/>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9450066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Corner clearance “C” should not be less than the longest queue expected.  This distance will depend on approach volume, volume on the major roadway, and traffic control.</a:t>
            </a:r>
          </a:p>
          <a:p>
            <a:endParaRPr lang="en-US" dirty="0"/>
          </a:p>
        </p:txBody>
      </p:sp>
      <p:sp>
        <p:nvSpPr>
          <p:cNvPr id="4" name="Slide Number Placeholder 3"/>
          <p:cNvSpPr>
            <a:spLocks noGrp="1"/>
          </p:cNvSpPr>
          <p:nvPr>
            <p:ph type="sldNum" sz="quarter" idx="5"/>
          </p:nvPr>
        </p:nvSpPr>
        <p:spPr/>
        <p:txBody>
          <a:bodyPr/>
          <a:lstStyle/>
          <a:p>
            <a:fld id="{1FA72029-ED18-4F4A-94CE-9B1BB9FACF02}" type="slidenum">
              <a:rPr lang="en-US" smtClean="0"/>
              <a:t>60</a:t>
            </a:fld>
            <a:endParaRPr lang="en-US"/>
          </a:p>
        </p:txBody>
      </p:sp>
      <p:sp>
        <p:nvSpPr>
          <p:cNvPr id="5" name="Header Placeholder 4">
            <a:extLst>
              <a:ext uri="{FF2B5EF4-FFF2-40B4-BE49-F238E27FC236}">
                <a16:creationId xmlns:a16="http://schemas.microsoft.com/office/drawing/2014/main" id="{1DFF955A-6F9F-D30F-F567-6253CD2A77E5}"/>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97615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A72029-ED18-4F4A-94CE-9B1BB9FACF02}" type="slidenum">
              <a:rPr lang="en-US" smtClean="0"/>
              <a:t>7</a:t>
            </a:fld>
            <a:endParaRPr lang="en-US"/>
          </a:p>
        </p:txBody>
      </p:sp>
      <p:sp>
        <p:nvSpPr>
          <p:cNvPr id="5" name="Header Placeholder 4">
            <a:extLst>
              <a:ext uri="{FF2B5EF4-FFF2-40B4-BE49-F238E27FC236}">
                <a16:creationId xmlns:a16="http://schemas.microsoft.com/office/drawing/2014/main" id="{C306D3FF-1BF8-770F-98C8-94B801092D0A}"/>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15667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A72029-ED18-4F4A-94CE-9B1BB9FACF02}" type="slidenum">
              <a:rPr lang="en-US" smtClean="0"/>
              <a:t>8</a:t>
            </a:fld>
            <a:endParaRPr lang="en-US"/>
          </a:p>
        </p:txBody>
      </p:sp>
      <p:sp>
        <p:nvSpPr>
          <p:cNvPr id="5" name="Header Placeholder 4">
            <a:extLst>
              <a:ext uri="{FF2B5EF4-FFF2-40B4-BE49-F238E27FC236}">
                <a16:creationId xmlns:a16="http://schemas.microsoft.com/office/drawing/2014/main" id="{7855707C-FD04-D4C1-B457-F6EFF5F2354F}"/>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94983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management ensures that access locations align with the designated roadway function (through movement versus access), operational characteristics, and other roadway elements such as number of traffic lanes, the presence or absence of a median and its width, on-street parking, and bicycle, pedestrian, and transit facilities. Key terms are defined as follows:</a:t>
            </a:r>
          </a:p>
          <a:p>
            <a:pPr marL="171450" indent="-171450">
              <a:buFont typeface="Arial" panose="020B0604020202020204" pitchFamily="34" charset="0"/>
              <a:buChar char="•"/>
            </a:pPr>
            <a:r>
              <a:rPr lang="en-US" dirty="0"/>
              <a:t>Speed: The distances needed to execute a maneuver, such as changing lanes or braking to stop, increase as speed increases.</a:t>
            </a:r>
          </a:p>
          <a:p>
            <a:pPr marL="171450" indent="-171450">
              <a:buFont typeface="Arial" panose="020B0604020202020204" pitchFamily="34" charset="0"/>
              <a:buChar char="•"/>
            </a:pPr>
            <a:r>
              <a:rPr lang="en-US" dirty="0"/>
              <a:t>Driver expectancy: Unfamiliar drivers need more time to react safely than those who use the roadway frequently. Drivers also need more time to react to complex situations.</a:t>
            </a:r>
          </a:p>
          <a:p>
            <a:pPr marL="171450" indent="-171450">
              <a:buFont typeface="Arial" panose="020B0604020202020204" pitchFamily="34" charset="0"/>
              <a:buChar char="•"/>
            </a:pPr>
            <a:r>
              <a:rPr lang="en-US" dirty="0"/>
              <a:t>Traffic flow: Signalization causes traffic to be organized in platoons. Disruptions in traffic flow increase as turn volumes and through volumes increase.</a:t>
            </a:r>
          </a:p>
          <a:p>
            <a:pPr marL="171450" indent="-171450">
              <a:buFont typeface="Arial" panose="020B0604020202020204" pitchFamily="34" charset="0"/>
              <a:buChar char="•"/>
            </a:pPr>
            <a:r>
              <a:rPr lang="en-US" dirty="0"/>
              <a:t>Number of conflict points: Numerous conflict points increase driver workload and the likelihood of collisions.</a:t>
            </a:r>
          </a:p>
          <a:p>
            <a:endParaRPr lang="en-US" dirty="0"/>
          </a:p>
          <a:p>
            <a:endParaRPr lang="en-US" dirty="0"/>
          </a:p>
        </p:txBody>
      </p:sp>
      <p:sp>
        <p:nvSpPr>
          <p:cNvPr id="4" name="Slide Number Placeholder 3"/>
          <p:cNvSpPr>
            <a:spLocks noGrp="1"/>
          </p:cNvSpPr>
          <p:nvPr>
            <p:ph type="sldNum" sz="quarter" idx="5"/>
          </p:nvPr>
        </p:nvSpPr>
        <p:spPr/>
        <p:txBody>
          <a:bodyPr/>
          <a:lstStyle/>
          <a:p>
            <a:fld id="{1FA72029-ED18-4F4A-94CE-9B1BB9FACF02}" type="slidenum">
              <a:rPr lang="en-US" smtClean="0"/>
              <a:t>9</a:t>
            </a:fld>
            <a:endParaRPr lang="en-US"/>
          </a:p>
        </p:txBody>
      </p:sp>
      <p:sp>
        <p:nvSpPr>
          <p:cNvPr id="5" name="Header Placeholder 4">
            <a:extLst>
              <a:ext uri="{FF2B5EF4-FFF2-40B4-BE49-F238E27FC236}">
                <a16:creationId xmlns:a16="http://schemas.microsoft.com/office/drawing/2014/main" id="{08774D7A-2272-4A9A-CA7D-696B360BDBD5}"/>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37482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930D63-568A-76EA-B715-C27DB27C6024}"/>
              </a:ext>
            </a:extLst>
          </p:cNvPr>
          <p:cNvSpPr/>
          <p:nvPr/>
        </p:nvSpPr>
        <p:spPr>
          <a:xfrm>
            <a:off x="723900" y="0"/>
            <a:ext cx="8420101"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1238251" y="1039471"/>
            <a:ext cx="7272338" cy="1512038"/>
          </a:xfrm>
        </p:spPr>
        <p:txBody>
          <a:bodyPr anchor="b"/>
          <a:lstStyle>
            <a:lvl1pPr>
              <a:defRPr sz="4500">
                <a:solidFill>
                  <a:schemeClr val="accent6">
                    <a:lumMod val="50000"/>
                  </a:schemeClr>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1238251" y="2571750"/>
            <a:ext cx="7272338" cy="562570"/>
          </a:xfrm>
        </p:spPr>
        <p:txBody>
          <a:bodyPr>
            <a:normAutofit/>
          </a:bodyPr>
          <a:lstStyle>
            <a:lvl1pPr marL="0" indent="0">
              <a:buNone/>
              <a:defRPr sz="1600" b="1" spc="100" baseline="0">
                <a:solidFill>
                  <a:schemeClr val="accent6">
                    <a:lumMod val="50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1238251" y="4409632"/>
            <a:ext cx="7272338" cy="297332"/>
          </a:xfrm>
        </p:spPr>
        <p:txBody>
          <a:bodyPr>
            <a:normAutofit/>
          </a:bodyPr>
          <a:lstStyle>
            <a:lvl1pPr marL="0" indent="0">
              <a:buNone/>
              <a:defRPr sz="1400" b="0">
                <a:solidFill>
                  <a:schemeClr val="accent6">
                    <a:lumMod val="75000"/>
                  </a:schemeClr>
                </a:solidFill>
                <a:effectLs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 | Date</a:t>
            </a:r>
          </a:p>
        </p:txBody>
      </p:sp>
      <p:sp>
        <p:nvSpPr>
          <p:cNvPr id="3" name="TextBox 2">
            <a:extLst>
              <a:ext uri="{FF2B5EF4-FFF2-40B4-BE49-F238E27FC236}">
                <a16:creationId xmlns:a16="http://schemas.microsoft.com/office/drawing/2014/main" id="{3F960434-4C22-599D-16AD-DBC422A4D8F9}"/>
              </a:ext>
            </a:extLst>
          </p:cNvPr>
          <p:cNvSpPr txBox="1"/>
          <p:nvPr/>
        </p:nvSpPr>
        <p:spPr>
          <a:xfrm rot="16200000">
            <a:off x="-1949539" y="2366844"/>
            <a:ext cx="4600575" cy="369332"/>
          </a:xfrm>
          <a:prstGeom prst="rect">
            <a:avLst/>
          </a:prstGeom>
          <a:noFill/>
        </p:spPr>
        <p:txBody>
          <a:bodyPr wrap="square" rtlCol="0">
            <a:spAutoFit/>
          </a:bodyPr>
          <a:lstStyle/>
          <a:p>
            <a:pPr algn="ctr"/>
            <a:r>
              <a:rPr lang="en-US" sz="1800" b="0" dirty="0">
                <a:solidFill>
                  <a:schemeClr val="accent6">
                    <a:lumMod val="20000"/>
                    <a:lumOff val="80000"/>
                  </a:schemeClr>
                </a:solidFill>
              </a:rPr>
              <a:t>The Access Management Curriculum</a:t>
            </a:r>
          </a:p>
        </p:txBody>
      </p:sp>
    </p:spTree>
    <p:extLst>
      <p:ext uri="{BB962C8B-B14F-4D97-AF65-F5344CB8AC3E}">
        <p14:creationId xmlns:p14="http://schemas.microsoft.com/office/powerpoint/2010/main" val="37939972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accent6">
                    <a:lumMod val="50000"/>
                  </a:schemeClr>
                </a:solidFill>
              </a:defRPr>
            </a:lvl1pPr>
          </a:lstStyle>
          <a:p>
            <a:r>
              <a:rPr lang="en-US" dirty="0"/>
              <a:t>Simple Break Section</a:t>
            </a:r>
          </a:p>
        </p:txBody>
      </p:sp>
    </p:spTree>
    <p:extLst>
      <p:ext uri="{BB962C8B-B14F-4D97-AF65-F5344CB8AC3E}">
        <p14:creationId xmlns:p14="http://schemas.microsoft.com/office/powerpoint/2010/main" val="30730723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tx2">
                    <a:lumMod val="50000"/>
                  </a:schemeClr>
                </a:solidFill>
              </a:defRPr>
            </a:lvl1pPr>
          </a:lstStyle>
          <a:p>
            <a:r>
              <a:rPr lang="en-US" dirty="0"/>
              <a:t>Simple Break Section</a:t>
            </a:r>
          </a:p>
        </p:txBody>
      </p:sp>
    </p:spTree>
    <p:extLst>
      <p:ext uri="{BB962C8B-B14F-4D97-AF65-F5344CB8AC3E}">
        <p14:creationId xmlns:p14="http://schemas.microsoft.com/office/powerpoint/2010/main" val="296474730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Photo">
    <p:bg>
      <p:bgPr>
        <a:solidFill>
          <a:schemeClr val="accent6">
            <a:lumMod val="5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p:nvSpPr>
        <p:spPr>
          <a:xfrm>
            <a:off x="182880" y="219456"/>
            <a:ext cx="8750808" cy="47548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 name="Rectangle 1">
            <a:extLst>
              <a:ext uri="{FF2B5EF4-FFF2-40B4-BE49-F238E27FC236}">
                <a16:creationId xmlns:a16="http://schemas.microsoft.com/office/drawing/2014/main" id="{C84FA797-244F-1839-82DD-C86B5BCCD84F}"/>
              </a:ext>
            </a:extLst>
          </p:cNvPr>
          <p:cNvSpPr/>
          <p:nvPr/>
        </p:nvSpPr>
        <p:spPr>
          <a:xfrm>
            <a:off x="182880" y="219456"/>
            <a:ext cx="8750808" cy="4754880"/>
          </a:xfrm>
          <a:prstGeom prst="rect">
            <a:avLst/>
          </a:prstGeom>
          <a:solidFill>
            <a:schemeClr val="accent6">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chemeClr val="accent6">
                  <a:lumMod val="50000"/>
                </a:schemeClr>
              </a:solidFill>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74664"/>
            <a:ext cx="7886700" cy="994172"/>
          </a:xfrm>
        </p:spPr>
        <p:txBody>
          <a:bodyPr/>
          <a:lstStyle>
            <a:lvl1pPr algn="ctr">
              <a:defRPr>
                <a:solidFill>
                  <a:schemeClr val="accent6">
                    <a:lumMod val="50000"/>
                  </a:schemeClr>
                </a:solidFill>
              </a:defRPr>
            </a:lvl1pPr>
          </a:lstStyle>
          <a:p>
            <a:r>
              <a:rPr lang="en-US" dirty="0"/>
              <a:t>Simple Break Section</a:t>
            </a:r>
          </a:p>
        </p:txBody>
      </p:sp>
    </p:spTree>
    <p:extLst>
      <p:ext uri="{BB962C8B-B14F-4D97-AF65-F5344CB8AC3E}">
        <p14:creationId xmlns:p14="http://schemas.microsoft.com/office/powerpoint/2010/main" val="3782478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Photo-2">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2011204"/>
            <a:ext cx="3145064" cy="2734967"/>
          </a:xfrm>
        </p:spPr>
        <p:txBody>
          <a:bodyPr anchor="t"/>
          <a:lstStyle>
            <a:lvl1pPr algn="l">
              <a:defRPr>
                <a:solidFill>
                  <a:schemeClr val="accent6">
                    <a:lumMod val="50000"/>
                  </a:schemeClr>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Tree>
    <p:extLst>
      <p:ext uri="{BB962C8B-B14F-4D97-AF65-F5344CB8AC3E}">
        <p14:creationId xmlns:p14="http://schemas.microsoft.com/office/powerpoint/2010/main" val="41127214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p:nvSpPr>
        <p:spPr>
          <a:xfrm>
            <a:off x="1" y="-34016"/>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70"/>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solidFill>
                  <a:schemeClr val="bg1"/>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5" name="Rectangle 4">
            <a:extLst>
              <a:ext uri="{FF2B5EF4-FFF2-40B4-BE49-F238E27FC236}">
                <a16:creationId xmlns:a16="http://schemas.microsoft.com/office/drawing/2014/main" id="{2D9B8D8B-A358-6146-C471-134EEEE4540F}"/>
              </a:ext>
            </a:extLst>
          </p:cNvPr>
          <p:cNvSpPr/>
          <p:nvPr/>
        </p:nvSpPr>
        <p:spPr>
          <a:xfrm>
            <a:off x="1" y="-34016"/>
            <a:ext cx="3887391" cy="52043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3792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9841"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5"/>
            <a:ext cx="4034626" cy="2208944"/>
          </a:xfrm>
        </p:spPr>
        <p:txBody>
          <a:bodyPr>
            <a:normAutofit/>
          </a:bodyPr>
          <a:lstStyle>
            <a:lvl1pPr marL="0" indent="0">
              <a:buNone/>
              <a:defRPr sz="18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4" y="-33338"/>
            <a:ext cx="3606800" cy="3732213"/>
          </a:xfrm>
        </p:spPr>
        <p:txBody>
          <a:bodyPr/>
          <a:lstStyle/>
          <a:p>
            <a:r>
              <a:rPr lang="en-US"/>
              <a:t>Click icon to add picture</a:t>
            </a:r>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4" y="3871645"/>
            <a:ext cx="3606800" cy="453776"/>
          </a:xfrm>
        </p:spPr>
        <p:txBody>
          <a:bodyPr/>
          <a:lstStyle>
            <a:lvl1pPr marL="0" indent="0" algn="ctr">
              <a:buNone/>
              <a:defRPr sz="12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3" name="Rectangle 2">
            <a:extLst>
              <a:ext uri="{FF2B5EF4-FFF2-40B4-BE49-F238E27FC236}">
                <a16:creationId xmlns:a16="http://schemas.microsoft.com/office/drawing/2014/main" id="{BC12126C-7DD4-5E5B-6AC7-B3FA46D3C8CD}"/>
              </a:ext>
            </a:extLst>
          </p:cNvPr>
          <p:cNvSpPr/>
          <p:nvPr/>
        </p:nvSpPr>
        <p:spPr>
          <a:xfrm>
            <a:off x="0" y="-34016"/>
            <a:ext cx="9144000" cy="21915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859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chemeClr val="accent6">
                    <a:lumMod val="50000"/>
                  </a:schemeClr>
                </a:solidFill>
              </a:defRPr>
            </a:lvl1pPr>
          </a:lstStyle>
          <a:p>
            <a:r>
              <a:rPr lang="en-US" dirty="0"/>
              <a:t>Header Goes Here</a:t>
            </a:r>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6BC498EC-E12B-AE4C-64B4-040357E8EB5F}"/>
              </a:ext>
            </a:extLst>
          </p:cNvPr>
          <p:cNvSpPr/>
          <p:nvPr/>
        </p:nvSpPr>
        <p:spPr>
          <a:xfrm>
            <a:off x="0" y="1"/>
            <a:ext cx="9144000" cy="1393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09643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rt-logo">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3" y="740570"/>
            <a:ext cx="2949178" cy="802480"/>
          </a:xfrm>
        </p:spPr>
        <p:txBody>
          <a:bodyPr anchor="b"/>
          <a:lstStyle>
            <a:lvl1pPr>
              <a:defRPr sz="2400">
                <a:solidFill>
                  <a:schemeClr val="accent6">
                    <a:lumMod val="50000"/>
                  </a:schemeClr>
                </a:solidFill>
              </a:defRPr>
            </a:lvl1pPr>
          </a:lstStyle>
          <a:p>
            <a:r>
              <a:rPr lang="en-US" dirty="0"/>
              <a:t>Header Goes Here</a:t>
            </a:r>
          </a:p>
        </p:txBody>
      </p:sp>
      <p:sp>
        <p:nvSpPr>
          <p:cNvPr id="4" name="Text Placeholder 3"/>
          <p:cNvSpPr>
            <a:spLocks noGrp="1"/>
          </p:cNvSpPr>
          <p:nvPr>
            <p:ph type="body" sz="half" idx="2"/>
          </p:nvPr>
        </p:nvSpPr>
        <p:spPr>
          <a:xfrm>
            <a:off x="5566173" y="1543051"/>
            <a:ext cx="2949178" cy="2858691"/>
          </a:xfrm>
        </p:spPr>
        <p:txBody>
          <a:bodyPr/>
          <a:lstStyle>
            <a:lvl1pPr marL="0" indent="0">
              <a:buNone/>
              <a:defRPr sz="12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4" y="740570"/>
            <a:ext cx="4627562" cy="3654425"/>
          </a:xfrm>
        </p:spPr>
        <p:txBody>
          <a:bodyPr/>
          <a:lstStyle/>
          <a:p>
            <a:r>
              <a:rPr lang="en-US"/>
              <a:t>Click icon to add chart</a:t>
            </a:r>
            <a:endParaRPr lang="en-US" dirty="0"/>
          </a:p>
        </p:txBody>
      </p:sp>
    </p:spTree>
    <p:extLst>
      <p:ext uri="{BB962C8B-B14F-4D97-AF65-F5344CB8AC3E}">
        <p14:creationId xmlns:p14="http://schemas.microsoft.com/office/powerpoint/2010/main" val="1788339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8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End Slide">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81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2">
    <p:bg>
      <p:bgPr>
        <a:solidFill>
          <a:schemeClr val="accent6">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C8971D-C200-1547-D91D-25E9F0E99A72}"/>
              </a:ext>
            </a:extLst>
          </p:cNvPr>
          <p:cNvSpPr/>
          <p:nvPr/>
        </p:nvSpPr>
        <p:spPr>
          <a:xfrm>
            <a:off x="0" y="0"/>
            <a:ext cx="8421624"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8650" y="1486536"/>
            <a:ext cx="7134225" cy="1087964"/>
          </a:xfrm>
        </p:spPr>
        <p:txBody>
          <a:bodyPr anchor="b"/>
          <a:lstStyle>
            <a:lvl1pPr algn="r">
              <a:defRPr sz="4500">
                <a:solidFill>
                  <a:schemeClr val="accent6">
                    <a:lumMod val="50000"/>
                  </a:schemeClr>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8650" y="2594741"/>
            <a:ext cx="7134225" cy="562570"/>
          </a:xfrm>
        </p:spPr>
        <p:txBody>
          <a:bodyPr>
            <a:normAutofit/>
          </a:bodyPr>
          <a:lstStyle>
            <a:lvl1pPr marL="0" indent="0" algn="r">
              <a:buNone/>
              <a:defRPr sz="1600" b="1" spc="100" baseline="0">
                <a:solidFill>
                  <a:schemeClr val="accent6">
                    <a:lumMod val="50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8650" y="3315526"/>
            <a:ext cx="7134225" cy="297332"/>
          </a:xfrm>
        </p:spPr>
        <p:txBody>
          <a:bodyPr>
            <a:normAutofit/>
          </a:bodyPr>
          <a:lstStyle>
            <a:lvl1pPr marL="0" indent="0" algn="r">
              <a:buNone/>
              <a:defRPr sz="1400" b="0">
                <a:solidFill>
                  <a:schemeClr val="accent6">
                    <a:lumMod val="75000"/>
                  </a:schemeClr>
                </a:solidFill>
                <a:effectLs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 | Date</a:t>
            </a:r>
          </a:p>
        </p:txBody>
      </p:sp>
      <p:sp>
        <p:nvSpPr>
          <p:cNvPr id="6" name="TextBox 5">
            <a:extLst>
              <a:ext uri="{FF2B5EF4-FFF2-40B4-BE49-F238E27FC236}">
                <a16:creationId xmlns:a16="http://schemas.microsoft.com/office/drawing/2014/main" id="{781E1B88-7058-0E5E-1867-7A9F6CBE2D4A}"/>
              </a:ext>
            </a:extLst>
          </p:cNvPr>
          <p:cNvSpPr txBox="1"/>
          <p:nvPr/>
        </p:nvSpPr>
        <p:spPr>
          <a:xfrm rot="5400000">
            <a:off x="6471284" y="2387085"/>
            <a:ext cx="4600575" cy="369332"/>
          </a:xfrm>
          <a:prstGeom prst="rect">
            <a:avLst/>
          </a:prstGeom>
          <a:noFill/>
        </p:spPr>
        <p:txBody>
          <a:bodyPr wrap="square" rtlCol="0">
            <a:spAutoFit/>
          </a:bodyPr>
          <a:lstStyle/>
          <a:p>
            <a:pPr algn="ctr"/>
            <a:r>
              <a:rPr lang="en-US" sz="1800" b="0" dirty="0">
                <a:solidFill>
                  <a:schemeClr val="accent6">
                    <a:lumMod val="20000"/>
                    <a:lumOff val="80000"/>
                  </a:schemeClr>
                </a:solidFill>
              </a:rPr>
              <a:t>The Access Management Curriculum</a:t>
            </a:r>
          </a:p>
        </p:txBody>
      </p:sp>
    </p:spTree>
    <p:extLst>
      <p:ext uri="{BB962C8B-B14F-4D97-AF65-F5344CB8AC3E}">
        <p14:creationId xmlns:p14="http://schemas.microsoft.com/office/powerpoint/2010/main" val="3161726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7551CA-7376-C6FB-1DCB-BAF61D642C17}"/>
              </a:ext>
            </a:extLst>
          </p:cNvPr>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F35DEC4-CCA7-BCC1-094B-128EBA81CD09}"/>
              </a:ext>
            </a:extLst>
          </p:cNvPr>
          <p:cNvSpPr>
            <a:spLocks noGrp="1"/>
          </p:cNvSpPr>
          <p:nvPr>
            <p:ph type="dt" sz="half" idx="10"/>
          </p:nvPr>
        </p:nvSpPr>
        <p:spPr>
          <a:xfrm>
            <a:off x="457200" y="4683919"/>
            <a:ext cx="2133600" cy="357188"/>
          </a:xfrm>
        </p:spPr>
        <p:txBody>
          <a:bodyPr/>
          <a:lstStyle>
            <a:lvl1pPr>
              <a:defRPr/>
            </a:lvl1pPr>
          </a:lstStyle>
          <a:p>
            <a:endParaRPr lang="en-US"/>
          </a:p>
        </p:txBody>
      </p:sp>
      <p:sp>
        <p:nvSpPr>
          <p:cNvPr id="4" name="Footer Placeholder 3">
            <a:extLst>
              <a:ext uri="{FF2B5EF4-FFF2-40B4-BE49-F238E27FC236}">
                <a16:creationId xmlns:a16="http://schemas.microsoft.com/office/drawing/2014/main" id="{071809F9-70D2-D25E-4DE8-A787D40E9B56}"/>
              </a:ext>
            </a:extLst>
          </p:cNvPr>
          <p:cNvSpPr>
            <a:spLocks noGrp="1"/>
          </p:cNvSpPr>
          <p:nvPr>
            <p:ph type="ftr" sz="quarter" idx="11"/>
          </p:nvPr>
        </p:nvSpPr>
        <p:spPr>
          <a:xfrm>
            <a:off x="3124200" y="4683919"/>
            <a:ext cx="2895600" cy="357188"/>
          </a:xfrm>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ACFEB951-631D-F9F3-BC29-8C8A688B1B3B}"/>
              </a:ext>
            </a:extLst>
          </p:cNvPr>
          <p:cNvSpPr>
            <a:spLocks noGrp="1"/>
          </p:cNvSpPr>
          <p:nvPr>
            <p:ph type="sldNum" sz="quarter" idx="12"/>
          </p:nvPr>
        </p:nvSpPr>
        <p:spPr>
          <a:xfrm>
            <a:off x="6553200" y="4683919"/>
            <a:ext cx="2133600" cy="357188"/>
          </a:xfrm>
        </p:spPr>
        <p:txBody>
          <a:bodyPr/>
          <a:lstStyle>
            <a:lvl1pPr>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3671486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8051802" y="4849461"/>
            <a:ext cx="1010267"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200" smtClean="0">
                <a:solidFill>
                  <a:prstClr val="white"/>
                </a:solidFill>
              </a:rPr>
              <a:pPr/>
              <a:t>‹#›</a:t>
            </a:fld>
            <a:endParaRPr lang="en-US" sz="1200" dirty="0">
              <a:solidFill>
                <a:prstClr val="white"/>
              </a:solidFill>
            </a:endParaRPr>
          </a:p>
        </p:txBody>
      </p:sp>
      <p:sp>
        <p:nvSpPr>
          <p:cNvPr id="3" name="Slide Number Placeholder 5">
            <a:extLst>
              <a:ext uri="{FF2B5EF4-FFF2-40B4-BE49-F238E27FC236}">
                <a16:creationId xmlns:a16="http://schemas.microsoft.com/office/drawing/2014/main" id="{DA623130-D64C-6F70-609F-95EA564E1E60}"/>
              </a:ext>
            </a:extLst>
          </p:cNvPr>
          <p:cNvSpPr txBox="1">
            <a:spLocks/>
          </p:cNvSpPr>
          <p:nvPr/>
        </p:nvSpPr>
        <p:spPr>
          <a:xfrm>
            <a:off x="8051801" y="4849461"/>
            <a:ext cx="1010267"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2176605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chemeClr val="accent6">
                    <a:lumMod val="50000"/>
                  </a:schemeClr>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p:nvSpPr>
        <p:spPr>
          <a:xfrm>
            <a:off x="1" y="0"/>
            <a:ext cx="179462"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r>
              <a:rPr lang="en-US"/>
              <a:t>Click icon to add picture</a:t>
            </a:r>
          </a:p>
        </p:txBody>
      </p:sp>
    </p:spTree>
    <p:extLst>
      <p:ext uri="{BB962C8B-B14F-4D97-AF65-F5344CB8AC3E}">
        <p14:creationId xmlns:p14="http://schemas.microsoft.com/office/powerpoint/2010/main" val="2067156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Section Header-Photo">
    <p:bg>
      <p:bgPr>
        <a:solidFill>
          <a:schemeClr val="accent6">
            <a:lumMod val="5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p:nvSpPr>
        <p:spPr>
          <a:xfrm>
            <a:off x="182880" y="219456"/>
            <a:ext cx="8750808" cy="47548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accent6">
                    <a:lumMod val="50000"/>
                  </a:schemeClr>
                </a:solidFill>
              </a:defRPr>
            </a:lvl1pPr>
          </a:lstStyle>
          <a:p>
            <a:r>
              <a:rPr lang="en-US" dirty="0"/>
              <a:t>Simple Break Section</a:t>
            </a:r>
          </a:p>
        </p:txBody>
      </p:sp>
    </p:spTree>
    <p:extLst>
      <p:ext uri="{BB962C8B-B14F-4D97-AF65-F5344CB8AC3E}">
        <p14:creationId xmlns:p14="http://schemas.microsoft.com/office/powerpoint/2010/main" val="636626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Section Header-Photo-2">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2011204"/>
            <a:ext cx="3145064" cy="2734967"/>
          </a:xfrm>
        </p:spPr>
        <p:txBody>
          <a:bodyPr anchor="t"/>
          <a:lstStyle>
            <a:lvl1pPr algn="l">
              <a:defRPr>
                <a:solidFill>
                  <a:schemeClr val="accent6">
                    <a:lumMod val="50000"/>
                  </a:schemeClr>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Tree>
    <p:extLst>
      <p:ext uri="{BB962C8B-B14F-4D97-AF65-F5344CB8AC3E}">
        <p14:creationId xmlns:p14="http://schemas.microsoft.com/office/powerpoint/2010/main" val="26168997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p:nvSpPr>
        <p:spPr>
          <a:xfrm>
            <a:off x="0" y="-34016"/>
            <a:ext cx="9144000" cy="21915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9841" y="342900"/>
            <a:ext cx="3099679" cy="1200150"/>
          </a:xfrm>
        </p:spPr>
        <p:txBody>
          <a:bodyPr anchor="b"/>
          <a:lstStyle>
            <a:lvl1pPr>
              <a:defRPr sz="2400">
                <a:solidFill>
                  <a:schemeClr val="accent6">
                    <a:lumMod val="50000"/>
                  </a:schemeClr>
                </a:solidFill>
              </a:defRPr>
            </a:lvl1pPr>
          </a:lstStyle>
          <a:p>
            <a:r>
              <a:rPr lang="en-US" dirty="0"/>
              <a:t>Header Goes Here</a:t>
            </a:r>
          </a:p>
        </p:txBody>
      </p:sp>
      <p:sp>
        <p:nvSpPr>
          <p:cNvPr id="4" name="Text Placeholder 3"/>
          <p:cNvSpPr>
            <a:spLocks noGrp="1"/>
          </p:cNvSpPr>
          <p:nvPr>
            <p:ph type="body" sz="half" idx="2"/>
          </p:nvPr>
        </p:nvSpPr>
        <p:spPr>
          <a:xfrm>
            <a:off x="629841" y="2383605"/>
            <a:ext cx="4034626" cy="2208944"/>
          </a:xfrm>
        </p:spPr>
        <p:txBody>
          <a:bodyPr>
            <a:normAutofit/>
          </a:bodyPr>
          <a:lstStyle>
            <a:lvl1pPr marL="0" indent="0">
              <a:buNone/>
              <a:defRPr sz="18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4" y="-33338"/>
            <a:ext cx="3606800" cy="3732213"/>
          </a:xfrm>
        </p:spPr>
        <p:txBody>
          <a:bodyPr/>
          <a:lstStyle/>
          <a:p>
            <a:r>
              <a:rPr lang="en-US"/>
              <a:t>Click icon to add picture</a:t>
            </a:r>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4" y="3871645"/>
            <a:ext cx="3606800" cy="453776"/>
          </a:xfrm>
        </p:spPr>
        <p:txBody>
          <a:bodyPr/>
          <a:lstStyle>
            <a:lvl1pPr marL="0" indent="0" algn="ctr">
              <a:buNone/>
              <a:defRPr sz="12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Tree>
    <p:extLst>
      <p:ext uri="{BB962C8B-B14F-4D97-AF65-F5344CB8AC3E}">
        <p14:creationId xmlns:p14="http://schemas.microsoft.com/office/powerpoint/2010/main" val="1921984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hart-logo">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3" y="740570"/>
            <a:ext cx="2949178" cy="802480"/>
          </a:xfrm>
        </p:spPr>
        <p:txBody>
          <a:bodyPr anchor="b"/>
          <a:lstStyle>
            <a:lvl1pPr>
              <a:defRPr sz="2400">
                <a:solidFill>
                  <a:schemeClr val="accent6">
                    <a:lumMod val="50000"/>
                  </a:schemeClr>
                </a:solidFill>
              </a:defRPr>
            </a:lvl1pPr>
          </a:lstStyle>
          <a:p>
            <a:r>
              <a:rPr lang="en-US" dirty="0"/>
              <a:t>Header Goes Here</a:t>
            </a:r>
          </a:p>
        </p:txBody>
      </p:sp>
      <p:sp>
        <p:nvSpPr>
          <p:cNvPr id="4" name="Text Placeholder 3"/>
          <p:cNvSpPr>
            <a:spLocks noGrp="1"/>
          </p:cNvSpPr>
          <p:nvPr>
            <p:ph type="body" sz="half" idx="2"/>
          </p:nvPr>
        </p:nvSpPr>
        <p:spPr>
          <a:xfrm>
            <a:off x="5566173" y="1543051"/>
            <a:ext cx="2949178" cy="2858691"/>
          </a:xfrm>
        </p:spPr>
        <p:txBody>
          <a:bodyPr/>
          <a:lstStyle>
            <a:lvl1pPr marL="0" indent="0">
              <a:buNone/>
              <a:defRPr sz="12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4" y="740570"/>
            <a:ext cx="4627562" cy="3654425"/>
          </a:xfrm>
        </p:spPr>
        <p:txBody>
          <a:bodyPr/>
          <a:lstStyle/>
          <a:p>
            <a:r>
              <a:rPr lang="en-US"/>
              <a:t>Click icon to add chart</a:t>
            </a:r>
            <a:endParaRPr lang="en-US" dirty="0"/>
          </a:p>
        </p:txBody>
      </p:sp>
    </p:spTree>
    <p:extLst>
      <p:ext uri="{BB962C8B-B14F-4D97-AF65-F5344CB8AC3E}">
        <p14:creationId xmlns:p14="http://schemas.microsoft.com/office/powerpoint/2010/main" val="2756547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End Slide">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029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End Slide">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293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75438"/>
            <a:ext cx="8469630" cy="528066"/>
          </a:xfrm>
        </p:spPr>
        <p:txBody>
          <a:bodyPr>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342900" y="828319"/>
            <a:ext cx="4114800" cy="617934"/>
          </a:xfrm>
        </p:spPr>
        <p:txBody>
          <a:bodyPr anchor="b">
            <a:normAutofit/>
          </a:bodyPr>
          <a:lstStyle>
            <a:lvl1pPr marL="0" indent="0">
              <a:buNone/>
              <a:defRPr sz="225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629150" y="828319"/>
            <a:ext cx="4114800" cy="617934"/>
          </a:xfrm>
        </p:spPr>
        <p:txBody>
          <a:bodyPr anchor="b">
            <a:normAutofit/>
          </a:bodyPr>
          <a:lstStyle>
            <a:lvl1pPr marL="0" indent="0">
              <a:buNone/>
              <a:defRPr sz="225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F587-D48E-4F0D-A39C-5AB282297A33}" type="slidenum">
              <a:rPr lang="en-US" smtClean="0"/>
              <a:t>‹#›</a:t>
            </a:fld>
            <a:endParaRPr lang="en-US"/>
          </a:p>
        </p:txBody>
      </p:sp>
      <p:sp>
        <p:nvSpPr>
          <p:cNvPr id="10" name="Content Placeholder 2"/>
          <p:cNvSpPr>
            <a:spLocks noGrp="1"/>
          </p:cNvSpPr>
          <p:nvPr>
            <p:ph sz="half" idx="13"/>
          </p:nvPr>
        </p:nvSpPr>
        <p:spPr>
          <a:xfrm>
            <a:off x="342900" y="1583704"/>
            <a:ext cx="4114800" cy="2867139"/>
          </a:xfrm>
        </p:spPr>
        <p:txBody>
          <a:bodyPr>
            <a:normAutofit/>
          </a:bodyPr>
          <a:lstStyle>
            <a:lvl1pPr>
              <a:lnSpc>
                <a:spcPct val="100000"/>
              </a:lnSpc>
              <a:buClr>
                <a:srgbClr val="03684A"/>
              </a:buClr>
              <a:defRPr sz="2100"/>
            </a:lvl1pPr>
            <a:lvl2pPr marL="600060" indent="-257168">
              <a:lnSpc>
                <a:spcPct val="100000"/>
              </a:lnSpc>
              <a:buClr>
                <a:srgbClr val="03684A"/>
              </a:buClr>
              <a:buFont typeface="Arial" panose="020B0604020202020204" pitchFamily="34" charset="0"/>
              <a:buChar char="•"/>
              <a:defRPr sz="2100"/>
            </a:lvl2pPr>
            <a:lvl3pPr marL="942952" indent="-257168">
              <a:lnSpc>
                <a:spcPct val="100000"/>
              </a:lnSpc>
              <a:buClr>
                <a:srgbClr val="03684A"/>
              </a:buClr>
              <a:buFont typeface="Calibri" panose="020F0502020204030204" pitchFamily="34" charset="0"/>
              <a:buChar char="◦"/>
              <a:defRPr sz="2100"/>
            </a:lvl3pPr>
            <a:lvl4pPr marL="1242982" indent="-214308">
              <a:lnSpc>
                <a:spcPct val="100000"/>
              </a:lnSpc>
              <a:buClr>
                <a:srgbClr val="03684A"/>
              </a:buClr>
              <a:buFont typeface="Calibri" panose="020F0502020204030204" pitchFamily="34" charset="0"/>
              <a:buChar char="▫"/>
              <a:defRPr sz="2100"/>
            </a:lvl4pPr>
            <a:lvl5pPr marL="1585874" indent="-214308">
              <a:lnSpc>
                <a:spcPct val="100000"/>
              </a:lnSpc>
              <a:buClr>
                <a:srgbClr val="03684A"/>
              </a:buClr>
              <a:buFont typeface="Calibri" panose="020F0502020204030204" pitchFamily="34" charset="0"/>
              <a:buChar cha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629150" y="1583704"/>
            <a:ext cx="4114800" cy="2867139"/>
          </a:xfrm>
        </p:spPr>
        <p:txBody>
          <a:bodyPr>
            <a:normAutofit/>
          </a:bodyPr>
          <a:lstStyle>
            <a:lvl1pPr marL="342892" indent="-342892">
              <a:lnSpc>
                <a:spcPct val="100000"/>
              </a:lnSpc>
              <a:buClr>
                <a:srgbClr val="03684A"/>
              </a:buClr>
              <a:buFont typeface="Wingdings" panose="05000000000000000000" pitchFamily="2" charset="2"/>
              <a:buChar char="§"/>
              <a:defRPr sz="2100"/>
            </a:lvl1pPr>
            <a:lvl2pPr marL="685783" indent="-342892">
              <a:lnSpc>
                <a:spcPct val="100000"/>
              </a:lnSpc>
              <a:buClr>
                <a:srgbClr val="03684A"/>
              </a:buClr>
              <a:buFont typeface="Arial" panose="020B0604020202020204" pitchFamily="34" charset="0"/>
              <a:buChar char="•"/>
              <a:defRPr sz="2100"/>
            </a:lvl2pPr>
            <a:lvl3pPr marL="1028675" indent="-342892">
              <a:lnSpc>
                <a:spcPct val="100000"/>
              </a:lnSpc>
              <a:buClr>
                <a:srgbClr val="03684A"/>
              </a:buClr>
              <a:buFont typeface="Calibri" panose="020F0502020204030204" pitchFamily="34" charset="0"/>
              <a:buChar char="◦"/>
              <a:defRPr sz="2100"/>
            </a:lvl3pPr>
            <a:lvl4pPr marL="1371566" indent="-342892">
              <a:lnSpc>
                <a:spcPct val="100000"/>
              </a:lnSpc>
              <a:buClr>
                <a:srgbClr val="03684A"/>
              </a:buClr>
              <a:buFont typeface="Calibri" panose="020F0502020204030204" pitchFamily="34" charset="0"/>
              <a:buChar char="▫"/>
              <a:defRPr sz="2100"/>
            </a:lvl4pPr>
            <a:lvl5pPr marL="1714457" indent="-342892">
              <a:lnSpc>
                <a:spcPct val="100000"/>
              </a:lnSpc>
              <a:buClr>
                <a:srgbClr val="03684A"/>
              </a:buClr>
              <a:buFont typeface="Calibri" panose="020F0502020204030204" pitchFamily="34" charset="0"/>
              <a:buChar cha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14706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Logo-1">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3"/>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4" name="Rectangle 3">
            <a:extLst>
              <a:ext uri="{FF2B5EF4-FFF2-40B4-BE49-F238E27FC236}">
                <a16:creationId xmlns:a16="http://schemas.microsoft.com/office/drawing/2014/main" id="{8A9DEC82-AE4F-BBB3-8274-FF4F62B3FC0F}"/>
              </a:ext>
            </a:extLst>
          </p:cNvPr>
          <p:cNvSpPr/>
          <p:nvPr/>
        </p:nvSpPr>
        <p:spPr>
          <a:xfrm>
            <a:off x="0" y="510778"/>
            <a:ext cx="9144000" cy="46327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22321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17500" y="541735"/>
            <a:ext cx="8637588" cy="571500"/>
          </a:xfrm>
        </p:spPr>
        <p:txBody>
          <a:bodyPr/>
          <a:lstStyle/>
          <a:p>
            <a:r>
              <a:rPr lang="en-US"/>
              <a:t>Click to edit Master title style</a:t>
            </a:r>
          </a:p>
        </p:txBody>
      </p:sp>
      <p:sp>
        <p:nvSpPr>
          <p:cNvPr id="3" name="Text Placeholder 2"/>
          <p:cNvSpPr>
            <a:spLocks noGrp="1"/>
          </p:cNvSpPr>
          <p:nvPr>
            <p:ph type="body" sz="half" idx="1"/>
          </p:nvPr>
        </p:nvSpPr>
        <p:spPr>
          <a:xfrm>
            <a:off x="328614" y="1456135"/>
            <a:ext cx="4027487"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08501" y="1456135"/>
            <a:ext cx="4029075" cy="3086100"/>
          </a:xfrm>
        </p:spPr>
        <p:txBody>
          <a:bodyPr/>
          <a:lstStyle/>
          <a:p>
            <a:endParaRPr lang="en-US"/>
          </a:p>
        </p:txBody>
      </p:sp>
      <p:sp>
        <p:nvSpPr>
          <p:cNvPr id="8" name="Slide Number Placeholder 5">
            <a:extLst>
              <a:ext uri="{FF2B5EF4-FFF2-40B4-BE49-F238E27FC236}">
                <a16:creationId xmlns:a16="http://schemas.microsoft.com/office/drawing/2014/main" id="{29D9FC76-8F23-B4A9-3C29-BCB9D7C5F713}"/>
              </a:ext>
            </a:extLst>
          </p:cNvPr>
          <p:cNvSpPr txBox="1">
            <a:spLocks/>
          </p:cNvSpPr>
          <p:nvPr userDrawn="1"/>
        </p:nvSpPr>
        <p:spPr>
          <a:xfrm>
            <a:off x="6457950" y="4767263"/>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F5EC011-0DA0-DB45-996E-85C7F379AB45}" type="slidenum">
              <a:rPr lang="en-US" smtClean="0"/>
              <a:pPr/>
              <a:t>‹#›</a:t>
            </a:fld>
            <a:endParaRPr lang="en-US"/>
          </a:p>
        </p:txBody>
      </p:sp>
    </p:spTree>
    <p:extLst>
      <p:ext uri="{BB962C8B-B14F-4D97-AF65-F5344CB8AC3E}">
        <p14:creationId xmlns:p14="http://schemas.microsoft.com/office/powerpoint/2010/main" val="106388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Logo-2">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
        <p:nvSpPr>
          <p:cNvPr id="4" name="Rectangle 3">
            <a:extLst>
              <a:ext uri="{FF2B5EF4-FFF2-40B4-BE49-F238E27FC236}">
                <a16:creationId xmlns:a16="http://schemas.microsoft.com/office/drawing/2014/main" id="{BD20E22D-10E3-113E-2642-D9FA27460236}"/>
              </a:ext>
            </a:extLst>
          </p:cNvPr>
          <p:cNvSpPr/>
          <p:nvPr/>
        </p:nvSpPr>
        <p:spPr>
          <a:xfrm>
            <a:off x="0" y="1"/>
            <a:ext cx="9144000" cy="46327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8937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lumMod val="50000"/>
                  </a:schemeClr>
                </a:solidFill>
              </a:defRPr>
            </a:lvl1pPr>
          </a:lstStyle>
          <a:p>
            <a:r>
              <a:rPr lang="en-US" dirty="0"/>
              <a:t>Header Goes Here</a:t>
            </a:r>
          </a:p>
        </p:txBody>
      </p:sp>
      <p:sp>
        <p:nvSpPr>
          <p:cNvPr id="3" name="Content Placeholder 2"/>
          <p:cNvSpPr>
            <a:spLocks noGrp="1"/>
          </p:cNvSpPr>
          <p:nvPr>
            <p:ph idx="1"/>
          </p:nvPr>
        </p:nvSpPr>
        <p:spPr/>
        <p:txBody>
          <a:bodyPr/>
          <a:lstStyle>
            <a:lvl1pPr>
              <a:defRPr sz="2400">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4" name="Rectangle 3">
            <a:extLst>
              <a:ext uri="{FF2B5EF4-FFF2-40B4-BE49-F238E27FC236}">
                <a16:creationId xmlns:a16="http://schemas.microsoft.com/office/drawing/2014/main" id="{E49A021A-BF37-B1E6-9F58-A97C78283350}"/>
              </a:ext>
            </a:extLst>
          </p:cNvPr>
          <p:cNvSpPr/>
          <p:nvPr/>
        </p:nvSpPr>
        <p:spPr>
          <a:xfrm>
            <a:off x="0" y="1"/>
            <a:ext cx="9144000" cy="1393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9516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lumMod val="50000"/>
                  </a:schemeClr>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1A6B520E-1323-8948-69DE-9982D27DB6C8}"/>
              </a:ext>
            </a:extLst>
          </p:cNvPr>
          <p:cNvSpPr/>
          <p:nvPr/>
        </p:nvSpPr>
        <p:spPr>
          <a:xfrm>
            <a:off x="0" y="1"/>
            <a:ext cx="9144000" cy="1393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2172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chemeClr val="accent6">
                    <a:lumMod val="50000"/>
                  </a:schemeClr>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r>
              <a:rPr lang="en-US"/>
              <a:t>Click icon to add picture</a:t>
            </a:r>
          </a:p>
        </p:txBody>
      </p:sp>
      <p:sp>
        <p:nvSpPr>
          <p:cNvPr id="3" name="Rectangle 2">
            <a:extLst>
              <a:ext uri="{FF2B5EF4-FFF2-40B4-BE49-F238E27FC236}">
                <a16:creationId xmlns:a16="http://schemas.microsoft.com/office/drawing/2014/main" id="{4390D58A-03BF-6583-9955-AD876B9BF8D1}"/>
              </a:ext>
            </a:extLst>
          </p:cNvPr>
          <p:cNvSpPr/>
          <p:nvPr/>
        </p:nvSpPr>
        <p:spPr>
          <a:xfrm>
            <a:off x="1" y="0"/>
            <a:ext cx="179462"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0497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lumMod val="50000"/>
                  </a:schemeClr>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B16335F2-CAA8-1B7E-35FE-067B571B7AEB}"/>
              </a:ext>
            </a:extLst>
          </p:cNvPr>
          <p:cNvSpPr/>
          <p:nvPr/>
        </p:nvSpPr>
        <p:spPr>
          <a:xfrm>
            <a:off x="0" y="1"/>
            <a:ext cx="9144000" cy="1393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5723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chemeClr val="accent6">
                    <a:lumMod val="50000"/>
                  </a:schemeClr>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accent6">
                    <a:lumMod val="50000"/>
                  </a:schemeClr>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solidFill>
                  <a:schemeClr val="accent6">
                    <a:lumMod val="50000"/>
                  </a:schemeClr>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135A1057-82E6-4747-3346-7F98E596F653}"/>
              </a:ext>
            </a:extLst>
          </p:cNvPr>
          <p:cNvSpPr/>
          <p:nvPr/>
        </p:nvSpPr>
        <p:spPr>
          <a:xfrm>
            <a:off x="0" y="1"/>
            <a:ext cx="9144000" cy="1393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2828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12958408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56" r:id="rId29"/>
    <p:sldLayoutId id="2147483757" r:id="rId30"/>
  </p:sldLayoutIdLst>
  <p:hf hdr="0" ftr="0" dt="0"/>
  <p:txStyles>
    <p:titleStyle>
      <a:lvl1pPr algn="l" defTabSz="685783"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21.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23.wmf"/><Relationship Id="rId5" Type="http://schemas.openxmlformats.org/officeDocument/2006/relationships/oleObject" Target="../embeddings/oleObject3.bin"/><Relationship Id="rId4" Type="http://schemas.openxmlformats.org/officeDocument/2006/relationships/image" Target="../media/image22.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6DCE-5506-AE49-9AA5-4EB0B2528574}"/>
              </a:ext>
            </a:extLst>
          </p:cNvPr>
          <p:cNvSpPr>
            <a:spLocks noGrp="1"/>
          </p:cNvSpPr>
          <p:nvPr>
            <p:ph type="title"/>
          </p:nvPr>
        </p:nvSpPr>
        <p:spPr/>
        <p:txBody>
          <a:bodyPr/>
          <a:lstStyle/>
          <a:p>
            <a:r>
              <a:rPr lang="en-US" dirty="0"/>
              <a:t>Access Location and Spacing</a:t>
            </a:r>
          </a:p>
        </p:txBody>
      </p:sp>
      <p:sp>
        <p:nvSpPr>
          <p:cNvPr id="3" name="Text Placeholder 2">
            <a:extLst>
              <a:ext uri="{FF2B5EF4-FFF2-40B4-BE49-F238E27FC236}">
                <a16:creationId xmlns:a16="http://schemas.microsoft.com/office/drawing/2014/main" id="{E56915A3-AD07-F048-8B5A-7D44B354DF7A}"/>
              </a:ext>
            </a:extLst>
          </p:cNvPr>
          <p:cNvSpPr>
            <a:spLocks noGrp="1"/>
          </p:cNvSpPr>
          <p:nvPr>
            <p:ph type="body" idx="1"/>
          </p:nvPr>
        </p:nvSpPr>
        <p:spPr/>
        <p:txBody>
          <a:bodyPr>
            <a:normAutofit/>
          </a:bodyPr>
          <a:lstStyle/>
          <a:p>
            <a:r>
              <a:rPr lang="en-US" dirty="0"/>
              <a:t>Module 4</a:t>
            </a:r>
          </a:p>
        </p:txBody>
      </p:sp>
      <p:sp>
        <p:nvSpPr>
          <p:cNvPr id="5" name="Text Placeholder 4">
            <a:extLst>
              <a:ext uri="{FF2B5EF4-FFF2-40B4-BE49-F238E27FC236}">
                <a16:creationId xmlns:a16="http://schemas.microsoft.com/office/drawing/2014/main" id="{EA7542F9-7560-CF91-C6B4-8DE41A43F840}"/>
              </a:ext>
            </a:extLst>
          </p:cNvPr>
          <p:cNvSpPr>
            <a:spLocks noGrp="1"/>
          </p:cNvSpPr>
          <p:nvPr>
            <p:ph type="body" idx="11"/>
          </p:nvPr>
        </p:nvSpPr>
        <p:spPr/>
        <p:txBody>
          <a:bodyPr/>
          <a:lstStyle/>
          <a:p>
            <a:endParaRPr lang="en-US"/>
          </a:p>
        </p:txBody>
      </p:sp>
    </p:spTree>
    <p:extLst>
      <p:ext uri="{BB962C8B-B14F-4D97-AF65-F5344CB8AC3E}">
        <p14:creationId xmlns:p14="http://schemas.microsoft.com/office/powerpoint/2010/main" val="107824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55857D2A-7EF3-DF5B-3CAC-B1A00BF61EF8}"/>
              </a:ext>
            </a:extLst>
          </p:cNvPr>
          <p:cNvSpPr>
            <a:spLocks noGrp="1" noChangeArrowheads="1"/>
          </p:cNvSpPr>
          <p:nvPr>
            <p:ph type="title"/>
          </p:nvPr>
        </p:nvSpPr>
        <p:spPr/>
        <p:txBody>
          <a:bodyPr/>
          <a:lstStyle/>
          <a:p>
            <a:r>
              <a:rPr lang="en-US" altLang="en-US"/>
              <a:t>Site Characteristics</a:t>
            </a:r>
          </a:p>
        </p:txBody>
      </p:sp>
      <p:sp>
        <p:nvSpPr>
          <p:cNvPr id="17411" name="Rectangle 3">
            <a:extLst>
              <a:ext uri="{FF2B5EF4-FFF2-40B4-BE49-F238E27FC236}">
                <a16:creationId xmlns:a16="http://schemas.microsoft.com/office/drawing/2014/main" id="{09070232-0844-57A5-C33B-83A2AC1B6A99}"/>
              </a:ext>
            </a:extLst>
          </p:cNvPr>
          <p:cNvSpPr>
            <a:spLocks noGrp="1" noChangeArrowheads="1"/>
          </p:cNvSpPr>
          <p:nvPr>
            <p:ph idx="1"/>
          </p:nvPr>
        </p:nvSpPr>
        <p:spPr/>
        <p:txBody>
          <a:bodyPr/>
          <a:lstStyle/>
          <a:p>
            <a:r>
              <a:rPr lang="en-US" altLang="en-US" dirty="0"/>
              <a:t>Size of a site</a:t>
            </a:r>
          </a:p>
          <a:p>
            <a:r>
              <a:rPr lang="en-US" altLang="en-US" dirty="0"/>
              <a:t>Flexibility in access location, building, on-site circulation</a:t>
            </a:r>
          </a:p>
          <a:p>
            <a:r>
              <a:rPr lang="en-US" altLang="en-US" dirty="0"/>
              <a:t>Traffic characteristics on adjacent roadways</a:t>
            </a:r>
          </a:p>
          <a:p>
            <a:r>
              <a:rPr lang="en-US" altLang="en-US" dirty="0"/>
              <a:t>Site layout</a:t>
            </a:r>
          </a:p>
          <a:p>
            <a:pPr lvl="1"/>
            <a:r>
              <a:rPr lang="en-US" altLang="en-US" dirty="0"/>
              <a:t>Structure near the right-of-way line with service area and parking behind the building;</a:t>
            </a:r>
          </a:p>
          <a:p>
            <a:pPr lvl="1"/>
            <a:r>
              <a:rPr lang="en-US" altLang="en-US" dirty="0"/>
              <a:t>Building near the rear property line with parking at the front</a:t>
            </a:r>
          </a:p>
          <a:p>
            <a:pPr lvl="1"/>
            <a:endParaRPr lang="en-US" altLang="en-US" dirty="0"/>
          </a:p>
        </p:txBody>
      </p:sp>
      <p:sp>
        <p:nvSpPr>
          <p:cNvPr id="2" name="Slide Number Placeholder 1">
            <a:extLst>
              <a:ext uri="{FF2B5EF4-FFF2-40B4-BE49-F238E27FC236}">
                <a16:creationId xmlns:a16="http://schemas.microsoft.com/office/drawing/2014/main" id="{E895EEB1-DB95-8E6F-B901-0764B6BE966C}"/>
              </a:ext>
            </a:extLst>
          </p:cNvPr>
          <p:cNvSpPr>
            <a:spLocks noGrp="1"/>
          </p:cNvSpPr>
          <p:nvPr>
            <p:ph type="sldNum" sz="quarter" idx="12"/>
          </p:nvPr>
        </p:nvSpPr>
        <p:spPr/>
        <p:txBody>
          <a:bodyPr/>
          <a:lstStyle/>
          <a:p>
            <a:fld id="{0F5EC011-0DA0-DB45-996E-85C7F379AB45}"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a:extLst>
              <a:ext uri="{FF2B5EF4-FFF2-40B4-BE49-F238E27FC236}">
                <a16:creationId xmlns:a16="http://schemas.microsoft.com/office/drawing/2014/main" id="{248B19BB-7BB5-8058-1AAF-8B715BA463CC}"/>
              </a:ext>
            </a:extLst>
          </p:cNvPr>
          <p:cNvSpPr>
            <a:spLocks noGrp="1" noChangeArrowheads="1"/>
          </p:cNvSpPr>
          <p:nvPr>
            <p:ph type="title"/>
          </p:nvPr>
        </p:nvSpPr>
        <p:spPr/>
        <p:txBody>
          <a:bodyPr/>
          <a:lstStyle/>
          <a:p>
            <a:r>
              <a:rPr lang="en-US" altLang="en-US"/>
              <a:t>User Characteristics</a:t>
            </a:r>
          </a:p>
        </p:txBody>
      </p:sp>
      <p:sp>
        <p:nvSpPr>
          <p:cNvPr id="18435" name="Rectangle 3">
            <a:extLst>
              <a:ext uri="{FF2B5EF4-FFF2-40B4-BE49-F238E27FC236}">
                <a16:creationId xmlns:a16="http://schemas.microsoft.com/office/drawing/2014/main" id="{6D41B063-8310-C830-2D78-6D2E758E36BD}"/>
              </a:ext>
            </a:extLst>
          </p:cNvPr>
          <p:cNvSpPr>
            <a:spLocks noGrp="1" noChangeArrowheads="1"/>
          </p:cNvSpPr>
          <p:nvPr>
            <p:ph idx="1"/>
          </p:nvPr>
        </p:nvSpPr>
        <p:spPr/>
        <p:txBody>
          <a:bodyPr/>
          <a:lstStyle/>
          <a:p>
            <a:r>
              <a:rPr lang="en-US" altLang="en-US" dirty="0"/>
              <a:t>Drivers’ perception –reaction time</a:t>
            </a:r>
          </a:p>
          <a:p>
            <a:r>
              <a:rPr lang="en-US" altLang="en-US" dirty="0"/>
              <a:t>Adequate intersection sight distance</a:t>
            </a:r>
          </a:p>
          <a:p>
            <a:pPr lvl="1"/>
            <a:r>
              <a:rPr lang="en-US" altLang="en-US" dirty="0"/>
              <a:t>Stopping sight distance</a:t>
            </a:r>
          </a:p>
          <a:p>
            <a:pPr lvl="1"/>
            <a:r>
              <a:rPr lang="en-US" altLang="en-US" dirty="0"/>
              <a:t>Intersection sight distance</a:t>
            </a:r>
          </a:p>
          <a:p>
            <a:pPr lvl="1"/>
            <a:r>
              <a:rPr lang="en-US" altLang="en-US" dirty="0"/>
              <a:t>Decision sight distance</a:t>
            </a:r>
          </a:p>
        </p:txBody>
      </p:sp>
      <p:sp>
        <p:nvSpPr>
          <p:cNvPr id="2" name="Slide Number Placeholder 1">
            <a:extLst>
              <a:ext uri="{FF2B5EF4-FFF2-40B4-BE49-F238E27FC236}">
                <a16:creationId xmlns:a16="http://schemas.microsoft.com/office/drawing/2014/main" id="{5357CC42-F6ED-0D69-7488-510F5AC9604F}"/>
              </a:ext>
            </a:extLst>
          </p:cNvPr>
          <p:cNvSpPr>
            <a:spLocks noGrp="1"/>
          </p:cNvSpPr>
          <p:nvPr>
            <p:ph type="sldNum" sz="quarter" idx="12"/>
          </p:nvPr>
        </p:nvSpPr>
        <p:spPr/>
        <p:txBody>
          <a:bodyPr/>
          <a:lstStyle/>
          <a:p>
            <a:fld id="{0F5EC011-0DA0-DB45-996E-85C7F379AB45}"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5607-1E90-074F-AA80-601FD6A384D1}"/>
              </a:ext>
            </a:extLst>
          </p:cNvPr>
          <p:cNvSpPr>
            <a:spLocks noGrp="1"/>
          </p:cNvSpPr>
          <p:nvPr>
            <p:ph type="title"/>
          </p:nvPr>
        </p:nvSpPr>
        <p:spPr/>
        <p:txBody>
          <a:bodyPr/>
          <a:lstStyle/>
          <a:p>
            <a:r>
              <a:rPr lang="en-US" dirty="0"/>
              <a:t>Access Spacing</a:t>
            </a:r>
          </a:p>
        </p:txBody>
      </p:sp>
    </p:spTree>
    <p:extLst>
      <p:ext uri="{BB962C8B-B14F-4D97-AF65-F5344CB8AC3E}">
        <p14:creationId xmlns:p14="http://schemas.microsoft.com/office/powerpoint/2010/main" val="1631629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B74C17F8-A54B-4CF2-EBD7-C808A09EF261}"/>
              </a:ext>
            </a:extLst>
          </p:cNvPr>
          <p:cNvSpPr>
            <a:spLocks noGrp="1" noChangeArrowheads="1"/>
          </p:cNvSpPr>
          <p:nvPr>
            <p:ph type="title"/>
          </p:nvPr>
        </p:nvSpPr>
        <p:spPr/>
        <p:txBody>
          <a:bodyPr/>
          <a:lstStyle/>
          <a:p>
            <a:r>
              <a:rPr lang="en-US" altLang="en-US" dirty="0"/>
              <a:t>Factors Considered for Access Spacing</a:t>
            </a:r>
          </a:p>
        </p:txBody>
      </p:sp>
      <p:sp>
        <p:nvSpPr>
          <p:cNvPr id="14339" name="Rectangle 3">
            <a:extLst>
              <a:ext uri="{FF2B5EF4-FFF2-40B4-BE49-F238E27FC236}">
                <a16:creationId xmlns:a16="http://schemas.microsoft.com/office/drawing/2014/main" id="{B93E4E3E-58C0-2E2A-6FED-E620D2017E6F}"/>
              </a:ext>
            </a:extLst>
          </p:cNvPr>
          <p:cNvSpPr>
            <a:spLocks noGrp="1" noChangeArrowheads="1"/>
          </p:cNvSpPr>
          <p:nvPr>
            <p:ph sz="half" idx="1"/>
          </p:nvPr>
        </p:nvSpPr>
        <p:spPr/>
        <p:txBody>
          <a:bodyPr/>
          <a:lstStyle/>
          <a:p>
            <a:r>
              <a:rPr lang="en-US" altLang="en-US" dirty="0"/>
              <a:t>Factors:</a:t>
            </a:r>
          </a:p>
          <a:p>
            <a:pPr lvl="1"/>
            <a:r>
              <a:rPr lang="en-US" altLang="en-US" dirty="0"/>
              <a:t>Signal spacing</a:t>
            </a:r>
          </a:p>
          <a:p>
            <a:pPr lvl="1"/>
            <a:r>
              <a:rPr lang="en-US" altLang="en-US" dirty="0"/>
              <a:t>Driveway spacing </a:t>
            </a:r>
          </a:p>
          <a:p>
            <a:pPr lvl="1"/>
            <a:r>
              <a:rPr lang="en-US" altLang="en-US" dirty="0"/>
              <a:t>Median opening spacing</a:t>
            </a:r>
          </a:p>
          <a:p>
            <a:pPr lvl="1"/>
            <a:r>
              <a:rPr lang="en-US" altLang="en-US" dirty="0"/>
              <a:t>Corner clearance</a:t>
            </a:r>
          </a:p>
          <a:p>
            <a:pPr lvl="1"/>
            <a:r>
              <a:rPr lang="en-US" altLang="en-US" dirty="0"/>
              <a:t>Interchange spacing</a:t>
            </a:r>
          </a:p>
          <a:p>
            <a:pPr lvl="1"/>
            <a:r>
              <a:rPr lang="en-US" altLang="en-US" dirty="0"/>
              <a:t>Access to crossroads at interchange   </a:t>
            </a:r>
          </a:p>
        </p:txBody>
      </p:sp>
      <p:sp>
        <p:nvSpPr>
          <p:cNvPr id="3" name="Content Placeholder 2">
            <a:extLst>
              <a:ext uri="{FF2B5EF4-FFF2-40B4-BE49-F238E27FC236}">
                <a16:creationId xmlns:a16="http://schemas.microsoft.com/office/drawing/2014/main" id="{CF378D38-9DE5-C6D3-9F39-83699E185B1D}"/>
              </a:ext>
            </a:extLst>
          </p:cNvPr>
          <p:cNvSpPr>
            <a:spLocks noGrp="1"/>
          </p:cNvSpPr>
          <p:nvPr>
            <p:ph sz="half" idx="2"/>
          </p:nvPr>
        </p:nvSpPr>
        <p:spPr/>
        <p:txBody>
          <a:bodyPr/>
          <a:lstStyle/>
          <a:p>
            <a:r>
              <a:rPr lang="en-US" altLang="en-US" dirty="0"/>
              <a:t>Highway function and classification</a:t>
            </a:r>
          </a:p>
          <a:p>
            <a:r>
              <a:rPr lang="en-US" altLang="en-US" dirty="0"/>
              <a:t>Speed</a:t>
            </a:r>
          </a:p>
          <a:p>
            <a:r>
              <a:rPr lang="en-US" altLang="en-US" dirty="0"/>
              <a:t>Driver expectancy</a:t>
            </a:r>
          </a:p>
          <a:p>
            <a:r>
              <a:rPr lang="en-US" altLang="en-US" dirty="0"/>
              <a:t>Traffic flow</a:t>
            </a:r>
          </a:p>
          <a:p>
            <a:r>
              <a:rPr lang="en-US" altLang="en-US" dirty="0"/>
              <a:t>Number of conflict points</a:t>
            </a:r>
          </a:p>
          <a:p>
            <a:r>
              <a:rPr lang="en-US" altLang="en-US" dirty="0"/>
              <a:t>Separation of conflict areas</a:t>
            </a:r>
          </a:p>
          <a:p>
            <a:endParaRPr lang="en-US" dirty="0"/>
          </a:p>
        </p:txBody>
      </p:sp>
      <p:sp>
        <p:nvSpPr>
          <p:cNvPr id="2" name="Slide Number Placeholder 1">
            <a:extLst>
              <a:ext uri="{FF2B5EF4-FFF2-40B4-BE49-F238E27FC236}">
                <a16:creationId xmlns:a16="http://schemas.microsoft.com/office/drawing/2014/main" id="{2D9C9801-D227-509A-92CF-6CB9288C7D60}"/>
              </a:ext>
            </a:extLst>
          </p:cNvPr>
          <p:cNvSpPr>
            <a:spLocks noGrp="1"/>
          </p:cNvSpPr>
          <p:nvPr>
            <p:ph type="sldNum" sz="quarter" idx="12"/>
          </p:nvPr>
        </p:nvSpPr>
        <p:spPr/>
        <p:txBody>
          <a:bodyPr/>
          <a:lstStyle/>
          <a:p>
            <a:fld id="{0F5EC011-0DA0-DB45-996E-85C7F379AB45}"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id="{4BE9AC6E-9211-F4AE-16B8-BAA46B0CA3AC}"/>
              </a:ext>
            </a:extLst>
          </p:cNvPr>
          <p:cNvSpPr>
            <a:spLocks noGrp="1" noChangeArrowheads="1"/>
          </p:cNvSpPr>
          <p:nvPr>
            <p:ph type="title"/>
          </p:nvPr>
        </p:nvSpPr>
        <p:spPr/>
        <p:txBody>
          <a:bodyPr/>
          <a:lstStyle/>
          <a:p>
            <a:r>
              <a:rPr lang="en-US" altLang="en-US"/>
              <a:t>Signal Spacing</a:t>
            </a:r>
          </a:p>
        </p:txBody>
      </p:sp>
      <p:sp>
        <p:nvSpPr>
          <p:cNvPr id="16387" name="Rectangle 3">
            <a:extLst>
              <a:ext uri="{FF2B5EF4-FFF2-40B4-BE49-F238E27FC236}">
                <a16:creationId xmlns:a16="http://schemas.microsoft.com/office/drawing/2014/main" id="{FEDCA889-CBB9-1FA1-7ABE-E4C091033479}"/>
              </a:ext>
            </a:extLst>
          </p:cNvPr>
          <p:cNvSpPr>
            <a:spLocks noGrp="1" noChangeArrowheads="1"/>
          </p:cNvSpPr>
          <p:nvPr>
            <p:ph idx="1"/>
          </p:nvPr>
        </p:nvSpPr>
        <p:spPr/>
        <p:txBody>
          <a:bodyPr/>
          <a:lstStyle/>
          <a:p>
            <a:pPr marL="400050" indent="-400050"/>
            <a:r>
              <a:rPr lang="en-US" altLang="en-US" dirty="0"/>
              <a:t>Effects of signal spacing</a:t>
            </a:r>
          </a:p>
          <a:p>
            <a:pPr lvl="1"/>
            <a:r>
              <a:rPr lang="en-US" altLang="en-US" dirty="0"/>
              <a:t>Speed</a:t>
            </a:r>
          </a:p>
          <a:p>
            <a:pPr lvl="1"/>
            <a:r>
              <a:rPr lang="en-US" altLang="en-US" dirty="0"/>
              <a:t>Crash and crash rates</a:t>
            </a:r>
          </a:p>
          <a:p>
            <a:pPr marL="400050" indent="-400050"/>
            <a:r>
              <a:rPr lang="en-US" altLang="en-US" dirty="0"/>
              <a:t>Relationship between signal spacing, cycle length, and progression speed</a:t>
            </a:r>
          </a:p>
          <a:p>
            <a:pPr marL="685800" lvl="1" indent="-342900"/>
            <a:r>
              <a:rPr lang="en-US" altLang="en-US" dirty="0"/>
              <a:t>Speed is a function of signal spacing and cycle length</a:t>
            </a:r>
          </a:p>
          <a:p>
            <a:pPr marL="685800" lvl="1" indent="-342900">
              <a:buNone/>
            </a:pPr>
            <a:endParaRPr lang="en-US" altLang="en-US" dirty="0"/>
          </a:p>
        </p:txBody>
      </p:sp>
      <p:sp>
        <p:nvSpPr>
          <p:cNvPr id="2" name="Slide Number Placeholder 1">
            <a:extLst>
              <a:ext uri="{FF2B5EF4-FFF2-40B4-BE49-F238E27FC236}">
                <a16:creationId xmlns:a16="http://schemas.microsoft.com/office/drawing/2014/main" id="{4E6130B2-AE4C-309B-09DA-6F60D062F655}"/>
              </a:ext>
            </a:extLst>
          </p:cNvPr>
          <p:cNvSpPr>
            <a:spLocks noGrp="1"/>
          </p:cNvSpPr>
          <p:nvPr>
            <p:ph type="sldNum" sz="quarter" idx="12"/>
          </p:nvPr>
        </p:nvSpPr>
        <p:spPr/>
        <p:txBody>
          <a:bodyPr/>
          <a:lstStyle/>
          <a:p>
            <a:fld id="{0F5EC011-0DA0-DB45-996E-85C7F379AB45}"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FEB647F3-A482-AD9F-64F5-62386A7EF19D}"/>
              </a:ext>
            </a:extLst>
          </p:cNvPr>
          <p:cNvSpPr>
            <a:spLocks noGrp="1" noChangeArrowheads="1"/>
          </p:cNvSpPr>
          <p:nvPr>
            <p:ph type="title"/>
          </p:nvPr>
        </p:nvSpPr>
        <p:spPr/>
        <p:txBody>
          <a:bodyPr/>
          <a:lstStyle/>
          <a:p>
            <a:r>
              <a:rPr lang="en-US" altLang="en-US" dirty="0"/>
              <a:t>Effects of Unsignalized Access Spacing</a:t>
            </a:r>
          </a:p>
        </p:txBody>
      </p:sp>
      <p:sp>
        <p:nvSpPr>
          <p:cNvPr id="17411" name="Rectangle 3">
            <a:extLst>
              <a:ext uri="{FF2B5EF4-FFF2-40B4-BE49-F238E27FC236}">
                <a16:creationId xmlns:a16="http://schemas.microsoft.com/office/drawing/2014/main" id="{0702A519-1D01-16AB-15E9-4DBB4F55E7A4}"/>
              </a:ext>
            </a:extLst>
          </p:cNvPr>
          <p:cNvSpPr>
            <a:spLocks noGrp="1" noChangeArrowheads="1"/>
          </p:cNvSpPr>
          <p:nvPr>
            <p:ph idx="1"/>
          </p:nvPr>
        </p:nvSpPr>
        <p:spPr/>
        <p:txBody>
          <a:bodyPr/>
          <a:lstStyle/>
          <a:p>
            <a:pPr marL="400050" indent="-400050"/>
            <a:r>
              <a:rPr lang="en-US" altLang="en-US" dirty="0"/>
              <a:t>Safety</a:t>
            </a:r>
          </a:p>
          <a:p>
            <a:pPr marL="400050" indent="-400050"/>
            <a:r>
              <a:rPr lang="en-US" altLang="en-US" dirty="0"/>
              <a:t>Stopping sight distance</a:t>
            </a:r>
          </a:p>
          <a:p>
            <a:pPr marL="400050" indent="-400050"/>
            <a:r>
              <a:rPr lang="en-US" altLang="en-US" dirty="0"/>
              <a:t>Intersection sight distance</a:t>
            </a:r>
          </a:p>
          <a:p>
            <a:pPr marL="400050" indent="-400050"/>
            <a:r>
              <a:rPr lang="en-US" altLang="en-US" dirty="0"/>
              <a:t>Functional area</a:t>
            </a:r>
          </a:p>
          <a:p>
            <a:pPr marL="400050" indent="-400050"/>
            <a:r>
              <a:rPr lang="en-US" altLang="en-US" dirty="0"/>
              <a:t>Right-turn conflict overlap</a:t>
            </a:r>
          </a:p>
          <a:p>
            <a:pPr marL="400050" indent="-400050"/>
            <a:r>
              <a:rPr lang="en-US" altLang="en-US" dirty="0"/>
              <a:t>Influence distance</a:t>
            </a:r>
          </a:p>
          <a:p>
            <a:pPr marL="400050" indent="-400050"/>
            <a:r>
              <a:rPr lang="en-US" altLang="en-US" dirty="0"/>
              <a:t>Egress capacity</a:t>
            </a:r>
          </a:p>
          <a:p>
            <a:pPr marL="685800" lvl="1" indent="-342900">
              <a:buFont typeface="Wingdings" panose="05000000000000000000" pitchFamily="2" charset="2"/>
              <a:buAutoNum type="arabicPeriod"/>
            </a:pPr>
            <a:endParaRPr lang="en-US" altLang="en-US" dirty="0"/>
          </a:p>
        </p:txBody>
      </p:sp>
      <p:sp>
        <p:nvSpPr>
          <p:cNvPr id="2" name="Slide Number Placeholder 1">
            <a:extLst>
              <a:ext uri="{FF2B5EF4-FFF2-40B4-BE49-F238E27FC236}">
                <a16:creationId xmlns:a16="http://schemas.microsoft.com/office/drawing/2014/main" id="{5D8094FC-A1C6-0F13-B999-576F40F63B0B}"/>
              </a:ext>
            </a:extLst>
          </p:cNvPr>
          <p:cNvSpPr>
            <a:spLocks noGrp="1"/>
          </p:cNvSpPr>
          <p:nvPr>
            <p:ph type="sldNum" sz="quarter" idx="12"/>
          </p:nvPr>
        </p:nvSpPr>
        <p:spPr/>
        <p:txBody>
          <a:bodyPr/>
          <a:lstStyle/>
          <a:p>
            <a:fld id="{0F5EC011-0DA0-DB45-996E-85C7F379AB45}"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a:extLst>
              <a:ext uri="{FF2B5EF4-FFF2-40B4-BE49-F238E27FC236}">
                <a16:creationId xmlns:a16="http://schemas.microsoft.com/office/drawing/2014/main" id="{14AA2D57-84FF-4E2A-A5E9-39D397AC597F}"/>
              </a:ext>
            </a:extLst>
          </p:cNvPr>
          <p:cNvSpPr>
            <a:spLocks noGrp="1" noChangeArrowheads="1"/>
          </p:cNvSpPr>
          <p:nvPr>
            <p:ph type="title"/>
          </p:nvPr>
        </p:nvSpPr>
        <p:spPr/>
        <p:txBody>
          <a:bodyPr/>
          <a:lstStyle/>
          <a:p>
            <a:r>
              <a:rPr lang="en-US" altLang="en-US"/>
              <a:t>Safety</a:t>
            </a:r>
          </a:p>
        </p:txBody>
      </p:sp>
      <p:sp>
        <p:nvSpPr>
          <p:cNvPr id="18435" name="Rectangle 3">
            <a:extLst>
              <a:ext uri="{FF2B5EF4-FFF2-40B4-BE49-F238E27FC236}">
                <a16:creationId xmlns:a16="http://schemas.microsoft.com/office/drawing/2014/main" id="{08B39E22-C040-CBD4-8C70-46C0E9993FF0}"/>
              </a:ext>
            </a:extLst>
          </p:cNvPr>
          <p:cNvSpPr>
            <a:spLocks noGrp="1" noChangeArrowheads="1"/>
          </p:cNvSpPr>
          <p:nvPr>
            <p:ph idx="1"/>
          </p:nvPr>
        </p:nvSpPr>
        <p:spPr>
          <a:xfrm>
            <a:off x="628650" y="1369219"/>
            <a:ext cx="2822762" cy="3263504"/>
          </a:xfrm>
          <a:ln>
            <a:noFill/>
          </a:ln>
        </p:spPr>
        <p:txBody>
          <a:bodyPr/>
          <a:lstStyle/>
          <a:p>
            <a:pPr marL="0" indent="0">
              <a:buNone/>
            </a:pPr>
            <a:r>
              <a:rPr lang="en-US" altLang="en-US" dirty="0"/>
              <a:t>Crashes can be expected to increase as access spacing decreases.</a:t>
            </a:r>
          </a:p>
        </p:txBody>
      </p:sp>
      <p:sp>
        <p:nvSpPr>
          <p:cNvPr id="2" name="Slide Number Placeholder 1">
            <a:extLst>
              <a:ext uri="{FF2B5EF4-FFF2-40B4-BE49-F238E27FC236}">
                <a16:creationId xmlns:a16="http://schemas.microsoft.com/office/drawing/2014/main" id="{2DBBBAD2-0E27-9079-A72B-A635C4AB8DE6}"/>
              </a:ext>
            </a:extLst>
          </p:cNvPr>
          <p:cNvSpPr>
            <a:spLocks noGrp="1"/>
          </p:cNvSpPr>
          <p:nvPr>
            <p:ph type="sldNum" sz="quarter" idx="12"/>
          </p:nvPr>
        </p:nvSpPr>
        <p:spPr/>
        <p:txBody>
          <a:bodyPr/>
          <a:lstStyle/>
          <a:p>
            <a:fld id="{0F5EC011-0DA0-DB45-996E-85C7F379AB45}" type="slidenum">
              <a:rPr lang="en-US" smtClean="0"/>
              <a:t>16</a:t>
            </a:fld>
            <a:endParaRPr lang="en-US"/>
          </a:p>
        </p:txBody>
      </p:sp>
      <p:sp>
        <p:nvSpPr>
          <p:cNvPr id="4" name="TextBox 3">
            <a:extLst>
              <a:ext uri="{FF2B5EF4-FFF2-40B4-BE49-F238E27FC236}">
                <a16:creationId xmlns:a16="http://schemas.microsoft.com/office/drawing/2014/main" id="{30ACF5B1-22EC-CE84-2D86-F73CBA944A40}"/>
              </a:ext>
            </a:extLst>
          </p:cNvPr>
          <p:cNvSpPr txBox="1"/>
          <p:nvPr/>
        </p:nvSpPr>
        <p:spPr>
          <a:xfrm>
            <a:off x="3585095" y="4784719"/>
            <a:ext cx="4843201" cy="276999"/>
          </a:xfrm>
          <a:prstGeom prst="rect">
            <a:avLst/>
          </a:prstGeom>
          <a:noFill/>
        </p:spPr>
        <p:txBody>
          <a:bodyPr wrap="square">
            <a:spAutoFit/>
          </a:bodyPr>
          <a:lstStyle/>
          <a:p>
            <a:r>
              <a:rPr lang="en-US" sz="1200" dirty="0"/>
              <a:t>Source: TRB Access Management Manual, 2014</a:t>
            </a:r>
          </a:p>
        </p:txBody>
      </p:sp>
      <p:pic>
        <p:nvPicPr>
          <p:cNvPr id="8" name="Picture 7">
            <a:extLst>
              <a:ext uri="{FF2B5EF4-FFF2-40B4-BE49-F238E27FC236}">
                <a16:creationId xmlns:a16="http://schemas.microsoft.com/office/drawing/2014/main" id="{3450A13F-9362-DA68-4EA6-29B89EF485E7}"/>
              </a:ext>
            </a:extLst>
          </p:cNvPr>
          <p:cNvPicPr>
            <a:picLocks noChangeAspect="1"/>
          </p:cNvPicPr>
          <p:nvPr/>
        </p:nvPicPr>
        <p:blipFill>
          <a:blip r:embed="rId3"/>
          <a:stretch>
            <a:fillRect/>
          </a:stretch>
        </p:blipFill>
        <p:spPr>
          <a:xfrm>
            <a:off x="3664460" y="215000"/>
            <a:ext cx="3822190" cy="442951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8084-BE5E-3040-A221-4D06DBC521DA}"/>
              </a:ext>
            </a:extLst>
          </p:cNvPr>
          <p:cNvSpPr>
            <a:spLocks noGrp="1"/>
          </p:cNvSpPr>
          <p:nvPr>
            <p:ph type="title"/>
          </p:nvPr>
        </p:nvSpPr>
        <p:spPr/>
        <p:txBody>
          <a:bodyPr/>
          <a:lstStyle/>
          <a:p>
            <a:r>
              <a:rPr lang="en-US" dirty="0"/>
              <a:t>Driveway Density and Safety</a:t>
            </a:r>
          </a:p>
        </p:txBody>
      </p:sp>
      <p:sp>
        <p:nvSpPr>
          <p:cNvPr id="4" name="Slide Number Placeholder 3">
            <a:extLst>
              <a:ext uri="{FF2B5EF4-FFF2-40B4-BE49-F238E27FC236}">
                <a16:creationId xmlns:a16="http://schemas.microsoft.com/office/drawing/2014/main" id="{9765EB54-583E-3C25-1D68-9F3A50163B3F}"/>
              </a:ext>
            </a:extLst>
          </p:cNvPr>
          <p:cNvSpPr>
            <a:spLocks noGrp="1"/>
          </p:cNvSpPr>
          <p:nvPr>
            <p:ph type="sldNum" sz="quarter" idx="12"/>
          </p:nvPr>
        </p:nvSpPr>
        <p:spPr/>
        <p:txBody>
          <a:bodyPr/>
          <a:lstStyle/>
          <a:p>
            <a:fld id="{0F5EC011-0DA0-DB45-996E-85C7F379AB45}" type="slidenum">
              <a:rPr lang="en-US" smtClean="0"/>
              <a:t>17</a:t>
            </a:fld>
            <a:endParaRPr lang="en-US" dirty="0"/>
          </a:p>
        </p:txBody>
      </p:sp>
      <p:graphicFrame>
        <p:nvGraphicFramePr>
          <p:cNvPr id="5" name="Chart 4">
            <a:extLst>
              <a:ext uri="{FF2B5EF4-FFF2-40B4-BE49-F238E27FC236}">
                <a16:creationId xmlns:a16="http://schemas.microsoft.com/office/drawing/2014/main" id="{8CCBCC16-232D-BC46-072C-17764EBDCEA4}"/>
              </a:ext>
            </a:extLst>
          </p:cNvPr>
          <p:cNvGraphicFramePr>
            <a:graphicFrameLocks noChangeAspect="1"/>
          </p:cNvGraphicFramePr>
          <p:nvPr>
            <p:extLst>
              <p:ext uri="{D42A27DB-BD31-4B8C-83A1-F6EECF244321}">
                <p14:modId xmlns:p14="http://schemas.microsoft.com/office/powerpoint/2010/main" val="2149222424"/>
              </p:ext>
            </p:extLst>
          </p:nvPr>
        </p:nvGraphicFramePr>
        <p:xfrm>
          <a:off x="241383" y="373293"/>
          <a:ext cx="4151403" cy="312892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48AFC72-3B89-4E5F-ACD5-0C8D7044E1F9}"/>
              </a:ext>
            </a:extLst>
          </p:cNvPr>
          <p:cNvSpPr txBox="1"/>
          <p:nvPr/>
        </p:nvSpPr>
        <p:spPr>
          <a:xfrm>
            <a:off x="594358" y="4231968"/>
            <a:ext cx="2342406" cy="461665"/>
          </a:xfrm>
          <a:prstGeom prst="rect">
            <a:avLst/>
          </a:prstGeom>
          <a:noFill/>
        </p:spPr>
        <p:txBody>
          <a:bodyPr wrap="square" rtlCol="0">
            <a:spAutoFit/>
          </a:bodyPr>
          <a:lstStyle/>
          <a:p>
            <a:r>
              <a:rPr lang="en-US" sz="2400" b="1" dirty="0"/>
              <a:t>10</a:t>
            </a:r>
            <a:r>
              <a:rPr lang="en-US" dirty="0"/>
              <a:t> </a:t>
            </a:r>
            <a:r>
              <a:rPr lang="en-US" sz="1000" dirty="0"/>
              <a:t>access points per mile</a:t>
            </a:r>
            <a:endParaRPr lang="en-US" sz="1100" dirty="0"/>
          </a:p>
        </p:txBody>
      </p:sp>
      <p:sp>
        <p:nvSpPr>
          <p:cNvPr id="7" name="Pentagon 4">
            <a:extLst>
              <a:ext uri="{FF2B5EF4-FFF2-40B4-BE49-F238E27FC236}">
                <a16:creationId xmlns:a16="http://schemas.microsoft.com/office/drawing/2014/main" id="{BC4CD287-5601-3ADC-E4DD-92CC2DBB2BCC}"/>
              </a:ext>
            </a:extLst>
          </p:cNvPr>
          <p:cNvSpPr/>
          <p:nvPr/>
        </p:nvSpPr>
        <p:spPr>
          <a:xfrm rot="10800000">
            <a:off x="4299152" y="1074060"/>
            <a:ext cx="4642121" cy="912884"/>
          </a:xfrm>
          <a:prstGeom prst="homePlate">
            <a:avLst/>
          </a:prstGeom>
          <a:solidFill>
            <a:schemeClr val="bg1">
              <a:lumMod val="95000"/>
              <a:alpha val="90000"/>
            </a:schemeClr>
          </a:solid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C63ABCB-B576-4D10-7335-7085D7E3F5D3}"/>
              </a:ext>
            </a:extLst>
          </p:cNvPr>
          <p:cNvSpPr/>
          <p:nvPr/>
        </p:nvSpPr>
        <p:spPr>
          <a:xfrm>
            <a:off x="4780053" y="1063614"/>
            <a:ext cx="4458637" cy="923330"/>
          </a:xfrm>
          <a:prstGeom prst="rect">
            <a:avLst/>
          </a:prstGeom>
        </p:spPr>
        <p:txBody>
          <a:bodyPr wrap="square">
            <a:spAutoFit/>
          </a:bodyPr>
          <a:lstStyle/>
          <a:p>
            <a:pPr marL="7938" lvl="1"/>
            <a:r>
              <a:rPr lang="en-US" sz="1800" b="1" dirty="0">
                <a:cs typeface="Arial" panose="020B0604020202020204" pitchFamily="34" charset="0"/>
              </a:rPr>
              <a:t>Every driveway introduces conflict points and potential crashes on an arterial</a:t>
            </a:r>
          </a:p>
        </p:txBody>
      </p:sp>
      <p:sp>
        <p:nvSpPr>
          <p:cNvPr id="9" name="TextBox 8">
            <a:extLst>
              <a:ext uri="{FF2B5EF4-FFF2-40B4-BE49-F238E27FC236}">
                <a16:creationId xmlns:a16="http://schemas.microsoft.com/office/drawing/2014/main" id="{33D2A575-B75A-1DF5-5BA3-B45533C20B1A}"/>
              </a:ext>
            </a:extLst>
          </p:cNvPr>
          <p:cNvSpPr txBox="1"/>
          <p:nvPr/>
        </p:nvSpPr>
        <p:spPr>
          <a:xfrm>
            <a:off x="2886057" y="3390628"/>
            <a:ext cx="1986505" cy="461665"/>
          </a:xfrm>
          <a:prstGeom prst="rect">
            <a:avLst/>
          </a:prstGeom>
          <a:noFill/>
        </p:spPr>
        <p:txBody>
          <a:bodyPr wrap="square" rtlCol="0">
            <a:spAutoFit/>
          </a:bodyPr>
          <a:lstStyle/>
          <a:p>
            <a:pPr algn="r"/>
            <a:r>
              <a:rPr lang="en-US" sz="2400" b="1" dirty="0"/>
              <a:t>60</a:t>
            </a:r>
            <a:r>
              <a:rPr lang="en-US" dirty="0"/>
              <a:t> </a:t>
            </a:r>
            <a:r>
              <a:rPr lang="en-US" sz="1000" dirty="0"/>
              <a:t>access points per mile</a:t>
            </a:r>
          </a:p>
        </p:txBody>
      </p:sp>
      <p:grpSp>
        <p:nvGrpSpPr>
          <p:cNvPr id="10" name="Group 9">
            <a:extLst>
              <a:ext uri="{FF2B5EF4-FFF2-40B4-BE49-F238E27FC236}">
                <a16:creationId xmlns:a16="http://schemas.microsoft.com/office/drawing/2014/main" id="{EECD0551-7F85-96CA-642E-17B25FF20B3B}"/>
              </a:ext>
            </a:extLst>
          </p:cNvPr>
          <p:cNvGrpSpPr/>
          <p:nvPr/>
        </p:nvGrpSpPr>
        <p:grpSpPr>
          <a:xfrm>
            <a:off x="5020518" y="2912397"/>
            <a:ext cx="3882099" cy="1341658"/>
            <a:chOff x="1994280" y="4739404"/>
            <a:chExt cx="3882099" cy="1341658"/>
          </a:xfrm>
        </p:grpSpPr>
        <p:sp>
          <p:nvSpPr>
            <p:cNvPr id="11" name="Down Arrow 9">
              <a:extLst>
                <a:ext uri="{FF2B5EF4-FFF2-40B4-BE49-F238E27FC236}">
                  <a16:creationId xmlns:a16="http://schemas.microsoft.com/office/drawing/2014/main" id="{8312A6E8-D1E6-F765-D281-FDD4B648D1EC}"/>
                </a:ext>
              </a:extLst>
            </p:cNvPr>
            <p:cNvSpPr/>
            <p:nvPr/>
          </p:nvSpPr>
          <p:spPr>
            <a:xfrm rot="10800000">
              <a:off x="1994280" y="4739404"/>
              <a:ext cx="1314368" cy="1283530"/>
            </a:xfrm>
            <a:prstGeom prst="downArrow">
              <a:avLst/>
            </a:prstGeom>
            <a:solidFill>
              <a:srgbClr val="FF00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12" name="Rectangle 11">
              <a:extLst>
                <a:ext uri="{FF2B5EF4-FFF2-40B4-BE49-F238E27FC236}">
                  <a16:creationId xmlns:a16="http://schemas.microsoft.com/office/drawing/2014/main" id="{CEDD2A9D-5360-2032-B9C0-796E018B0A90}"/>
                </a:ext>
              </a:extLst>
            </p:cNvPr>
            <p:cNvSpPr/>
            <p:nvPr/>
          </p:nvSpPr>
          <p:spPr>
            <a:xfrm>
              <a:off x="2202882" y="5496287"/>
              <a:ext cx="3673497" cy="584775"/>
            </a:xfrm>
            <a:prstGeom prst="rect">
              <a:avLst/>
            </a:prstGeom>
          </p:spPr>
          <p:txBody>
            <a:bodyPr wrap="square">
              <a:spAutoFit/>
            </a:bodyPr>
            <a:lstStyle/>
            <a:p>
              <a:r>
                <a:rPr lang="en-US" sz="32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157</a:t>
              </a:r>
              <a:r>
                <a:rPr lang="en-US"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3200" b="1" dirty="0">
                  <a:solidFill>
                    <a:srgbClr val="FF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2400" b="1" dirty="0">
                  <a:solidFill>
                    <a:schemeClr val="tx1">
                      <a:lumMod val="75000"/>
                      <a:lumOff val="2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increase in crashes</a:t>
              </a:r>
              <a:endParaRPr lang="en-US" sz="3200" b="1" dirty="0">
                <a:solidFill>
                  <a:schemeClr val="tx1">
                    <a:lumMod val="75000"/>
                    <a:lumOff val="2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grpSp>
      <p:sp>
        <p:nvSpPr>
          <p:cNvPr id="13" name="TextBox 12">
            <a:extLst>
              <a:ext uri="{FF2B5EF4-FFF2-40B4-BE49-F238E27FC236}">
                <a16:creationId xmlns:a16="http://schemas.microsoft.com/office/drawing/2014/main" id="{9D902EAB-114A-C913-95C3-F54283A3379C}"/>
              </a:ext>
            </a:extLst>
          </p:cNvPr>
          <p:cNvSpPr txBox="1"/>
          <p:nvPr/>
        </p:nvSpPr>
        <p:spPr>
          <a:xfrm>
            <a:off x="6492995" y="4195928"/>
            <a:ext cx="2056647" cy="892552"/>
          </a:xfrm>
          <a:prstGeom prst="rect">
            <a:avLst/>
          </a:prstGeom>
          <a:noFill/>
        </p:spPr>
        <p:txBody>
          <a:bodyPr wrap="square" rtlCol="0">
            <a:spAutoFit/>
          </a:bodyPr>
          <a:lstStyle/>
          <a:p>
            <a:r>
              <a:rPr lang="en-US" sz="1300" dirty="0"/>
              <a:t>From 10 to 60 access points per mile</a:t>
            </a:r>
          </a:p>
          <a:p>
            <a:r>
              <a:rPr lang="en-US" sz="1300" dirty="0"/>
              <a:t>on urban 4 lane with TWLTL</a:t>
            </a:r>
          </a:p>
        </p:txBody>
      </p:sp>
      <p:grpSp>
        <p:nvGrpSpPr>
          <p:cNvPr id="14" name="Group 13">
            <a:extLst>
              <a:ext uri="{FF2B5EF4-FFF2-40B4-BE49-F238E27FC236}">
                <a16:creationId xmlns:a16="http://schemas.microsoft.com/office/drawing/2014/main" id="{46508E78-C550-B3E6-FA8E-8E9B38673891}"/>
              </a:ext>
            </a:extLst>
          </p:cNvPr>
          <p:cNvGrpSpPr/>
          <p:nvPr/>
        </p:nvGrpSpPr>
        <p:grpSpPr>
          <a:xfrm>
            <a:off x="241383" y="3810494"/>
            <a:ext cx="4709160" cy="430884"/>
            <a:chOff x="129540" y="5582032"/>
            <a:chExt cx="4709160" cy="430884"/>
          </a:xfrm>
        </p:grpSpPr>
        <p:grpSp>
          <p:nvGrpSpPr>
            <p:cNvPr id="15" name="Group 14">
              <a:extLst>
                <a:ext uri="{FF2B5EF4-FFF2-40B4-BE49-F238E27FC236}">
                  <a16:creationId xmlns:a16="http://schemas.microsoft.com/office/drawing/2014/main" id="{F2A08A16-2164-BBB7-0B52-7AE84B3A9B0D}"/>
                </a:ext>
              </a:extLst>
            </p:cNvPr>
            <p:cNvGrpSpPr/>
            <p:nvPr/>
          </p:nvGrpSpPr>
          <p:grpSpPr>
            <a:xfrm>
              <a:off x="222858" y="5582032"/>
              <a:ext cx="4501648" cy="174562"/>
              <a:chOff x="991976" y="5288087"/>
              <a:chExt cx="3066280" cy="174562"/>
            </a:xfrm>
            <a:solidFill>
              <a:schemeClr val="tx1">
                <a:lumMod val="65000"/>
                <a:lumOff val="35000"/>
              </a:schemeClr>
            </a:solidFill>
          </p:grpSpPr>
          <p:sp>
            <p:nvSpPr>
              <p:cNvPr id="22" name="Rectangle 21">
                <a:extLst>
                  <a:ext uri="{FF2B5EF4-FFF2-40B4-BE49-F238E27FC236}">
                    <a16:creationId xmlns:a16="http://schemas.microsoft.com/office/drawing/2014/main" id="{8CB5B4E9-B6F2-3464-AFB3-22E6C588A4C5}"/>
                  </a:ext>
                </a:extLst>
              </p:cNvPr>
              <p:cNvSpPr/>
              <p:nvPr/>
            </p:nvSpPr>
            <p:spPr>
              <a:xfrm>
                <a:off x="991976"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5B8551F-0CD5-6EAE-89F8-4EBAD021141B}"/>
                  </a:ext>
                </a:extLst>
              </p:cNvPr>
              <p:cNvSpPr/>
              <p:nvPr/>
            </p:nvSpPr>
            <p:spPr>
              <a:xfrm>
                <a:off x="1116874"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7034491-1B78-5F19-1447-00E37247E420}"/>
                  </a:ext>
                </a:extLst>
              </p:cNvPr>
              <p:cNvSpPr/>
              <p:nvPr/>
            </p:nvSpPr>
            <p:spPr>
              <a:xfrm>
                <a:off x="1241772"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3094FEF-3565-4F67-C1ED-8365CD1A03CF}"/>
                  </a:ext>
                </a:extLst>
              </p:cNvPr>
              <p:cNvSpPr/>
              <p:nvPr/>
            </p:nvSpPr>
            <p:spPr>
              <a:xfrm>
                <a:off x="1366670"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6A5183-E3F3-8109-F6FA-16872D4B4E87}"/>
                  </a:ext>
                </a:extLst>
              </p:cNvPr>
              <p:cNvSpPr/>
              <p:nvPr/>
            </p:nvSpPr>
            <p:spPr>
              <a:xfrm>
                <a:off x="1491568"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E66713F-DA5C-26EE-978E-F3B38D316582}"/>
                  </a:ext>
                </a:extLst>
              </p:cNvPr>
              <p:cNvSpPr/>
              <p:nvPr/>
            </p:nvSpPr>
            <p:spPr>
              <a:xfrm>
                <a:off x="1616466"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0BE5C30-D02E-C01E-19F9-C9CA0FE1F04F}"/>
                  </a:ext>
                </a:extLst>
              </p:cNvPr>
              <p:cNvSpPr/>
              <p:nvPr/>
            </p:nvSpPr>
            <p:spPr>
              <a:xfrm>
                <a:off x="1741364"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4FDCCE3-2E85-7DAC-F5A1-70A2429D01E1}"/>
                  </a:ext>
                </a:extLst>
              </p:cNvPr>
              <p:cNvSpPr/>
              <p:nvPr/>
            </p:nvSpPr>
            <p:spPr>
              <a:xfrm>
                <a:off x="1866262"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FFF9982-BEEE-7616-7672-532F9C9494FB}"/>
                  </a:ext>
                </a:extLst>
              </p:cNvPr>
              <p:cNvSpPr/>
              <p:nvPr/>
            </p:nvSpPr>
            <p:spPr>
              <a:xfrm>
                <a:off x="1991160"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D410799-8F88-DDE8-23CB-514E990D60AB}"/>
                  </a:ext>
                </a:extLst>
              </p:cNvPr>
              <p:cNvSpPr/>
              <p:nvPr/>
            </p:nvSpPr>
            <p:spPr>
              <a:xfrm>
                <a:off x="2116058"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545BA86-885B-EE2C-AECD-EA12092F8984}"/>
                  </a:ext>
                </a:extLst>
              </p:cNvPr>
              <p:cNvSpPr/>
              <p:nvPr/>
            </p:nvSpPr>
            <p:spPr>
              <a:xfrm>
                <a:off x="2240956"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B848D87-40C4-4AA0-3523-8F5816319C47}"/>
                  </a:ext>
                </a:extLst>
              </p:cNvPr>
              <p:cNvSpPr/>
              <p:nvPr/>
            </p:nvSpPr>
            <p:spPr>
              <a:xfrm>
                <a:off x="2365854"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6EB3BD3-795E-19A2-F74D-24CAE7B17C9B}"/>
                  </a:ext>
                </a:extLst>
              </p:cNvPr>
              <p:cNvSpPr/>
              <p:nvPr/>
            </p:nvSpPr>
            <p:spPr>
              <a:xfrm>
                <a:off x="2490752"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B8C3940-38DF-B94F-E40B-F2F3684DAE7A}"/>
                  </a:ext>
                </a:extLst>
              </p:cNvPr>
              <p:cNvSpPr/>
              <p:nvPr/>
            </p:nvSpPr>
            <p:spPr>
              <a:xfrm>
                <a:off x="2615650"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5CEC8B1-8F45-DAF4-90A1-E25703FD2735}"/>
                  </a:ext>
                </a:extLst>
              </p:cNvPr>
              <p:cNvSpPr/>
              <p:nvPr/>
            </p:nvSpPr>
            <p:spPr>
              <a:xfrm>
                <a:off x="2740548"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E803371-22E5-2DA6-3118-0BEABCBCC71A}"/>
                  </a:ext>
                </a:extLst>
              </p:cNvPr>
              <p:cNvSpPr/>
              <p:nvPr/>
            </p:nvSpPr>
            <p:spPr>
              <a:xfrm>
                <a:off x="2865446"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7DAD15B-A469-1407-21E9-DC91D25DA148}"/>
                  </a:ext>
                </a:extLst>
              </p:cNvPr>
              <p:cNvSpPr/>
              <p:nvPr/>
            </p:nvSpPr>
            <p:spPr>
              <a:xfrm>
                <a:off x="2990344"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896975C-5119-9DC0-DDC7-F0D4B59DD23E}"/>
                  </a:ext>
                </a:extLst>
              </p:cNvPr>
              <p:cNvSpPr/>
              <p:nvPr/>
            </p:nvSpPr>
            <p:spPr>
              <a:xfrm>
                <a:off x="3115242"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C70BD5C-4566-E52A-B34A-64E3A92D1611}"/>
                  </a:ext>
                </a:extLst>
              </p:cNvPr>
              <p:cNvSpPr/>
              <p:nvPr/>
            </p:nvSpPr>
            <p:spPr>
              <a:xfrm>
                <a:off x="3240140"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F8EC0E4-75C2-8AF1-3112-906D09B58F64}"/>
                  </a:ext>
                </a:extLst>
              </p:cNvPr>
              <p:cNvSpPr/>
              <p:nvPr/>
            </p:nvSpPr>
            <p:spPr>
              <a:xfrm>
                <a:off x="3365038"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6BEE9A9-034D-7670-34F0-C115A4DED1B0}"/>
                  </a:ext>
                </a:extLst>
              </p:cNvPr>
              <p:cNvSpPr/>
              <p:nvPr/>
            </p:nvSpPr>
            <p:spPr>
              <a:xfrm>
                <a:off x="3489936"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A4542DB-7737-6EB8-8C23-35E3ECDECD68}"/>
                  </a:ext>
                </a:extLst>
              </p:cNvPr>
              <p:cNvSpPr/>
              <p:nvPr/>
            </p:nvSpPr>
            <p:spPr>
              <a:xfrm>
                <a:off x="3614834"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A95998A-D654-BF06-BE6C-1A67BBF09AE4}"/>
                  </a:ext>
                </a:extLst>
              </p:cNvPr>
              <p:cNvSpPr/>
              <p:nvPr/>
            </p:nvSpPr>
            <p:spPr>
              <a:xfrm>
                <a:off x="3739732"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CD924C4-7DCA-01E8-C55E-22D343829314}"/>
                  </a:ext>
                </a:extLst>
              </p:cNvPr>
              <p:cNvSpPr/>
              <p:nvPr/>
            </p:nvSpPr>
            <p:spPr>
              <a:xfrm>
                <a:off x="3864630"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BA7C541-8E64-3567-FEAF-CCB7812C0F76}"/>
                  </a:ext>
                </a:extLst>
              </p:cNvPr>
              <p:cNvSpPr/>
              <p:nvPr/>
            </p:nvSpPr>
            <p:spPr>
              <a:xfrm>
                <a:off x="3989528" y="5288087"/>
                <a:ext cx="68728" cy="174562"/>
              </a:xfrm>
              <a:prstGeom prst="rect">
                <a:avLst/>
              </a:prstGeom>
              <a:grp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B54F45D-71D8-15F3-BA54-1C9BAD14C4D3}"/>
                </a:ext>
              </a:extLst>
            </p:cNvPr>
            <p:cNvSpPr/>
            <p:nvPr/>
          </p:nvSpPr>
          <p:spPr>
            <a:xfrm>
              <a:off x="595149" y="5838354"/>
              <a:ext cx="100901" cy="174562"/>
            </a:xfrm>
            <a:prstGeom prst="rect">
              <a:avLst/>
            </a:prstGeom>
            <a:solidFill>
              <a:schemeClr val="tx1">
                <a:lumMod val="65000"/>
                <a:lumOff val="35000"/>
              </a:schemeClr>
            </a:solid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8DA646C-47EF-FDB5-D9CE-323719541EF8}"/>
                </a:ext>
              </a:extLst>
            </p:cNvPr>
            <p:cNvSpPr/>
            <p:nvPr/>
          </p:nvSpPr>
          <p:spPr>
            <a:xfrm>
              <a:off x="1695336" y="5838354"/>
              <a:ext cx="100901" cy="174562"/>
            </a:xfrm>
            <a:prstGeom prst="rect">
              <a:avLst/>
            </a:prstGeom>
            <a:solidFill>
              <a:schemeClr val="tx1">
                <a:lumMod val="65000"/>
                <a:lumOff val="35000"/>
              </a:schemeClr>
            </a:solid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96AE60-14A4-2BDE-26ED-993358301599}"/>
                </a:ext>
              </a:extLst>
            </p:cNvPr>
            <p:cNvSpPr/>
            <p:nvPr/>
          </p:nvSpPr>
          <p:spPr>
            <a:xfrm>
              <a:off x="2795523" y="5838354"/>
              <a:ext cx="100901" cy="174562"/>
            </a:xfrm>
            <a:prstGeom prst="rect">
              <a:avLst/>
            </a:prstGeom>
            <a:solidFill>
              <a:schemeClr val="tx1">
                <a:lumMod val="65000"/>
                <a:lumOff val="35000"/>
              </a:schemeClr>
            </a:solid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B96689-23F2-ACCD-C3E0-8D64C594AD43}"/>
                </a:ext>
              </a:extLst>
            </p:cNvPr>
            <p:cNvSpPr/>
            <p:nvPr/>
          </p:nvSpPr>
          <p:spPr>
            <a:xfrm>
              <a:off x="3712345" y="5838354"/>
              <a:ext cx="100901" cy="174562"/>
            </a:xfrm>
            <a:prstGeom prst="rect">
              <a:avLst/>
            </a:prstGeom>
            <a:solidFill>
              <a:schemeClr val="tx1">
                <a:lumMod val="65000"/>
                <a:lumOff val="35000"/>
              </a:schemeClr>
            </a:solid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D6390C4-1C32-3A7B-9EAA-0F037847C1EC}"/>
                </a:ext>
              </a:extLst>
            </p:cNvPr>
            <p:cNvSpPr/>
            <p:nvPr/>
          </p:nvSpPr>
          <p:spPr>
            <a:xfrm>
              <a:off x="4629168" y="5838354"/>
              <a:ext cx="100901" cy="174562"/>
            </a:xfrm>
            <a:prstGeom prst="rect">
              <a:avLst/>
            </a:prstGeom>
            <a:solidFill>
              <a:schemeClr val="tx1">
                <a:lumMod val="65000"/>
                <a:lumOff val="35000"/>
              </a:schemeClr>
            </a:solidFill>
            <a:ln w="63500">
              <a:no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76B6C9C-0CC2-7A83-FA0A-DAC249F527D9}"/>
                </a:ext>
              </a:extLst>
            </p:cNvPr>
            <p:cNvCxnSpPr>
              <a:cxnSpLocks/>
            </p:cNvCxnSpPr>
            <p:nvPr/>
          </p:nvCxnSpPr>
          <p:spPr>
            <a:xfrm>
              <a:off x="129540" y="5791669"/>
              <a:ext cx="4709160" cy="0"/>
            </a:xfrm>
            <a:prstGeom prst="line">
              <a:avLst/>
            </a:prstGeom>
            <a:ln w="152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68E71442-274C-E7F3-FACC-4CB8E9E616FB}"/>
              </a:ext>
            </a:extLst>
          </p:cNvPr>
          <p:cNvSpPr txBox="1"/>
          <p:nvPr/>
        </p:nvSpPr>
        <p:spPr>
          <a:xfrm>
            <a:off x="955124" y="4869443"/>
            <a:ext cx="4621306" cy="276999"/>
          </a:xfrm>
          <a:prstGeom prst="rect">
            <a:avLst/>
          </a:prstGeom>
          <a:noFill/>
        </p:spPr>
        <p:txBody>
          <a:bodyPr wrap="square">
            <a:spAutoFit/>
          </a:bodyPr>
          <a:lstStyle/>
          <a:p>
            <a:r>
              <a:rPr lang="en-US" sz="1200" dirty="0"/>
              <a:t>Source: NCHRP Project 25-47 (2023)</a:t>
            </a:r>
          </a:p>
        </p:txBody>
      </p:sp>
    </p:spTree>
    <p:extLst>
      <p:ext uri="{BB962C8B-B14F-4D97-AF65-F5344CB8AC3E}">
        <p14:creationId xmlns:p14="http://schemas.microsoft.com/office/powerpoint/2010/main" val="2280965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Diagram of an intersection showing the intersection sight distance triangles for approaching left and right turning traffic on a 4-leg stop-controlled intersection. Sight triangles are 90 degree scalene triangles whose shortest side begins 15 feet from the edge of the nearest through lane. ">
            <a:extLst>
              <a:ext uri="{FF2B5EF4-FFF2-40B4-BE49-F238E27FC236}">
                <a16:creationId xmlns:a16="http://schemas.microsoft.com/office/drawing/2014/main" id="{3A30BD91-4FEB-CB48-F2C6-354D813E17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47" b="7373"/>
          <a:stretch/>
        </p:blipFill>
        <p:spPr bwMode="auto">
          <a:xfrm>
            <a:off x="3219450" y="1147760"/>
            <a:ext cx="5924550" cy="335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AutoShape 2">
            <a:extLst>
              <a:ext uri="{FF2B5EF4-FFF2-40B4-BE49-F238E27FC236}">
                <a16:creationId xmlns:a16="http://schemas.microsoft.com/office/drawing/2014/main" id="{44FF8326-E2E8-67D0-B270-4E98E3531B24}"/>
              </a:ext>
            </a:extLst>
          </p:cNvPr>
          <p:cNvSpPr>
            <a:spLocks noGrp="1" noChangeArrowheads="1"/>
          </p:cNvSpPr>
          <p:nvPr>
            <p:ph type="title"/>
          </p:nvPr>
        </p:nvSpPr>
        <p:spPr/>
        <p:txBody>
          <a:bodyPr/>
          <a:lstStyle/>
          <a:p>
            <a:r>
              <a:rPr lang="en-US" altLang="en-US" dirty="0"/>
              <a:t>Stopping Sight Distance</a:t>
            </a:r>
          </a:p>
        </p:txBody>
      </p:sp>
      <p:sp>
        <p:nvSpPr>
          <p:cNvPr id="19459" name="Rectangle 3">
            <a:extLst>
              <a:ext uri="{FF2B5EF4-FFF2-40B4-BE49-F238E27FC236}">
                <a16:creationId xmlns:a16="http://schemas.microsoft.com/office/drawing/2014/main" id="{826FD2F3-320D-C676-72A8-B7E77ED6D9DA}"/>
              </a:ext>
            </a:extLst>
          </p:cNvPr>
          <p:cNvSpPr>
            <a:spLocks noGrp="1" noChangeArrowheads="1"/>
          </p:cNvSpPr>
          <p:nvPr>
            <p:ph idx="1"/>
          </p:nvPr>
        </p:nvSpPr>
        <p:spPr>
          <a:xfrm>
            <a:off x="628650" y="1369219"/>
            <a:ext cx="2590800" cy="3263504"/>
          </a:xfrm>
        </p:spPr>
        <p:txBody>
          <a:bodyPr>
            <a:normAutofit lnSpcReduction="10000"/>
          </a:bodyPr>
          <a:lstStyle/>
          <a:p>
            <a:pPr marL="0" indent="0">
              <a:buNone/>
            </a:pPr>
            <a:r>
              <a:rPr lang="en-US" altLang="en-US" dirty="0"/>
              <a:t>Minimum stopping sight distance is the minimum distance needed to allow drivers to react to a potential conflict and come to a stop.</a:t>
            </a:r>
          </a:p>
        </p:txBody>
      </p:sp>
      <p:sp>
        <p:nvSpPr>
          <p:cNvPr id="2" name="Slide Number Placeholder 1">
            <a:extLst>
              <a:ext uri="{FF2B5EF4-FFF2-40B4-BE49-F238E27FC236}">
                <a16:creationId xmlns:a16="http://schemas.microsoft.com/office/drawing/2014/main" id="{97F6BDDD-CF82-C3A0-FDA9-CFECAAA64767}"/>
              </a:ext>
            </a:extLst>
          </p:cNvPr>
          <p:cNvSpPr>
            <a:spLocks noGrp="1"/>
          </p:cNvSpPr>
          <p:nvPr>
            <p:ph type="sldNum" sz="quarter" idx="12"/>
          </p:nvPr>
        </p:nvSpPr>
        <p:spPr/>
        <p:txBody>
          <a:bodyPr/>
          <a:lstStyle/>
          <a:p>
            <a:fld id="{0F5EC011-0DA0-DB45-996E-85C7F379AB45}" type="slidenum">
              <a:rPr lang="en-US" smtClean="0"/>
              <a:pPr/>
              <a:t>18</a:t>
            </a:fld>
            <a:endParaRPr lang="en-US"/>
          </a:p>
        </p:txBody>
      </p:sp>
      <p:sp>
        <p:nvSpPr>
          <p:cNvPr id="9" name="TextBox 3">
            <a:extLst>
              <a:ext uri="{FF2B5EF4-FFF2-40B4-BE49-F238E27FC236}">
                <a16:creationId xmlns:a16="http://schemas.microsoft.com/office/drawing/2014/main" id="{BF10A36B-8F1D-7E07-6CA8-7C03CEC26148}"/>
              </a:ext>
            </a:extLst>
          </p:cNvPr>
          <p:cNvSpPr txBox="1">
            <a:spLocks noChangeArrowheads="1"/>
          </p:cNvSpPr>
          <p:nvPr/>
        </p:nvSpPr>
        <p:spPr bwMode="auto">
          <a:xfrm>
            <a:off x="4981575" y="4583157"/>
            <a:ext cx="29527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95959"/>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bg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rgbClr val="558ED5"/>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rgbClr val="595959"/>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rgbClr val="595959"/>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9pPr>
          </a:lstStyle>
          <a:p>
            <a:pPr>
              <a:spcBef>
                <a:spcPct val="0"/>
              </a:spcBef>
              <a:buFontTx/>
              <a:buNone/>
            </a:pPr>
            <a:r>
              <a:rPr lang="en-US" altLang="en-US" sz="1000" dirty="0">
                <a:solidFill>
                  <a:schemeClr val="tx1"/>
                </a:solidFill>
                <a:latin typeface="Arial" panose="020B0604020202020204" pitchFamily="34" charset="0"/>
              </a:rPr>
              <a:t>Source: FHWA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extLst>
              <a:ext uri="{FF2B5EF4-FFF2-40B4-BE49-F238E27FC236}">
                <a16:creationId xmlns:a16="http://schemas.microsoft.com/office/drawing/2014/main" id="{5DB846B2-D236-6972-5619-8EA6E687F713}"/>
              </a:ext>
            </a:extLst>
          </p:cNvPr>
          <p:cNvSpPr>
            <a:spLocks noGrp="1" noChangeArrowheads="1"/>
          </p:cNvSpPr>
          <p:nvPr>
            <p:ph type="title"/>
          </p:nvPr>
        </p:nvSpPr>
        <p:spPr/>
        <p:txBody>
          <a:bodyPr/>
          <a:lstStyle/>
          <a:p>
            <a:r>
              <a:rPr lang="en-US" altLang="en-US"/>
              <a:t>Intersection Sight Distance</a:t>
            </a:r>
          </a:p>
        </p:txBody>
      </p:sp>
      <p:sp>
        <p:nvSpPr>
          <p:cNvPr id="20483" name="Rectangle 3">
            <a:extLst>
              <a:ext uri="{FF2B5EF4-FFF2-40B4-BE49-F238E27FC236}">
                <a16:creationId xmlns:a16="http://schemas.microsoft.com/office/drawing/2014/main" id="{06C44AF4-F8AA-D445-E06D-60C118ACE6D2}"/>
              </a:ext>
            </a:extLst>
          </p:cNvPr>
          <p:cNvSpPr>
            <a:spLocks noGrp="1" noChangeArrowheads="1"/>
          </p:cNvSpPr>
          <p:nvPr>
            <p:ph idx="1"/>
          </p:nvPr>
        </p:nvSpPr>
        <p:spPr>
          <a:xfrm>
            <a:off x="628650" y="1369219"/>
            <a:ext cx="2275915" cy="3263504"/>
          </a:xfrm>
        </p:spPr>
        <p:txBody>
          <a:bodyPr>
            <a:normAutofit fontScale="92500"/>
          </a:bodyPr>
          <a:lstStyle/>
          <a:p>
            <a:pPr marL="0" indent="0">
              <a:buNone/>
            </a:pPr>
            <a:r>
              <a:rPr lang="en-US" altLang="en-US" dirty="0"/>
              <a:t>Distance needed to provide a driver who is waiting in an access connection an opportunity to enter, or cross, the major roadway.</a:t>
            </a:r>
          </a:p>
          <a:p>
            <a:endParaRPr lang="en-US" altLang="en-US" dirty="0"/>
          </a:p>
        </p:txBody>
      </p:sp>
      <p:sp>
        <p:nvSpPr>
          <p:cNvPr id="2" name="Slide Number Placeholder 1">
            <a:extLst>
              <a:ext uri="{FF2B5EF4-FFF2-40B4-BE49-F238E27FC236}">
                <a16:creationId xmlns:a16="http://schemas.microsoft.com/office/drawing/2014/main" id="{1893B1E1-44FD-C19E-EFA1-D325D4060911}"/>
              </a:ext>
            </a:extLst>
          </p:cNvPr>
          <p:cNvSpPr>
            <a:spLocks noGrp="1"/>
          </p:cNvSpPr>
          <p:nvPr>
            <p:ph type="sldNum" sz="quarter" idx="12"/>
          </p:nvPr>
        </p:nvSpPr>
        <p:spPr/>
        <p:txBody>
          <a:bodyPr/>
          <a:lstStyle/>
          <a:p>
            <a:fld id="{0F5EC011-0DA0-DB45-996E-85C7F379AB45}" type="slidenum">
              <a:rPr lang="en-US" smtClean="0"/>
              <a:t>19</a:t>
            </a:fld>
            <a:endParaRPr lang="en-US"/>
          </a:p>
        </p:txBody>
      </p:sp>
      <p:pic>
        <p:nvPicPr>
          <p:cNvPr id="6" name="Picture 5">
            <a:extLst>
              <a:ext uri="{FF2B5EF4-FFF2-40B4-BE49-F238E27FC236}">
                <a16:creationId xmlns:a16="http://schemas.microsoft.com/office/drawing/2014/main" id="{8E8C9070-44C9-D98D-F6AF-A97ADC994878}"/>
              </a:ext>
            </a:extLst>
          </p:cNvPr>
          <p:cNvPicPr>
            <a:picLocks noChangeAspect="1"/>
          </p:cNvPicPr>
          <p:nvPr/>
        </p:nvPicPr>
        <p:blipFill>
          <a:blip r:embed="rId3"/>
          <a:stretch>
            <a:fillRect/>
          </a:stretch>
        </p:blipFill>
        <p:spPr>
          <a:xfrm>
            <a:off x="3028950" y="1110869"/>
            <a:ext cx="5995579" cy="3656394"/>
          </a:xfrm>
          <a:prstGeom prst="rect">
            <a:avLst/>
          </a:prstGeom>
        </p:spPr>
      </p:pic>
      <p:sp>
        <p:nvSpPr>
          <p:cNvPr id="7" name="TextBox 6">
            <a:extLst>
              <a:ext uri="{FF2B5EF4-FFF2-40B4-BE49-F238E27FC236}">
                <a16:creationId xmlns:a16="http://schemas.microsoft.com/office/drawing/2014/main" id="{8AF43029-CEAD-B1C9-BD1C-5FC569CC25BC}"/>
              </a:ext>
            </a:extLst>
          </p:cNvPr>
          <p:cNvSpPr txBox="1"/>
          <p:nvPr/>
        </p:nvSpPr>
        <p:spPr>
          <a:xfrm>
            <a:off x="3527170" y="4866501"/>
            <a:ext cx="4843201" cy="246221"/>
          </a:xfrm>
          <a:prstGeom prst="rect">
            <a:avLst/>
          </a:prstGeom>
          <a:noFill/>
        </p:spPr>
        <p:txBody>
          <a:bodyPr wrap="square">
            <a:spAutoFit/>
          </a:bodyPr>
          <a:lstStyle/>
          <a:p>
            <a:r>
              <a:rPr lang="en-US" sz="1000" dirty="0"/>
              <a:t>Source: TRB Access Management Manual, 2014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1FBCB7-A013-ADCB-2394-489F48D56A5D}"/>
              </a:ext>
            </a:extLst>
          </p:cNvPr>
          <p:cNvSpPr>
            <a:spLocks noGrp="1"/>
          </p:cNvSpPr>
          <p:nvPr>
            <p:ph type="title"/>
          </p:nvPr>
        </p:nvSpPr>
        <p:spPr/>
        <p:txBody>
          <a:bodyPr/>
          <a:lstStyle/>
          <a:p>
            <a:r>
              <a:rPr lang="en-US" dirty="0"/>
              <a:t>Learning Objectives</a:t>
            </a:r>
          </a:p>
        </p:txBody>
      </p:sp>
      <p:sp>
        <p:nvSpPr>
          <p:cNvPr id="8" name="Content Placeholder 7">
            <a:extLst>
              <a:ext uri="{FF2B5EF4-FFF2-40B4-BE49-F238E27FC236}">
                <a16:creationId xmlns:a16="http://schemas.microsoft.com/office/drawing/2014/main" id="{61BD0D4E-5645-B18E-E601-09776A8C51FA}"/>
              </a:ext>
            </a:extLst>
          </p:cNvPr>
          <p:cNvSpPr>
            <a:spLocks noGrp="1"/>
          </p:cNvSpPr>
          <p:nvPr>
            <p:ph idx="1"/>
          </p:nvPr>
        </p:nvSpPr>
        <p:spPr/>
        <p:txBody>
          <a:bodyPr/>
          <a:lstStyle/>
          <a:p>
            <a:r>
              <a:rPr lang="en-US" dirty="0"/>
              <a:t>Describe the difference between upstream and downstream functional area.</a:t>
            </a:r>
          </a:p>
          <a:p>
            <a:r>
              <a:rPr lang="en-US" dirty="0"/>
              <a:t>Explain the different concepts that may be used to determine access spacing.</a:t>
            </a:r>
          </a:p>
          <a:p>
            <a:r>
              <a:rPr lang="en-US" dirty="0"/>
              <a:t>Calculate upstream and downstream functional intersection area.</a:t>
            </a:r>
          </a:p>
          <a:p>
            <a:endParaRPr lang="en-US" dirty="0"/>
          </a:p>
        </p:txBody>
      </p:sp>
      <p:sp>
        <p:nvSpPr>
          <p:cNvPr id="2" name="Slide Number Placeholder 1">
            <a:extLst>
              <a:ext uri="{FF2B5EF4-FFF2-40B4-BE49-F238E27FC236}">
                <a16:creationId xmlns:a16="http://schemas.microsoft.com/office/drawing/2014/main" id="{362C5860-0CC3-31FB-D365-56356123CD08}"/>
              </a:ext>
            </a:extLst>
          </p:cNvPr>
          <p:cNvSpPr>
            <a:spLocks noGrp="1"/>
          </p:cNvSpPr>
          <p:nvPr>
            <p:ph type="sldNum" sz="quarter" idx="12"/>
          </p:nvPr>
        </p:nvSpPr>
        <p:spPr/>
        <p:txBody>
          <a:bodyPr/>
          <a:lstStyle/>
          <a:p>
            <a:fld id="{0F5EC011-0DA0-DB45-996E-85C7F379AB45}" type="slidenum">
              <a:rPr lang="en-US" smtClean="0"/>
              <a:t>2</a:t>
            </a:fld>
            <a:endParaRPr lang="en-US"/>
          </a:p>
        </p:txBody>
      </p:sp>
    </p:spTree>
    <p:extLst>
      <p:ext uri="{BB962C8B-B14F-4D97-AF65-F5344CB8AC3E}">
        <p14:creationId xmlns:p14="http://schemas.microsoft.com/office/powerpoint/2010/main" val="2351433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id="{475B0957-41B5-98C8-D86C-D5E09B18C012}"/>
              </a:ext>
            </a:extLst>
          </p:cNvPr>
          <p:cNvSpPr>
            <a:spLocks noGrp="1" noChangeArrowheads="1"/>
          </p:cNvSpPr>
          <p:nvPr>
            <p:ph type="title"/>
          </p:nvPr>
        </p:nvSpPr>
        <p:spPr/>
        <p:txBody>
          <a:bodyPr/>
          <a:lstStyle/>
          <a:p>
            <a:r>
              <a:rPr lang="en-US" altLang="en-US"/>
              <a:t>Functional Area</a:t>
            </a:r>
          </a:p>
        </p:txBody>
      </p:sp>
      <p:sp>
        <p:nvSpPr>
          <p:cNvPr id="22531" name="Rectangle 3">
            <a:extLst>
              <a:ext uri="{FF2B5EF4-FFF2-40B4-BE49-F238E27FC236}">
                <a16:creationId xmlns:a16="http://schemas.microsoft.com/office/drawing/2014/main" id="{A45E080F-45B1-3BD5-EB4F-D73C7537AA7B}"/>
              </a:ext>
            </a:extLst>
          </p:cNvPr>
          <p:cNvSpPr>
            <a:spLocks noGrp="1" noChangeArrowheads="1"/>
          </p:cNvSpPr>
          <p:nvPr>
            <p:ph idx="1"/>
          </p:nvPr>
        </p:nvSpPr>
        <p:spPr>
          <a:xfrm>
            <a:off x="628650" y="1369219"/>
            <a:ext cx="1603562" cy="3263504"/>
          </a:xfrm>
        </p:spPr>
        <p:txBody>
          <a:bodyPr/>
          <a:lstStyle/>
          <a:p>
            <a:pPr marL="0" indent="0">
              <a:buNone/>
            </a:pPr>
            <a:r>
              <a:rPr lang="en-US" altLang="en-US" dirty="0"/>
              <a:t>The access spacing should be no less than the upstream functional distance.</a:t>
            </a:r>
          </a:p>
          <a:p>
            <a:endParaRPr lang="en-US" altLang="en-US" dirty="0"/>
          </a:p>
        </p:txBody>
      </p:sp>
      <p:sp>
        <p:nvSpPr>
          <p:cNvPr id="2" name="Slide Number Placeholder 1">
            <a:extLst>
              <a:ext uri="{FF2B5EF4-FFF2-40B4-BE49-F238E27FC236}">
                <a16:creationId xmlns:a16="http://schemas.microsoft.com/office/drawing/2014/main" id="{34FFE9D1-683B-9B07-E7EA-A5655FC1595C}"/>
              </a:ext>
            </a:extLst>
          </p:cNvPr>
          <p:cNvSpPr>
            <a:spLocks noGrp="1"/>
          </p:cNvSpPr>
          <p:nvPr>
            <p:ph type="sldNum" sz="quarter" idx="12"/>
          </p:nvPr>
        </p:nvSpPr>
        <p:spPr/>
        <p:txBody>
          <a:bodyPr/>
          <a:lstStyle/>
          <a:p>
            <a:fld id="{0F5EC011-0DA0-DB45-996E-85C7F379AB45}" type="slidenum">
              <a:rPr lang="en-US" smtClean="0"/>
              <a:t>20</a:t>
            </a:fld>
            <a:endParaRPr lang="en-US"/>
          </a:p>
        </p:txBody>
      </p:sp>
      <p:pic>
        <p:nvPicPr>
          <p:cNvPr id="4" name="Picture 3">
            <a:extLst>
              <a:ext uri="{FF2B5EF4-FFF2-40B4-BE49-F238E27FC236}">
                <a16:creationId xmlns:a16="http://schemas.microsoft.com/office/drawing/2014/main" id="{606AAB7D-9710-0830-048C-D9163A790BFD}"/>
              </a:ext>
            </a:extLst>
          </p:cNvPr>
          <p:cNvPicPr>
            <a:picLocks noChangeAspect="1"/>
          </p:cNvPicPr>
          <p:nvPr/>
        </p:nvPicPr>
        <p:blipFill>
          <a:blip r:embed="rId3"/>
          <a:stretch>
            <a:fillRect/>
          </a:stretch>
        </p:blipFill>
        <p:spPr>
          <a:xfrm>
            <a:off x="2373549" y="968640"/>
            <a:ext cx="6624536" cy="3664083"/>
          </a:xfrm>
          <a:prstGeom prst="rect">
            <a:avLst/>
          </a:prstGeom>
        </p:spPr>
      </p:pic>
      <p:sp>
        <p:nvSpPr>
          <p:cNvPr id="5" name="TextBox 4">
            <a:extLst>
              <a:ext uri="{FF2B5EF4-FFF2-40B4-BE49-F238E27FC236}">
                <a16:creationId xmlns:a16="http://schemas.microsoft.com/office/drawing/2014/main" id="{77EB0F7C-5E3C-6A2F-1F91-9CD51D23C100}"/>
              </a:ext>
            </a:extLst>
          </p:cNvPr>
          <p:cNvSpPr txBox="1"/>
          <p:nvPr/>
        </p:nvSpPr>
        <p:spPr>
          <a:xfrm>
            <a:off x="3527170" y="4866501"/>
            <a:ext cx="4843201" cy="246221"/>
          </a:xfrm>
          <a:prstGeom prst="rect">
            <a:avLst/>
          </a:prstGeom>
          <a:noFill/>
        </p:spPr>
        <p:txBody>
          <a:bodyPr wrap="square">
            <a:spAutoFit/>
          </a:bodyPr>
          <a:lstStyle/>
          <a:p>
            <a:r>
              <a:rPr lang="en-US" sz="1000" dirty="0"/>
              <a:t>Source: TRB Access Management Manual, 2014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DE3EE0FC-1C32-DE14-1472-4812183EFA7B}"/>
              </a:ext>
            </a:extLst>
          </p:cNvPr>
          <p:cNvSpPr>
            <a:spLocks noGrp="1" noChangeArrowheads="1"/>
          </p:cNvSpPr>
          <p:nvPr>
            <p:ph type="title"/>
          </p:nvPr>
        </p:nvSpPr>
        <p:spPr/>
        <p:txBody>
          <a:bodyPr/>
          <a:lstStyle/>
          <a:p>
            <a:r>
              <a:rPr lang="en-US" altLang="en-US"/>
              <a:t>Right-Turn Conflict Overlap</a:t>
            </a:r>
          </a:p>
        </p:txBody>
      </p:sp>
      <p:sp>
        <p:nvSpPr>
          <p:cNvPr id="23555" name="Rectangle 3">
            <a:extLst>
              <a:ext uri="{FF2B5EF4-FFF2-40B4-BE49-F238E27FC236}">
                <a16:creationId xmlns:a16="http://schemas.microsoft.com/office/drawing/2014/main" id="{A9D38416-FAD6-6F4C-1FD1-D9C52D39124A}"/>
              </a:ext>
            </a:extLst>
          </p:cNvPr>
          <p:cNvSpPr>
            <a:spLocks noGrp="1" noChangeArrowheads="1"/>
          </p:cNvSpPr>
          <p:nvPr>
            <p:ph idx="1"/>
          </p:nvPr>
        </p:nvSpPr>
        <p:spPr/>
        <p:txBody>
          <a:bodyPr/>
          <a:lstStyle/>
          <a:p>
            <a:r>
              <a:rPr lang="en-US" altLang="en-US" dirty="0"/>
              <a:t>It happens when a driver in a through-traffic lane must monitor more than one access connections at a time</a:t>
            </a:r>
          </a:p>
          <a:p>
            <a:endParaRPr lang="en-US" altLang="en-US" dirty="0"/>
          </a:p>
        </p:txBody>
      </p:sp>
      <p:sp>
        <p:nvSpPr>
          <p:cNvPr id="2" name="Slide Number Placeholder 1">
            <a:extLst>
              <a:ext uri="{FF2B5EF4-FFF2-40B4-BE49-F238E27FC236}">
                <a16:creationId xmlns:a16="http://schemas.microsoft.com/office/drawing/2014/main" id="{8DB6B634-CB24-9171-1907-14985E190CE2}"/>
              </a:ext>
            </a:extLst>
          </p:cNvPr>
          <p:cNvSpPr>
            <a:spLocks noGrp="1"/>
          </p:cNvSpPr>
          <p:nvPr>
            <p:ph type="sldNum" sz="quarter" idx="12"/>
          </p:nvPr>
        </p:nvSpPr>
        <p:spPr/>
        <p:txBody>
          <a:bodyPr/>
          <a:lstStyle/>
          <a:p>
            <a:fld id="{0F5EC011-0DA0-DB45-996E-85C7F379AB45}" type="slidenum">
              <a:rPr lang="en-US" smtClean="0"/>
              <a:t>21</a:t>
            </a:fld>
            <a:endParaRPr lang="en-US"/>
          </a:p>
        </p:txBody>
      </p:sp>
      <p:grpSp>
        <p:nvGrpSpPr>
          <p:cNvPr id="7" name="Group 6">
            <a:extLst>
              <a:ext uri="{FF2B5EF4-FFF2-40B4-BE49-F238E27FC236}">
                <a16:creationId xmlns:a16="http://schemas.microsoft.com/office/drawing/2014/main" id="{774C2F39-CF08-2945-07DE-48FF48F10164}"/>
              </a:ext>
            </a:extLst>
          </p:cNvPr>
          <p:cNvGrpSpPr/>
          <p:nvPr/>
        </p:nvGrpSpPr>
        <p:grpSpPr>
          <a:xfrm>
            <a:off x="271461" y="2571750"/>
            <a:ext cx="8601075" cy="1807605"/>
            <a:chOff x="228600" y="2926321"/>
            <a:chExt cx="8601075" cy="1807605"/>
          </a:xfrm>
        </p:grpSpPr>
        <p:sp>
          <p:nvSpPr>
            <p:cNvPr id="4" name="Text Box 4">
              <a:extLst>
                <a:ext uri="{FF2B5EF4-FFF2-40B4-BE49-F238E27FC236}">
                  <a16:creationId xmlns:a16="http://schemas.microsoft.com/office/drawing/2014/main" id="{40040194-3F04-1322-FFA0-2D6CE62191A9}"/>
                </a:ext>
              </a:extLst>
            </p:cNvPr>
            <p:cNvSpPr txBox="1">
              <a:spLocks noChangeArrowheads="1"/>
            </p:cNvSpPr>
            <p:nvPr/>
          </p:nvSpPr>
          <p:spPr bwMode="auto">
            <a:xfrm>
              <a:off x="542925" y="2926321"/>
              <a:ext cx="1454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Driveway #2</a:t>
              </a:r>
            </a:p>
          </p:txBody>
        </p:sp>
        <p:sp>
          <p:nvSpPr>
            <p:cNvPr id="5" name="Text Box 5">
              <a:extLst>
                <a:ext uri="{FF2B5EF4-FFF2-40B4-BE49-F238E27FC236}">
                  <a16:creationId xmlns:a16="http://schemas.microsoft.com/office/drawing/2014/main" id="{BACEAAC6-C92A-059A-C1F5-98259F46FDA6}"/>
                </a:ext>
              </a:extLst>
            </p:cNvPr>
            <p:cNvSpPr txBox="1">
              <a:spLocks noChangeArrowheads="1"/>
            </p:cNvSpPr>
            <p:nvPr/>
          </p:nvSpPr>
          <p:spPr bwMode="auto">
            <a:xfrm>
              <a:off x="3209925" y="2926321"/>
              <a:ext cx="1454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Driveway #1</a:t>
              </a:r>
            </a:p>
          </p:txBody>
        </p:sp>
        <p:pic>
          <p:nvPicPr>
            <p:cNvPr id="6" name="Picture 6" descr="6-15">
              <a:extLst>
                <a:ext uri="{FF2B5EF4-FFF2-40B4-BE49-F238E27FC236}">
                  <a16:creationId xmlns:a16="http://schemas.microsoft.com/office/drawing/2014/main" id="{E92004F6-897C-DDF8-AE3A-9E050E32D78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a:stretch>
              <a:fillRect/>
            </a:stretch>
          </p:blipFill>
          <p:spPr bwMode="invGray">
            <a:xfrm>
              <a:off x="228600" y="3271839"/>
              <a:ext cx="8601075" cy="146208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grpSp>
      <p:sp>
        <p:nvSpPr>
          <p:cNvPr id="3" name="Rectangle 2">
            <a:extLst>
              <a:ext uri="{FF2B5EF4-FFF2-40B4-BE49-F238E27FC236}">
                <a16:creationId xmlns:a16="http://schemas.microsoft.com/office/drawing/2014/main" id="{989112F0-B7F0-1C14-201B-C610C2208C9A}"/>
              </a:ext>
            </a:extLst>
          </p:cNvPr>
          <p:cNvSpPr>
            <a:spLocks noChangeArrowheads="1"/>
          </p:cNvSpPr>
          <p:nvPr/>
        </p:nvSpPr>
        <p:spPr bwMode="auto">
          <a:xfrm>
            <a:off x="3052208" y="4800600"/>
            <a:ext cx="303958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rgbClr val="595959"/>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bg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rgbClr val="558ED5"/>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rgbClr val="595959"/>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rgbClr val="595959"/>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9pPr>
          </a:lstStyle>
          <a:p>
            <a:pPr eaLnBrk="1" hangingPunct="1">
              <a:spcBef>
                <a:spcPct val="60000"/>
              </a:spcBef>
              <a:buFontTx/>
              <a:buNone/>
            </a:pPr>
            <a:r>
              <a:rPr lang="en-US" altLang="en-US" sz="1000" dirty="0">
                <a:solidFill>
                  <a:schemeClr val="tx1"/>
                </a:solidFill>
                <a:latin typeface="Arial" panose="020B0604020202020204" pitchFamily="34" charset="0"/>
              </a:rPr>
              <a:t>Source: TRB Access Management Manual, 2014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extLst>
              <a:ext uri="{FF2B5EF4-FFF2-40B4-BE49-F238E27FC236}">
                <a16:creationId xmlns:a16="http://schemas.microsoft.com/office/drawing/2014/main" id="{002EE2D0-F3A5-6EDD-3597-E9F14E1B7FF2}"/>
              </a:ext>
            </a:extLst>
          </p:cNvPr>
          <p:cNvSpPr>
            <a:spLocks noGrp="1" noChangeArrowheads="1"/>
          </p:cNvSpPr>
          <p:nvPr>
            <p:ph type="title"/>
          </p:nvPr>
        </p:nvSpPr>
        <p:spPr/>
        <p:txBody>
          <a:bodyPr/>
          <a:lstStyle/>
          <a:p>
            <a:r>
              <a:rPr lang="en-US" altLang="en-US" dirty="0"/>
              <a:t>Influence Distance</a:t>
            </a:r>
          </a:p>
        </p:txBody>
      </p:sp>
      <p:sp>
        <p:nvSpPr>
          <p:cNvPr id="24579" name="Rectangle 3">
            <a:extLst>
              <a:ext uri="{FF2B5EF4-FFF2-40B4-BE49-F238E27FC236}">
                <a16:creationId xmlns:a16="http://schemas.microsoft.com/office/drawing/2014/main" id="{01C7EC4B-D48D-7EFB-4CA7-DCF6E4447201}"/>
              </a:ext>
            </a:extLst>
          </p:cNvPr>
          <p:cNvSpPr>
            <a:spLocks noGrp="1" noChangeArrowheads="1"/>
          </p:cNvSpPr>
          <p:nvPr>
            <p:ph idx="1"/>
          </p:nvPr>
        </p:nvSpPr>
        <p:spPr/>
        <p:txBody>
          <a:bodyPr/>
          <a:lstStyle/>
          <a:p>
            <a:r>
              <a:rPr lang="en-US" altLang="en-US" dirty="0"/>
              <a:t>The impact distance of right turns on following through traffic, plus the distance traveled during perception-reaction time.</a:t>
            </a:r>
          </a:p>
          <a:p>
            <a:endParaRPr lang="en-US" altLang="en-US" dirty="0"/>
          </a:p>
        </p:txBody>
      </p:sp>
      <p:sp>
        <p:nvSpPr>
          <p:cNvPr id="2" name="Slide Number Placeholder 1">
            <a:extLst>
              <a:ext uri="{FF2B5EF4-FFF2-40B4-BE49-F238E27FC236}">
                <a16:creationId xmlns:a16="http://schemas.microsoft.com/office/drawing/2014/main" id="{6B437D6E-5C3B-18C5-95DD-867AED51DADD}"/>
              </a:ext>
            </a:extLst>
          </p:cNvPr>
          <p:cNvSpPr>
            <a:spLocks noGrp="1"/>
          </p:cNvSpPr>
          <p:nvPr>
            <p:ph type="sldNum" sz="quarter" idx="12"/>
          </p:nvPr>
        </p:nvSpPr>
        <p:spPr/>
        <p:txBody>
          <a:bodyPr/>
          <a:lstStyle/>
          <a:p>
            <a:fld id="{0F5EC011-0DA0-DB45-996E-85C7F379AB45}"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p:txBody>
          <a:bodyPr/>
          <a:lstStyle/>
          <a:p>
            <a:r>
              <a:rPr lang="en-US">
                <a:solidFill>
                  <a:srgbClr val="006747"/>
                </a:solidFill>
              </a:rPr>
              <a:t>Egress Capacity</a:t>
            </a:r>
            <a:endParaRPr lang="en-US" dirty="0">
              <a:solidFill>
                <a:srgbClr val="006747"/>
              </a:solidFill>
            </a:endParaRPr>
          </a:p>
        </p:txBody>
      </p:sp>
      <p:sp>
        <p:nvSpPr>
          <p:cNvPr id="798723" name="Rectangle 3"/>
          <p:cNvSpPr>
            <a:spLocks noGrp="1" noChangeArrowheads="1"/>
          </p:cNvSpPr>
          <p:nvPr>
            <p:ph idx="1"/>
          </p:nvPr>
        </p:nvSpPr>
        <p:spPr>
          <a:xfrm>
            <a:off x="628650" y="1369219"/>
            <a:ext cx="3611656" cy="3263504"/>
          </a:xfrm>
        </p:spPr>
        <p:txBody>
          <a:bodyPr/>
          <a:lstStyle/>
          <a:p>
            <a:r>
              <a:rPr lang="en-US" dirty="0">
                <a:solidFill>
                  <a:srgbClr val="466069"/>
                </a:solidFill>
              </a:rPr>
              <a:t>Closely spaced access interferes with each other and restricts egress capacity.</a:t>
            </a:r>
          </a:p>
          <a:p>
            <a:r>
              <a:rPr lang="en-US" dirty="0">
                <a:solidFill>
                  <a:srgbClr val="466069"/>
                </a:solidFill>
              </a:rPr>
              <a:t>Egress capacity increases as access spacing increases.</a:t>
            </a:r>
          </a:p>
        </p:txBody>
      </p:sp>
      <p:pic>
        <p:nvPicPr>
          <p:cNvPr id="798724" name="Picture 4" descr="6-14"/>
          <p:cNvPicPr>
            <a:picLocks noChangeAspect="1" noChangeArrowheads="1"/>
          </p:cNvPicPr>
          <p:nvPr/>
        </p:nvPicPr>
        <p:blipFill>
          <a:blip r:embed="rId3" cstate="print"/>
          <a:srcRect l="8716" t="11499" r="19383" b="37135"/>
          <a:stretch>
            <a:fillRect/>
          </a:stretch>
        </p:blipFill>
        <p:spPr bwMode="auto">
          <a:xfrm>
            <a:off x="4356101" y="569120"/>
            <a:ext cx="4139003" cy="420171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lstStyle/>
          <a:p>
            <a:r>
              <a:rPr lang="en-US" dirty="0"/>
              <a:t>Egress Capacity</a:t>
            </a:r>
          </a:p>
        </p:txBody>
      </p:sp>
      <p:graphicFrame>
        <p:nvGraphicFramePr>
          <p:cNvPr id="829479" name="Group 39"/>
          <p:cNvGraphicFramePr>
            <a:graphicFrameLocks noGrp="1"/>
          </p:cNvGraphicFramePr>
          <p:nvPr>
            <p:ph idx="1"/>
            <p:extLst>
              <p:ext uri="{D42A27DB-BD31-4B8C-83A1-F6EECF244321}">
                <p14:modId xmlns:p14="http://schemas.microsoft.com/office/powerpoint/2010/main" val="1023327913"/>
              </p:ext>
            </p:extLst>
          </p:nvPr>
        </p:nvGraphicFramePr>
        <p:xfrm>
          <a:off x="5069072" y="1267621"/>
          <a:ext cx="3446278" cy="2875930"/>
        </p:xfrm>
        <a:graphic>
          <a:graphicData uri="http://schemas.openxmlformats.org/drawingml/2006/table">
            <a:tbl>
              <a:tblPr/>
              <a:tblGrid>
                <a:gridCol w="1534636">
                  <a:extLst>
                    <a:ext uri="{9D8B030D-6E8A-4147-A177-3AD203B41FA5}">
                      <a16:colId xmlns:a16="http://schemas.microsoft.com/office/drawing/2014/main" val="20000"/>
                    </a:ext>
                  </a:extLst>
                </a:gridCol>
                <a:gridCol w="1911642">
                  <a:extLst>
                    <a:ext uri="{9D8B030D-6E8A-4147-A177-3AD203B41FA5}">
                      <a16:colId xmlns:a16="http://schemas.microsoft.com/office/drawing/2014/main" val="20001"/>
                    </a:ext>
                  </a:extLst>
                </a:gridCol>
              </a:tblGrid>
              <a:tr h="672084">
                <a:tc>
                  <a:txBody>
                    <a:bodyPr/>
                    <a:lstStyle/>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pitchFamily="2" charset="2"/>
                        <a:buNone/>
                        <a:tabLst/>
                      </a:pPr>
                      <a:r>
                        <a:rPr kumimoji="0" lang="en-US" sz="1800" b="1" i="0" u="none" strike="noStrike" cap="none" normalizeH="0" baseline="0" dirty="0">
                          <a:ln>
                            <a:noFill/>
                          </a:ln>
                          <a:solidFill>
                            <a:schemeClr val="tx1"/>
                          </a:solidFill>
                          <a:effectLst/>
                          <a:latin typeface="Arial" charset="0"/>
                        </a:rPr>
                        <a:t>Speed</a:t>
                      </a:r>
                    </a:p>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pitchFamily="2" charset="2"/>
                        <a:buNone/>
                        <a:tabLst/>
                      </a:pPr>
                      <a:r>
                        <a:rPr kumimoji="0" lang="en-US" sz="1800" b="1" i="0" u="none" strike="noStrike" cap="none" normalizeH="0" baseline="0" dirty="0">
                          <a:ln>
                            <a:noFill/>
                          </a:ln>
                          <a:solidFill>
                            <a:schemeClr val="tx1"/>
                          </a:solidFill>
                          <a:effectLst/>
                          <a:latin typeface="Arial" charset="0"/>
                        </a:rPr>
                        <a:t>(mph)</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pitchFamily="2" charset="2"/>
                        <a:buNone/>
                        <a:tabLst/>
                      </a:pPr>
                      <a:r>
                        <a:rPr kumimoji="0" lang="en-US" sz="1800" b="1" i="0" u="none" strike="noStrike" cap="none" normalizeH="0" baseline="0">
                          <a:ln>
                            <a:noFill/>
                          </a:ln>
                          <a:solidFill>
                            <a:schemeClr val="tx1"/>
                          </a:solidFill>
                          <a:effectLst/>
                          <a:latin typeface="Arial" charset="0"/>
                        </a:rPr>
                        <a:t>Spacing</a:t>
                      </a:r>
                      <a:br>
                        <a:rPr kumimoji="0" lang="en-US" sz="1800" b="1" i="0" u="none" strike="noStrike" cap="none" normalizeH="0" baseline="0">
                          <a:ln>
                            <a:noFill/>
                          </a:ln>
                          <a:solidFill>
                            <a:schemeClr val="tx1"/>
                          </a:solidFill>
                          <a:effectLst/>
                          <a:latin typeface="Arial" charset="0"/>
                        </a:rPr>
                      </a:br>
                      <a:r>
                        <a:rPr kumimoji="0" lang="en-US" sz="1800" b="1" i="0" u="none" strike="noStrike" cap="none" normalizeH="0" baseline="0">
                          <a:ln>
                            <a:noFill/>
                          </a:ln>
                          <a:solidFill>
                            <a:schemeClr val="tx1"/>
                          </a:solidFill>
                          <a:effectLst/>
                          <a:latin typeface="Arial" charset="0"/>
                        </a:rPr>
                        <a:t>(feet)</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0531">
                <a:tc>
                  <a:txBody>
                    <a:bodyPr/>
                    <a:lstStyle/>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30</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315</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0531">
                <a:tc>
                  <a:txBody>
                    <a:bodyPr/>
                    <a:lstStyle/>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pitchFamily="2" charset="2"/>
                        <a:buNone/>
                        <a:tabLst/>
                      </a:pPr>
                      <a:r>
                        <a:rPr kumimoji="0" lang="en-US" sz="1800" b="0" i="0" u="none" strike="noStrike" cap="none" normalizeH="0" baseline="0">
                          <a:ln>
                            <a:noFill/>
                          </a:ln>
                          <a:solidFill>
                            <a:schemeClr val="tx1"/>
                          </a:solidFill>
                          <a:effectLst/>
                          <a:latin typeface="Arial" charset="0"/>
                        </a:rPr>
                        <a:t>35</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pitchFamily="2" charset="2"/>
                        <a:buNone/>
                        <a:tabLst/>
                      </a:pPr>
                      <a:r>
                        <a:rPr kumimoji="0" lang="en-US" sz="1800" b="0" i="0" u="none" strike="noStrike" cap="none" normalizeH="0" baseline="0">
                          <a:ln>
                            <a:noFill/>
                          </a:ln>
                          <a:solidFill>
                            <a:schemeClr val="tx1"/>
                          </a:solidFill>
                          <a:effectLst/>
                          <a:latin typeface="Arial" charset="0"/>
                        </a:rPr>
                        <a:t>450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0531">
                <a:tc>
                  <a:txBody>
                    <a:bodyPr/>
                    <a:lstStyle/>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pitchFamily="2" charset="2"/>
                        <a:buNone/>
                        <a:tabLst/>
                      </a:pPr>
                      <a:r>
                        <a:rPr kumimoji="0" lang="en-US" sz="1800" b="0" i="0" u="none" strike="noStrike" cap="none" normalizeH="0" baseline="0">
                          <a:ln>
                            <a:noFill/>
                          </a:ln>
                          <a:solidFill>
                            <a:schemeClr val="tx1"/>
                          </a:solidFill>
                          <a:effectLst/>
                          <a:latin typeface="Arial" charset="0"/>
                        </a:rPr>
                        <a:t>45</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pitchFamily="2" charset="2"/>
                        <a:buNone/>
                        <a:tabLst/>
                      </a:pPr>
                      <a:r>
                        <a:rPr kumimoji="0" lang="en-US" sz="1800" b="0" i="0" u="none" strike="noStrike" cap="none" normalizeH="0" baseline="0">
                          <a:ln>
                            <a:noFill/>
                          </a:ln>
                          <a:solidFill>
                            <a:schemeClr val="tx1"/>
                          </a:solidFill>
                          <a:effectLst/>
                          <a:latin typeface="Arial" charset="0"/>
                        </a:rPr>
                        <a:t>625</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1722">
                <a:tc>
                  <a:txBody>
                    <a:bodyPr/>
                    <a:lstStyle/>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pitchFamily="2" charset="2"/>
                        <a:buNone/>
                        <a:tabLst/>
                      </a:pPr>
                      <a:r>
                        <a:rPr kumimoji="0" lang="en-US" sz="1800" b="0" i="0" u="none" strike="noStrike" cap="none" normalizeH="0" baseline="0">
                          <a:ln>
                            <a:noFill/>
                          </a:ln>
                          <a:solidFill>
                            <a:schemeClr val="tx1"/>
                          </a:solidFill>
                          <a:effectLst/>
                          <a:latin typeface="Arial" charset="0"/>
                        </a:rPr>
                        <a:t>45</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pitchFamily="2" charset="2"/>
                        <a:buNone/>
                        <a:tabLst/>
                      </a:pPr>
                      <a:r>
                        <a:rPr kumimoji="0" lang="en-US" sz="1800" b="0" i="0" u="none" strike="noStrike" cap="none" normalizeH="0" baseline="0">
                          <a:ln>
                            <a:noFill/>
                          </a:ln>
                          <a:solidFill>
                            <a:schemeClr val="tx1"/>
                          </a:solidFill>
                          <a:effectLst/>
                          <a:latin typeface="Arial" charset="0"/>
                        </a:rPr>
                        <a:t>850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0531">
                <a:tc>
                  <a:txBody>
                    <a:bodyPr/>
                    <a:lstStyle/>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pitchFamily="2" charset="2"/>
                        <a:buNone/>
                        <a:tabLst/>
                      </a:pPr>
                      <a:r>
                        <a:rPr kumimoji="0" lang="en-US" sz="1800" b="0" i="0" u="none" strike="noStrike" cap="none" normalizeH="0" baseline="0">
                          <a:ln>
                            <a:noFill/>
                          </a:ln>
                          <a:solidFill>
                            <a:schemeClr val="tx1"/>
                          </a:solidFill>
                          <a:effectLst/>
                          <a:latin typeface="Arial" charset="0"/>
                        </a:rPr>
                        <a:t>50</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33"/>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charset="0"/>
                        </a:rPr>
                        <a:t>1,125</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0" name="Slide Number Placeholder 5"/>
          <p:cNvSpPr>
            <a:spLocks noGrp="1"/>
          </p:cNvSpPr>
          <p:nvPr>
            <p:ph type="sldNum" sz="quarter" idx="12"/>
          </p:nvPr>
        </p:nvSpPr>
        <p:spPr/>
        <p:txBody>
          <a:bodyPr/>
          <a:lstStyle/>
          <a:p>
            <a:fld id="{E296F85F-D95B-464E-B97F-8E5FBA272DFC}" type="slidenum">
              <a:rPr lang="en-US" smtClean="0"/>
              <a:pPr/>
              <a:t>24</a:t>
            </a:fld>
            <a:endParaRPr lang="en-US" dirty="0"/>
          </a:p>
        </p:txBody>
      </p:sp>
      <p:pic>
        <p:nvPicPr>
          <p:cNvPr id="829444" name="Picture 4" descr="6-15"/>
          <p:cNvPicPr>
            <a:picLocks noChangeAspect="1" noChangeArrowheads="1"/>
          </p:cNvPicPr>
          <p:nvPr/>
        </p:nvPicPr>
        <p:blipFill>
          <a:blip r:embed="rId3" cstate="print"/>
          <a:srcRect l="21962" t="19437" r="9627" b="17981"/>
          <a:stretch>
            <a:fillRect/>
          </a:stretch>
        </p:blipFill>
        <p:spPr bwMode="auto">
          <a:xfrm>
            <a:off x="341571" y="1301622"/>
            <a:ext cx="4401879" cy="3102964"/>
          </a:xfrm>
          <a:prstGeom prst="rect">
            <a:avLst/>
          </a:prstGeom>
          <a:noFill/>
        </p:spPr>
      </p:pic>
      <p:sp>
        <p:nvSpPr>
          <p:cNvPr id="829480" name="Text Box 40"/>
          <p:cNvSpPr txBox="1">
            <a:spLocks noChangeArrowheads="1"/>
          </p:cNvSpPr>
          <p:nvPr/>
        </p:nvSpPr>
        <p:spPr bwMode="auto">
          <a:xfrm>
            <a:off x="5069071" y="4120933"/>
            <a:ext cx="3446279" cy="646331"/>
          </a:xfrm>
          <a:prstGeom prst="rect">
            <a:avLst/>
          </a:prstGeom>
          <a:solidFill>
            <a:schemeClr val="bg1">
              <a:lumMod val="95000"/>
            </a:schemeClr>
          </a:solidFill>
          <a:ln w="25400">
            <a:solidFill>
              <a:schemeClr val="tx1"/>
            </a:solidFill>
            <a:miter lim="800000"/>
            <a:headEnd/>
            <a:tailEnd/>
          </a:ln>
          <a:effectLst/>
        </p:spPr>
        <p:txBody>
          <a:bodyPr wrap="square">
            <a:spAutoFit/>
          </a:bodyPr>
          <a:lstStyle/>
          <a:p>
            <a:pPr algn="ctr">
              <a:spcBef>
                <a:spcPct val="50000"/>
              </a:spcBef>
            </a:pPr>
            <a:r>
              <a:rPr lang="en-US" dirty="0">
                <a:latin typeface="Arial" charset="0"/>
              </a:rPr>
              <a:t>Unsignalized access spacing to maximize egress capacity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DC9E24D-5D66-61A3-1500-DE80F947213A}"/>
              </a:ext>
            </a:extLst>
          </p:cNvPr>
          <p:cNvSpPr>
            <a:spLocks noGrp="1" noChangeArrowheads="1"/>
          </p:cNvSpPr>
          <p:nvPr>
            <p:ph type="title"/>
          </p:nvPr>
        </p:nvSpPr>
        <p:spPr/>
        <p:txBody>
          <a:bodyPr anchor="ctr"/>
          <a:lstStyle/>
          <a:p>
            <a:r>
              <a:rPr lang="en-US" altLang="en-US" sz="3300"/>
              <a:t>Functional Intersection Area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2674-3FF2-C95A-AB19-C1648CB41952}"/>
              </a:ext>
            </a:extLst>
          </p:cNvPr>
          <p:cNvSpPr>
            <a:spLocks noGrp="1"/>
          </p:cNvSpPr>
          <p:nvPr>
            <p:ph type="title"/>
          </p:nvPr>
        </p:nvSpPr>
        <p:spPr/>
        <p:txBody>
          <a:bodyPr/>
          <a:lstStyle/>
          <a:p>
            <a:r>
              <a:rPr lang="en-US"/>
              <a:t>Intersection Areas</a:t>
            </a:r>
            <a:endParaRPr lang="en-US" dirty="0"/>
          </a:p>
        </p:txBody>
      </p:sp>
      <p:pic>
        <p:nvPicPr>
          <p:cNvPr id="4103" name="Picture 7">
            <a:extLst>
              <a:ext uri="{FF2B5EF4-FFF2-40B4-BE49-F238E27FC236}">
                <a16:creationId xmlns:a16="http://schemas.microsoft.com/office/drawing/2014/main" id="{BA020275-3DEE-DEF2-F341-7F9BCFEEABE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a:xfrm>
            <a:off x="2381810" y="1370013"/>
            <a:ext cx="4380380" cy="3262312"/>
          </a:xfrm>
          <a:noFill/>
          <a:ln/>
        </p:spPr>
      </p:pic>
      <p:sp>
        <p:nvSpPr>
          <p:cNvPr id="3" name="Slide Number Placeholder 2">
            <a:extLst>
              <a:ext uri="{FF2B5EF4-FFF2-40B4-BE49-F238E27FC236}">
                <a16:creationId xmlns:a16="http://schemas.microsoft.com/office/drawing/2014/main" id="{AAF048B8-3A64-A414-6269-1149BAF354BD}"/>
              </a:ext>
            </a:extLst>
          </p:cNvPr>
          <p:cNvSpPr>
            <a:spLocks noGrp="1"/>
          </p:cNvSpPr>
          <p:nvPr>
            <p:ph type="sldNum" sz="quarter" idx="12"/>
          </p:nvPr>
        </p:nvSpPr>
        <p:spPr/>
        <p:txBody>
          <a:bodyPr/>
          <a:lstStyle/>
          <a:p>
            <a:fld id="{0F5EC011-0DA0-DB45-996E-85C7F379AB45}"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197C-C193-480B-0A7C-F6B092964C22}"/>
              </a:ext>
            </a:extLst>
          </p:cNvPr>
          <p:cNvSpPr>
            <a:spLocks noGrp="1"/>
          </p:cNvSpPr>
          <p:nvPr>
            <p:ph type="title"/>
          </p:nvPr>
        </p:nvSpPr>
        <p:spPr/>
        <p:txBody>
          <a:bodyPr/>
          <a:lstStyle/>
          <a:p>
            <a:r>
              <a:rPr lang="en-US"/>
              <a:t>Importance of Functional Area</a:t>
            </a:r>
            <a:endParaRPr lang="en-US" dirty="0"/>
          </a:p>
        </p:txBody>
      </p:sp>
      <p:sp>
        <p:nvSpPr>
          <p:cNvPr id="3" name="Slide Number Placeholder 2">
            <a:extLst>
              <a:ext uri="{FF2B5EF4-FFF2-40B4-BE49-F238E27FC236}">
                <a16:creationId xmlns:a16="http://schemas.microsoft.com/office/drawing/2014/main" id="{798CA4E3-3E1C-0243-A9E4-5EEEEEE89456}"/>
              </a:ext>
            </a:extLst>
          </p:cNvPr>
          <p:cNvSpPr>
            <a:spLocks noGrp="1"/>
          </p:cNvSpPr>
          <p:nvPr>
            <p:ph type="sldNum" sz="quarter" idx="12"/>
          </p:nvPr>
        </p:nvSpPr>
        <p:spPr/>
        <p:txBody>
          <a:bodyPr/>
          <a:lstStyle/>
          <a:p>
            <a:fld id="{0F5EC011-0DA0-DB45-996E-85C7F379AB45}" type="slidenum">
              <a:rPr lang="en-US" smtClean="0"/>
              <a:t>27</a:t>
            </a:fld>
            <a:endParaRPr lang="en-US"/>
          </a:p>
        </p:txBody>
      </p:sp>
      <p:pic>
        <p:nvPicPr>
          <p:cNvPr id="6149" name="Picture 5">
            <a:extLst>
              <a:ext uri="{FF2B5EF4-FFF2-40B4-BE49-F238E27FC236}">
                <a16:creationId xmlns:a16="http://schemas.microsoft.com/office/drawing/2014/main" id="{A0BDC852-E6E9-A4CD-17F5-D845609B1B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391" b="7527"/>
          <a:stretch/>
        </p:blipFill>
        <p:spPr bwMode="auto">
          <a:xfrm>
            <a:off x="755072" y="2312276"/>
            <a:ext cx="6858000" cy="232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11CCD0BA-B35B-95D2-89F2-1B188212FCBA}"/>
              </a:ext>
            </a:extLst>
          </p:cNvPr>
          <p:cNvSpPr txBox="1">
            <a:spLocks noChangeArrowheads="1"/>
          </p:cNvSpPr>
          <p:nvPr/>
        </p:nvSpPr>
        <p:spPr>
          <a:xfrm>
            <a:off x="328614" y="1456135"/>
            <a:ext cx="7732820" cy="30861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Driveways should not be located within the functional area of an intersection.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83F4CD6B-BDAA-7F33-A401-F3901DCC6664}"/>
              </a:ext>
            </a:extLst>
          </p:cNvPr>
          <p:cNvSpPr>
            <a:spLocks noGrp="1" noChangeArrowheads="1"/>
          </p:cNvSpPr>
          <p:nvPr>
            <p:ph type="title"/>
          </p:nvPr>
        </p:nvSpPr>
        <p:spPr/>
        <p:txBody>
          <a:bodyPr/>
          <a:lstStyle/>
          <a:p>
            <a:r>
              <a:rPr lang="en-US" altLang="en-US"/>
              <a:t>Access Window</a:t>
            </a:r>
          </a:p>
        </p:txBody>
      </p:sp>
      <p:sp>
        <p:nvSpPr>
          <p:cNvPr id="19459" name="Rectangle 3">
            <a:extLst>
              <a:ext uri="{FF2B5EF4-FFF2-40B4-BE49-F238E27FC236}">
                <a16:creationId xmlns:a16="http://schemas.microsoft.com/office/drawing/2014/main" id="{6BEE95DB-61BC-6E5A-12AD-AAD70658559A}"/>
              </a:ext>
            </a:extLst>
          </p:cNvPr>
          <p:cNvSpPr>
            <a:spLocks noGrp="1" noChangeArrowheads="1"/>
          </p:cNvSpPr>
          <p:nvPr>
            <p:ph idx="1"/>
          </p:nvPr>
        </p:nvSpPr>
        <p:spPr>
          <a:xfrm>
            <a:off x="527902" y="1369219"/>
            <a:ext cx="3594308" cy="3263504"/>
          </a:xfrm>
        </p:spPr>
        <p:txBody>
          <a:bodyPr>
            <a:normAutofit/>
          </a:bodyPr>
          <a:lstStyle/>
          <a:p>
            <a:r>
              <a:rPr lang="en-US" altLang="en-US" dirty="0"/>
              <a:t>Functional intersection area</a:t>
            </a:r>
          </a:p>
          <a:p>
            <a:r>
              <a:rPr lang="en-US" altLang="en-US" dirty="0"/>
              <a:t>Upstream functional distance</a:t>
            </a:r>
          </a:p>
          <a:p>
            <a:pPr lvl="1"/>
            <a:r>
              <a:rPr lang="en-US" altLang="en-US" dirty="0"/>
              <a:t>Distance traveled during a perception-reaction time, </a:t>
            </a:r>
            <a:r>
              <a:rPr lang="en-US" altLang="en-US" b="1" dirty="0"/>
              <a:t>d1</a:t>
            </a:r>
          </a:p>
          <a:p>
            <a:pPr lvl="1"/>
            <a:r>
              <a:rPr lang="en-US" altLang="en-US" dirty="0"/>
              <a:t>Deceleration distance while the driver maneuvers to a stop, </a:t>
            </a:r>
            <a:r>
              <a:rPr lang="en-US" altLang="en-US" b="1" dirty="0"/>
              <a:t>d2</a:t>
            </a:r>
          </a:p>
          <a:p>
            <a:pPr lvl="1"/>
            <a:r>
              <a:rPr lang="en-US" altLang="en-US" dirty="0"/>
              <a:t>Queue storage, </a:t>
            </a:r>
            <a:r>
              <a:rPr lang="en-US" altLang="en-US" b="1" dirty="0"/>
              <a:t>d3</a:t>
            </a:r>
          </a:p>
        </p:txBody>
      </p:sp>
      <p:sp>
        <p:nvSpPr>
          <p:cNvPr id="2" name="Slide Number Placeholder 1">
            <a:extLst>
              <a:ext uri="{FF2B5EF4-FFF2-40B4-BE49-F238E27FC236}">
                <a16:creationId xmlns:a16="http://schemas.microsoft.com/office/drawing/2014/main" id="{C86F7B09-1BC1-C0A0-0BD9-D4E1221E2323}"/>
              </a:ext>
            </a:extLst>
          </p:cNvPr>
          <p:cNvSpPr>
            <a:spLocks noGrp="1"/>
          </p:cNvSpPr>
          <p:nvPr>
            <p:ph type="sldNum" sz="quarter" idx="12"/>
          </p:nvPr>
        </p:nvSpPr>
        <p:spPr/>
        <p:txBody>
          <a:bodyPr/>
          <a:lstStyle/>
          <a:p>
            <a:fld id="{0F5EC011-0DA0-DB45-996E-85C7F379AB45}" type="slidenum">
              <a:rPr lang="en-US" smtClean="0"/>
              <a:pPr/>
              <a:t>28</a:t>
            </a:fld>
            <a:endParaRPr lang="en-US"/>
          </a:p>
        </p:txBody>
      </p:sp>
      <p:pic>
        <p:nvPicPr>
          <p:cNvPr id="8" name="Picture 7">
            <a:extLst>
              <a:ext uri="{FF2B5EF4-FFF2-40B4-BE49-F238E27FC236}">
                <a16:creationId xmlns:a16="http://schemas.microsoft.com/office/drawing/2014/main" id="{31E17408-F029-E873-7DF4-1F3AAC01B457}"/>
              </a:ext>
            </a:extLst>
          </p:cNvPr>
          <p:cNvPicPr>
            <a:picLocks noChangeAspect="1"/>
          </p:cNvPicPr>
          <p:nvPr/>
        </p:nvPicPr>
        <p:blipFill>
          <a:blip r:embed="rId3"/>
          <a:stretch>
            <a:fillRect/>
          </a:stretch>
        </p:blipFill>
        <p:spPr>
          <a:xfrm>
            <a:off x="4122209" y="1764109"/>
            <a:ext cx="4939495" cy="2323259"/>
          </a:xfrm>
          <a:prstGeom prst="rect">
            <a:avLst/>
          </a:prstGeom>
        </p:spPr>
      </p:pic>
    </p:spTree>
    <p:extLst>
      <p:ext uri="{BB962C8B-B14F-4D97-AF65-F5344CB8AC3E}">
        <p14:creationId xmlns:p14="http://schemas.microsoft.com/office/powerpoint/2010/main" val="2048498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p:txBody>
          <a:bodyPr/>
          <a:lstStyle/>
          <a:p>
            <a:r>
              <a:rPr lang="en-US"/>
              <a:t>Identifying the “Access Window”</a:t>
            </a:r>
            <a:endParaRPr lang="en-US" dirty="0"/>
          </a:p>
        </p:txBody>
      </p:sp>
      <p:sp>
        <p:nvSpPr>
          <p:cNvPr id="796675" name="Rectangle 3"/>
          <p:cNvSpPr>
            <a:spLocks noGrp="1" noChangeArrowheads="1"/>
          </p:cNvSpPr>
          <p:nvPr>
            <p:ph idx="1"/>
          </p:nvPr>
        </p:nvSpPr>
        <p:spPr>
          <a:xfrm>
            <a:off x="628650" y="1369219"/>
            <a:ext cx="5094894" cy="3263504"/>
          </a:xfrm>
        </p:spPr>
        <p:txBody>
          <a:bodyPr/>
          <a:lstStyle/>
          <a:p>
            <a:r>
              <a:rPr lang="en-US" dirty="0"/>
              <a:t>The space between the functional areas of two adjacent intersections is the region or “window” in which access might be provided.</a:t>
            </a:r>
          </a:p>
          <a:p>
            <a:r>
              <a:rPr lang="en-US" dirty="0"/>
              <a:t>The exact location of the access drives within this window will be determined by the layout of on-site circulation and parking.</a:t>
            </a:r>
          </a:p>
        </p:txBody>
      </p:sp>
      <p:sp>
        <p:nvSpPr>
          <p:cNvPr id="7" name="Slide Number Placeholder 5"/>
          <p:cNvSpPr>
            <a:spLocks noGrp="1"/>
          </p:cNvSpPr>
          <p:nvPr>
            <p:ph type="sldNum" sz="quarter" idx="12"/>
          </p:nvPr>
        </p:nvSpPr>
        <p:spPr/>
        <p:txBody>
          <a:bodyPr/>
          <a:lstStyle/>
          <a:p>
            <a:fld id="{B2A95159-CFFC-4B1D-9F87-BC23B071191E}" type="slidenum">
              <a:rPr lang="en-US" smtClean="0"/>
              <a:pPr/>
              <a:t>29</a:t>
            </a:fld>
            <a:endParaRPr lang="en-US" dirty="0"/>
          </a:p>
        </p:txBody>
      </p:sp>
      <p:pic>
        <p:nvPicPr>
          <p:cNvPr id="796676" name="Picture 4" descr="5-18"/>
          <p:cNvPicPr>
            <a:picLocks noChangeAspect="1" noChangeArrowheads="1"/>
          </p:cNvPicPr>
          <p:nvPr/>
        </p:nvPicPr>
        <p:blipFill>
          <a:blip r:embed="rId3" cstate="print"/>
          <a:srcRect l="25037" t="46410" r="23848" b="13960"/>
          <a:stretch>
            <a:fillRect/>
          </a:stretch>
        </p:blipFill>
        <p:spPr bwMode="auto">
          <a:xfrm>
            <a:off x="5723544" y="1840706"/>
            <a:ext cx="3023759" cy="232053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BC72-6528-2E37-DD3C-C707886D40E9}"/>
              </a:ext>
            </a:extLst>
          </p:cNvPr>
          <p:cNvSpPr>
            <a:spLocks noGrp="1"/>
          </p:cNvSpPr>
          <p:nvPr>
            <p:ph type="title"/>
          </p:nvPr>
        </p:nvSpPr>
        <p:spPr/>
        <p:txBody>
          <a:bodyPr/>
          <a:lstStyle/>
          <a:p>
            <a:r>
              <a:rPr lang="en-US" dirty="0"/>
              <a:t>Key Concepts: Sight Distance</a:t>
            </a:r>
          </a:p>
        </p:txBody>
      </p:sp>
      <p:sp>
        <p:nvSpPr>
          <p:cNvPr id="3" name="Content Placeholder 2">
            <a:extLst>
              <a:ext uri="{FF2B5EF4-FFF2-40B4-BE49-F238E27FC236}">
                <a16:creationId xmlns:a16="http://schemas.microsoft.com/office/drawing/2014/main" id="{25650FB9-789E-9EE2-75CD-4D247DBADC25}"/>
              </a:ext>
            </a:extLst>
          </p:cNvPr>
          <p:cNvSpPr>
            <a:spLocks noGrp="1"/>
          </p:cNvSpPr>
          <p:nvPr>
            <p:ph idx="1"/>
          </p:nvPr>
        </p:nvSpPr>
        <p:spPr/>
        <p:txBody>
          <a:bodyPr>
            <a:noAutofit/>
          </a:bodyPr>
          <a:lstStyle/>
          <a:p>
            <a:r>
              <a:rPr lang="en-US" sz="1800" u="sng" dirty="0"/>
              <a:t>Sight Distance</a:t>
            </a:r>
            <a:r>
              <a:rPr lang="en-US" sz="1800" dirty="0"/>
              <a:t>: The distance visible to the driver of a passenger vehicle measured along the normal travel path of a roadway from a designated location and to a specified height above the roadway when the view is unobstructed by traffic.</a:t>
            </a:r>
          </a:p>
          <a:p>
            <a:r>
              <a:rPr lang="en-US" sz="1800" u="sng" dirty="0"/>
              <a:t>Stopping sight distance</a:t>
            </a:r>
            <a:r>
              <a:rPr lang="en-US" sz="1800" dirty="0"/>
              <a:t>:  The distance required by a driver of a vehicle, traveling at a given speed to bring the vehicle to a stop after an object on the roadway becomes visible.  It includes the distance traveled during driver perception and reaction times and the vehicle braking distance.</a:t>
            </a:r>
          </a:p>
          <a:p>
            <a:endParaRPr lang="en-US" sz="1800" dirty="0"/>
          </a:p>
          <a:p>
            <a:pPr marL="0" indent="0">
              <a:buNone/>
            </a:pPr>
            <a:endParaRPr lang="en-US" sz="1800" dirty="0"/>
          </a:p>
          <a:p>
            <a:endParaRPr lang="en-US" sz="1800" dirty="0"/>
          </a:p>
        </p:txBody>
      </p:sp>
      <p:sp>
        <p:nvSpPr>
          <p:cNvPr id="4" name="Slide Number Placeholder 3">
            <a:extLst>
              <a:ext uri="{FF2B5EF4-FFF2-40B4-BE49-F238E27FC236}">
                <a16:creationId xmlns:a16="http://schemas.microsoft.com/office/drawing/2014/main" id="{AAE71A49-83AA-2695-A1BE-86BBC6B32BCE}"/>
              </a:ext>
            </a:extLst>
          </p:cNvPr>
          <p:cNvSpPr>
            <a:spLocks noGrp="1"/>
          </p:cNvSpPr>
          <p:nvPr>
            <p:ph type="sldNum" sz="quarter" idx="12"/>
          </p:nvPr>
        </p:nvSpPr>
        <p:spPr/>
        <p:txBody>
          <a:bodyPr/>
          <a:lstStyle/>
          <a:p>
            <a:fld id="{0F5EC011-0DA0-DB45-996E-85C7F379AB45}" type="slidenum">
              <a:rPr lang="en-US" smtClean="0"/>
              <a:t>3</a:t>
            </a:fld>
            <a:endParaRPr lang="en-US"/>
          </a:p>
        </p:txBody>
      </p:sp>
    </p:spTree>
    <p:extLst>
      <p:ext uri="{BB962C8B-B14F-4D97-AF65-F5344CB8AC3E}">
        <p14:creationId xmlns:p14="http://schemas.microsoft.com/office/powerpoint/2010/main" val="469161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p:txBody>
          <a:bodyPr/>
          <a:lstStyle/>
          <a:p>
            <a:r>
              <a:rPr lang="en-US"/>
              <a:t>Identifying the “Access Window”</a:t>
            </a:r>
            <a:endParaRPr lang="en-US" dirty="0"/>
          </a:p>
        </p:txBody>
      </p:sp>
      <p:sp>
        <p:nvSpPr>
          <p:cNvPr id="6" name="Slide Number Placeholder 5"/>
          <p:cNvSpPr>
            <a:spLocks noGrp="1"/>
          </p:cNvSpPr>
          <p:nvPr>
            <p:ph type="sldNum" sz="quarter" idx="12"/>
          </p:nvPr>
        </p:nvSpPr>
        <p:spPr/>
        <p:txBody>
          <a:bodyPr/>
          <a:lstStyle/>
          <a:p>
            <a:fld id="{1C181B73-3EBD-4460-8D99-FAB2B29C599D}" type="slidenum">
              <a:rPr lang="en-US" smtClean="0"/>
              <a:pPr/>
              <a:t>30</a:t>
            </a:fld>
            <a:endParaRPr lang="en-US" dirty="0"/>
          </a:p>
        </p:txBody>
      </p:sp>
      <p:pic>
        <p:nvPicPr>
          <p:cNvPr id="809988" name="Picture 4" descr="6-3"/>
          <p:cNvPicPr>
            <a:picLocks noChangeAspect="1" noChangeArrowheads="1"/>
          </p:cNvPicPr>
          <p:nvPr/>
        </p:nvPicPr>
        <p:blipFill>
          <a:blip r:embed="rId3" cstate="print"/>
          <a:srcRect l="11127" t="12192" r="19888" b="55803"/>
          <a:stretch>
            <a:fillRect/>
          </a:stretch>
        </p:blipFill>
        <p:spPr bwMode="auto">
          <a:xfrm>
            <a:off x="2040731" y="1268016"/>
            <a:ext cx="5543550" cy="375642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p:txBody>
          <a:bodyPr/>
          <a:lstStyle/>
          <a:p>
            <a:r>
              <a:rPr lang="en-US"/>
              <a:t>Identifying the “Access Window”</a:t>
            </a:r>
            <a:endParaRPr lang="en-US" dirty="0"/>
          </a:p>
        </p:txBody>
      </p:sp>
      <p:sp>
        <p:nvSpPr>
          <p:cNvPr id="6" name="Slide Number Placeholder 5"/>
          <p:cNvSpPr>
            <a:spLocks noGrp="1"/>
          </p:cNvSpPr>
          <p:nvPr>
            <p:ph type="sldNum" sz="quarter" idx="12"/>
          </p:nvPr>
        </p:nvSpPr>
        <p:spPr/>
        <p:txBody>
          <a:bodyPr/>
          <a:lstStyle/>
          <a:p>
            <a:fld id="{D7629817-D82A-4EBF-B0C1-C06AF303E131}" type="slidenum">
              <a:rPr lang="en-US" smtClean="0"/>
              <a:pPr/>
              <a:t>31</a:t>
            </a:fld>
            <a:endParaRPr lang="en-US" dirty="0"/>
          </a:p>
        </p:txBody>
      </p:sp>
      <p:pic>
        <p:nvPicPr>
          <p:cNvPr id="811012" name="Picture 4" descr="6-3"/>
          <p:cNvPicPr>
            <a:picLocks noChangeAspect="1" noChangeArrowheads="1"/>
          </p:cNvPicPr>
          <p:nvPr/>
        </p:nvPicPr>
        <p:blipFill>
          <a:blip r:embed="rId3" cstate="print"/>
          <a:srcRect l="12239" t="50293" r="19888" b="16939"/>
          <a:stretch>
            <a:fillRect/>
          </a:stretch>
        </p:blipFill>
        <p:spPr bwMode="auto">
          <a:xfrm>
            <a:off x="2057400" y="1316832"/>
            <a:ext cx="5429250" cy="382666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r>
              <a:rPr lang="en-US"/>
              <a:t>Identifying the “Access Window”</a:t>
            </a:r>
            <a:endParaRPr lang="en-US" dirty="0"/>
          </a:p>
        </p:txBody>
      </p:sp>
      <p:sp>
        <p:nvSpPr>
          <p:cNvPr id="6" name="Slide Number Placeholder 5"/>
          <p:cNvSpPr>
            <a:spLocks noGrp="1"/>
          </p:cNvSpPr>
          <p:nvPr>
            <p:ph type="sldNum" sz="quarter" idx="12"/>
          </p:nvPr>
        </p:nvSpPr>
        <p:spPr/>
        <p:txBody>
          <a:bodyPr/>
          <a:lstStyle/>
          <a:p>
            <a:fld id="{F27F1060-582C-40FD-9F6C-B8EA7632FADE}" type="slidenum">
              <a:rPr lang="en-US" smtClean="0"/>
              <a:pPr/>
              <a:t>32</a:t>
            </a:fld>
            <a:endParaRPr lang="en-US" dirty="0"/>
          </a:p>
        </p:txBody>
      </p:sp>
      <p:pic>
        <p:nvPicPr>
          <p:cNvPr id="812036" name="Picture 4" descr="6-3"/>
          <p:cNvPicPr>
            <a:picLocks noChangeAspect="1" noChangeArrowheads="1"/>
          </p:cNvPicPr>
          <p:nvPr/>
        </p:nvPicPr>
        <p:blipFill>
          <a:blip r:embed="rId3" cstate="print"/>
          <a:srcRect l="20837" t="20705" r="15436" b="11351"/>
          <a:stretch>
            <a:fillRect/>
          </a:stretch>
        </p:blipFill>
        <p:spPr bwMode="auto">
          <a:xfrm>
            <a:off x="2514600" y="1339453"/>
            <a:ext cx="4400550" cy="380404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p:txBody>
          <a:bodyPr/>
          <a:lstStyle/>
          <a:p>
            <a:r>
              <a:rPr lang="en-US"/>
              <a:t>Identifying the “Access Window”</a:t>
            </a:r>
            <a:endParaRPr lang="en-US" dirty="0"/>
          </a:p>
        </p:txBody>
      </p:sp>
      <p:sp>
        <p:nvSpPr>
          <p:cNvPr id="814083" name="Rectangle 3"/>
          <p:cNvSpPr>
            <a:spLocks noGrp="1" noChangeArrowheads="1"/>
          </p:cNvSpPr>
          <p:nvPr>
            <p:ph idx="1"/>
          </p:nvPr>
        </p:nvSpPr>
        <p:spPr/>
        <p:txBody>
          <a:bodyPr/>
          <a:lstStyle/>
          <a:p>
            <a:r>
              <a:rPr lang="en-US" dirty="0"/>
              <a:t>When there is a large region in which access might be taken, the potential for changing conditions on the adjacent street should be considered.</a:t>
            </a:r>
          </a:p>
          <a:p>
            <a:r>
              <a:rPr lang="en-US" dirty="0"/>
              <a:t>The queue length on the upstream approach can be longer when traffic volumes increase in the future.</a:t>
            </a:r>
          </a:p>
          <a:p>
            <a:r>
              <a:rPr lang="en-US" dirty="0"/>
              <a:t>The downstream functional area, however, is largely a function of the intersection geometrics and is relatively stable over time.</a:t>
            </a:r>
          </a:p>
        </p:txBody>
      </p:sp>
      <p:sp>
        <p:nvSpPr>
          <p:cNvPr id="6" name="Slide Number Placeholder 5"/>
          <p:cNvSpPr>
            <a:spLocks noGrp="1"/>
          </p:cNvSpPr>
          <p:nvPr>
            <p:ph type="sldNum" sz="quarter" idx="12"/>
          </p:nvPr>
        </p:nvSpPr>
        <p:spPr/>
        <p:txBody>
          <a:bodyPr/>
          <a:lstStyle/>
          <a:p>
            <a:fld id="{61E9C23A-7580-4A58-88CC-91CDDE275AAF}"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p:txBody>
          <a:bodyPr/>
          <a:lstStyle/>
          <a:p>
            <a:r>
              <a:rPr lang="en-US"/>
              <a:t>Identifying the “Access Window”</a:t>
            </a:r>
            <a:endParaRPr lang="en-US" dirty="0"/>
          </a:p>
        </p:txBody>
      </p:sp>
      <p:sp>
        <p:nvSpPr>
          <p:cNvPr id="815107" name="Rectangle 3"/>
          <p:cNvSpPr>
            <a:spLocks noGrp="1" noChangeArrowheads="1"/>
          </p:cNvSpPr>
          <p:nvPr>
            <p:ph idx="1"/>
          </p:nvPr>
        </p:nvSpPr>
        <p:spPr/>
        <p:txBody>
          <a:bodyPr/>
          <a:lstStyle/>
          <a:p>
            <a:r>
              <a:rPr lang="en-US" dirty="0"/>
              <a:t>Location “A” has a higher likelihood of blockage.</a:t>
            </a:r>
          </a:p>
          <a:p>
            <a:r>
              <a:rPr lang="en-US" dirty="0"/>
              <a:t>Location “B” provides better flexibility in the future.</a:t>
            </a:r>
          </a:p>
        </p:txBody>
      </p:sp>
      <p:sp>
        <p:nvSpPr>
          <p:cNvPr id="7" name="Slide Number Placeholder 5"/>
          <p:cNvSpPr>
            <a:spLocks noGrp="1"/>
          </p:cNvSpPr>
          <p:nvPr>
            <p:ph type="sldNum" sz="quarter" idx="12"/>
          </p:nvPr>
        </p:nvSpPr>
        <p:spPr/>
        <p:txBody>
          <a:bodyPr/>
          <a:lstStyle/>
          <a:p>
            <a:fld id="{DE7F902E-9DCB-4C84-B647-2D49EFFF435B}" type="slidenum">
              <a:rPr lang="en-US" smtClean="0"/>
              <a:pPr/>
              <a:t>34</a:t>
            </a:fld>
            <a:endParaRPr lang="en-US" dirty="0"/>
          </a:p>
        </p:txBody>
      </p:sp>
      <p:pic>
        <p:nvPicPr>
          <p:cNvPr id="815108" name="Picture 4" descr="6-4"/>
          <p:cNvPicPr>
            <a:picLocks noChangeAspect="1" noChangeArrowheads="1"/>
          </p:cNvPicPr>
          <p:nvPr/>
        </p:nvPicPr>
        <p:blipFill>
          <a:blip r:embed="rId3" cstate="print"/>
          <a:srcRect l="7417" t="10616" r="15231" b="59277"/>
          <a:stretch>
            <a:fillRect/>
          </a:stretch>
        </p:blipFill>
        <p:spPr bwMode="auto">
          <a:xfrm>
            <a:off x="2114550" y="2228850"/>
            <a:ext cx="5429250" cy="29146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r>
              <a:rPr lang="en-US"/>
              <a:t>Identifying the “Access Window”</a:t>
            </a:r>
            <a:endParaRPr lang="en-US" dirty="0"/>
          </a:p>
        </p:txBody>
      </p:sp>
      <p:sp>
        <p:nvSpPr>
          <p:cNvPr id="813059" name="Rectangle 3"/>
          <p:cNvSpPr>
            <a:spLocks noGrp="1" noChangeArrowheads="1"/>
          </p:cNvSpPr>
          <p:nvPr>
            <p:ph idx="1"/>
          </p:nvPr>
        </p:nvSpPr>
        <p:spPr/>
        <p:txBody>
          <a:bodyPr/>
          <a:lstStyle/>
          <a:p>
            <a:r>
              <a:rPr lang="en-US" dirty="0"/>
              <a:t>Traffic signals create traffic streams that are organized into platoons.</a:t>
            </a:r>
          </a:p>
          <a:p>
            <a:r>
              <a:rPr lang="en-US" dirty="0"/>
              <a:t>Platoon flow is substantially different from a random pattern, because intermittent groups (or platoons) of vehicles arrive, followed by gaps in the traffic flow.</a:t>
            </a:r>
          </a:p>
          <a:p>
            <a:r>
              <a:rPr lang="en-US" dirty="0"/>
              <a:t>Time-space diagrams on the arterial street should be analyzed for platooning when considering the location of signalized and unsignalized accesses.</a:t>
            </a:r>
          </a:p>
        </p:txBody>
      </p:sp>
      <p:sp>
        <p:nvSpPr>
          <p:cNvPr id="6" name="Slide Number Placeholder 5"/>
          <p:cNvSpPr>
            <a:spLocks noGrp="1"/>
          </p:cNvSpPr>
          <p:nvPr>
            <p:ph type="sldNum" sz="quarter" idx="12"/>
          </p:nvPr>
        </p:nvSpPr>
        <p:spPr/>
        <p:txBody>
          <a:bodyPr/>
          <a:lstStyle/>
          <a:p>
            <a:fld id="{47C948D2-E86A-424F-98FB-811A62B7F1B1}"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r>
              <a:rPr lang="en-US">
                <a:solidFill>
                  <a:srgbClr val="006747"/>
                </a:solidFill>
              </a:rPr>
              <a:t>Identifying the “Access Window”</a:t>
            </a:r>
            <a:endParaRPr lang="en-US" dirty="0">
              <a:solidFill>
                <a:srgbClr val="006747"/>
              </a:solidFill>
            </a:endParaRPr>
          </a:p>
        </p:txBody>
      </p:sp>
      <p:sp>
        <p:nvSpPr>
          <p:cNvPr id="816131" name="Rectangle 3"/>
          <p:cNvSpPr>
            <a:spLocks noGrp="1" noChangeArrowheads="1"/>
          </p:cNvSpPr>
          <p:nvPr>
            <p:ph idx="1"/>
          </p:nvPr>
        </p:nvSpPr>
        <p:spPr>
          <a:xfrm>
            <a:off x="628650" y="1369219"/>
            <a:ext cx="4561915" cy="3263504"/>
          </a:xfrm>
        </p:spPr>
        <p:txBody>
          <a:bodyPr>
            <a:normAutofit fontScale="92500" lnSpcReduction="20000"/>
          </a:bodyPr>
          <a:lstStyle/>
          <a:p>
            <a:r>
              <a:rPr lang="en-US" dirty="0"/>
              <a:t>Location A:</a:t>
            </a:r>
          </a:p>
          <a:p>
            <a:pPr lvl="1"/>
            <a:r>
              <a:rPr lang="en-US" dirty="0"/>
              <a:t>Platoons on the major roadway simultaneously pass in front of the unsignalized access location.</a:t>
            </a:r>
          </a:p>
          <a:p>
            <a:r>
              <a:rPr lang="en-US" dirty="0"/>
              <a:t>Location B:</a:t>
            </a:r>
          </a:p>
          <a:p>
            <a:pPr lvl="1"/>
            <a:r>
              <a:rPr lang="en-US" dirty="0"/>
              <a:t>Platoons on the major roadway pass alternately in front of the unsignalized access location.</a:t>
            </a:r>
          </a:p>
          <a:p>
            <a:r>
              <a:rPr lang="en-US" dirty="0"/>
              <a:t>Location C:</a:t>
            </a:r>
          </a:p>
          <a:p>
            <a:pPr lvl="1"/>
            <a:r>
              <a:rPr lang="en-US" dirty="0"/>
              <a:t>Platoons on the major roadway do not alternately “block” left turns from an unsignalized access location all the time.</a:t>
            </a:r>
          </a:p>
        </p:txBody>
      </p:sp>
      <p:sp>
        <p:nvSpPr>
          <p:cNvPr id="8" name="Slide Number Placeholder 6"/>
          <p:cNvSpPr>
            <a:spLocks noGrp="1"/>
          </p:cNvSpPr>
          <p:nvPr>
            <p:ph type="sldNum" sz="quarter" idx="12"/>
          </p:nvPr>
        </p:nvSpPr>
        <p:spPr/>
        <p:txBody>
          <a:bodyPr/>
          <a:lstStyle/>
          <a:p>
            <a:fld id="{CC3E4F49-2B4D-41F9-955B-D650B60F3C1D}" type="slidenum">
              <a:rPr lang="en-US" smtClean="0"/>
              <a:pPr/>
              <a:t>36</a:t>
            </a:fld>
            <a:endParaRPr lang="en-US" dirty="0"/>
          </a:p>
        </p:txBody>
      </p:sp>
      <p:pic>
        <p:nvPicPr>
          <p:cNvPr id="2" name="Picture 4" descr="6-5">
            <a:extLst>
              <a:ext uri="{FF2B5EF4-FFF2-40B4-BE49-F238E27FC236}">
                <a16:creationId xmlns:a16="http://schemas.microsoft.com/office/drawing/2014/main" id="{4BDEC3D9-3278-B241-89DB-0AF05A31BD39}"/>
              </a:ext>
            </a:extLst>
          </p:cNvPr>
          <p:cNvPicPr>
            <a:picLocks noGrp="1" noChangeAspect="1" noChangeArrowheads="1"/>
          </p:cNvPicPr>
          <p:nvPr>
            <p:ph type="clipArt" sz="half" idx="4294967295"/>
          </p:nvPr>
        </p:nvPicPr>
        <p:blipFill>
          <a:blip r:embed="rId3" cstate="print"/>
          <a:srcRect l="11942" t="17018" r="13095" b="11520"/>
          <a:stretch>
            <a:fillRect/>
          </a:stretch>
        </p:blipFill>
        <p:spPr bwMode="auto">
          <a:xfrm>
            <a:off x="5300663" y="1023938"/>
            <a:ext cx="3843337" cy="3844925"/>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2BCA-066D-BD60-C655-AF428D134174}"/>
              </a:ext>
            </a:extLst>
          </p:cNvPr>
          <p:cNvSpPr>
            <a:spLocks noGrp="1"/>
          </p:cNvSpPr>
          <p:nvPr>
            <p:ph type="title"/>
          </p:nvPr>
        </p:nvSpPr>
        <p:spPr/>
        <p:txBody>
          <a:bodyPr/>
          <a:lstStyle/>
          <a:p>
            <a:r>
              <a:rPr lang="en-US"/>
              <a:t>Elements of Upstream Functional Distance</a:t>
            </a:r>
            <a:endParaRPr lang="en-US" dirty="0"/>
          </a:p>
        </p:txBody>
      </p:sp>
      <p:pic>
        <p:nvPicPr>
          <p:cNvPr id="8197" name="Picture 5">
            <a:extLst>
              <a:ext uri="{FF2B5EF4-FFF2-40B4-BE49-F238E27FC236}">
                <a16:creationId xmlns:a16="http://schemas.microsoft.com/office/drawing/2014/main" id="{CAF16F05-B672-8AA1-10C5-99F3E98F931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a:xfrm>
            <a:off x="2390754" y="1370013"/>
            <a:ext cx="4362492" cy="3262312"/>
          </a:xfrm>
          <a:noFill/>
          <a:ln/>
        </p:spPr>
      </p:pic>
      <p:sp>
        <p:nvSpPr>
          <p:cNvPr id="4" name="Slide Number Placeholder 3">
            <a:extLst>
              <a:ext uri="{FF2B5EF4-FFF2-40B4-BE49-F238E27FC236}">
                <a16:creationId xmlns:a16="http://schemas.microsoft.com/office/drawing/2014/main" id="{4F868B80-2651-177C-1373-E3EDE7E41E89}"/>
              </a:ext>
            </a:extLst>
          </p:cNvPr>
          <p:cNvSpPr>
            <a:spLocks noGrp="1"/>
          </p:cNvSpPr>
          <p:nvPr>
            <p:ph type="sldNum" sz="quarter" idx="12"/>
          </p:nvPr>
        </p:nvSpPr>
        <p:spPr/>
        <p:txBody>
          <a:bodyPr/>
          <a:lstStyle/>
          <a:p>
            <a:fld id="{0F5EC011-0DA0-DB45-996E-85C7F379AB45}" type="slidenum">
              <a:rPr lang="en-US" smtClean="0"/>
              <a:t>37</a:t>
            </a:fld>
            <a:endParaRPr lang="en-US"/>
          </a:p>
        </p:txBody>
      </p:sp>
      <p:sp>
        <p:nvSpPr>
          <p:cNvPr id="3" name="Rectangle 2">
            <a:extLst>
              <a:ext uri="{FF2B5EF4-FFF2-40B4-BE49-F238E27FC236}">
                <a16:creationId xmlns:a16="http://schemas.microsoft.com/office/drawing/2014/main" id="{BE60CC06-EF7D-6033-4B83-CCD6383EB7A3}"/>
              </a:ext>
            </a:extLst>
          </p:cNvPr>
          <p:cNvSpPr/>
          <p:nvPr/>
        </p:nvSpPr>
        <p:spPr>
          <a:xfrm>
            <a:off x="7266709" y="4391891"/>
            <a:ext cx="429491"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5C7FA-1AF5-C213-0416-F4189BE136A0}"/>
              </a:ext>
            </a:extLst>
          </p:cNvPr>
          <p:cNvSpPr>
            <a:spLocks noGrp="1"/>
          </p:cNvSpPr>
          <p:nvPr>
            <p:ph type="title"/>
          </p:nvPr>
        </p:nvSpPr>
        <p:spPr/>
        <p:txBody>
          <a:bodyPr/>
          <a:lstStyle/>
          <a:p>
            <a:r>
              <a:rPr lang="en-US"/>
              <a:t>Perception Reaction Distance (d</a:t>
            </a:r>
            <a:r>
              <a:rPr lang="en-US" baseline="-25000"/>
              <a:t>1</a:t>
            </a:r>
            <a:r>
              <a:rPr lang="en-US"/>
              <a:t>)</a:t>
            </a:r>
            <a:endParaRPr lang="en-US" dirty="0"/>
          </a:p>
        </p:txBody>
      </p:sp>
      <p:pic>
        <p:nvPicPr>
          <p:cNvPr id="4" name="Picture 4">
            <a:extLst>
              <a:ext uri="{FF2B5EF4-FFF2-40B4-BE49-F238E27FC236}">
                <a16:creationId xmlns:a16="http://schemas.microsoft.com/office/drawing/2014/main" id="{EE9C0415-D9A0-6604-BE30-1790F836D17D}"/>
              </a:ext>
            </a:extLst>
          </p:cNvPr>
          <p:cNvPicPr>
            <a:picLocks noGrp="1" noChangeAspect="1" noChangeArrowheads="1"/>
          </p:cNvPicPr>
          <p:nvPr>
            <p:ph idx="1"/>
          </p:nvPr>
        </p:nvPicPr>
        <p:blipFill>
          <a:blip r:embed="rId3"/>
          <a:stretch>
            <a:fillRect/>
          </a:stretch>
        </p:blipFill>
        <p:spPr bwMode="auto">
          <a:xfrm>
            <a:off x="2827198" y="1370013"/>
            <a:ext cx="3489604" cy="3262312"/>
          </a:xfrm>
          <a:prstGeom prst="rect">
            <a:avLst/>
          </a:prstGeom>
          <a:noFill/>
          <a:ln w="28575">
            <a:solidFill>
              <a:schemeClr val="bg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a:extLst>
              <a:ext uri="{FF2B5EF4-FFF2-40B4-BE49-F238E27FC236}">
                <a16:creationId xmlns:a16="http://schemas.microsoft.com/office/drawing/2014/main" id="{17F98866-55BE-470B-F316-6FD499D73C26}"/>
              </a:ext>
            </a:extLst>
          </p:cNvPr>
          <p:cNvSpPr>
            <a:spLocks noGrp="1"/>
          </p:cNvSpPr>
          <p:nvPr>
            <p:ph type="sldNum" sz="quarter" idx="12"/>
          </p:nvPr>
        </p:nvSpPr>
        <p:spPr/>
        <p:txBody>
          <a:bodyPr/>
          <a:lstStyle/>
          <a:p>
            <a:fld id="{0F5EC011-0DA0-DB45-996E-85C7F379AB45}" type="slidenum">
              <a:rPr lang="en-US" smtClean="0"/>
              <a:t>38</a:t>
            </a:fld>
            <a:endParaRPr lang="en-US" dirty="0"/>
          </a:p>
        </p:txBody>
      </p:sp>
      <p:sp>
        <p:nvSpPr>
          <p:cNvPr id="6" name="TextBox 5">
            <a:extLst>
              <a:ext uri="{FF2B5EF4-FFF2-40B4-BE49-F238E27FC236}">
                <a16:creationId xmlns:a16="http://schemas.microsoft.com/office/drawing/2014/main" id="{C7281201-D089-B8F9-67B3-65E2A06171AB}"/>
              </a:ext>
            </a:extLst>
          </p:cNvPr>
          <p:cNvSpPr txBox="1"/>
          <p:nvPr/>
        </p:nvSpPr>
        <p:spPr>
          <a:xfrm>
            <a:off x="2827198" y="4734322"/>
            <a:ext cx="3333750" cy="246221"/>
          </a:xfrm>
          <a:prstGeom prst="rect">
            <a:avLst/>
          </a:prstGeom>
          <a:noFill/>
        </p:spPr>
        <p:txBody>
          <a:bodyPr wrap="square">
            <a:spAutoFit/>
          </a:bodyPr>
          <a:lstStyle/>
          <a:p>
            <a:r>
              <a:rPr lang="en-US" altLang="en-US" sz="1000" dirty="0"/>
              <a:t>Source: TRB Access Management Manual, 2014</a:t>
            </a:r>
            <a:endParaRPr lang="en-US" sz="1000" dirty="0"/>
          </a:p>
        </p:txBody>
      </p:sp>
    </p:spTree>
    <p:extLst>
      <p:ext uri="{BB962C8B-B14F-4D97-AF65-F5344CB8AC3E}">
        <p14:creationId xmlns:p14="http://schemas.microsoft.com/office/powerpoint/2010/main" val="355390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87759-F58C-5ACE-FC1C-08D4A30BC4C4}"/>
              </a:ext>
            </a:extLst>
          </p:cNvPr>
          <p:cNvSpPr>
            <a:spLocks noGrp="1"/>
          </p:cNvSpPr>
          <p:nvPr>
            <p:ph type="title"/>
          </p:nvPr>
        </p:nvSpPr>
        <p:spPr/>
        <p:txBody>
          <a:bodyPr/>
          <a:lstStyle/>
          <a:p>
            <a:r>
              <a:rPr lang="en-US"/>
              <a:t>Methods to Determine Distance Traveled (d</a:t>
            </a:r>
            <a:r>
              <a:rPr lang="en-US" baseline="-25000"/>
              <a:t>2</a:t>
            </a:r>
            <a:r>
              <a:rPr lang="en-US"/>
              <a:t>)</a:t>
            </a:r>
            <a:endParaRPr lang="en-US" dirty="0"/>
          </a:p>
        </p:txBody>
      </p:sp>
      <p:sp>
        <p:nvSpPr>
          <p:cNvPr id="5" name="Content Placeholder 4">
            <a:extLst>
              <a:ext uri="{FF2B5EF4-FFF2-40B4-BE49-F238E27FC236}">
                <a16:creationId xmlns:a16="http://schemas.microsoft.com/office/drawing/2014/main" id="{1928C6B1-E658-15A4-C32E-72FF78C35AC3}"/>
              </a:ext>
            </a:extLst>
          </p:cNvPr>
          <p:cNvSpPr>
            <a:spLocks noGrp="1"/>
          </p:cNvSpPr>
          <p:nvPr>
            <p:ph idx="1"/>
          </p:nvPr>
        </p:nvSpPr>
        <p:spPr>
          <a:xfrm>
            <a:off x="628650" y="1640541"/>
            <a:ext cx="7886700" cy="2992182"/>
          </a:xfrm>
        </p:spPr>
        <p:txBody>
          <a:bodyPr/>
          <a:lstStyle/>
          <a:p>
            <a:pPr marL="0" indent="0">
              <a:buNone/>
            </a:pPr>
            <a:r>
              <a:rPr lang="en-US" dirty="0"/>
              <a:t>A) Deceleration/maneuver distance method</a:t>
            </a:r>
          </a:p>
          <a:p>
            <a:endParaRPr lang="en-US" dirty="0"/>
          </a:p>
          <a:p>
            <a:pPr marL="0" indent="0">
              <a:buNone/>
            </a:pPr>
            <a:endParaRPr lang="en-US" dirty="0"/>
          </a:p>
          <a:p>
            <a:pPr marL="0" indent="0">
              <a:buNone/>
            </a:pPr>
            <a:r>
              <a:rPr lang="en-US" dirty="0"/>
              <a:t>B) Impact distance method</a:t>
            </a:r>
          </a:p>
        </p:txBody>
      </p:sp>
      <p:sp>
        <p:nvSpPr>
          <p:cNvPr id="3" name="Slide Number Placeholder 2">
            <a:extLst>
              <a:ext uri="{FF2B5EF4-FFF2-40B4-BE49-F238E27FC236}">
                <a16:creationId xmlns:a16="http://schemas.microsoft.com/office/drawing/2014/main" id="{8381896A-B25F-97E7-A0AC-EDBC1CCB19DC}"/>
              </a:ext>
            </a:extLst>
          </p:cNvPr>
          <p:cNvSpPr>
            <a:spLocks noGrp="1"/>
          </p:cNvSpPr>
          <p:nvPr>
            <p:ph type="sldNum" sz="quarter" idx="12"/>
          </p:nvPr>
        </p:nvSpPr>
        <p:spPr/>
        <p:txBody>
          <a:bodyPr/>
          <a:lstStyle/>
          <a:p>
            <a:fld id="{D1DA4335-F00E-4E4E-8436-76E32234EEE1}" type="slidenum">
              <a:rPr lang="en-US" altLang="en-US" smtClean="0"/>
              <a:pPr/>
              <a:t>39</a:t>
            </a:fld>
            <a:endParaRPr lang="en-US" altLang="en-US"/>
          </a:p>
        </p:txBody>
      </p:sp>
    </p:spTree>
    <p:extLst>
      <p:ext uri="{BB962C8B-B14F-4D97-AF65-F5344CB8AC3E}">
        <p14:creationId xmlns:p14="http://schemas.microsoft.com/office/powerpoint/2010/main" val="19440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D386-5890-F006-FCFC-DAC90ED288BA}"/>
              </a:ext>
            </a:extLst>
          </p:cNvPr>
          <p:cNvSpPr>
            <a:spLocks noGrp="1"/>
          </p:cNvSpPr>
          <p:nvPr>
            <p:ph type="title"/>
          </p:nvPr>
        </p:nvSpPr>
        <p:spPr/>
        <p:txBody>
          <a:bodyPr/>
          <a:lstStyle/>
          <a:p>
            <a:r>
              <a:rPr lang="en-US" dirty="0"/>
              <a:t>Key Concepts: Speed Differential</a:t>
            </a:r>
          </a:p>
        </p:txBody>
      </p:sp>
      <p:sp>
        <p:nvSpPr>
          <p:cNvPr id="3" name="Content Placeholder 2">
            <a:extLst>
              <a:ext uri="{FF2B5EF4-FFF2-40B4-BE49-F238E27FC236}">
                <a16:creationId xmlns:a16="http://schemas.microsoft.com/office/drawing/2014/main" id="{12990623-3F63-6600-37BE-985578612A69}"/>
              </a:ext>
            </a:extLst>
          </p:cNvPr>
          <p:cNvSpPr>
            <a:spLocks noGrp="1"/>
          </p:cNvSpPr>
          <p:nvPr>
            <p:ph idx="1"/>
          </p:nvPr>
        </p:nvSpPr>
        <p:spPr/>
        <p:txBody>
          <a:bodyPr/>
          <a:lstStyle/>
          <a:p>
            <a:r>
              <a:rPr lang="en-US" dirty="0"/>
              <a:t>The difference in vehicle speeds within the traffic stream. A large variation in these speeds complicates the driving task and leads to sudden braking, multiple lane changes, and other compensating driving maneuvers.</a:t>
            </a:r>
          </a:p>
        </p:txBody>
      </p:sp>
      <p:sp>
        <p:nvSpPr>
          <p:cNvPr id="4" name="Slide Number Placeholder 3">
            <a:extLst>
              <a:ext uri="{FF2B5EF4-FFF2-40B4-BE49-F238E27FC236}">
                <a16:creationId xmlns:a16="http://schemas.microsoft.com/office/drawing/2014/main" id="{FAC3C8E6-F604-8424-E26D-502CFF91FBF7}"/>
              </a:ext>
            </a:extLst>
          </p:cNvPr>
          <p:cNvSpPr>
            <a:spLocks noGrp="1"/>
          </p:cNvSpPr>
          <p:nvPr>
            <p:ph type="sldNum" sz="quarter" idx="12"/>
          </p:nvPr>
        </p:nvSpPr>
        <p:spPr/>
        <p:txBody>
          <a:bodyPr/>
          <a:lstStyle/>
          <a:p>
            <a:fld id="{0F5EC011-0DA0-DB45-996E-85C7F379AB45}" type="slidenum">
              <a:rPr lang="en-US" smtClean="0"/>
              <a:t>4</a:t>
            </a:fld>
            <a:endParaRPr lang="en-US"/>
          </a:p>
        </p:txBody>
      </p:sp>
    </p:spTree>
    <p:extLst>
      <p:ext uri="{BB962C8B-B14F-4D97-AF65-F5344CB8AC3E}">
        <p14:creationId xmlns:p14="http://schemas.microsoft.com/office/powerpoint/2010/main" val="1245666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541B-3ACA-E42D-EED3-0EAAFFC0FF0E}"/>
              </a:ext>
            </a:extLst>
          </p:cNvPr>
          <p:cNvSpPr>
            <a:spLocks noGrp="1"/>
          </p:cNvSpPr>
          <p:nvPr>
            <p:ph type="title"/>
          </p:nvPr>
        </p:nvSpPr>
        <p:spPr/>
        <p:txBody>
          <a:bodyPr>
            <a:normAutofit/>
          </a:bodyPr>
          <a:lstStyle/>
          <a:p>
            <a:r>
              <a:rPr lang="en-US" sz="2800"/>
              <a:t>A) Deceleration/Maneuver Distance Method (d</a:t>
            </a:r>
            <a:r>
              <a:rPr lang="en-US" sz="2800" baseline="-25000"/>
              <a:t>2</a:t>
            </a:r>
            <a:r>
              <a:rPr lang="en-US" sz="2800"/>
              <a:t>)</a:t>
            </a:r>
            <a:endParaRPr lang="en-US" sz="2800" dirty="0"/>
          </a:p>
        </p:txBody>
      </p:sp>
      <p:graphicFrame>
        <p:nvGraphicFramePr>
          <p:cNvPr id="5" name="Content Placeholder 4">
            <a:extLst>
              <a:ext uri="{FF2B5EF4-FFF2-40B4-BE49-F238E27FC236}">
                <a16:creationId xmlns:a16="http://schemas.microsoft.com/office/drawing/2014/main" id="{3FB0D28F-541D-B822-5C35-AD0BC1B1AA29}"/>
              </a:ext>
            </a:extLst>
          </p:cNvPr>
          <p:cNvGraphicFramePr>
            <a:graphicFrameLocks noGrp="1"/>
          </p:cNvGraphicFramePr>
          <p:nvPr>
            <p:ph idx="1"/>
            <p:extLst>
              <p:ext uri="{D42A27DB-BD31-4B8C-83A1-F6EECF244321}">
                <p14:modId xmlns:p14="http://schemas.microsoft.com/office/powerpoint/2010/main" val="3043141759"/>
              </p:ext>
            </p:extLst>
          </p:nvPr>
        </p:nvGraphicFramePr>
        <p:xfrm>
          <a:off x="628650" y="1370013"/>
          <a:ext cx="7886700" cy="3566160"/>
        </p:xfrm>
        <a:graphic>
          <a:graphicData uri="http://schemas.openxmlformats.org/drawingml/2006/table">
            <a:tbl>
              <a:tblPr firstRow="1" bandRow="1">
                <a:tableStyleId>{5940675A-B579-460E-94D1-54222C63F5DA}</a:tableStyleId>
              </a:tblPr>
              <a:tblGrid>
                <a:gridCol w="3943350">
                  <a:extLst>
                    <a:ext uri="{9D8B030D-6E8A-4147-A177-3AD203B41FA5}">
                      <a16:colId xmlns:a16="http://schemas.microsoft.com/office/drawing/2014/main" val="2273079682"/>
                    </a:ext>
                  </a:extLst>
                </a:gridCol>
                <a:gridCol w="3943350">
                  <a:extLst>
                    <a:ext uri="{9D8B030D-6E8A-4147-A177-3AD203B41FA5}">
                      <a16:colId xmlns:a16="http://schemas.microsoft.com/office/drawing/2014/main" val="2646466049"/>
                    </a:ext>
                  </a:extLst>
                </a:gridCol>
              </a:tblGrid>
              <a:tr h="783981">
                <a:tc>
                  <a:txBody>
                    <a:bodyPr/>
                    <a:lstStyle/>
                    <a:p>
                      <a:pPr algn="ctr"/>
                      <a:r>
                        <a:rPr lang="en-US" sz="2400" dirty="0"/>
                        <a:t>Speed (mph)</a:t>
                      </a:r>
                    </a:p>
                  </a:txBody>
                  <a:tcPr anchor="b"/>
                </a:tc>
                <a:tc>
                  <a:txBody>
                    <a:bodyPr/>
                    <a:lstStyle/>
                    <a:p>
                      <a:pPr algn="ctr"/>
                      <a:r>
                        <a:rPr lang="en-US" sz="2400" dirty="0"/>
                        <a:t>Deceleration/Maneuver Distance (ft.)</a:t>
                      </a:r>
                    </a:p>
                  </a:txBody>
                  <a:tcPr anchor="b"/>
                </a:tc>
                <a:extLst>
                  <a:ext uri="{0D108BD9-81ED-4DB2-BD59-A6C34878D82A}">
                    <a16:rowId xmlns:a16="http://schemas.microsoft.com/office/drawing/2014/main" val="2157376076"/>
                  </a:ext>
                </a:extLst>
              </a:tr>
              <a:tr h="435545">
                <a:tc>
                  <a:txBody>
                    <a:bodyPr/>
                    <a:lstStyle/>
                    <a:p>
                      <a:pPr algn="ctr"/>
                      <a:r>
                        <a:rPr lang="en-US" sz="2400" dirty="0"/>
                        <a:t>20</a:t>
                      </a:r>
                    </a:p>
                  </a:txBody>
                  <a:tcPr/>
                </a:tc>
                <a:tc>
                  <a:txBody>
                    <a:bodyPr/>
                    <a:lstStyle/>
                    <a:p>
                      <a:pPr algn="ctr"/>
                      <a:r>
                        <a:rPr lang="en-US" sz="2400" dirty="0"/>
                        <a:t>70</a:t>
                      </a:r>
                    </a:p>
                  </a:txBody>
                  <a:tcPr/>
                </a:tc>
                <a:extLst>
                  <a:ext uri="{0D108BD9-81ED-4DB2-BD59-A6C34878D82A}">
                    <a16:rowId xmlns:a16="http://schemas.microsoft.com/office/drawing/2014/main" val="2254398844"/>
                  </a:ext>
                </a:extLst>
              </a:tr>
              <a:tr h="435545">
                <a:tc>
                  <a:txBody>
                    <a:bodyPr/>
                    <a:lstStyle/>
                    <a:p>
                      <a:pPr algn="ctr"/>
                      <a:r>
                        <a:rPr lang="en-US" sz="2400" dirty="0"/>
                        <a:t>30</a:t>
                      </a:r>
                    </a:p>
                  </a:txBody>
                  <a:tcPr/>
                </a:tc>
                <a:tc>
                  <a:txBody>
                    <a:bodyPr/>
                    <a:lstStyle/>
                    <a:p>
                      <a:pPr algn="ctr"/>
                      <a:r>
                        <a:rPr lang="en-US" sz="2400" dirty="0"/>
                        <a:t>160</a:t>
                      </a:r>
                    </a:p>
                  </a:txBody>
                  <a:tcPr/>
                </a:tc>
                <a:extLst>
                  <a:ext uri="{0D108BD9-81ED-4DB2-BD59-A6C34878D82A}">
                    <a16:rowId xmlns:a16="http://schemas.microsoft.com/office/drawing/2014/main" val="4072107300"/>
                  </a:ext>
                </a:extLst>
              </a:tr>
              <a:tr h="435545">
                <a:tc>
                  <a:txBody>
                    <a:bodyPr/>
                    <a:lstStyle/>
                    <a:p>
                      <a:pPr algn="ctr"/>
                      <a:r>
                        <a:rPr lang="en-US" sz="2400" dirty="0"/>
                        <a:t>40</a:t>
                      </a:r>
                    </a:p>
                  </a:txBody>
                  <a:tcPr/>
                </a:tc>
                <a:tc>
                  <a:txBody>
                    <a:bodyPr/>
                    <a:lstStyle/>
                    <a:p>
                      <a:pPr algn="ctr"/>
                      <a:r>
                        <a:rPr lang="en-US" sz="2400" dirty="0"/>
                        <a:t>275</a:t>
                      </a:r>
                    </a:p>
                  </a:txBody>
                  <a:tcPr/>
                </a:tc>
                <a:extLst>
                  <a:ext uri="{0D108BD9-81ED-4DB2-BD59-A6C34878D82A}">
                    <a16:rowId xmlns:a16="http://schemas.microsoft.com/office/drawing/2014/main" val="389040481"/>
                  </a:ext>
                </a:extLst>
              </a:tr>
              <a:tr h="435545">
                <a:tc>
                  <a:txBody>
                    <a:bodyPr/>
                    <a:lstStyle/>
                    <a:p>
                      <a:pPr algn="ctr"/>
                      <a:r>
                        <a:rPr lang="en-US" sz="2400" dirty="0"/>
                        <a:t>50</a:t>
                      </a:r>
                    </a:p>
                  </a:txBody>
                  <a:tcPr/>
                </a:tc>
                <a:tc>
                  <a:txBody>
                    <a:bodyPr/>
                    <a:lstStyle/>
                    <a:p>
                      <a:pPr algn="ctr"/>
                      <a:r>
                        <a:rPr lang="en-US" sz="2400" dirty="0"/>
                        <a:t>425</a:t>
                      </a:r>
                    </a:p>
                  </a:txBody>
                  <a:tcPr/>
                </a:tc>
                <a:extLst>
                  <a:ext uri="{0D108BD9-81ED-4DB2-BD59-A6C34878D82A}">
                    <a16:rowId xmlns:a16="http://schemas.microsoft.com/office/drawing/2014/main" val="2448427683"/>
                  </a:ext>
                </a:extLst>
              </a:tr>
              <a:tr h="435545">
                <a:tc>
                  <a:txBody>
                    <a:bodyPr/>
                    <a:lstStyle/>
                    <a:p>
                      <a:pPr algn="ctr"/>
                      <a:r>
                        <a:rPr lang="en-US" sz="2400" dirty="0"/>
                        <a:t>60</a:t>
                      </a:r>
                    </a:p>
                  </a:txBody>
                  <a:tcPr/>
                </a:tc>
                <a:tc>
                  <a:txBody>
                    <a:bodyPr/>
                    <a:lstStyle/>
                    <a:p>
                      <a:pPr algn="ctr"/>
                      <a:r>
                        <a:rPr lang="en-US" sz="2400" dirty="0"/>
                        <a:t>610</a:t>
                      </a:r>
                    </a:p>
                  </a:txBody>
                  <a:tcPr/>
                </a:tc>
                <a:extLst>
                  <a:ext uri="{0D108BD9-81ED-4DB2-BD59-A6C34878D82A}">
                    <a16:rowId xmlns:a16="http://schemas.microsoft.com/office/drawing/2014/main" val="2162711189"/>
                  </a:ext>
                </a:extLst>
              </a:tr>
              <a:tr h="435545">
                <a:tc>
                  <a:txBody>
                    <a:bodyPr/>
                    <a:lstStyle/>
                    <a:p>
                      <a:pPr algn="ctr"/>
                      <a:r>
                        <a:rPr lang="en-US" sz="2400" dirty="0"/>
                        <a:t>70</a:t>
                      </a:r>
                    </a:p>
                  </a:txBody>
                  <a:tcPr/>
                </a:tc>
                <a:tc>
                  <a:txBody>
                    <a:bodyPr/>
                    <a:lstStyle/>
                    <a:p>
                      <a:pPr algn="ctr"/>
                      <a:r>
                        <a:rPr lang="en-US" sz="2400" dirty="0"/>
                        <a:t>820</a:t>
                      </a:r>
                    </a:p>
                  </a:txBody>
                  <a:tcPr/>
                </a:tc>
                <a:extLst>
                  <a:ext uri="{0D108BD9-81ED-4DB2-BD59-A6C34878D82A}">
                    <a16:rowId xmlns:a16="http://schemas.microsoft.com/office/drawing/2014/main" val="4014396942"/>
                  </a:ext>
                </a:extLst>
              </a:tr>
            </a:tbl>
          </a:graphicData>
        </a:graphic>
      </p:graphicFrame>
      <p:sp>
        <p:nvSpPr>
          <p:cNvPr id="4" name="Slide Number Placeholder 3">
            <a:extLst>
              <a:ext uri="{FF2B5EF4-FFF2-40B4-BE49-F238E27FC236}">
                <a16:creationId xmlns:a16="http://schemas.microsoft.com/office/drawing/2014/main" id="{2D648FF3-C713-9633-0840-BF4D011181E5}"/>
              </a:ext>
            </a:extLst>
          </p:cNvPr>
          <p:cNvSpPr>
            <a:spLocks noGrp="1"/>
          </p:cNvSpPr>
          <p:nvPr>
            <p:ph type="sldNum" sz="quarter" idx="12"/>
          </p:nvPr>
        </p:nvSpPr>
        <p:spPr/>
        <p:txBody>
          <a:bodyPr/>
          <a:lstStyle/>
          <a:p>
            <a:fld id="{0F5EC011-0DA0-DB45-996E-85C7F379AB45}" type="slidenum">
              <a:rPr lang="en-US" smtClean="0"/>
              <a:t>40</a:t>
            </a:fld>
            <a:endParaRPr lang="en-US"/>
          </a:p>
        </p:txBody>
      </p:sp>
    </p:spTree>
    <p:extLst>
      <p:ext uri="{BB962C8B-B14F-4D97-AF65-F5344CB8AC3E}">
        <p14:creationId xmlns:p14="http://schemas.microsoft.com/office/powerpoint/2010/main" val="2955218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AF2B32-4AA5-905F-C9FA-0BE998554E8D}"/>
              </a:ext>
            </a:extLst>
          </p:cNvPr>
          <p:cNvSpPr>
            <a:spLocks noGrp="1"/>
          </p:cNvSpPr>
          <p:nvPr>
            <p:ph type="title"/>
          </p:nvPr>
        </p:nvSpPr>
        <p:spPr/>
        <p:txBody>
          <a:bodyPr>
            <a:normAutofit/>
          </a:bodyPr>
          <a:lstStyle/>
          <a:p>
            <a:r>
              <a:rPr lang="en-US" sz="2800"/>
              <a:t>B) Impact Distance Method (d</a:t>
            </a:r>
            <a:r>
              <a:rPr lang="en-US" sz="2800" baseline="-25000"/>
              <a:t>2</a:t>
            </a:r>
            <a:r>
              <a:rPr lang="en-US" sz="2800"/>
              <a:t>)</a:t>
            </a:r>
            <a:endParaRPr lang="en-US" sz="2800" dirty="0"/>
          </a:p>
        </p:txBody>
      </p:sp>
      <p:graphicFrame>
        <p:nvGraphicFramePr>
          <p:cNvPr id="6" name="Content Placeholder 5">
            <a:extLst>
              <a:ext uri="{FF2B5EF4-FFF2-40B4-BE49-F238E27FC236}">
                <a16:creationId xmlns:a16="http://schemas.microsoft.com/office/drawing/2014/main" id="{559D0F09-DE86-91AA-DC0F-67F3967981C2}"/>
              </a:ext>
            </a:extLst>
          </p:cNvPr>
          <p:cNvGraphicFramePr>
            <a:graphicFrameLocks noGrp="1"/>
          </p:cNvGraphicFramePr>
          <p:nvPr>
            <p:ph idx="1"/>
            <p:extLst>
              <p:ext uri="{D42A27DB-BD31-4B8C-83A1-F6EECF244321}">
                <p14:modId xmlns:p14="http://schemas.microsoft.com/office/powerpoint/2010/main" val="284080291"/>
              </p:ext>
            </p:extLst>
          </p:nvPr>
        </p:nvGraphicFramePr>
        <p:xfrm>
          <a:off x="628650" y="1370013"/>
          <a:ext cx="7886700" cy="2833687"/>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2406678891"/>
                    </a:ext>
                  </a:extLst>
                </a:gridCol>
                <a:gridCol w="1577340">
                  <a:extLst>
                    <a:ext uri="{9D8B030D-6E8A-4147-A177-3AD203B41FA5}">
                      <a16:colId xmlns:a16="http://schemas.microsoft.com/office/drawing/2014/main" val="3492371378"/>
                    </a:ext>
                  </a:extLst>
                </a:gridCol>
                <a:gridCol w="1577340">
                  <a:extLst>
                    <a:ext uri="{9D8B030D-6E8A-4147-A177-3AD203B41FA5}">
                      <a16:colId xmlns:a16="http://schemas.microsoft.com/office/drawing/2014/main" val="1506952486"/>
                    </a:ext>
                  </a:extLst>
                </a:gridCol>
                <a:gridCol w="1577340">
                  <a:extLst>
                    <a:ext uri="{9D8B030D-6E8A-4147-A177-3AD203B41FA5}">
                      <a16:colId xmlns:a16="http://schemas.microsoft.com/office/drawing/2014/main" val="3511935394"/>
                    </a:ext>
                  </a:extLst>
                </a:gridCol>
                <a:gridCol w="1577340">
                  <a:extLst>
                    <a:ext uri="{9D8B030D-6E8A-4147-A177-3AD203B41FA5}">
                      <a16:colId xmlns:a16="http://schemas.microsoft.com/office/drawing/2014/main" val="1381694317"/>
                    </a:ext>
                  </a:extLst>
                </a:gridCol>
              </a:tblGrid>
              <a:tr h="370840">
                <a:tc rowSpan="2">
                  <a:txBody>
                    <a:bodyPr/>
                    <a:lstStyle/>
                    <a:p>
                      <a:pPr algn="ctr"/>
                      <a:r>
                        <a:rPr lang="en-US" sz="2000" b="1" dirty="0"/>
                        <a:t>Speed (mph)</a:t>
                      </a:r>
                    </a:p>
                  </a:txBody>
                  <a:tcPr anchor="b">
                    <a:lnB w="38100" cap="flat" cmpd="sng" algn="ctr">
                      <a:solidFill>
                        <a:schemeClr val="tx1"/>
                      </a:solidFill>
                      <a:prstDash val="solid"/>
                      <a:round/>
                      <a:headEnd type="none" w="med" len="med"/>
                      <a:tailEnd type="none" w="med" len="med"/>
                    </a:lnB>
                  </a:tcPr>
                </a:tc>
                <a:tc gridSpan="4">
                  <a:txBody>
                    <a:bodyPr/>
                    <a:lstStyle/>
                    <a:p>
                      <a:pPr algn="ctr"/>
                      <a:r>
                        <a:rPr lang="en-US" sz="2000" b="1" dirty="0"/>
                        <a:t>Percent of Through Vehicles Impacted</a:t>
                      </a:r>
                    </a:p>
                  </a:txBody>
                  <a:tcPr anchor="b"/>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206022769"/>
                  </a:ext>
                </a:extLst>
              </a:tr>
              <a:tr h="456247">
                <a:tc vMerge="1">
                  <a:txBody>
                    <a:bodyPr/>
                    <a:lstStyle/>
                    <a:p>
                      <a:endParaRPr lang="en-US" dirty="0"/>
                    </a:p>
                  </a:txBody>
                  <a:tcPr/>
                </a:tc>
                <a:tc>
                  <a:txBody>
                    <a:bodyPr/>
                    <a:lstStyle/>
                    <a:p>
                      <a:pPr algn="ctr"/>
                      <a:r>
                        <a:rPr lang="en-US" sz="2000" b="1" dirty="0"/>
                        <a:t>5%</a:t>
                      </a:r>
                    </a:p>
                  </a:txBody>
                  <a:tcPr anchor="b">
                    <a:lnB w="38100" cap="flat" cmpd="sng" algn="ctr">
                      <a:solidFill>
                        <a:schemeClr val="tx1"/>
                      </a:solidFill>
                      <a:prstDash val="solid"/>
                      <a:round/>
                      <a:headEnd type="none" w="med" len="med"/>
                      <a:tailEnd type="none" w="med" len="med"/>
                    </a:lnB>
                  </a:tcPr>
                </a:tc>
                <a:tc>
                  <a:txBody>
                    <a:bodyPr/>
                    <a:lstStyle/>
                    <a:p>
                      <a:pPr algn="ctr"/>
                      <a:r>
                        <a:rPr lang="en-US" sz="2000" b="1" dirty="0"/>
                        <a:t>10%</a:t>
                      </a:r>
                    </a:p>
                  </a:txBody>
                  <a:tcPr anchor="b">
                    <a:lnB w="38100" cap="flat" cmpd="sng" algn="ctr">
                      <a:solidFill>
                        <a:schemeClr val="tx1"/>
                      </a:solidFill>
                      <a:prstDash val="solid"/>
                      <a:round/>
                      <a:headEnd type="none" w="med" len="med"/>
                      <a:tailEnd type="none" w="med" len="med"/>
                    </a:lnB>
                  </a:tcPr>
                </a:tc>
                <a:tc>
                  <a:txBody>
                    <a:bodyPr/>
                    <a:lstStyle/>
                    <a:p>
                      <a:pPr algn="ctr"/>
                      <a:r>
                        <a:rPr lang="en-US" sz="2000" b="1" dirty="0"/>
                        <a:t>15%</a:t>
                      </a:r>
                    </a:p>
                  </a:txBody>
                  <a:tcPr anchor="b">
                    <a:lnB w="38100" cap="flat" cmpd="sng" algn="ctr">
                      <a:solidFill>
                        <a:schemeClr val="tx1"/>
                      </a:solidFill>
                      <a:prstDash val="solid"/>
                      <a:round/>
                      <a:headEnd type="none" w="med" len="med"/>
                      <a:tailEnd type="none" w="med" len="med"/>
                    </a:lnB>
                  </a:tcPr>
                </a:tc>
                <a:tc>
                  <a:txBody>
                    <a:bodyPr/>
                    <a:lstStyle/>
                    <a:p>
                      <a:pPr algn="ctr"/>
                      <a:r>
                        <a:rPr lang="en-US" sz="2000" b="1" dirty="0"/>
                        <a:t>20%</a:t>
                      </a:r>
                    </a:p>
                  </a:txBody>
                  <a:tcPr anchor="b">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3266281"/>
                  </a:ext>
                </a:extLst>
              </a:tr>
              <a:tr h="370840">
                <a:tc>
                  <a:txBody>
                    <a:bodyPr/>
                    <a:lstStyle/>
                    <a:p>
                      <a:pPr algn="ctr"/>
                      <a:r>
                        <a:rPr lang="en-US" sz="2000" b="1" dirty="0"/>
                        <a:t>30</a:t>
                      </a:r>
                    </a:p>
                  </a:txBody>
                  <a:tcPr anchor="ctr">
                    <a:lnT w="38100" cap="flat" cmpd="sng" algn="ctr">
                      <a:solidFill>
                        <a:schemeClr val="tx1"/>
                      </a:solidFill>
                      <a:prstDash val="solid"/>
                      <a:round/>
                      <a:headEnd type="none" w="med" len="med"/>
                      <a:tailEnd type="none" w="med" len="med"/>
                    </a:lnT>
                  </a:tcPr>
                </a:tc>
                <a:tc>
                  <a:txBody>
                    <a:bodyPr/>
                    <a:lstStyle/>
                    <a:p>
                      <a:pPr algn="ctr"/>
                      <a:r>
                        <a:rPr lang="en-US" sz="2000" dirty="0"/>
                        <a:t>265</a:t>
                      </a:r>
                    </a:p>
                  </a:txBody>
                  <a:tcPr anchor="ctr">
                    <a:lnT w="38100" cap="flat" cmpd="sng" algn="ctr">
                      <a:solidFill>
                        <a:schemeClr val="tx1"/>
                      </a:solidFill>
                      <a:prstDash val="solid"/>
                      <a:round/>
                      <a:headEnd type="none" w="med" len="med"/>
                      <a:tailEnd type="none" w="med" len="med"/>
                    </a:lnT>
                  </a:tcPr>
                </a:tc>
                <a:tc>
                  <a:txBody>
                    <a:bodyPr/>
                    <a:lstStyle/>
                    <a:p>
                      <a:pPr algn="ctr"/>
                      <a:r>
                        <a:rPr lang="en-US" sz="2000" dirty="0"/>
                        <a:t>220</a:t>
                      </a:r>
                    </a:p>
                  </a:txBody>
                  <a:tcPr anchor="ctr">
                    <a:lnT w="38100" cap="flat" cmpd="sng" algn="ctr">
                      <a:solidFill>
                        <a:schemeClr val="tx1"/>
                      </a:solidFill>
                      <a:prstDash val="solid"/>
                      <a:round/>
                      <a:headEnd type="none" w="med" len="med"/>
                      <a:tailEnd type="none" w="med" len="med"/>
                    </a:lnT>
                  </a:tcPr>
                </a:tc>
                <a:tc>
                  <a:txBody>
                    <a:bodyPr/>
                    <a:lstStyle/>
                    <a:p>
                      <a:pPr algn="ctr"/>
                      <a:r>
                        <a:rPr lang="en-US" sz="2000" dirty="0"/>
                        <a:t>190</a:t>
                      </a:r>
                    </a:p>
                  </a:txBody>
                  <a:tcPr anchor="ctr">
                    <a:lnT w="38100" cap="flat" cmpd="sng" algn="ctr">
                      <a:solidFill>
                        <a:schemeClr val="tx1"/>
                      </a:solidFill>
                      <a:prstDash val="solid"/>
                      <a:round/>
                      <a:headEnd type="none" w="med" len="med"/>
                      <a:tailEnd type="none" w="med" len="med"/>
                    </a:lnT>
                  </a:tcPr>
                </a:tc>
                <a:tc>
                  <a:txBody>
                    <a:bodyPr/>
                    <a:lstStyle/>
                    <a:p>
                      <a:pPr algn="ctr"/>
                      <a:r>
                        <a:rPr lang="en-US" sz="2000" dirty="0"/>
                        <a:t>175</a:t>
                      </a:r>
                    </a:p>
                  </a:txBody>
                  <a:tcPr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4556570"/>
                  </a:ext>
                </a:extLst>
              </a:tr>
              <a:tr h="370840">
                <a:tc>
                  <a:txBody>
                    <a:bodyPr/>
                    <a:lstStyle/>
                    <a:p>
                      <a:pPr algn="ctr"/>
                      <a:r>
                        <a:rPr lang="en-US" sz="2000" b="1" dirty="0"/>
                        <a:t>40</a:t>
                      </a:r>
                    </a:p>
                  </a:txBody>
                  <a:tcPr anchor="ctr"/>
                </a:tc>
                <a:tc>
                  <a:txBody>
                    <a:bodyPr/>
                    <a:lstStyle/>
                    <a:p>
                      <a:pPr algn="ctr"/>
                      <a:r>
                        <a:rPr lang="en-US" sz="2000" dirty="0"/>
                        <a:t>315</a:t>
                      </a:r>
                    </a:p>
                  </a:txBody>
                  <a:tcPr anchor="ctr"/>
                </a:tc>
                <a:tc>
                  <a:txBody>
                    <a:bodyPr/>
                    <a:lstStyle/>
                    <a:p>
                      <a:pPr algn="ctr"/>
                      <a:r>
                        <a:rPr lang="en-US" sz="2000" dirty="0"/>
                        <a:t>260</a:t>
                      </a:r>
                    </a:p>
                  </a:txBody>
                  <a:tcPr anchor="ctr"/>
                </a:tc>
                <a:tc>
                  <a:txBody>
                    <a:bodyPr/>
                    <a:lstStyle/>
                    <a:p>
                      <a:pPr algn="ctr"/>
                      <a:r>
                        <a:rPr lang="en-US" sz="2000" dirty="0"/>
                        <a:t>225</a:t>
                      </a:r>
                    </a:p>
                  </a:txBody>
                  <a:tcPr anchor="ctr"/>
                </a:tc>
                <a:tc>
                  <a:txBody>
                    <a:bodyPr/>
                    <a:lstStyle/>
                    <a:p>
                      <a:pPr algn="ctr"/>
                      <a:r>
                        <a:rPr lang="en-US" sz="2000" dirty="0"/>
                        <a:t>205</a:t>
                      </a:r>
                    </a:p>
                  </a:txBody>
                  <a:tcPr anchor="ctr"/>
                </a:tc>
                <a:extLst>
                  <a:ext uri="{0D108BD9-81ED-4DB2-BD59-A6C34878D82A}">
                    <a16:rowId xmlns:a16="http://schemas.microsoft.com/office/drawing/2014/main" val="2082772359"/>
                  </a:ext>
                </a:extLst>
              </a:tr>
              <a:tr h="370840">
                <a:tc>
                  <a:txBody>
                    <a:bodyPr/>
                    <a:lstStyle/>
                    <a:p>
                      <a:pPr algn="ctr"/>
                      <a:r>
                        <a:rPr lang="en-US" sz="2000" b="1" dirty="0"/>
                        <a:t>45</a:t>
                      </a:r>
                    </a:p>
                  </a:txBody>
                  <a:tcPr anchor="ctr"/>
                </a:tc>
                <a:tc>
                  <a:txBody>
                    <a:bodyPr/>
                    <a:lstStyle/>
                    <a:p>
                      <a:pPr algn="ctr"/>
                      <a:r>
                        <a:rPr lang="en-US" sz="2000" dirty="0"/>
                        <a:t>390</a:t>
                      </a:r>
                    </a:p>
                  </a:txBody>
                  <a:tcPr anchor="ctr"/>
                </a:tc>
                <a:tc>
                  <a:txBody>
                    <a:bodyPr/>
                    <a:lstStyle/>
                    <a:p>
                      <a:pPr algn="ctr"/>
                      <a:r>
                        <a:rPr lang="en-US" sz="2000" dirty="0"/>
                        <a:t>320</a:t>
                      </a:r>
                    </a:p>
                  </a:txBody>
                  <a:tcPr anchor="ctr"/>
                </a:tc>
                <a:tc>
                  <a:txBody>
                    <a:bodyPr/>
                    <a:lstStyle/>
                    <a:p>
                      <a:pPr algn="ctr"/>
                      <a:r>
                        <a:rPr lang="en-US" sz="2000" dirty="0"/>
                        <a:t>275</a:t>
                      </a:r>
                    </a:p>
                  </a:txBody>
                  <a:tcPr anchor="ctr"/>
                </a:tc>
                <a:tc>
                  <a:txBody>
                    <a:bodyPr/>
                    <a:lstStyle/>
                    <a:p>
                      <a:pPr algn="ctr"/>
                      <a:r>
                        <a:rPr lang="en-US" sz="2000" dirty="0"/>
                        <a:t>255</a:t>
                      </a:r>
                    </a:p>
                  </a:txBody>
                  <a:tcPr anchor="ctr"/>
                </a:tc>
                <a:extLst>
                  <a:ext uri="{0D108BD9-81ED-4DB2-BD59-A6C34878D82A}">
                    <a16:rowId xmlns:a16="http://schemas.microsoft.com/office/drawing/2014/main" val="2112816404"/>
                  </a:ext>
                </a:extLst>
              </a:tr>
              <a:tr h="370840">
                <a:tc>
                  <a:txBody>
                    <a:bodyPr/>
                    <a:lstStyle/>
                    <a:p>
                      <a:pPr algn="ctr"/>
                      <a:r>
                        <a:rPr lang="en-US" sz="2000" b="1" dirty="0"/>
                        <a:t>50</a:t>
                      </a:r>
                    </a:p>
                  </a:txBody>
                  <a:tcPr anchor="ctr"/>
                </a:tc>
                <a:tc>
                  <a:txBody>
                    <a:bodyPr/>
                    <a:lstStyle/>
                    <a:p>
                      <a:pPr algn="ctr"/>
                      <a:r>
                        <a:rPr lang="en-US" sz="2000" dirty="0"/>
                        <a:t>490</a:t>
                      </a:r>
                    </a:p>
                  </a:txBody>
                  <a:tcPr anchor="ctr"/>
                </a:tc>
                <a:tc>
                  <a:txBody>
                    <a:bodyPr/>
                    <a:lstStyle/>
                    <a:p>
                      <a:pPr algn="ctr"/>
                      <a:r>
                        <a:rPr lang="en-US" sz="2000" dirty="0"/>
                        <a:t>410</a:t>
                      </a:r>
                    </a:p>
                  </a:txBody>
                  <a:tcPr anchor="ctr"/>
                </a:tc>
                <a:tc>
                  <a:txBody>
                    <a:bodyPr/>
                    <a:lstStyle/>
                    <a:p>
                      <a:pPr algn="ctr"/>
                      <a:r>
                        <a:rPr lang="en-US" sz="2000" dirty="0"/>
                        <a:t>350</a:t>
                      </a:r>
                    </a:p>
                  </a:txBody>
                  <a:tcPr anchor="ctr"/>
                </a:tc>
                <a:tc>
                  <a:txBody>
                    <a:bodyPr/>
                    <a:lstStyle/>
                    <a:p>
                      <a:pPr algn="ctr"/>
                      <a:r>
                        <a:rPr lang="en-US" sz="2000" dirty="0"/>
                        <a:t>325</a:t>
                      </a:r>
                    </a:p>
                  </a:txBody>
                  <a:tcPr anchor="ctr"/>
                </a:tc>
                <a:extLst>
                  <a:ext uri="{0D108BD9-81ED-4DB2-BD59-A6C34878D82A}">
                    <a16:rowId xmlns:a16="http://schemas.microsoft.com/office/drawing/2014/main" val="530884986"/>
                  </a:ext>
                </a:extLst>
              </a:tr>
              <a:tr h="370840">
                <a:tc>
                  <a:txBody>
                    <a:bodyPr/>
                    <a:lstStyle/>
                    <a:p>
                      <a:pPr algn="ctr"/>
                      <a:r>
                        <a:rPr lang="en-US" sz="2000" b="1" dirty="0"/>
                        <a:t>55</a:t>
                      </a:r>
                    </a:p>
                  </a:txBody>
                  <a:tcPr anchor="ctr"/>
                </a:tc>
                <a:tc>
                  <a:txBody>
                    <a:bodyPr/>
                    <a:lstStyle/>
                    <a:p>
                      <a:pPr algn="ctr"/>
                      <a:r>
                        <a:rPr lang="en-US" sz="2000" dirty="0"/>
                        <a:t>625</a:t>
                      </a:r>
                    </a:p>
                  </a:txBody>
                  <a:tcPr anchor="ctr"/>
                </a:tc>
                <a:tc>
                  <a:txBody>
                    <a:bodyPr/>
                    <a:lstStyle/>
                    <a:p>
                      <a:pPr algn="ctr"/>
                      <a:r>
                        <a:rPr lang="en-US" sz="2000" dirty="0"/>
                        <a:t>520</a:t>
                      </a:r>
                    </a:p>
                  </a:txBody>
                  <a:tcPr anchor="ctr"/>
                </a:tc>
                <a:tc>
                  <a:txBody>
                    <a:bodyPr/>
                    <a:lstStyle/>
                    <a:p>
                      <a:pPr algn="ctr"/>
                      <a:r>
                        <a:rPr lang="en-US" sz="2000" dirty="0"/>
                        <a:t>450</a:t>
                      </a:r>
                    </a:p>
                  </a:txBody>
                  <a:tcPr anchor="ctr"/>
                </a:tc>
                <a:tc>
                  <a:txBody>
                    <a:bodyPr/>
                    <a:lstStyle/>
                    <a:p>
                      <a:pPr algn="ctr"/>
                      <a:r>
                        <a:rPr lang="en-US" sz="2000" dirty="0"/>
                        <a:t>415</a:t>
                      </a:r>
                    </a:p>
                  </a:txBody>
                  <a:tcPr anchor="ctr"/>
                </a:tc>
                <a:extLst>
                  <a:ext uri="{0D108BD9-81ED-4DB2-BD59-A6C34878D82A}">
                    <a16:rowId xmlns:a16="http://schemas.microsoft.com/office/drawing/2014/main" val="673815788"/>
                  </a:ext>
                </a:extLst>
              </a:tr>
            </a:tbl>
          </a:graphicData>
        </a:graphic>
      </p:graphicFrame>
      <p:sp>
        <p:nvSpPr>
          <p:cNvPr id="3" name="Slide Number Placeholder 2">
            <a:extLst>
              <a:ext uri="{FF2B5EF4-FFF2-40B4-BE49-F238E27FC236}">
                <a16:creationId xmlns:a16="http://schemas.microsoft.com/office/drawing/2014/main" id="{1EBC1228-4B41-074F-11F0-5B2CDA894AF1}"/>
              </a:ext>
            </a:extLst>
          </p:cNvPr>
          <p:cNvSpPr>
            <a:spLocks noGrp="1"/>
          </p:cNvSpPr>
          <p:nvPr>
            <p:ph type="sldNum" sz="quarter" idx="12"/>
          </p:nvPr>
        </p:nvSpPr>
        <p:spPr/>
        <p:txBody>
          <a:bodyPr/>
          <a:lstStyle/>
          <a:p>
            <a:fld id="{D1DA4335-F00E-4E4E-8436-76E32234EEE1}" type="slidenum">
              <a:rPr lang="en-US" altLang="en-US" smtClean="0"/>
              <a:pPr/>
              <a:t>41</a:t>
            </a:fld>
            <a:endParaRPr lang="en-US" altLang="en-US"/>
          </a:p>
        </p:txBody>
      </p:sp>
    </p:spTree>
    <p:extLst>
      <p:ext uri="{BB962C8B-B14F-4D97-AF65-F5344CB8AC3E}">
        <p14:creationId xmlns:p14="http://schemas.microsoft.com/office/powerpoint/2010/main" val="2009804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5">
            <a:extLst>
              <a:ext uri="{FF2B5EF4-FFF2-40B4-BE49-F238E27FC236}">
                <a16:creationId xmlns:a16="http://schemas.microsoft.com/office/drawing/2014/main" id="{4BA019BA-F7A0-4DB9-B8DB-BB361EA77D70}"/>
              </a:ext>
            </a:extLst>
          </p:cNvPr>
          <p:cNvSpPr>
            <a:spLocks noGrp="1" noChangeArrowheads="1"/>
          </p:cNvSpPr>
          <p:nvPr>
            <p:ph type="title"/>
          </p:nvPr>
        </p:nvSpPr>
        <p:spPr/>
        <p:txBody>
          <a:bodyPr/>
          <a:lstStyle/>
          <a:p>
            <a:r>
              <a:rPr lang="en-US"/>
              <a:t>Queue Storage Length (d3) </a:t>
            </a:r>
            <a:endParaRPr lang="en-US" altLang="en-US" dirty="0"/>
          </a:p>
        </p:txBody>
      </p:sp>
      <p:graphicFrame>
        <p:nvGraphicFramePr>
          <p:cNvPr id="62468" name="Object 4">
            <a:extLst>
              <a:ext uri="{FF2B5EF4-FFF2-40B4-BE49-F238E27FC236}">
                <a16:creationId xmlns:a16="http://schemas.microsoft.com/office/drawing/2014/main" id="{DDEE35BD-D74E-2D81-314D-BC48B5BF2585}"/>
              </a:ext>
            </a:extLst>
          </p:cNvPr>
          <p:cNvGraphicFramePr>
            <a:graphicFrameLocks noGrp="1" noChangeAspect="1"/>
          </p:cNvGraphicFramePr>
          <p:nvPr>
            <p:ph idx="1"/>
            <p:extLst>
              <p:ext uri="{D42A27DB-BD31-4B8C-83A1-F6EECF244321}">
                <p14:modId xmlns:p14="http://schemas.microsoft.com/office/powerpoint/2010/main" val="681476421"/>
              </p:ext>
            </p:extLst>
          </p:nvPr>
        </p:nvGraphicFramePr>
        <p:xfrm>
          <a:off x="162745" y="2014229"/>
          <a:ext cx="2759749" cy="1559858"/>
        </p:xfrm>
        <a:graphic>
          <a:graphicData uri="http://schemas.openxmlformats.org/presentationml/2006/ole">
            <mc:AlternateContent xmlns:mc="http://schemas.openxmlformats.org/markup-compatibility/2006">
              <mc:Choice xmlns:v="urn:schemas-microsoft-com:vml" Requires="v">
                <p:oleObj name="Equation" r:id="rId3" imgW="875920" imgH="495085" progId="Equation.3">
                  <p:embed/>
                </p:oleObj>
              </mc:Choice>
              <mc:Fallback>
                <p:oleObj name="Equation" r:id="rId3" imgW="875920" imgH="495085" progId="Equation.3">
                  <p:embed/>
                  <p:pic>
                    <p:nvPicPr>
                      <p:cNvPr id="62468" name="Object 4">
                        <a:extLst>
                          <a:ext uri="{FF2B5EF4-FFF2-40B4-BE49-F238E27FC236}">
                            <a16:creationId xmlns:a16="http://schemas.microsoft.com/office/drawing/2014/main" id="{DDEE35BD-D74E-2D81-314D-BC48B5BF2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45" y="2014229"/>
                        <a:ext cx="2759749" cy="1559858"/>
                      </a:xfrm>
                      <a:prstGeom prst="rect">
                        <a:avLst/>
                      </a:prstGeom>
                      <a:noFill/>
                      <a:ln>
                        <a:noFill/>
                      </a:ln>
                      <a:effectLst/>
                    </p:spPr>
                  </p:pic>
                </p:oleObj>
              </mc:Fallback>
            </mc:AlternateContent>
          </a:graphicData>
        </a:graphic>
      </p:graphicFrame>
      <p:sp>
        <p:nvSpPr>
          <p:cNvPr id="6" name="Slide Number Placeholder 5">
            <a:extLst>
              <a:ext uri="{FF2B5EF4-FFF2-40B4-BE49-F238E27FC236}">
                <a16:creationId xmlns:a16="http://schemas.microsoft.com/office/drawing/2014/main" id="{DDDFC95D-9254-52B9-DB68-C151AF2DF6C9}"/>
              </a:ext>
            </a:extLst>
          </p:cNvPr>
          <p:cNvSpPr>
            <a:spLocks noGrp="1"/>
          </p:cNvSpPr>
          <p:nvPr>
            <p:ph type="sldNum" sz="quarter" idx="12"/>
          </p:nvPr>
        </p:nvSpPr>
        <p:spPr/>
        <p:txBody>
          <a:bodyPr/>
          <a:lstStyle/>
          <a:p>
            <a:fld id="{0F5EC011-0DA0-DB45-996E-85C7F379AB45}" type="slidenum">
              <a:rPr lang="en-US" smtClean="0"/>
              <a:t>42</a:t>
            </a:fld>
            <a:endParaRPr lang="en-US" dirty="0"/>
          </a:p>
        </p:txBody>
      </p:sp>
      <p:sp>
        <p:nvSpPr>
          <p:cNvPr id="3" name="TextBox 2">
            <a:extLst>
              <a:ext uri="{FF2B5EF4-FFF2-40B4-BE49-F238E27FC236}">
                <a16:creationId xmlns:a16="http://schemas.microsoft.com/office/drawing/2014/main" id="{5E41D859-F4A3-F656-840C-4D6B2C120204}"/>
              </a:ext>
            </a:extLst>
          </p:cNvPr>
          <p:cNvSpPr txBox="1"/>
          <p:nvPr/>
        </p:nvSpPr>
        <p:spPr>
          <a:xfrm>
            <a:off x="2922494" y="1364756"/>
            <a:ext cx="6221506" cy="3539430"/>
          </a:xfrm>
          <a:prstGeom prst="rect">
            <a:avLst/>
          </a:prstGeom>
          <a:noFill/>
        </p:spPr>
        <p:txBody>
          <a:bodyPr wrap="square">
            <a:spAutoFit/>
          </a:bodyPr>
          <a:lstStyle/>
          <a:p>
            <a:r>
              <a:rPr lang="en-US" sz="1400" dirty="0"/>
              <a:t>where:</a:t>
            </a:r>
          </a:p>
          <a:p>
            <a:endParaRPr lang="en-US" sz="1400" dirty="0"/>
          </a:p>
          <a:p>
            <a:r>
              <a:rPr lang="en-US" sz="1400" b="1" dirty="0"/>
              <a:t>d</a:t>
            </a:r>
            <a:r>
              <a:rPr lang="en-US" sz="1400" b="1" baseline="-25000" dirty="0"/>
              <a:t>3</a:t>
            </a:r>
            <a:r>
              <a:rPr lang="en-US" sz="1400" dirty="0"/>
              <a:t> = queue length</a:t>
            </a:r>
          </a:p>
          <a:p>
            <a:endParaRPr lang="en-US" sz="1400" dirty="0"/>
          </a:p>
          <a:p>
            <a:r>
              <a:rPr lang="en-US" sz="1400" b="1" dirty="0"/>
              <a:t>V</a:t>
            </a:r>
            <a:r>
              <a:rPr lang="en-US" sz="1400" dirty="0"/>
              <a:t> = turn volume, vehicles per hour</a:t>
            </a:r>
          </a:p>
          <a:p>
            <a:endParaRPr lang="en-US" sz="1400" dirty="0"/>
          </a:p>
          <a:p>
            <a:r>
              <a:rPr lang="en-US" sz="1400" b="1" dirty="0"/>
              <a:t>N</a:t>
            </a:r>
            <a:r>
              <a:rPr lang="en-US" sz="1400" dirty="0"/>
              <a:t> = number of times, intervals per hour</a:t>
            </a:r>
          </a:p>
          <a:p>
            <a:r>
              <a:rPr lang="en-US" sz="1400" dirty="0"/>
              <a:t>    = 3600 sec./time interval (cycle length), seconds</a:t>
            </a:r>
          </a:p>
          <a:p>
            <a:endParaRPr lang="en-US" sz="1400" dirty="0"/>
          </a:p>
          <a:p>
            <a:r>
              <a:rPr lang="en-US" sz="1400" b="1" dirty="0"/>
              <a:t>k</a:t>
            </a:r>
            <a:r>
              <a:rPr lang="en-US" sz="1400" dirty="0"/>
              <a:t> = factor representing the likelihood that the storage length will accommodate the turning vehicles (a value of 2.0 is commonly used for major arterials); or: the design queue length divided by the average queue length</a:t>
            </a:r>
          </a:p>
          <a:p>
            <a:endParaRPr lang="en-US" sz="1400" dirty="0"/>
          </a:p>
          <a:p>
            <a:r>
              <a:rPr lang="en-US" sz="1400" b="1" dirty="0"/>
              <a:t>l</a:t>
            </a:r>
            <a:r>
              <a:rPr lang="en-US" sz="1400" dirty="0"/>
              <a:t> = average length per stopped vehicle including the space between vehicles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6007ADE0-EA25-949C-C31E-D892F8949334}"/>
              </a:ext>
            </a:extLst>
          </p:cNvPr>
          <p:cNvSpPr>
            <a:spLocks noGrp="1" noChangeArrowheads="1"/>
          </p:cNvSpPr>
          <p:nvPr>
            <p:ph type="title"/>
          </p:nvPr>
        </p:nvSpPr>
        <p:spPr/>
        <p:txBody>
          <a:bodyPr/>
          <a:lstStyle/>
          <a:p>
            <a:r>
              <a:rPr lang="en-US" altLang="en-US"/>
              <a:t>Example Problem</a:t>
            </a:r>
            <a:endParaRPr lang="en-US" altLang="en-US" dirty="0"/>
          </a:p>
        </p:txBody>
      </p:sp>
      <p:sp>
        <p:nvSpPr>
          <p:cNvPr id="63492" name="Rectangle 3">
            <a:extLst>
              <a:ext uri="{FF2B5EF4-FFF2-40B4-BE49-F238E27FC236}">
                <a16:creationId xmlns:a16="http://schemas.microsoft.com/office/drawing/2014/main" id="{E4A5823F-E49C-F974-53B7-8C54F95655E8}"/>
              </a:ext>
            </a:extLst>
          </p:cNvPr>
          <p:cNvSpPr>
            <a:spLocks noGrp="1" noChangeArrowheads="1"/>
          </p:cNvSpPr>
          <p:nvPr>
            <p:ph idx="1"/>
          </p:nvPr>
        </p:nvSpPr>
        <p:spPr/>
        <p:txBody>
          <a:bodyPr/>
          <a:lstStyle/>
          <a:p>
            <a:pPr marL="0" indent="0">
              <a:buNone/>
            </a:pPr>
            <a:r>
              <a:rPr lang="en-US" altLang="en-US" u="sng" dirty="0"/>
              <a:t>Conditions</a:t>
            </a:r>
          </a:p>
          <a:p>
            <a:r>
              <a:rPr lang="en-US" altLang="en-US" dirty="0"/>
              <a:t>Left-turn volume = 175 </a:t>
            </a:r>
            <a:r>
              <a:rPr lang="en-US" altLang="en-US" dirty="0" err="1"/>
              <a:t>vph</a:t>
            </a:r>
            <a:endParaRPr lang="en-US" altLang="en-US" dirty="0"/>
          </a:p>
          <a:p>
            <a:r>
              <a:rPr lang="en-US" altLang="en-US" dirty="0"/>
              <a:t>Cycle length = 90 sec.</a:t>
            </a:r>
          </a:p>
          <a:p>
            <a:r>
              <a:rPr lang="en-US" altLang="en-US" u="sng" dirty="0"/>
              <a:t>&lt;</a:t>
            </a:r>
            <a:r>
              <a:rPr lang="en-US" altLang="en-US" dirty="0"/>
              <a:t> 5% large vehicles</a:t>
            </a:r>
          </a:p>
          <a:p>
            <a:endParaRPr lang="en-US" altLang="en-US" dirty="0"/>
          </a:p>
        </p:txBody>
      </p:sp>
      <p:sp>
        <p:nvSpPr>
          <p:cNvPr id="2" name="Slide Number Placeholder 1">
            <a:extLst>
              <a:ext uri="{FF2B5EF4-FFF2-40B4-BE49-F238E27FC236}">
                <a16:creationId xmlns:a16="http://schemas.microsoft.com/office/drawing/2014/main" id="{C22C7E0B-3EC3-A4A1-265E-65EA97D3F73E}"/>
              </a:ext>
            </a:extLst>
          </p:cNvPr>
          <p:cNvSpPr>
            <a:spLocks noGrp="1"/>
          </p:cNvSpPr>
          <p:nvPr>
            <p:ph type="sldNum" sz="quarter" idx="12"/>
          </p:nvPr>
        </p:nvSpPr>
        <p:spPr/>
        <p:txBody>
          <a:bodyPr/>
          <a:lstStyle/>
          <a:p>
            <a:fld id="{0F5EC011-0DA0-DB45-996E-85C7F379AB45}" type="slidenum">
              <a:rPr lang="en-US" smtClean="0"/>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C9B5C9BC-28E1-B005-4DDC-4F6D45E80754}"/>
              </a:ext>
            </a:extLst>
          </p:cNvPr>
          <p:cNvSpPr>
            <a:spLocks noGrp="1" noChangeArrowheads="1"/>
          </p:cNvSpPr>
          <p:nvPr>
            <p:ph type="title"/>
          </p:nvPr>
        </p:nvSpPr>
        <p:spPr/>
        <p:txBody>
          <a:bodyPr/>
          <a:lstStyle/>
          <a:p>
            <a:r>
              <a:rPr lang="en-US" altLang="en-US"/>
              <a:t>Example Problem</a:t>
            </a:r>
            <a:endParaRPr lang="en-US" altLang="en-US" dirty="0"/>
          </a:p>
        </p:txBody>
      </p:sp>
      <p:graphicFrame>
        <p:nvGraphicFramePr>
          <p:cNvPr id="64517" name="Object 4">
            <a:extLst>
              <a:ext uri="{FF2B5EF4-FFF2-40B4-BE49-F238E27FC236}">
                <a16:creationId xmlns:a16="http://schemas.microsoft.com/office/drawing/2014/main" id="{B6D99D98-DFFD-0A2F-8ADB-C8D01CC3E62D}"/>
              </a:ext>
            </a:extLst>
          </p:cNvPr>
          <p:cNvGraphicFramePr>
            <a:graphicFrameLocks noGrp="1" noChangeAspect="1"/>
          </p:cNvGraphicFramePr>
          <p:nvPr>
            <p:ph idx="1"/>
            <p:extLst>
              <p:ext uri="{D42A27DB-BD31-4B8C-83A1-F6EECF244321}">
                <p14:modId xmlns:p14="http://schemas.microsoft.com/office/powerpoint/2010/main" val="2238794157"/>
              </p:ext>
            </p:extLst>
          </p:nvPr>
        </p:nvGraphicFramePr>
        <p:xfrm>
          <a:off x="730157" y="1668830"/>
          <a:ext cx="4173537" cy="1602880"/>
        </p:xfrm>
        <a:graphic>
          <a:graphicData uri="http://schemas.openxmlformats.org/presentationml/2006/ole">
            <mc:AlternateContent xmlns:mc="http://schemas.openxmlformats.org/markup-compatibility/2006">
              <mc:Choice xmlns:v="urn:schemas-microsoft-com:vml" Requires="v">
                <p:oleObj name="Equation" r:id="rId3" imgW="1752600" imgH="673100" progId="Equation.3">
                  <p:embed/>
                </p:oleObj>
              </mc:Choice>
              <mc:Fallback>
                <p:oleObj name="Equation" r:id="rId3" imgW="1752600" imgH="673100" progId="Equation.3">
                  <p:embed/>
                  <p:pic>
                    <p:nvPicPr>
                      <p:cNvPr id="64517" name="Object 4">
                        <a:extLst>
                          <a:ext uri="{FF2B5EF4-FFF2-40B4-BE49-F238E27FC236}">
                            <a16:creationId xmlns:a16="http://schemas.microsoft.com/office/drawing/2014/main" id="{B6D99D98-DFFD-0A2F-8ADB-C8D01CC3E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57" y="1668830"/>
                        <a:ext cx="4173537" cy="1602880"/>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A5D3739D-47A9-AAEE-C39C-3E4D61F2A582}"/>
              </a:ext>
            </a:extLst>
          </p:cNvPr>
          <p:cNvSpPr>
            <a:spLocks noGrp="1"/>
          </p:cNvSpPr>
          <p:nvPr>
            <p:ph type="sldNum" sz="quarter" idx="12"/>
          </p:nvPr>
        </p:nvSpPr>
        <p:spPr/>
        <p:txBody>
          <a:bodyPr/>
          <a:lstStyle/>
          <a:p>
            <a:fld id="{0F5EC011-0DA0-DB45-996E-85C7F379AB45}" type="slidenum">
              <a:rPr lang="en-US" smtClean="0"/>
              <a:t>44</a:t>
            </a:fld>
            <a:endParaRPr lang="en-US" dirty="0"/>
          </a:p>
        </p:txBody>
      </p:sp>
      <p:graphicFrame>
        <p:nvGraphicFramePr>
          <p:cNvPr id="64518" name="Object 6">
            <a:extLst>
              <a:ext uri="{FF2B5EF4-FFF2-40B4-BE49-F238E27FC236}">
                <a16:creationId xmlns:a16="http://schemas.microsoft.com/office/drawing/2014/main" id="{6F183CE5-5A03-5D2E-AD2B-A8887EA0ED2F}"/>
              </a:ext>
            </a:extLst>
          </p:cNvPr>
          <p:cNvGraphicFramePr>
            <a:graphicFrameLocks noGrp="1" noChangeAspect="1"/>
          </p:cNvGraphicFramePr>
          <p:nvPr>
            <p:ph sz="quarter" idx="4294967295"/>
            <p:extLst>
              <p:ext uri="{D42A27DB-BD31-4B8C-83A1-F6EECF244321}">
                <p14:modId xmlns:p14="http://schemas.microsoft.com/office/powerpoint/2010/main" val="881549612"/>
              </p:ext>
            </p:extLst>
          </p:nvPr>
        </p:nvGraphicFramePr>
        <p:xfrm>
          <a:off x="730157" y="3498056"/>
          <a:ext cx="7221537" cy="1371600"/>
        </p:xfrm>
        <a:graphic>
          <a:graphicData uri="http://schemas.openxmlformats.org/presentationml/2006/ole">
            <mc:AlternateContent xmlns:mc="http://schemas.openxmlformats.org/markup-compatibility/2006">
              <mc:Choice xmlns:v="urn:schemas-microsoft-com:vml" Requires="v">
                <p:oleObj name="Equation" r:id="rId5" imgW="2273300" imgH="431800" progId="Equation.3">
                  <p:embed/>
                </p:oleObj>
              </mc:Choice>
              <mc:Fallback>
                <p:oleObj name="Equation" r:id="rId5" imgW="2273300" imgH="431800" progId="Equation.3">
                  <p:embed/>
                  <p:pic>
                    <p:nvPicPr>
                      <p:cNvPr id="64518" name="Object 6">
                        <a:extLst>
                          <a:ext uri="{FF2B5EF4-FFF2-40B4-BE49-F238E27FC236}">
                            <a16:creationId xmlns:a16="http://schemas.microsoft.com/office/drawing/2014/main" id="{6F183CE5-5A03-5D2E-AD2B-A8887EA0ED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157" y="3498056"/>
                        <a:ext cx="7221537"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8C224CDB-C573-1B3F-3F62-2E54F8C4E73E}"/>
              </a:ext>
            </a:extLst>
          </p:cNvPr>
          <p:cNvSpPr txBox="1"/>
          <p:nvPr/>
        </p:nvSpPr>
        <p:spPr>
          <a:xfrm>
            <a:off x="1006927" y="1109517"/>
            <a:ext cx="4572000" cy="415498"/>
          </a:xfrm>
          <a:prstGeom prst="rect">
            <a:avLst/>
          </a:prstGeom>
          <a:noFill/>
        </p:spPr>
        <p:txBody>
          <a:bodyPr wrap="square">
            <a:spAutoFit/>
          </a:bodyPr>
          <a:lstStyle/>
          <a:p>
            <a:r>
              <a:rPr lang="en-US" altLang="en-US" sz="2100" u="sng" dirty="0">
                <a:solidFill>
                  <a:srgbClr val="466069"/>
                </a:solidFill>
                <a:latin typeface="Arial" panose="020B0604020202020204" pitchFamily="34" charset="0"/>
                <a:cs typeface="Arial" panose="020B0604020202020204" pitchFamily="34" charset="0"/>
              </a:rPr>
              <a:t>Solution</a:t>
            </a:r>
            <a:endParaRPr lang="en-US" sz="2100" u="sng" dirty="0">
              <a:solidFill>
                <a:srgbClr val="466069"/>
              </a:solidFill>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720D-9884-B0E5-D670-B8BBE5274256}"/>
              </a:ext>
            </a:extLst>
          </p:cNvPr>
          <p:cNvSpPr>
            <a:spLocks noGrp="1"/>
          </p:cNvSpPr>
          <p:nvPr>
            <p:ph type="title"/>
          </p:nvPr>
        </p:nvSpPr>
        <p:spPr/>
        <p:txBody>
          <a:bodyPr/>
          <a:lstStyle/>
          <a:p>
            <a:r>
              <a:rPr lang="en-US" altLang="en-US" dirty="0"/>
              <a:t>In-Class Activity A</a:t>
            </a:r>
            <a:endParaRPr lang="en-US" dirty="0"/>
          </a:p>
        </p:txBody>
      </p:sp>
      <p:sp>
        <p:nvSpPr>
          <p:cNvPr id="3" name="Content Placeholder 2">
            <a:extLst>
              <a:ext uri="{FF2B5EF4-FFF2-40B4-BE49-F238E27FC236}">
                <a16:creationId xmlns:a16="http://schemas.microsoft.com/office/drawing/2014/main" id="{92231E06-E2EB-EAAB-E1FC-E453D885BBF9}"/>
              </a:ext>
            </a:extLst>
          </p:cNvPr>
          <p:cNvSpPr>
            <a:spLocks noGrp="1"/>
          </p:cNvSpPr>
          <p:nvPr>
            <p:ph idx="1"/>
          </p:nvPr>
        </p:nvSpPr>
        <p:spPr/>
        <p:txBody>
          <a:bodyPr/>
          <a:lstStyle/>
          <a:p>
            <a:r>
              <a:rPr lang="en-US" dirty="0"/>
              <a:t>Using the Deceleration Maneuver Method for distance d</a:t>
            </a:r>
            <a:r>
              <a:rPr lang="en-US" baseline="-25000" dirty="0"/>
              <a:t>2</a:t>
            </a:r>
            <a:r>
              <a:rPr lang="en-US" dirty="0"/>
              <a:t>, what is the upstream functional distance for the following conditions?</a:t>
            </a:r>
          </a:p>
          <a:p>
            <a:pPr lvl="1"/>
            <a:r>
              <a:rPr lang="en-US" dirty="0"/>
              <a:t>Speed = 40 mph</a:t>
            </a:r>
          </a:p>
          <a:p>
            <a:pPr lvl="1"/>
            <a:r>
              <a:rPr lang="en-US" dirty="0"/>
              <a:t>Perception-reaction time = 2.0 sec.</a:t>
            </a:r>
          </a:p>
          <a:p>
            <a:pPr lvl="1"/>
            <a:r>
              <a:rPr lang="en-US" dirty="0"/>
              <a:t>Queue storage, d</a:t>
            </a:r>
            <a:r>
              <a:rPr lang="en-US" baseline="-25000" dirty="0"/>
              <a:t>3</a:t>
            </a:r>
            <a:r>
              <a:rPr lang="en-US" dirty="0"/>
              <a:t> = 175 ft.</a:t>
            </a:r>
          </a:p>
          <a:p>
            <a:endParaRPr lang="en-US" dirty="0"/>
          </a:p>
        </p:txBody>
      </p:sp>
      <p:sp>
        <p:nvSpPr>
          <p:cNvPr id="4" name="Slide Number Placeholder 3">
            <a:extLst>
              <a:ext uri="{FF2B5EF4-FFF2-40B4-BE49-F238E27FC236}">
                <a16:creationId xmlns:a16="http://schemas.microsoft.com/office/drawing/2014/main" id="{84529506-F2D0-50D5-461A-CC6151148870}"/>
              </a:ext>
            </a:extLst>
          </p:cNvPr>
          <p:cNvSpPr>
            <a:spLocks noGrp="1"/>
          </p:cNvSpPr>
          <p:nvPr>
            <p:ph type="sldNum" sz="quarter" idx="12"/>
          </p:nvPr>
        </p:nvSpPr>
        <p:spPr/>
        <p:txBody>
          <a:bodyPr/>
          <a:lstStyle/>
          <a:p>
            <a:fld id="{0F5EC011-0DA0-DB45-996E-85C7F379AB45}" type="slidenum">
              <a:rPr lang="en-US" smtClean="0"/>
              <a:t>45</a:t>
            </a:fld>
            <a:endParaRPr lang="en-US"/>
          </a:p>
        </p:txBody>
      </p:sp>
    </p:spTree>
    <p:extLst>
      <p:ext uri="{BB962C8B-B14F-4D97-AF65-F5344CB8AC3E}">
        <p14:creationId xmlns:p14="http://schemas.microsoft.com/office/powerpoint/2010/main" val="3746486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D619-FF88-9E6C-D3E6-401F38236910}"/>
              </a:ext>
            </a:extLst>
          </p:cNvPr>
          <p:cNvSpPr>
            <a:spLocks noGrp="1"/>
          </p:cNvSpPr>
          <p:nvPr>
            <p:ph type="title"/>
          </p:nvPr>
        </p:nvSpPr>
        <p:spPr/>
        <p:txBody>
          <a:bodyPr/>
          <a:lstStyle/>
          <a:p>
            <a:r>
              <a:rPr lang="en-US"/>
              <a:t>In-Class Activity B: Overview</a:t>
            </a:r>
            <a:endParaRPr lang="en-US" dirty="0"/>
          </a:p>
        </p:txBody>
      </p:sp>
      <p:sp>
        <p:nvSpPr>
          <p:cNvPr id="22531" name="Content Placeholder 2">
            <a:extLst>
              <a:ext uri="{FF2B5EF4-FFF2-40B4-BE49-F238E27FC236}">
                <a16:creationId xmlns:a16="http://schemas.microsoft.com/office/drawing/2014/main" id="{AA57E149-E453-0FAA-73D4-909EB3709ED2}"/>
              </a:ext>
            </a:extLst>
          </p:cNvPr>
          <p:cNvSpPr>
            <a:spLocks noGrp="1"/>
          </p:cNvSpPr>
          <p:nvPr>
            <p:ph idx="1"/>
          </p:nvPr>
        </p:nvSpPr>
        <p:spPr/>
        <p:txBody>
          <a:bodyPr/>
          <a:lstStyle/>
          <a:p>
            <a:r>
              <a:rPr lang="en-US" dirty="0"/>
              <a:t>Functional Area Assessment</a:t>
            </a:r>
            <a:endParaRPr lang="en-US" altLang="en-US" dirty="0"/>
          </a:p>
          <a:p>
            <a:pPr lvl="1"/>
            <a:r>
              <a:rPr lang="en-US" altLang="en-US" dirty="0"/>
              <a:t>The purpose of this activity is to help you understand how to measure upstream and downstream functional intersection distance and identify access connections that are within the functional area.</a:t>
            </a:r>
          </a:p>
          <a:p>
            <a:endParaRPr lang="en-US" altLang="en-US" dirty="0"/>
          </a:p>
        </p:txBody>
      </p:sp>
      <p:sp>
        <p:nvSpPr>
          <p:cNvPr id="3" name="Slide Number Placeholder 2">
            <a:extLst>
              <a:ext uri="{FF2B5EF4-FFF2-40B4-BE49-F238E27FC236}">
                <a16:creationId xmlns:a16="http://schemas.microsoft.com/office/drawing/2014/main" id="{A7A3D75C-DB88-8B4C-B5BF-798C22229057}"/>
              </a:ext>
            </a:extLst>
          </p:cNvPr>
          <p:cNvSpPr>
            <a:spLocks noGrp="1"/>
          </p:cNvSpPr>
          <p:nvPr>
            <p:ph type="sldNum" sz="quarter" idx="12"/>
          </p:nvPr>
        </p:nvSpPr>
        <p:spPr/>
        <p:txBody>
          <a:bodyPr/>
          <a:lstStyle/>
          <a:p>
            <a:fld id="{0F5EC011-0DA0-DB45-996E-85C7F379AB45}" type="slidenum">
              <a:rPr lang="en-US" smtClean="0"/>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C45E-BD22-C1CF-7E62-9C5D09C5CE9D}"/>
              </a:ext>
            </a:extLst>
          </p:cNvPr>
          <p:cNvSpPr>
            <a:spLocks noGrp="1"/>
          </p:cNvSpPr>
          <p:nvPr>
            <p:ph type="title"/>
          </p:nvPr>
        </p:nvSpPr>
        <p:spPr/>
        <p:txBody>
          <a:bodyPr/>
          <a:lstStyle/>
          <a:p>
            <a:r>
              <a:rPr lang="en-US"/>
              <a:t>In-Class Activity B: Instructions</a:t>
            </a:r>
            <a:endParaRPr lang="en-US" dirty="0"/>
          </a:p>
        </p:txBody>
      </p:sp>
      <p:sp>
        <p:nvSpPr>
          <p:cNvPr id="24579" name="Content Placeholder 2">
            <a:extLst>
              <a:ext uri="{FF2B5EF4-FFF2-40B4-BE49-F238E27FC236}">
                <a16:creationId xmlns:a16="http://schemas.microsoft.com/office/drawing/2014/main" id="{EE157CB9-D0BE-9FDA-E1B6-2BD397F8BE61}"/>
              </a:ext>
            </a:extLst>
          </p:cNvPr>
          <p:cNvSpPr>
            <a:spLocks noGrp="1"/>
          </p:cNvSpPr>
          <p:nvPr>
            <p:ph idx="1"/>
          </p:nvPr>
        </p:nvSpPr>
        <p:spPr/>
        <p:txBody>
          <a:bodyPr>
            <a:normAutofit fontScale="92500" lnSpcReduction="20000"/>
          </a:bodyPr>
          <a:lstStyle/>
          <a:p>
            <a:r>
              <a:rPr lang="en-US" dirty="0"/>
              <a:t>Measure the upstream and downstream functional areas of the intersection in the provided map and use the table provided by your instructor to complete the following:</a:t>
            </a:r>
          </a:p>
          <a:p>
            <a:pPr lvl="1"/>
            <a:r>
              <a:rPr lang="en-US" dirty="0"/>
              <a:t>Document the functional distance for D1 and D2 (assume 100’ for D3).</a:t>
            </a:r>
          </a:p>
          <a:p>
            <a:pPr lvl="1"/>
            <a:r>
              <a:rPr lang="en-US" dirty="0"/>
              <a:t>Identify access connections within the functional area.</a:t>
            </a:r>
          </a:p>
          <a:p>
            <a:pPr lvl="1"/>
            <a:endParaRPr lang="en-US" dirty="0"/>
          </a:p>
          <a:p>
            <a:r>
              <a:rPr lang="en-US" dirty="0"/>
              <a:t>Discuss your findings:</a:t>
            </a:r>
          </a:p>
          <a:p>
            <a:pPr lvl="1"/>
            <a:r>
              <a:rPr lang="en-US" dirty="0"/>
              <a:t>Describe the characteristics of the upstream and downstream functional areas. </a:t>
            </a:r>
          </a:p>
          <a:p>
            <a:pPr lvl="1"/>
            <a:r>
              <a:rPr lang="en-US" dirty="0"/>
              <a:t>How many access connections are within the functional area?</a:t>
            </a:r>
          </a:p>
          <a:p>
            <a:pPr lvl="1"/>
            <a:r>
              <a:rPr lang="en-US" dirty="0"/>
              <a:t>What are the safety and capacity implications of these characteristics and access connections?</a:t>
            </a:r>
          </a:p>
          <a:p>
            <a:pPr lvl="1"/>
            <a:r>
              <a:rPr lang="en-US" dirty="0"/>
              <a:t>Why is it important to protect the intersection functional area?</a:t>
            </a:r>
          </a:p>
          <a:p>
            <a:pPr lvl="1"/>
            <a:endParaRPr lang="en-US" dirty="0"/>
          </a:p>
          <a:p>
            <a:endParaRPr lang="en-US" altLang="en-US" dirty="0"/>
          </a:p>
        </p:txBody>
      </p:sp>
      <p:sp>
        <p:nvSpPr>
          <p:cNvPr id="3" name="Slide Number Placeholder 2">
            <a:extLst>
              <a:ext uri="{FF2B5EF4-FFF2-40B4-BE49-F238E27FC236}">
                <a16:creationId xmlns:a16="http://schemas.microsoft.com/office/drawing/2014/main" id="{809A0892-7A38-973A-D122-20813E2751F3}"/>
              </a:ext>
            </a:extLst>
          </p:cNvPr>
          <p:cNvSpPr>
            <a:spLocks noGrp="1"/>
          </p:cNvSpPr>
          <p:nvPr>
            <p:ph type="sldNum" sz="quarter" idx="12"/>
          </p:nvPr>
        </p:nvSpPr>
        <p:spPr/>
        <p:txBody>
          <a:bodyPr/>
          <a:lstStyle/>
          <a:p>
            <a:fld id="{0F5EC011-0DA0-DB45-996E-85C7F379AB45}" type="slidenum">
              <a:rPr lang="en-US" smtClean="0"/>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6">
            <a:extLst>
              <a:ext uri="{FF2B5EF4-FFF2-40B4-BE49-F238E27FC236}">
                <a16:creationId xmlns:a16="http://schemas.microsoft.com/office/drawing/2014/main" id="{73ADD301-6570-DC33-EF54-8EAADC506471}"/>
              </a:ext>
            </a:extLst>
          </p:cNvPr>
          <p:cNvPicPr>
            <a:picLocks noGrp="1" noChangeAspect="1"/>
          </p:cNvPicPr>
          <p:nvPr>
            <p:ph idx="4294967295"/>
          </p:nvPr>
        </p:nvPicPr>
        <p:blipFill>
          <a:blip r:embed="rId3"/>
          <a:stretch>
            <a:fillRect/>
          </a:stretch>
        </p:blipFill>
        <p:spPr>
          <a:xfrm>
            <a:off x="0" y="-11113"/>
            <a:ext cx="8020050" cy="5154613"/>
          </a:xfrm>
          <a:prstGeom prst="rect">
            <a:avLst/>
          </a:prstGeom>
        </p:spPr>
      </p:pic>
      <p:sp>
        <p:nvSpPr>
          <p:cNvPr id="2" name="Slide Number Placeholder 1">
            <a:extLst>
              <a:ext uri="{FF2B5EF4-FFF2-40B4-BE49-F238E27FC236}">
                <a16:creationId xmlns:a16="http://schemas.microsoft.com/office/drawing/2014/main" id="{1B503ED4-AA94-F100-2CFF-5464A2328F63}"/>
              </a:ext>
            </a:extLst>
          </p:cNvPr>
          <p:cNvSpPr>
            <a:spLocks noGrp="1"/>
          </p:cNvSpPr>
          <p:nvPr>
            <p:ph type="sldNum" sz="quarter" idx="4294967295"/>
          </p:nvPr>
        </p:nvSpPr>
        <p:spPr>
          <a:xfrm>
            <a:off x="7010400" y="4684713"/>
            <a:ext cx="2133600" cy="357187"/>
          </a:xfrm>
        </p:spPr>
        <p:txBody>
          <a:bodyPr/>
          <a:lstStyle/>
          <a:p>
            <a:fld id="{D1DA4335-F00E-4E4E-8436-76E32234EEE1}" type="slidenum">
              <a:rPr lang="en-US" altLang="en-US" smtClean="0"/>
              <a:pPr/>
              <a:t>48</a:t>
            </a:fld>
            <a:endParaRPr lang="en-US" altLang="en-US"/>
          </a:p>
        </p:txBody>
      </p:sp>
    </p:spTree>
    <p:extLst>
      <p:ext uri="{BB962C8B-B14F-4D97-AF65-F5344CB8AC3E}">
        <p14:creationId xmlns:p14="http://schemas.microsoft.com/office/powerpoint/2010/main" val="1583461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FF23-5DDD-2CED-8CD1-42C2D1BE7870}"/>
              </a:ext>
            </a:extLst>
          </p:cNvPr>
          <p:cNvSpPr>
            <a:spLocks noGrp="1"/>
          </p:cNvSpPr>
          <p:nvPr>
            <p:ph type="title"/>
          </p:nvPr>
        </p:nvSpPr>
        <p:spPr>
          <a:xfrm>
            <a:off x="628650" y="273844"/>
            <a:ext cx="2252798" cy="994172"/>
          </a:xfrm>
        </p:spPr>
        <p:txBody>
          <a:bodyPr>
            <a:normAutofit fontScale="90000"/>
          </a:bodyPr>
          <a:lstStyle/>
          <a:p>
            <a:r>
              <a:rPr lang="en-US" dirty="0"/>
              <a:t>In-Class Activity B: Discussion</a:t>
            </a:r>
          </a:p>
        </p:txBody>
      </p:sp>
      <p:sp>
        <p:nvSpPr>
          <p:cNvPr id="3" name="Slide Number Placeholder 2">
            <a:extLst>
              <a:ext uri="{FF2B5EF4-FFF2-40B4-BE49-F238E27FC236}">
                <a16:creationId xmlns:a16="http://schemas.microsoft.com/office/drawing/2014/main" id="{852825A9-AFB6-AE64-47A6-A9DF5FCB5A83}"/>
              </a:ext>
            </a:extLst>
          </p:cNvPr>
          <p:cNvSpPr>
            <a:spLocks noGrp="1"/>
          </p:cNvSpPr>
          <p:nvPr>
            <p:ph type="sldNum" sz="quarter" idx="12"/>
          </p:nvPr>
        </p:nvSpPr>
        <p:spPr/>
        <p:txBody>
          <a:bodyPr/>
          <a:lstStyle/>
          <a:p>
            <a:fld id="{0F5EC011-0DA0-DB45-996E-85C7F379AB45}" type="slidenum">
              <a:rPr lang="en-US" smtClean="0"/>
              <a:t>49</a:t>
            </a:fld>
            <a:endParaRPr lang="en-US" dirty="0"/>
          </a:p>
        </p:txBody>
      </p:sp>
      <p:pic>
        <p:nvPicPr>
          <p:cNvPr id="6" name="Picture 2">
            <a:extLst>
              <a:ext uri="{FF2B5EF4-FFF2-40B4-BE49-F238E27FC236}">
                <a16:creationId xmlns:a16="http://schemas.microsoft.com/office/drawing/2014/main" id="{2209DB4C-FB1C-A795-4589-7B35987A0BDF}"/>
              </a:ext>
            </a:extLst>
          </p:cNvPr>
          <p:cNvPicPr>
            <a:picLocks noChangeAspect="1"/>
          </p:cNvPicPr>
          <p:nvPr/>
        </p:nvPicPr>
        <p:blipFill>
          <a:blip r:embed="rId3">
            <a:extLst>
              <a:ext uri="{28A0092B-C50C-407E-A947-70E740481C1C}">
                <a14:useLocalDpi xmlns:a14="http://schemas.microsoft.com/office/drawing/2010/main" val="0"/>
              </a:ext>
            </a:extLst>
          </a:blip>
          <a:srcRect l="11867" t="8063" r="27190" b="1761"/>
          <a:stretch>
            <a:fillRect/>
          </a:stretch>
        </p:blipFill>
        <p:spPr bwMode="auto">
          <a:xfrm>
            <a:off x="2915414" y="421723"/>
            <a:ext cx="502602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49C2D8FA-2D36-530D-4C15-2B412070CEE4}"/>
              </a:ext>
            </a:extLst>
          </p:cNvPr>
          <p:cNvGrpSpPr>
            <a:grpSpLocks/>
          </p:cNvGrpSpPr>
          <p:nvPr/>
        </p:nvGrpSpPr>
        <p:grpSpPr bwMode="auto">
          <a:xfrm>
            <a:off x="4455289" y="1032911"/>
            <a:ext cx="1847850" cy="2660650"/>
            <a:chOff x="3570922" y="2046748"/>
            <a:chExt cx="1847289" cy="2659817"/>
          </a:xfrm>
        </p:grpSpPr>
        <p:sp>
          <p:nvSpPr>
            <p:cNvPr id="8" name="TextBox 18">
              <a:extLst>
                <a:ext uri="{FF2B5EF4-FFF2-40B4-BE49-F238E27FC236}">
                  <a16:creationId xmlns:a16="http://schemas.microsoft.com/office/drawing/2014/main" id="{150E57EB-A738-6626-F405-969CAD66993C}"/>
                </a:ext>
              </a:extLst>
            </p:cNvPr>
            <p:cNvSpPr txBox="1">
              <a:spLocks noChangeArrowheads="1"/>
            </p:cNvSpPr>
            <p:nvPr/>
          </p:nvSpPr>
          <p:spPr bwMode="auto">
            <a:xfrm>
              <a:off x="4747651" y="3323907"/>
              <a:ext cx="670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95959"/>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bg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rgbClr val="558ED5"/>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rgbClr val="595959"/>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rgbClr val="595959"/>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9pPr>
            </a:lstStyle>
            <a:p>
              <a:pPr>
                <a:spcBef>
                  <a:spcPct val="0"/>
                </a:spcBef>
                <a:buFontTx/>
                <a:buNone/>
              </a:pPr>
              <a:r>
                <a:rPr lang="en-US" altLang="en-US" sz="1400" dirty="0">
                  <a:solidFill>
                    <a:schemeClr val="bg1"/>
                  </a:solidFill>
                  <a:latin typeface="Arial" panose="020B0604020202020204" pitchFamily="34" charset="0"/>
                </a:rPr>
                <a:t>160 ft</a:t>
              </a:r>
            </a:p>
          </p:txBody>
        </p:sp>
        <p:sp>
          <p:nvSpPr>
            <p:cNvPr id="9" name="TextBox 19">
              <a:extLst>
                <a:ext uri="{FF2B5EF4-FFF2-40B4-BE49-F238E27FC236}">
                  <a16:creationId xmlns:a16="http://schemas.microsoft.com/office/drawing/2014/main" id="{856728B8-0418-86FF-4B8A-40087ED99AE6}"/>
                </a:ext>
              </a:extLst>
            </p:cNvPr>
            <p:cNvSpPr txBox="1">
              <a:spLocks noChangeArrowheads="1"/>
            </p:cNvSpPr>
            <p:nvPr/>
          </p:nvSpPr>
          <p:spPr bwMode="auto">
            <a:xfrm>
              <a:off x="3570922" y="3093636"/>
              <a:ext cx="670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95959"/>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bg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rgbClr val="558ED5"/>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rgbClr val="595959"/>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rgbClr val="595959"/>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9pPr>
            </a:lstStyle>
            <a:p>
              <a:pPr>
                <a:spcBef>
                  <a:spcPct val="0"/>
                </a:spcBef>
                <a:buFontTx/>
                <a:buNone/>
              </a:pPr>
              <a:r>
                <a:rPr lang="en-US" altLang="en-US" sz="1400" dirty="0">
                  <a:solidFill>
                    <a:schemeClr val="bg1"/>
                  </a:solidFill>
                  <a:latin typeface="Arial" panose="020B0604020202020204" pitchFamily="34" charset="0"/>
                </a:rPr>
                <a:t>160 ft</a:t>
              </a:r>
            </a:p>
          </p:txBody>
        </p:sp>
        <p:sp>
          <p:nvSpPr>
            <p:cNvPr id="10" name="TextBox 21">
              <a:extLst>
                <a:ext uri="{FF2B5EF4-FFF2-40B4-BE49-F238E27FC236}">
                  <a16:creationId xmlns:a16="http://schemas.microsoft.com/office/drawing/2014/main" id="{5BD2C964-0227-019E-C7E0-106DD7DF5D2E}"/>
                </a:ext>
              </a:extLst>
            </p:cNvPr>
            <p:cNvSpPr txBox="1">
              <a:spLocks noChangeArrowheads="1"/>
            </p:cNvSpPr>
            <p:nvPr/>
          </p:nvSpPr>
          <p:spPr bwMode="auto">
            <a:xfrm>
              <a:off x="3967052" y="4398788"/>
              <a:ext cx="670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95959"/>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bg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rgbClr val="558ED5"/>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rgbClr val="595959"/>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rgbClr val="595959"/>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9pPr>
            </a:lstStyle>
            <a:p>
              <a:pPr>
                <a:spcBef>
                  <a:spcPct val="0"/>
                </a:spcBef>
                <a:buFontTx/>
                <a:buNone/>
              </a:pPr>
              <a:r>
                <a:rPr lang="en-US" altLang="en-US" sz="1400" dirty="0">
                  <a:solidFill>
                    <a:schemeClr val="bg1"/>
                  </a:solidFill>
                  <a:latin typeface="Arial" panose="020B0604020202020204" pitchFamily="34" charset="0"/>
                </a:rPr>
                <a:t>365 ft</a:t>
              </a:r>
            </a:p>
          </p:txBody>
        </p:sp>
        <p:sp>
          <p:nvSpPr>
            <p:cNvPr id="11" name="TextBox 22">
              <a:extLst>
                <a:ext uri="{FF2B5EF4-FFF2-40B4-BE49-F238E27FC236}">
                  <a16:creationId xmlns:a16="http://schemas.microsoft.com/office/drawing/2014/main" id="{38721702-03D6-6ED3-F4C6-8062C2AF4132}"/>
                </a:ext>
              </a:extLst>
            </p:cNvPr>
            <p:cNvSpPr txBox="1">
              <a:spLocks noChangeArrowheads="1"/>
            </p:cNvSpPr>
            <p:nvPr/>
          </p:nvSpPr>
          <p:spPr bwMode="auto">
            <a:xfrm>
              <a:off x="4191546" y="2046748"/>
              <a:ext cx="670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95959"/>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bg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rgbClr val="558ED5"/>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rgbClr val="595959"/>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rgbClr val="595959"/>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9pPr>
            </a:lstStyle>
            <a:p>
              <a:pPr>
                <a:spcBef>
                  <a:spcPct val="0"/>
                </a:spcBef>
                <a:buFontTx/>
                <a:buNone/>
              </a:pPr>
              <a:r>
                <a:rPr lang="en-US" altLang="en-US" sz="1400" dirty="0">
                  <a:solidFill>
                    <a:schemeClr val="bg1"/>
                  </a:solidFill>
                  <a:latin typeface="Arial" panose="020B0604020202020204" pitchFamily="34" charset="0"/>
                </a:rPr>
                <a:t>365 ft</a:t>
              </a:r>
            </a:p>
          </p:txBody>
        </p:sp>
      </p:grpSp>
      <p:grpSp>
        <p:nvGrpSpPr>
          <p:cNvPr id="12" name="Group 11">
            <a:extLst>
              <a:ext uri="{FF2B5EF4-FFF2-40B4-BE49-F238E27FC236}">
                <a16:creationId xmlns:a16="http://schemas.microsoft.com/office/drawing/2014/main" id="{DC0B46B9-A39A-9C77-EE12-9621BB429F3C}"/>
              </a:ext>
            </a:extLst>
          </p:cNvPr>
          <p:cNvGrpSpPr/>
          <p:nvPr/>
        </p:nvGrpSpPr>
        <p:grpSpPr>
          <a:xfrm>
            <a:off x="5493394" y="2438719"/>
            <a:ext cx="197012" cy="1755105"/>
            <a:chOff x="4608393" y="3465431"/>
            <a:chExt cx="197012" cy="1755105"/>
          </a:xfrm>
          <a:solidFill>
            <a:schemeClr val="accent1">
              <a:alpha val="65098"/>
            </a:schemeClr>
          </a:solidFill>
        </p:grpSpPr>
        <p:sp>
          <p:nvSpPr>
            <p:cNvPr id="13" name="Rectangle 12">
              <a:extLst>
                <a:ext uri="{FF2B5EF4-FFF2-40B4-BE49-F238E27FC236}">
                  <a16:creationId xmlns:a16="http://schemas.microsoft.com/office/drawing/2014/main" id="{F8046C9E-05D6-40DB-70FA-6AC08479E785}"/>
                </a:ext>
              </a:extLst>
            </p:cNvPr>
            <p:cNvSpPr/>
            <p:nvPr/>
          </p:nvSpPr>
          <p:spPr>
            <a:xfrm rot="20908315">
              <a:off x="4608393" y="3465431"/>
              <a:ext cx="50566" cy="12255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82D7ABBF-7956-C894-BA83-0ABE90030FCA}"/>
                </a:ext>
              </a:extLst>
            </p:cNvPr>
            <p:cNvSpPr/>
            <p:nvPr/>
          </p:nvSpPr>
          <p:spPr>
            <a:xfrm rot="21252048">
              <a:off x="4759686" y="4675224"/>
              <a:ext cx="45719" cy="545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 name="Rectangle 14">
            <a:extLst>
              <a:ext uri="{FF2B5EF4-FFF2-40B4-BE49-F238E27FC236}">
                <a16:creationId xmlns:a16="http://schemas.microsoft.com/office/drawing/2014/main" id="{B43EBA43-0AF7-C870-F90E-300EF1CD4C7E}"/>
              </a:ext>
            </a:extLst>
          </p:cNvPr>
          <p:cNvSpPr/>
          <p:nvPr/>
        </p:nvSpPr>
        <p:spPr>
          <a:xfrm rot="20734445" flipH="1">
            <a:off x="5002976" y="551898"/>
            <a:ext cx="63500" cy="1708150"/>
          </a:xfrm>
          <a:prstGeom prst="rect">
            <a:avLst/>
          </a:prstGeom>
          <a:solidFill>
            <a:srgbClr val="4F81B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a:solidFill>
                <a:srgbClr val="FFFFFF"/>
              </a:solidFill>
              <a:latin typeface="Verdana" pitchFamily="34" charset="0"/>
            </a:endParaRPr>
          </a:p>
        </p:txBody>
      </p:sp>
      <p:sp>
        <p:nvSpPr>
          <p:cNvPr id="16" name="Rectangle 15">
            <a:extLst>
              <a:ext uri="{FF2B5EF4-FFF2-40B4-BE49-F238E27FC236}">
                <a16:creationId xmlns:a16="http://schemas.microsoft.com/office/drawing/2014/main" id="{5E5209F6-37CB-E52A-5051-0F00E1B5F866}"/>
              </a:ext>
            </a:extLst>
          </p:cNvPr>
          <p:cNvSpPr/>
          <p:nvPr/>
        </p:nvSpPr>
        <p:spPr>
          <a:xfrm rot="20844837" flipH="1">
            <a:off x="5195064" y="1126573"/>
            <a:ext cx="53975" cy="1098550"/>
          </a:xfrm>
          <a:prstGeom prst="rect">
            <a:avLst/>
          </a:prstGeom>
          <a:solidFill>
            <a:srgbClr val="C0504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a:solidFill>
                <a:srgbClr val="FFFFFF"/>
              </a:solidFill>
              <a:latin typeface="Verdana" pitchFamily="34" charset="0"/>
            </a:endParaRPr>
          </a:p>
        </p:txBody>
      </p:sp>
      <p:sp>
        <p:nvSpPr>
          <p:cNvPr id="17" name="Rectangle 16">
            <a:extLst>
              <a:ext uri="{FF2B5EF4-FFF2-40B4-BE49-F238E27FC236}">
                <a16:creationId xmlns:a16="http://schemas.microsoft.com/office/drawing/2014/main" id="{1EC54E35-E732-70AD-D65D-B7C5479368B1}"/>
              </a:ext>
            </a:extLst>
          </p:cNvPr>
          <p:cNvSpPr/>
          <p:nvPr/>
        </p:nvSpPr>
        <p:spPr>
          <a:xfrm rot="20921363" flipH="1">
            <a:off x="5382389" y="2491823"/>
            <a:ext cx="50800" cy="868363"/>
          </a:xfrm>
          <a:prstGeom prst="rect">
            <a:avLst/>
          </a:prstGeom>
          <a:solidFill>
            <a:srgbClr val="C0504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a:solidFill>
                <a:srgbClr val="FFFFFF"/>
              </a:solidFill>
              <a:latin typeface="Verdana" pitchFamily="34" charset="0"/>
            </a:endParaRPr>
          </a:p>
        </p:txBody>
      </p:sp>
      <p:sp>
        <p:nvSpPr>
          <p:cNvPr id="18" name="Rectangle 17">
            <a:extLst>
              <a:ext uri="{FF2B5EF4-FFF2-40B4-BE49-F238E27FC236}">
                <a16:creationId xmlns:a16="http://schemas.microsoft.com/office/drawing/2014/main" id="{C8A2CF37-9A5A-093D-FE30-DB660D738D76}"/>
              </a:ext>
            </a:extLst>
          </p:cNvPr>
          <p:cNvSpPr/>
          <p:nvPr/>
        </p:nvSpPr>
        <p:spPr>
          <a:xfrm rot="4513355" flipH="1">
            <a:off x="5803076" y="1782211"/>
            <a:ext cx="46037" cy="801688"/>
          </a:xfrm>
          <a:prstGeom prst="rect">
            <a:avLst/>
          </a:prstGeom>
          <a:solidFill>
            <a:srgbClr val="4F81B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a:solidFill>
                <a:srgbClr val="FFFFFF"/>
              </a:solidFill>
              <a:latin typeface="Verdana" pitchFamily="34" charset="0"/>
            </a:endParaRPr>
          </a:p>
        </p:txBody>
      </p:sp>
      <p:sp>
        <p:nvSpPr>
          <p:cNvPr id="19" name="Rectangle 18">
            <a:extLst>
              <a:ext uri="{FF2B5EF4-FFF2-40B4-BE49-F238E27FC236}">
                <a16:creationId xmlns:a16="http://schemas.microsoft.com/office/drawing/2014/main" id="{34A16E3B-F0E5-607C-B18E-5A135D1C3DE5}"/>
              </a:ext>
            </a:extLst>
          </p:cNvPr>
          <p:cNvSpPr/>
          <p:nvPr/>
        </p:nvSpPr>
        <p:spPr>
          <a:xfrm rot="4513355" flipH="1">
            <a:off x="4845020" y="2090979"/>
            <a:ext cx="46038" cy="803275"/>
          </a:xfrm>
          <a:prstGeom prst="rect">
            <a:avLst/>
          </a:prstGeom>
          <a:solidFill>
            <a:srgbClr val="4F81B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a:solidFill>
                <a:srgbClr val="FFFFFF"/>
              </a:solidFill>
              <a:latin typeface="Verdana" pitchFamily="34" charset="0"/>
            </a:endParaRPr>
          </a:p>
        </p:txBody>
      </p:sp>
      <p:sp>
        <p:nvSpPr>
          <p:cNvPr id="20" name="Rectangle 19">
            <a:extLst>
              <a:ext uri="{FF2B5EF4-FFF2-40B4-BE49-F238E27FC236}">
                <a16:creationId xmlns:a16="http://schemas.microsoft.com/office/drawing/2014/main" id="{6B5D3171-9D02-61B8-9F9B-0D014ED3AF7D}"/>
              </a:ext>
            </a:extLst>
          </p:cNvPr>
          <p:cNvSpPr/>
          <p:nvPr/>
        </p:nvSpPr>
        <p:spPr>
          <a:xfrm rot="15309129" flipH="1">
            <a:off x="4968051" y="2136224"/>
            <a:ext cx="52387" cy="506412"/>
          </a:xfrm>
          <a:prstGeom prst="rect">
            <a:avLst/>
          </a:prstGeom>
          <a:solidFill>
            <a:srgbClr val="C0504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a:solidFill>
                <a:srgbClr val="FFFFFF"/>
              </a:solidFill>
              <a:latin typeface="Verdana" pitchFamily="34" charset="0"/>
            </a:endParaRPr>
          </a:p>
        </p:txBody>
      </p:sp>
      <p:sp>
        <p:nvSpPr>
          <p:cNvPr id="21" name="Rectangle 20">
            <a:extLst>
              <a:ext uri="{FF2B5EF4-FFF2-40B4-BE49-F238E27FC236}">
                <a16:creationId xmlns:a16="http://schemas.microsoft.com/office/drawing/2014/main" id="{BE7D2B3D-634F-CEBD-DC40-2E8B799CE4E2}"/>
              </a:ext>
            </a:extLst>
          </p:cNvPr>
          <p:cNvSpPr/>
          <p:nvPr/>
        </p:nvSpPr>
        <p:spPr>
          <a:xfrm rot="15309129" flipH="1">
            <a:off x="5669726" y="2025099"/>
            <a:ext cx="52387" cy="506412"/>
          </a:xfrm>
          <a:prstGeom prst="rect">
            <a:avLst/>
          </a:prstGeom>
          <a:solidFill>
            <a:srgbClr val="C0504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a:solidFill>
                <a:srgbClr val="FFFFFF"/>
              </a:solidFill>
              <a:latin typeface="Verdana" pitchFamily="34" charset="0"/>
            </a:endParaRPr>
          </a:p>
        </p:txBody>
      </p:sp>
      <p:grpSp>
        <p:nvGrpSpPr>
          <p:cNvPr id="22" name="Group 21">
            <a:extLst>
              <a:ext uri="{FF2B5EF4-FFF2-40B4-BE49-F238E27FC236}">
                <a16:creationId xmlns:a16="http://schemas.microsoft.com/office/drawing/2014/main" id="{EC82D9CD-F623-2706-9223-49A1095D777E}"/>
              </a:ext>
            </a:extLst>
          </p:cNvPr>
          <p:cNvGrpSpPr>
            <a:grpSpLocks/>
          </p:cNvGrpSpPr>
          <p:nvPr/>
        </p:nvGrpSpPr>
        <p:grpSpPr bwMode="auto">
          <a:xfrm>
            <a:off x="4052064" y="575711"/>
            <a:ext cx="2349500" cy="3773487"/>
            <a:chOff x="3167217" y="1589373"/>
            <a:chExt cx="2349674" cy="3773266"/>
          </a:xfrm>
        </p:grpSpPr>
        <p:sp>
          <p:nvSpPr>
            <p:cNvPr id="23" name="TextBox 1">
              <a:extLst>
                <a:ext uri="{FF2B5EF4-FFF2-40B4-BE49-F238E27FC236}">
                  <a16:creationId xmlns:a16="http://schemas.microsoft.com/office/drawing/2014/main" id="{9BCB76F4-D723-1CA6-089E-09C3BC51BF46}"/>
                </a:ext>
              </a:extLst>
            </p:cNvPr>
            <p:cNvSpPr txBox="1">
              <a:spLocks noChangeArrowheads="1"/>
            </p:cNvSpPr>
            <p:nvPr/>
          </p:nvSpPr>
          <p:spPr bwMode="auto">
            <a:xfrm>
              <a:off x="3353118" y="1589373"/>
              <a:ext cx="670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95959"/>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bg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rgbClr val="558ED5"/>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rgbClr val="595959"/>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rgbClr val="595959"/>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9pPr>
            </a:lstStyle>
            <a:p>
              <a:pPr>
                <a:spcBef>
                  <a:spcPct val="0"/>
                </a:spcBef>
                <a:buFontTx/>
                <a:buNone/>
              </a:pPr>
              <a:r>
                <a:rPr lang="en-US" altLang="en-US" sz="1400" dirty="0">
                  <a:solidFill>
                    <a:schemeClr val="bg1"/>
                  </a:solidFill>
                  <a:latin typeface="Arial" panose="020B0604020202020204" pitchFamily="34" charset="0"/>
                </a:rPr>
                <a:t>625 ft</a:t>
              </a:r>
            </a:p>
          </p:txBody>
        </p:sp>
        <p:sp>
          <p:nvSpPr>
            <p:cNvPr id="24" name="TextBox 15">
              <a:extLst>
                <a:ext uri="{FF2B5EF4-FFF2-40B4-BE49-F238E27FC236}">
                  <a16:creationId xmlns:a16="http://schemas.microsoft.com/office/drawing/2014/main" id="{376D3D7F-208E-D71F-BAC5-B4C2989501DE}"/>
                </a:ext>
              </a:extLst>
            </p:cNvPr>
            <p:cNvSpPr txBox="1">
              <a:spLocks noChangeArrowheads="1"/>
            </p:cNvSpPr>
            <p:nvPr/>
          </p:nvSpPr>
          <p:spPr bwMode="auto">
            <a:xfrm>
              <a:off x="4846331" y="5054862"/>
              <a:ext cx="670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95959"/>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bg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rgbClr val="558ED5"/>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rgbClr val="595959"/>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rgbClr val="595959"/>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9pPr>
            </a:lstStyle>
            <a:p>
              <a:pPr>
                <a:spcBef>
                  <a:spcPct val="0"/>
                </a:spcBef>
                <a:buFontTx/>
                <a:buNone/>
              </a:pPr>
              <a:r>
                <a:rPr lang="en-US" altLang="en-US" sz="1400">
                  <a:solidFill>
                    <a:schemeClr val="tx1"/>
                  </a:solidFill>
                  <a:latin typeface="Arial" panose="020B0604020202020204" pitchFamily="34" charset="0"/>
                </a:rPr>
                <a:t>625 ft</a:t>
              </a:r>
            </a:p>
          </p:txBody>
        </p:sp>
        <p:sp>
          <p:nvSpPr>
            <p:cNvPr id="25" name="TextBox 16">
              <a:extLst>
                <a:ext uri="{FF2B5EF4-FFF2-40B4-BE49-F238E27FC236}">
                  <a16:creationId xmlns:a16="http://schemas.microsoft.com/office/drawing/2014/main" id="{D26E5704-67D1-1DAC-C480-C740EEF0D447}"/>
                </a:ext>
              </a:extLst>
            </p:cNvPr>
            <p:cNvSpPr txBox="1">
              <a:spLocks noChangeArrowheads="1"/>
            </p:cNvSpPr>
            <p:nvPr/>
          </p:nvSpPr>
          <p:spPr bwMode="auto">
            <a:xfrm>
              <a:off x="4810918" y="2798249"/>
              <a:ext cx="670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95959"/>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bg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rgbClr val="558ED5"/>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rgbClr val="595959"/>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rgbClr val="595959"/>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9pPr>
            </a:lstStyle>
            <a:p>
              <a:pPr>
                <a:spcBef>
                  <a:spcPct val="0"/>
                </a:spcBef>
                <a:buFontTx/>
                <a:buNone/>
              </a:pPr>
              <a:r>
                <a:rPr lang="en-US" altLang="en-US" sz="1400" dirty="0">
                  <a:solidFill>
                    <a:schemeClr val="bg1"/>
                  </a:solidFill>
                  <a:latin typeface="Arial" panose="020B0604020202020204" pitchFamily="34" charset="0"/>
                </a:rPr>
                <a:t>295 ft</a:t>
              </a:r>
            </a:p>
          </p:txBody>
        </p:sp>
        <p:sp>
          <p:nvSpPr>
            <p:cNvPr id="26" name="TextBox 17">
              <a:extLst>
                <a:ext uri="{FF2B5EF4-FFF2-40B4-BE49-F238E27FC236}">
                  <a16:creationId xmlns:a16="http://schemas.microsoft.com/office/drawing/2014/main" id="{75B882F9-E42F-55A8-BC5C-AA69F2BD6CC8}"/>
                </a:ext>
              </a:extLst>
            </p:cNvPr>
            <p:cNvSpPr txBox="1">
              <a:spLocks noChangeArrowheads="1"/>
            </p:cNvSpPr>
            <p:nvPr/>
          </p:nvSpPr>
          <p:spPr bwMode="auto">
            <a:xfrm>
              <a:off x="3167217" y="3627301"/>
              <a:ext cx="670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95959"/>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bg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rgbClr val="558ED5"/>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rgbClr val="595959"/>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rgbClr val="595959"/>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9pPr>
            </a:lstStyle>
            <a:p>
              <a:pPr>
                <a:spcBef>
                  <a:spcPct val="0"/>
                </a:spcBef>
                <a:buFontTx/>
                <a:buNone/>
              </a:pPr>
              <a:r>
                <a:rPr lang="en-US" altLang="en-US" sz="1400" dirty="0">
                  <a:solidFill>
                    <a:schemeClr val="bg1"/>
                  </a:solidFill>
                  <a:latin typeface="Arial" panose="020B0604020202020204" pitchFamily="34" charset="0"/>
                </a:rPr>
                <a:t>295 ft</a:t>
              </a:r>
            </a:p>
          </p:txBody>
        </p:sp>
      </p:grpSp>
      <p:sp>
        <p:nvSpPr>
          <p:cNvPr id="27" name="TextBox 1">
            <a:extLst>
              <a:ext uri="{FF2B5EF4-FFF2-40B4-BE49-F238E27FC236}">
                <a16:creationId xmlns:a16="http://schemas.microsoft.com/office/drawing/2014/main" id="{FB7A692B-F5DA-DB09-C997-321DAC3AF00D}"/>
              </a:ext>
            </a:extLst>
          </p:cNvPr>
          <p:cNvSpPr txBox="1">
            <a:spLocks noChangeArrowheads="1"/>
          </p:cNvSpPr>
          <p:nvPr/>
        </p:nvSpPr>
        <p:spPr bwMode="auto">
          <a:xfrm>
            <a:off x="65223" y="4754969"/>
            <a:ext cx="28162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95959"/>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bg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rgbClr val="558ED5"/>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rgbClr val="595959"/>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rgbClr val="595959"/>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9pPr>
          </a:lstStyle>
          <a:p>
            <a:pPr>
              <a:spcBef>
                <a:spcPct val="0"/>
              </a:spcBef>
              <a:buFontTx/>
              <a:buNone/>
            </a:pPr>
            <a:r>
              <a:rPr lang="en-US" altLang="en-US" sz="1000" dirty="0">
                <a:solidFill>
                  <a:schemeClr val="tx1"/>
                </a:solidFill>
                <a:latin typeface="Arial" panose="020B0604020202020204" pitchFamily="34" charset="0"/>
              </a:rPr>
              <a:t>Imagery and Map Data: Google</a:t>
            </a:r>
          </a:p>
          <a:p>
            <a:pPr>
              <a:spcBef>
                <a:spcPct val="0"/>
              </a:spcBef>
              <a:buFontTx/>
              <a:buNone/>
            </a:pPr>
            <a:r>
              <a:rPr lang="en-US" altLang="en-US" sz="1000" dirty="0">
                <a:solidFill>
                  <a:schemeClr val="tx1"/>
                </a:solidFill>
                <a:latin typeface="Arial" panose="020B0604020202020204" pitchFamily="34" charset="0"/>
              </a:rPr>
              <a:t>Measurement: NHI Course 133078</a:t>
            </a:r>
          </a:p>
        </p:txBody>
      </p:sp>
    </p:spTree>
    <p:extLst>
      <p:ext uri="{BB962C8B-B14F-4D97-AF65-F5344CB8AC3E}">
        <p14:creationId xmlns:p14="http://schemas.microsoft.com/office/powerpoint/2010/main" val="133771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0D57A01-6EEF-CE23-7F71-4AFDDB446C18}"/>
              </a:ext>
            </a:extLst>
          </p:cNvPr>
          <p:cNvSpPr>
            <a:spLocks noChangeArrowheads="1"/>
          </p:cNvSpPr>
          <p:nvPr/>
        </p:nvSpPr>
        <p:spPr bwMode="auto">
          <a:xfrm>
            <a:off x="3379152" y="4562872"/>
            <a:ext cx="303958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rgbClr val="595959"/>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bg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rgbClr val="558ED5"/>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rgbClr val="595959"/>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rgbClr val="595959"/>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9pPr>
          </a:lstStyle>
          <a:p>
            <a:pPr eaLnBrk="1" hangingPunct="1">
              <a:spcBef>
                <a:spcPct val="60000"/>
              </a:spcBef>
              <a:buFontTx/>
              <a:buNone/>
            </a:pPr>
            <a:r>
              <a:rPr lang="en-US" altLang="en-US" sz="1050" dirty="0">
                <a:solidFill>
                  <a:schemeClr val="tx1"/>
                </a:solidFill>
                <a:latin typeface="Arial" panose="020B0604020202020204" pitchFamily="34" charset="0"/>
              </a:rPr>
              <a:t>Source: TRB Access Management Manual, 2014</a:t>
            </a:r>
          </a:p>
        </p:txBody>
      </p:sp>
      <p:sp>
        <p:nvSpPr>
          <p:cNvPr id="23556" name="Rectangle 4">
            <a:extLst>
              <a:ext uri="{FF2B5EF4-FFF2-40B4-BE49-F238E27FC236}">
                <a16:creationId xmlns:a16="http://schemas.microsoft.com/office/drawing/2014/main" id="{1DF1B0FB-07A0-4C9D-BD00-024782817EA9}"/>
              </a:ext>
            </a:extLst>
          </p:cNvPr>
          <p:cNvSpPr>
            <a:spLocks noGrp="1" noChangeArrowheads="1"/>
          </p:cNvSpPr>
          <p:nvPr>
            <p:ph type="title"/>
          </p:nvPr>
        </p:nvSpPr>
        <p:spPr/>
        <p:txBody>
          <a:bodyPr>
            <a:normAutofit/>
          </a:bodyPr>
          <a:lstStyle/>
          <a:p>
            <a:pPr eaLnBrk="1" hangingPunct="1">
              <a:defRPr/>
            </a:pPr>
            <a:r>
              <a:rPr lang="en-US" altLang="en-US" dirty="0"/>
              <a:t>Effect of Speed Differential on Crash Potential</a:t>
            </a:r>
          </a:p>
        </p:txBody>
      </p:sp>
      <p:pic>
        <p:nvPicPr>
          <p:cNvPr id="6" name="Content Placeholder 5">
            <a:extLst>
              <a:ext uri="{FF2B5EF4-FFF2-40B4-BE49-F238E27FC236}">
                <a16:creationId xmlns:a16="http://schemas.microsoft.com/office/drawing/2014/main" id="{FC893D46-36D7-750A-6FA7-7449CE7D59E5}"/>
              </a:ext>
            </a:extLst>
          </p:cNvPr>
          <p:cNvPicPr>
            <a:picLocks noGrp="1" noChangeAspect="1"/>
          </p:cNvPicPr>
          <p:nvPr>
            <p:ph idx="1"/>
          </p:nvPr>
        </p:nvPicPr>
        <p:blipFill>
          <a:blip r:embed="rId3"/>
          <a:stretch>
            <a:fillRect/>
          </a:stretch>
        </p:blipFill>
        <p:spPr>
          <a:xfrm>
            <a:off x="2725265" y="1370013"/>
            <a:ext cx="3693470" cy="3262312"/>
          </a:xfrm>
          <a:prstGeom prst="rect">
            <a:avLst/>
          </a:prstGeom>
        </p:spPr>
      </p:pic>
      <p:sp>
        <p:nvSpPr>
          <p:cNvPr id="2" name="Slide Number Placeholder 1">
            <a:extLst>
              <a:ext uri="{FF2B5EF4-FFF2-40B4-BE49-F238E27FC236}">
                <a16:creationId xmlns:a16="http://schemas.microsoft.com/office/drawing/2014/main" id="{9BE276EE-667B-847F-A78B-3BCCCD104476}"/>
              </a:ext>
            </a:extLst>
          </p:cNvPr>
          <p:cNvSpPr>
            <a:spLocks noGrp="1"/>
          </p:cNvSpPr>
          <p:nvPr>
            <p:ph type="sldNum" sz="quarter" idx="12"/>
          </p:nvPr>
        </p:nvSpPr>
        <p:spPr/>
        <p:txBody>
          <a:bodyPr/>
          <a:lstStyle/>
          <a:p>
            <a:fld id="{0F5EC011-0DA0-DB45-996E-85C7F379AB45}" type="slidenum">
              <a:rPr lang="en-US" smtClean="0"/>
              <a:t>5</a:t>
            </a:fld>
            <a:endParaRPr lang="en-US"/>
          </a:p>
        </p:txBody>
      </p:sp>
      <p:sp>
        <p:nvSpPr>
          <p:cNvPr id="7" name="Text Box 3">
            <a:extLst>
              <a:ext uri="{FF2B5EF4-FFF2-40B4-BE49-F238E27FC236}">
                <a16:creationId xmlns:a16="http://schemas.microsoft.com/office/drawing/2014/main" id="{90F66EBC-A9F3-9A7E-74FC-EE6CC9E72368}"/>
              </a:ext>
            </a:extLst>
          </p:cNvPr>
          <p:cNvSpPr txBox="1">
            <a:spLocks noChangeArrowheads="1"/>
          </p:cNvSpPr>
          <p:nvPr/>
        </p:nvSpPr>
        <p:spPr bwMode="auto">
          <a:xfrm>
            <a:off x="628650" y="1672628"/>
            <a:ext cx="1984303" cy="2031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dirty="0"/>
              <a:t>Relative crash involvement rate ratios in comparing speed differentials over 10 mph for arterial roads.</a:t>
            </a:r>
          </a:p>
        </p:txBody>
      </p:sp>
    </p:spTree>
    <p:extLst>
      <p:ext uri="{BB962C8B-B14F-4D97-AF65-F5344CB8AC3E}">
        <p14:creationId xmlns:p14="http://schemas.microsoft.com/office/powerpoint/2010/main" val="333301209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727301-D882-E601-3451-33AB4DE875FC}"/>
              </a:ext>
            </a:extLst>
          </p:cNvPr>
          <p:cNvSpPr>
            <a:spLocks noGrp="1"/>
          </p:cNvSpPr>
          <p:nvPr>
            <p:ph type="title"/>
          </p:nvPr>
        </p:nvSpPr>
        <p:spPr/>
        <p:txBody>
          <a:bodyPr/>
          <a:lstStyle/>
          <a:p>
            <a:r>
              <a:rPr lang="en-US" dirty="0"/>
              <a:t>Corner Clearance</a:t>
            </a:r>
          </a:p>
        </p:txBody>
      </p:sp>
    </p:spTree>
    <p:extLst>
      <p:ext uri="{BB962C8B-B14F-4D97-AF65-F5344CB8AC3E}">
        <p14:creationId xmlns:p14="http://schemas.microsoft.com/office/powerpoint/2010/main" val="3217920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52560B73-4C43-B326-E6E8-E8BFAAF61BDA}"/>
              </a:ext>
            </a:extLst>
          </p:cNvPr>
          <p:cNvSpPr>
            <a:spLocks noGrp="1" noChangeArrowheads="1"/>
          </p:cNvSpPr>
          <p:nvPr>
            <p:ph type="title"/>
          </p:nvPr>
        </p:nvSpPr>
        <p:spPr/>
        <p:txBody>
          <a:bodyPr/>
          <a:lstStyle/>
          <a:p>
            <a:r>
              <a:rPr lang="en-US" altLang="en-US" dirty="0"/>
              <a:t>Access Spacing and Corner Clearance</a:t>
            </a:r>
          </a:p>
        </p:txBody>
      </p:sp>
      <p:sp>
        <p:nvSpPr>
          <p:cNvPr id="25604" name="Rectangle 3">
            <a:extLst>
              <a:ext uri="{FF2B5EF4-FFF2-40B4-BE49-F238E27FC236}">
                <a16:creationId xmlns:a16="http://schemas.microsoft.com/office/drawing/2014/main" id="{524A0999-F7DC-F5A0-BFC3-CB1D6D242C1C}"/>
              </a:ext>
            </a:extLst>
          </p:cNvPr>
          <p:cNvSpPr>
            <a:spLocks noGrp="1" noChangeArrowheads="1"/>
          </p:cNvSpPr>
          <p:nvPr>
            <p:ph idx="1"/>
          </p:nvPr>
        </p:nvSpPr>
        <p:spPr>
          <a:xfrm>
            <a:off x="628650" y="1369219"/>
            <a:ext cx="8318126" cy="3263504"/>
          </a:xfrm>
        </p:spPr>
        <p:txBody>
          <a:bodyPr>
            <a:normAutofit/>
          </a:bodyPr>
          <a:lstStyle/>
          <a:p>
            <a:r>
              <a:rPr lang="en-US" altLang="en-US" sz="2000" dirty="0"/>
              <a:t>Corner Clearance is the distance provided between a roadway intersection and the nearest access connection.</a:t>
            </a:r>
          </a:p>
          <a:p>
            <a:r>
              <a:rPr lang="en-US" altLang="en-US" sz="2000" dirty="0"/>
              <a:t>Corner Clearance is a special case of access connection spacing.</a:t>
            </a:r>
          </a:p>
        </p:txBody>
      </p:sp>
      <p:sp>
        <p:nvSpPr>
          <p:cNvPr id="6" name="Slide Number Placeholder 5">
            <a:extLst>
              <a:ext uri="{FF2B5EF4-FFF2-40B4-BE49-F238E27FC236}">
                <a16:creationId xmlns:a16="http://schemas.microsoft.com/office/drawing/2014/main" id="{0CDB6D89-E25A-3615-9558-AB98D2BCD908}"/>
              </a:ext>
            </a:extLst>
          </p:cNvPr>
          <p:cNvSpPr>
            <a:spLocks noGrp="1"/>
          </p:cNvSpPr>
          <p:nvPr>
            <p:ph type="sldNum" sz="quarter" idx="12"/>
          </p:nvPr>
        </p:nvSpPr>
        <p:spPr/>
        <p:txBody>
          <a:bodyPr/>
          <a:lstStyle/>
          <a:p>
            <a:fld id="{0F5EC011-0DA0-DB45-996E-85C7F379AB45}" type="slidenum">
              <a:rPr lang="en-US" smtClean="0"/>
              <a:t>51</a:t>
            </a:fld>
            <a:endParaRPr lang="en-US" dirty="0"/>
          </a:p>
        </p:txBody>
      </p:sp>
      <p:grpSp>
        <p:nvGrpSpPr>
          <p:cNvPr id="4" name="Group 3">
            <a:extLst>
              <a:ext uri="{FF2B5EF4-FFF2-40B4-BE49-F238E27FC236}">
                <a16:creationId xmlns:a16="http://schemas.microsoft.com/office/drawing/2014/main" id="{3444C165-007E-A2B9-E713-A542C290A88C}"/>
              </a:ext>
            </a:extLst>
          </p:cNvPr>
          <p:cNvGrpSpPr>
            <a:grpSpLocks noChangeAspect="1"/>
          </p:cNvGrpSpPr>
          <p:nvPr/>
        </p:nvGrpSpPr>
        <p:grpSpPr>
          <a:xfrm>
            <a:off x="2520159" y="2619503"/>
            <a:ext cx="3682766" cy="2421605"/>
            <a:chOff x="3314701" y="3086101"/>
            <a:chExt cx="2002631" cy="1316831"/>
          </a:xfrm>
        </p:grpSpPr>
        <p:pic>
          <p:nvPicPr>
            <p:cNvPr id="25605" name="Picture 3" descr="Figure 7-07 Corner Clearance">
              <a:extLst>
                <a:ext uri="{FF2B5EF4-FFF2-40B4-BE49-F238E27FC236}">
                  <a16:creationId xmlns:a16="http://schemas.microsoft.com/office/drawing/2014/main" id="{5EAA63AA-6618-8C1A-622C-A719E6D0FA7A}"/>
                </a:ext>
              </a:extLst>
            </p:cNvPr>
            <p:cNvPicPr>
              <a:picLocks noChangeAspect="1" noChangeArrowheads="1"/>
            </p:cNvPicPr>
            <p:nvPr/>
          </p:nvPicPr>
          <p:blipFill>
            <a:blip r:embed="rId3">
              <a:lum bright="-24000" contrast="-6000"/>
              <a:extLst>
                <a:ext uri="{28A0092B-C50C-407E-A947-70E740481C1C}">
                  <a14:useLocalDpi xmlns:a14="http://schemas.microsoft.com/office/drawing/2010/main" val="0"/>
                </a:ext>
              </a:extLst>
            </a:blip>
            <a:srcRect/>
            <a:stretch>
              <a:fillRect/>
            </a:stretch>
          </p:blipFill>
          <p:spPr bwMode="auto">
            <a:xfrm>
              <a:off x="3314701" y="3086101"/>
              <a:ext cx="2002631" cy="131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19FD7109-C474-6FCE-0A17-17E3E3796063}"/>
                </a:ext>
              </a:extLst>
            </p:cNvPr>
            <p:cNvCxnSpPr>
              <a:cxnSpLocks/>
            </p:cNvCxnSpPr>
            <p:nvPr/>
          </p:nvCxnSpPr>
          <p:spPr>
            <a:xfrm flipV="1">
              <a:off x="4609877" y="3714750"/>
              <a:ext cx="305023" cy="5392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885AFF8-DA4F-1F05-8097-3335FB174050}"/>
                </a:ext>
              </a:extLst>
            </p:cNvPr>
            <p:cNvCxnSpPr>
              <a:cxnSpLocks/>
            </p:cNvCxnSpPr>
            <p:nvPr/>
          </p:nvCxnSpPr>
          <p:spPr>
            <a:xfrm flipH="1" flipV="1">
              <a:off x="3486150" y="4057650"/>
              <a:ext cx="802771" cy="25204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80F56B9E-3C53-4D21-D629-637D63F5790F}"/>
              </a:ext>
            </a:extLst>
          </p:cNvPr>
          <p:cNvSpPr>
            <a:spLocks noGrp="1" noChangeArrowheads="1"/>
          </p:cNvSpPr>
          <p:nvPr>
            <p:ph type="title"/>
          </p:nvPr>
        </p:nvSpPr>
        <p:spPr/>
        <p:txBody>
          <a:bodyPr/>
          <a:lstStyle/>
          <a:p>
            <a:r>
              <a:rPr lang="en-US" altLang="en-US"/>
              <a:t>Ideal Upstream Corner Clearance</a:t>
            </a:r>
          </a:p>
        </p:txBody>
      </p:sp>
      <p:sp>
        <p:nvSpPr>
          <p:cNvPr id="2" name="Slide Number Placeholder 1">
            <a:extLst>
              <a:ext uri="{FF2B5EF4-FFF2-40B4-BE49-F238E27FC236}">
                <a16:creationId xmlns:a16="http://schemas.microsoft.com/office/drawing/2014/main" id="{1A8D9E75-6B84-9BA8-CFAD-B040BA5CBE4F}"/>
              </a:ext>
            </a:extLst>
          </p:cNvPr>
          <p:cNvSpPr>
            <a:spLocks noGrp="1"/>
          </p:cNvSpPr>
          <p:nvPr>
            <p:ph type="sldNum" sz="quarter" idx="12"/>
          </p:nvPr>
        </p:nvSpPr>
        <p:spPr/>
        <p:txBody>
          <a:bodyPr/>
          <a:lstStyle/>
          <a:p>
            <a:fld id="{0F5EC011-0DA0-DB45-996E-85C7F379AB45}" type="slidenum">
              <a:rPr lang="en-US" smtClean="0"/>
              <a:t>52</a:t>
            </a:fld>
            <a:endParaRPr lang="en-US" dirty="0"/>
          </a:p>
        </p:txBody>
      </p:sp>
      <p:sp>
        <p:nvSpPr>
          <p:cNvPr id="27653" name="Text Box 6">
            <a:extLst>
              <a:ext uri="{FF2B5EF4-FFF2-40B4-BE49-F238E27FC236}">
                <a16:creationId xmlns:a16="http://schemas.microsoft.com/office/drawing/2014/main" id="{AFBC33B5-5CC4-AD97-75C3-50BCC6889107}"/>
              </a:ext>
            </a:extLst>
          </p:cNvPr>
          <p:cNvSpPr txBox="1">
            <a:spLocks noChangeArrowheads="1"/>
          </p:cNvSpPr>
          <p:nvPr/>
        </p:nvSpPr>
        <p:spPr bwMode="auto">
          <a:xfrm>
            <a:off x="1600200" y="4098063"/>
            <a:ext cx="59436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t>U</a:t>
            </a:r>
            <a:r>
              <a:rPr lang="en-US" altLang="en-US" sz="1800" baseline="-25000" dirty="0"/>
              <a:t>1</a:t>
            </a:r>
            <a:r>
              <a:rPr lang="en-US" altLang="en-US" sz="1800" dirty="0"/>
              <a:t> = upstream functional distance of the intersections</a:t>
            </a:r>
          </a:p>
          <a:p>
            <a:pPr eaLnBrk="1" hangingPunct="1">
              <a:spcBef>
                <a:spcPct val="50000"/>
              </a:spcBef>
              <a:buFontTx/>
              <a:buNone/>
            </a:pPr>
            <a:r>
              <a:rPr lang="en-US" altLang="en-US" sz="1800" dirty="0"/>
              <a:t>D</a:t>
            </a:r>
            <a:r>
              <a:rPr lang="en-US" altLang="en-US" sz="1800" baseline="-25000" dirty="0"/>
              <a:t>1</a:t>
            </a:r>
            <a:r>
              <a:rPr lang="en-US" altLang="en-US" sz="1800" dirty="0"/>
              <a:t> = downstream functional distance of the driveway</a:t>
            </a:r>
          </a:p>
        </p:txBody>
      </p:sp>
      <p:pic>
        <p:nvPicPr>
          <p:cNvPr id="5" name="Content Placeholder 4">
            <a:extLst>
              <a:ext uri="{FF2B5EF4-FFF2-40B4-BE49-F238E27FC236}">
                <a16:creationId xmlns:a16="http://schemas.microsoft.com/office/drawing/2014/main" id="{45249367-BA0F-08CD-A0B4-24A4895E92A3}"/>
              </a:ext>
            </a:extLst>
          </p:cNvPr>
          <p:cNvPicPr>
            <a:picLocks noGrp="1" noChangeAspect="1"/>
          </p:cNvPicPr>
          <p:nvPr>
            <p:ph idx="1"/>
          </p:nvPr>
        </p:nvPicPr>
        <p:blipFill>
          <a:blip r:embed="rId3"/>
          <a:stretch>
            <a:fillRect/>
          </a:stretch>
        </p:blipFill>
        <p:spPr>
          <a:xfrm>
            <a:off x="628650" y="1472927"/>
            <a:ext cx="7886700" cy="262513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A3BA547-5ECF-D683-C935-E772B6C33B7B}"/>
              </a:ext>
            </a:extLst>
          </p:cNvPr>
          <p:cNvSpPr>
            <a:spLocks noGrp="1" noChangeArrowheads="1"/>
          </p:cNvSpPr>
          <p:nvPr>
            <p:ph type="title"/>
          </p:nvPr>
        </p:nvSpPr>
        <p:spPr/>
        <p:txBody>
          <a:bodyPr/>
          <a:lstStyle/>
          <a:p>
            <a:r>
              <a:rPr lang="en-US" altLang="en-US"/>
              <a:t>Upstream Corner Clearance</a:t>
            </a:r>
          </a:p>
        </p:txBody>
      </p:sp>
      <p:pic>
        <p:nvPicPr>
          <p:cNvPr id="4" name="Content Placeholder 3">
            <a:extLst>
              <a:ext uri="{FF2B5EF4-FFF2-40B4-BE49-F238E27FC236}">
                <a16:creationId xmlns:a16="http://schemas.microsoft.com/office/drawing/2014/main" id="{429D193B-300D-46C6-46BF-2A6AADABE8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52283" y="976032"/>
            <a:ext cx="5862917" cy="392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77D2D047-372C-6BBE-4C9D-CEEC2BDC34CA}"/>
              </a:ext>
            </a:extLst>
          </p:cNvPr>
          <p:cNvSpPr>
            <a:spLocks noGrp="1"/>
          </p:cNvSpPr>
          <p:nvPr>
            <p:ph type="sldNum" sz="quarter" idx="12"/>
          </p:nvPr>
        </p:nvSpPr>
        <p:spPr/>
        <p:txBody>
          <a:bodyPr/>
          <a:lstStyle/>
          <a:p>
            <a:fld id="{0F5EC011-0DA0-DB45-996E-85C7F379AB45}" type="slidenum">
              <a:rPr lang="en-US" smtClean="0"/>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4396A84C-BE84-489E-D2E0-93CDB71327D7}"/>
              </a:ext>
            </a:extLst>
          </p:cNvPr>
          <p:cNvSpPr>
            <a:spLocks noGrp="1" noChangeArrowheads="1"/>
          </p:cNvSpPr>
          <p:nvPr>
            <p:ph type="title"/>
          </p:nvPr>
        </p:nvSpPr>
        <p:spPr/>
        <p:txBody>
          <a:bodyPr>
            <a:normAutofit/>
          </a:bodyPr>
          <a:lstStyle/>
          <a:p>
            <a:r>
              <a:rPr lang="en-US" altLang="en-US"/>
              <a:t>Ideal Downstream Corner Clearance</a:t>
            </a:r>
          </a:p>
        </p:txBody>
      </p:sp>
      <p:sp>
        <p:nvSpPr>
          <p:cNvPr id="2" name="Slide Number Placeholder 1">
            <a:extLst>
              <a:ext uri="{FF2B5EF4-FFF2-40B4-BE49-F238E27FC236}">
                <a16:creationId xmlns:a16="http://schemas.microsoft.com/office/drawing/2014/main" id="{4D031AAC-AD18-2145-3CAE-6C6F63F13E8F}"/>
              </a:ext>
            </a:extLst>
          </p:cNvPr>
          <p:cNvSpPr>
            <a:spLocks noGrp="1"/>
          </p:cNvSpPr>
          <p:nvPr>
            <p:ph type="sldNum" sz="quarter" idx="12"/>
          </p:nvPr>
        </p:nvSpPr>
        <p:spPr/>
        <p:txBody>
          <a:bodyPr/>
          <a:lstStyle/>
          <a:p>
            <a:fld id="{0F5EC011-0DA0-DB45-996E-85C7F379AB45}" type="slidenum">
              <a:rPr lang="en-US" smtClean="0"/>
              <a:t>54</a:t>
            </a:fld>
            <a:endParaRPr lang="en-US" dirty="0"/>
          </a:p>
        </p:txBody>
      </p:sp>
      <p:sp>
        <p:nvSpPr>
          <p:cNvPr id="31749" name="Text Box 5">
            <a:extLst>
              <a:ext uri="{FF2B5EF4-FFF2-40B4-BE49-F238E27FC236}">
                <a16:creationId xmlns:a16="http://schemas.microsoft.com/office/drawing/2014/main" id="{E44FBE62-D65B-47BC-FBFF-9240728CA692}"/>
              </a:ext>
            </a:extLst>
          </p:cNvPr>
          <p:cNvSpPr txBox="1">
            <a:spLocks noChangeArrowheads="1"/>
          </p:cNvSpPr>
          <p:nvPr/>
        </p:nvSpPr>
        <p:spPr bwMode="auto">
          <a:xfrm>
            <a:off x="1685925" y="3928080"/>
            <a:ext cx="57721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t>U</a:t>
            </a:r>
            <a:r>
              <a:rPr lang="en-US" altLang="en-US" sz="1800" baseline="-25000" dirty="0"/>
              <a:t>2</a:t>
            </a:r>
            <a:r>
              <a:rPr lang="en-US" altLang="en-US" sz="1800" dirty="0"/>
              <a:t> = upstream functional distance of the driveway</a:t>
            </a:r>
          </a:p>
          <a:p>
            <a:pPr eaLnBrk="1" hangingPunct="1">
              <a:spcBef>
                <a:spcPct val="50000"/>
              </a:spcBef>
              <a:buFontTx/>
              <a:buNone/>
            </a:pPr>
            <a:r>
              <a:rPr lang="en-US" altLang="en-US" sz="1800" dirty="0"/>
              <a:t>D</a:t>
            </a:r>
            <a:r>
              <a:rPr lang="en-US" altLang="en-US" sz="1800" baseline="-25000" dirty="0"/>
              <a:t>2</a:t>
            </a:r>
            <a:r>
              <a:rPr lang="en-US" altLang="en-US" sz="1800" dirty="0"/>
              <a:t> = downstream functional distance of the intersection</a:t>
            </a:r>
          </a:p>
        </p:txBody>
      </p:sp>
      <p:pic>
        <p:nvPicPr>
          <p:cNvPr id="5" name="Content Placeholder 4">
            <a:extLst>
              <a:ext uri="{FF2B5EF4-FFF2-40B4-BE49-F238E27FC236}">
                <a16:creationId xmlns:a16="http://schemas.microsoft.com/office/drawing/2014/main" id="{6E9E8A6E-57C4-080E-C8F9-37737F12623D}"/>
              </a:ext>
            </a:extLst>
          </p:cNvPr>
          <p:cNvPicPr>
            <a:picLocks noGrp="1" noChangeAspect="1"/>
          </p:cNvPicPr>
          <p:nvPr>
            <p:ph idx="1"/>
          </p:nvPr>
        </p:nvPicPr>
        <p:blipFill>
          <a:blip r:embed="rId3"/>
          <a:stretch>
            <a:fillRect/>
          </a:stretch>
        </p:blipFill>
        <p:spPr>
          <a:xfrm>
            <a:off x="1084730" y="1449107"/>
            <a:ext cx="7504192" cy="242461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BFAED15-8BF6-2491-31A8-DFE2B2FF7D2F}"/>
              </a:ext>
            </a:extLst>
          </p:cNvPr>
          <p:cNvSpPr>
            <a:spLocks noGrp="1" noChangeArrowheads="1"/>
          </p:cNvSpPr>
          <p:nvPr>
            <p:ph type="title"/>
          </p:nvPr>
        </p:nvSpPr>
        <p:spPr/>
        <p:txBody>
          <a:bodyPr/>
          <a:lstStyle/>
          <a:p>
            <a:r>
              <a:rPr lang="en-US" altLang="en-US"/>
              <a:t>Distances Overlap</a:t>
            </a:r>
          </a:p>
        </p:txBody>
      </p:sp>
      <p:sp>
        <p:nvSpPr>
          <p:cNvPr id="2" name="Slide Number Placeholder 1">
            <a:extLst>
              <a:ext uri="{FF2B5EF4-FFF2-40B4-BE49-F238E27FC236}">
                <a16:creationId xmlns:a16="http://schemas.microsoft.com/office/drawing/2014/main" id="{899AE48D-8708-5D48-0A8C-1B6C4533847D}"/>
              </a:ext>
            </a:extLst>
          </p:cNvPr>
          <p:cNvSpPr>
            <a:spLocks noGrp="1"/>
          </p:cNvSpPr>
          <p:nvPr>
            <p:ph type="sldNum" sz="quarter" idx="12"/>
          </p:nvPr>
        </p:nvSpPr>
        <p:spPr/>
        <p:txBody>
          <a:bodyPr/>
          <a:lstStyle/>
          <a:p>
            <a:fld id="{0F5EC011-0DA0-DB45-996E-85C7F379AB45}" type="slidenum">
              <a:rPr lang="en-US" smtClean="0"/>
              <a:t>55</a:t>
            </a:fld>
            <a:endParaRPr lang="en-US" dirty="0"/>
          </a:p>
        </p:txBody>
      </p:sp>
      <p:grpSp>
        <p:nvGrpSpPr>
          <p:cNvPr id="5" name="Group 4">
            <a:extLst>
              <a:ext uri="{FF2B5EF4-FFF2-40B4-BE49-F238E27FC236}">
                <a16:creationId xmlns:a16="http://schemas.microsoft.com/office/drawing/2014/main" id="{A195D784-7AEA-688A-D243-4A06C0C97920}"/>
              </a:ext>
            </a:extLst>
          </p:cNvPr>
          <p:cNvGrpSpPr/>
          <p:nvPr/>
        </p:nvGrpSpPr>
        <p:grpSpPr>
          <a:xfrm>
            <a:off x="1734741" y="1236265"/>
            <a:ext cx="5580459" cy="3632597"/>
            <a:chOff x="1734741" y="939403"/>
            <a:chExt cx="5580459" cy="3632597"/>
          </a:xfrm>
        </p:grpSpPr>
        <p:pic>
          <p:nvPicPr>
            <p:cNvPr id="6" name="Picture 3" descr="2-8">
              <a:extLst>
                <a:ext uri="{FF2B5EF4-FFF2-40B4-BE49-F238E27FC236}">
                  <a16:creationId xmlns:a16="http://schemas.microsoft.com/office/drawing/2014/main" id="{AD22DA9C-21E5-3278-DE4B-2DA922850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741" y="939403"/>
              <a:ext cx="5580459" cy="363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
              <a:extLst>
                <a:ext uri="{FF2B5EF4-FFF2-40B4-BE49-F238E27FC236}">
                  <a16:creationId xmlns:a16="http://schemas.microsoft.com/office/drawing/2014/main" id="{EE56349A-B631-65E5-7240-F0EC79DDB6EE}"/>
                </a:ext>
              </a:extLst>
            </p:cNvPr>
            <p:cNvSpPr>
              <a:spLocks noChangeArrowheads="1"/>
            </p:cNvSpPr>
            <p:nvPr/>
          </p:nvSpPr>
          <p:spPr bwMode="auto">
            <a:xfrm>
              <a:off x="4057650" y="2114550"/>
              <a:ext cx="5715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sz="1050"/>
            </a:p>
          </p:txBody>
        </p:sp>
        <p:sp>
          <p:nvSpPr>
            <p:cNvPr id="8" name="Line 6">
              <a:extLst>
                <a:ext uri="{FF2B5EF4-FFF2-40B4-BE49-F238E27FC236}">
                  <a16:creationId xmlns:a16="http://schemas.microsoft.com/office/drawing/2014/main" id="{B0981442-1755-6590-2F9E-969EDCC62A6C}"/>
                </a:ext>
              </a:extLst>
            </p:cNvPr>
            <p:cNvSpPr>
              <a:spLocks noChangeShapeType="1"/>
            </p:cNvSpPr>
            <p:nvPr/>
          </p:nvSpPr>
          <p:spPr bwMode="auto">
            <a:xfrm flipH="1" flipV="1">
              <a:off x="4914900" y="2686050"/>
              <a:ext cx="285750" cy="4000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2D1FA93-CAD9-B83F-E610-1CC36E9B7023}"/>
              </a:ext>
            </a:extLst>
          </p:cNvPr>
          <p:cNvSpPr>
            <a:spLocks noGrp="1" noChangeArrowheads="1"/>
          </p:cNvSpPr>
          <p:nvPr>
            <p:ph type="title"/>
          </p:nvPr>
        </p:nvSpPr>
        <p:spPr/>
        <p:txBody>
          <a:bodyPr/>
          <a:lstStyle/>
          <a:p>
            <a:r>
              <a:rPr lang="en-US" altLang="en-US"/>
              <a:t>Orientation of Corner Parcel</a:t>
            </a:r>
          </a:p>
        </p:txBody>
      </p:sp>
      <p:sp>
        <p:nvSpPr>
          <p:cNvPr id="2" name="Slide Number Placeholder 1">
            <a:extLst>
              <a:ext uri="{FF2B5EF4-FFF2-40B4-BE49-F238E27FC236}">
                <a16:creationId xmlns:a16="http://schemas.microsoft.com/office/drawing/2014/main" id="{FB38EEE1-3103-7D5F-5728-231BFE98534F}"/>
              </a:ext>
            </a:extLst>
          </p:cNvPr>
          <p:cNvSpPr>
            <a:spLocks noGrp="1"/>
          </p:cNvSpPr>
          <p:nvPr>
            <p:ph type="sldNum" sz="quarter" idx="12"/>
          </p:nvPr>
        </p:nvSpPr>
        <p:spPr/>
        <p:txBody>
          <a:bodyPr/>
          <a:lstStyle/>
          <a:p>
            <a:fld id="{0F5EC011-0DA0-DB45-996E-85C7F379AB45}" type="slidenum">
              <a:rPr lang="en-US" smtClean="0"/>
              <a:t>56</a:t>
            </a:fld>
            <a:endParaRPr lang="en-US" dirty="0"/>
          </a:p>
        </p:txBody>
      </p:sp>
      <p:grpSp>
        <p:nvGrpSpPr>
          <p:cNvPr id="4" name="Group 3">
            <a:extLst>
              <a:ext uri="{FF2B5EF4-FFF2-40B4-BE49-F238E27FC236}">
                <a16:creationId xmlns:a16="http://schemas.microsoft.com/office/drawing/2014/main" id="{7EF72766-898B-2682-1935-872EEADB330A}"/>
              </a:ext>
            </a:extLst>
          </p:cNvPr>
          <p:cNvGrpSpPr/>
          <p:nvPr/>
        </p:nvGrpSpPr>
        <p:grpSpPr>
          <a:xfrm>
            <a:off x="1925835" y="1330452"/>
            <a:ext cx="5292329" cy="3483769"/>
            <a:chOff x="1943100" y="1031082"/>
            <a:chExt cx="5292329" cy="3483769"/>
          </a:xfrm>
        </p:grpSpPr>
        <p:pic>
          <p:nvPicPr>
            <p:cNvPr id="35843" name="Picture 4">
              <a:extLst>
                <a:ext uri="{FF2B5EF4-FFF2-40B4-BE49-F238E27FC236}">
                  <a16:creationId xmlns:a16="http://schemas.microsoft.com/office/drawing/2014/main" id="{7E3C03FD-71BA-DF4C-0771-1AE2D4892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933" b="2242"/>
            <a:stretch>
              <a:fillRect/>
            </a:stretch>
          </p:blipFill>
          <p:spPr bwMode="auto">
            <a:xfrm>
              <a:off x="1943100" y="1031082"/>
              <a:ext cx="5292329" cy="348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Oval 5">
              <a:extLst>
                <a:ext uri="{FF2B5EF4-FFF2-40B4-BE49-F238E27FC236}">
                  <a16:creationId xmlns:a16="http://schemas.microsoft.com/office/drawing/2014/main" id="{3A1E83F5-4357-6EC7-D27F-2F640BB7C23A}"/>
                </a:ext>
              </a:extLst>
            </p:cNvPr>
            <p:cNvSpPr>
              <a:spLocks noChangeArrowheads="1"/>
            </p:cNvSpPr>
            <p:nvPr/>
          </p:nvSpPr>
          <p:spPr bwMode="auto">
            <a:xfrm>
              <a:off x="4229100" y="1314450"/>
              <a:ext cx="800100" cy="1028700"/>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sz="1050"/>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C883501-8264-9C81-9112-76C1EB040CF5}"/>
              </a:ext>
            </a:extLst>
          </p:cNvPr>
          <p:cNvSpPr>
            <a:spLocks noGrp="1" noChangeArrowheads="1"/>
          </p:cNvSpPr>
          <p:nvPr>
            <p:ph type="title"/>
          </p:nvPr>
        </p:nvSpPr>
        <p:spPr/>
        <p:txBody>
          <a:bodyPr/>
          <a:lstStyle/>
          <a:p>
            <a:r>
              <a:rPr lang="en-US" altLang="en-US" dirty="0"/>
              <a:t>Corner Clearance Distance</a:t>
            </a:r>
          </a:p>
        </p:txBody>
      </p:sp>
      <p:sp>
        <p:nvSpPr>
          <p:cNvPr id="37891" name="Rectangle 28">
            <a:extLst>
              <a:ext uri="{FF2B5EF4-FFF2-40B4-BE49-F238E27FC236}">
                <a16:creationId xmlns:a16="http://schemas.microsoft.com/office/drawing/2014/main" id="{FAAF4D63-4D3C-412A-D522-303F60BC469C}"/>
              </a:ext>
            </a:extLst>
          </p:cNvPr>
          <p:cNvSpPr>
            <a:spLocks noGrp="1" noChangeArrowheads="1"/>
          </p:cNvSpPr>
          <p:nvPr>
            <p:ph idx="1"/>
          </p:nvPr>
        </p:nvSpPr>
        <p:spPr/>
        <p:txBody>
          <a:bodyPr>
            <a:normAutofit/>
          </a:bodyPr>
          <a:lstStyle/>
          <a:p>
            <a:pPr marL="0" indent="0">
              <a:buNone/>
            </a:pPr>
            <a:r>
              <a:rPr lang="en-US" altLang="en-US" dirty="0"/>
              <a:t>Based on functional intersection area and probability of blockage on side streets.  </a:t>
            </a:r>
          </a:p>
        </p:txBody>
      </p:sp>
      <p:sp>
        <p:nvSpPr>
          <p:cNvPr id="2" name="Slide Number Placeholder 1">
            <a:extLst>
              <a:ext uri="{FF2B5EF4-FFF2-40B4-BE49-F238E27FC236}">
                <a16:creationId xmlns:a16="http://schemas.microsoft.com/office/drawing/2014/main" id="{A932D729-5D8D-67A7-7694-CDAF2F56F896}"/>
              </a:ext>
            </a:extLst>
          </p:cNvPr>
          <p:cNvSpPr>
            <a:spLocks noGrp="1"/>
          </p:cNvSpPr>
          <p:nvPr>
            <p:ph type="sldNum" sz="quarter" idx="12"/>
          </p:nvPr>
        </p:nvSpPr>
        <p:spPr/>
        <p:txBody>
          <a:bodyPr/>
          <a:lstStyle/>
          <a:p>
            <a:fld id="{0F5EC011-0DA0-DB45-996E-85C7F379AB45}" type="slidenum">
              <a:rPr lang="en-US" smtClean="0"/>
              <a:t>57</a:t>
            </a:fld>
            <a:endParaRPr lang="en-US" dirty="0"/>
          </a:p>
        </p:txBody>
      </p:sp>
      <p:pic>
        <p:nvPicPr>
          <p:cNvPr id="37893" name="Picture 6" descr="PartIfigure52">
            <a:extLst>
              <a:ext uri="{FF2B5EF4-FFF2-40B4-BE49-F238E27FC236}">
                <a16:creationId xmlns:a16="http://schemas.microsoft.com/office/drawing/2014/main" id="{C77E8048-2A11-F3F9-C9CD-6226A0A84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165" y="2171250"/>
            <a:ext cx="5957799" cy="29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F3B3BD80-8B65-F94F-9911-614F11D25A0F}"/>
              </a:ext>
            </a:extLst>
          </p:cNvPr>
          <p:cNvSpPr>
            <a:spLocks noGrp="1" noChangeArrowheads="1"/>
          </p:cNvSpPr>
          <p:nvPr>
            <p:ph type="title"/>
          </p:nvPr>
        </p:nvSpPr>
        <p:spPr/>
        <p:txBody>
          <a:bodyPr/>
          <a:lstStyle/>
          <a:p>
            <a:r>
              <a:rPr lang="en-US" altLang="en-US"/>
              <a:t>Minimum Downstream Corner Clearance</a:t>
            </a:r>
          </a:p>
        </p:txBody>
      </p:sp>
      <p:sp>
        <p:nvSpPr>
          <p:cNvPr id="2" name="Slide Number Placeholder 1">
            <a:extLst>
              <a:ext uri="{FF2B5EF4-FFF2-40B4-BE49-F238E27FC236}">
                <a16:creationId xmlns:a16="http://schemas.microsoft.com/office/drawing/2014/main" id="{2F6C8A96-3F6A-3A51-60F3-44D9F35D4FA4}"/>
              </a:ext>
            </a:extLst>
          </p:cNvPr>
          <p:cNvSpPr>
            <a:spLocks noGrp="1"/>
          </p:cNvSpPr>
          <p:nvPr>
            <p:ph type="sldNum" sz="quarter" idx="12"/>
          </p:nvPr>
        </p:nvSpPr>
        <p:spPr/>
        <p:txBody>
          <a:bodyPr/>
          <a:lstStyle/>
          <a:p>
            <a:fld id="{0F5EC011-0DA0-DB45-996E-85C7F379AB45}" type="slidenum">
              <a:rPr lang="en-US" smtClean="0"/>
              <a:t>58</a:t>
            </a:fld>
            <a:endParaRPr lang="en-US" dirty="0"/>
          </a:p>
        </p:txBody>
      </p:sp>
      <p:pic>
        <p:nvPicPr>
          <p:cNvPr id="41988" name="Picture 7" descr="C:\Documents and Settings\krwillia\My Documents\Past Projects\Chapters and Appendices\Manual\Graphics\Ch 09 Graphics\Fig 9-11 Minimum Corner Clearance.tif">
            <a:extLst>
              <a:ext uri="{FF2B5EF4-FFF2-40B4-BE49-F238E27FC236}">
                <a16:creationId xmlns:a16="http://schemas.microsoft.com/office/drawing/2014/main" id="{5E1401D6-FBD6-4868-2F6B-3E05BBCAA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1711"/>
          <a:stretch>
            <a:fillRect/>
          </a:stretch>
        </p:blipFill>
        <p:spPr bwMode="auto">
          <a:xfrm>
            <a:off x="1133856" y="1772586"/>
            <a:ext cx="3311938" cy="251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C:\Documents and Settings\krwillia\My Documents\Past Projects\Chapters and Appendices\Manual\Graphics\Ch 09 Graphics\Fig 9-11 Minimum Corner Clearance.tif">
            <a:extLst>
              <a:ext uri="{FF2B5EF4-FFF2-40B4-BE49-F238E27FC236}">
                <a16:creationId xmlns:a16="http://schemas.microsoft.com/office/drawing/2014/main" id="{B20FE17A-16B5-8A4C-0E3C-D876321D7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6375"/>
          <a:stretch>
            <a:fillRect/>
          </a:stretch>
        </p:blipFill>
        <p:spPr bwMode="auto">
          <a:xfrm>
            <a:off x="4743450" y="1483062"/>
            <a:ext cx="3266694" cy="275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42">
            <a:extLst>
              <a:ext uri="{FF2B5EF4-FFF2-40B4-BE49-F238E27FC236}">
                <a16:creationId xmlns:a16="http://schemas.microsoft.com/office/drawing/2014/main" id="{FDFCD5FE-221C-6F5D-1D98-5769395B9B68}"/>
              </a:ext>
            </a:extLst>
          </p:cNvPr>
          <p:cNvSpPr txBox="1">
            <a:spLocks noChangeArrowheads="1"/>
          </p:cNvSpPr>
          <p:nvPr/>
        </p:nvSpPr>
        <p:spPr bwMode="auto">
          <a:xfrm>
            <a:off x="2922005" y="4633212"/>
            <a:ext cx="3454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a:t>Source: Transportation and Land Development, ITE, 2002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6007ADE0-EA25-949C-C31E-D892F8949334}"/>
              </a:ext>
            </a:extLst>
          </p:cNvPr>
          <p:cNvSpPr>
            <a:spLocks noGrp="1" noChangeArrowheads="1"/>
          </p:cNvSpPr>
          <p:nvPr>
            <p:ph type="title"/>
          </p:nvPr>
        </p:nvSpPr>
        <p:spPr/>
        <p:txBody>
          <a:bodyPr/>
          <a:lstStyle/>
          <a:p>
            <a:r>
              <a:rPr lang="en-US" altLang="en-US" dirty="0"/>
              <a:t>Example Problem</a:t>
            </a:r>
          </a:p>
        </p:txBody>
      </p:sp>
      <p:sp>
        <p:nvSpPr>
          <p:cNvPr id="63492" name="Rectangle 3">
            <a:extLst>
              <a:ext uri="{FF2B5EF4-FFF2-40B4-BE49-F238E27FC236}">
                <a16:creationId xmlns:a16="http://schemas.microsoft.com/office/drawing/2014/main" id="{E4A5823F-E49C-F974-53B7-8C54F95655E8}"/>
              </a:ext>
            </a:extLst>
          </p:cNvPr>
          <p:cNvSpPr>
            <a:spLocks noGrp="1" noChangeArrowheads="1"/>
          </p:cNvSpPr>
          <p:nvPr>
            <p:ph idx="1"/>
          </p:nvPr>
        </p:nvSpPr>
        <p:spPr>
          <a:xfrm>
            <a:off x="355272" y="1369219"/>
            <a:ext cx="3278763" cy="3263504"/>
          </a:xfrm>
        </p:spPr>
        <p:txBody>
          <a:bodyPr>
            <a:normAutofit fontScale="92500"/>
          </a:bodyPr>
          <a:lstStyle/>
          <a:p>
            <a:pPr marL="0" indent="0">
              <a:buNone/>
            </a:pPr>
            <a:r>
              <a:rPr lang="en-US" altLang="en-US" sz="2000" dirty="0"/>
              <a:t>Calculate the probability of a queue extending past the driveway.</a:t>
            </a:r>
          </a:p>
          <a:p>
            <a:pPr marL="0" indent="0">
              <a:buNone/>
            </a:pPr>
            <a:endParaRPr lang="en-US" altLang="en-US" sz="2000" dirty="0"/>
          </a:p>
          <a:p>
            <a:pPr marL="0" indent="0">
              <a:buNone/>
            </a:pPr>
            <a:r>
              <a:rPr lang="en-US" altLang="en-US" sz="2000" u="sng" dirty="0"/>
              <a:t>Conditions</a:t>
            </a:r>
          </a:p>
          <a:p>
            <a:r>
              <a:rPr lang="en-US" altLang="en-US" sz="2000" dirty="0"/>
              <a:t>Traffic flow in the lane adjacent to the driveway = 400 </a:t>
            </a:r>
            <a:r>
              <a:rPr lang="en-US" altLang="en-US" sz="2000" dirty="0" err="1"/>
              <a:t>vph</a:t>
            </a:r>
            <a:endParaRPr lang="en-US" altLang="en-US" sz="2000" dirty="0"/>
          </a:p>
          <a:p>
            <a:r>
              <a:rPr lang="en-US" altLang="en-US" sz="2000" dirty="0"/>
              <a:t>Red phase = 35 seconds</a:t>
            </a:r>
          </a:p>
          <a:p>
            <a:r>
              <a:rPr lang="en-US" altLang="en-US" sz="2000" dirty="0"/>
              <a:t>Corner clearance = 100 ft.</a:t>
            </a:r>
          </a:p>
          <a:p>
            <a:endParaRPr lang="en-US" altLang="en-US" sz="2000" dirty="0"/>
          </a:p>
        </p:txBody>
      </p:sp>
      <p:sp>
        <p:nvSpPr>
          <p:cNvPr id="2" name="Slide Number Placeholder 1">
            <a:extLst>
              <a:ext uri="{FF2B5EF4-FFF2-40B4-BE49-F238E27FC236}">
                <a16:creationId xmlns:a16="http://schemas.microsoft.com/office/drawing/2014/main" id="{F014EA59-C8C0-0430-24F4-6D8B860670BA}"/>
              </a:ext>
            </a:extLst>
          </p:cNvPr>
          <p:cNvSpPr>
            <a:spLocks noGrp="1"/>
          </p:cNvSpPr>
          <p:nvPr>
            <p:ph type="sldNum" sz="quarter" idx="12"/>
          </p:nvPr>
        </p:nvSpPr>
        <p:spPr/>
        <p:txBody>
          <a:bodyPr/>
          <a:lstStyle/>
          <a:p>
            <a:fld id="{0F5EC011-0DA0-DB45-996E-85C7F379AB45}" type="slidenum">
              <a:rPr lang="en-US" smtClean="0"/>
              <a:t>59</a:t>
            </a:fld>
            <a:endParaRPr lang="en-US" dirty="0"/>
          </a:p>
        </p:txBody>
      </p:sp>
      <p:pic>
        <p:nvPicPr>
          <p:cNvPr id="5" name="Picture 4">
            <a:extLst>
              <a:ext uri="{FF2B5EF4-FFF2-40B4-BE49-F238E27FC236}">
                <a16:creationId xmlns:a16="http://schemas.microsoft.com/office/drawing/2014/main" id="{1E9CEC6A-9C48-00D0-317C-B1ED522126A4}"/>
              </a:ext>
            </a:extLst>
          </p:cNvPr>
          <p:cNvPicPr>
            <a:picLocks noChangeAspect="1"/>
          </p:cNvPicPr>
          <p:nvPr/>
        </p:nvPicPr>
        <p:blipFill>
          <a:blip r:embed="rId3"/>
          <a:stretch>
            <a:fillRect/>
          </a:stretch>
        </p:blipFill>
        <p:spPr>
          <a:xfrm>
            <a:off x="3634035" y="1488060"/>
            <a:ext cx="5509965" cy="2811316"/>
          </a:xfrm>
          <a:prstGeom prst="rect">
            <a:avLst/>
          </a:prstGeom>
        </p:spPr>
      </p:pic>
      <p:sp>
        <p:nvSpPr>
          <p:cNvPr id="6" name="TextBox 1">
            <a:extLst>
              <a:ext uri="{FF2B5EF4-FFF2-40B4-BE49-F238E27FC236}">
                <a16:creationId xmlns:a16="http://schemas.microsoft.com/office/drawing/2014/main" id="{0C1FF3FA-FAF5-01DF-1299-35CE891131E5}"/>
              </a:ext>
            </a:extLst>
          </p:cNvPr>
          <p:cNvSpPr txBox="1">
            <a:spLocks noChangeArrowheads="1"/>
          </p:cNvSpPr>
          <p:nvPr/>
        </p:nvSpPr>
        <p:spPr bwMode="auto">
          <a:xfrm>
            <a:off x="4572000" y="4547220"/>
            <a:ext cx="3469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95959"/>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bg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rgbClr val="558ED5"/>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rgbClr val="595959"/>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rgbClr val="595959"/>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9pPr>
          </a:lstStyle>
          <a:p>
            <a:pPr>
              <a:spcBef>
                <a:spcPct val="0"/>
              </a:spcBef>
              <a:buFontTx/>
              <a:buNone/>
            </a:pPr>
            <a:r>
              <a:rPr lang="en-US" altLang="en-US" sz="1000" dirty="0">
                <a:solidFill>
                  <a:schemeClr val="tx1"/>
                </a:solidFill>
                <a:latin typeface="Arial" panose="020B0604020202020204" pitchFamily="34" charset="0"/>
              </a:rPr>
              <a:t>Source: TRB Access Management Manual, 2014</a:t>
            </a:r>
          </a:p>
        </p:txBody>
      </p:sp>
    </p:spTree>
    <p:extLst>
      <p:ext uri="{BB962C8B-B14F-4D97-AF65-F5344CB8AC3E}">
        <p14:creationId xmlns:p14="http://schemas.microsoft.com/office/powerpoint/2010/main" val="127863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E2A4-C86B-9485-F077-E6722B3B4F48}"/>
              </a:ext>
            </a:extLst>
          </p:cNvPr>
          <p:cNvSpPr>
            <a:spLocks noGrp="1"/>
          </p:cNvSpPr>
          <p:nvPr>
            <p:ph type="title"/>
          </p:nvPr>
        </p:nvSpPr>
        <p:spPr/>
        <p:txBody>
          <a:bodyPr>
            <a:normAutofit/>
          </a:bodyPr>
          <a:lstStyle/>
          <a:p>
            <a:r>
              <a:rPr lang="en-US" dirty="0"/>
              <a:t>Key Concept: Driver Workload (Human Factors)</a:t>
            </a:r>
          </a:p>
        </p:txBody>
      </p:sp>
      <p:sp>
        <p:nvSpPr>
          <p:cNvPr id="3" name="Content Placeholder 2">
            <a:extLst>
              <a:ext uri="{FF2B5EF4-FFF2-40B4-BE49-F238E27FC236}">
                <a16:creationId xmlns:a16="http://schemas.microsoft.com/office/drawing/2014/main" id="{4FAC88F3-67F4-52F8-11B2-5B638FAEFD20}"/>
              </a:ext>
            </a:extLst>
          </p:cNvPr>
          <p:cNvSpPr>
            <a:spLocks noGrp="1"/>
          </p:cNvSpPr>
          <p:nvPr>
            <p:ph idx="1"/>
          </p:nvPr>
        </p:nvSpPr>
        <p:spPr/>
        <p:txBody>
          <a:bodyPr/>
          <a:lstStyle/>
          <a:p>
            <a:r>
              <a:rPr lang="en-US" dirty="0"/>
              <a:t>The mental demand placed on the vehicle operator, affecting the capacity to handle an additional task (e.g., the ratio of required to available mental resources).</a:t>
            </a:r>
          </a:p>
          <a:p>
            <a:pPr marL="0" indent="0">
              <a:buNone/>
            </a:pPr>
            <a:endParaRPr lang="en-US" dirty="0"/>
          </a:p>
        </p:txBody>
      </p:sp>
      <p:sp>
        <p:nvSpPr>
          <p:cNvPr id="7" name="Slide Number Placeholder 6">
            <a:extLst>
              <a:ext uri="{FF2B5EF4-FFF2-40B4-BE49-F238E27FC236}">
                <a16:creationId xmlns:a16="http://schemas.microsoft.com/office/drawing/2014/main" id="{C6F56798-55C2-E836-C5EB-701CF82EB5D8}"/>
              </a:ext>
            </a:extLst>
          </p:cNvPr>
          <p:cNvSpPr>
            <a:spLocks noGrp="1"/>
          </p:cNvSpPr>
          <p:nvPr>
            <p:ph type="sldNum" sz="quarter" idx="12"/>
          </p:nvPr>
        </p:nvSpPr>
        <p:spPr/>
        <p:txBody>
          <a:bodyPr/>
          <a:lstStyle/>
          <a:p>
            <a:fld id="{0F5EC011-0DA0-DB45-996E-85C7F379AB45}" type="slidenum">
              <a:rPr lang="en-US" smtClean="0"/>
              <a:t>6</a:t>
            </a:fld>
            <a:endParaRPr lang="en-US"/>
          </a:p>
        </p:txBody>
      </p:sp>
      <p:pic>
        <p:nvPicPr>
          <p:cNvPr id="5" name="Picture 4" descr="A picture containing text, building, street, traffic">
            <a:extLst>
              <a:ext uri="{FF2B5EF4-FFF2-40B4-BE49-F238E27FC236}">
                <a16:creationId xmlns:a16="http://schemas.microsoft.com/office/drawing/2014/main" id="{09A70EB0-838B-939F-6371-74C3E7DE9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91" y="2743201"/>
            <a:ext cx="3150305" cy="2126456"/>
          </a:xfrm>
          <a:prstGeom prst="rect">
            <a:avLst/>
          </a:prstGeom>
        </p:spPr>
      </p:pic>
      <p:pic>
        <p:nvPicPr>
          <p:cNvPr id="6" name="Picture 5">
            <a:extLst>
              <a:ext uri="{FF2B5EF4-FFF2-40B4-BE49-F238E27FC236}">
                <a16:creationId xmlns:a16="http://schemas.microsoft.com/office/drawing/2014/main" id="{1CAA35C4-5265-D437-E0EC-7DCB0E9FF55D}"/>
              </a:ext>
            </a:extLst>
          </p:cNvPr>
          <p:cNvPicPr>
            <a:picLocks noChangeAspect="1"/>
          </p:cNvPicPr>
          <p:nvPr/>
        </p:nvPicPr>
        <p:blipFill>
          <a:blip r:embed="rId4"/>
          <a:stretch>
            <a:fillRect/>
          </a:stretch>
        </p:blipFill>
        <p:spPr>
          <a:xfrm>
            <a:off x="4513521" y="2743201"/>
            <a:ext cx="3331448" cy="2126456"/>
          </a:xfrm>
          <a:prstGeom prst="rect">
            <a:avLst/>
          </a:prstGeom>
        </p:spPr>
      </p:pic>
    </p:spTree>
    <p:extLst>
      <p:ext uri="{BB962C8B-B14F-4D97-AF65-F5344CB8AC3E}">
        <p14:creationId xmlns:p14="http://schemas.microsoft.com/office/powerpoint/2010/main" val="3759465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C9B5C9BC-28E1-B005-4DDC-4F6D45E80754}"/>
              </a:ext>
            </a:extLst>
          </p:cNvPr>
          <p:cNvSpPr>
            <a:spLocks noGrp="1" noChangeArrowheads="1"/>
          </p:cNvSpPr>
          <p:nvPr>
            <p:ph type="title"/>
          </p:nvPr>
        </p:nvSpPr>
        <p:spPr/>
        <p:txBody>
          <a:bodyPr/>
          <a:lstStyle/>
          <a:p>
            <a:r>
              <a:rPr lang="en-US" altLang="en-US" dirty="0"/>
              <a:t>Example Problem</a:t>
            </a:r>
          </a:p>
        </p:txBody>
      </p:sp>
      <p:sp>
        <p:nvSpPr>
          <p:cNvPr id="3" name="Content Placeholder 2">
            <a:extLst>
              <a:ext uri="{FF2B5EF4-FFF2-40B4-BE49-F238E27FC236}">
                <a16:creationId xmlns:a16="http://schemas.microsoft.com/office/drawing/2014/main" id="{ED8E91A8-D4D2-936D-1A69-C4841D533D8A}"/>
              </a:ext>
            </a:extLst>
          </p:cNvPr>
          <p:cNvSpPr>
            <a:spLocks noGrp="1"/>
          </p:cNvSpPr>
          <p:nvPr>
            <p:ph idx="1"/>
          </p:nvPr>
        </p:nvSpPr>
        <p:spPr>
          <a:xfrm>
            <a:off x="247650" y="1503760"/>
            <a:ext cx="2057400" cy="3263504"/>
          </a:xfrm>
        </p:spPr>
        <p:txBody>
          <a:bodyPr>
            <a:normAutofit/>
          </a:bodyPr>
          <a:lstStyle/>
          <a:p>
            <a:pPr marL="0" indent="0">
              <a:buNone/>
            </a:pPr>
            <a:r>
              <a:rPr lang="en-US" altLang="en-US" u="sng" dirty="0"/>
              <a:t>Solution</a:t>
            </a:r>
            <a:endParaRPr lang="en-US" u="sng" dirty="0"/>
          </a:p>
          <a:p>
            <a:pPr marL="0" indent="0">
              <a:buNone/>
            </a:pPr>
            <a:r>
              <a:rPr lang="en-US" dirty="0"/>
              <a:t>On 35% of the cycles, the queue will extend past the driveway.</a:t>
            </a:r>
          </a:p>
          <a:p>
            <a:endParaRPr lang="en-US" dirty="0"/>
          </a:p>
        </p:txBody>
      </p:sp>
      <p:sp>
        <p:nvSpPr>
          <p:cNvPr id="2" name="Slide Number Placeholder 1">
            <a:extLst>
              <a:ext uri="{FF2B5EF4-FFF2-40B4-BE49-F238E27FC236}">
                <a16:creationId xmlns:a16="http://schemas.microsoft.com/office/drawing/2014/main" id="{8E722C15-3CE2-F9CB-BDAC-3DE756217240}"/>
              </a:ext>
            </a:extLst>
          </p:cNvPr>
          <p:cNvSpPr>
            <a:spLocks noGrp="1"/>
          </p:cNvSpPr>
          <p:nvPr>
            <p:ph type="sldNum" sz="quarter" idx="12"/>
          </p:nvPr>
        </p:nvSpPr>
        <p:spPr/>
        <p:txBody>
          <a:bodyPr/>
          <a:lstStyle/>
          <a:p>
            <a:fld id="{0F5EC011-0DA0-DB45-996E-85C7F379AB45}" type="slidenum">
              <a:rPr lang="en-US" smtClean="0"/>
              <a:t>60</a:t>
            </a:fld>
            <a:endParaRPr lang="en-US" dirty="0"/>
          </a:p>
        </p:txBody>
      </p:sp>
      <p:pic>
        <p:nvPicPr>
          <p:cNvPr id="4" name="Picture 3">
            <a:extLst>
              <a:ext uri="{FF2B5EF4-FFF2-40B4-BE49-F238E27FC236}">
                <a16:creationId xmlns:a16="http://schemas.microsoft.com/office/drawing/2014/main" id="{5BB667C7-E6A0-B20C-24EE-8367BD744857}"/>
              </a:ext>
            </a:extLst>
          </p:cNvPr>
          <p:cNvPicPr>
            <a:picLocks noChangeAspect="1"/>
          </p:cNvPicPr>
          <p:nvPr/>
        </p:nvPicPr>
        <p:blipFill>
          <a:blip r:embed="rId3"/>
          <a:stretch>
            <a:fillRect/>
          </a:stretch>
        </p:blipFill>
        <p:spPr>
          <a:xfrm>
            <a:off x="2305050" y="1268016"/>
            <a:ext cx="6559550" cy="3346839"/>
          </a:xfrm>
          <a:prstGeom prst="rect">
            <a:avLst/>
          </a:prstGeom>
        </p:spPr>
      </p:pic>
      <p:sp>
        <p:nvSpPr>
          <p:cNvPr id="6" name="Oval 5">
            <a:extLst>
              <a:ext uri="{FF2B5EF4-FFF2-40B4-BE49-F238E27FC236}">
                <a16:creationId xmlns:a16="http://schemas.microsoft.com/office/drawing/2014/main" id="{99E01476-3AB3-22D1-37A8-70A6B3D08A02}"/>
              </a:ext>
            </a:extLst>
          </p:cNvPr>
          <p:cNvSpPr/>
          <p:nvPr/>
        </p:nvSpPr>
        <p:spPr>
          <a:xfrm>
            <a:off x="2221644" y="3097412"/>
            <a:ext cx="548640" cy="365760"/>
          </a:xfrm>
          <a:prstGeom prst="ellipse">
            <a:avLst/>
          </a:prstGeom>
          <a:noFill/>
          <a:ln w="349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6584322-0E4D-B438-C3F5-7FFA26D4CC94}"/>
              </a:ext>
            </a:extLst>
          </p:cNvPr>
          <p:cNvSpPr/>
          <p:nvPr/>
        </p:nvSpPr>
        <p:spPr>
          <a:xfrm>
            <a:off x="4297680" y="3560844"/>
            <a:ext cx="365760" cy="274320"/>
          </a:xfrm>
          <a:prstGeom prst="ellipse">
            <a:avLst/>
          </a:prstGeom>
          <a:noFill/>
          <a:ln w="349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F6F35AC-D987-365F-C006-3AC63ACCB08C}"/>
              </a:ext>
            </a:extLst>
          </p:cNvPr>
          <p:cNvSpPr/>
          <p:nvPr/>
        </p:nvSpPr>
        <p:spPr>
          <a:xfrm>
            <a:off x="7455728" y="1771234"/>
            <a:ext cx="608772" cy="365760"/>
          </a:xfrm>
          <a:prstGeom prst="ellipse">
            <a:avLst/>
          </a:prstGeom>
          <a:noFill/>
          <a:ln w="349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E7DCCD-29D5-D771-0449-C4D3FECE84CC}"/>
              </a:ext>
            </a:extLst>
          </p:cNvPr>
          <p:cNvSpPr/>
          <p:nvPr/>
        </p:nvSpPr>
        <p:spPr>
          <a:xfrm>
            <a:off x="7581900" y="3560844"/>
            <a:ext cx="365760" cy="274320"/>
          </a:xfrm>
          <a:prstGeom prst="rect">
            <a:avLst/>
          </a:prstGeom>
          <a:noFill/>
          <a:ln w="444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
            <a:extLst>
              <a:ext uri="{FF2B5EF4-FFF2-40B4-BE49-F238E27FC236}">
                <a16:creationId xmlns:a16="http://schemas.microsoft.com/office/drawing/2014/main" id="{D752D56B-3C97-D4AB-25D3-626BE726EF30}"/>
              </a:ext>
            </a:extLst>
          </p:cNvPr>
          <p:cNvSpPr txBox="1">
            <a:spLocks noChangeArrowheads="1"/>
          </p:cNvSpPr>
          <p:nvPr/>
        </p:nvSpPr>
        <p:spPr bwMode="auto">
          <a:xfrm>
            <a:off x="4232149" y="4746545"/>
            <a:ext cx="3469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95959"/>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bg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rgbClr val="558ED5"/>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rgbClr val="595959"/>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rgbClr val="595959"/>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Verdana" panose="020B0604030504040204" pitchFamily="34" charset="0"/>
              </a:defRPr>
            </a:lvl9pPr>
          </a:lstStyle>
          <a:p>
            <a:pPr>
              <a:spcBef>
                <a:spcPct val="0"/>
              </a:spcBef>
              <a:buFontTx/>
              <a:buNone/>
            </a:pPr>
            <a:r>
              <a:rPr lang="en-US" altLang="en-US" sz="1000" dirty="0">
                <a:solidFill>
                  <a:schemeClr val="tx1"/>
                </a:solidFill>
                <a:latin typeface="Arial" panose="020B0604020202020204" pitchFamily="34" charset="0"/>
              </a:rPr>
              <a:t>Source: TRB Access Management Manual, 2014</a:t>
            </a:r>
          </a:p>
        </p:txBody>
      </p:sp>
    </p:spTree>
    <p:extLst>
      <p:ext uri="{BB962C8B-B14F-4D97-AF65-F5344CB8AC3E}">
        <p14:creationId xmlns:p14="http://schemas.microsoft.com/office/powerpoint/2010/main" val="92157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a:extLst>
              <a:ext uri="{FF2B5EF4-FFF2-40B4-BE49-F238E27FC236}">
                <a16:creationId xmlns:a16="http://schemas.microsoft.com/office/drawing/2014/main" id="{5FBACD7E-EBF5-4CAC-5839-02F00EBFBCA6}"/>
              </a:ext>
            </a:extLst>
          </p:cNvPr>
          <p:cNvSpPr>
            <a:spLocks noGrp="1" noChangeArrowheads="1"/>
          </p:cNvSpPr>
          <p:nvPr>
            <p:ph type="title"/>
          </p:nvPr>
        </p:nvSpPr>
        <p:spPr/>
        <p:txBody>
          <a:bodyPr/>
          <a:lstStyle/>
          <a:p>
            <a:r>
              <a:rPr lang="en-US" altLang="en-US"/>
              <a:t>Access Location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A874F9D6-E44F-6ABE-2644-DCE23E26B643}"/>
              </a:ext>
            </a:extLst>
          </p:cNvPr>
          <p:cNvSpPr>
            <a:spLocks noGrp="1" noChangeArrowheads="1"/>
          </p:cNvSpPr>
          <p:nvPr>
            <p:ph type="title"/>
          </p:nvPr>
        </p:nvSpPr>
        <p:spPr/>
        <p:txBody>
          <a:bodyPr/>
          <a:lstStyle/>
          <a:p>
            <a:r>
              <a:rPr lang="en-US" altLang="en-US" dirty="0"/>
              <a:t>Factors Considered for Access Location</a:t>
            </a:r>
          </a:p>
        </p:txBody>
      </p:sp>
      <p:sp>
        <p:nvSpPr>
          <p:cNvPr id="14339" name="Rectangle 3">
            <a:extLst>
              <a:ext uri="{FF2B5EF4-FFF2-40B4-BE49-F238E27FC236}">
                <a16:creationId xmlns:a16="http://schemas.microsoft.com/office/drawing/2014/main" id="{18933B87-2A34-4269-C121-98E9220C1FBA}"/>
              </a:ext>
            </a:extLst>
          </p:cNvPr>
          <p:cNvSpPr>
            <a:spLocks noGrp="1" noChangeArrowheads="1"/>
          </p:cNvSpPr>
          <p:nvPr>
            <p:ph sz="half" idx="1"/>
          </p:nvPr>
        </p:nvSpPr>
        <p:spPr/>
        <p:txBody>
          <a:bodyPr/>
          <a:lstStyle/>
          <a:p>
            <a:r>
              <a:rPr lang="en-US" altLang="en-US" dirty="0"/>
              <a:t>Access locations (and density of access) affect safety and operations</a:t>
            </a:r>
          </a:p>
          <a:p>
            <a:pPr lvl="1"/>
            <a:r>
              <a:rPr lang="en-US" altLang="en-US" dirty="0"/>
              <a:t>Adequate sight distance</a:t>
            </a:r>
          </a:p>
          <a:p>
            <a:pPr lvl="1"/>
            <a:r>
              <a:rPr lang="en-US" altLang="en-US" dirty="0"/>
              <a:t>No connections in the function areas</a:t>
            </a:r>
          </a:p>
          <a:p>
            <a:pPr lvl="1"/>
            <a:r>
              <a:rPr lang="en-US" altLang="en-US" dirty="0"/>
              <a:t>Integrating roadways, driveways, and site layout   </a:t>
            </a:r>
          </a:p>
        </p:txBody>
      </p:sp>
      <p:sp>
        <p:nvSpPr>
          <p:cNvPr id="3" name="Content Placeholder 2">
            <a:extLst>
              <a:ext uri="{FF2B5EF4-FFF2-40B4-BE49-F238E27FC236}">
                <a16:creationId xmlns:a16="http://schemas.microsoft.com/office/drawing/2014/main" id="{A73EC3C5-2C5D-1BBF-5693-2933C61016F5}"/>
              </a:ext>
            </a:extLst>
          </p:cNvPr>
          <p:cNvSpPr>
            <a:spLocks noGrp="1"/>
          </p:cNvSpPr>
          <p:nvPr>
            <p:ph sz="half" idx="2"/>
          </p:nvPr>
        </p:nvSpPr>
        <p:spPr/>
        <p:txBody>
          <a:bodyPr/>
          <a:lstStyle/>
          <a:p>
            <a:r>
              <a:rPr lang="en-US" altLang="en-US" dirty="0"/>
              <a:t>Roadway classification and characteristics</a:t>
            </a:r>
          </a:p>
          <a:p>
            <a:r>
              <a:rPr lang="en-US" altLang="en-US" dirty="0"/>
              <a:t>Site characteristics</a:t>
            </a:r>
          </a:p>
          <a:p>
            <a:r>
              <a:rPr lang="en-US" altLang="en-US" dirty="0"/>
              <a:t>User characteristics</a:t>
            </a:r>
          </a:p>
          <a:p>
            <a:endParaRPr lang="en-US" dirty="0"/>
          </a:p>
        </p:txBody>
      </p:sp>
      <p:sp>
        <p:nvSpPr>
          <p:cNvPr id="2" name="Slide Number Placeholder 1">
            <a:extLst>
              <a:ext uri="{FF2B5EF4-FFF2-40B4-BE49-F238E27FC236}">
                <a16:creationId xmlns:a16="http://schemas.microsoft.com/office/drawing/2014/main" id="{B086E8DA-D3D9-DB02-E2A0-0E65EABC200D}"/>
              </a:ext>
            </a:extLst>
          </p:cNvPr>
          <p:cNvSpPr>
            <a:spLocks noGrp="1"/>
          </p:cNvSpPr>
          <p:nvPr>
            <p:ph type="sldNum" sz="quarter" idx="12"/>
          </p:nvPr>
        </p:nvSpPr>
        <p:spPr/>
        <p:txBody>
          <a:bodyPr/>
          <a:lstStyle/>
          <a:p>
            <a:fld id="{0F5EC011-0DA0-DB45-996E-85C7F379AB45}"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id="{C7A44B53-73AD-1B26-0507-812C1B7F1A7E}"/>
              </a:ext>
            </a:extLst>
          </p:cNvPr>
          <p:cNvSpPr>
            <a:spLocks noGrp="1" noChangeArrowheads="1"/>
          </p:cNvSpPr>
          <p:nvPr>
            <p:ph type="title"/>
          </p:nvPr>
        </p:nvSpPr>
        <p:spPr/>
        <p:txBody>
          <a:bodyPr>
            <a:normAutofit/>
          </a:bodyPr>
          <a:lstStyle/>
          <a:p>
            <a:r>
              <a:rPr lang="en-US" altLang="en-US" dirty="0"/>
              <a:t>Roadway Classification and Characteristics</a:t>
            </a:r>
          </a:p>
        </p:txBody>
      </p:sp>
      <p:sp>
        <p:nvSpPr>
          <p:cNvPr id="16387" name="Rectangle 3">
            <a:extLst>
              <a:ext uri="{FF2B5EF4-FFF2-40B4-BE49-F238E27FC236}">
                <a16:creationId xmlns:a16="http://schemas.microsoft.com/office/drawing/2014/main" id="{8AA3BFF8-DC7D-7ADF-9B2A-6B8C0E978A33}"/>
              </a:ext>
            </a:extLst>
          </p:cNvPr>
          <p:cNvSpPr>
            <a:spLocks noGrp="1" noChangeArrowheads="1"/>
          </p:cNvSpPr>
          <p:nvPr>
            <p:ph idx="1"/>
          </p:nvPr>
        </p:nvSpPr>
        <p:spPr/>
        <p:txBody>
          <a:bodyPr/>
          <a:lstStyle/>
          <a:p>
            <a:r>
              <a:rPr lang="en-US" altLang="en-US" dirty="0"/>
              <a:t>Functional class</a:t>
            </a:r>
          </a:p>
          <a:p>
            <a:r>
              <a:rPr lang="en-US" altLang="en-US" dirty="0"/>
              <a:t>Operational characteristics</a:t>
            </a:r>
          </a:p>
          <a:p>
            <a:pPr lvl="1"/>
            <a:r>
              <a:rPr lang="en-US" altLang="en-US" dirty="0"/>
              <a:t>Speed</a:t>
            </a:r>
          </a:p>
          <a:p>
            <a:pPr lvl="1"/>
            <a:r>
              <a:rPr lang="en-US" altLang="en-US" dirty="0"/>
              <a:t>Volume and traffic flow</a:t>
            </a:r>
          </a:p>
          <a:p>
            <a:r>
              <a:rPr lang="en-US" altLang="en-US" dirty="0"/>
              <a:t>Driveways and other intersections</a:t>
            </a:r>
          </a:p>
          <a:p>
            <a:pPr lvl="1"/>
            <a:r>
              <a:rPr lang="en-US" altLang="en-US" dirty="0"/>
              <a:t>To avoid connecting a roadway of lower classification directly to a roadway of a much higher classification</a:t>
            </a:r>
          </a:p>
          <a:p>
            <a:endParaRPr lang="en-US" altLang="en-US" dirty="0"/>
          </a:p>
        </p:txBody>
      </p:sp>
      <p:sp>
        <p:nvSpPr>
          <p:cNvPr id="2" name="Slide Number Placeholder 1">
            <a:extLst>
              <a:ext uri="{FF2B5EF4-FFF2-40B4-BE49-F238E27FC236}">
                <a16:creationId xmlns:a16="http://schemas.microsoft.com/office/drawing/2014/main" id="{38DBEF6F-1F91-44BE-41B6-845E0718E573}"/>
              </a:ext>
            </a:extLst>
          </p:cNvPr>
          <p:cNvSpPr>
            <a:spLocks noGrp="1"/>
          </p:cNvSpPr>
          <p:nvPr>
            <p:ph type="sldNum" sz="quarter" idx="12"/>
          </p:nvPr>
        </p:nvSpPr>
        <p:spPr/>
        <p:txBody>
          <a:bodyPr/>
          <a:lstStyle/>
          <a:p>
            <a:fld id="{0F5EC011-0DA0-DB45-996E-85C7F379AB45}" type="slidenum">
              <a:rPr lang="en-US" smtClean="0"/>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AM Curriculu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 Curriculum" id="{643DAB32-AFE8-4EAF-9F6D-5D0517AEB1F8}" vid="{09F52B4D-BFF5-4572-8A90-3D6700BF0B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AM Curriculum</Template>
  <TotalTime>9335</TotalTime>
  <Words>4640</Words>
  <Application>Microsoft Office PowerPoint</Application>
  <PresentationFormat>On-screen Show (16:9)</PresentationFormat>
  <Paragraphs>562</Paragraphs>
  <Slides>60</Slides>
  <Notes>60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0" baseType="lpstr">
      <vt:lpstr>MS Mincho</vt:lpstr>
      <vt:lpstr>Aptos</vt:lpstr>
      <vt:lpstr>Arial</vt:lpstr>
      <vt:lpstr>Calibri</vt:lpstr>
      <vt:lpstr>Helvetica Neue Condensed</vt:lpstr>
      <vt:lpstr>Times New Roman</vt:lpstr>
      <vt:lpstr>Verdana</vt:lpstr>
      <vt:lpstr>Wingdings</vt:lpstr>
      <vt:lpstr>1_AM Curriculum</vt:lpstr>
      <vt:lpstr>Equation</vt:lpstr>
      <vt:lpstr>Access Location and Spacing</vt:lpstr>
      <vt:lpstr>Learning Objectives</vt:lpstr>
      <vt:lpstr>Key Concepts: Sight Distance</vt:lpstr>
      <vt:lpstr>Key Concepts: Speed Differential</vt:lpstr>
      <vt:lpstr>Effect of Speed Differential on Crash Potential</vt:lpstr>
      <vt:lpstr>Key Concept: Driver Workload (Human Factors)</vt:lpstr>
      <vt:lpstr>Access Location</vt:lpstr>
      <vt:lpstr>Factors Considered for Access Location</vt:lpstr>
      <vt:lpstr>Roadway Classification and Characteristics</vt:lpstr>
      <vt:lpstr>Site Characteristics</vt:lpstr>
      <vt:lpstr>User Characteristics</vt:lpstr>
      <vt:lpstr>Access Spacing</vt:lpstr>
      <vt:lpstr>Factors Considered for Access Spacing</vt:lpstr>
      <vt:lpstr>Signal Spacing</vt:lpstr>
      <vt:lpstr>Effects of Unsignalized Access Spacing</vt:lpstr>
      <vt:lpstr>Safety</vt:lpstr>
      <vt:lpstr>Driveway Density and Safety</vt:lpstr>
      <vt:lpstr>Stopping Sight Distance</vt:lpstr>
      <vt:lpstr>Intersection Sight Distance</vt:lpstr>
      <vt:lpstr>Functional Area</vt:lpstr>
      <vt:lpstr>Right-Turn Conflict Overlap</vt:lpstr>
      <vt:lpstr>Influence Distance</vt:lpstr>
      <vt:lpstr>Egress Capacity</vt:lpstr>
      <vt:lpstr>Egress Capacity</vt:lpstr>
      <vt:lpstr>Functional Intersection Area</vt:lpstr>
      <vt:lpstr>Intersection Areas</vt:lpstr>
      <vt:lpstr>Importance of Functional Area</vt:lpstr>
      <vt:lpstr>Access Window</vt:lpstr>
      <vt:lpstr>Identifying the “Access Window”</vt:lpstr>
      <vt:lpstr>Identifying the “Access Window”</vt:lpstr>
      <vt:lpstr>Identifying the “Access Window”</vt:lpstr>
      <vt:lpstr>Identifying the “Access Window”</vt:lpstr>
      <vt:lpstr>Identifying the “Access Window”</vt:lpstr>
      <vt:lpstr>Identifying the “Access Window”</vt:lpstr>
      <vt:lpstr>Identifying the “Access Window”</vt:lpstr>
      <vt:lpstr>Identifying the “Access Window”</vt:lpstr>
      <vt:lpstr>Elements of Upstream Functional Distance</vt:lpstr>
      <vt:lpstr>Perception Reaction Distance (d1)</vt:lpstr>
      <vt:lpstr>Methods to Determine Distance Traveled (d2)</vt:lpstr>
      <vt:lpstr>A) Deceleration/Maneuver Distance Method (d2)</vt:lpstr>
      <vt:lpstr>B) Impact Distance Method (d2)</vt:lpstr>
      <vt:lpstr>Queue Storage Length (d3) </vt:lpstr>
      <vt:lpstr>Example Problem</vt:lpstr>
      <vt:lpstr>Example Problem</vt:lpstr>
      <vt:lpstr>In-Class Activity A</vt:lpstr>
      <vt:lpstr>In-Class Activity B: Overview</vt:lpstr>
      <vt:lpstr>In-Class Activity B: Instructions</vt:lpstr>
      <vt:lpstr>PowerPoint Presentation</vt:lpstr>
      <vt:lpstr>In-Class Activity B: Discussion</vt:lpstr>
      <vt:lpstr>Corner Clearance</vt:lpstr>
      <vt:lpstr>Access Spacing and Corner Clearance</vt:lpstr>
      <vt:lpstr>Ideal Upstream Corner Clearance</vt:lpstr>
      <vt:lpstr>Upstream Corner Clearance</vt:lpstr>
      <vt:lpstr>Ideal Downstream Corner Clearance</vt:lpstr>
      <vt:lpstr>Distances Overlap</vt:lpstr>
      <vt:lpstr>Orientation of Corner Parcel</vt:lpstr>
      <vt:lpstr>Corner Clearance Distance</vt:lpstr>
      <vt:lpstr>Minimum Downstream Corner Clearance</vt:lpstr>
      <vt:lpstr>Example Problem</vt:lpstr>
      <vt:lpstr>Example Problem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DiMercurio, Kyrstin</dc:creator>
  <cp:lastModifiedBy>Tia Boyd</cp:lastModifiedBy>
  <cp:revision>44</cp:revision>
  <dcterms:created xsi:type="dcterms:W3CDTF">2019-11-06T18:18:56Z</dcterms:created>
  <dcterms:modified xsi:type="dcterms:W3CDTF">2024-03-08T19:14:17Z</dcterms:modified>
</cp:coreProperties>
</file>