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3.xml" ContentType="application/vnd.openxmlformats-officedocument.presentationml.tags+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4.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5.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6.xml" ContentType="application/vnd.openxmlformats-officedocument.presentationml.tags+xml"/>
  <Override PartName="/ppt/notesSlides/notesSlide3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7.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6" r:id="rId1"/>
  </p:sldMasterIdLst>
  <p:notesMasterIdLst>
    <p:notesMasterId r:id="rId46"/>
  </p:notesMasterIdLst>
  <p:handoutMasterIdLst>
    <p:handoutMasterId r:id="rId47"/>
  </p:handoutMasterIdLst>
  <p:sldIdLst>
    <p:sldId id="264" r:id="rId2"/>
    <p:sldId id="271" r:id="rId3"/>
    <p:sldId id="2400" r:id="rId4"/>
    <p:sldId id="2399" r:id="rId5"/>
    <p:sldId id="2396" r:id="rId6"/>
    <p:sldId id="265" r:id="rId7"/>
    <p:sldId id="268" r:id="rId8"/>
    <p:sldId id="495" r:id="rId9"/>
    <p:sldId id="505" r:id="rId10"/>
    <p:sldId id="266" r:id="rId11"/>
    <p:sldId id="272" r:id="rId12"/>
    <p:sldId id="2354" r:id="rId13"/>
    <p:sldId id="845" r:id="rId14"/>
    <p:sldId id="846" r:id="rId15"/>
    <p:sldId id="2395" r:id="rId16"/>
    <p:sldId id="829" r:id="rId17"/>
    <p:sldId id="2104" r:id="rId18"/>
    <p:sldId id="830" r:id="rId19"/>
    <p:sldId id="2363" r:id="rId20"/>
    <p:sldId id="320" r:id="rId21"/>
    <p:sldId id="832" r:id="rId22"/>
    <p:sldId id="2376" r:id="rId23"/>
    <p:sldId id="270" r:id="rId24"/>
    <p:sldId id="273" r:id="rId25"/>
    <p:sldId id="274" r:id="rId26"/>
    <p:sldId id="317" r:id="rId27"/>
    <p:sldId id="785" r:id="rId28"/>
    <p:sldId id="275" r:id="rId29"/>
    <p:sldId id="276" r:id="rId30"/>
    <p:sldId id="277" r:id="rId31"/>
    <p:sldId id="279" r:id="rId32"/>
    <p:sldId id="329" r:id="rId33"/>
    <p:sldId id="2397" r:id="rId34"/>
    <p:sldId id="282" r:id="rId35"/>
    <p:sldId id="283" r:id="rId36"/>
    <p:sldId id="327" r:id="rId37"/>
    <p:sldId id="285" r:id="rId38"/>
    <p:sldId id="287" r:id="rId39"/>
    <p:sldId id="2398" r:id="rId40"/>
    <p:sldId id="288" r:id="rId41"/>
    <p:sldId id="290" r:id="rId42"/>
    <p:sldId id="291" r:id="rId43"/>
    <p:sldId id="296" r:id="rId44"/>
    <p:sldId id="298" r:id="rId45"/>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747"/>
    <a:srgbClr val="ECEAD1"/>
    <a:srgbClr val="CFC493"/>
    <a:srgbClr val="466069"/>
    <a:srgbClr val="7E96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3B5897-161A-496A-B8CD-9A48FA7C1C81}" v="2" dt="2024-01-24T18:30:51.5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2673"/>
    <p:restoredTop sz="68209" autoAdjust="0"/>
  </p:normalViewPr>
  <p:slideViewPr>
    <p:cSldViewPr snapToGrid="0" snapToObjects="1">
      <p:cViewPr varScale="1">
        <p:scale>
          <a:sx n="94" d="100"/>
          <a:sy n="94" d="100"/>
        </p:scale>
        <p:origin x="1554" y="84"/>
      </p:cViewPr>
      <p:guideLst>
        <p:guide orient="horz" pos="1620"/>
        <p:guide pos="2880"/>
      </p:guideLst>
    </p:cSldViewPr>
  </p:slid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81" d="100"/>
          <a:sy n="81" d="100"/>
        </p:scale>
        <p:origin x="317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a Boyd" userId="b4e2a44e-dc52-4894-bef1-d9af3a8b4110" providerId="ADAL" clId="{D63B5897-161A-496A-B8CD-9A48FA7C1C81}"/>
    <pc:docChg chg="delSld modSld sldOrd">
      <pc:chgData name="Tia Boyd" userId="b4e2a44e-dc52-4894-bef1-d9af3a8b4110" providerId="ADAL" clId="{D63B5897-161A-496A-B8CD-9A48FA7C1C81}" dt="2024-01-24T18:30:58.836" v="18" actId="2696"/>
      <pc:docMkLst>
        <pc:docMk/>
      </pc:docMkLst>
      <pc:sldChg chg="ord modNotesTx">
        <pc:chgData name="Tia Boyd" userId="b4e2a44e-dc52-4894-bef1-d9af3a8b4110" providerId="ADAL" clId="{D63B5897-161A-496A-B8CD-9A48FA7C1C81}" dt="2024-01-24T18:30:05.137" v="17" actId="6549"/>
        <pc:sldMkLst>
          <pc:docMk/>
          <pc:sldMk cId="1587563695" sldId="285"/>
        </pc:sldMkLst>
      </pc:sldChg>
      <pc:sldChg chg="modNotesTx">
        <pc:chgData name="Tia Boyd" userId="b4e2a44e-dc52-4894-bef1-d9af3a8b4110" providerId="ADAL" clId="{D63B5897-161A-496A-B8CD-9A48FA7C1C81}" dt="2024-01-24T18:23:24.759" v="9" actId="6549"/>
        <pc:sldMkLst>
          <pc:docMk/>
          <pc:sldMk cId="733212932" sldId="327"/>
        </pc:sldMkLst>
      </pc:sldChg>
      <pc:sldChg chg="del">
        <pc:chgData name="Tia Boyd" userId="b4e2a44e-dc52-4894-bef1-d9af3a8b4110" providerId="ADAL" clId="{D63B5897-161A-496A-B8CD-9A48FA7C1C81}" dt="2024-01-24T18:30:58.836" v="18" actId="2696"/>
        <pc:sldMkLst>
          <pc:docMk/>
          <pc:sldMk cId="2865586529" sldId="336"/>
        </pc:sldMkLst>
      </pc:sldChg>
      <pc:sldChg chg="del">
        <pc:chgData name="Tia Boyd" userId="b4e2a44e-dc52-4894-bef1-d9af3a8b4110" providerId="ADAL" clId="{D63B5897-161A-496A-B8CD-9A48FA7C1C81}" dt="2024-01-24T18:23:27.951" v="10" actId="47"/>
        <pc:sldMkLst>
          <pc:docMk/>
          <pc:sldMk cId="3549252045" sldId="2394"/>
        </pc:sldMkLst>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diagrams/_rels/drawing2.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0F1936-99DF-4AD6-B091-3A1C23EA8DA0}" type="doc">
      <dgm:prSet loTypeId="urn:microsoft.com/office/officeart/2005/8/layout/cycle2" loCatId="cycle" qsTypeId="urn:microsoft.com/office/officeart/2005/8/quickstyle/simple1" qsCatId="simple" csTypeId="urn:microsoft.com/office/officeart/2005/8/colors/colorful2" csCatId="colorful" phldr="1"/>
      <dgm:spPr/>
      <dgm:t>
        <a:bodyPr/>
        <a:lstStyle/>
        <a:p>
          <a:endParaRPr lang="en-US"/>
        </a:p>
      </dgm:t>
    </dgm:pt>
    <dgm:pt modelId="{B677FFD9-4ADF-420E-A170-2B4287D493DB}">
      <dgm:prSet/>
      <dgm:spPr/>
      <dgm:t>
        <a:bodyPr/>
        <a:lstStyle/>
        <a:p>
          <a:r>
            <a:rPr lang="en-US" dirty="0"/>
            <a:t>Support internal circulation and consolidate access</a:t>
          </a:r>
        </a:p>
      </dgm:t>
    </dgm:pt>
    <dgm:pt modelId="{F36CF6B2-78FB-4848-B39B-922FCCB25C28}" type="parTrans" cxnId="{D080AD81-6446-44C6-A660-3AB8CC074600}">
      <dgm:prSet/>
      <dgm:spPr/>
      <dgm:t>
        <a:bodyPr/>
        <a:lstStyle/>
        <a:p>
          <a:endParaRPr lang="en-US"/>
        </a:p>
      </dgm:t>
    </dgm:pt>
    <dgm:pt modelId="{79C3ADD3-09DF-42D2-98B6-16F9A6692F9C}" type="sibTrans" cxnId="{D080AD81-6446-44C6-A660-3AB8CC074600}">
      <dgm:prSet/>
      <dgm:spPr/>
      <dgm:t>
        <a:bodyPr/>
        <a:lstStyle/>
        <a:p>
          <a:endParaRPr lang="en-US"/>
        </a:p>
      </dgm:t>
    </dgm:pt>
    <dgm:pt modelId="{0C816391-3964-4FBE-AA57-D880852313C0}">
      <dgm:prSet/>
      <dgm:spPr/>
      <dgm:t>
        <a:bodyPr/>
        <a:lstStyle/>
        <a:p>
          <a:r>
            <a:rPr lang="en-US"/>
            <a:t>Help counter urban sprawl</a:t>
          </a:r>
        </a:p>
      </dgm:t>
    </dgm:pt>
    <dgm:pt modelId="{E24B8293-EB77-48C9-B423-42533CEC773A}" type="parTrans" cxnId="{99643117-E80F-4FB8-BD45-632882176B13}">
      <dgm:prSet/>
      <dgm:spPr/>
      <dgm:t>
        <a:bodyPr/>
        <a:lstStyle/>
        <a:p>
          <a:endParaRPr lang="en-US"/>
        </a:p>
      </dgm:t>
    </dgm:pt>
    <dgm:pt modelId="{14408373-FB37-441F-BC7E-7D6A3E1D090C}" type="sibTrans" cxnId="{99643117-E80F-4FB8-BD45-632882176B13}">
      <dgm:prSet/>
      <dgm:spPr/>
      <dgm:t>
        <a:bodyPr/>
        <a:lstStyle/>
        <a:p>
          <a:endParaRPr lang="en-US"/>
        </a:p>
      </dgm:t>
    </dgm:pt>
    <dgm:pt modelId="{8A6C5A21-FDDC-4085-8FB7-0C2229209B7C}">
      <dgm:prSet/>
      <dgm:spPr/>
      <dgm:t>
        <a:bodyPr/>
        <a:lstStyle/>
        <a:p>
          <a:r>
            <a:rPr lang="en-US" dirty="0"/>
            <a:t>Create multimodal destinations</a:t>
          </a:r>
        </a:p>
      </dgm:t>
    </dgm:pt>
    <dgm:pt modelId="{358D95B3-BE4D-4760-9842-98A9484E3AA7}" type="parTrans" cxnId="{D34CC680-7F26-45C0-83DC-6D8A62620C20}">
      <dgm:prSet/>
      <dgm:spPr/>
      <dgm:t>
        <a:bodyPr/>
        <a:lstStyle/>
        <a:p>
          <a:endParaRPr lang="en-US"/>
        </a:p>
      </dgm:t>
    </dgm:pt>
    <dgm:pt modelId="{E50E4708-D98C-432A-BDE8-3CFD0D5E07F0}" type="sibTrans" cxnId="{D34CC680-7F26-45C0-83DC-6D8A62620C20}">
      <dgm:prSet/>
      <dgm:spPr/>
      <dgm:t>
        <a:bodyPr/>
        <a:lstStyle/>
        <a:p>
          <a:endParaRPr lang="en-US"/>
        </a:p>
      </dgm:t>
    </dgm:pt>
    <dgm:pt modelId="{8DC01F7D-EB2C-4ABA-B313-E12022E5A483}" type="pres">
      <dgm:prSet presAssocID="{3E0F1936-99DF-4AD6-B091-3A1C23EA8DA0}" presName="cycle" presStyleCnt="0">
        <dgm:presLayoutVars>
          <dgm:dir/>
          <dgm:resizeHandles val="exact"/>
        </dgm:presLayoutVars>
      </dgm:prSet>
      <dgm:spPr/>
    </dgm:pt>
    <dgm:pt modelId="{5D059271-6AA8-4000-9E18-2A68575AA47D}" type="pres">
      <dgm:prSet presAssocID="{B677FFD9-4ADF-420E-A170-2B4287D493DB}" presName="node" presStyleLbl="node1" presStyleIdx="0" presStyleCnt="3">
        <dgm:presLayoutVars>
          <dgm:bulletEnabled val="1"/>
        </dgm:presLayoutVars>
      </dgm:prSet>
      <dgm:spPr/>
    </dgm:pt>
    <dgm:pt modelId="{C6819509-5053-45EC-A96D-93F7D12BF8E5}" type="pres">
      <dgm:prSet presAssocID="{79C3ADD3-09DF-42D2-98B6-16F9A6692F9C}" presName="sibTrans" presStyleLbl="sibTrans2D1" presStyleIdx="0" presStyleCnt="3"/>
      <dgm:spPr/>
    </dgm:pt>
    <dgm:pt modelId="{03E9FFA3-7B03-4243-90AB-29265594D681}" type="pres">
      <dgm:prSet presAssocID="{79C3ADD3-09DF-42D2-98B6-16F9A6692F9C}" presName="connectorText" presStyleLbl="sibTrans2D1" presStyleIdx="0" presStyleCnt="3"/>
      <dgm:spPr/>
    </dgm:pt>
    <dgm:pt modelId="{4A8E88A4-0C1A-46D3-9255-11E0EC05566A}" type="pres">
      <dgm:prSet presAssocID="{8A6C5A21-FDDC-4085-8FB7-0C2229209B7C}" presName="node" presStyleLbl="node1" presStyleIdx="1" presStyleCnt="3">
        <dgm:presLayoutVars>
          <dgm:bulletEnabled val="1"/>
        </dgm:presLayoutVars>
      </dgm:prSet>
      <dgm:spPr/>
    </dgm:pt>
    <dgm:pt modelId="{A99323DD-C507-44BD-B8B2-B3F2F53AF75A}" type="pres">
      <dgm:prSet presAssocID="{E50E4708-D98C-432A-BDE8-3CFD0D5E07F0}" presName="sibTrans" presStyleLbl="sibTrans2D1" presStyleIdx="1" presStyleCnt="3"/>
      <dgm:spPr/>
    </dgm:pt>
    <dgm:pt modelId="{252D9719-7FF8-4CC5-97A7-81135476610C}" type="pres">
      <dgm:prSet presAssocID="{E50E4708-D98C-432A-BDE8-3CFD0D5E07F0}" presName="connectorText" presStyleLbl="sibTrans2D1" presStyleIdx="1" presStyleCnt="3"/>
      <dgm:spPr/>
    </dgm:pt>
    <dgm:pt modelId="{64DC6BB3-5462-4A26-8A47-39D33B38897C}" type="pres">
      <dgm:prSet presAssocID="{0C816391-3964-4FBE-AA57-D880852313C0}" presName="node" presStyleLbl="node1" presStyleIdx="2" presStyleCnt="3">
        <dgm:presLayoutVars>
          <dgm:bulletEnabled val="1"/>
        </dgm:presLayoutVars>
      </dgm:prSet>
      <dgm:spPr/>
    </dgm:pt>
    <dgm:pt modelId="{2DE5EBBF-328A-47B2-8521-22125C032E22}" type="pres">
      <dgm:prSet presAssocID="{14408373-FB37-441F-BC7E-7D6A3E1D090C}" presName="sibTrans" presStyleLbl="sibTrans2D1" presStyleIdx="2" presStyleCnt="3"/>
      <dgm:spPr/>
    </dgm:pt>
    <dgm:pt modelId="{73DC9DDC-B9FA-4334-AEC3-85FE65DAE6CE}" type="pres">
      <dgm:prSet presAssocID="{14408373-FB37-441F-BC7E-7D6A3E1D090C}" presName="connectorText" presStyleLbl="sibTrans2D1" presStyleIdx="2" presStyleCnt="3"/>
      <dgm:spPr/>
    </dgm:pt>
  </dgm:ptLst>
  <dgm:cxnLst>
    <dgm:cxn modelId="{F95EFE13-4888-4EE9-A141-370AA3726A16}" type="presOf" srcId="{8A6C5A21-FDDC-4085-8FB7-0C2229209B7C}" destId="{4A8E88A4-0C1A-46D3-9255-11E0EC05566A}" srcOrd="0" destOrd="0" presId="urn:microsoft.com/office/officeart/2005/8/layout/cycle2"/>
    <dgm:cxn modelId="{99643117-E80F-4FB8-BD45-632882176B13}" srcId="{3E0F1936-99DF-4AD6-B091-3A1C23EA8DA0}" destId="{0C816391-3964-4FBE-AA57-D880852313C0}" srcOrd="2" destOrd="0" parTransId="{E24B8293-EB77-48C9-B423-42533CEC773A}" sibTransId="{14408373-FB37-441F-BC7E-7D6A3E1D090C}"/>
    <dgm:cxn modelId="{9BF0F920-67CA-4FF8-8D1C-76C91D4D5C10}" type="presOf" srcId="{79C3ADD3-09DF-42D2-98B6-16F9A6692F9C}" destId="{C6819509-5053-45EC-A96D-93F7D12BF8E5}" srcOrd="0" destOrd="0" presId="urn:microsoft.com/office/officeart/2005/8/layout/cycle2"/>
    <dgm:cxn modelId="{5C224B21-8F27-490A-94D8-3E59721950C2}" type="presOf" srcId="{14408373-FB37-441F-BC7E-7D6A3E1D090C}" destId="{73DC9DDC-B9FA-4334-AEC3-85FE65DAE6CE}" srcOrd="1" destOrd="0" presId="urn:microsoft.com/office/officeart/2005/8/layout/cycle2"/>
    <dgm:cxn modelId="{EE37B526-0E96-4D10-85C5-88BF772F9EEB}" type="presOf" srcId="{E50E4708-D98C-432A-BDE8-3CFD0D5E07F0}" destId="{A99323DD-C507-44BD-B8B2-B3F2F53AF75A}" srcOrd="0" destOrd="0" presId="urn:microsoft.com/office/officeart/2005/8/layout/cycle2"/>
    <dgm:cxn modelId="{AB742261-029E-42EC-A121-62630DAB24E6}" type="presOf" srcId="{0C816391-3964-4FBE-AA57-D880852313C0}" destId="{64DC6BB3-5462-4A26-8A47-39D33B38897C}" srcOrd="0" destOrd="0" presId="urn:microsoft.com/office/officeart/2005/8/layout/cycle2"/>
    <dgm:cxn modelId="{17F5674F-2B26-4927-8750-875C608014E4}" type="presOf" srcId="{E50E4708-D98C-432A-BDE8-3CFD0D5E07F0}" destId="{252D9719-7FF8-4CC5-97A7-81135476610C}" srcOrd="1" destOrd="0" presId="urn:microsoft.com/office/officeart/2005/8/layout/cycle2"/>
    <dgm:cxn modelId="{7E043354-73D0-40C5-BF3D-5115D1D97774}" type="presOf" srcId="{B677FFD9-4ADF-420E-A170-2B4287D493DB}" destId="{5D059271-6AA8-4000-9E18-2A68575AA47D}" srcOrd="0" destOrd="0" presId="urn:microsoft.com/office/officeart/2005/8/layout/cycle2"/>
    <dgm:cxn modelId="{D34CC680-7F26-45C0-83DC-6D8A62620C20}" srcId="{3E0F1936-99DF-4AD6-B091-3A1C23EA8DA0}" destId="{8A6C5A21-FDDC-4085-8FB7-0C2229209B7C}" srcOrd="1" destOrd="0" parTransId="{358D95B3-BE4D-4760-9842-98A9484E3AA7}" sibTransId="{E50E4708-D98C-432A-BDE8-3CFD0D5E07F0}"/>
    <dgm:cxn modelId="{D080AD81-6446-44C6-A660-3AB8CC074600}" srcId="{3E0F1936-99DF-4AD6-B091-3A1C23EA8DA0}" destId="{B677FFD9-4ADF-420E-A170-2B4287D493DB}" srcOrd="0" destOrd="0" parTransId="{F36CF6B2-78FB-4848-B39B-922FCCB25C28}" sibTransId="{79C3ADD3-09DF-42D2-98B6-16F9A6692F9C}"/>
    <dgm:cxn modelId="{577856D7-BF88-473E-BC0F-E2588B499E43}" type="presOf" srcId="{14408373-FB37-441F-BC7E-7D6A3E1D090C}" destId="{2DE5EBBF-328A-47B2-8521-22125C032E22}" srcOrd="0" destOrd="0" presId="urn:microsoft.com/office/officeart/2005/8/layout/cycle2"/>
    <dgm:cxn modelId="{2B3811DA-A4D1-4DC8-8A18-80EFA7DA328C}" type="presOf" srcId="{3E0F1936-99DF-4AD6-B091-3A1C23EA8DA0}" destId="{8DC01F7D-EB2C-4ABA-B313-E12022E5A483}" srcOrd="0" destOrd="0" presId="urn:microsoft.com/office/officeart/2005/8/layout/cycle2"/>
    <dgm:cxn modelId="{79E7FDE8-69B5-45E6-8E30-C69274097AA7}" type="presOf" srcId="{79C3ADD3-09DF-42D2-98B6-16F9A6692F9C}" destId="{03E9FFA3-7B03-4243-90AB-29265594D681}" srcOrd="1" destOrd="0" presId="urn:microsoft.com/office/officeart/2005/8/layout/cycle2"/>
    <dgm:cxn modelId="{16A8C53A-ACA6-4376-9382-CF5A5105A973}" type="presParOf" srcId="{8DC01F7D-EB2C-4ABA-B313-E12022E5A483}" destId="{5D059271-6AA8-4000-9E18-2A68575AA47D}" srcOrd="0" destOrd="0" presId="urn:microsoft.com/office/officeart/2005/8/layout/cycle2"/>
    <dgm:cxn modelId="{BDE401B5-0A3C-45BB-B6CA-32B13AFFAC1C}" type="presParOf" srcId="{8DC01F7D-EB2C-4ABA-B313-E12022E5A483}" destId="{C6819509-5053-45EC-A96D-93F7D12BF8E5}" srcOrd="1" destOrd="0" presId="urn:microsoft.com/office/officeart/2005/8/layout/cycle2"/>
    <dgm:cxn modelId="{1DAB1259-6A91-4EEA-B505-991E2652EE69}" type="presParOf" srcId="{C6819509-5053-45EC-A96D-93F7D12BF8E5}" destId="{03E9FFA3-7B03-4243-90AB-29265594D681}" srcOrd="0" destOrd="0" presId="urn:microsoft.com/office/officeart/2005/8/layout/cycle2"/>
    <dgm:cxn modelId="{AA2911D1-FC15-4B13-8282-E9982047DE9F}" type="presParOf" srcId="{8DC01F7D-EB2C-4ABA-B313-E12022E5A483}" destId="{4A8E88A4-0C1A-46D3-9255-11E0EC05566A}" srcOrd="2" destOrd="0" presId="urn:microsoft.com/office/officeart/2005/8/layout/cycle2"/>
    <dgm:cxn modelId="{708F19D1-F593-41B3-99D9-01530E7AFEE8}" type="presParOf" srcId="{8DC01F7D-EB2C-4ABA-B313-E12022E5A483}" destId="{A99323DD-C507-44BD-B8B2-B3F2F53AF75A}" srcOrd="3" destOrd="0" presId="urn:microsoft.com/office/officeart/2005/8/layout/cycle2"/>
    <dgm:cxn modelId="{34D0EDAA-3F54-406B-9587-637273F97626}" type="presParOf" srcId="{A99323DD-C507-44BD-B8B2-B3F2F53AF75A}" destId="{252D9719-7FF8-4CC5-97A7-81135476610C}" srcOrd="0" destOrd="0" presId="urn:microsoft.com/office/officeart/2005/8/layout/cycle2"/>
    <dgm:cxn modelId="{8AA5DEE4-4EC9-4201-BD27-57F661544CAE}" type="presParOf" srcId="{8DC01F7D-EB2C-4ABA-B313-E12022E5A483}" destId="{64DC6BB3-5462-4A26-8A47-39D33B38897C}" srcOrd="4" destOrd="0" presId="urn:microsoft.com/office/officeart/2005/8/layout/cycle2"/>
    <dgm:cxn modelId="{E6F04254-D594-470C-A6DA-E445660D3445}" type="presParOf" srcId="{8DC01F7D-EB2C-4ABA-B313-E12022E5A483}" destId="{2DE5EBBF-328A-47B2-8521-22125C032E22}" srcOrd="5" destOrd="0" presId="urn:microsoft.com/office/officeart/2005/8/layout/cycle2"/>
    <dgm:cxn modelId="{E2019C16-C725-438A-AC62-47ECD3B58FB3}" type="presParOf" srcId="{2DE5EBBF-328A-47B2-8521-22125C032E22}" destId="{73DC9DDC-B9FA-4334-AEC3-85FE65DAE6CE}"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93E546-B13B-43FA-9680-D0CA86A51E32}" type="doc">
      <dgm:prSet loTypeId="urn:microsoft.com/office/officeart/2008/layout/PictureStrips" loCatId="list" qsTypeId="urn:microsoft.com/office/officeart/2005/8/quickstyle/simple1" qsCatId="simple" csTypeId="urn:microsoft.com/office/officeart/2005/8/colors/colorful5" csCatId="colorful" phldr="1"/>
      <dgm:spPr/>
      <dgm:t>
        <a:bodyPr/>
        <a:lstStyle/>
        <a:p>
          <a:endParaRPr lang="en-US"/>
        </a:p>
      </dgm:t>
    </dgm:pt>
    <dgm:pt modelId="{D89BD949-8880-4D66-8DD4-07FB72012D67}">
      <dgm:prSet/>
      <dgm:spPr/>
      <dgm:t>
        <a:bodyPr/>
        <a:lstStyle/>
        <a:p>
          <a:pPr rtl="0"/>
          <a:r>
            <a:rPr lang="en-US" dirty="0"/>
            <a:t>Apply to new development &amp; redevelopment</a:t>
          </a:r>
        </a:p>
      </dgm:t>
    </dgm:pt>
    <dgm:pt modelId="{9F287F9B-EA97-4078-9672-729228A52280}" type="parTrans" cxnId="{377CC68D-BDB3-40A7-920D-9CC94BBD1AE9}">
      <dgm:prSet/>
      <dgm:spPr/>
      <dgm:t>
        <a:bodyPr/>
        <a:lstStyle/>
        <a:p>
          <a:endParaRPr lang="en-US">
            <a:solidFill>
              <a:schemeClr val="tx1"/>
            </a:solidFill>
          </a:endParaRPr>
        </a:p>
      </dgm:t>
    </dgm:pt>
    <dgm:pt modelId="{CD289462-4422-45F4-9DFD-48E3B020B865}" type="sibTrans" cxnId="{377CC68D-BDB3-40A7-920D-9CC94BBD1AE9}">
      <dgm:prSet/>
      <dgm:spPr/>
      <dgm:t>
        <a:bodyPr/>
        <a:lstStyle/>
        <a:p>
          <a:endParaRPr lang="en-US">
            <a:solidFill>
              <a:schemeClr val="tx1"/>
            </a:solidFill>
          </a:endParaRPr>
        </a:p>
      </dgm:t>
    </dgm:pt>
    <dgm:pt modelId="{182AB28B-1C3D-4946-A145-90C15B45A505}">
      <dgm:prSet/>
      <dgm:spPr/>
      <dgm:t>
        <a:bodyPr/>
        <a:lstStyle/>
        <a:p>
          <a:pPr rtl="0"/>
          <a:r>
            <a:rPr lang="en-US" dirty="0"/>
            <a:t>Owner records cross access easement with deed</a:t>
          </a:r>
        </a:p>
      </dgm:t>
    </dgm:pt>
    <dgm:pt modelId="{736EDFB2-92AB-452F-8E31-BC9B40A181A3}" type="parTrans" cxnId="{D378A7F6-0D64-48D8-A6E5-A2D3BA493146}">
      <dgm:prSet/>
      <dgm:spPr/>
      <dgm:t>
        <a:bodyPr/>
        <a:lstStyle/>
        <a:p>
          <a:endParaRPr lang="en-US">
            <a:solidFill>
              <a:schemeClr val="tx1"/>
            </a:solidFill>
          </a:endParaRPr>
        </a:p>
      </dgm:t>
    </dgm:pt>
    <dgm:pt modelId="{5599898A-3835-4EE7-B4B5-C95C4D7D8F07}" type="sibTrans" cxnId="{D378A7F6-0D64-48D8-A6E5-A2D3BA493146}">
      <dgm:prSet/>
      <dgm:spPr/>
      <dgm:t>
        <a:bodyPr/>
        <a:lstStyle/>
        <a:p>
          <a:endParaRPr lang="en-US">
            <a:solidFill>
              <a:schemeClr val="tx1"/>
            </a:solidFill>
          </a:endParaRPr>
        </a:p>
      </dgm:t>
    </dgm:pt>
    <dgm:pt modelId="{D3E7BD88-166D-4A92-8C8F-F2BF3149F4A1}">
      <dgm:prSet/>
      <dgm:spPr/>
      <dgm:t>
        <a:bodyPr/>
        <a:lstStyle/>
        <a:p>
          <a:pPr rtl="0"/>
          <a:r>
            <a:rPr lang="en-US" dirty="0"/>
            <a:t>Agreement to close any temporary driveways</a:t>
          </a:r>
        </a:p>
      </dgm:t>
    </dgm:pt>
    <dgm:pt modelId="{9DE1F243-A465-492A-B834-743A3D807C59}" type="parTrans" cxnId="{86F56838-3466-4CBD-A33C-FAF9EE9E0934}">
      <dgm:prSet/>
      <dgm:spPr/>
      <dgm:t>
        <a:bodyPr/>
        <a:lstStyle/>
        <a:p>
          <a:endParaRPr lang="en-US">
            <a:solidFill>
              <a:schemeClr val="tx1"/>
            </a:solidFill>
          </a:endParaRPr>
        </a:p>
      </dgm:t>
    </dgm:pt>
    <dgm:pt modelId="{5FF45113-61F7-4AD4-BF36-1162112FCC65}" type="sibTrans" cxnId="{86F56838-3466-4CBD-A33C-FAF9EE9E0934}">
      <dgm:prSet/>
      <dgm:spPr/>
      <dgm:t>
        <a:bodyPr/>
        <a:lstStyle/>
        <a:p>
          <a:endParaRPr lang="en-US">
            <a:solidFill>
              <a:schemeClr val="tx1"/>
            </a:solidFill>
          </a:endParaRPr>
        </a:p>
      </dgm:t>
    </dgm:pt>
    <dgm:pt modelId="{8C4406BE-C3B0-485E-B896-62A3F6E25F5B}">
      <dgm:prSet/>
      <dgm:spPr/>
      <dgm:t>
        <a:bodyPr/>
        <a:lstStyle/>
        <a:p>
          <a:pPr rtl="0"/>
          <a:r>
            <a:rPr lang="en-US" dirty="0"/>
            <a:t>Joint maintenance agreement, can be prorated</a:t>
          </a:r>
        </a:p>
      </dgm:t>
    </dgm:pt>
    <dgm:pt modelId="{55327832-79B1-4579-8AE6-D6BEA6804AD0}" type="parTrans" cxnId="{B1CB5206-5539-4728-8ADD-29331467BD79}">
      <dgm:prSet/>
      <dgm:spPr/>
      <dgm:t>
        <a:bodyPr/>
        <a:lstStyle/>
        <a:p>
          <a:endParaRPr lang="en-US">
            <a:solidFill>
              <a:schemeClr val="tx1"/>
            </a:solidFill>
          </a:endParaRPr>
        </a:p>
      </dgm:t>
    </dgm:pt>
    <dgm:pt modelId="{5BFD1A59-E0B8-4746-9655-1A4514C3D4E4}" type="sibTrans" cxnId="{B1CB5206-5539-4728-8ADD-29331467BD79}">
      <dgm:prSet/>
      <dgm:spPr/>
      <dgm:t>
        <a:bodyPr/>
        <a:lstStyle/>
        <a:p>
          <a:endParaRPr lang="en-US">
            <a:solidFill>
              <a:schemeClr val="tx1"/>
            </a:solidFill>
          </a:endParaRPr>
        </a:p>
      </dgm:t>
    </dgm:pt>
    <dgm:pt modelId="{8D12CBB8-4668-4036-83A9-58083722A406}">
      <dgm:prSet/>
      <dgm:spPr/>
      <dgm:t>
        <a:bodyPr/>
        <a:lstStyle/>
        <a:p>
          <a:pPr rtl="0"/>
          <a:r>
            <a:rPr lang="en-US" dirty="0"/>
            <a:t>Exceptions where impractical</a:t>
          </a:r>
        </a:p>
      </dgm:t>
    </dgm:pt>
    <dgm:pt modelId="{7D176F3A-C050-4201-A41C-3F8BBFD7BE68}" type="parTrans" cxnId="{3FF2A0C7-7DFD-42CE-AAF8-CC8E5A87AFB1}">
      <dgm:prSet/>
      <dgm:spPr/>
      <dgm:t>
        <a:bodyPr/>
        <a:lstStyle/>
        <a:p>
          <a:endParaRPr lang="en-US">
            <a:solidFill>
              <a:schemeClr val="tx1"/>
            </a:solidFill>
          </a:endParaRPr>
        </a:p>
      </dgm:t>
    </dgm:pt>
    <dgm:pt modelId="{CB248773-A99E-4820-99E4-7F08B8946A84}" type="sibTrans" cxnId="{3FF2A0C7-7DFD-42CE-AAF8-CC8E5A87AFB1}">
      <dgm:prSet/>
      <dgm:spPr/>
      <dgm:t>
        <a:bodyPr/>
        <a:lstStyle/>
        <a:p>
          <a:endParaRPr lang="en-US">
            <a:solidFill>
              <a:schemeClr val="tx1"/>
            </a:solidFill>
          </a:endParaRPr>
        </a:p>
      </dgm:t>
    </dgm:pt>
    <dgm:pt modelId="{371C0BB7-CB5F-4A0F-9D98-62955058F184}" type="pres">
      <dgm:prSet presAssocID="{A393E546-B13B-43FA-9680-D0CA86A51E32}" presName="Name0" presStyleCnt="0">
        <dgm:presLayoutVars>
          <dgm:dir/>
          <dgm:resizeHandles val="exact"/>
        </dgm:presLayoutVars>
      </dgm:prSet>
      <dgm:spPr/>
    </dgm:pt>
    <dgm:pt modelId="{E4A2A0AA-714B-479E-8D56-58135B0AC39D}" type="pres">
      <dgm:prSet presAssocID="{D89BD949-8880-4D66-8DD4-07FB72012D67}" presName="composite" presStyleCnt="0"/>
      <dgm:spPr/>
    </dgm:pt>
    <dgm:pt modelId="{4F11A61B-07E7-45C0-8E77-4E02B094A21F}" type="pres">
      <dgm:prSet presAssocID="{D89BD949-8880-4D66-8DD4-07FB72012D67}" presName="rect1" presStyleLbl="trAlignAcc1" presStyleIdx="0" presStyleCnt="5">
        <dgm:presLayoutVars>
          <dgm:bulletEnabled val="1"/>
        </dgm:presLayoutVars>
      </dgm:prSet>
      <dgm:spPr/>
    </dgm:pt>
    <dgm:pt modelId="{A9AD1E88-1217-413A-9101-CE23585E3227}" type="pres">
      <dgm:prSet presAssocID="{D89BD949-8880-4D66-8DD4-07FB72012D67}" presName="rect2" presStyleLbl="fgImgPlac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l="-25000" r="-25000"/>
          </a:stretch>
        </a:blipFill>
      </dgm:spPr>
      <dgm:extLst>
        <a:ext uri="{E40237B7-FDA0-4F09-8148-C483321AD2D9}">
          <dgm14:cNvPr xmlns:dgm14="http://schemas.microsoft.com/office/drawing/2010/diagram" id="0" name="" descr="Checkmark with solid fill"/>
        </a:ext>
      </dgm:extLst>
    </dgm:pt>
    <dgm:pt modelId="{70189772-6ACB-4B18-BBDE-1E1E700F6650}" type="pres">
      <dgm:prSet presAssocID="{CD289462-4422-45F4-9DFD-48E3B020B865}" presName="sibTrans" presStyleCnt="0"/>
      <dgm:spPr/>
    </dgm:pt>
    <dgm:pt modelId="{33F03241-AF9A-4A34-ADC3-F1F9E9275B0E}" type="pres">
      <dgm:prSet presAssocID="{182AB28B-1C3D-4946-A145-90C15B45A505}" presName="composite" presStyleCnt="0"/>
      <dgm:spPr/>
    </dgm:pt>
    <dgm:pt modelId="{DB6A8F82-A43D-4F78-8B26-3EAA12225944}" type="pres">
      <dgm:prSet presAssocID="{182AB28B-1C3D-4946-A145-90C15B45A505}" presName="rect1" presStyleLbl="trAlignAcc1" presStyleIdx="1" presStyleCnt="5">
        <dgm:presLayoutVars>
          <dgm:bulletEnabled val="1"/>
        </dgm:presLayoutVars>
      </dgm:prSet>
      <dgm:spPr/>
    </dgm:pt>
    <dgm:pt modelId="{D6537D78-625D-4D9F-8673-10F1C3174B78}" type="pres">
      <dgm:prSet presAssocID="{182AB28B-1C3D-4946-A145-90C15B45A505}" presName="rect2" presStyleLbl="fgImgPlac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dgm:spPr>
      <dgm:extLst>
        <a:ext uri="{E40237B7-FDA0-4F09-8148-C483321AD2D9}">
          <dgm14:cNvPr xmlns:dgm14="http://schemas.microsoft.com/office/drawing/2010/diagram" id="0" name="" descr="Checkmark with solid fill"/>
        </a:ext>
      </dgm:extLst>
    </dgm:pt>
    <dgm:pt modelId="{7D5E2E00-2E50-459B-84AE-CE566DFB941D}" type="pres">
      <dgm:prSet presAssocID="{5599898A-3835-4EE7-B4B5-C95C4D7D8F07}" presName="sibTrans" presStyleCnt="0"/>
      <dgm:spPr/>
    </dgm:pt>
    <dgm:pt modelId="{1B7F8231-552C-467F-BD1F-63E6521B35CA}" type="pres">
      <dgm:prSet presAssocID="{D3E7BD88-166D-4A92-8C8F-F2BF3149F4A1}" presName="composite" presStyleCnt="0"/>
      <dgm:spPr/>
    </dgm:pt>
    <dgm:pt modelId="{ABD840DB-1CF7-4B02-AD9D-C3CA8FE35F0B}" type="pres">
      <dgm:prSet presAssocID="{D3E7BD88-166D-4A92-8C8F-F2BF3149F4A1}" presName="rect1" presStyleLbl="trAlignAcc1" presStyleIdx="2" presStyleCnt="5">
        <dgm:presLayoutVars>
          <dgm:bulletEnabled val="1"/>
        </dgm:presLayoutVars>
      </dgm:prSet>
      <dgm:spPr/>
    </dgm:pt>
    <dgm:pt modelId="{091180A5-FAD1-4FE4-A6A1-3E2BCE0803FE}" type="pres">
      <dgm:prSet presAssocID="{D3E7BD88-166D-4A92-8C8F-F2BF3149F4A1}" presName="rect2" presStyleLbl="fgImgPlac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dgm:spPr>
      <dgm:extLst>
        <a:ext uri="{E40237B7-FDA0-4F09-8148-C483321AD2D9}">
          <dgm14:cNvPr xmlns:dgm14="http://schemas.microsoft.com/office/drawing/2010/diagram" id="0" name="" descr="Checkmark with solid fill"/>
        </a:ext>
      </dgm:extLst>
    </dgm:pt>
    <dgm:pt modelId="{BC0A2F1C-B60F-4B91-81EA-EBCB107D2D9B}" type="pres">
      <dgm:prSet presAssocID="{5FF45113-61F7-4AD4-BF36-1162112FCC65}" presName="sibTrans" presStyleCnt="0"/>
      <dgm:spPr/>
    </dgm:pt>
    <dgm:pt modelId="{EFB886FE-2B81-49CC-BCFC-CF1763978441}" type="pres">
      <dgm:prSet presAssocID="{8C4406BE-C3B0-485E-B896-62A3F6E25F5B}" presName="composite" presStyleCnt="0"/>
      <dgm:spPr/>
    </dgm:pt>
    <dgm:pt modelId="{B62CB5F5-BBEA-4AA3-B6FF-F9BDD54388C3}" type="pres">
      <dgm:prSet presAssocID="{8C4406BE-C3B0-485E-B896-62A3F6E25F5B}" presName="rect1" presStyleLbl="trAlignAcc1" presStyleIdx="3" presStyleCnt="5">
        <dgm:presLayoutVars>
          <dgm:bulletEnabled val="1"/>
        </dgm:presLayoutVars>
      </dgm:prSet>
      <dgm:spPr/>
    </dgm:pt>
    <dgm:pt modelId="{BC525B4C-CA50-45E2-9EB5-586EB986121B}" type="pres">
      <dgm:prSet presAssocID="{8C4406BE-C3B0-485E-B896-62A3F6E25F5B}" presName="rect2" presStyleLbl="fgImgPlac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5000" r="-25000"/>
          </a:stretch>
        </a:blipFill>
      </dgm:spPr>
      <dgm:extLst>
        <a:ext uri="{E40237B7-FDA0-4F09-8148-C483321AD2D9}">
          <dgm14:cNvPr xmlns:dgm14="http://schemas.microsoft.com/office/drawing/2010/diagram" id="0" name="" descr="Checkmark with solid fill"/>
        </a:ext>
      </dgm:extLst>
    </dgm:pt>
    <dgm:pt modelId="{164C8AB8-C550-4A3B-A46D-E96E26C480DD}" type="pres">
      <dgm:prSet presAssocID="{5BFD1A59-E0B8-4746-9655-1A4514C3D4E4}" presName="sibTrans" presStyleCnt="0"/>
      <dgm:spPr/>
    </dgm:pt>
    <dgm:pt modelId="{D901FFCB-A740-4D7B-BDCA-3FA6584AC55F}" type="pres">
      <dgm:prSet presAssocID="{8D12CBB8-4668-4036-83A9-58083722A406}" presName="composite" presStyleCnt="0"/>
      <dgm:spPr/>
    </dgm:pt>
    <dgm:pt modelId="{D7032B57-1C1A-470E-B00C-225657166F30}" type="pres">
      <dgm:prSet presAssocID="{8D12CBB8-4668-4036-83A9-58083722A406}" presName="rect1" presStyleLbl="trAlignAcc1" presStyleIdx="4" presStyleCnt="5">
        <dgm:presLayoutVars>
          <dgm:bulletEnabled val="1"/>
        </dgm:presLayoutVars>
      </dgm:prSet>
      <dgm:spPr/>
    </dgm:pt>
    <dgm:pt modelId="{B99D62C5-06B3-4BDE-AD9D-1410D4E4429B}" type="pres">
      <dgm:prSet presAssocID="{8D12CBB8-4668-4036-83A9-58083722A406}" presName="rect2" presStyleLbl="fgImgPlac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25000" r="-25000"/>
          </a:stretch>
        </a:blipFill>
      </dgm:spPr>
      <dgm:extLst>
        <a:ext uri="{E40237B7-FDA0-4F09-8148-C483321AD2D9}">
          <dgm14:cNvPr xmlns:dgm14="http://schemas.microsoft.com/office/drawing/2010/diagram" id="0" name="" descr="Checkmark with solid fill"/>
        </a:ext>
      </dgm:extLst>
    </dgm:pt>
  </dgm:ptLst>
  <dgm:cxnLst>
    <dgm:cxn modelId="{148AF402-99A4-4834-B39C-2278662498D3}" type="presOf" srcId="{A393E546-B13B-43FA-9680-D0CA86A51E32}" destId="{371C0BB7-CB5F-4A0F-9D98-62955058F184}" srcOrd="0" destOrd="0" presId="urn:microsoft.com/office/officeart/2008/layout/PictureStrips"/>
    <dgm:cxn modelId="{B1CB5206-5539-4728-8ADD-29331467BD79}" srcId="{A393E546-B13B-43FA-9680-D0CA86A51E32}" destId="{8C4406BE-C3B0-485E-B896-62A3F6E25F5B}" srcOrd="3" destOrd="0" parTransId="{55327832-79B1-4579-8AE6-D6BEA6804AD0}" sibTransId="{5BFD1A59-E0B8-4746-9655-1A4514C3D4E4}"/>
    <dgm:cxn modelId="{DC693C14-C6E1-4E3B-81D9-F4C55D0F76D4}" type="presOf" srcId="{182AB28B-1C3D-4946-A145-90C15B45A505}" destId="{DB6A8F82-A43D-4F78-8B26-3EAA12225944}" srcOrd="0" destOrd="0" presId="urn:microsoft.com/office/officeart/2008/layout/PictureStrips"/>
    <dgm:cxn modelId="{B55D8B16-C6CD-48D0-850C-F6990CB9B09A}" type="presOf" srcId="{8C4406BE-C3B0-485E-B896-62A3F6E25F5B}" destId="{B62CB5F5-BBEA-4AA3-B6FF-F9BDD54388C3}" srcOrd="0" destOrd="0" presId="urn:microsoft.com/office/officeart/2008/layout/PictureStrips"/>
    <dgm:cxn modelId="{2268472F-2ECD-4228-9B3C-FE55FCDCDFBC}" type="presOf" srcId="{D89BD949-8880-4D66-8DD4-07FB72012D67}" destId="{4F11A61B-07E7-45C0-8E77-4E02B094A21F}" srcOrd="0" destOrd="0" presId="urn:microsoft.com/office/officeart/2008/layout/PictureStrips"/>
    <dgm:cxn modelId="{86F56838-3466-4CBD-A33C-FAF9EE9E0934}" srcId="{A393E546-B13B-43FA-9680-D0CA86A51E32}" destId="{D3E7BD88-166D-4A92-8C8F-F2BF3149F4A1}" srcOrd="2" destOrd="0" parTransId="{9DE1F243-A465-492A-B834-743A3D807C59}" sibTransId="{5FF45113-61F7-4AD4-BF36-1162112FCC65}"/>
    <dgm:cxn modelId="{DB299958-EB2B-4C4F-A50F-4F917E8958A1}" type="presOf" srcId="{D3E7BD88-166D-4A92-8C8F-F2BF3149F4A1}" destId="{ABD840DB-1CF7-4B02-AD9D-C3CA8FE35F0B}" srcOrd="0" destOrd="0" presId="urn:microsoft.com/office/officeart/2008/layout/PictureStrips"/>
    <dgm:cxn modelId="{D493267C-F738-4A78-A16F-A67D16F38448}" type="presOf" srcId="{8D12CBB8-4668-4036-83A9-58083722A406}" destId="{D7032B57-1C1A-470E-B00C-225657166F30}" srcOrd="0" destOrd="0" presId="urn:microsoft.com/office/officeart/2008/layout/PictureStrips"/>
    <dgm:cxn modelId="{377CC68D-BDB3-40A7-920D-9CC94BBD1AE9}" srcId="{A393E546-B13B-43FA-9680-D0CA86A51E32}" destId="{D89BD949-8880-4D66-8DD4-07FB72012D67}" srcOrd="0" destOrd="0" parTransId="{9F287F9B-EA97-4078-9672-729228A52280}" sibTransId="{CD289462-4422-45F4-9DFD-48E3B020B865}"/>
    <dgm:cxn modelId="{3FF2A0C7-7DFD-42CE-AAF8-CC8E5A87AFB1}" srcId="{A393E546-B13B-43FA-9680-D0CA86A51E32}" destId="{8D12CBB8-4668-4036-83A9-58083722A406}" srcOrd="4" destOrd="0" parTransId="{7D176F3A-C050-4201-A41C-3F8BBFD7BE68}" sibTransId="{CB248773-A99E-4820-99E4-7F08B8946A84}"/>
    <dgm:cxn modelId="{D378A7F6-0D64-48D8-A6E5-A2D3BA493146}" srcId="{A393E546-B13B-43FA-9680-D0CA86A51E32}" destId="{182AB28B-1C3D-4946-A145-90C15B45A505}" srcOrd="1" destOrd="0" parTransId="{736EDFB2-92AB-452F-8E31-BC9B40A181A3}" sibTransId="{5599898A-3835-4EE7-B4B5-C95C4D7D8F07}"/>
    <dgm:cxn modelId="{14BFB211-31BC-489A-BEC6-C326F085988F}" type="presParOf" srcId="{371C0BB7-CB5F-4A0F-9D98-62955058F184}" destId="{E4A2A0AA-714B-479E-8D56-58135B0AC39D}" srcOrd="0" destOrd="0" presId="urn:microsoft.com/office/officeart/2008/layout/PictureStrips"/>
    <dgm:cxn modelId="{E0F88337-0AFA-4D55-A08E-746865103749}" type="presParOf" srcId="{E4A2A0AA-714B-479E-8D56-58135B0AC39D}" destId="{4F11A61B-07E7-45C0-8E77-4E02B094A21F}" srcOrd="0" destOrd="0" presId="urn:microsoft.com/office/officeart/2008/layout/PictureStrips"/>
    <dgm:cxn modelId="{683E62D6-F338-421D-8A02-2E7E281A4EF8}" type="presParOf" srcId="{E4A2A0AA-714B-479E-8D56-58135B0AC39D}" destId="{A9AD1E88-1217-413A-9101-CE23585E3227}" srcOrd="1" destOrd="0" presId="urn:microsoft.com/office/officeart/2008/layout/PictureStrips"/>
    <dgm:cxn modelId="{78D4A754-C559-4573-8686-0540ED3152AA}" type="presParOf" srcId="{371C0BB7-CB5F-4A0F-9D98-62955058F184}" destId="{70189772-6ACB-4B18-BBDE-1E1E700F6650}" srcOrd="1" destOrd="0" presId="urn:microsoft.com/office/officeart/2008/layout/PictureStrips"/>
    <dgm:cxn modelId="{7D53B439-F15C-4D1B-9E24-88CF1540FA4B}" type="presParOf" srcId="{371C0BB7-CB5F-4A0F-9D98-62955058F184}" destId="{33F03241-AF9A-4A34-ADC3-F1F9E9275B0E}" srcOrd="2" destOrd="0" presId="urn:microsoft.com/office/officeart/2008/layout/PictureStrips"/>
    <dgm:cxn modelId="{38DA5636-F9CE-43F1-A7C2-A2600DA61AE9}" type="presParOf" srcId="{33F03241-AF9A-4A34-ADC3-F1F9E9275B0E}" destId="{DB6A8F82-A43D-4F78-8B26-3EAA12225944}" srcOrd="0" destOrd="0" presId="urn:microsoft.com/office/officeart/2008/layout/PictureStrips"/>
    <dgm:cxn modelId="{8FE279F8-4C7D-4521-A9A4-36E958F721D4}" type="presParOf" srcId="{33F03241-AF9A-4A34-ADC3-F1F9E9275B0E}" destId="{D6537D78-625D-4D9F-8673-10F1C3174B78}" srcOrd="1" destOrd="0" presId="urn:microsoft.com/office/officeart/2008/layout/PictureStrips"/>
    <dgm:cxn modelId="{91000779-5584-4A9F-A193-B5B3D9260873}" type="presParOf" srcId="{371C0BB7-CB5F-4A0F-9D98-62955058F184}" destId="{7D5E2E00-2E50-459B-84AE-CE566DFB941D}" srcOrd="3" destOrd="0" presId="urn:microsoft.com/office/officeart/2008/layout/PictureStrips"/>
    <dgm:cxn modelId="{957AB1D0-5862-42A9-89C4-603EB47A2F95}" type="presParOf" srcId="{371C0BB7-CB5F-4A0F-9D98-62955058F184}" destId="{1B7F8231-552C-467F-BD1F-63E6521B35CA}" srcOrd="4" destOrd="0" presId="urn:microsoft.com/office/officeart/2008/layout/PictureStrips"/>
    <dgm:cxn modelId="{0B2E65BD-E661-451E-A80A-31AB1645BFF1}" type="presParOf" srcId="{1B7F8231-552C-467F-BD1F-63E6521B35CA}" destId="{ABD840DB-1CF7-4B02-AD9D-C3CA8FE35F0B}" srcOrd="0" destOrd="0" presId="urn:microsoft.com/office/officeart/2008/layout/PictureStrips"/>
    <dgm:cxn modelId="{B0F73B23-3232-4B57-80F7-E943F65B0A76}" type="presParOf" srcId="{1B7F8231-552C-467F-BD1F-63E6521B35CA}" destId="{091180A5-FAD1-4FE4-A6A1-3E2BCE0803FE}" srcOrd="1" destOrd="0" presId="urn:microsoft.com/office/officeart/2008/layout/PictureStrips"/>
    <dgm:cxn modelId="{25BDC491-E005-4A6F-9206-A5A8AE92F56D}" type="presParOf" srcId="{371C0BB7-CB5F-4A0F-9D98-62955058F184}" destId="{BC0A2F1C-B60F-4B91-81EA-EBCB107D2D9B}" srcOrd="5" destOrd="0" presId="urn:microsoft.com/office/officeart/2008/layout/PictureStrips"/>
    <dgm:cxn modelId="{CBB46216-0157-4EC6-9EF4-B0E00524EA53}" type="presParOf" srcId="{371C0BB7-CB5F-4A0F-9D98-62955058F184}" destId="{EFB886FE-2B81-49CC-BCFC-CF1763978441}" srcOrd="6" destOrd="0" presId="urn:microsoft.com/office/officeart/2008/layout/PictureStrips"/>
    <dgm:cxn modelId="{81B621B2-20D7-4394-AFFA-27F07EF3E74B}" type="presParOf" srcId="{EFB886FE-2B81-49CC-BCFC-CF1763978441}" destId="{B62CB5F5-BBEA-4AA3-B6FF-F9BDD54388C3}" srcOrd="0" destOrd="0" presId="urn:microsoft.com/office/officeart/2008/layout/PictureStrips"/>
    <dgm:cxn modelId="{C112B95C-4540-4185-8A08-B857641415F0}" type="presParOf" srcId="{EFB886FE-2B81-49CC-BCFC-CF1763978441}" destId="{BC525B4C-CA50-45E2-9EB5-586EB986121B}" srcOrd="1" destOrd="0" presId="urn:microsoft.com/office/officeart/2008/layout/PictureStrips"/>
    <dgm:cxn modelId="{770ED5D1-9096-4096-92E2-955FDFB223D3}" type="presParOf" srcId="{371C0BB7-CB5F-4A0F-9D98-62955058F184}" destId="{164C8AB8-C550-4A3B-A46D-E96E26C480DD}" srcOrd="7" destOrd="0" presId="urn:microsoft.com/office/officeart/2008/layout/PictureStrips"/>
    <dgm:cxn modelId="{5E0BC16F-0A17-4D90-A4CB-6D1CAF75F9D9}" type="presParOf" srcId="{371C0BB7-CB5F-4A0F-9D98-62955058F184}" destId="{D901FFCB-A740-4D7B-BDCA-3FA6584AC55F}" srcOrd="8" destOrd="0" presId="urn:microsoft.com/office/officeart/2008/layout/PictureStrips"/>
    <dgm:cxn modelId="{1803710E-134D-48DB-8176-832321BBD092}" type="presParOf" srcId="{D901FFCB-A740-4D7B-BDCA-3FA6584AC55F}" destId="{D7032B57-1C1A-470E-B00C-225657166F30}" srcOrd="0" destOrd="0" presId="urn:microsoft.com/office/officeart/2008/layout/PictureStrips"/>
    <dgm:cxn modelId="{EF98E654-1F5D-488F-A3EE-5439E781868C}" type="presParOf" srcId="{D901FFCB-A740-4D7B-BDCA-3FA6584AC55F}" destId="{B99D62C5-06B3-4BDE-AD9D-1410D4E4429B}"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E025DBC-33E9-4D57-A2FE-76B37DE27E7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6F76924-97AA-430A-A78E-F1D90FE3CB7A}">
      <dgm:prSet/>
      <dgm:spPr>
        <a:solidFill>
          <a:srgbClr val="92D050"/>
        </a:solidFill>
      </dgm:spPr>
      <dgm:t>
        <a:bodyPr/>
        <a:lstStyle/>
        <a:p>
          <a:pPr rtl="0"/>
          <a:r>
            <a:rPr lang="en-US" dirty="0"/>
            <a:t>Pedestrian/bicycle connections with bus stops</a:t>
          </a:r>
        </a:p>
      </dgm:t>
    </dgm:pt>
    <dgm:pt modelId="{D0521167-991D-43AC-BE6F-AF8138DD05DC}" type="parTrans" cxnId="{60533A76-4BD4-4708-9C8D-216A4D22B0F4}">
      <dgm:prSet/>
      <dgm:spPr/>
      <dgm:t>
        <a:bodyPr/>
        <a:lstStyle/>
        <a:p>
          <a:endParaRPr lang="en-US"/>
        </a:p>
      </dgm:t>
    </dgm:pt>
    <dgm:pt modelId="{82FBA853-03CF-4978-A220-4599B238CB57}" type="sibTrans" cxnId="{60533A76-4BD4-4708-9C8D-216A4D22B0F4}">
      <dgm:prSet/>
      <dgm:spPr/>
      <dgm:t>
        <a:bodyPr/>
        <a:lstStyle/>
        <a:p>
          <a:endParaRPr lang="en-US"/>
        </a:p>
      </dgm:t>
    </dgm:pt>
    <dgm:pt modelId="{B1D767DF-FBC0-4260-A027-480166116C60}">
      <dgm:prSet/>
      <dgm:spPr>
        <a:solidFill>
          <a:srgbClr val="7030A0"/>
        </a:solidFill>
      </dgm:spPr>
      <dgm:t>
        <a:bodyPr/>
        <a:lstStyle/>
        <a:p>
          <a:pPr rtl="0"/>
          <a:r>
            <a:rPr lang="en-US" dirty="0"/>
            <a:t>Safe midblock crossings with medians</a:t>
          </a:r>
        </a:p>
      </dgm:t>
    </dgm:pt>
    <dgm:pt modelId="{4992FFC8-794C-45FF-83DA-BF5FCEF73219}" type="parTrans" cxnId="{777957AA-F3D6-44D6-9547-5053D8E46F5B}">
      <dgm:prSet/>
      <dgm:spPr/>
      <dgm:t>
        <a:bodyPr/>
        <a:lstStyle/>
        <a:p>
          <a:endParaRPr lang="en-US"/>
        </a:p>
      </dgm:t>
    </dgm:pt>
    <dgm:pt modelId="{AE59F82B-8E1B-49D9-975E-56CF109D2B6B}" type="sibTrans" cxnId="{777957AA-F3D6-44D6-9547-5053D8E46F5B}">
      <dgm:prSet/>
      <dgm:spPr/>
      <dgm:t>
        <a:bodyPr/>
        <a:lstStyle/>
        <a:p>
          <a:endParaRPr lang="en-US"/>
        </a:p>
      </dgm:t>
    </dgm:pt>
    <dgm:pt modelId="{4346C337-CCA3-451F-B798-387C2842FAB8}">
      <dgm:prSet/>
      <dgm:spPr>
        <a:solidFill>
          <a:srgbClr val="0070C0"/>
        </a:solidFill>
      </dgm:spPr>
      <dgm:t>
        <a:bodyPr/>
        <a:lstStyle/>
        <a:p>
          <a:pPr rtl="0"/>
          <a:r>
            <a:rPr lang="en-US" dirty="0"/>
            <a:t>Internal transit access to shopping centers and other large developments </a:t>
          </a:r>
        </a:p>
      </dgm:t>
    </dgm:pt>
    <dgm:pt modelId="{FE9D21F4-1EFE-49F6-BA09-AE861B8C445F}" type="parTrans" cxnId="{3271FB55-A40E-488A-87CA-958790426C76}">
      <dgm:prSet/>
      <dgm:spPr/>
      <dgm:t>
        <a:bodyPr/>
        <a:lstStyle/>
        <a:p>
          <a:endParaRPr lang="en-US"/>
        </a:p>
      </dgm:t>
    </dgm:pt>
    <dgm:pt modelId="{9F72F96D-34C9-4D61-84C7-8603F882FA0F}" type="sibTrans" cxnId="{3271FB55-A40E-488A-87CA-958790426C76}">
      <dgm:prSet/>
      <dgm:spPr/>
      <dgm:t>
        <a:bodyPr/>
        <a:lstStyle/>
        <a:p>
          <a:endParaRPr lang="en-US"/>
        </a:p>
      </dgm:t>
    </dgm:pt>
    <dgm:pt modelId="{761E05DF-8529-45A9-8BBC-A3C2697EA337}" type="pres">
      <dgm:prSet presAssocID="{6E025DBC-33E9-4D57-A2FE-76B37DE27E75}" presName="linear" presStyleCnt="0">
        <dgm:presLayoutVars>
          <dgm:animLvl val="lvl"/>
          <dgm:resizeHandles val="exact"/>
        </dgm:presLayoutVars>
      </dgm:prSet>
      <dgm:spPr/>
    </dgm:pt>
    <dgm:pt modelId="{083CC8C7-B4EB-413C-86EA-BFC3E13B35FC}" type="pres">
      <dgm:prSet presAssocID="{46F76924-97AA-430A-A78E-F1D90FE3CB7A}" presName="parentText" presStyleLbl="node1" presStyleIdx="0" presStyleCnt="3">
        <dgm:presLayoutVars>
          <dgm:chMax val="0"/>
          <dgm:bulletEnabled val="1"/>
        </dgm:presLayoutVars>
      </dgm:prSet>
      <dgm:spPr/>
    </dgm:pt>
    <dgm:pt modelId="{BDE0EBC2-C60F-47CC-A016-DAD4C48AC0F3}" type="pres">
      <dgm:prSet presAssocID="{82FBA853-03CF-4978-A220-4599B238CB57}" presName="spacer" presStyleCnt="0"/>
      <dgm:spPr/>
    </dgm:pt>
    <dgm:pt modelId="{FA7A4FAF-607E-4742-957D-13A977EE2DF1}" type="pres">
      <dgm:prSet presAssocID="{B1D767DF-FBC0-4260-A027-480166116C60}" presName="parentText" presStyleLbl="node1" presStyleIdx="1" presStyleCnt="3">
        <dgm:presLayoutVars>
          <dgm:chMax val="0"/>
          <dgm:bulletEnabled val="1"/>
        </dgm:presLayoutVars>
      </dgm:prSet>
      <dgm:spPr/>
    </dgm:pt>
    <dgm:pt modelId="{EC02F762-9952-44B7-AA6D-DE51EC3AAFF9}" type="pres">
      <dgm:prSet presAssocID="{AE59F82B-8E1B-49D9-975E-56CF109D2B6B}" presName="spacer" presStyleCnt="0"/>
      <dgm:spPr/>
    </dgm:pt>
    <dgm:pt modelId="{A52A3CFA-6887-4613-BFB8-4EC9B8D85076}" type="pres">
      <dgm:prSet presAssocID="{4346C337-CCA3-451F-B798-387C2842FAB8}" presName="parentText" presStyleLbl="node1" presStyleIdx="2" presStyleCnt="3">
        <dgm:presLayoutVars>
          <dgm:chMax val="0"/>
          <dgm:bulletEnabled val="1"/>
        </dgm:presLayoutVars>
      </dgm:prSet>
      <dgm:spPr/>
    </dgm:pt>
  </dgm:ptLst>
  <dgm:cxnLst>
    <dgm:cxn modelId="{24DA893B-08EE-4F62-8FB0-A31040F3F295}" type="presOf" srcId="{46F76924-97AA-430A-A78E-F1D90FE3CB7A}" destId="{083CC8C7-B4EB-413C-86EA-BFC3E13B35FC}" srcOrd="0" destOrd="0" presId="urn:microsoft.com/office/officeart/2005/8/layout/vList2"/>
    <dgm:cxn modelId="{EA3D9762-06E8-4B50-8629-F0DE8781DD08}" type="presOf" srcId="{4346C337-CCA3-451F-B798-387C2842FAB8}" destId="{A52A3CFA-6887-4613-BFB8-4EC9B8D85076}" srcOrd="0" destOrd="0" presId="urn:microsoft.com/office/officeart/2005/8/layout/vList2"/>
    <dgm:cxn modelId="{3271FB55-A40E-488A-87CA-958790426C76}" srcId="{6E025DBC-33E9-4D57-A2FE-76B37DE27E75}" destId="{4346C337-CCA3-451F-B798-387C2842FAB8}" srcOrd="2" destOrd="0" parTransId="{FE9D21F4-1EFE-49F6-BA09-AE861B8C445F}" sibTransId="{9F72F96D-34C9-4D61-84C7-8603F882FA0F}"/>
    <dgm:cxn modelId="{60533A76-4BD4-4708-9C8D-216A4D22B0F4}" srcId="{6E025DBC-33E9-4D57-A2FE-76B37DE27E75}" destId="{46F76924-97AA-430A-A78E-F1D90FE3CB7A}" srcOrd="0" destOrd="0" parTransId="{D0521167-991D-43AC-BE6F-AF8138DD05DC}" sibTransId="{82FBA853-03CF-4978-A220-4599B238CB57}"/>
    <dgm:cxn modelId="{5630F156-E90D-4BE4-AC88-979D0729822A}" type="presOf" srcId="{B1D767DF-FBC0-4260-A027-480166116C60}" destId="{FA7A4FAF-607E-4742-957D-13A977EE2DF1}" srcOrd="0" destOrd="0" presId="urn:microsoft.com/office/officeart/2005/8/layout/vList2"/>
    <dgm:cxn modelId="{777957AA-F3D6-44D6-9547-5053D8E46F5B}" srcId="{6E025DBC-33E9-4D57-A2FE-76B37DE27E75}" destId="{B1D767DF-FBC0-4260-A027-480166116C60}" srcOrd="1" destOrd="0" parTransId="{4992FFC8-794C-45FF-83DA-BF5FCEF73219}" sibTransId="{AE59F82B-8E1B-49D9-975E-56CF109D2B6B}"/>
    <dgm:cxn modelId="{8A351CC5-3001-4C15-BF33-A685778806A6}" type="presOf" srcId="{6E025DBC-33E9-4D57-A2FE-76B37DE27E75}" destId="{761E05DF-8529-45A9-8BBC-A3C2697EA337}" srcOrd="0" destOrd="0" presId="urn:microsoft.com/office/officeart/2005/8/layout/vList2"/>
    <dgm:cxn modelId="{A6834EE7-068E-458D-868E-0BF8A472CCA5}" type="presParOf" srcId="{761E05DF-8529-45A9-8BBC-A3C2697EA337}" destId="{083CC8C7-B4EB-413C-86EA-BFC3E13B35FC}" srcOrd="0" destOrd="0" presId="urn:microsoft.com/office/officeart/2005/8/layout/vList2"/>
    <dgm:cxn modelId="{25144326-ECC3-41CA-B730-E3C3212470FB}" type="presParOf" srcId="{761E05DF-8529-45A9-8BBC-A3C2697EA337}" destId="{BDE0EBC2-C60F-47CC-A016-DAD4C48AC0F3}" srcOrd="1" destOrd="0" presId="urn:microsoft.com/office/officeart/2005/8/layout/vList2"/>
    <dgm:cxn modelId="{8078FA90-7415-4F7F-8511-FACC441DA7C8}" type="presParOf" srcId="{761E05DF-8529-45A9-8BBC-A3C2697EA337}" destId="{FA7A4FAF-607E-4742-957D-13A977EE2DF1}" srcOrd="2" destOrd="0" presId="urn:microsoft.com/office/officeart/2005/8/layout/vList2"/>
    <dgm:cxn modelId="{942259DA-3FDE-4E99-AA1D-72381CF84999}" type="presParOf" srcId="{761E05DF-8529-45A9-8BBC-A3C2697EA337}" destId="{EC02F762-9952-44B7-AA6D-DE51EC3AAFF9}" srcOrd="3" destOrd="0" presId="urn:microsoft.com/office/officeart/2005/8/layout/vList2"/>
    <dgm:cxn modelId="{253498B7-1A90-44BC-9723-766F406A6085}" type="presParOf" srcId="{761E05DF-8529-45A9-8BBC-A3C2697EA337}" destId="{A52A3CFA-6887-4613-BFB8-4EC9B8D85076}" srcOrd="4" destOrd="0" presId="urn:microsoft.com/office/officeart/2005/8/layout/vList2"/>
  </dgm:cxnLst>
  <dgm:bg/>
  <dgm:whole>
    <a:ln>
      <a:solidFill>
        <a:schemeClr val="tx2">
          <a:lumMod val="20000"/>
          <a:lumOff val="80000"/>
        </a:schemeClr>
      </a:solidFill>
    </a:ln>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059271-6AA8-4000-9E18-2A68575AA47D}">
      <dsp:nvSpPr>
        <dsp:cNvPr id="0" name=""/>
        <dsp:cNvSpPr/>
      </dsp:nvSpPr>
      <dsp:spPr>
        <a:xfrm>
          <a:off x="1311991" y="42377"/>
          <a:ext cx="1745054" cy="1745054"/>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Support internal circulation and consolidate access</a:t>
          </a:r>
        </a:p>
      </dsp:txBody>
      <dsp:txXfrm>
        <a:off x="1567548" y="297934"/>
        <a:ext cx="1233940" cy="1233940"/>
      </dsp:txXfrm>
    </dsp:sp>
    <dsp:sp modelId="{C6819509-5053-45EC-A96D-93F7D12BF8E5}">
      <dsp:nvSpPr>
        <dsp:cNvPr id="0" name=""/>
        <dsp:cNvSpPr/>
      </dsp:nvSpPr>
      <dsp:spPr>
        <a:xfrm rot="3600000">
          <a:off x="2601050" y="1744396"/>
          <a:ext cx="464783" cy="588956"/>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635909" y="1801810"/>
        <a:ext cx="325348" cy="353374"/>
      </dsp:txXfrm>
    </dsp:sp>
    <dsp:sp modelId="{4A8E88A4-0C1A-46D3-9255-11E0EC05566A}">
      <dsp:nvSpPr>
        <dsp:cNvPr id="0" name=""/>
        <dsp:cNvSpPr/>
      </dsp:nvSpPr>
      <dsp:spPr>
        <a:xfrm>
          <a:off x="2622993" y="2313100"/>
          <a:ext cx="1745054" cy="1745054"/>
        </a:xfrm>
        <a:prstGeom prst="ellipse">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Create multimodal destinations</a:t>
          </a:r>
        </a:p>
      </dsp:txBody>
      <dsp:txXfrm>
        <a:off x="2878550" y="2568657"/>
        <a:ext cx="1233940" cy="1233940"/>
      </dsp:txXfrm>
    </dsp:sp>
    <dsp:sp modelId="{A99323DD-C507-44BD-B8B2-B3F2F53AF75A}">
      <dsp:nvSpPr>
        <dsp:cNvPr id="0" name=""/>
        <dsp:cNvSpPr/>
      </dsp:nvSpPr>
      <dsp:spPr>
        <a:xfrm rot="10800000">
          <a:off x="1965280" y="2891150"/>
          <a:ext cx="464783" cy="588956"/>
        </a:xfrm>
        <a:prstGeom prst="rightArrow">
          <a:avLst>
            <a:gd name="adj1" fmla="val 60000"/>
            <a:gd name="adj2" fmla="val 50000"/>
          </a:avLst>
        </a:prstGeom>
        <a:solidFill>
          <a:schemeClr val="accent2">
            <a:hueOff val="-727682"/>
            <a:satOff val="-41964"/>
            <a:lumOff val="431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2104715" y="3008941"/>
        <a:ext cx="325348" cy="353374"/>
      </dsp:txXfrm>
    </dsp:sp>
    <dsp:sp modelId="{64DC6BB3-5462-4A26-8A47-39D33B38897C}">
      <dsp:nvSpPr>
        <dsp:cNvPr id="0" name=""/>
        <dsp:cNvSpPr/>
      </dsp:nvSpPr>
      <dsp:spPr>
        <a:xfrm>
          <a:off x="988" y="2313100"/>
          <a:ext cx="1745054" cy="1745054"/>
        </a:xfrm>
        <a:prstGeom prst="ellipse">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Help counter urban sprawl</a:t>
          </a:r>
        </a:p>
      </dsp:txBody>
      <dsp:txXfrm>
        <a:off x="256545" y="2568657"/>
        <a:ext cx="1233940" cy="1233940"/>
      </dsp:txXfrm>
    </dsp:sp>
    <dsp:sp modelId="{2DE5EBBF-328A-47B2-8521-22125C032E22}">
      <dsp:nvSpPr>
        <dsp:cNvPr id="0" name=""/>
        <dsp:cNvSpPr/>
      </dsp:nvSpPr>
      <dsp:spPr>
        <a:xfrm rot="18000000">
          <a:off x="1290048" y="1767180"/>
          <a:ext cx="464783" cy="588956"/>
        </a:xfrm>
        <a:prstGeom prst="righ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324907" y="1945348"/>
        <a:ext cx="325348" cy="3533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11A61B-07E7-45C0-8E77-4E02B094A21F}">
      <dsp:nvSpPr>
        <dsp:cNvPr id="0" name=""/>
        <dsp:cNvSpPr/>
      </dsp:nvSpPr>
      <dsp:spPr>
        <a:xfrm>
          <a:off x="89530" y="501547"/>
          <a:ext cx="2143129" cy="669728"/>
        </a:xfrm>
        <a:prstGeom prst="rect">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3629"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dirty="0"/>
            <a:t>Apply to new development &amp; redevelopment</a:t>
          </a:r>
        </a:p>
      </dsp:txBody>
      <dsp:txXfrm>
        <a:off x="89530" y="501547"/>
        <a:ext cx="2143129" cy="669728"/>
      </dsp:txXfrm>
    </dsp:sp>
    <dsp:sp modelId="{A9AD1E88-1217-413A-9101-CE23585E3227}">
      <dsp:nvSpPr>
        <dsp:cNvPr id="0" name=""/>
        <dsp:cNvSpPr/>
      </dsp:nvSpPr>
      <dsp:spPr>
        <a:xfrm>
          <a:off x="233" y="404809"/>
          <a:ext cx="468809" cy="70321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6A8F82-A43D-4F78-8B26-3EAA12225944}">
      <dsp:nvSpPr>
        <dsp:cNvPr id="0" name=""/>
        <dsp:cNvSpPr/>
      </dsp:nvSpPr>
      <dsp:spPr>
        <a:xfrm>
          <a:off x="2479498" y="501547"/>
          <a:ext cx="2143129" cy="669728"/>
        </a:xfrm>
        <a:prstGeom prst="rect">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3629"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dirty="0"/>
            <a:t>Owner records cross access easement with deed</a:t>
          </a:r>
        </a:p>
      </dsp:txBody>
      <dsp:txXfrm>
        <a:off x="2479498" y="501547"/>
        <a:ext cx="2143129" cy="669728"/>
      </dsp:txXfrm>
    </dsp:sp>
    <dsp:sp modelId="{D6537D78-625D-4D9F-8673-10F1C3174B78}">
      <dsp:nvSpPr>
        <dsp:cNvPr id="0" name=""/>
        <dsp:cNvSpPr/>
      </dsp:nvSpPr>
      <dsp:spPr>
        <a:xfrm>
          <a:off x="2390201" y="404809"/>
          <a:ext cx="468809" cy="7032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D840DB-1CF7-4B02-AD9D-C3CA8FE35F0B}">
      <dsp:nvSpPr>
        <dsp:cNvPr id="0" name=""/>
        <dsp:cNvSpPr/>
      </dsp:nvSpPr>
      <dsp:spPr>
        <a:xfrm>
          <a:off x="89530" y="1344661"/>
          <a:ext cx="2143129" cy="669728"/>
        </a:xfrm>
        <a:prstGeom prst="rect">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3629"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dirty="0"/>
            <a:t>Agreement to close any temporary driveways</a:t>
          </a:r>
        </a:p>
      </dsp:txBody>
      <dsp:txXfrm>
        <a:off x="89530" y="1344661"/>
        <a:ext cx="2143129" cy="669728"/>
      </dsp:txXfrm>
    </dsp:sp>
    <dsp:sp modelId="{091180A5-FAD1-4FE4-A6A1-3E2BCE0803FE}">
      <dsp:nvSpPr>
        <dsp:cNvPr id="0" name=""/>
        <dsp:cNvSpPr/>
      </dsp:nvSpPr>
      <dsp:spPr>
        <a:xfrm>
          <a:off x="233" y="1247922"/>
          <a:ext cx="468809" cy="7032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2CB5F5-BBEA-4AA3-B6FF-F9BDD54388C3}">
      <dsp:nvSpPr>
        <dsp:cNvPr id="0" name=""/>
        <dsp:cNvSpPr/>
      </dsp:nvSpPr>
      <dsp:spPr>
        <a:xfrm>
          <a:off x="2479498" y="1344661"/>
          <a:ext cx="2143129" cy="669728"/>
        </a:xfrm>
        <a:prstGeom prst="rect">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3629"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dirty="0"/>
            <a:t>Joint maintenance agreement, can be prorated</a:t>
          </a:r>
        </a:p>
      </dsp:txBody>
      <dsp:txXfrm>
        <a:off x="2479498" y="1344661"/>
        <a:ext cx="2143129" cy="669728"/>
      </dsp:txXfrm>
    </dsp:sp>
    <dsp:sp modelId="{BC525B4C-CA50-45E2-9EB5-586EB986121B}">
      <dsp:nvSpPr>
        <dsp:cNvPr id="0" name=""/>
        <dsp:cNvSpPr/>
      </dsp:nvSpPr>
      <dsp:spPr>
        <a:xfrm>
          <a:off x="2390201" y="1247922"/>
          <a:ext cx="468809" cy="70321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032B57-1C1A-470E-B00C-225657166F30}">
      <dsp:nvSpPr>
        <dsp:cNvPr id="0" name=""/>
        <dsp:cNvSpPr/>
      </dsp:nvSpPr>
      <dsp:spPr>
        <a:xfrm>
          <a:off x="1284514" y="2187774"/>
          <a:ext cx="2143129" cy="669728"/>
        </a:xfrm>
        <a:prstGeom prst="rect">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3629"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dirty="0"/>
            <a:t>Exceptions where impractical</a:t>
          </a:r>
        </a:p>
      </dsp:txBody>
      <dsp:txXfrm>
        <a:off x="1284514" y="2187774"/>
        <a:ext cx="2143129" cy="669728"/>
      </dsp:txXfrm>
    </dsp:sp>
    <dsp:sp modelId="{B99D62C5-06B3-4BDE-AD9D-1410D4E4429B}">
      <dsp:nvSpPr>
        <dsp:cNvPr id="0" name=""/>
        <dsp:cNvSpPr/>
      </dsp:nvSpPr>
      <dsp:spPr>
        <a:xfrm>
          <a:off x="1195217" y="2091035"/>
          <a:ext cx="468809" cy="70321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3CC8C7-B4EB-413C-86EA-BFC3E13B35FC}">
      <dsp:nvSpPr>
        <dsp:cNvPr id="0" name=""/>
        <dsp:cNvSpPr/>
      </dsp:nvSpPr>
      <dsp:spPr>
        <a:xfrm>
          <a:off x="0" y="106040"/>
          <a:ext cx="2700149" cy="895050"/>
        </a:xfrm>
        <a:prstGeom prst="round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a:t>Pedestrian/bicycle connections with bus stops</a:t>
          </a:r>
        </a:p>
      </dsp:txBody>
      <dsp:txXfrm>
        <a:off x="43693" y="149733"/>
        <a:ext cx="2612763" cy="807664"/>
      </dsp:txXfrm>
    </dsp:sp>
    <dsp:sp modelId="{FA7A4FAF-607E-4742-957D-13A977EE2DF1}">
      <dsp:nvSpPr>
        <dsp:cNvPr id="0" name=""/>
        <dsp:cNvSpPr/>
      </dsp:nvSpPr>
      <dsp:spPr>
        <a:xfrm>
          <a:off x="0" y="1050051"/>
          <a:ext cx="2700149" cy="895050"/>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a:t>Safe midblock crossings with medians</a:t>
          </a:r>
        </a:p>
      </dsp:txBody>
      <dsp:txXfrm>
        <a:off x="43693" y="1093744"/>
        <a:ext cx="2612763" cy="807664"/>
      </dsp:txXfrm>
    </dsp:sp>
    <dsp:sp modelId="{A52A3CFA-6887-4613-BFB8-4EC9B8D85076}">
      <dsp:nvSpPr>
        <dsp:cNvPr id="0" name=""/>
        <dsp:cNvSpPr/>
      </dsp:nvSpPr>
      <dsp:spPr>
        <a:xfrm>
          <a:off x="0" y="1994061"/>
          <a:ext cx="2700149" cy="895050"/>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a:t>Internal transit access to shopping centers and other large developments </a:t>
          </a:r>
        </a:p>
      </dsp:txBody>
      <dsp:txXfrm>
        <a:off x="43693" y="2037754"/>
        <a:ext cx="2612763" cy="807664"/>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2618932-86FD-4D32-948A-8D88C2BAF66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National Institute for Congestion Reduction - Access Management Curriculum</a:t>
            </a:r>
          </a:p>
        </p:txBody>
      </p:sp>
      <p:sp>
        <p:nvSpPr>
          <p:cNvPr id="3" name="Date Placeholder 2">
            <a:extLst>
              <a:ext uri="{FF2B5EF4-FFF2-40B4-BE49-F238E27FC236}">
                <a16:creationId xmlns:a16="http://schemas.microsoft.com/office/drawing/2014/main" id="{9D7A38E0-0DC4-D2FA-FCD2-B50FAE5941D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51863D0-55E7-4211-BAE9-BCA7A4DF6D56}" type="datetimeFigureOut">
              <a:rPr lang="en-US" smtClean="0"/>
              <a:t>3/8/2024</a:t>
            </a:fld>
            <a:endParaRPr lang="en-US"/>
          </a:p>
        </p:txBody>
      </p:sp>
      <p:sp>
        <p:nvSpPr>
          <p:cNvPr id="4" name="Footer Placeholder 3">
            <a:extLst>
              <a:ext uri="{FF2B5EF4-FFF2-40B4-BE49-F238E27FC236}">
                <a16:creationId xmlns:a16="http://schemas.microsoft.com/office/drawing/2014/main" id="{29328596-4E32-9A9F-7504-087D5D5C2AD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E235934-3082-3DF2-BE77-CA655BDB303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D1BBA21-116B-4225-B7DF-6698B999020F}" type="slidenum">
              <a:rPr lang="en-US" smtClean="0"/>
              <a:t>‹#›</a:t>
            </a:fld>
            <a:endParaRPr lang="en-US"/>
          </a:p>
        </p:txBody>
      </p:sp>
    </p:spTree>
    <p:extLst>
      <p:ext uri="{BB962C8B-B14F-4D97-AF65-F5344CB8AC3E}">
        <p14:creationId xmlns:p14="http://schemas.microsoft.com/office/powerpoint/2010/main" val="1135991950"/>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National Institute for Congestion Reduction - Access Management Curriculum</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2D186F-D033-49EF-BD3A-97DCA3225018}" type="datetimeFigureOut">
              <a:rPr lang="en-US" smtClean="0"/>
              <a:t>3/8/2024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FD86A4-AB2E-4A15-A056-20BFA14FD72D}" type="slidenum">
              <a:rPr lang="en-US" smtClean="0"/>
              <a:t>‹#›</a:t>
            </a:fld>
            <a:endParaRPr lang="en-US"/>
          </a:p>
        </p:txBody>
      </p:sp>
    </p:spTree>
    <p:extLst>
      <p:ext uri="{BB962C8B-B14F-4D97-AF65-F5344CB8AC3E}">
        <p14:creationId xmlns:p14="http://schemas.microsoft.com/office/powerpoint/2010/main" val="2072109300"/>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FD86A4-AB2E-4A15-A056-20BFA14FD72D}" type="slidenum">
              <a:rPr lang="en-US" smtClean="0"/>
              <a:t>1</a:t>
            </a:fld>
            <a:endParaRPr lang="en-US"/>
          </a:p>
        </p:txBody>
      </p:sp>
      <p:sp>
        <p:nvSpPr>
          <p:cNvPr id="5" name="Header Placeholder 4">
            <a:extLst>
              <a:ext uri="{FF2B5EF4-FFF2-40B4-BE49-F238E27FC236}">
                <a16:creationId xmlns:a16="http://schemas.microsoft.com/office/drawing/2014/main" id="{9F4A16AC-D868-91B8-E89F-B53101DC4D22}"/>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20133020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example from a small town in Florida illustrates what has occurred across the country. Whereas historically, towns were built on a platted system of streets and blocks, they now evolve largely through the development process. The elected officials are pressured to approve commercial rezonings along major roads and these small properties use the arterial for direct driveway access. This land use plan and the corresponding property ownership patterns clearly show this.</a:t>
            </a:r>
          </a:p>
        </p:txBody>
      </p:sp>
      <p:sp>
        <p:nvSpPr>
          <p:cNvPr id="4" name="Slide Number Placeholder 3"/>
          <p:cNvSpPr>
            <a:spLocks noGrp="1"/>
          </p:cNvSpPr>
          <p:nvPr>
            <p:ph type="sldNum" sz="quarter" idx="5"/>
          </p:nvPr>
        </p:nvSpPr>
        <p:spPr/>
        <p:txBody>
          <a:bodyPr/>
          <a:lstStyle/>
          <a:p>
            <a:fld id="{49014897-FE3B-455F-8304-5FB043EBDC64}" type="slidenum">
              <a:rPr lang="en-US" smtClean="0"/>
              <a:t>10</a:t>
            </a:fld>
            <a:endParaRPr lang="en-US"/>
          </a:p>
        </p:txBody>
      </p:sp>
      <p:sp>
        <p:nvSpPr>
          <p:cNvPr id="5" name="Header Placeholder 4">
            <a:extLst>
              <a:ext uri="{FF2B5EF4-FFF2-40B4-BE49-F238E27FC236}">
                <a16:creationId xmlns:a16="http://schemas.microsoft.com/office/drawing/2014/main" id="{5424F44C-18FB-2D0B-257F-08D9C1BCC7A9}"/>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843275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Another issue is the lack of continuity and connectivity of the street networks that emerge. </a:t>
            </a:r>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5B6427F-0392-47D2-A26F-D77F3B6DBF2F}" type="slidenum">
              <a:rPr lang="en-US" altLang="en-US"/>
              <a:pPr fontAlgn="base">
                <a:spcBef>
                  <a:spcPct val="0"/>
                </a:spcBef>
                <a:spcAft>
                  <a:spcPct val="0"/>
                </a:spcAft>
              </a:pPr>
              <a:t>11</a:t>
            </a:fld>
            <a:endParaRPr lang="en-US" altLang="en-US"/>
          </a:p>
        </p:txBody>
      </p:sp>
      <p:sp>
        <p:nvSpPr>
          <p:cNvPr id="2" name="Header Placeholder 1">
            <a:extLst>
              <a:ext uri="{FF2B5EF4-FFF2-40B4-BE49-F238E27FC236}">
                <a16:creationId xmlns:a16="http://schemas.microsoft.com/office/drawing/2014/main" id="{79D55B05-65AF-746F-09A2-6B2217CA4563}"/>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13250041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interchange failure due to poor access management. In this northwest quadrant, there are ten driveways within 1100 feet of the taper; nearly every parcel has two driveways. The first driveway, to a gas station, was less than 25 feet from the end of the off-ramp taper creating serious conflicts. The first access road is located about 630 feet from the taper, currently serving a Cracker Barrel Restaurant and a hotel. A planned easement was not developed. Just ten years earlier, this interchange was nearly undeveloped. </a:t>
            </a:r>
          </a:p>
        </p:txBody>
      </p:sp>
      <p:sp>
        <p:nvSpPr>
          <p:cNvPr id="4" name="Slide Number Placeholder 3"/>
          <p:cNvSpPr>
            <a:spLocks noGrp="1"/>
          </p:cNvSpPr>
          <p:nvPr>
            <p:ph type="sldNum" sz="quarter" idx="5"/>
          </p:nvPr>
        </p:nvSpPr>
        <p:spPr/>
        <p:txBody>
          <a:bodyPr/>
          <a:lstStyle/>
          <a:p>
            <a:fld id="{00148AB5-4B1D-5041-A196-610C6C4C95B5}" type="slidenum">
              <a:rPr lang="en-US" smtClean="0"/>
              <a:t>12</a:t>
            </a:fld>
            <a:endParaRPr lang="en-US"/>
          </a:p>
        </p:txBody>
      </p:sp>
      <p:sp>
        <p:nvSpPr>
          <p:cNvPr id="5" name="Header Placeholder 4">
            <a:extLst>
              <a:ext uri="{FF2B5EF4-FFF2-40B4-BE49-F238E27FC236}">
                <a16:creationId xmlns:a16="http://schemas.microsoft.com/office/drawing/2014/main" id="{F8E2B77B-F9F8-C663-89DD-6682F42D24A4}"/>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325226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0148AB5-4B1D-5041-A196-610C6C4C95B5}" type="slidenum">
              <a:rPr lang="en-US" smtClean="0"/>
              <a:t>13</a:t>
            </a:fld>
            <a:endParaRPr lang="en-US"/>
          </a:p>
        </p:txBody>
      </p:sp>
      <p:sp>
        <p:nvSpPr>
          <p:cNvPr id="5" name="Header Placeholder 4">
            <a:extLst>
              <a:ext uri="{FF2B5EF4-FFF2-40B4-BE49-F238E27FC236}">
                <a16:creationId xmlns:a16="http://schemas.microsoft.com/office/drawing/2014/main" id="{CD48C56C-8B6A-458D-CAE0-E76017539F66}"/>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12931123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internal circulation network (area shown) and the easement serving interior land were improved to provide a supporting network. (read the facts of life. And in this case the potential for economic development by providing better circulation to internal properties.</a:t>
            </a:r>
          </a:p>
        </p:txBody>
      </p:sp>
      <p:sp>
        <p:nvSpPr>
          <p:cNvPr id="4" name="Slide Number Placeholder 3"/>
          <p:cNvSpPr>
            <a:spLocks noGrp="1"/>
          </p:cNvSpPr>
          <p:nvPr>
            <p:ph type="sldNum" sz="quarter" idx="5"/>
          </p:nvPr>
        </p:nvSpPr>
        <p:spPr/>
        <p:txBody>
          <a:bodyPr/>
          <a:lstStyle/>
          <a:p>
            <a:fld id="{00148AB5-4B1D-5041-A196-610C6C4C95B5}" type="slidenum">
              <a:rPr lang="en-US" smtClean="0"/>
              <a:t>14</a:t>
            </a:fld>
            <a:endParaRPr lang="en-US"/>
          </a:p>
        </p:txBody>
      </p:sp>
      <p:sp>
        <p:nvSpPr>
          <p:cNvPr id="5" name="Header Placeholder 4">
            <a:extLst>
              <a:ext uri="{FF2B5EF4-FFF2-40B4-BE49-F238E27FC236}">
                <a16:creationId xmlns:a16="http://schemas.microsoft.com/office/drawing/2014/main" id="{52A099A4-78E6-748B-CD9E-AC034126BED4}"/>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4193673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p:txBody>
          <a:bodyPr>
            <a:normAutofit/>
          </a:bodyPr>
          <a:lstStyle/>
          <a:p>
            <a:r>
              <a:rPr lang="en-US" dirty="0"/>
              <a:t>Policies supporting access management should</a:t>
            </a:r>
            <a:r>
              <a:rPr lang="en-US" baseline="0" dirty="0"/>
              <a:t> also be </a:t>
            </a:r>
            <a:r>
              <a:rPr lang="en-US" dirty="0"/>
              <a:t>included in the comprehensive plan or thoroughfare plan, like this one from Orland</a:t>
            </a:r>
            <a:r>
              <a:rPr lang="en-US" baseline="0" dirty="0"/>
              <a:t>o stating the City’s commitment to preserving its thoroughfares by requiring the development of parallel roads or cross-access easements connecting developments along these roads.</a:t>
            </a:r>
            <a:endParaRPr lang="en-US" dirty="0"/>
          </a:p>
        </p:txBody>
      </p:sp>
      <p:sp>
        <p:nvSpPr>
          <p:cNvPr id="4" name="Slide Number Placeholder 3"/>
          <p:cNvSpPr>
            <a:spLocks noGrp="1"/>
          </p:cNvSpPr>
          <p:nvPr>
            <p:ph type="sldNum" sz="quarter" idx="10"/>
          </p:nvPr>
        </p:nvSpPr>
        <p:spPr/>
        <p:txBody>
          <a:bodyPr/>
          <a:lstStyle/>
          <a:p>
            <a:pPr>
              <a:defRPr/>
            </a:pPr>
            <a:fld id="{5B72AEB2-EA9D-45DA-93BE-C68FA8138FD7}" type="slidenum">
              <a:rPr lang="en-US" smtClean="0"/>
              <a:pPr>
                <a:defRPr/>
              </a:pPr>
              <a:t>15</a:t>
            </a:fld>
            <a:endParaRPr lang="en-US" dirty="0"/>
          </a:p>
        </p:txBody>
      </p:sp>
      <p:sp>
        <p:nvSpPr>
          <p:cNvPr id="5" name="Header Placeholder 4">
            <a:extLst>
              <a:ext uri="{FF2B5EF4-FFF2-40B4-BE49-F238E27FC236}">
                <a16:creationId xmlns:a16="http://schemas.microsoft.com/office/drawing/2014/main" id="{C5BA6D47-B561-A467-342D-02307F96402F}"/>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18784317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F26F81-8C71-4481-A205-7E77BBA8F673}" type="slidenum">
              <a:rPr lang="en-US"/>
              <a:pPr/>
              <a:t>16</a:t>
            </a:fld>
            <a:endParaRPr lang="en-US"/>
          </a:p>
        </p:txBody>
      </p:sp>
      <p:sp>
        <p:nvSpPr>
          <p:cNvPr id="593922" name="Rectangle 2"/>
          <p:cNvSpPr>
            <a:spLocks noGrp="1" noRot="1" noChangeAspect="1" noChangeArrowheads="1" noTextEdit="1"/>
          </p:cNvSpPr>
          <p:nvPr>
            <p:ph type="sldImg"/>
          </p:nvPr>
        </p:nvSpPr>
        <p:spPr>
          <a:xfrm>
            <a:off x="382588" y="685800"/>
            <a:ext cx="6094412" cy="3429000"/>
          </a:xfrm>
          <a:ln/>
        </p:spPr>
      </p:sp>
      <p:sp>
        <p:nvSpPr>
          <p:cNvPr id="593923" name="Rectangle 3"/>
          <p:cNvSpPr>
            <a:spLocks noGrp="1" noChangeArrowheads="1"/>
          </p:cNvSpPr>
          <p:nvPr>
            <p:ph type="body" idx="1"/>
          </p:nvPr>
        </p:nvSpPr>
        <p:spPr/>
        <p:txBody>
          <a:bodyPr/>
          <a:lstStyle/>
          <a:p>
            <a:r>
              <a:rPr lang="en-US" dirty="0"/>
              <a:t>From a land use planning perspective, a key</a:t>
            </a:r>
            <a:r>
              <a:rPr lang="en-US" baseline="0" dirty="0"/>
              <a:t> access management strategy is to discourage strip development and promote organization of land uses into activity centers with unified access and circulation systems. This creates destinations that can be served by transit, as well as the auto, and that can be designed for walkability. Activity centers are an antidote to the commercial strips caused by strip commercial zoning along major roadways, which is a defining characteristic of urban sprawl. Preserves the function of transit corridors. Here you can see the implicit hierarchy of primary and secondary multimodal corridors for transit investment and activity centers.</a:t>
            </a:r>
            <a:endParaRPr lang="en-US" dirty="0"/>
          </a:p>
        </p:txBody>
      </p:sp>
      <p:sp>
        <p:nvSpPr>
          <p:cNvPr id="2" name="Header Placeholder 1">
            <a:extLst>
              <a:ext uri="{FF2B5EF4-FFF2-40B4-BE49-F238E27FC236}">
                <a16:creationId xmlns:a16="http://schemas.microsoft.com/office/drawing/2014/main" id="{FFA17C84-1988-E047-7D75-3683BD975F53}"/>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18050236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EA0A41-ED99-4EEA-921E-9D52199F7B93}" type="slidenum">
              <a:rPr lang="en-US"/>
              <a:pPr/>
              <a:t>17</a:t>
            </a:fld>
            <a:endParaRPr lang="en-US"/>
          </a:p>
        </p:txBody>
      </p:sp>
      <p:sp>
        <p:nvSpPr>
          <p:cNvPr id="604162" name="Rectangle 2"/>
          <p:cNvSpPr>
            <a:spLocks noGrp="1" noRot="1" noChangeAspect="1" noChangeArrowheads="1" noTextEdit="1"/>
          </p:cNvSpPr>
          <p:nvPr>
            <p:ph type="sldImg"/>
          </p:nvPr>
        </p:nvSpPr>
        <p:spPr>
          <a:xfrm>
            <a:off x="906463" y="700088"/>
            <a:ext cx="5222875" cy="2938462"/>
          </a:xfrm>
          <a:ln/>
        </p:spPr>
      </p:sp>
      <p:sp>
        <p:nvSpPr>
          <p:cNvPr id="604163" name="Rectangle 3"/>
          <p:cNvSpPr>
            <a:spLocks noGrp="1" noChangeArrowheads="1"/>
          </p:cNvSpPr>
          <p:nvPr>
            <p:ph type="body" idx="1"/>
          </p:nvPr>
        </p:nvSpPr>
        <p:spPr>
          <a:xfrm>
            <a:off x="929074" y="3880266"/>
            <a:ext cx="5364815" cy="506688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Why activity centers? Let’s look at two scenarios – </a:t>
            </a:r>
            <a:r>
              <a:rPr lang="en-US" dirty="0"/>
              <a:t>Segregated land use patterns force all automobile trips onto the same arterial roadway intended to accommodate through movement.  Streets are often intentionally planned to not connect, to keep “incompatible” traffic out of the neighborhood. Trips from home to school or shopping can be very lengthy.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Integrating land uses on a network helps to remove short local trips from the arterial, reduce the need for direct arterial access, shorten trip lengths, and generally increase the potential for bicycle and pedestrian circulation. See for example the graphic comparing grid and disconnected networks. The blue area is where one can reach the center in a five-minute walk.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Closing gaps in sidewalks and bike lanes, and connecting sidewalks to developments and transit stops, provides a continuous network that improves bicycle and pedestrian mobility and access for persons with disabilities.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Safe arterial mid-block crossing opportunities, such as pedestrian islands and signalized crossings, support pedestrian access at logical locations, such as transit stops, schools, parks, and shopping centers.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100" b="1" dirty="0"/>
              <a:t>Benefits of connectivity</a:t>
            </a:r>
          </a:p>
          <a:p>
            <a:r>
              <a:rPr lang="en-US" sz="1100" dirty="0"/>
              <a:t>Reduces the need for direct arterial access </a:t>
            </a:r>
          </a:p>
          <a:p>
            <a:r>
              <a:rPr lang="en-US" sz="1100" dirty="0"/>
              <a:t>Removes short, local trips from arterials</a:t>
            </a:r>
          </a:p>
          <a:p>
            <a:r>
              <a:rPr lang="en-US" sz="1100" dirty="0"/>
              <a:t>Increases sites having signalized access on major, high-volume roadways</a:t>
            </a:r>
          </a:p>
          <a:p>
            <a:r>
              <a:rPr lang="en-US" sz="1100" dirty="0"/>
              <a:t>More sensitive layout of streets and lots </a:t>
            </a:r>
          </a:p>
          <a:p>
            <a:r>
              <a:rPr lang="en-US" sz="1100" dirty="0"/>
              <a:t>Increases the convenience of alternative modes</a:t>
            </a:r>
          </a:p>
          <a:p>
            <a:r>
              <a:rPr lang="en-US" sz="1100" dirty="0"/>
              <a:t>Improves accessibility of neighborhoods to commercial goods and services</a:t>
            </a:r>
          </a:p>
          <a:p>
            <a:endParaRPr lang="en-US" sz="1100" dirty="0"/>
          </a:p>
          <a:p>
            <a:r>
              <a:rPr lang="en-US" sz="1100" i="1" dirty="0"/>
              <a:t>Note: This slide includes animation.</a:t>
            </a:r>
          </a:p>
          <a:p>
            <a:endParaRPr lang="en-US" dirty="0"/>
          </a:p>
        </p:txBody>
      </p:sp>
      <p:sp>
        <p:nvSpPr>
          <p:cNvPr id="2" name="Header Placeholder 1">
            <a:extLst>
              <a:ext uri="{FF2B5EF4-FFF2-40B4-BE49-F238E27FC236}">
                <a16:creationId xmlns:a16="http://schemas.microsoft.com/office/drawing/2014/main" id="{5A0EBD0C-4D8F-88E9-B03B-BDAC4814941A}"/>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6834159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From a land use perspective, activity center strategies can really benefit access management. This example from the City of Orlando is an effective approach, with varying levels and types of centers, ranging from metropolitan centers to those focused on transit, to smaller neighborhood centers.</a:t>
            </a:r>
          </a:p>
          <a:p>
            <a:endParaRPr lang="en-US" baseline="0" dirty="0"/>
          </a:p>
          <a:p>
            <a:r>
              <a:rPr lang="en-US" i="1" dirty="0"/>
              <a:t>Note: This slide includes animation.</a:t>
            </a:r>
          </a:p>
        </p:txBody>
      </p:sp>
      <p:sp>
        <p:nvSpPr>
          <p:cNvPr id="4" name="Slide Number Placeholder 3"/>
          <p:cNvSpPr>
            <a:spLocks noGrp="1"/>
          </p:cNvSpPr>
          <p:nvPr>
            <p:ph type="sldNum" sz="quarter" idx="10"/>
          </p:nvPr>
        </p:nvSpPr>
        <p:spPr/>
        <p:txBody>
          <a:bodyPr/>
          <a:lstStyle/>
          <a:p>
            <a:pPr>
              <a:defRPr/>
            </a:pPr>
            <a:fld id="{5B72AEB2-EA9D-45DA-93BE-C68FA8138FD7}" type="slidenum">
              <a:rPr lang="en-US" smtClean="0"/>
              <a:pPr>
                <a:defRPr/>
              </a:pPr>
              <a:t>18</a:t>
            </a:fld>
            <a:endParaRPr lang="en-US" dirty="0"/>
          </a:p>
        </p:txBody>
      </p:sp>
      <p:sp>
        <p:nvSpPr>
          <p:cNvPr id="5" name="Header Placeholder 4">
            <a:extLst>
              <a:ext uri="{FF2B5EF4-FFF2-40B4-BE49-F238E27FC236}">
                <a16:creationId xmlns:a16="http://schemas.microsoft.com/office/drawing/2014/main" id="{03A1D34A-32A1-B582-E27B-5F5DDDC8EBC7}"/>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13336889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sum, regular spacing of continuous streets and mixed-use activity centers supported by dense connected local street networks are important principles of access management planning. Other strategies to link land use and thoroughfare planning are to define the place types to give them context for street design and access. All of these ideas are contained in the El Paso plan for example. Developers of the plan note that the Texas Department of Transportation finds these designations helpful in clarifying local intentions and uses them in its roadway classification and design determinations for El Paso, rather than the broader FHWA urban/rural categories which offer little guidance to complete streets design.</a:t>
            </a:r>
          </a:p>
          <a:p>
            <a:r>
              <a:rPr lang="en-US" sz="1200" dirty="0"/>
              <a:t>The I-95 Corridor Mobility Planning Project in Broward County is a Florida example (large multi-agency collaboration with DOT, MPO, and local agency) </a:t>
            </a:r>
            <a:endParaRPr lang="en-US" dirty="0"/>
          </a:p>
        </p:txBody>
      </p:sp>
      <p:sp>
        <p:nvSpPr>
          <p:cNvPr id="4" name="Slide Number Placeholder 3"/>
          <p:cNvSpPr>
            <a:spLocks noGrp="1"/>
          </p:cNvSpPr>
          <p:nvPr>
            <p:ph type="sldNum" sz="quarter" idx="5"/>
          </p:nvPr>
        </p:nvSpPr>
        <p:spPr/>
        <p:txBody>
          <a:bodyPr/>
          <a:lstStyle/>
          <a:p>
            <a:fld id="{00148AB5-4B1D-5041-A196-610C6C4C95B5}" type="slidenum">
              <a:rPr lang="en-US" smtClean="0"/>
              <a:t>19</a:t>
            </a:fld>
            <a:endParaRPr lang="en-US"/>
          </a:p>
        </p:txBody>
      </p:sp>
      <p:sp>
        <p:nvSpPr>
          <p:cNvPr id="5" name="Header Placeholder 4">
            <a:extLst>
              <a:ext uri="{FF2B5EF4-FFF2-40B4-BE49-F238E27FC236}">
                <a16:creationId xmlns:a16="http://schemas.microsoft.com/office/drawing/2014/main" id="{5CBACDA9-E187-F960-C600-ED6A689886B5}"/>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1080502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FD86A4-AB2E-4A15-A056-20BFA14FD72D}" type="slidenum">
              <a:rPr lang="en-US" smtClean="0"/>
              <a:t>2</a:t>
            </a:fld>
            <a:endParaRPr lang="en-US"/>
          </a:p>
        </p:txBody>
      </p:sp>
      <p:sp>
        <p:nvSpPr>
          <p:cNvPr id="5" name="Header Placeholder 4">
            <a:extLst>
              <a:ext uri="{FF2B5EF4-FFF2-40B4-BE49-F238E27FC236}">
                <a16:creationId xmlns:a16="http://schemas.microsoft.com/office/drawing/2014/main" id="{14FC8BE9-88E6-65DD-0D98-D7628F25D169}"/>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18901305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street design, access management strategies differ by land use context. The TRB Access Management Manual includes a conceptual table identifying how the strategies might differ. For example, planning and preventive strategies are most critical to control the division of highway frontages in rural and developing suburban areas, whereas reinforcing urban blocks is and appropriate strategy for compact urban areas. </a:t>
            </a:r>
          </a:p>
          <a:p>
            <a:endParaRPr lang="en-US" dirty="0"/>
          </a:p>
          <a:p>
            <a:r>
              <a:rPr lang="en-US" i="1" dirty="0"/>
              <a:t>Note: This information is available in the TRB Access Management Manual (2014).</a:t>
            </a:r>
          </a:p>
        </p:txBody>
      </p:sp>
      <p:sp>
        <p:nvSpPr>
          <p:cNvPr id="4" name="Slide Number Placeholder 3"/>
          <p:cNvSpPr>
            <a:spLocks noGrp="1"/>
          </p:cNvSpPr>
          <p:nvPr>
            <p:ph type="sldNum" sz="quarter" idx="5"/>
          </p:nvPr>
        </p:nvSpPr>
        <p:spPr/>
        <p:txBody>
          <a:bodyPr/>
          <a:lstStyle/>
          <a:p>
            <a:fld id="{00148AB5-4B1D-5041-A196-610C6C4C95B5}" type="slidenum">
              <a:rPr lang="en-US" smtClean="0"/>
              <a:t>20</a:t>
            </a:fld>
            <a:endParaRPr lang="en-US"/>
          </a:p>
        </p:txBody>
      </p:sp>
      <p:sp>
        <p:nvSpPr>
          <p:cNvPr id="5" name="Header Placeholder 4">
            <a:extLst>
              <a:ext uri="{FF2B5EF4-FFF2-40B4-BE49-F238E27FC236}">
                <a16:creationId xmlns:a16="http://schemas.microsoft.com/office/drawing/2014/main" id="{B750DACA-BFAB-6602-6A0E-5D0C43F010DE}"/>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6781912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23E32B-2A13-49B1-B48C-B011CF7B8328}" type="slidenum">
              <a:rPr lang="en-US"/>
              <a:pPr/>
              <a:t>21</a:t>
            </a:fld>
            <a:endParaRPr lang="en-US"/>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xfrm>
            <a:off x="914401" y="4415790"/>
            <a:ext cx="5029200" cy="4183380"/>
          </a:xfrm>
        </p:spPr>
        <p:txBody>
          <a:bodyPr/>
          <a:lstStyle/>
          <a:p>
            <a:r>
              <a:rPr lang="en-US" dirty="0"/>
              <a:t>In compact urban centers and downtown, we also need to focus more </a:t>
            </a:r>
            <a:r>
              <a:rPr lang="en-US" baseline="0" dirty="0"/>
              <a:t>on managing and improving access for pedestrians, cyclists</a:t>
            </a:r>
            <a:r>
              <a:rPr lang="en-US" dirty="0"/>
              <a:t>,</a:t>
            </a:r>
            <a:r>
              <a:rPr lang="en-US" baseline="0" dirty="0"/>
              <a:t> and transit users, as well as managing the curb for other uses, parking, TNCs, and delivery vehicles.</a:t>
            </a:r>
            <a:endParaRPr lang="en-US" dirty="0"/>
          </a:p>
        </p:txBody>
      </p:sp>
      <p:sp>
        <p:nvSpPr>
          <p:cNvPr id="2" name="Header Placeholder 1">
            <a:extLst>
              <a:ext uri="{FF2B5EF4-FFF2-40B4-BE49-F238E27FC236}">
                <a16:creationId xmlns:a16="http://schemas.microsoft.com/office/drawing/2014/main" id="{7882A6E5-241F-295E-11D0-B2C68F49B458}"/>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22384054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FD86A4-AB2E-4A15-A056-20BFA14FD72D}" type="slidenum">
              <a:rPr lang="en-US" smtClean="0"/>
              <a:t>22</a:t>
            </a:fld>
            <a:endParaRPr lang="en-US"/>
          </a:p>
        </p:txBody>
      </p:sp>
      <p:sp>
        <p:nvSpPr>
          <p:cNvPr id="5" name="Header Placeholder 4">
            <a:extLst>
              <a:ext uri="{FF2B5EF4-FFF2-40B4-BE49-F238E27FC236}">
                <a16:creationId xmlns:a16="http://schemas.microsoft.com/office/drawing/2014/main" id="{D8B81D83-1463-EEB0-D0C3-A0507DBF979E}"/>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21369049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Good planning and policies and regulations that promote the organization of land uses on a street network can prevent this problem. Controlling lot splits through lot split ordinances, access management plans, and related methods is critical to corridor management. </a:t>
            </a:r>
          </a:p>
          <a:p>
            <a:pPr>
              <a:spcBef>
                <a:spcPct val="0"/>
              </a:spcBef>
            </a:pPr>
            <a:endParaRPr lang="en-US" altLang="en-US" dirty="0"/>
          </a:p>
          <a:p>
            <a:pPr>
              <a:spcBef>
                <a:spcPct val="0"/>
              </a:spcBef>
            </a:pPr>
            <a:r>
              <a:rPr lang="en-US" altLang="en-US" i="1" dirty="0"/>
              <a:t>Note: See the Guide for Analysis of Corridor Management Policies and Practices for regulatory language and ideas.</a:t>
            </a: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0275">
              <a:defRPr>
                <a:solidFill>
                  <a:schemeClr val="tx1"/>
                </a:solidFill>
                <a:latin typeface="Calibri" panose="020F0502020204030204" pitchFamily="34" charset="0"/>
              </a:defRPr>
            </a:lvl1pPr>
            <a:lvl2pPr marL="712788" indent="-273050" defTabSz="930275">
              <a:defRPr>
                <a:solidFill>
                  <a:schemeClr val="tx1"/>
                </a:solidFill>
                <a:latin typeface="Calibri" panose="020F0502020204030204" pitchFamily="34" charset="0"/>
              </a:defRPr>
            </a:lvl2pPr>
            <a:lvl3pPr marL="1095375" indent="-219075" defTabSz="930275">
              <a:defRPr>
                <a:solidFill>
                  <a:schemeClr val="tx1"/>
                </a:solidFill>
                <a:latin typeface="Calibri" panose="020F0502020204030204" pitchFamily="34" charset="0"/>
              </a:defRPr>
            </a:lvl3pPr>
            <a:lvl4pPr marL="1535113" indent="-219075" defTabSz="930275">
              <a:defRPr>
                <a:solidFill>
                  <a:schemeClr val="tx1"/>
                </a:solidFill>
                <a:latin typeface="Calibri" panose="020F0502020204030204" pitchFamily="34" charset="0"/>
              </a:defRPr>
            </a:lvl4pPr>
            <a:lvl5pPr marL="1973263" indent="-219075" defTabSz="930275">
              <a:defRPr>
                <a:solidFill>
                  <a:schemeClr val="tx1"/>
                </a:solidFill>
                <a:latin typeface="Calibri" panose="020F0502020204030204" pitchFamily="34" charset="0"/>
              </a:defRPr>
            </a:lvl5pPr>
            <a:lvl6pPr marL="2430463" indent="-219075" defTabSz="930275" fontAlgn="base">
              <a:spcBef>
                <a:spcPct val="0"/>
              </a:spcBef>
              <a:spcAft>
                <a:spcPct val="0"/>
              </a:spcAft>
              <a:defRPr>
                <a:solidFill>
                  <a:schemeClr val="tx1"/>
                </a:solidFill>
                <a:latin typeface="Calibri" panose="020F0502020204030204" pitchFamily="34" charset="0"/>
              </a:defRPr>
            </a:lvl6pPr>
            <a:lvl7pPr marL="2887663" indent="-219075" defTabSz="930275" fontAlgn="base">
              <a:spcBef>
                <a:spcPct val="0"/>
              </a:spcBef>
              <a:spcAft>
                <a:spcPct val="0"/>
              </a:spcAft>
              <a:defRPr>
                <a:solidFill>
                  <a:schemeClr val="tx1"/>
                </a:solidFill>
                <a:latin typeface="Calibri" panose="020F0502020204030204" pitchFamily="34" charset="0"/>
              </a:defRPr>
            </a:lvl7pPr>
            <a:lvl8pPr marL="3344863" indent="-219075" defTabSz="930275" fontAlgn="base">
              <a:spcBef>
                <a:spcPct val="0"/>
              </a:spcBef>
              <a:spcAft>
                <a:spcPct val="0"/>
              </a:spcAft>
              <a:defRPr>
                <a:solidFill>
                  <a:schemeClr val="tx1"/>
                </a:solidFill>
                <a:latin typeface="Calibri" panose="020F0502020204030204" pitchFamily="34" charset="0"/>
              </a:defRPr>
            </a:lvl8pPr>
            <a:lvl9pPr marL="3802063" indent="-219075" defTabSz="930275"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8C159FA-2479-4EC4-82F0-D6B1468BA525}" type="slidenum">
              <a:rPr lang="en-US" altLang="en-US">
                <a:solidFill>
                  <a:schemeClr val="bg1"/>
                </a:solidFill>
                <a:latin typeface="Arial" panose="020B0604020202020204" pitchFamily="34" charset="0"/>
              </a:rPr>
              <a:pPr fontAlgn="base">
                <a:spcBef>
                  <a:spcPct val="0"/>
                </a:spcBef>
                <a:spcAft>
                  <a:spcPct val="0"/>
                </a:spcAft>
              </a:pPr>
              <a:t>23</a:t>
            </a:fld>
            <a:endParaRPr lang="en-US" altLang="en-US">
              <a:solidFill>
                <a:schemeClr val="bg1"/>
              </a:solidFill>
              <a:latin typeface="Arial" panose="020B0604020202020204" pitchFamily="34" charset="0"/>
            </a:endParaRPr>
          </a:p>
        </p:txBody>
      </p:sp>
      <p:sp>
        <p:nvSpPr>
          <p:cNvPr id="2" name="Header Placeholder 1">
            <a:extLst>
              <a:ext uri="{FF2B5EF4-FFF2-40B4-BE49-F238E27FC236}">
                <a16:creationId xmlns:a16="http://schemas.microsoft.com/office/drawing/2014/main" id="{5CB721CF-7153-6C9F-24A2-37DD47D895E3}"/>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16372760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F90EFE8C-6A84-4FF0-814A-46B90035C89D}" type="slidenum">
              <a:rPr lang="en-US" altLang="en-US">
                <a:solidFill>
                  <a:srgbClr val="000000"/>
                </a:solidFill>
              </a:rPr>
              <a:pPr defTabSz="914400" fontAlgn="base">
                <a:spcBef>
                  <a:spcPct val="0"/>
                </a:spcBef>
                <a:spcAft>
                  <a:spcPct val="0"/>
                </a:spcAft>
              </a:pPr>
              <a:t>24</a:t>
            </a:fld>
            <a:endParaRPr lang="en-US" altLang="en-US">
              <a:solidFill>
                <a:srgbClr val="000000"/>
              </a:solidFill>
            </a:endParaRPr>
          </a:p>
        </p:txBody>
      </p:sp>
      <p:sp>
        <p:nvSpPr>
          <p:cNvPr id="5529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How a state and local agency might approach this type of policy. This simple requirement on US Highway 19, for example, stopped the splitting of highway frontage. It was combined with a broader access management plan that required street network development and </a:t>
            </a:r>
            <a:r>
              <a:rPr lang="en-US" altLang="en-US" dirty="0" err="1"/>
              <a:t>interparcel</a:t>
            </a:r>
            <a:r>
              <a:rPr lang="en-US" altLang="en-US" dirty="0"/>
              <a:t> cross-access.</a:t>
            </a:r>
          </a:p>
        </p:txBody>
      </p:sp>
      <p:sp>
        <p:nvSpPr>
          <p:cNvPr id="2" name="Header Placeholder 1">
            <a:extLst>
              <a:ext uri="{FF2B5EF4-FFF2-40B4-BE49-F238E27FC236}">
                <a16:creationId xmlns:a16="http://schemas.microsoft.com/office/drawing/2014/main" id="{D9D43FDF-6BD9-39B9-7C5E-C86DCBE3BC66}"/>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8500240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Cross-access regulations require businesses to connect parking lots, share driveways, and provide side street access. They are sometimes assigned to a roadway through special corridor regulations or overlays.</a:t>
            </a:r>
          </a:p>
          <a:p>
            <a:pPr>
              <a:spcBef>
                <a:spcPct val="0"/>
              </a:spcBef>
            </a:pPr>
            <a:endParaRPr lang="en-US" altLang="en-US" dirty="0"/>
          </a:p>
          <a:p>
            <a:pPr>
              <a:spcBef>
                <a:spcPct val="0"/>
              </a:spcBef>
            </a:pPr>
            <a:r>
              <a:rPr lang="en-US" altLang="en-US" i="1" dirty="0"/>
              <a:t>Note: This slide includes animation.</a:t>
            </a:r>
          </a:p>
          <a:p>
            <a:pPr>
              <a:spcBef>
                <a:spcPct val="0"/>
              </a:spcBef>
            </a:pPr>
            <a:endParaRPr lang="en-US" altLang="en-US" dirty="0"/>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0275">
              <a:defRPr>
                <a:solidFill>
                  <a:schemeClr val="tx1"/>
                </a:solidFill>
                <a:latin typeface="Calibri" panose="020F0502020204030204" pitchFamily="34" charset="0"/>
              </a:defRPr>
            </a:lvl1pPr>
            <a:lvl2pPr marL="712788" indent="-273050" defTabSz="930275">
              <a:defRPr>
                <a:solidFill>
                  <a:schemeClr val="tx1"/>
                </a:solidFill>
                <a:latin typeface="Calibri" panose="020F0502020204030204" pitchFamily="34" charset="0"/>
              </a:defRPr>
            </a:lvl2pPr>
            <a:lvl3pPr marL="1095375" indent="-219075" defTabSz="930275">
              <a:defRPr>
                <a:solidFill>
                  <a:schemeClr val="tx1"/>
                </a:solidFill>
                <a:latin typeface="Calibri" panose="020F0502020204030204" pitchFamily="34" charset="0"/>
              </a:defRPr>
            </a:lvl3pPr>
            <a:lvl4pPr marL="1535113" indent="-219075" defTabSz="930275">
              <a:defRPr>
                <a:solidFill>
                  <a:schemeClr val="tx1"/>
                </a:solidFill>
                <a:latin typeface="Calibri" panose="020F0502020204030204" pitchFamily="34" charset="0"/>
              </a:defRPr>
            </a:lvl4pPr>
            <a:lvl5pPr marL="1973263" indent="-219075" defTabSz="930275">
              <a:defRPr>
                <a:solidFill>
                  <a:schemeClr val="tx1"/>
                </a:solidFill>
                <a:latin typeface="Calibri" panose="020F0502020204030204" pitchFamily="34" charset="0"/>
              </a:defRPr>
            </a:lvl5pPr>
            <a:lvl6pPr marL="2430463" indent="-219075" defTabSz="930275" fontAlgn="base">
              <a:spcBef>
                <a:spcPct val="0"/>
              </a:spcBef>
              <a:spcAft>
                <a:spcPct val="0"/>
              </a:spcAft>
              <a:defRPr>
                <a:solidFill>
                  <a:schemeClr val="tx1"/>
                </a:solidFill>
                <a:latin typeface="Calibri" panose="020F0502020204030204" pitchFamily="34" charset="0"/>
              </a:defRPr>
            </a:lvl6pPr>
            <a:lvl7pPr marL="2887663" indent="-219075" defTabSz="930275" fontAlgn="base">
              <a:spcBef>
                <a:spcPct val="0"/>
              </a:spcBef>
              <a:spcAft>
                <a:spcPct val="0"/>
              </a:spcAft>
              <a:defRPr>
                <a:solidFill>
                  <a:schemeClr val="tx1"/>
                </a:solidFill>
                <a:latin typeface="Calibri" panose="020F0502020204030204" pitchFamily="34" charset="0"/>
              </a:defRPr>
            </a:lvl7pPr>
            <a:lvl8pPr marL="3344863" indent="-219075" defTabSz="930275" fontAlgn="base">
              <a:spcBef>
                <a:spcPct val="0"/>
              </a:spcBef>
              <a:spcAft>
                <a:spcPct val="0"/>
              </a:spcAft>
              <a:defRPr>
                <a:solidFill>
                  <a:schemeClr val="tx1"/>
                </a:solidFill>
                <a:latin typeface="Calibri" panose="020F0502020204030204" pitchFamily="34" charset="0"/>
              </a:defRPr>
            </a:lvl8pPr>
            <a:lvl9pPr marL="3802063" indent="-219075" defTabSz="930275"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86876A5-C5D2-4BB6-9287-BEB3C36A1506}" type="slidenum">
              <a:rPr lang="en-US" altLang="en-US">
                <a:solidFill>
                  <a:schemeClr val="bg1"/>
                </a:solidFill>
                <a:latin typeface="Arial" panose="020B0604020202020204" pitchFamily="34" charset="0"/>
              </a:rPr>
              <a:pPr fontAlgn="base">
                <a:spcBef>
                  <a:spcPct val="0"/>
                </a:spcBef>
                <a:spcAft>
                  <a:spcPct val="0"/>
                </a:spcAft>
              </a:pPr>
              <a:t>25</a:t>
            </a:fld>
            <a:endParaRPr lang="en-US" altLang="en-US">
              <a:solidFill>
                <a:schemeClr val="bg1"/>
              </a:solidFill>
              <a:latin typeface="Arial" panose="020B0604020202020204" pitchFamily="34" charset="0"/>
            </a:endParaRPr>
          </a:p>
        </p:txBody>
      </p:sp>
      <p:sp>
        <p:nvSpPr>
          <p:cNvPr id="2" name="Header Placeholder 1">
            <a:extLst>
              <a:ext uri="{FF2B5EF4-FFF2-40B4-BE49-F238E27FC236}">
                <a16:creationId xmlns:a16="http://schemas.microsoft.com/office/drawing/2014/main" id="{115FD56C-B620-246C-FB35-B0A7867A9F5F}"/>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13108283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40C80D-DDAB-4B43-8274-082D35F4C0DB}" type="slidenum">
              <a:rPr lang="en-US"/>
              <a:pPr/>
              <a:t>26</a:t>
            </a:fld>
            <a:endParaRPr lang="en-US"/>
          </a:p>
        </p:txBody>
      </p:sp>
      <p:sp>
        <p:nvSpPr>
          <p:cNvPr id="608258" name="Rectangle 2"/>
          <p:cNvSpPr>
            <a:spLocks noGrp="1" noRot="1" noChangeAspect="1" noChangeArrowheads="1" noTextEdit="1"/>
          </p:cNvSpPr>
          <p:nvPr>
            <p:ph type="sldImg"/>
          </p:nvPr>
        </p:nvSpPr>
        <p:spPr>
          <a:xfrm>
            <a:off x="766763" y="1120775"/>
            <a:ext cx="5324475" cy="2995613"/>
          </a:xfrm>
          <a:ln/>
        </p:spPr>
      </p:sp>
      <p:sp>
        <p:nvSpPr>
          <p:cNvPr id="608259" name="Rectangle 3"/>
          <p:cNvSpPr>
            <a:spLocks noGrp="1" noChangeArrowheads="1"/>
          </p:cNvSpPr>
          <p:nvPr>
            <p:ph type="body" idx="1"/>
          </p:nvPr>
        </p:nvSpPr>
        <p:spPr>
          <a:xfrm>
            <a:off x="914713" y="4344026"/>
            <a:ext cx="5028578" cy="4112926"/>
          </a:xfrm>
        </p:spPr>
        <p:txBody>
          <a:bodyPr lIns="90695" tIns="45348" rIns="90695" bIns="45348"/>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This example shows the addition of side street access at a bank, where previously none was present. Adding this provides improved accessibility to the abutting neighborhood and thereby helps reduce traffic circulation on the major road. Some cities prohibit side street access to businesses where residential development is nearby. Check local regulations for prohibitions on side street access and remove those regulations. They</a:t>
            </a:r>
            <a:r>
              <a:rPr lang="en-US" baseline="0" dirty="0"/>
              <a:t> reduce accessibility to corridor businesses and are particularly inconvenient for the neighborhoods they seem to be designed to protect.</a:t>
            </a:r>
            <a:endParaRPr lang="en-US" dirty="0"/>
          </a:p>
          <a:p>
            <a:endParaRPr lang="en-US" dirty="0"/>
          </a:p>
        </p:txBody>
      </p:sp>
      <p:sp>
        <p:nvSpPr>
          <p:cNvPr id="2" name="Header Placeholder 1">
            <a:extLst>
              <a:ext uri="{FF2B5EF4-FFF2-40B4-BE49-F238E27FC236}">
                <a16:creationId xmlns:a16="http://schemas.microsoft.com/office/drawing/2014/main" id="{C5707C63-DCD2-6C36-4EEA-8922635DCF66}"/>
              </a:ext>
            </a:extLst>
          </p:cNvPr>
          <p:cNvSpPr>
            <a:spLocks noGrp="1"/>
          </p:cNvSpPr>
          <p:nvPr>
            <p:ph type="hdr" sz="quarter"/>
          </p:nvPr>
        </p:nvSpPr>
        <p:spPr/>
        <p:txBody>
          <a:bodyPr/>
          <a:lstStyle/>
          <a:p>
            <a:r>
              <a:rPr lang="en-US"/>
              <a:t>National Institute for Congestion Reduction - Access Management Curriculum</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Variances and waivers are provided where cross-access is impractical. Existing sites cannot be required to connect, only encouraged, but if there is a change in use or the site is redeveloped, they can then be required to connect. </a:t>
            </a:r>
            <a:endParaRPr lang="en-US" dirty="0"/>
          </a:p>
        </p:txBody>
      </p:sp>
      <p:sp>
        <p:nvSpPr>
          <p:cNvPr id="4" name="Slide Number Placeholder 3"/>
          <p:cNvSpPr>
            <a:spLocks noGrp="1"/>
          </p:cNvSpPr>
          <p:nvPr>
            <p:ph type="sldNum" sz="quarter" idx="10"/>
          </p:nvPr>
        </p:nvSpPr>
        <p:spPr/>
        <p:txBody>
          <a:bodyPr/>
          <a:lstStyle/>
          <a:p>
            <a:pPr>
              <a:defRPr/>
            </a:pPr>
            <a:fld id="{5B72AEB2-EA9D-45DA-93BE-C68FA8138FD7}" type="slidenum">
              <a:rPr lang="en-US" smtClean="0"/>
              <a:pPr>
                <a:defRPr/>
              </a:pPr>
              <a:t>27</a:t>
            </a:fld>
            <a:endParaRPr lang="en-US" dirty="0"/>
          </a:p>
        </p:txBody>
      </p:sp>
      <p:sp>
        <p:nvSpPr>
          <p:cNvPr id="5" name="Header Placeholder 4">
            <a:extLst>
              <a:ext uri="{FF2B5EF4-FFF2-40B4-BE49-F238E27FC236}">
                <a16:creationId xmlns:a16="http://schemas.microsoft.com/office/drawing/2014/main" id="{0EBEBC75-116D-7EE9-9981-065CDED20930}"/>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2555585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BA911A6-1105-418C-9FDC-F3EFC34A261C}" type="slidenum">
              <a:rPr lang="en-US" altLang="en-US"/>
              <a:pPr fontAlgn="base">
                <a:spcBef>
                  <a:spcPct val="0"/>
                </a:spcBef>
                <a:spcAft>
                  <a:spcPct val="0"/>
                </a:spcAft>
              </a:pPr>
              <a:t>28</a:t>
            </a:fld>
            <a:endParaRPr lang="en-US" altLang="en-US"/>
          </a:p>
        </p:txBody>
      </p:sp>
      <p:sp>
        <p:nvSpPr>
          <p:cNvPr id="2" name="Header Placeholder 1">
            <a:extLst>
              <a:ext uri="{FF2B5EF4-FFF2-40B4-BE49-F238E27FC236}">
                <a16:creationId xmlns:a16="http://schemas.microsoft.com/office/drawing/2014/main" id="{7A782A50-1EBA-DA81-0E76-9D409EB63DDE}"/>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29799621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FD86A4-AB2E-4A15-A056-20BFA14FD72D}" type="slidenum">
              <a:rPr lang="en-US" smtClean="0"/>
              <a:t>29</a:t>
            </a:fld>
            <a:endParaRPr lang="en-US"/>
          </a:p>
        </p:txBody>
      </p:sp>
      <p:sp>
        <p:nvSpPr>
          <p:cNvPr id="5" name="Header Placeholder 4">
            <a:extLst>
              <a:ext uri="{FF2B5EF4-FFF2-40B4-BE49-F238E27FC236}">
                <a16:creationId xmlns:a16="http://schemas.microsoft.com/office/drawing/2014/main" id="{CB236B0A-FA63-F706-AAFA-08B9236F51CB}"/>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2452281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FD86A4-AB2E-4A15-A056-20BFA14FD72D}" type="slidenum">
              <a:rPr lang="en-US" smtClean="0"/>
              <a:t>3</a:t>
            </a:fld>
            <a:endParaRPr lang="en-US"/>
          </a:p>
        </p:txBody>
      </p:sp>
      <p:sp>
        <p:nvSpPr>
          <p:cNvPr id="5" name="Header Placeholder 4">
            <a:extLst>
              <a:ext uri="{FF2B5EF4-FFF2-40B4-BE49-F238E27FC236}">
                <a16:creationId xmlns:a16="http://schemas.microsoft.com/office/drawing/2014/main" id="{B4DB6397-EF76-B515-F78D-5DD205EC127E}"/>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1481001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FD86A4-AB2E-4A15-A056-20BFA14FD72D}" type="slidenum">
              <a:rPr lang="en-US" smtClean="0"/>
              <a:t>30</a:t>
            </a:fld>
            <a:endParaRPr lang="en-US"/>
          </a:p>
        </p:txBody>
      </p:sp>
      <p:sp>
        <p:nvSpPr>
          <p:cNvPr id="5" name="Header Placeholder 4">
            <a:extLst>
              <a:ext uri="{FF2B5EF4-FFF2-40B4-BE49-F238E27FC236}">
                <a16:creationId xmlns:a16="http://schemas.microsoft.com/office/drawing/2014/main" id="{DD34D3A7-681D-A5F8-2AD7-D13EBE8E5155}"/>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15227224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FD86A4-AB2E-4A15-A056-20BFA14FD72D}" type="slidenum">
              <a:rPr lang="en-US" smtClean="0"/>
              <a:t>31</a:t>
            </a:fld>
            <a:endParaRPr lang="en-US"/>
          </a:p>
        </p:txBody>
      </p:sp>
      <p:sp>
        <p:nvSpPr>
          <p:cNvPr id="5" name="Header Placeholder 4">
            <a:extLst>
              <a:ext uri="{FF2B5EF4-FFF2-40B4-BE49-F238E27FC236}">
                <a16:creationId xmlns:a16="http://schemas.microsoft.com/office/drawing/2014/main" id="{5DA013C0-50AD-70C2-F02B-440AFCB6AEC9}"/>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21017000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example shows a Target and a grocery store that have a unified access and circulation plan. The site has joint-use driveways, shared signage, and truck delivery access to the rear of the sites. At the left of the slide is a gas station that was not connected. </a:t>
            </a:r>
            <a:br>
              <a:rPr lang="en-US" dirty="0"/>
            </a:br>
            <a:br>
              <a:rPr lang="en-US" dirty="0"/>
            </a:br>
            <a:r>
              <a:rPr lang="en-US" i="1" dirty="0"/>
              <a:t>Suggestion:</a:t>
            </a:r>
          </a:p>
          <a:p>
            <a:r>
              <a:rPr lang="en-US" dirty="0"/>
              <a:t>Ask your students the following questions and encourage them to discuss their responses:</a:t>
            </a:r>
          </a:p>
          <a:p>
            <a:pPr marL="171450" indent="-171450">
              <a:buFont typeface="Arial" panose="020B0604020202020204" pitchFamily="34" charset="0"/>
              <a:buChar char="•"/>
            </a:pPr>
            <a:r>
              <a:rPr lang="en-US" dirty="0"/>
              <a:t>How might you require unified access and circulation if the site redevelops? </a:t>
            </a:r>
            <a:r>
              <a:rPr lang="en-US" i="1" dirty="0"/>
              <a:t>(Answer: Ask the shopping center site owner to sign an agreement to provide cross access into the site during the development process and when the site redevelops require the new owner to internalize access to the gas station with the shopping center. If the shopping center owner refuses it cannot be forced. However, it could be enforced if the cross-access provision to the gas station had been recorded with the original deed if regulations were in place when the site was first adopted.) </a:t>
            </a:r>
          </a:p>
          <a:p>
            <a:pPr marL="171450" indent="-171450">
              <a:buFont typeface="Arial" panose="020B0604020202020204" pitchFamily="34" charset="0"/>
              <a:buChar char="•"/>
            </a:pPr>
            <a:r>
              <a:rPr lang="en-US" dirty="0"/>
              <a:t>How might the cross-access and circulation be designed?</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i="1" dirty="0"/>
              <a:t>Note: This slide includes animations. The image on this slide is also used in Module 1 of the Access Management Curriculum.</a:t>
            </a:r>
          </a:p>
        </p:txBody>
      </p:sp>
      <p:sp>
        <p:nvSpPr>
          <p:cNvPr id="4" name="Slide Number Placeholder 3"/>
          <p:cNvSpPr>
            <a:spLocks noGrp="1"/>
          </p:cNvSpPr>
          <p:nvPr>
            <p:ph type="sldNum" sz="quarter" idx="10"/>
          </p:nvPr>
        </p:nvSpPr>
        <p:spPr/>
        <p:txBody>
          <a:bodyPr/>
          <a:lstStyle/>
          <a:p>
            <a:fld id="{07E3C7D9-4796-4047-B7E6-3D0592AB3E15}" type="slidenum">
              <a:rPr lang="en-US" smtClean="0"/>
              <a:pPr/>
              <a:t>32</a:t>
            </a:fld>
            <a:endParaRPr lang="en-US"/>
          </a:p>
        </p:txBody>
      </p:sp>
      <p:sp>
        <p:nvSpPr>
          <p:cNvPr id="5" name="Header Placeholder 4">
            <a:extLst>
              <a:ext uri="{FF2B5EF4-FFF2-40B4-BE49-F238E27FC236}">
                <a16:creationId xmlns:a16="http://schemas.microsoft.com/office/drawing/2014/main" id="{5092F855-5780-AF74-DCEB-196AE0BEF593}"/>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10948121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40C80D-DDAB-4B43-8274-082D35F4C0DB}" type="slidenum">
              <a:rPr lang="en-US"/>
              <a:pPr/>
              <a:t>33</a:t>
            </a:fld>
            <a:endParaRPr lang="en-US"/>
          </a:p>
        </p:txBody>
      </p:sp>
      <p:sp>
        <p:nvSpPr>
          <p:cNvPr id="608258" name="Rectangle 2"/>
          <p:cNvSpPr>
            <a:spLocks noGrp="1" noRot="1" noChangeAspect="1" noChangeArrowheads="1" noTextEdit="1"/>
          </p:cNvSpPr>
          <p:nvPr>
            <p:ph type="sldImg"/>
          </p:nvPr>
        </p:nvSpPr>
        <p:spPr>
          <a:xfrm>
            <a:off x="382588" y="687388"/>
            <a:ext cx="6094412" cy="3429000"/>
          </a:xfrm>
          <a:ln/>
        </p:spPr>
      </p:sp>
      <p:sp>
        <p:nvSpPr>
          <p:cNvPr id="608259" name="Rectangle 3"/>
          <p:cNvSpPr>
            <a:spLocks noGrp="1" noChangeArrowheads="1"/>
          </p:cNvSpPr>
          <p:nvPr>
            <p:ph type="body" idx="1"/>
          </p:nvPr>
        </p:nvSpPr>
        <p:spPr>
          <a:xfrm>
            <a:off x="914713" y="4344026"/>
            <a:ext cx="5028578" cy="4112926"/>
          </a:xfrm>
        </p:spPr>
        <p:txBody>
          <a:bodyPr lIns="90695" tIns="45348" rIns="90695" bIns="45348"/>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Side street access improves accessibility from the neighborhoods and reduces local traffic circulation on major roadways. There</a:t>
            </a:r>
            <a:r>
              <a:rPr lang="en-US" baseline="0" dirty="0"/>
              <a:t> </a:t>
            </a:r>
            <a:r>
              <a:rPr lang="en-US" dirty="0"/>
              <a:t>is a tendency to prohibit side street access to businesses where residential development is nearby. Check local regulations for prohibitions on side street access and remove those regulations. They</a:t>
            </a:r>
            <a:r>
              <a:rPr lang="en-US" baseline="0" dirty="0"/>
              <a:t> reduce accessibility to corridor businesses and are particularly inconvenient for the neighborhoods they seem to be designed to protect.</a:t>
            </a:r>
            <a:endParaRPr lang="en-US" dirty="0"/>
          </a:p>
          <a:p>
            <a:endParaRPr lang="en-US" dirty="0"/>
          </a:p>
          <a:p>
            <a:r>
              <a:rPr lang="en-US" dirty="0"/>
              <a:t>The example on the right shows a bank that was originally developed with no side street access. When the two-way left-turn lane was removed from the highway and replaced with a median, the bank owners provided the new side street access making it much more accessible to the neighborhood surrounding the site.</a:t>
            </a:r>
          </a:p>
        </p:txBody>
      </p:sp>
      <p:sp>
        <p:nvSpPr>
          <p:cNvPr id="2" name="Header Placeholder 1">
            <a:extLst>
              <a:ext uri="{FF2B5EF4-FFF2-40B4-BE49-F238E27FC236}">
                <a16:creationId xmlns:a16="http://schemas.microsoft.com/office/drawing/2014/main" id="{DB597C31-2F50-841C-3F50-4BEE944F696B}"/>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32478883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2F211DC-4A01-446E-A403-F3155B1D197D}" type="slidenum">
              <a:rPr lang="en-US" altLang="en-US">
                <a:latin typeface="Arial" panose="020B0604020202020204" pitchFamily="34" charset="0"/>
              </a:rPr>
              <a:pPr fontAlgn="base">
                <a:spcBef>
                  <a:spcPct val="0"/>
                </a:spcBef>
                <a:spcAft>
                  <a:spcPct val="0"/>
                </a:spcAft>
              </a:pPr>
              <a:t>34</a:t>
            </a:fld>
            <a:endParaRPr lang="en-US" altLang="en-US">
              <a:latin typeface="Arial" panose="020B0604020202020204" pitchFamily="34" charset="0"/>
            </a:endParaRPr>
          </a:p>
        </p:txBody>
      </p:sp>
      <p:sp>
        <p:nvSpPr>
          <p:cNvPr id="73731" name="Rectangle 2"/>
          <p:cNvSpPr>
            <a:spLocks noGrp="1" noRot="1" noChangeAspect="1" noChangeArrowheads="1" noTextEdit="1"/>
          </p:cNvSpPr>
          <p:nvPr>
            <p:ph type="sldImg"/>
          </p:nvPr>
        </p:nvSpPr>
        <p:spPr bwMode="auto">
          <a:xfrm>
            <a:off x="434975" y="692150"/>
            <a:ext cx="61404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2" name="Rectangle 3"/>
          <p:cNvSpPr>
            <a:spLocks noGrp="1" noChangeArrowheads="1"/>
          </p:cNvSpPr>
          <p:nvPr>
            <p:ph type="body" idx="1"/>
          </p:nvPr>
        </p:nvSpPr>
        <p:spPr bwMode="auto">
          <a:xfrm>
            <a:off x="935038" y="4381500"/>
            <a:ext cx="5140325" cy="4151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a:spcBef>
                <a:spcPct val="0"/>
              </a:spcBef>
              <a:spcAft>
                <a:spcPct val="30000"/>
              </a:spcAft>
            </a:pPr>
            <a:endParaRPr lang="en-US" altLang="en-US">
              <a:latin typeface="Tahoma" panose="020B0604030504040204" pitchFamily="34" charset="0"/>
            </a:endParaRPr>
          </a:p>
          <a:p>
            <a:pPr>
              <a:spcBef>
                <a:spcPct val="0"/>
              </a:spcBef>
            </a:pPr>
            <a:endParaRPr lang="en-US" altLang="en-US">
              <a:latin typeface="Arial" panose="020B0604020202020204" pitchFamily="34" charset="0"/>
            </a:endParaRPr>
          </a:p>
        </p:txBody>
      </p:sp>
      <p:sp>
        <p:nvSpPr>
          <p:cNvPr id="2" name="Header Placeholder 1">
            <a:extLst>
              <a:ext uri="{FF2B5EF4-FFF2-40B4-BE49-F238E27FC236}">
                <a16:creationId xmlns:a16="http://schemas.microsoft.com/office/drawing/2014/main" id="{6F93FE1D-E271-7A77-4C82-11AF043A8BA6}"/>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32610774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This driveway requires elderly residents of the adjacent mobile home park to walk in the driveway where they are exposed to vehicle traffic.</a:t>
            </a:r>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9A069FC-DADE-4D4F-A9F3-5A16ECAA45F1}" type="slidenum">
              <a:rPr lang="en-US" altLang="en-US"/>
              <a:pPr fontAlgn="base">
                <a:spcBef>
                  <a:spcPct val="0"/>
                </a:spcBef>
                <a:spcAft>
                  <a:spcPct val="0"/>
                </a:spcAft>
              </a:pPr>
              <a:t>35</a:t>
            </a:fld>
            <a:endParaRPr lang="en-US" altLang="en-US"/>
          </a:p>
        </p:txBody>
      </p:sp>
      <p:sp>
        <p:nvSpPr>
          <p:cNvPr id="2" name="Header Placeholder 1">
            <a:extLst>
              <a:ext uri="{FF2B5EF4-FFF2-40B4-BE49-F238E27FC236}">
                <a16:creationId xmlns:a16="http://schemas.microsoft.com/office/drawing/2014/main" id="{C822F68A-94B3-0BB6-8F92-99B4C4D36C73}"/>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30514192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The design of access is in part a function of building location and setback. This arrangement makes pedestrian access to buildings and transit more convenient. It can be implemented with form-based zoning codes.</a:t>
            </a:r>
          </a:p>
          <a:p>
            <a:endParaRPr lang="en-US" baseline="0" dirty="0"/>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Note: The images on this slide are also included in modules 1 and 5 of the Access Management Curriculum.</a:t>
            </a:r>
            <a:endParaRPr lang="en-US" i="1" dirty="0"/>
          </a:p>
          <a:p>
            <a:endParaRPr lang="en-US" dirty="0"/>
          </a:p>
        </p:txBody>
      </p:sp>
      <p:sp>
        <p:nvSpPr>
          <p:cNvPr id="4" name="Slide Number Placeholder 3"/>
          <p:cNvSpPr>
            <a:spLocks noGrp="1"/>
          </p:cNvSpPr>
          <p:nvPr>
            <p:ph type="sldNum" sz="quarter" idx="10"/>
          </p:nvPr>
        </p:nvSpPr>
        <p:spPr/>
        <p:txBody>
          <a:bodyPr/>
          <a:lstStyle/>
          <a:p>
            <a:pPr defTabSz="931774">
              <a:defRPr/>
            </a:pPr>
            <a:fld id="{5C0404D8-0F6F-4640-B69F-6E3398BFB2E9}" type="slidenum">
              <a:rPr lang="en-US">
                <a:solidFill>
                  <a:prstClr val="black"/>
                </a:solidFill>
                <a:latin typeface="Calibri"/>
              </a:rPr>
              <a:pPr defTabSz="931774">
                <a:defRPr/>
              </a:pPr>
              <a:t>36</a:t>
            </a:fld>
            <a:endParaRPr lang="en-US">
              <a:solidFill>
                <a:prstClr val="black"/>
              </a:solidFill>
              <a:latin typeface="Calibri"/>
            </a:endParaRPr>
          </a:p>
        </p:txBody>
      </p:sp>
      <p:sp>
        <p:nvSpPr>
          <p:cNvPr id="5" name="Header Placeholder 4">
            <a:extLst>
              <a:ext uri="{FF2B5EF4-FFF2-40B4-BE49-F238E27FC236}">
                <a16:creationId xmlns:a16="http://schemas.microsoft.com/office/drawing/2014/main" id="{7FCD8D10-D5E9-8055-E672-068E6F862ED8}"/>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16596769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0275">
              <a:defRPr>
                <a:solidFill>
                  <a:schemeClr val="tx1"/>
                </a:solidFill>
                <a:latin typeface="Calibri" panose="020F0502020204030204" pitchFamily="34" charset="0"/>
              </a:defRPr>
            </a:lvl1pPr>
            <a:lvl2pPr marL="712788" indent="-273050" defTabSz="930275">
              <a:defRPr>
                <a:solidFill>
                  <a:schemeClr val="tx1"/>
                </a:solidFill>
                <a:latin typeface="Calibri" panose="020F0502020204030204" pitchFamily="34" charset="0"/>
              </a:defRPr>
            </a:lvl2pPr>
            <a:lvl3pPr marL="1095375" indent="-219075" defTabSz="930275">
              <a:defRPr>
                <a:solidFill>
                  <a:schemeClr val="tx1"/>
                </a:solidFill>
                <a:latin typeface="Calibri" panose="020F0502020204030204" pitchFamily="34" charset="0"/>
              </a:defRPr>
            </a:lvl3pPr>
            <a:lvl4pPr marL="1535113" indent="-219075" defTabSz="930275">
              <a:defRPr>
                <a:solidFill>
                  <a:schemeClr val="tx1"/>
                </a:solidFill>
                <a:latin typeface="Calibri" panose="020F0502020204030204" pitchFamily="34" charset="0"/>
              </a:defRPr>
            </a:lvl4pPr>
            <a:lvl5pPr marL="1973263" indent="-219075" defTabSz="930275">
              <a:defRPr>
                <a:solidFill>
                  <a:schemeClr val="tx1"/>
                </a:solidFill>
                <a:latin typeface="Calibri" panose="020F0502020204030204" pitchFamily="34" charset="0"/>
              </a:defRPr>
            </a:lvl5pPr>
            <a:lvl6pPr marL="2430463" indent="-219075" defTabSz="930275" fontAlgn="base">
              <a:spcBef>
                <a:spcPct val="0"/>
              </a:spcBef>
              <a:spcAft>
                <a:spcPct val="0"/>
              </a:spcAft>
              <a:defRPr>
                <a:solidFill>
                  <a:schemeClr val="tx1"/>
                </a:solidFill>
                <a:latin typeface="Calibri" panose="020F0502020204030204" pitchFamily="34" charset="0"/>
              </a:defRPr>
            </a:lvl6pPr>
            <a:lvl7pPr marL="2887663" indent="-219075" defTabSz="930275" fontAlgn="base">
              <a:spcBef>
                <a:spcPct val="0"/>
              </a:spcBef>
              <a:spcAft>
                <a:spcPct val="0"/>
              </a:spcAft>
              <a:defRPr>
                <a:solidFill>
                  <a:schemeClr val="tx1"/>
                </a:solidFill>
                <a:latin typeface="Calibri" panose="020F0502020204030204" pitchFamily="34" charset="0"/>
              </a:defRPr>
            </a:lvl7pPr>
            <a:lvl8pPr marL="3344863" indent="-219075" defTabSz="930275" fontAlgn="base">
              <a:spcBef>
                <a:spcPct val="0"/>
              </a:spcBef>
              <a:spcAft>
                <a:spcPct val="0"/>
              </a:spcAft>
              <a:defRPr>
                <a:solidFill>
                  <a:schemeClr val="tx1"/>
                </a:solidFill>
                <a:latin typeface="Calibri" panose="020F0502020204030204" pitchFamily="34" charset="0"/>
              </a:defRPr>
            </a:lvl8pPr>
            <a:lvl9pPr marL="3802063" indent="-219075" defTabSz="930275"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6B9A5AD-091F-472E-82FF-F845DA373C72}" type="slidenum">
              <a:rPr lang="en-US" altLang="en-US">
                <a:solidFill>
                  <a:schemeClr val="bg1"/>
                </a:solidFill>
                <a:latin typeface="Arial" panose="020B0604020202020204" pitchFamily="34" charset="0"/>
              </a:rPr>
              <a:pPr fontAlgn="base">
                <a:spcBef>
                  <a:spcPct val="0"/>
                </a:spcBef>
                <a:spcAft>
                  <a:spcPct val="0"/>
                </a:spcAft>
              </a:pPr>
              <a:t>37</a:t>
            </a:fld>
            <a:endParaRPr lang="en-US" altLang="en-US">
              <a:solidFill>
                <a:schemeClr val="bg1"/>
              </a:solidFill>
              <a:latin typeface="Arial" panose="020B0604020202020204" pitchFamily="34" charset="0"/>
            </a:endParaRPr>
          </a:p>
        </p:txBody>
      </p:sp>
      <p:sp>
        <p:nvSpPr>
          <p:cNvPr id="78851" name="Rectangle 2"/>
          <p:cNvSpPr>
            <a:spLocks noGrp="1" noRot="1" noChangeAspect="1" noChangeArrowheads="1" noTextEdit="1"/>
          </p:cNvSpPr>
          <p:nvPr>
            <p:ph type="sldImg"/>
          </p:nvPr>
        </p:nvSpPr>
        <p:spPr bwMode="auto">
          <a:xfrm>
            <a:off x="431800" y="688975"/>
            <a:ext cx="6146800" cy="34591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2" name="Rectangle 3"/>
          <p:cNvSpPr>
            <a:spLocks noGrp="1" noChangeArrowheads="1"/>
          </p:cNvSpPr>
          <p:nvPr>
            <p:ph type="body" idx="1"/>
          </p:nvPr>
        </p:nvSpPr>
        <p:spPr bwMode="auto">
          <a:xfrm>
            <a:off x="931863" y="4381500"/>
            <a:ext cx="5146675" cy="4151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A walking tour on a corridor helps identify areas where people are unable to easily circulate.  People prefer to take the shortest path and walk near buildings, through bushes, rather than walk some distance to the main sidewalk. Therefore, it is helpful to allow pedestrian paths closer to the buildings and space in the landscaped buffer between sites where people can cross.</a:t>
            </a:r>
          </a:p>
          <a:p>
            <a:pPr>
              <a:spcBef>
                <a:spcPct val="0"/>
              </a:spcBef>
            </a:pPr>
            <a:endParaRPr lang="en-US" altLang="en-US" dirty="0"/>
          </a:p>
          <a:p>
            <a:pPr>
              <a:spcBef>
                <a:spcPct val="0"/>
              </a:spcBef>
            </a:pPr>
            <a:endParaRPr lang="en-US" altLang="en-US" dirty="0"/>
          </a:p>
          <a:p>
            <a:pPr>
              <a:spcBef>
                <a:spcPct val="0"/>
              </a:spcBef>
            </a:pPr>
            <a:endParaRPr lang="en-US" altLang="en-US" dirty="0"/>
          </a:p>
        </p:txBody>
      </p:sp>
      <p:sp>
        <p:nvSpPr>
          <p:cNvPr id="2" name="Header Placeholder 1">
            <a:extLst>
              <a:ext uri="{FF2B5EF4-FFF2-40B4-BE49-F238E27FC236}">
                <a16:creationId xmlns:a16="http://schemas.microsoft.com/office/drawing/2014/main" id="{DBFF0618-1E9A-5705-EA1F-602A91D61BEE}"/>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40870158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13">
              <a:spcBef>
                <a:spcPct val="0"/>
              </a:spcBef>
            </a:pPr>
            <a:r>
              <a:rPr lang="en-US" altLang="en-US" dirty="0"/>
              <a:t>Let’s consider bus transit, for example. Quality transit service requires speed, frequency, and reliability and therefore benefits from access management. </a:t>
            </a:r>
          </a:p>
          <a:p>
            <a:pPr defTabSz="912813">
              <a:spcBef>
                <a:spcPct val="0"/>
              </a:spcBef>
            </a:pPr>
            <a:endParaRPr lang="en-US" altLang="en-US" dirty="0"/>
          </a:p>
          <a:p>
            <a:pPr defTabSz="912813">
              <a:spcBef>
                <a:spcPct val="0"/>
              </a:spcBef>
            </a:pPr>
            <a:r>
              <a:rPr lang="en-US" altLang="en-US" dirty="0"/>
              <a:t>Measures that improve desired operating speeds and reliability for autos will also benefit buses except bus pullouts, which tend to delay buses but may be necessary for safety reasons on high-speed and high-volume roadways.</a:t>
            </a:r>
          </a:p>
          <a:p>
            <a:pPr defTabSz="912813">
              <a:spcBef>
                <a:spcPct val="0"/>
              </a:spcBef>
            </a:pPr>
            <a:endParaRPr lang="en-US" altLang="en-US" dirty="0"/>
          </a:p>
          <a:p>
            <a:pPr defTabSz="912813">
              <a:spcBef>
                <a:spcPct val="0"/>
              </a:spcBef>
            </a:pPr>
            <a:r>
              <a:rPr lang="en-US" altLang="en-US" dirty="0"/>
              <a:t>A traffic signal can be timed to reduce (eliminate) delay to a transit vehicle when the bus pullout is located downstream from the traffic signal.</a:t>
            </a:r>
          </a:p>
          <a:p>
            <a:pPr defTabSz="912813">
              <a:spcBef>
                <a:spcPct val="0"/>
              </a:spcBef>
            </a:pPr>
            <a:r>
              <a:rPr lang="en-US" altLang="en-US" dirty="0"/>
              <a:t>Integrate pedestrians/bicycles with bus stops</a:t>
            </a:r>
          </a:p>
          <a:p>
            <a:pPr defTabSz="912813">
              <a:spcBef>
                <a:spcPct val="0"/>
              </a:spcBef>
            </a:pPr>
            <a:endParaRPr lang="en-US" altLang="en-US" dirty="0"/>
          </a:p>
          <a:p>
            <a:pPr defTabSz="912813">
              <a:spcBef>
                <a:spcPct val="0"/>
              </a:spcBef>
            </a:pPr>
            <a:r>
              <a:rPr lang="en-US" altLang="en-US" dirty="0"/>
              <a:t>Midblock median refuge can provide for safe crossings of pedestrians and bicyclists with minimum impact on vehicular delay and capacity.  A midblock crossing can be signalized without interfering with traffic progression.</a:t>
            </a:r>
          </a:p>
          <a:p>
            <a:pPr defTabSz="912813">
              <a:spcBef>
                <a:spcPct val="0"/>
              </a:spcBef>
            </a:pPr>
            <a:r>
              <a:rPr lang="en-US" altLang="en-US" dirty="0"/>
              <a:t> </a:t>
            </a:r>
          </a:p>
          <a:p>
            <a:pPr defTabSz="912813">
              <a:spcBef>
                <a:spcPct val="0"/>
              </a:spcBef>
            </a:pPr>
            <a:r>
              <a:rPr lang="en-US" altLang="en-US" dirty="0"/>
              <a:t> </a:t>
            </a:r>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741E833-9E6B-4840-B896-59F57FEA55FC}" type="slidenum">
              <a:rPr lang="en-US" altLang="en-US">
                <a:solidFill>
                  <a:srgbClr val="000000"/>
                </a:solidFill>
                <a:latin typeface="Arial" panose="020B0604020202020204" pitchFamily="34" charset="0"/>
              </a:rPr>
              <a:pPr fontAlgn="base">
                <a:spcBef>
                  <a:spcPct val="0"/>
                </a:spcBef>
                <a:spcAft>
                  <a:spcPct val="0"/>
                </a:spcAft>
              </a:pPr>
              <a:t>38</a:t>
            </a:fld>
            <a:endParaRPr lang="en-US" altLang="en-US">
              <a:solidFill>
                <a:srgbClr val="000000"/>
              </a:solidFill>
              <a:latin typeface="Arial" panose="020B0604020202020204" pitchFamily="34" charset="0"/>
            </a:endParaRPr>
          </a:p>
        </p:txBody>
      </p:sp>
      <p:sp>
        <p:nvSpPr>
          <p:cNvPr id="2" name="Header Placeholder 1">
            <a:extLst>
              <a:ext uri="{FF2B5EF4-FFF2-40B4-BE49-F238E27FC236}">
                <a16:creationId xmlns:a16="http://schemas.microsoft.com/office/drawing/2014/main" id="{9A4CE91F-4581-E38E-016B-ADE8DD221FA4}"/>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3468205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FD86A4-AB2E-4A15-A056-20BFA14FD72D}" type="slidenum">
              <a:rPr lang="en-US" smtClean="0"/>
              <a:t>39</a:t>
            </a:fld>
            <a:endParaRPr lang="en-US"/>
          </a:p>
        </p:txBody>
      </p:sp>
      <p:sp>
        <p:nvSpPr>
          <p:cNvPr id="5" name="Header Placeholder 4">
            <a:extLst>
              <a:ext uri="{FF2B5EF4-FFF2-40B4-BE49-F238E27FC236}">
                <a16:creationId xmlns:a16="http://schemas.microsoft.com/office/drawing/2014/main" id="{67232186-ECBE-3EF7-4D4D-33F5A773E5EB}"/>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335379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Note: This slide includes animation.</a:t>
            </a:r>
          </a:p>
        </p:txBody>
      </p:sp>
      <p:sp>
        <p:nvSpPr>
          <p:cNvPr id="4" name="Slide Number Placeholder 3"/>
          <p:cNvSpPr>
            <a:spLocks noGrp="1"/>
          </p:cNvSpPr>
          <p:nvPr>
            <p:ph type="sldNum" sz="quarter" idx="10"/>
          </p:nvPr>
        </p:nvSpPr>
        <p:spPr/>
        <p:txBody>
          <a:bodyPr/>
          <a:lstStyle/>
          <a:p>
            <a:fld id="{2DB37785-55AC-4A16-8B01-B1E9B0A4489C}" type="slidenum">
              <a:rPr lang="en-US" smtClean="0">
                <a:solidFill>
                  <a:prstClr val="black"/>
                </a:solidFill>
              </a:rPr>
              <a:pPr/>
              <a:t>4</a:t>
            </a:fld>
            <a:endParaRPr lang="en-US">
              <a:solidFill>
                <a:prstClr val="black"/>
              </a:solidFill>
            </a:endParaRPr>
          </a:p>
        </p:txBody>
      </p:sp>
      <p:sp>
        <p:nvSpPr>
          <p:cNvPr id="5" name="Header Placeholder 4">
            <a:extLst>
              <a:ext uri="{FF2B5EF4-FFF2-40B4-BE49-F238E27FC236}">
                <a16:creationId xmlns:a16="http://schemas.microsoft.com/office/drawing/2014/main" id="{27F32593-0529-7A19-1D13-3B11C9A092D1}"/>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34833528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Even suburban areas can incorporate more direct pedestrian and cycle routes to transit or nearby destinations by connecting cul-de-sacs. Location:  Irvine California; Culver Blvd.</a:t>
            </a:r>
          </a:p>
          <a:p>
            <a:pPr>
              <a:spcBef>
                <a:spcPct val="0"/>
              </a:spcBef>
            </a:pPr>
            <a:r>
              <a:rPr lang="en-US" altLang="en-US" dirty="0"/>
              <a:t>Note continuity for pedestrian circulation leading to a bus stop (i.e., provides continuity for pedestrian movement but not for vehicles – this maintains low volume and very slow speed on streets providing direct access to homes.</a:t>
            </a:r>
          </a:p>
          <a:p>
            <a:pPr>
              <a:spcBef>
                <a:spcPct val="0"/>
              </a:spcBef>
            </a:pPr>
            <a:r>
              <a:rPr lang="en-US" altLang="en-US" dirty="0"/>
              <a:t>A non-traversable median provides positive protection for pedestrians and bicycles</a:t>
            </a:r>
          </a:p>
          <a:p>
            <a:pPr>
              <a:spcBef>
                <a:spcPct val="0"/>
              </a:spcBef>
            </a:pPr>
            <a:r>
              <a:rPr lang="en-US" altLang="en-US" dirty="0"/>
              <a:t>A median opening for pedestrians/bicyclists is needed wherever pedestrian generators – including bus stops – are located on opposite sides of the roadway</a:t>
            </a:r>
          </a:p>
          <a:p>
            <a:pPr>
              <a:spcBef>
                <a:spcPct val="0"/>
              </a:spcBef>
            </a:pPr>
            <a:r>
              <a:rPr lang="en-US" altLang="en-US" dirty="0"/>
              <a:t>Pedestrian/bicyclist paths and street alignment should be coordinated to reduce the number of conflict areas (where paths and roadways cross)</a:t>
            </a:r>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3D92816-A1F9-4854-B4D6-01B1F8FFE789}" type="slidenum">
              <a:rPr lang="en-US" altLang="en-US"/>
              <a:pPr fontAlgn="base">
                <a:spcBef>
                  <a:spcPct val="0"/>
                </a:spcBef>
                <a:spcAft>
                  <a:spcPct val="0"/>
                </a:spcAft>
              </a:pPr>
              <a:t>40</a:t>
            </a:fld>
            <a:endParaRPr lang="en-US" altLang="en-US"/>
          </a:p>
        </p:txBody>
      </p:sp>
      <p:sp>
        <p:nvSpPr>
          <p:cNvPr id="2" name="Header Placeholder 1">
            <a:extLst>
              <a:ext uri="{FF2B5EF4-FFF2-40B4-BE49-F238E27FC236}">
                <a16:creationId xmlns:a16="http://schemas.microsoft.com/office/drawing/2014/main" id="{23A8814C-83D6-D313-65F3-37F58F822A20}"/>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26115973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9D9ADE5-F2C5-4BC9-B461-521D99C66FBA}" type="slidenum">
              <a:rPr lang="en-US" altLang="en-US">
                <a:latin typeface="Arial" panose="020B0604020202020204" pitchFamily="34" charset="0"/>
              </a:rPr>
              <a:pPr fontAlgn="base">
                <a:spcBef>
                  <a:spcPct val="0"/>
                </a:spcBef>
                <a:spcAft>
                  <a:spcPct val="0"/>
                </a:spcAft>
              </a:pPr>
              <a:t>41</a:t>
            </a:fld>
            <a:endParaRPr lang="en-US" altLang="en-US">
              <a:latin typeface="Arial" panose="020B0604020202020204" pitchFamily="34" charset="0"/>
            </a:endParaRPr>
          </a:p>
        </p:txBody>
      </p:sp>
      <p:sp>
        <p:nvSpPr>
          <p:cNvPr id="89091" name="Rectangle 2"/>
          <p:cNvSpPr>
            <a:spLocks noGrp="1" noRot="1" noChangeAspect="1" noChangeArrowheads="1" noTextEdit="1"/>
          </p:cNvSpPr>
          <p:nvPr>
            <p:ph type="sldImg"/>
          </p:nvPr>
        </p:nvSpPr>
        <p:spPr bwMode="auto">
          <a:xfrm>
            <a:off x="434975" y="692150"/>
            <a:ext cx="61404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2" name="Rectangle 3"/>
          <p:cNvSpPr>
            <a:spLocks noGrp="1" noChangeArrowheads="1"/>
          </p:cNvSpPr>
          <p:nvPr>
            <p:ph type="body" idx="1"/>
          </p:nvPr>
        </p:nvSpPr>
        <p:spPr bwMode="auto">
          <a:xfrm>
            <a:off x="935038" y="4381500"/>
            <a:ext cx="5140325" cy="4151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a:spcBef>
                <a:spcPct val="0"/>
              </a:spcBef>
              <a:spcAft>
                <a:spcPct val="30000"/>
              </a:spcAft>
            </a:pPr>
            <a:endParaRPr lang="en-US" altLang="en-US">
              <a:latin typeface="Tahoma" panose="020B0604030504040204" pitchFamily="34" charset="0"/>
            </a:endParaRPr>
          </a:p>
          <a:p>
            <a:pPr>
              <a:spcBef>
                <a:spcPct val="0"/>
              </a:spcBef>
            </a:pPr>
            <a:endParaRPr lang="en-US" altLang="en-US">
              <a:latin typeface="Arial" panose="020B0604020202020204" pitchFamily="34" charset="0"/>
            </a:endParaRPr>
          </a:p>
        </p:txBody>
      </p:sp>
      <p:sp>
        <p:nvSpPr>
          <p:cNvPr id="2" name="Header Placeholder 1">
            <a:extLst>
              <a:ext uri="{FF2B5EF4-FFF2-40B4-BE49-F238E27FC236}">
                <a16:creationId xmlns:a16="http://schemas.microsoft.com/office/drawing/2014/main" id="{61A1DC11-C78C-CD85-F397-FAC073824C3A}"/>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34563781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73125">
              <a:spcBef>
                <a:spcPct val="0"/>
              </a:spcBef>
            </a:pPr>
            <a:r>
              <a:rPr lang="en-US" altLang="en-US" dirty="0"/>
              <a:t>Many locations are already developed, so we need strategies to clean up the access, usually in the context of roadway reconstruction projects. This decision tree was used to accomplish driveway closures on a highway in Minnesota, for example.</a:t>
            </a:r>
          </a:p>
          <a:p>
            <a:pPr defTabSz="873125">
              <a:spcBef>
                <a:spcPct val="0"/>
              </a:spcBef>
            </a:pPr>
            <a:endParaRPr lang="en-US" altLang="en-US" dirty="0"/>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A7195AB-5DD2-4D4C-BC23-7751733CEBEF}" type="slidenum">
              <a:rPr lang="en-US" altLang="en-US">
                <a:solidFill>
                  <a:srgbClr val="000000"/>
                </a:solidFill>
              </a:rPr>
              <a:pPr fontAlgn="base">
                <a:spcBef>
                  <a:spcPct val="0"/>
                </a:spcBef>
                <a:spcAft>
                  <a:spcPct val="0"/>
                </a:spcAft>
              </a:pPr>
              <a:t>42</a:t>
            </a:fld>
            <a:endParaRPr lang="en-US" altLang="en-US">
              <a:solidFill>
                <a:srgbClr val="000000"/>
              </a:solidFill>
            </a:endParaRPr>
          </a:p>
        </p:txBody>
      </p:sp>
      <p:sp>
        <p:nvSpPr>
          <p:cNvPr id="2" name="Header Placeholder 1">
            <a:extLst>
              <a:ext uri="{FF2B5EF4-FFF2-40B4-BE49-F238E27FC236}">
                <a16:creationId xmlns:a16="http://schemas.microsoft.com/office/drawing/2014/main" id="{ACD2CF17-7396-9364-1DDE-7F3CB27FF295}"/>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31057042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0EAEBDA-FCAC-4A79-ACE6-12CE8CDAA898}" type="slidenum">
              <a:rPr lang="en-US" altLang="en-US">
                <a:latin typeface="Arial" panose="020B0604020202020204" pitchFamily="34" charset="0"/>
              </a:rPr>
              <a:pPr fontAlgn="base">
                <a:spcBef>
                  <a:spcPct val="0"/>
                </a:spcBef>
                <a:spcAft>
                  <a:spcPct val="0"/>
                </a:spcAft>
              </a:pPr>
              <a:t>43</a:t>
            </a:fld>
            <a:endParaRPr lang="en-US" altLang="en-US">
              <a:latin typeface="Arial" panose="020B0604020202020204" pitchFamily="34" charset="0"/>
            </a:endParaRPr>
          </a:p>
        </p:txBody>
      </p:sp>
      <p:sp>
        <p:nvSpPr>
          <p:cNvPr id="972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The U.S. Highway 183/Vine Street System Enhancement Project. A corridor management plan established general standards and called for alternative access. It specified implementation parameters, including local code updates.</a:t>
            </a:r>
          </a:p>
          <a:p>
            <a:pPr>
              <a:spcBef>
                <a:spcPct val="0"/>
              </a:spcBef>
            </a:pPr>
            <a:endParaRPr lang="en-US" altLang="en-US" dirty="0"/>
          </a:p>
        </p:txBody>
      </p:sp>
      <p:sp>
        <p:nvSpPr>
          <p:cNvPr id="2" name="Header Placeholder 1">
            <a:extLst>
              <a:ext uri="{FF2B5EF4-FFF2-40B4-BE49-F238E27FC236}">
                <a16:creationId xmlns:a16="http://schemas.microsoft.com/office/drawing/2014/main" id="{21E03D93-C192-BF92-9B21-D78384D3C22F}"/>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18519205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FD955FC-49F1-4BE4-A446-6F26FC71AD54}" type="slidenum">
              <a:rPr lang="en-US" altLang="en-US">
                <a:latin typeface="Arial" panose="020B0604020202020204" pitchFamily="34" charset="0"/>
              </a:rPr>
              <a:pPr fontAlgn="base">
                <a:spcBef>
                  <a:spcPct val="0"/>
                </a:spcBef>
                <a:spcAft>
                  <a:spcPct val="0"/>
                </a:spcAft>
              </a:pPr>
              <a:t>44</a:t>
            </a:fld>
            <a:endParaRPr lang="en-US" altLang="en-US">
              <a:latin typeface="Arial" panose="020B0604020202020204" pitchFamily="34" charset="0"/>
            </a:endParaRPr>
          </a:p>
        </p:txBody>
      </p:sp>
      <p:sp>
        <p:nvSpPr>
          <p:cNvPr id="1003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These corridor management concepts for major arterial roadways help maintain local and regional mobility. Connectivity is maintained while discouraging the use of local streets by through traffic through jogs or discontinuity, on-street parking, traffic calming measures, and bike/ped cut-throughs. </a:t>
            </a:r>
          </a:p>
          <a:p>
            <a:pPr>
              <a:spcBef>
                <a:spcPct val="0"/>
              </a:spcBef>
            </a:pPr>
            <a:endParaRPr lang="en-US" altLang="en-US" dirty="0"/>
          </a:p>
          <a:p>
            <a:pPr>
              <a:spcBef>
                <a:spcPct val="0"/>
              </a:spcBef>
            </a:pPr>
            <a:r>
              <a:rPr lang="en-US" altLang="en-US" i="1" dirty="0"/>
              <a:t>Note: This slide includes animation.</a:t>
            </a:r>
          </a:p>
        </p:txBody>
      </p:sp>
      <p:sp>
        <p:nvSpPr>
          <p:cNvPr id="2" name="Header Placeholder 1">
            <a:extLst>
              <a:ext uri="{FF2B5EF4-FFF2-40B4-BE49-F238E27FC236}">
                <a16:creationId xmlns:a16="http://schemas.microsoft.com/office/drawing/2014/main" id="{15D052AB-3FFF-AFA4-6737-7A85092EF581}"/>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712851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 key mistake as noted in this NCHRP study published</a:t>
            </a:r>
            <a:r>
              <a:rPr lang="en-US" baseline="0" dirty="0"/>
              <a:t> in 1971, was the lack of attention to access management, the report called lack of access control along arterial highways the largest single factor causing highways to lose their safety and efficiency almost as soon as they were built. Although some were fully access-controlled or designed as expressways, the majority (98%) of these routes had little control beyond basic driveway permits and </a:t>
            </a:r>
            <a:r>
              <a:rPr lang="en-US" u="sng" baseline="0" dirty="0"/>
              <a:t>access spacing and turn lanes </a:t>
            </a:r>
            <a:r>
              <a:rPr lang="en-US" u="sng" dirty="0"/>
              <a:t>as design elements received little attention.</a:t>
            </a:r>
            <a:r>
              <a:rPr lang="en-US" dirty="0"/>
              <a:t> </a:t>
            </a:r>
          </a:p>
          <a:p>
            <a:endParaRPr lang="en-US" dirty="0"/>
          </a:p>
          <a:p>
            <a:r>
              <a:rPr lang="en-US" dirty="0"/>
              <a:t> (State standards for driveway spacing were commonly 10 to 50 feet - and remain so today.)</a:t>
            </a:r>
          </a:p>
          <a:p>
            <a:endParaRPr lang="en-US" dirty="0"/>
          </a:p>
          <a:p>
            <a:r>
              <a:rPr lang="en-US" dirty="0"/>
              <a:t>Auxiliary turn lanes were seldom required except at the largest volume access locations.</a:t>
            </a:r>
          </a:p>
          <a:p>
            <a:endParaRPr lang="en-US" dirty="0"/>
          </a:p>
        </p:txBody>
      </p:sp>
      <p:sp>
        <p:nvSpPr>
          <p:cNvPr id="4" name="Slide Number Placeholder 3"/>
          <p:cNvSpPr>
            <a:spLocks noGrp="1"/>
          </p:cNvSpPr>
          <p:nvPr>
            <p:ph type="sldNum" sz="quarter" idx="10"/>
          </p:nvPr>
        </p:nvSpPr>
        <p:spPr/>
        <p:txBody>
          <a:bodyPr/>
          <a:lstStyle/>
          <a:p>
            <a:fld id="{07E3C7D9-4796-4047-B7E6-3D0592AB3E15}" type="slidenum">
              <a:rPr lang="en-US" smtClean="0"/>
              <a:pPr/>
              <a:t>5</a:t>
            </a:fld>
            <a:endParaRPr lang="en-US"/>
          </a:p>
        </p:txBody>
      </p:sp>
      <p:sp>
        <p:nvSpPr>
          <p:cNvPr id="5" name="Header Placeholder 4">
            <a:extLst>
              <a:ext uri="{FF2B5EF4-FFF2-40B4-BE49-F238E27FC236}">
                <a16:creationId xmlns:a16="http://schemas.microsoft.com/office/drawing/2014/main" id="{9D2E8C0D-01C4-44E7-2046-2B284E284F22}"/>
              </a:ext>
            </a:extLst>
          </p:cNvPr>
          <p:cNvSpPr>
            <a:spLocks noGrp="1"/>
          </p:cNvSpPr>
          <p:nvPr>
            <p:ph type="hdr" sz="quarter"/>
          </p:nvPr>
        </p:nvSpPr>
        <p:spPr/>
        <p:txBody>
          <a:bodyPr/>
          <a:lstStyle/>
          <a:p>
            <a:r>
              <a:rPr lang="en-US"/>
              <a:t>National Institute for Congestion Reduction - Access Management Curriculum</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6DEC61D-6751-4DEA-9FCA-1A1DB64340A5}" type="slidenum">
              <a:rPr lang="en-US" altLang="en-US">
                <a:latin typeface="Arial" panose="020B0604020202020204" pitchFamily="34" charset="0"/>
              </a:rPr>
              <a:pPr fontAlgn="base">
                <a:spcBef>
                  <a:spcPct val="0"/>
                </a:spcBef>
                <a:spcAft>
                  <a:spcPct val="0"/>
                </a:spcAft>
              </a:pPr>
              <a:t>6</a:t>
            </a:fld>
            <a:endParaRPr lang="en-US" altLang="en-US">
              <a:latin typeface="Arial" panose="020B0604020202020204" pitchFamily="34" charset="0"/>
            </a:endParaRPr>
          </a:p>
        </p:txBody>
      </p:sp>
      <p:sp>
        <p:nvSpPr>
          <p:cNvPr id="44035" name="Rectangle 2"/>
          <p:cNvSpPr>
            <a:spLocks noGrp="1" noRot="1" noChangeAspect="1" noChangeArrowheads="1" noTextEdit="1"/>
          </p:cNvSpPr>
          <p:nvPr>
            <p:ph type="sldImg"/>
          </p:nvPr>
        </p:nvSpPr>
        <p:spPr bwMode="auto">
          <a:xfrm>
            <a:off x="434975" y="692150"/>
            <a:ext cx="61404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Rectangle 3"/>
          <p:cNvSpPr>
            <a:spLocks noGrp="1" noChangeArrowheads="1"/>
          </p:cNvSpPr>
          <p:nvPr>
            <p:ph type="body" idx="1"/>
          </p:nvPr>
        </p:nvSpPr>
        <p:spPr bwMode="auto">
          <a:xfrm>
            <a:off x="935038" y="4381500"/>
            <a:ext cx="5140325" cy="4151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a:spcBef>
                <a:spcPct val="0"/>
              </a:spcBef>
              <a:spcAft>
                <a:spcPct val="30000"/>
              </a:spcAft>
            </a:pPr>
            <a:endParaRPr lang="en-US" altLang="en-US">
              <a:latin typeface="Tahoma" panose="020B0604030504040204" pitchFamily="34" charset="0"/>
            </a:endParaRPr>
          </a:p>
          <a:p>
            <a:pPr>
              <a:spcBef>
                <a:spcPct val="0"/>
              </a:spcBef>
            </a:pPr>
            <a:endParaRPr lang="en-US" altLang="en-US">
              <a:latin typeface="Arial" panose="020B0604020202020204" pitchFamily="34" charset="0"/>
            </a:endParaRPr>
          </a:p>
        </p:txBody>
      </p:sp>
      <p:sp>
        <p:nvSpPr>
          <p:cNvPr id="2" name="Header Placeholder 1">
            <a:extLst>
              <a:ext uri="{FF2B5EF4-FFF2-40B4-BE49-F238E27FC236}">
                <a16:creationId xmlns:a16="http://schemas.microsoft.com/office/drawing/2014/main" id="{2F560593-CC10-DBF9-3E28-3DEA3E9EDB67}"/>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2845903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0275">
              <a:defRPr>
                <a:solidFill>
                  <a:schemeClr val="tx1"/>
                </a:solidFill>
                <a:latin typeface="Calibri" panose="020F0502020204030204" pitchFamily="34" charset="0"/>
              </a:defRPr>
            </a:lvl1pPr>
            <a:lvl2pPr marL="712788" indent="-273050" defTabSz="930275">
              <a:defRPr>
                <a:solidFill>
                  <a:schemeClr val="tx1"/>
                </a:solidFill>
                <a:latin typeface="Calibri" panose="020F0502020204030204" pitchFamily="34" charset="0"/>
              </a:defRPr>
            </a:lvl2pPr>
            <a:lvl3pPr marL="1095375" indent="-219075" defTabSz="930275">
              <a:defRPr>
                <a:solidFill>
                  <a:schemeClr val="tx1"/>
                </a:solidFill>
                <a:latin typeface="Calibri" panose="020F0502020204030204" pitchFamily="34" charset="0"/>
              </a:defRPr>
            </a:lvl3pPr>
            <a:lvl4pPr marL="1535113" indent="-219075" defTabSz="930275">
              <a:defRPr>
                <a:solidFill>
                  <a:schemeClr val="tx1"/>
                </a:solidFill>
                <a:latin typeface="Calibri" panose="020F0502020204030204" pitchFamily="34" charset="0"/>
              </a:defRPr>
            </a:lvl4pPr>
            <a:lvl5pPr marL="1973263" indent="-219075" defTabSz="930275">
              <a:defRPr>
                <a:solidFill>
                  <a:schemeClr val="tx1"/>
                </a:solidFill>
                <a:latin typeface="Calibri" panose="020F0502020204030204" pitchFamily="34" charset="0"/>
              </a:defRPr>
            </a:lvl5pPr>
            <a:lvl6pPr marL="2430463" indent="-219075" defTabSz="930275" fontAlgn="base">
              <a:spcBef>
                <a:spcPct val="0"/>
              </a:spcBef>
              <a:spcAft>
                <a:spcPct val="0"/>
              </a:spcAft>
              <a:defRPr>
                <a:solidFill>
                  <a:schemeClr val="tx1"/>
                </a:solidFill>
                <a:latin typeface="Calibri" panose="020F0502020204030204" pitchFamily="34" charset="0"/>
              </a:defRPr>
            </a:lvl6pPr>
            <a:lvl7pPr marL="2887663" indent="-219075" defTabSz="930275" fontAlgn="base">
              <a:spcBef>
                <a:spcPct val="0"/>
              </a:spcBef>
              <a:spcAft>
                <a:spcPct val="0"/>
              </a:spcAft>
              <a:defRPr>
                <a:solidFill>
                  <a:schemeClr val="tx1"/>
                </a:solidFill>
                <a:latin typeface="Calibri" panose="020F0502020204030204" pitchFamily="34" charset="0"/>
              </a:defRPr>
            </a:lvl7pPr>
            <a:lvl8pPr marL="3344863" indent="-219075" defTabSz="930275" fontAlgn="base">
              <a:spcBef>
                <a:spcPct val="0"/>
              </a:spcBef>
              <a:spcAft>
                <a:spcPct val="0"/>
              </a:spcAft>
              <a:defRPr>
                <a:solidFill>
                  <a:schemeClr val="tx1"/>
                </a:solidFill>
                <a:latin typeface="Calibri" panose="020F0502020204030204" pitchFamily="34" charset="0"/>
              </a:defRPr>
            </a:lvl8pPr>
            <a:lvl9pPr marL="3802063" indent="-219075" defTabSz="930275"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4516281-C251-422C-99C0-A89CB1B3852D}" type="slidenum">
              <a:rPr lang="en-US" altLang="en-US">
                <a:solidFill>
                  <a:schemeClr val="bg1"/>
                </a:solidFill>
                <a:latin typeface="Arial" panose="020B0604020202020204" pitchFamily="34" charset="0"/>
              </a:rPr>
              <a:pPr fontAlgn="base">
                <a:spcBef>
                  <a:spcPct val="0"/>
                </a:spcBef>
                <a:spcAft>
                  <a:spcPct val="0"/>
                </a:spcAft>
              </a:pPr>
              <a:t>7</a:t>
            </a:fld>
            <a:endParaRPr lang="en-US" altLang="en-US">
              <a:solidFill>
                <a:schemeClr val="bg1"/>
              </a:solidFill>
              <a:latin typeface="Arial" panose="020B0604020202020204" pitchFamily="34" charset="0"/>
            </a:endParaRPr>
          </a:p>
        </p:txBody>
      </p:sp>
      <p:sp>
        <p:nvSpPr>
          <p:cNvPr id="49155"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9156"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altLang="en-US" dirty="0"/>
              <a:t>Lot split activity on major corridors continues to create long-term access problems. </a:t>
            </a:r>
          </a:p>
          <a:p>
            <a:pPr>
              <a:spcBef>
                <a:spcPct val="0"/>
              </a:spcBef>
            </a:pPr>
            <a:endParaRPr lang="en-US" altLang="en-US" dirty="0"/>
          </a:p>
          <a:p>
            <a:pPr>
              <a:spcBef>
                <a:spcPct val="0"/>
              </a:spcBef>
            </a:pPr>
            <a:r>
              <a:rPr lang="en-US" altLang="en-US" dirty="0"/>
              <a:t>Solutions include lot split ordinances, flag lot restrictions in local codes, increased minimum lot frontages, and connectivity requirements.</a:t>
            </a:r>
          </a:p>
          <a:p>
            <a:pPr>
              <a:spcBef>
                <a:spcPct val="0"/>
              </a:spcBef>
            </a:pPr>
            <a:endParaRPr lang="en-US" altLang="en-US" dirty="0"/>
          </a:p>
          <a:p>
            <a:pPr>
              <a:spcBef>
                <a:spcPct val="0"/>
              </a:spcBef>
            </a:pPr>
            <a:r>
              <a:rPr lang="en-US" altLang="en-US" i="1" dirty="0"/>
              <a:t>Note: This slide includes animation.</a:t>
            </a:r>
          </a:p>
        </p:txBody>
      </p:sp>
      <p:sp>
        <p:nvSpPr>
          <p:cNvPr id="2" name="Header Placeholder 1">
            <a:extLst>
              <a:ext uri="{FF2B5EF4-FFF2-40B4-BE49-F238E27FC236}">
                <a16:creationId xmlns:a16="http://schemas.microsoft.com/office/drawing/2014/main" id="{03DBEA7B-51EF-4526-861D-954256307E44}"/>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2001329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Land division patterns along a handful of Florida’s Strategic Highways demonstrate frontage being stripped and one of the worst examples involves “bowling alley” lots of about 50 feet frontage and nearly 1000 feet deep. Although commercially zoned, these lots did not particularly function for commercial development so they were being consolidated to the extent someone wanted to build. Still, the implication was lots of individual closely spaced driveways and landowners were using the technique to obtain access without the cost of building a road.</a:t>
            </a:r>
          </a:p>
        </p:txBody>
      </p:sp>
      <p:sp>
        <p:nvSpPr>
          <p:cNvPr id="4" name="Slide Number Placeholder 3"/>
          <p:cNvSpPr>
            <a:spLocks noGrp="1"/>
          </p:cNvSpPr>
          <p:nvPr>
            <p:ph type="sldNum" sz="quarter" idx="5"/>
          </p:nvPr>
        </p:nvSpPr>
        <p:spPr/>
        <p:txBody>
          <a:bodyPr/>
          <a:lstStyle/>
          <a:p>
            <a:fld id="{00148AB5-4B1D-5041-A196-610C6C4C95B5}" type="slidenum">
              <a:rPr lang="en-US" smtClean="0"/>
              <a:t>8</a:t>
            </a:fld>
            <a:endParaRPr lang="en-US"/>
          </a:p>
        </p:txBody>
      </p:sp>
      <p:sp>
        <p:nvSpPr>
          <p:cNvPr id="5" name="Header Placeholder 4">
            <a:extLst>
              <a:ext uri="{FF2B5EF4-FFF2-40B4-BE49-F238E27FC236}">
                <a16:creationId xmlns:a16="http://schemas.microsoft.com/office/drawing/2014/main" id="{33544C4E-74A7-FA25-926C-737EC2D6D56F}"/>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3058385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r>
              <a:rPr lang="en-US" b="1" dirty="0"/>
              <a:t>“Flag” Lots</a:t>
            </a:r>
          </a:p>
          <a:p>
            <a:pPr marL="228600" indent="-228600">
              <a:buAutoNum type="arabicPeriod"/>
            </a:pPr>
            <a:r>
              <a:rPr lang="en-US" dirty="0"/>
              <a:t>This is an example of a particularly poor land division practice called the “Flag” lot, </a:t>
            </a:r>
          </a:p>
          <a:p>
            <a:pPr marL="228600" indent="-228600">
              <a:buAutoNum type="arabicPeriod"/>
            </a:pPr>
            <a:r>
              <a:rPr lang="en-US" dirty="0"/>
              <a:t>You can see, the land was divided into many individual lots stacked on each other.</a:t>
            </a:r>
          </a:p>
          <a:p>
            <a:pPr marL="231775" indent="-231775"/>
            <a:r>
              <a:rPr lang="en-US" dirty="0"/>
              <a:t>3. 	All properties are given access to the state highway through a series of narrow 8 ft’ “Flag Poles”</a:t>
            </a:r>
          </a:p>
          <a:p>
            <a:pPr marL="231775" indent="-231775"/>
            <a:r>
              <a:rPr lang="en-US" dirty="0"/>
              <a:t>4. 	Since all of these individual “flag poles” cannot really serve this property when fully developed</a:t>
            </a:r>
          </a:p>
          <a:p>
            <a:pPr marL="231775" marR="0" lvl="0" indent="-231775" algn="l" defTabSz="914400" rtl="0" eaLnBrk="1" fontAlgn="auto" latinLnBrk="0" hangingPunct="1">
              <a:lnSpc>
                <a:spcPct val="100000"/>
              </a:lnSpc>
              <a:spcBef>
                <a:spcPts val="0"/>
              </a:spcBef>
              <a:spcAft>
                <a:spcPts val="0"/>
              </a:spcAft>
              <a:buClrTx/>
              <a:buSzTx/>
              <a:buFontTx/>
              <a:buAutoNum type="arabicPeriod" startAt="5"/>
              <a:tabLst/>
              <a:defRPr/>
            </a:pPr>
            <a:r>
              <a:rPr lang="en-US" dirty="0"/>
              <a:t>Therefore, the local government worked with the property owners to provide 3 public roads (rather than the “flag poles”) where you see the green circles</a:t>
            </a:r>
          </a:p>
          <a:p>
            <a:pPr marL="231775" marR="0" lvl="0" indent="-231775" algn="l" defTabSz="914400" rtl="0" eaLnBrk="1" fontAlgn="auto" latinLnBrk="0" hangingPunct="1">
              <a:lnSpc>
                <a:spcPct val="100000"/>
              </a:lnSpc>
              <a:spcBef>
                <a:spcPts val="0"/>
              </a:spcBef>
              <a:spcAft>
                <a:spcPts val="0"/>
              </a:spcAft>
              <a:buClrTx/>
              <a:buSzTx/>
              <a:buFontTx/>
              <a:buAutoNum type="arabicPeriod" startAt="5"/>
              <a:tabLst/>
              <a:defRPr/>
            </a:pPr>
            <a:r>
              <a:rPr lang="en-US" dirty="0"/>
              <a:t>Again, in this case, the flag lots were stacked so each could obtain highway access and divided into 3 or more acres to avoid subdivision review and the associated cost of platting and providing roads. They could simply be recorded with the county of record.</a:t>
            </a:r>
          </a:p>
          <a:p>
            <a:pPr marL="231775" indent="-231775"/>
            <a:endParaRPr lang="en-US" dirty="0"/>
          </a:p>
          <a:p>
            <a:endParaRPr lang="en-US" dirty="0"/>
          </a:p>
          <a:p>
            <a:r>
              <a:rPr lang="en-US" dirty="0"/>
              <a:t>Lot split regulations</a:t>
            </a:r>
          </a:p>
          <a:p>
            <a:r>
              <a:rPr lang="en-US" dirty="0"/>
              <a:t>Subdivision regulations</a:t>
            </a:r>
          </a:p>
          <a:p>
            <a:endParaRPr lang="en-US" dirty="0"/>
          </a:p>
          <a:p>
            <a:r>
              <a:rPr lang="en-US" dirty="0"/>
              <a:t>This area in northern Florida was divided into 3-acre lots to avoid subdivision review. The resulting flag lot "plat" creates long-term access problems on a state highway and county road. Problems such as this can be prevented with flag lot restrictions and a review process for minor subdivisions and lot splits.</a:t>
            </a:r>
          </a:p>
        </p:txBody>
      </p:sp>
      <p:sp>
        <p:nvSpPr>
          <p:cNvPr id="4" name="Slide Number Placeholder 3"/>
          <p:cNvSpPr>
            <a:spLocks noGrp="1"/>
          </p:cNvSpPr>
          <p:nvPr>
            <p:ph type="sldNum" sz="quarter" idx="10"/>
          </p:nvPr>
        </p:nvSpPr>
        <p:spPr/>
        <p:txBody>
          <a:bodyPr/>
          <a:lstStyle/>
          <a:p>
            <a:fld id="{2D06AA13-6096-4907-A0CA-1632F564D582}" type="slidenum">
              <a:rPr lang="en-US" smtClean="0"/>
              <a:pPr/>
              <a:t>9</a:t>
            </a:fld>
            <a:endParaRPr lang="en-US"/>
          </a:p>
        </p:txBody>
      </p:sp>
      <p:sp>
        <p:nvSpPr>
          <p:cNvPr id="5" name="Header Placeholder 4">
            <a:extLst>
              <a:ext uri="{FF2B5EF4-FFF2-40B4-BE49-F238E27FC236}">
                <a16:creationId xmlns:a16="http://schemas.microsoft.com/office/drawing/2014/main" id="{B4CDBD16-0195-6E4F-7F69-014FF43F714E}"/>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1788816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6">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930D63-568A-76EA-B715-C27DB27C6024}"/>
              </a:ext>
            </a:extLst>
          </p:cNvPr>
          <p:cNvSpPr/>
          <p:nvPr/>
        </p:nvSpPr>
        <p:spPr>
          <a:xfrm>
            <a:off x="723900" y="0"/>
            <a:ext cx="8420101" cy="51435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itle 1">
            <a:extLst>
              <a:ext uri="{FF2B5EF4-FFF2-40B4-BE49-F238E27FC236}">
                <a16:creationId xmlns:a16="http://schemas.microsoft.com/office/drawing/2014/main" id="{9662436F-7E1C-4543-917F-2DB7AF9C0AEB}"/>
              </a:ext>
            </a:extLst>
          </p:cNvPr>
          <p:cNvSpPr>
            <a:spLocks noGrp="1"/>
          </p:cNvSpPr>
          <p:nvPr>
            <p:ph type="title" hasCustomPrompt="1"/>
          </p:nvPr>
        </p:nvSpPr>
        <p:spPr>
          <a:xfrm>
            <a:off x="1238251" y="1039471"/>
            <a:ext cx="7272338" cy="1512038"/>
          </a:xfrm>
        </p:spPr>
        <p:txBody>
          <a:bodyPr anchor="b"/>
          <a:lstStyle>
            <a:lvl1pPr>
              <a:defRPr sz="4500">
                <a:solidFill>
                  <a:schemeClr val="accent6">
                    <a:lumMod val="50000"/>
                  </a:schemeClr>
                </a:solidFill>
              </a:defRPr>
            </a:lvl1pPr>
          </a:lstStyle>
          <a:p>
            <a:r>
              <a:rPr lang="en-US" dirty="0"/>
              <a:t>Title Goes Here</a:t>
            </a:r>
          </a:p>
        </p:txBody>
      </p:sp>
      <p:sp>
        <p:nvSpPr>
          <p:cNvPr id="8" name="Text Placeholder 2">
            <a:extLst>
              <a:ext uri="{FF2B5EF4-FFF2-40B4-BE49-F238E27FC236}">
                <a16:creationId xmlns:a16="http://schemas.microsoft.com/office/drawing/2014/main" id="{8707FAF2-9310-E64A-BF65-F16E6CD04232}"/>
              </a:ext>
            </a:extLst>
          </p:cNvPr>
          <p:cNvSpPr>
            <a:spLocks noGrp="1"/>
          </p:cNvSpPr>
          <p:nvPr>
            <p:ph type="body" idx="1" hasCustomPrompt="1"/>
          </p:nvPr>
        </p:nvSpPr>
        <p:spPr>
          <a:xfrm>
            <a:off x="1238251" y="2571750"/>
            <a:ext cx="7272338" cy="562570"/>
          </a:xfrm>
        </p:spPr>
        <p:txBody>
          <a:bodyPr>
            <a:normAutofit/>
          </a:bodyPr>
          <a:lstStyle>
            <a:lvl1pPr marL="0" indent="0">
              <a:buNone/>
              <a:defRPr sz="1600" b="1" spc="100" baseline="0">
                <a:solidFill>
                  <a:schemeClr val="accent6">
                    <a:lumMod val="50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SUBTITLE GOES HERE</a:t>
            </a:r>
          </a:p>
        </p:txBody>
      </p:sp>
      <p:sp>
        <p:nvSpPr>
          <p:cNvPr id="9" name="Text Placeholder 2">
            <a:extLst>
              <a:ext uri="{FF2B5EF4-FFF2-40B4-BE49-F238E27FC236}">
                <a16:creationId xmlns:a16="http://schemas.microsoft.com/office/drawing/2014/main" id="{8D488C8C-1B01-554E-ACC6-8C39DB14C6A2}"/>
              </a:ext>
            </a:extLst>
          </p:cNvPr>
          <p:cNvSpPr>
            <a:spLocks noGrp="1"/>
          </p:cNvSpPr>
          <p:nvPr>
            <p:ph type="body" idx="11" hasCustomPrompt="1"/>
          </p:nvPr>
        </p:nvSpPr>
        <p:spPr>
          <a:xfrm>
            <a:off x="1238251" y="4409632"/>
            <a:ext cx="7272338" cy="297332"/>
          </a:xfrm>
        </p:spPr>
        <p:txBody>
          <a:bodyPr>
            <a:normAutofit/>
          </a:bodyPr>
          <a:lstStyle>
            <a:lvl1pPr marL="0" indent="0">
              <a:buNone/>
              <a:defRPr sz="1400" b="0">
                <a:solidFill>
                  <a:schemeClr val="accent6">
                    <a:lumMod val="75000"/>
                  </a:schemeClr>
                </a:solidFill>
                <a:effectLst/>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Presenter Name | Date</a:t>
            </a:r>
          </a:p>
        </p:txBody>
      </p:sp>
      <p:sp>
        <p:nvSpPr>
          <p:cNvPr id="3" name="TextBox 2">
            <a:extLst>
              <a:ext uri="{FF2B5EF4-FFF2-40B4-BE49-F238E27FC236}">
                <a16:creationId xmlns:a16="http://schemas.microsoft.com/office/drawing/2014/main" id="{3F960434-4C22-599D-16AD-DBC422A4D8F9}"/>
              </a:ext>
            </a:extLst>
          </p:cNvPr>
          <p:cNvSpPr txBox="1"/>
          <p:nvPr/>
        </p:nvSpPr>
        <p:spPr>
          <a:xfrm rot="16200000">
            <a:off x="-1949539" y="2366844"/>
            <a:ext cx="4600575" cy="369332"/>
          </a:xfrm>
          <a:prstGeom prst="rect">
            <a:avLst/>
          </a:prstGeom>
          <a:noFill/>
        </p:spPr>
        <p:txBody>
          <a:bodyPr wrap="square" rtlCol="0">
            <a:spAutoFit/>
          </a:bodyPr>
          <a:lstStyle/>
          <a:p>
            <a:pPr algn="ctr"/>
            <a:r>
              <a:rPr lang="en-US" sz="1800" b="0" dirty="0">
                <a:solidFill>
                  <a:schemeClr val="accent6">
                    <a:lumMod val="20000"/>
                    <a:lumOff val="80000"/>
                  </a:schemeClr>
                </a:solidFill>
              </a:rPr>
              <a:t>The Access Management Curriculum</a:t>
            </a:r>
          </a:p>
        </p:txBody>
      </p:sp>
    </p:spTree>
    <p:extLst>
      <p:ext uri="{BB962C8B-B14F-4D97-AF65-F5344CB8AC3E}">
        <p14:creationId xmlns:p14="http://schemas.microsoft.com/office/powerpoint/2010/main" val="1492752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Section Header-Gree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2011204"/>
            <a:ext cx="7886700" cy="994172"/>
          </a:xfrm>
        </p:spPr>
        <p:txBody>
          <a:bodyPr/>
          <a:lstStyle>
            <a:lvl1pPr algn="ctr">
              <a:defRPr>
                <a:solidFill>
                  <a:schemeClr val="accent6">
                    <a:lumMod val="50000"/>
                  </a:schemeClr>
                </a:solidFill>
              </a:defRPr>
            </a:lvl1pPr>
          </a:lstStyle>
          <a:p>
            <a:r>
              <a:rPr lang="en-US" dirty="0"/>
              <a:t>Simple Break Section</a:t>
            </a:r>
          </a:p>
        </p:txBody>
      </p:sp>
    </p:spTree>
    <p:extLst>
      <p:ext uri="{BB962C8B-B14F-4D97-AF65-F5344CB8AC3E}">
        <p14:creationId xmlns:p14="http://schemas.microsoft.com/office/powerpoint/2010/main" val="2517078026"/>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Section Header-Gray">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2011204"/>
            <a:ext cx="7886700" cy="994172"/>
          </a:xfrm>
        </p:spPr>
        <p:txBody>
          <a:bodyPr/>
          <a:lstStyle>
            <a:lvl1pPr algn="ctr">
              <a:defRPr>
                <a:solidFill>
                  <a:schemeClr val="tx2">
                    <a:lumMod val="50000"/>
                  </a:schemeClr>
                </a:solidFill>
              </a:defRPr>
            </a:lvl1pPr>
          </a:lstStyle>
          <a:p>
            <a:r>
              <a:rPr lang="en-US" dirty="0"/>
              <a:t>Simple Break Section</a:t>
            </a:r>
          </a:p>
        </p:txBody>
      </p:sp>
    </p:spTree>
    <p:extLst>
      <p:ext uri="{BB962C8B-B14F-4D97-AF65-F5344CB8AC3E}">
        <p14:creationId xmlns:p14="http://schemas.microsoft.com/office/powerpoint/2010/main" val="2438466478"/>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ection Header-Photo">
    <p:bg>
      <p:bgPr>
        <a:solidFill>
          <a:schemeClr val="accent6">
            <a:lumMod val="5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3B7135-3D78-0E4B-9C26-9E7303734618}"/>
              </a:ext>
            </a:extLst>
          </p:cNvPr>
          <p:cNvSpPr/>
          <p:nvPr/>
        </p:nvSpPr>
        <p:spPr>
          <a:xfrm>
            <a:off x="182880" y="219456"/>
            <a:ext cx="8750808" cy="475488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sp>
        <p:nvSpPr>
          <p:cNvPr id="2" name="Rectangle 1">
            <a:extLst>
              <a:ext uri="{FF2B5EF4-FFF2-40B4-BE49-F238E27FC236}">
                <a16:creationId xmlns:a16="http://schemas.microsoft.com/office/drawing/2014/main" id="{C84FA797-244F-1839-82DD-C86B5BCCD84F}"/>
              </a:ext>
            </a:extLst>
          </p:cNvPr>
          <p:cNvSpPr/>
          <p:nvPr/>
        </p:nvSpPr>
        <p:spPr>
          <a:xfrm>
            <a:off x="182880" y="219456"/>
            <a:ext cx="8750808" cy="4754880"/>
          </a:xfrm>
          <a:prstGeom prst="rect">
            <a:avLst/>
          </a:prstGeom>
          <a:solidFill>
            <a:schemeClr val="accent6">
              <a:lumMod val="20000"/>
              <a:lumOff val="8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solidFill>
                <a:schemeClr val="accent6">
                  <a:lumMod val="50000"/>
                </a:schemeClr>
              </a:solidFill>
            </a:endParaRPr>
          </a:p>
        </p:txBody>
      </p:sp>
      <p:sp>
        <p:nvSpPr>
          <p:cNvPr id="5" name="Title 1">
            <a:extLst>
              <a:ext uri="{FF2B5EF4-FFF2-40B4-BE49-F238E27FC236}">
                <a16:creationId xmlns:a16="http://schemas.microsoft.com/office/drawing/2014/main" id="{252DF257-01E2-CC4F-84E8-92951174BDE6}"/>
              </a:ext>
            </a:extLst>
          </p:cNvPr>
          <p:cNvSpPr>
            <a:spLocks noGrp="1"/>
          </p:cNvSpPr>
          <p:nvPr>
            <p:ph type="title" hasCustomPrompt="1"/>
          </p:nvPr>
        </p:nvSpPr>
        <p:spPr>
          <a:xfrm>
            <a:off x="628650" y="2074664"/>
            <a:ext cx="7886700" cy="994172"/>
          </a:xfrm>
        </p:spPr>
        <p:txBody>
          <a:bodyPr/>
          <a:lstStyle>
            <a:lvl1pPr algn="ctr">
              <a:defRPr>
                <a:solidFill>
                  <a:schemeClr val="accent6">
                    <a:lumMod val="50000"/>
                  </a:schemeClr>
                </a:solidFill>
              </a:defRPr>
            </a:lvl1pPr>
          </a:lstStyle>
          <a:p>
            <a:r>
              <a:rPr lang="en-US" dirty="0"/>
              <a:t>Simple Break Section</a:t>
            </a:r>
          </a:p>
        </p:txBody>
      </p:sp>
    </p:spTree>
    <p:extLst>
      <p:ext uri="{BB962C8B-B14F-4D97-AF65-F5344CB8AC3E}">
        <p14:creationId xmlns:p14="http://schemas.microsoft.com/office/powerpoint/2010/main" val="20263183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ection Header-Photo-2">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1" y="2011204"/>
            <a:ext cx="3145064" cy="2734967"/>
          </a:xfrm>
        </p:spPr>
        <p:txBody>
          <a:bodyPr anchor="t"/>
          <a:lstStyle>
            <a:lvl1pPr algn="l">
              <a:defRPr>
                <a:solidFill>
                  <a:schemeClr val="accent6">
                    <a:lumMod val="50000"/>
                  </a:schemeClr>
                </a:solidFill>
              </a:defRPr>
            </a:lvl1pPr>
          </a:lstStyle>
          <a:p>
            <a:r>
              <a:rPr lang="en-US" dirty="0"/>
              <a:t>Simple Break Section</a:t>
            </a:r>
          </a:p>
        </p:txBody>
      </p:sp>
      <p:sp>
        <p:nvSpPr>
          <p:cNvPr id="7" name="Picture Placeholder 2">
            <a:extLst>
              <a:ext uri="{FF2B5EF4-FFF2-40B4-BE49-F238E27FC236}">
                <a16:creationId xmlns:a16="http://schemas.microsoft.com/office/drawing/2014/main" id="{5D0E8F77-71F3-F946-9D23-CC819E7051D6}"/>
              </a:ext>
            </a:extLst>
          </p:cNvPr>
          <p:cNvSpPr>
            <a:spLocks noGrp="1" noChangeAspect="1"/>
          </p:cNvSpPr>
          <p:nvPr>
            <p:ph type="pic" idx="1"/>
          </p:nvPr>
        </p:nvSpPr>
        <p:spPr>
          <a:xfrm>
            <a:off x="4572000" y="0"/>
            <a:ext cx="4572000" cy="5143500"/>
          </a:xfrm>
        </p:spPr>
        <p:txBody>
          <a:bodyPr anchor="t"/>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endParaRPr lang="en-US" dirty="0"/>
          </a:p>
        </p:txBody>
      </p:sp>
    </p:spTree>
    <p:extLst>
      <p:ext uri="{BB962C8B-B14F-4D97-AF65-F5344CB8AC3E}">
        <p14:creationId xmlns:p14="http://schemas.microsoft.com/office/powerpoint/2010/main" val="313531990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85F8F3-4D20-5E43-8EB9-992296EA04A9}"/>
              </a:ext>
            </a:extLst>
          </p:cNvPr>
          <p:cNvSpPr/>
          <p:nvPr/>
        </p:nvSpPr>
        <p:spPr>
          <a:xfrm>
            <a:off x="1" y="-34016"/>
            <a:ext cx="3887391" cy="5204389"/>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629841" y="342900"/>
            <a:ext cx="2949178" cy="1200150"/>
          </a:xfrm>
        </p:spPr>
        <p:txBody>
          <a:bodyPr anchor="b"/>
          <a:lstStyle>
            <a:lvl1pPr>
              <a:defRPr sz="2400">
                <a:solidFill>
                  <a:schemeClr val="bg1"/>
                </a:solidFill>
              </a:defRPr>
            </a:lvl1pPr>
          </a:lstStyle>
          <a:p>
            <a:r>
              <a:rPr lang="en-US" dirty="0"/>
              <a:t>Header Goes Here</a:t>
            </a:r>
          </a:p>
        </p:txBody>
      </p:sp>
      <p:sp>
        <p:nvSpPr>
          <p:cNvPr id="3" name="Content Placeholder 2"/>
          <p:cNvSpPr>
            <a:spLocks noGrp="1"/>
          </p:cNvSpPr>
          <p:nvPr>
            <p:ph idx="1"/>
          </p:nvPr>
        </p:nvSpPr>
        <p:spPr>
          <a:xfrm>
            <a:off x="4144709" y="740570"/>
            <a:ext cx="4371831" cy="3655219"/>
          </a:xfrm>
        </p:spPr>
        <p:txBody>
          <a:bodyPr/>
          <a:lstStyle>
            <a:lvl1pPr>
              <a:defRPr sz="2400">
                <a:solidFill>
                  <a:srgbClr val="006747"/>
                </a:solidFill>
              </a:defRPr>
            </a:lvl1pPr>
            <a:lvl2pPr>
              <a:defRPr sz="2100">
                <a:solidFill>
                  <a:srgbClr val="006747"/>
                </a:solidFill>
              </a:defRPr>
            </a:lvl2pPr>
            <a:lvl3pPr>
              <a:defRPr sz="1800">
                <a:solidFill>
                  <a:srgbClr val="006747"/>
                </a:solidFill>
              </a:defRPr>
            </a:lvl3pPr>
            <a:lvl4pPr>
              <a:defRPr sz="1500">
                <a:solidFill>
                  <a:srgbClr val="006747"/>
                </a:solidFill>
              </a:defRPr>
            </a:lvl4pPr>
            <a:lvl5pPr>
              <a:defRPr sz="1500">
                <a:solidFill>
                  <a:srgbClr val="006747"/>
                </a:solidFill>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solidFill>
                  <a:schemeClr val="bg1"/>
                </a:solidFill>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0F5EC011-0DA0-DB45-996E-85C7F379AB45}" type="slidenum">
              <a:rPr lang="en-US" smtClean="0"/>
              <a:t>‹#›</a:t>
            </a:fld>
            <a:endParaRPr lang="en-US"/>
          </a:p>
        </p:txBody>
      </p:sp>
      <p:sp>
        <p:nvSpPr>
          <p:cNvPr id="5" name="Rectangle 4">
            <a:extLst>
              <a:ext uri="{FF2B5EF4-FFF2-40B4-BE49-F238E27FC236}">
                <a16:creationId xmlns:a16="http://schemas.microsoft.com/office/drawing/2014/main" id="{2D9B8D8B-A358-6146-C471-134EEEE4540F}"/>
              </a:ext>
            </a:extLst>
          </p:cNvPr>
          <p:cNvSpPr/>
          <p:nvPr/>
        </p:nvSpPr>
        <p:spPr>
          <a:xfrm>
            <a:off x="1" y="-34016"/>
            <a:ext cx="3887391" cy="520438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8439493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85F8F3-4D20-5E43-8EB9-992296EA04A9}"/>
              </a:ext>
            </a:extLst>
          </p:cNvPr>
          <p:cNvSpPr/>
          <p:nvPr/>
        </p:nvSpPr>
        <p:spPr>
          <a:xfrm>
            <a:off x="0" y="-34016"/>
            <a:ext cx="9144000" cy="2191590"/>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629841" y="342900"/>
            <a:ext cx="3099679" cy="1200150"/>
          </a:xfrm>
        </p:spPr>
        <p:txBody>
          <a:bodyPr anchor="b"/>
          <a:lstStyle>
            <a:lvl1pPr>
              <a:defRPr sz="2400">
                <a:solidFill>
                  <a:schemeClr val="bg1"/>
                </a:solidFill>
              </a:defRPr>
            </a:lvl1pPr>
          </a:lstStyle>
          <a:p>
            <a:r>
              <a:rPr lang="en-US" dirty="0"/>
              <a:t>Header Goes Here</a:t>
            </a:r>
          </a:p>
        </p:txBody>
      </p:sp>
      <p:sp>
        <p:nvSpPr>
          <p:cNvPr id="4" name="Text Placeholder 3"/>
          <p:cNvSpPr>
            <a:spLocks noGrp="1"/>
          </p:cNvSpPr>
          <p:nvPr>
            <p:ph type="body" sz="half" idx="2"/>
          </p:nvPr>
        </p:nvSpPr>
        <p:spPr>
          <a:xfrm>
            <a:off x="629841" y="2383605"/>
            <a:ext cx="4034626" cy="2208944"/>
          </a:xfrm>
        </p:spPr>
        <p:txBody>
          <a:bodyPr>
            <a:normAutofit/>
          </a:bodyPr>
          <a:lstStyle>
            <a:lvl1pPr marL="0" indent="0">
              <a:buNone/>
              <a:defRPr sz="1800">
                <a:solidFill>
                  <a:srgbClr val="466069"/>
                </a:solidFill>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0F5EC011-0DA0-DB45-996E-85C7F379AB45}" type="slidenum">
              <a:rPr lang="en-US" smtClean="0"/>
              <a:t>‹#›</a:t>
            </a:fld>
            <a:endParaRPr lang="en-US"/>
          </a:p>
        </p:txBody>
      </p:sp>
      <p:sp>
        <p:nvSpPr>
          <p:cNvPr id="9" name="Picture Placeholder 5">
            <a:extLst>
              <a:ext uri="{FF2B5EF4-FFF2-40B4-BE49-F238E27FC236}">
                <a16:creationId xmlns:a16="http://schemas.microsoft.com/office/drawing/2014/main" id="{C83AE0ED-DAFE-6347-ACD6-B8BA2CC2DB67}"/>
              </a:ext>
            </a:extLst>
          </p:cNvPr>
          <p:cNvSpPr>
            <a:spLocks noGrp="1"/>
          </p:cNvSpPr>
          <p:nvPr>
            <p:ph type="pic" sz="quarter" idx="13"/>
          </p:nvPr>
        </p:nvSpPr>
        <p:spPr>
          <a:xfrm>
            <a:off x="5033964" y="-33338"/>
            <a:ext cx="3606800" cy="3732213"/>
          </a:xfrm>
        </p:spPr>
        <p:txBody>
          <a:bodyPr/>
          <a:lstStyle/>
          <a:p>
            <a:r>
              <a:rPr lang="en-US"/>
              <a:t>Click icon to add picture</a:t>
            </a:r>
          </a:p>
        </p:txBody>
      </p:sp>
      <p:sp>
        <p:nvSpPr>
          <p:cNvPr id="10" name="Text Placeholder 3">
            <a:extLst>
              <a:ext uri="{FF2B5EF4-FFF2-40B4-BE49-F238E27FC236}">
                <a16:creationId xmlns:a16="http://schemas.microsoft.com/office/drawing/2014/main" id="{B51888F3-4D41-1847-B79F-091A153FEBA7}"/>
              </a:ext>
            </a:extLst>
          </p:cNvPr>
          <p:cNvSpPr>
            <a:spLocks noGrp="1"/>
          </p:cNvSpPr>
          <p:nvPr>
            <p:ph type="body" sz="half" idx="14"/>
          </p:nvPr>
        </p:nvSpPr>
        <p:spPr>
          <a:xfrm>
            <a:off x="5033964" y="3871645"/>
            <a:ext cx="3606800" cy="453776"/>
          </a:xfrm>
        </p:spPr>
        <p:txBody>
          <a:bodyPr/>
          <a:lstStyle>
            <a:lvl1pPr marL="0" indent="0" algn="ctr">
              <a:buNone/>
              <a:defRPr sz="1200">
                <a:solidFill>
                  <a:srgbClr val="466069"/>
                </a:solidFill>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3" name="Rectangle 2">
            <a:extLst>
              <a:ext uri="{FF2B5EF4-FFF2-40B4-BE49-F238E27FC236}">
                <a16:creationId xmlns:a16="http://schemas.microsoft.com/office/drawing/2014/main" id="{BC12126C-7DD4-5E5B-6AC7-B3FA46D3C8CD}"/>
              </a:ext>
            </a:extLst>
          </p:cNvPr>
          <p:cNvSpPr/>
          <p:nvPr/>
        </p:nvSpPr>
        <p:spPr>
          <a:xfrm>
            <a:off x="0" y="-34016"/>
            <a:ext cx="9144000" cy="219159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813353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342900"/>
            <a:ext cx="2949178" cy="1200150"/>
          </a:xfrm>
        </p:spPr>
        <p:txBody>
          <a:bodyPr anchor="b"/>
          <a:lstStyle>
            <a:lvl1pPr>
              <a:defRPr sz="2400">
                <a:solidFill>
                  <a:schemeClr val="accent6">
                    <a:lumMod val="50000"/>
                  </a:schemeClr>
                </a:solidFill>
              </a:defRPr>
            </a:lvl1pPr>
          </a:lstStyle>
          <a:p>
            <a:r>
              <a:rPr lang="en-US" dirty="0"/>
              <a:t>Header Goes Here</a:t>
            </a:r>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solidFill>
                  <a:srgbClr val="466069"/>
                </a:solidFill>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0F5EC011-0DA0-DB45-996E-85C7F379AB45}" type="slidenum">
              <a:rPr lang="en-US" smtClean="0"/>
              <a:t>‹#›</a:t>
            </a:fld>
            <a:endParaRPr lang="en-US"/>
          </a:p>
        </p:txBody>
      </p:sp>
      <p:sp>
        <p:nvSpPr>
          <p:cNvPr id="8" name="Rectangle 7">
            <a:extLst>
              <a:ext uri="{FF2B5EF4-FFF2-40B4-BE49-F238E27FC236}">
                <a16:creationId xmlns:a16="http://schemas.microsoft.com/office/drawing/2014/main" id="{89BF4C2C-1ED6-0F47-810A-EE823A1E98D4}"/>
              </a:ext>
            </a:extLst>
          </p:cNvPr>
          <p:cNvSpPr/>
          <p:nvPr/>
        </p:nvSpPr>
        <p:spPr>
          <a:xfrm>
            <a:off x="0" y="1"/>
            <a:ext cx="9144000" cy="139304"/>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a:extLst>
              <a:ext uri="{FF2B5EF4-FFF2-40B4-BE49-F238E27FC236}">
                <a16:creationId xmlns:a16="http://schemas.microsoft.com/office/drawing/2014/main" id="{6BC498EC-E12B-AE4C-64B4-040357E8EB5F}"/>
              </a:ext>
            </a:extLst>
          </p:cNvPr>
          <p:cNvSpPr/>
          <p:nvPr/>
        </p:nvSpPr>
        <p:spPr>
          <a:xfrm>
            <a:off x="0" y="1"/>
            <a:ext cx="9144000" cy="13930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8142345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hart-logo">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66173" y="740570"/>
            <a:ext cx="2949178" cy="802480"/>
          </a:xfrm>
        </p:spPr>
        <p:txBody>
          <a:bodyPr anchor="b"/>
          <a:lstStyle>
            <a:lvl1pPr>
              <a:defRPr sz="2400">
                <a:solidFill>
                  <a:schemeClr val="accent6">
                    <a:lumMod val="50000"/>
                  </a:schemeClr>
                </a:solidFill>
              </a:defRPr>
            </a:lvl1pPr>
          </a:lstStyle>
          <a:p>
            <a:r>
              <a:rPr lang="en-US" dirty="0"/>
              <a:t>Header Goes Here</a:t>
            </a:r>
          </a:p>
        </p:txBody>
      </p:sp>
      <p:sp>
        <p:nvSpPr>
          <p:cNvPr id="4" name="Text Placeholder 3"/>
          <p:cNvSpPr>
            <a:spLocks noGrp="1"/>
          </p:cNvSpPr>
          <p:nvPr>
            <p:ph type="body" sz="half" idx="2"/>
          </p:nvPr>
        </p:nvSpPr>
        <p:spPr>
          <a:xfrm>
            <a:off x="5566173" y="1543051"/>
            <a:ext cx="2949178" cy="2858691"/>
          </a:xfrm>
        </p:spPr>
        <p:txBody>
          <a:bodyPr/>
          <a:lstStyle>
            <a:lvl1pPr marL="0" indent="0">
              <a:buNone/>
              <a:defRPr sz="1200">
                <a:solidFill>
                  <a:srgbClr val="466069"/>
                </a:solidFill>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0F5EC011-0DA0-DB45-996E-85C7F379AB45}" type="slidenum">
              <a:rPr lang="en-US" smtClean="0"/>
              <a:t>‹#›</a:t>
            </a:fld>
            <a:endParaRPr lang="en-US"/>
          </a:p>
        </p:txBody>
      </p:sp>
      <p:sp>
        <p:nvSpPr>
          <p:cNvPr id="11" name="Chart Placeholder 5">
            <a:extLst>
              <a:ext uri="{FF2B5EF4-FFF2-40B4-BE49-F238E27FC236}">
                <a16:creationId xmlns:a16="http://schemas.microsoft.com/office/drawing/2014/main" id="{88B55E94-566B-064E-82B6-C977F84F7C65}"/>
              </a:ext>
            </a:extLst>
          </p:cNvPr>
          <p:cNvSpPr>
            <a:spLocks noGrp="1"/>
          </p:cNvSpPr>
          <p:nvPr>
            <p:ph type="chart" sz="quarter" idx="14"/>
          </p:nvPr>
        </p:nvSpPr>
        <p:spPr>
          <a:xfrm>
            <a:off x="660664" y="740570"/>
            <a:ext cx="4627562" cy="3654425"/>
          </a:xfrm>
        </p:spPr>
        <p:txBody>
          <a:bodyPr/>
          <a:lstStyle/>
          <a:p>
            <a:r>
              <a:rPr lang="en-US"/>
              <a:t>Click icon to add chart</a:t>
            </a:r>
            <a:endParaRPr lang="en-US" dirty="0"/>
          </a:p>
        </p:txBody>
      </p:sp>
    </p:spTree>
    <p:extLst>
      <p:ext uri="{BB962C8B-B14F-4D97-AF65-F5344CB8AC3E}">
        <p14:creationId xmlns:p14="http://schemas.microsoft.com/office/powerpoint/2010/main" val="31224598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End Slide">
    <p:bg>
      <p:bgPr>
        <a:solidFill>
          <a:schemeClr val="accent6">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20967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End Slide">
    <p:bg>
      <p:bgPr>
        <a:solidFill>
          <a:schemeClr val="accent6">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3869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2">
    <p:bg>
      <p:bgPr>
        <a:solidFill>
          <a:schemeClr val="accent6">
            <a:lumMod val="5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3C8971D-C200-1547-D91D-25E9F0E99A72}"/>
              </a:ext>
            </a:extLst>
          </p:cNvPr>
          <p:cNvSpPr/>
          <p:nvPr/>
        </p:nvSpPr>
        <p:spPr>
          <a:xfrm>
            <a:off x="0" y="0"/>
            <a:ext cx="8421624" cy="51435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D208ED12-1E52-6C4E-9F94-C31ED28A5BD2}"/>
              </a:ext>
            </a:extLst>
          </p:cNvPr>
          <p:cNvSpPr>
            <a:spLocks noGrp="1"/>
          </p:cNvSpPr>
          <p:nvPr>
            <p:ph type="title" hasCustomPrompt="1"/>
          </p:nvPr>
        </p:nvSpPr>
        <p:spPr>
          <a:xfrm>
            <a:off x="628650" y="1486536"/>
            <a:ext cx="7134225" cy="1087964"/>
          </a:xfrm>
        </p:spPr>
        <p:txBody>
          <a:bodyPr anchor="b"/>
          <a:lstStyle>
            <a:lvl1pPr algn="r">
              <a:defRPr sz="4500">
                <a:solidFill>
                  <a:schemeClr val="accent6">
                    <a:lumMod val="50000"/>
                  </a:schemeClr>
                </a:solidFill>
              </a:defRPr>
            </a:lvl1pPr>
          </a:lstStyle>
          <a:p>
            <a:r>
              <a:rPr lang="en-US" dirty="0"/>
              <a:t>Title Goes Here</a:t>
            </a:r>
          </a:p>
        </p:txBody>
      </p:sp>
      <p:sp>
        <p:nvSpPr>
          <p:cNvPr id="3" name="Text Placeholder 2">
            <a:extLst>
              <a:ext uri="{FF2B5EF4-FFF2-40B4-BE49-F238E27FC236}">
                <a16:creationId xmlns:a16="http://schemas.microsoft.com/office/drawing/2014/main" id="{8ADF4F18-B776-DD4E-AAD8-649F4A38F1E6}"/>
              </a:ext>
            </a:extLst>
          </p:cNvPr>
          <p:cNvSpPr>
            <a:spLocks noGrp="1"/>
          </p:cNvSpPr>
          <p:nvPr>
            <p:ph type="body" idx="1" hasCustomPrompt="1"/>
          </p:nvPr>
        </p:nvSpPr>
        <p:spPr>
          <a:xfrm>
            <a:off x="628650" y="2594741"/>
            <a:ext cx="7134225" cy="562570"/>
          </a:xfrm>
        </p:spPr>
        <p:txBody>
          <a:bodyPr>
            <a:normAutofit/>
          </a:bodyPr>
          <a:lstStyle>
            <a:lvl1pPr marL="0" indent="0" algn="r">
              <a:buNone/>
              <a:defRPr sz="1600" b="1" spc="100" baseline="0">
                <a:solidFill>
                  <a:schemeClr val="accent6">
                    <a:lumMod val="50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SUBTITLE GOES HERE</a:t>
            </a:r>
          </a:p>
        </p:txBody>
      </p:sp>
      <p:sp>
        <p:nvSpPr>
          <p:cNvPr id="4" name="Text Placeholder 2">
            <a:extLst>
              <a:ext uri="{FF2B5EF4-FFF2-40B4-BE49-F238E27FC236}">
                <a16:creationId xmlns:a16="http://schemas.microsoft.com/office/drawing/2014/main" id="{8C5BBF53-4D71-3C4A-B4D0-13621C769C28}"/>
              </a:ext>
            </a:extLst>
          </p:cNvPr>
          <p:cNvSpPr>
            <a:spLocks noGrp="1"/>
          </p:cNvSpPr>
          <p:nvPr>
            <p:ph type="body" idx="11" hasCustomPrompt="1"/>
          </p:nvPr>
        </p:nvSpPr>
        <p:spPr>
          <a:xfrm>
            <a:off x="628650" y="3315526"/>
            <a:ext cx="7134225" cy="297332"/>
          </a:xfrm>
        </p:spPr>
        <p:txBody>
          <a:bodyPr>
            <a:normAutofit/>
          </a:bodyPr>
          <a:lstStyle>
            <a:lvl1pPr marL="0" indent="0" algn="r">
              <a:buNone/>
              <a:defRPr sz="1400" b="0">
                <a:solidFill>
                  <a:schemeClr val="accent6">
                    <a:lumMod val="75000"/>
                  </a:schemeClr>
                </a:solidFill>
                <a:effectLst/>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Presenter Name | Date</a:t>
            </a:r>
          </a:p>
        </p:txBody>
      </p:sp>
      <p:sp>
        <p:nvSpPr>
          <p:cNvPr id="6" name="TextBox 5">
            <a:extLst>
              <a:ext uri="{FF2B5EF4-FFF2-40B4-BE49-F238E27FC236}">
                <a16:creationId xmlns:a16="http://schemas.microsoft.com/office/drawing/2014/main" id="{781E1B88-7058-0E5E-1867-7A9F6CBE2D4A}"/>
              </a:ext>
            </a:extLst>
          </p:cNvPr>
          <p:cNvSpPr txBox="1"/>
          <p:nvPr/>
        </p:nvSpPr>
        <p:spPr>
          <a:xfrm rot="5400000">
            <a:off x="6471284" y="2387085"/>
            <a:ext cx="4600575" cy="369332"/>
          </a:xfrm>
          <a:prstGeom prst="rect">
            <a:avLst/>
          </a:prstGeom>
          <a:noFill/>
        </p:spPr>
        <p:txBody>
          <a:bodyPr wrap="square" rtlCol="0">
            <a:spAutoFit/>
          </a:bodyPr>
          <a:lstStyle/>
          <a:p>
            <a:pPr algn="ctr"/>
            <a:r>
              <a:rPr lang="en-US" sz="1800" b="0" dirty="0">
                <a:solidFill>
                  <a:schemeClr val="accent6">
                    <a:lumMod val="20000"/>
                    <a:lumOff val="80000"/>
                  </a:schemeClr>
                </a:solidFill>
              </a:rPr>
              <a:t>The Access Management Curriculum</a:t>
            </a:r>
          </a:p>
        </p:txBody>
      </p:sp>
    </p:spTree>
    <p:extLst>
      <p:ext uri="{BB962C8B-B14F-4D97-AF65-F5344CB8AC3E}">
        <p14:creationId xmlns:p14="http://schemas.microsoft.com/office/powerpoint/2010/main" val="25682908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E7551CA-7376-C6FB-1DCB-BAF61D642C17}"/>
              </a:ext>
            </a:extLst>
          </p:cNvPr>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0F35DEC4-CCA7-BCC1-094B-128EBA81CD09}"/>
              </a:ext>
            </a:extLst>
          </p:cNvPr>
          <p:cNvSpPr>
            <a:spLocks noGrp="1"/>
          </p:cNvSpPr>
          <p:nvPr>
            <p:ph type="dt" sz="half" idx="10"/>
          </p:nvPr>
        </p:nvSpPr>
        <p:spPr>
          <a:xfrm>
            <a:off x="457200" y="4683919"/>
            <a:ext cx="2133600" cy="357188"/>
          </a:xfrm>
        </p:spPr>
        <p:txBody>
          <a:bodyPr/>
          <a:lstStyle>
            <a:lvl1pPr>
              <a:defRPr/>
            </a:lvl1pPr>
          </a:lstStyle>
          <a:p>
            <a:endParaRPr lang="en-US"/>
          </a:p>
        </p:txBody>
      </p:sp>
      <p:sp>
        <p:nvSpPr>
          <p:cNvPr id="4" name="Footer Placeholder 3">
            <a:extLst>
              <a:ext uri="{FF2B5EF4-FFF2-40B4-BE49-F238E27FC236}">
                <a16:creationId xmlns:a16="http://schemas.microsoft.com/office/drawing/2014/main" id="{071809F9-70D2-D25E-4DE8-A787D40E9B56}"/>
              </a:ext>
            </a:extLst>
          </p:cNvPr>
          <p:cNvSpPr>
            <a:spLocks noGrp="1"/>
          </p:cNvSpPr>
          <p:nvPr>
            <p:ph type="ftr" sz="quarter" idx="11"/>
          </p:nvPr>
        </p:nvSpPr>
        <p:spPr>
          <a:xfrm>
            <a:off x="3124200" y="4683919"/>
            <a:ext cx="2895600" cy="357188"/>
          </a:xfrm>
        </p:spPr>
        <p:txBody>
          <a:bodyPr/>
          <a:lstStyle>
            <a:lvl1pPr>
              <a:defRPr/>
            </a:lvl1pPr>
          </a:lstStyle>
          <a:p>
            <a:endParaRPr lang="en-US"/>
          </a:p>
        </p:txBody>
      </p:sp>
      <p:sp>
        <p:nvSpPr>
          <p:cNvPr id="5" name="Slide Number Placeholder 4">
            <a:extLst>
              <a:ext uri="{FF2B5EF4-FFF2-40B4-BE49-F238E27FC236}">
                <a16:creationId xmlns:a16="http://schemas.microsoft.com/office/drawing/2014/main" id="{ACFEB951-631D-F9F3-BC29-8C8A688B1B3B}"/>
              </a:ext>
            </a:extLst>
          </p:cNvPr>
          <p:cNvSpPr>
            <a:spLocks noGrp="1"/>
          </p:cNvSpPr>
          <p:nvPr>
            <p:ph type="sldNum" sz="quarter" idx="12"/>
          </p:nvPr>
        </p:nvSpPr>
        <p:spPr>
          <a:xfrm>
            <a:off x="6553200" y="4683919"/>
            <a:ext cx="2133600" cy="357188"/>
          </a:xfrm>
        </p:spPr>
        <p:txBody>
          <a:bodyPr/>
          <a:lstStyle>
            <a:lvl1pPr>
              <a:defRPr/>
            </a:lvl1pPr>
          </a:lstStyle>
          <a:p>
            <a:fld id="{0F5EC011-0DA0-DB45-996E-85C7F379AB45}" type="slidenum">
              <a:rPr lang="en-US" smtClean="0"/>
              <a:t>‹#›</a:t>
            </a:fld>
            <a:endParaRPr lang="en-US"/>
          </a:p>
        </p:txBody>
      </p:sp>
    </p:spTree>
    <p:extLst>
      <p:ext uri="{BB962C8B-B14F-4D97-AF65-F5344CB8AC3E}">
        <p14:creationId xmlns:p14="http://schemas.microsoft.com/office/powerpoint/2010/main" val="30680647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txBox="1">
            <a:spLocks/>
          </p:cNvSpPr>
          <p:nvPr/>
        </p:nvSpPr>
        <p:spPr>
          <a:xfrm>
            <a:off x="8051802" y="4849461"/>
            <a:ext cx="1010267" cy="273844"/>
          </a:xfrm>
          <a:prstGeom prst="rect">
            <a:avLst/>
          </a:prstGeom>
        </p:spPr>
        <p:txBody>
          <a:bodyPr vert="horz" lIns="68580" tIns="34290" rIns="68580" bIns="3429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89D6905-FF9A-484F-9A08-56196603D6BF}" type="slidenum">
              <a:rPr lang="en-US" sz="1200" smtClean="0">
                <a:solidFill>
                  <a:prstClr val="white"/>
                </a:solidFill>
              </a:rPr>
              <a:pPr/>
              <a:t>‹#›</a:t>
            </a:fld>
            <a:endParaRPr lang="en-US" sz="1200" dirty="0">
              <a:solidFill>
                <a:prstClr val="white"/>
              </a:solidFill>
            </a:endParaRPr>
          </a:p>
        </p:txBody>
      </p:sp>
      <p:sp>
        <p:nvSpPr>
          <p:cNvPr id="3" name="Slide Number Placeholder 5">
            <a:extLst>
              <a:ext uri="{FF2B5EF4-FFF2-40B4-BE49-F238E27FC236}">
                <a16:creationId xmlns:a16="http://schemas.microsoft.com/office/drawing/2014/main" id="{DA623130-D64C-6F70-609F-95EA564E1E60}"/>
              </a:ext>
            </a:extLst>
          </p:cNvPr>
          <p:cNvSpPr txBox="1">
            <a:spLocks/>
          </p:cNvSpPr>
          <p:nvPr/>
        </p:nvSpPr>
        <p:spPr>
          <a:xfrm>
            <a:off x="8051801" y="4849461"/>
            <a:ext cx="1010267" cy="273844"/>
          </a:xfrm>
          <a:prstGeom prst="rect">
            <a:avLst/>
          </a:prstGeom>
        </p:spPr>
        <p:txBody>
          <a:bodyPr vert="horz" lIns="68580" tIns="34290" rIns="68580" bIns="3429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89D6905-FF9A-484F-9A08-56196603D6BF}" type="slidenum">
              <a:rPr lang="en-US" sz="1200" smtClean="0">
                <a:solidFill>
                  <a:prstClr val="white"/>
                </a:solidFill>
              </a:rPr>
              <a:pPr/>
              <a:t>‹#›</a:t>
            </a:fld>
            <a:endParaRPr lang="en-US" sz="1200" dirty="0">
              <a:solidFill>
                <a:prstClr val="white"/>
              </a:solidFill>
            </a:endParaRPr>
          </a:p>
        </p:txBody>
      </p:sp>
    </p:spTree>
    <p:extLst>
      <p:ext uri="{BB962C8B-B14F-4D97-AF65-F5344CB8AC3E}">
        <p14:creationId xmlns:p14="http://schemas.microsoft.com/office/powerpoint/2010/main" val="8104136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Two Content-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273844"/>
            <a:ext cx="7886700" cy="994172"/>
          </a:xfrm>
        </p:spPr>
        <p:txBody>
          <a:bodyPr/>
          <a:lstStyle>
            <a:lvl1pPr>
              <a:defRPr>
                <a:solidFill>
                  <a:schemeClr val="accent6">
                    <a:lumMod val="50000"/>
                  </a:schemeClr>
                </a:solidFill>
              </a:defRPr>
            </a:lvl1pPr>
          </a:lstStyle>
          <a:p>
            <a:r>
              <a:rPr lang="en-US" dirty="0"/>
              <a:t>Header Goes Here</a:t>
            </a:r>
          </a:p>
        </p:txBody>
      </p:sp>
      <p:sp>
        <p:nvSpPr>
          <p:cNvPr id="8" name="Rectangle 7">
            <a:extLst>
              <a:ext uri="{FF2B5EF4-FFF2-40B4-BE49-F238E27FC236}">
                <a16:creationId xmlns:a16="http://schemas.microsoft.com/office/drawing/2014/main" id="{ACB8BCE3-AF16-6D41-B95F-884EAC5A8EB3}"/>
              </a:ext>
            </a:extLst>
          </p:cNvPr>
          <p:cNvSpPr/>
          <p:nvPr/>
        </p:nvSpPr>
        <p:spPr>
          <a:xfrm>
            <a:off x="1" y="0"/>
            <a:ext cx="179462" cy="51435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5"/>
          <p:cNvSpPr>
            <a:spLocks noGrp="1"/>
          </p:cNvSpPr>
          <p:nvPr>
            <p:ph type="sldNum" sz="quarter" idx="12"/>
          </p:nvPr>
        </p:nvSpPr>
        <p:spPr/>
        <p:txBody>
          <a:bodyPr/>
          <a:lstStyle/>
          <a:p>
            <a:fld id="{0F5EC011-0DA0-DB45-996E-85C7F379AB45}" type="slidenum">
              <a:rPr lang="en-US" smtClean="0"/>
              <a:t>‹#›</a:t>
            </a:fld>
            <a:endParaRPr lang="en-US"/>
          </a:p>
        </p:txBody>
      </p:sp>
      <p:sp>
        <p:nvSpPr>
          <p:cNvPr id="7" name="Content Placeholder 3">
            <a:extLst>
              <a:ext uri="{FF2B5EF4-FFF2-40B4-BE49-F238E27FC236}">
                <a16:creationId xmlns:a16="http://schemas.microsoft.com/office/drawing/2014/main" id="{5BB23591-16BE-954D-B59B-91BFDA6632C9}"/>
              </a:ext>
            </a:extLst>
          </p:cNvPr>
          <p:cNvSpPr>
            <a:spLocks noGrp="1"/>
          </p:cNvSpPr>
          <p:nvPr>
            <p:ph sz="half" idx="2"/>
          </p:nvPr>
        </p:nvSpPr>
        <p:spPr>
          <a:xfrm>
            <a:off x="4629150" y="1369219"/>
            <a:ext cx="3886200" cy="3263504"/>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a:extLst>
              <a:ext uri="{FF2B5EF4-FFF2-40B4-BE49-F238E27FC236}">
                <a16:creationId xmlns:a16="http://schemas.microsoft.com/office/drawing/2014/main" id="{BE2CF947-D569-5840-90FE-2AE8871A80C0}"/>
              </a:ext>
            </a:extLst>
          </p:cNvPr>
          <p:cNvSpPr>
            <a:spLocks noGrp="1"/>
          </p:cNvSpPr>
          <p:nvPr>
            <p:ph type="pic" sz="quarter" idx="13"/>
          </p:nvPr>
        </p:nvSpPr>
        <p:spPr>
          <a:xfrm>
            <a:off x="628650" y="1369219"/>
            <a:ext cx="3874984" cy="3263504"/>
          </a:xfrm>
        </p:spPr>
        <p:txBody>
          <a:bodyPr/>
          <a:lstStyle/>
          <a:p>
            <a:r>
              <a:rPr lang="en-US"/>
              <a:t>Click icon to add picture</a:t>
            </a:r>
          </a:p>
        </p:txBody>
      </p:sp>
    </p:spTree>
    <p:extLst>
      <p:ext uri="{BB962C8B-B14F-4D97-AF65-F5344CB8AC3E}">
        <p14:creationId xmlns:p14="http://schemas.microsoft.com/office/powerpoint/2010/main" val="35584586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Section Header-Photo">
    <p:bg>
      <p:bgPr>
        <a:solidFill>
          <a:schemeClr val="accent6">
            <a:lumMod val="5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3B7135-3D78-0E4B-9C26-9E7303734618}"/>
              </a:ext>
            </a:extLst>
          </p:cNvPr>
          <p:cNvSpPr/>
          <p:nvPr/>
        </p:nvSpPr>
        <p:spPr>
          <a:xfrm>
            <a:off x="182880" y="219456"/>
            <a:ext cx="8750808" cy="475488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sp>
        <p:nvSpPr>
          <p:cNvPr id="5" name="Title 1">
            <a:extLst>
              <a:ext uri="{FF2B5EF4-FFF2-40B4-BE49-F238E27FC236}">
                <a16:creationId xmlns:a16="http://schemas.microsoft.com/office/drawing/2014/main" id="{252DF257-01E2-CC4F-84E8-92951174BDE6}"/>
              </a:ext>
            </a:extLst>
          </p:cNvPr>
          <p:cNvSpPr>
            <a:spLocks noGrp="1"/>
          </p:cNvSpPr>
          <p:nvPr>
            <p:ph type="title" hasCustomPrompt="1"/>
          </p:nvPr>
        </p:nvSpPr>
        <p:spPr>
          <a:xfrm>
            <a:off x="628650" y="2011204"/>
            <a:ext cx="7886700" cy="994172"/>
          </a:xfrm>
        </p:spPr>
        <p:txBody>
          <a:bodyPr/>
          <a:lstStyle>
            <a:lvl1pPr algn="ctr">
              <a:defRPr>
                <a:solidFill>
                  <a:schemeClr val="accent6">
                    <a:lumMod val="50000"/>
                  </a:schemeClr>
                </a:solidFill>
              </a:defRPr>
            </a:lvl1pPr>
          </a:lstStyle>
          <a:p>
            <a:r>
              <a:rPr lang="en-US" dirty="0"/>
              <a:t>Simple Break Section</a:t>
            </a:r>
          </a:p>
        </p:txBody>
      </p:sp>
    </p:spTree>
    <p:extLst>
      <p:ext uri="{BB962C8B-B14F-4D97-AF65-F5344CB8AC3E}">
        <p14:creationId xmlns:p14="http://schemas.microsoft.com/office/powerpoint/2010/main" val="33351622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Section Header-Photo-2">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1" y="2011204"/>
            <a:ext cx="3145064" cy="2734967"/>
          </a:xfrm>
        </p:spPr>
        <p:txBody>
          <a:bodyPr anchor="t"/>
          <a:lstStyle>
            <a:lvl1pPr algn="l">
              <a:defRPr>
                <a:solidFill>
                  <a:schemeClr val="accent6">
                    <a:lumMod val="50000"/>
                  </a:schemeClr>
                </a:solidFill>
              </a:defRPr>
            </a:lvl1pPr>
          </a:lstStyle>
          <a:p>
            <a:r>
              <a:rPr lang="en-US" dirty="0"/>
              <a:t>Simple Break Section</a:t>
            </a:r>
          </a:p>
        </p:txBody>
      </p:sp>
      <p:sp>
        <p:nvSpPr>
          <p:cNvPr id="7" name="Picture Placeholder 2">
            <a:extLst>
              <a:ext uri="{FF2B5EF4-FFF2-40B4-BE49-F238E27FC236}">
                <a16:creationId xmlns:a16="http://schemas.microsoft.com/office/drawing/2014/main" id="{5D0E8F77-71F3-F946-9D23-CC819E7051D6}"/>
              </a:ext>
            </a:extLst>
          </p:cNvPr>
          <p:cNvSpPr>
            <a:spLocks noGrp="1" noChangeAspect="1"/>
          </p:cNvSpPr>
          <p:nvPr>
            <p:ph type="pic" idx="1"/>
          </p:nvPr>
        </p:nvSpPr>
        <p:spPr>
          <a:xfrm>
            <a:off x="4572000" y="0"/>
            <a:ext cx="4572000" cy="5143500"/>
          </a:xfrm>
        </p:spPr>
        <p:txBody>
          <a:bodyPr anchor="t"/>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endParaRPr lang="en-US" dirty="0"/>
          </a:p>
        </p:txBody>
      </p:sp>
    </p:spTree>
    <p:extLst>
      <p:ext uri="{BB962C8B-B14F-4D97-AF65-F5344CB8AC3E}">
        <p14:creationId xmlns:p14="http://schemas.microsoft.com/office/powerpoint/2010/main" val="192811331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8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85F8F3-4D20-5E43-8EB9-992296EA04A9}"/>
              </a:ext>
            </a:extLst>
          </p:cNvPr>
          <p:cNvSpPr/>
          <p:nvPr/>
        </p:nvSpPr>
        <p:spPr>
          <a:xfrm>
            <a:off x="0" y="-34016"/>
            <a:ext cx="9144000" cy="219159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629841" y="342900"/>
            <a:ext cx="3099679" cy="1200150"/>
          </a:xfrm>
        </p:spPr>
        <p:txBody>
          <a:bodyPr anchor="b"/>
          <a:lstStyle>
            <a:lvl1pPr>
              <a:defRPr sz="2400">
                <a:solidFill>
                  <a:schemeClr val="accent6">
                    <a:lumMod val="50000"/>
                  </a:schemeClr>
                </a:solidFill>
              </a:defRPr>
            </a:lvl1pPr>
          </a:lstStyle>
          <a:p>
            <a:r>
              <a:rPr lang="en-US" dirty="0"/>
              <a:t>Header Goes Here</a:t>
            </a:r>
          </a:p>
        </p:txBody>
      </p:sp>
      <p:sp>
        <p:nvSpPr>
          <p:cNvPr id="4" name="Text Placeholder 3"/>
          <p:cNvSpPr>
            <a:spLocks noGrp="1"/>
          </p:cNvSpPr>
          <p:nvPr>
            <p:ph type="body" sz="half" idx="2"/>
          </p:nvPr>
        </p:nvSpPr>
        <p:spPr>
          <a:xfrm>
            <a:off x="629841" y="2383605"/>
            <a:ext cx="4034626" cy="2208944"/>
          </a:xfrm>
        </p:spPr>
        <p:txBody>
          <a:bodyPr>
            <a:normAutofit/>
          </a:bodyPr>
          <a:lstStyle>
            <a:lvl1pPr marL="0" indent="0">
              <a:buNone/>
              <a:defRPr sz="1800">
                <a:solidFill>
                  <a:srgbClr val="466069"/>
                </a:solidFill>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0F5EC011-0DA0-DB45-996E-85C7F379AB45}" type="slidenum">
              <a:rPr lang="en-US" smtClean="0"/>
              <a:t>‹#›</a:t>
            </a:fld>
            <a:endParaRPr lang="en-US"/>
          </a:p>
        </p:txBody>
      </p:sp>
      <p:sp>
        <p:nvSpPr>
          <p:cNvPr id="9" name="Picture Placeholder 5">
            <a:extLst>
              <a:ext uri="{FF2B5EF4-FFF2-40B4-BE49-F238E27FC236}">
                <a16:creationId xmlns:a16="http://schemas.microsoft.com/office/drawing/2014/main" id="{C83AE0ED-DAFE-6347-ACD6-B8BA2CC2DB67}"/>
              </a:ext>
            </a:extLst>
          </p:cNvPr>
          <p:cNvSpPr>
            <a:spLocks noGrp="1"/>
          </p:cNvSpPr>
          <p:nvPr>
            <p:ph type="pic" sz="quarter" idx="13"/>
          </p:nvPr>
        </p:nvSpPr>
        <p:spPr>
          <a:xfrm>
            <a:off x="5033964" y="-33338"/>
            <a:ext cx="3606800" cy="3732213"/>
          </a:xfrm>
        </p:spPr>
        <p:txBody>
          <a:bodyPr/>
          <a:lstStyle/>
          <a:p>
            <a:r>
              <a:rPr lang="en-US"/>
              <a:t>Click icon to add picture</a:t>
            </a:r>
          </a:p>
        </p:txBody>
      </p:sp>
      <p:sp>
        <p:nvSpPr>
          <p:cNvPr id="10" name="Text Placeholder 3">
            <a:extLst>
              <a:ext uri="{FF2B5EF4-FFF2-40B4-BE49-F238E27FC236}">
                <a16:creationId xmlns:a16="http://schemas.microsoft.com/office/drawing/2014/main" id="{B51888F3-4D41-1847-B79F-091A153FEBA7}"/>
              </a:ext>
            </a:extLst>
          </p:cNvPr>
          <p:cNvSpPr>
            <a:spLocks noGrp="1"/>
          </p:cNvSpPr>
          <p:nvPr>
            <p:ph type="body" sz="half" idx="14"/>
          </p:nvPr>
        </p:nvSpPr>
        <p:spPr>
          <a:xfrm>
            <a:off x="5033964" y="3871645"/>
            <a:ext cx="3606800" cy="453776"/>
          </a:xfrm>
        </p:spPr>
        <p:txBody>
          <a:bodyPr/>
          <a:lstStyle>
            <a:lvl1pPr marL="0" indent="0" algn="ctr">
              <a:buNone/>
              <a:defRPr sz="1200">
                <a:solidFill>
                  <a:srgbClr val="466069"/>
                </a:solidFill>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Tree>
    <p:extLst>
      <p:ext uri="{BB962C8B-B14F-4D97-AF65-F5344CB8AC3E}">
        <p14:creationId xmlns:p14="http://schemas.microsoft.com/office/powerpoint/2010/main" val="2949099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Chart-logo">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66173" y="740570"/>
            <a:ext cx="2949178" cy="802480"/>
          </a:xfrm>
        </p:spPr>
        <p:txBody>
          <a:bodyPr anchor="b"/>
          <a:lstStyle>
            <a:lvl1pPr>
              <a:defRPr sz="2400">
                <a:solidFill>
                  <a:schemeClr val="accent6">
                    <a:lumMod val="50000"/>
                  </a:schemeClr>
                </a:solidFill>
              </a:defRPr>
            </a:lvl1pPr>
          </a:lstStyle>
          <a:p>
            <a:r>
              <a:rPr lang="en-US" dirty="0"/>
              <a:t>Header Goes Here</a:t>
            </a:r>
          </a:p>
        </p:txBody>
      </p:sp>
      <p:sp>
        <p:nvSpPr>
          <p:cNvPr id="4" name="Text Placeholder 3"/>
          <p:cNvSpPr>
            <a:spLocks noGrp="1"/>
          </p:cNvSpPr>
          <p:nvPr>
            <p:ph type="body" sz="half" idx="2"/>
          </p:nvPr>
        </p:nvSpPr>
        <p:spPr>
          <a:xfrm>
            <a:off x="5566173" y="1543051"/>
            <a:ext cx="2949178" cy="2858691"/>
          </a:xfrm>
        </p:spPr>
        <p:txBody>
          <a:bodyPr/>
          <a:lstStyle>
            <a:lvl1pPr marL="0" indent="0">
              <a:buNone/>
              <a:defRPr sz="1200">
                <a:solidFill>
                  <a:srgbClr val="466069"/>
                </a:solidFill>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0F5EC011-0DA0-DB45-996E-85C7F379AB45}" type="slidenum">
              <a:rPr lang="en-US" smtClean="0"/>
              <a:t>‹#›</a:t>
            </a:fld>
            <a:endParaRPr lang="en-US"/>
          </a:p>
        </p:txBody>
      </p:sp>
      <p:sp>
        <p:nvSpPr>
          <p:cNvPr id="11" name="Chart Placeholder 5">
            <a:extLst>
              <a:ext uri="{FF2B5EF4-FFF2-40B4-BE49-F238E27FC236}">
                <a16:creationId xmlns:a16="http://schemas.microsoft.com/office/drawing/2014/main" id="{88B55E94-566B-064E-82B6-C977F84F7C65}"/>
              </a:ext>
            </a:extLst>
          </p:cNvPr>
          <p:cNvSpPr>
            <a:spLocks noGrp="1"/>
          </p:cNvSpPr>
          <p:nvPr>
            <p:ph type="chart" sz="quarter" idx="14"/>
          </p:nvPr>
        </p:nvSpPr>
        <p:spPr>
          <a:xfrm>
            <a:off x="660664" y="740570"/>
            <a:ext cx="4627562" cy="3654425"/>
          </a:xfrm>
        </p:spPr>
        <p:txBody>
          <a:bodyPr/>
          <a:lstStyle/>
          <a:p>
            <a:r>
              <a:rPr lang="en-US"/>
              <a:t>Click icon to add chart</a:t>
            </a:r>
            <a:endParaRPr lang="en-US" dirty="0"/>
          </a:p>
        </p:txBody>
      </p:sp>
    </p:spTree>
    <p:extLst>
      <p:ext uri="{BB962C8B-B14F-4D97-AF65-F5344CB8AC3E}">
        <p14:creationId xmlns:p14="http://schemas.microsoft.com/office/powerpoint/2010/main" val="8116569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_End Slide">
    <p:bg>
      <p:bgPr>
        <a:solidFill>
          <a:schemeClr val="accent6">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90389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_End Slide">
    <p:bg>
      <p:bgPr>
        <a:solidFill>
          <a:schemeClr val="accent6">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1077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75438"/>
            <a:ext cx="8469630" cy="528066"/>
          </a:xfrm>
        </p:spPr>
        <p:txBody>
          <a:bodyPr>
            <a:normAutofit/>
          </a:bodyPr>
          <a:lstStyle>
            <a:lvl1pPr>
              <a:defRPr sz="3000"/>
            </a:lvl1pPr>
          </a:lstStyle>
          <a:p>
            <a:r>
              <a:rPr lang="en-US"/>
              <a:t>Click to edit Master title style</a:t>
            </a:r>
            <a:endParaRPr lang="en-US" dirty="0"/>
          </a:p>
        </p:txBody>
      </p:sp>
      <p:sp>
        <p:nvSpPr>
          <p:cNvPr id="3" name="Text Placeholder 2"/>
          <p:cNvSpPr>
            <a:spLocks noGrp="1"/>
          </p:cNvSpPr>
          <p:nvPr>
            <p:ph type="body" idx="1"/>
          </p:nvPr>
        </p:nvSpPr>
        <p:spPr>
          <a:xfrm>
            <a:off x="342900" y="828319"/>
            <a:ext cx="4114800" cy="617934"/>
          </a:xfrm>
        </p:spPr>
        <p:txBody>
          <a:bodyPr anchor="b">
            <a:normAutofit/>
          </a:bodyPr>
          <a:lstStyle>
            <a:lvl1pPr marL="0" indent="0">
              <a:buNone/>
              <a:defRPr sz="225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5" name="Text Placeholder 4"/>
          <p:cNvSpPr>
            <a:spLocks noGrp="1"/>
          </p:cNvSpPr>
          <p:nvPr>
            <p:ph type="body" sz="quarter" idx="3"/>
          </p:nvPr>
        </p:nvSpPr>
        <p:spPr>
          <a:xfrm>
            <a:off x="4629150" y="828319"/>
            <a:ext cx="4114800" cy="617934"/>
          </a:xfrm>
        </p:spPr>
        <p:txBody>
          <a:bodyPr anchor="b">
            <a:normAutofit/>
          </a:bodyPr>
          <a:lstStyle>
            <a:lvl1pPr marL="0" indent="0">
              <a:buNone/>
              <a:defRPr sz="225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1BF587-D48E-4F0D-A39C-5AB282297A33}" type="slidenum">
              <a:rPr lang="en-US" smtClean="0"/>
              <a:t>‹#›</a:t>
            </a:fld>
            <a:endParaRPr lang="en-US"/>
          </a:p>
        </p:txBody>
      </p:sp>
      <p:sp>
        <p:nvSpPr>
          <p:cNvPr id="10" name="Content Placeholder 2"/>
          <p:cNvSpPr>
            <a:spLocks noGrp="1"/>
          </p:cNvSpPr>
          <p:nvPr>
            <p:ph sz="half" idx="13"/>
          </p:nvPr>
        </p:nvSpPr>
        <p:spPr>
          <a:xfrm>
            <a:off x="342900" y="1583704"/>
            <a:ext cx="4114800" cy="2867139"/>
          </a:xfrm>
        </p:spPr>
        <p:txBody>
          <a:bodyPr>
            <a:normAutofit/>
          </a:bodyPr>
          <a:lstStyle>
            <a:lvl1pPr>
              <a:lnSpc>
                <a:spcPct val="100000"/>
              </a:lnSpc>
              <a:buClr>
                <a:srgbClr val="03684A"/>
              </a:buClr>
              <a:defRPr sz="2100"/>
            </a:lvl1pPr>
            <a:lvl2pPr marL="600060" indent="-257168">
              <a:lnSpc>
                <a:spcPct val="100000"/>
              </a:lnSpc>
              <a:buClr>
                <a:srgbClr val="03684A"/>
              </a:buClr>
              <a:buFont typeface="Arial" panose="020B0604020202020204" pitchFamily="34" charset="0"/>
              <a:buChar char="•"/>
              <a:defRPr sz="2100"/>
            </a:lvl2pPr>
            <a:lvl3pPr marL="942952" indent="-257168">
              <a:lnSpc>
                <a:spcPct val="100000"/>
              </a:lnSpc>
              <a:buClr>
                <a:srgbClr val="03684A"/>
              </a:buClr>
              <a:buFont typeface="Calibri" panose="020F0502020204030204" pitchFamily="34" charset="0"/>
              <a:buChar char="◦"/>
              <a:defRPr sz="2100"/>
            </a:lvl3pPr>
            <a:lvl4pPr marL="1242982" indent="-214308">
              <a:lnSpc>
                <a:spcPct val="100000"/>
              </a:lnSpc>
              <a:buClr>
                <a:srgbClr val="03684A"/>
              </a:buClr>
              <a:buFont typeface="Calibri" panose="020F0502020204030204" pitchFamily="34" charset="0"/>
              <a:buChar char="▫"/>
              <a:defRPr sz="2100"/>
            </a:lvl4pPr>
            <a:lvl5pPr marL="1585874" indent="-214308">
              <a:lnSpc>
                <a:spcPct val="100000"/>
              </a:lnSpc>
              <a:buClr>
                <a:srgbClr val="03684A"/>
              </a:buClr>
              <a:buFont typeface="Calibri" panose="020F0502020204030204" pitchFamily="34" charset="0"/>
              <a:buChar char="̶"/>
              <a:defRPr sz="2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half" idx="2"/>
          </p:nvPr>
        </p:nvSpPr>
        <p:spPr>
          <a:xfrm>
            <a:off x="4629150" y="1583704"/>
            <a:ext cx="4114800" cy="2867139"/>
          </a:xfrm>
        </p:spPr>
        <p:txBody>
          <a:bodyPr>
            <a:normAutofit/>
          </a:bodyPr>
          <a:lstStyle>
            <a:lvl1pPr marL="342892" indent="-342892">
              <a:lnSpc>
                <a:spcPct val="100000"/>
              </a:lnSpc>
              <a:buClr>
                <a:srgbClr val="03684A"/>
              </a:buClr>
              <a:buFont typeface="Wingdings" panose="05000000000000000000" pitchFamily="2" charset="2"/>
              <a:buChar char="§"/>
              <a:defRPr sz="2100"/>
            </a:lvl1pPr>
            <a:lvl2pPr marL="685783" indent="-342892">
              <a:lnSpc>
                <a:spcPct val="100000"/>
              </a:lnSpc>
              <a:buClr>
                <a:srgbClr val="03684A"/>
              </a:buClr>
              <a:buFont typeface="Arial" panose="020B0604020202020204" pitchFamily="34" charset="0"/>
              <a:buChar char="•"/>
              <a:defRPr sz="2100"/>
            </a:lvl2pPr>
            <a:lvl3pPr marL="1028675" indent="-342892">
              <a:lnSpc>
                <a:spcPct val="100000"/>
              </a:lnSpc>
              <a:buClr>
                <a:srgbClr val="03684A"/>
              </a:buClr>
              <a:buFont typeface="Calibri" panose="020F0502020204030204" pitchFamily="34" charset="0"/>
              <a:buChar char="◦"/>
              <a:defRPr sz="2100"/>
            </a:lvl3pPr>
            <a:lvl4pPr marL="1371566" indent="-342892">
              <a:lnSpc>
                <a:spcPct val="100000"/>
              </a:lnSpc>
              <a:buClr>
                <a:srgbClr val="03684A"/>
              </a:buClr>
              <a:buFont typeface="Calibri" panose="020F0502020204030204" pitchFamily="34" charset="0"/>
              <a:buChar char="▫"/>
              <a:defRPr sz="2100"/>
            </a:lvl4pPr>
            <a:lvl5pPr marL="1714457" indent="-342892">
              <a:lnSpc>
                <a:spcPct val="100000"/>
              </a:lnSpc>
              <a:buClr>
                <a:srgbClr val="03684A"/>
              </a:buClr>
              <a:buFont typeface="Calibri" panose="020F0502020204030204" pitchFamily="34" charset="0"/>
              <a:buChar char="̶"/>
              <a:defRPr sz="2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1792971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Logo-1">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575353"/>
            <a:ext cx="7886700" cy="692663"/>
          </a:xfrm>
        </p:spPr>
        <p:txBody>
          <a:bodyPr/>
          <a:lstStyle>
            <a:lvl1pPr>
              <a:defRPr>
                <a:solidFill>
                  <a:srgbClr val="006747"/>
                </a:solidFill>
              </a:defRPr>
            </a:lvl1pPr>
          </a:lstStyle>
          <a:p>
            <a:r>
              <a:rPr lang="en-US" dirty="0"/>
              <a:t>Header Goes Here</a:t>
            </a:r>
          </a:p>
        </p:txBody>
      </p:sp>
      <p:sp>
        <p:nvSpPr>
          <p:cNvPr id="3" name="Content Placeholder 2"/>
          <p:cNvSpPr>
            <a:spLocks noGrp="1"/>
          </p:cNvSpPr>
          <p:nvPr>
            <p:ph idx="1"/>
          </p:nvPr>
        </p:nvSpPr>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0F5EC011-0DA0-DB45-996E-85C7F379AB45}" type="slidenum">
              <a:rPr lang="en-US" smtClean="0"/>
              <a:t>‹#›</a:t>
            </a:fld>
            <a:endParaRPr lang="en-US"/>
          </a:p>
        </p:txBody>
      </p:sp>
      <p:sp>
        <p:nvSpPr>
          <p:cNvPr id="4" name="Rectangle 3">
            <a:extLst>
              <a:ext uri="{FF2B5EF4-FFF2-40B4-BE49-F238E27FC236}">
                <a16:creationId xmlns:a16="http://schemas.microsoft.com/office/drawing/2014/main" id="{8A9DEC82-AE4F-BBB3-8274-FF4F62B3FC0F}"/>
              </a:ext>
            </a:extLst>
          </p:cNvPr>
          <p:cNvSpPr/>
          <p:nvPr/>
        </p:nvSpPr>
        <p:spPr>
          <a:xfrm>
            <a:off x="0" y="510778"/>
            <a:ext cx="9144000" cy="46327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688548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Logo-2">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6747"/>
                </a:solidFill>
              </a:defRPr>
            </a:lvl1pPr>
          </a:lstStyle>
          <a:p>
            <a:r>
              <a:rPr lang="en-US" dirty="0"/>
              <a:t>Header Goes Here</a:t>
            </a:r>
          </a:p>
        </p:txBody>
      </p:sp>
      <p:sp>
        <p:nvSpPr>
          <p:cNvPr id="3" name="Content Placeholder 2"/>
          <p:cNvSpPr>
            <a:spLocks noGrp="1"/>
          </p:cNvSpPr>
          <p:nvPr>
            <p:ph idx="1"/>
          </p:nvPr>
        </p:nvSpPr>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0F5EC011-0DA0-DB45-996E-85C7F379AB45}" type="slidenum">
              <a:rPr lang="en-US" smtClean="0"/>
              <a:t>‹#›</a:t>
            </a:fld>
            <a:endParaRPr lang="en-US" dirty="0"/>
          </a:p>
        </p:txBody>
      </p:sp>
      <p:sp>
        <p:nvSpPr>
          <p:cNvPr id="4" name="Rectangle 3">
            <a:extLst>
              <a:ext uri="{FF2B5EF4-FFF2-40B4-BE49-F238E27FC236}">
                <a16:creationId xmlns:a16="http://schemas.microsoft.com/office/drawing/2014/main" id="{BD20E22D-10E3-113E-2642-D9FA27460236}"/>
              </a:ext>
            </a:extLst>
          </p:cNvPr>
          <p:cNvSpPr/>
          <p:nvPr/>
        </p:nvSpPr>
        <p:spPr>
          <a:xfrm>
            <a:off x="0" y="1"/>
            <a:ext cx="9144000" cy="46327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070065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6">
                    <a:lumMod val="50000"/>
                  </a:schemeClr>
                </a:solidFill>
              </a:defRPr>
            </a:lvl1pPr>
          </a:lstStyle>
          <a:p>
            <a:r>
              <a:rPr lang="en-US" dirty="0"/>
              <a:t>Header Goes Here</a:t>
            </a:r>
          </a:p>
        </p:txBody>
      </p:sp>
      <p:sp>
        <p:nvSpPr>
          <p:cNvPr id="3" name="Content Placeholder 2"/>
          <p:cNvSpPr>
            <a:spLocks noGrp="1"/>
          </p:cNvSpPr>
          <p:nvPr>
            <p:ph idx="1"/>
          </p:nvPr>
        </p:nvSpPr>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ACB8BCE3-AF16-6D41-B95F-884EAC5A8EB3}"/>
              </a:ext>
            </a:extLst>
          </p:cNvPr>
          <p:cNvSpPr/>
          <p:nvPr/>
        </p:nvSpPr>
        <p:spPr>
          <a:xfrm>
            <a:off x="0" y="1"/>
            <a:ext cx="9144000" cy="139304"/>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5"/>
          <p:cNvSpPr>
            <a:spLocks noGrp="1"/>
          </p:cNvSpPr>
          <p:nvPr>
            <p:ph type="sldNum" sz="quarter" idx="12"/>
          </p:nvPr>
        </p:nvSpPr>
        <p:spPr/>
        <p:txBody>
          <a:bodyPr/>
          <a:lstStyle/>
          <a:p>
            <a:fld id="{0F5EC011-0DA0-DB45-996E-85C7F379AB45}" type="slidenum">
              <a:rPr lang="en-US" smtClean="0"/>
              <a:t>‹#›</a:t>
            </a:fld>
            <a:endParaRPr lang="en-US"/>
          </a:p>
        </p:txBody>
      </p:sp>
      <p:sp>
        <p:nvSpPr>
          <p:cNvPr id="4" name="Rectangle 3">
            <a:extLst>
              <a:ext uri="{FF2B5EF4-FFF2-40B4-BE49-F238E27FC236}">
                <a16:creationId xmlns:a16="http://schemas.microsoft.com/office/drawing/2014/main" id="{E49A021A-BF37-B1E6-9F58-A97C78283350}"/>
              </a:ext>
            </a:extLst>
          </p:cNvPr>
          <p:cNvSpPr/>
          <p:nvPr/>
        </p:nvSpPr>
        <p:spPr>
          <a:xfrm>
            <a:off x="0" y="1"/>
            <a:ext cx="9144000" cy="13930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175350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6">
                    <a:lumMod val="50000"/>
                  </a:schemeClr>
                </a:solidFill>
              </a:defRPr>
            </a:lvl1pPr>
          </a:lstStyle>
          <a:p>
            <a:r>
              <a:rPr lang="en-US" dirty="0"/>
              <a:t>Header Goes Here</a:t>
            </a:r>
          </a:p>
        </p:txBody>
      </p:sp>
      <p:sp>
        <p:nvSpPr>
          <p:cNvPr id="3" name="Content Placeholder 2"/>
          <p:cNvSpPr>
            <a:spLocks noGrp="1"/>
          </p:cNvSpPr>
          <p:nvPr>
            <p:ph sz="half" idx="1"/>
          </p:nvPr>
        </p:nvSpPr>
        <p:spPr>
          <a:xfrm>
            <a:off x="628650" y="1369219"/>
            <a:ext cx="3886200" cy="3263504"/>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0F5EC011-0DA0-DB45-996E-85C7F379AB45}" type="slidenum">
              <a:rPr lang="en-US" smtClean="0"/>
              <a:t>‹#›</a:t>
            </a:fld>
            <a:endParaRPr lang="en-US"/>
          </a:p>
        </p:txBody>
      </p:sp>
      <p:sp>
        <p:nvSpPr>
          <p:cNvPr id="8" name="Rectangle 7">
            <a:extLst>
              <a:ext uri="{FF2B5EF4-FFF2-40B4-BE49-F238E27FC236}">
                <a16:creationId xmlns:a16="http://schemas.microsoft.com/office/drawing/2014/main" id="{58982119-F744-1E4F-96A4-52E6E6E53056}"/>
              </a:ext>
            </a:extLst>
          </p:cNvPr>
          <p:cNvSpPr/>
          <p:nvPr/>
        </p:nvSpPr>
        <p:spPr>
          <a:xfrm>
            <a:off x="0" y="1"/>
            <a:ext cx="9144000" cy="139304"/>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a:extLst>
              <a:ext uri="{FF2B5EF4-FFF2-40B4-BE49-F238E27FC236}">
                <a16:creationId xmlns:a16="http://schemas.microsoft.com/office/drawing/2014/main" id="{1A6B520E-1323-8948-69DE-9982D27DB6C8}"/>
              </a:ext>
            </a:extLst>
          </p:cNvPr>
          <p:cNvSpPr/>
          <p:nvPr/>
        </p:nvSpPr>
        <p:spPr>
          <a:xfrm>
            <a:off x="0" y="1"/>
            <a:ext cx="9144000" cy="13930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313328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ntent-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273844"/>
            <a:ext cx="7886700" cy="994172"/>
          </a:xfrm>
        </p:spPr>
        <p:txBody>
          <a:bodyPr/>
          <a:lstStyle>
            <a:lvl1pPr>
              <a:defRPr>
                <a:solidFill>
                  <a:schemeClr val="accent6">
                    <a:lumMod val="50000"/>
                  </a:schemeClr>
                </a:solidFill>
              </a:defRPr>
            </a:lvl1pPr>
          </a:lstStyle>
          <a:p>
            <a:r>
              <a:rPr lang="en-US" dirty="0"/>
              <a:t>Header Goes Here</a:t>
            </a:r>
          </a:p>
        </p:txBody>
      </p:sp>
      <p:sp>
        <p:nvSpPr>
          <p:cNvPr id="8" name="Rectangle 7">
            <a:extLst>
              <a:ext uri="{FF2B5EF4-FFF2-40B4-BE49-F238E27FC236}">
                <a16:creationId xmlns:a16="http://schemas.microsoft.com/office/drawing/2014/main" id="{ACB8BCE3-AF16-6D41-B95F-884EAC5A8EB3}"/>
              </a:ext>
            </a:extLst>
          </p:cNvPr>
          <p:cNvSpPr/>
          <p:nvPr/>
        </p:nvSpPr>
        <p:spPr>
          <a:xfrm>
            <a:off x="1" y="0"/>
            <a:ext cx="179462" cy="5143500"/>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5"/>
          <p:cNvSpPr>
            <a:spLocks noGrp="1"/>
          </p:cNvSpPr>
          <p:nvPr>
            <p:ph type="sldNum" sz="quarter" idx="12"/>
          </p:nvPr>
        </p:nvSpPr>
        <p:spPr/>
        <p:txBody>
          <a:bodyPr/>
          <a:lstStyle/>
          <a:p>
            <a:fld id="{0F5EC011-0DA0-DB45-996E-85C7F379AB45}" type="slidenum">
              <a:rPr lang="en-US" smtClean="0"/>
              <a:t>‹#›</a:t>
            </a:fld>
            <a:endParaRPr lang="en-US"/>
          </a:p>
        </p:txBody>
      </p:sp>
      <p:sp>
        <p:nvSpPr>
          <p:cNvPr id="7" name="Content Placeholder 3">
            <a:extLst>
              <a:ext uri="{FF2B5EF4-FFF2-40B4-BE49-F238E27FC236}">
                <a16:creationId xmlns:a16="http://schemas.microsoft.com/office/drawing/2014/main" id="{5BB23591-16BE-954D-B59B-91BFDA6632C9}"/>
              </a:ext>
            </a:extLst>
          </p:cNvPr>
          <p:cNvSpPr>
            <a:spLocks noGrp="1"/>
          </p:cNvSpPr>
          <p:nvPr>
            <p:ph sz="half" idx="2"/>
          </p:nvPr>
        </p:nvSpPr>
        <p:spPr>
          <a:xfrm>
            <a:off x="4629150" y="1369219"/>
            <a:ext cx="3886200" cy="3263504"/>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a:extLst>
              <a:ext uri="{FF2B5EF4-FFF2-40B4-BE49-F238E27FC236}">
                <a16:creationId xmlns:a16="http://schemas.microsoft.com/office/drawing/2014/main" id="{BE2CF947-D569-5840-90FE-2AE8871A80C0}"/>
              </a:ext>
            </a:extLst>
          </p:cNvPr>
          <p:cNvSpPr>
            <a:spLocks noGrp="1"/>
          </p:cNvSpPr>
          <p:nvPr>
            <p:ph type="pic" sz="quarter" idx="13"/>
          </p:nvPr>
        </p:nvSpPr>
        <p:spPr>
          <a:xfrm>
            <a:off x="628650" y="1369219"/>
            <a:ext cx="3874984" cy="3263504"/>
          </a:xfrm>
        </p:spPr>
        <p:txBody>
          <a:bodyPr/>
          <a:lstStyle/>
          <a:p>
            <a:r>
              <a:rPr lang="en-US"/>
              <a:t>Click icon to add picture</a:t>
            </a:r>
          </a:p>
        </p:txBody>
      </p:sp>
      <p:sp>
        <p:nvSpPr>
          <p:cNvPr id="3" name="Rectangle 2">
            <a:extLst>
              <a:ext uri="{FF2B5EF4-FFF2-40B4-BE49-F238E27FC236}">
                <a16:creationId xmlns:a16="http://schemas.microsoft.com/office/drawing/2014/main" id="{4390D58A-03BF-6583-9955-AD876B9BF8D1}"/>
              </a:ext>
            </a:extLst>
          </p:cNvPr>
          <p:cNvSpPr/>
          <p:nvPr/>
        </p:nvSpPr>
        <p:spPr>
          <a:xfrm>
            <a:off x="1" y="0"/>
            <a:ext cx="179462" cy="51435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48958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6">
                    <a:lumMod val="50000"/>
                  </a:schemeClr>
                </a:solidFill>
              </a:defRPr>
            </a:lvl1pPr>
          </a:lstStyle>
          <a:p>
            <a:r>
              <a:rPr lang="en-US" dirty="0"/>
              <a:t>Header Goes Here</a:t>
            </a:r>
          </a:p>
        </p:txBody>
      </p:sp>
      <p:sp>
        <p:nvSpPr>
          <p:cNvPr id="3" name="Content Placeholder 2"/>
          <p:cNvSpPr>
            <a:spLocks noGrp="1"/>
          </p:cNvSpPr>
          <p:nvPr>
            <p:ph sz="half" idx="1"/>
          </p:nvPr>
        </p:nvSpPr>
        <p:spPr>
          <a:xfrm>
            <a:off x="628650" y="1369219"/>
            <a:ext cx="3886200" cy="3263504"/>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0F5EC011-0DA0-DB45-996E-85C7F379AB45}" type="slidenum">
              <a:rPr lang="en-US" smtClean="0"/>
              <a:t>‹#›</a:t>
            </a:fld>
            <a:endParaRPr lang="en-US"/>
          </a:p>
        </p:txBody>
      </p:sp>
      <p:sp>
        <p:nvSpPr>
          <p:cNvPr id="8" name="Rectangle 7">
            <a:extLst>
              <a:ext uri="{FF2B5EF4-FFF2-40B4-BE49-F238E27FC236}">
                <a16:creationId xmlns:a16="http://schemas.microsoft.com/office/drawing/2014/main" id="{58982119-F744-1E4F-96A4-52E6E6E53056}"/>
              </a:ext>
            </a:extLst>
          </p:cNvPr>
          <p:cNvSpPr/>
          <p:nvPr/>
        </p:nvSpPr>
        <p:spPr>
          <a:xfrm>
            <a:off x="0" y="1"/>
            <a:ext cx="9144000" cy="139304"/>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a:extLst>
              <a:ext uri="{FF2B5EF4-FFF2-40B4-BE49-F238E27FC236}">
                <a16:creationId xmlns:a16="http://schemas.microsoft.com/office/drawing/2014/main" id="{B16335F2-CAA8-1B7E-35FE-067B571B7AEB}"/>
              </a:ext>
            </a:extLst>
          </p:cNvPr>
          <p:cNvSpPr/>
          <p:nvPr/>
        </p:nvSpPr>
        <p:spPr>
          <a:xfrm>
            <a:off x="0" y="1"/>
            <a:ext cx="9144000" cy="13930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70510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273844"/>
            <a:ext cx="7886700" cy="994172"/>
          </a:xfrm>
        </p:spPr>
        <p:txBody>
          <a:bodyPr/>
          <a:lstStyle>
            <a:lvl1pPr>
              <a:defRPr>
                <a:solidFill>
                  <a:schemeClr val="accent6">
                    <a:lumMod val="50000"/>
                  </a:schemeClr>
                </a:solidFill>
              </a:defRPr>
            </a:lvl1pPr>
          </a:lstStyle>
          <a:p>
            <a:r>
              <a:rPr lang="en-US" dirty="0"/>
              <a:t>Header Goes Here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solidFill>
                  <a:schemeClr val="accent6">
                    <a:lumMod val="50000"/>
                  </a:schemeClr>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solidFill>
                  <a:schemeClr val="accent6">
                    <a:lumMod val="50000"/>
                  </a:schemeClr>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0F5EC011-0DA0-DB45-996E-85C7F379AB45}" type="slidenum">
              <a:rPr lang="en-US" smtClean="0"/>
              <a:t>‹#›</a:t>
            </a:fld>
            <a:endParaRPr lang="en-US" dirty="0"/>
          </a:p>
        </p:txBody>
      </p:sp>
      <p:sp>
        <p:nvSpPr>
          <p:cNvPr id="10" name="Rectangle 9">
            <a:extLst>
              <a:ext uri="{FF2B5EF4-FFF2-40B4-BE49-F238E27FC236}">
                <a16:creationId xmlns:a16="http://schemas.microsoft.com/office/drawing/2014/main" id="{DEE8CF8B-D494-CC47-8E2D-52DC8E8EF28F}"/>
              </a:ext>
            </a:extLst>
          </p:cNvPr>
          <p:cNvSpPr/>
          <p:nvPr/>
        </p:nvSpPr>
        <p:spPr>
          <a:xfrm>
            <a:off x="0" y="1"/>
            <a:ext cx="9144000" cy="139304"/>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135A1057-82E6-4747-3346-7F98E596F653}"/>
              </a:ext>
            </a:extLst>
          </p:cNvPr>
          <p:cNvSpPr/>
          <p:nvPr/>
        </p:nvSpPr>
        <p:spPr>
          <a:xfrm>
            <a:off x="0" y="1"/>
            <a:ext cx="9144000" cy="13930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44985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F5EC011-0DA0-DB45-996E-85C7F379AB45}" type="slidenum">
              <a:rPr lang="en-US" smtClean="0"/>
              <a:t>‹#›</a:t>
            </a:fld>
            <a:endParaRPr lang="en-US"/>
          </a:p>
        </p:txBody>
      </p:sp>
    </p:spTree>
    <p:extLst>
      <p:ext uri="{BB962C8B-B14F-4D97-AF65-F5344CB8AC3E}">
        <p14:creationId xmlns:p14="http://schemas.microsoft.com/office/powerpoint/2010/main" val="804792275"/>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 id="2147483749" r:id="rId23"/>
    <p:sldLayoutId id="2147483750" r:id="rId24"/>
    <p:sldLayoutId id="2147483751" r:id="rId25"/>
    <p:sldLayoutId id="2147483752" r:id="rId26"/>
    <p:sldLayoutId id="2147483753" r:id="rId27"/>
    <p:sldLayoutId id="2147483754" r:id="rId28"/>
    <p:sldLayoutId id="2147483755" r:id="rId29"/>
  </p:sldLayoutIdLst>
  <p:hf hdr="0" ftr="0" dt="0"/>
  <p:txStyles>
    <p:titleStyle>
      <a:lvl1pPr algn="l" defTabSz="685783" rtl="0" eaLnBrk="1" latinLnBrk="0" hangingPunct="1">
        <a:lnSpc>
          <a:spcPct val="90000"/>
        </a:lnSpc>
        <a:spcBef>
          <a:spcPct val="0"/>
        </a:spcBef>
        <a:buNone/>
        <a:defRPr sz="3000" b="1" kern="1200">
          <a:solidFill>
            <a:schemeClr val="tx1"/>
          </a:solidFill>
          <a:latin typeface="Arial" panose="020B0604020202020204" pitchFamily="34" charset="0"/>
          <a:ea typeface="+mj-ea"/>
          <a:cs typeface="Arial" panose="020B0604020202020204" pitchFamily="34" charset="0"/>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jpeg"/><Relationship Id="rId7" Type="http://schemas.openxmlformats.org/officeDocument/2006/relationships/hyperlink" Target="http://www.plannerdan.com/2013/09/to-connect-or-not-to-connect.html"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1.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xml"/><Relationship Id="rId1" Type="http://schemas.openxmlformats.org/officeDocument/2006/relationships/tags" Target="../tags/tag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27.xml"/><Relationship Id="rId7" Type="http://schemas.openxmlformats.org/officeDocument/2006/relationships/diagramColors" Target="../diagrams/colors2.xml"/><Relationship Id="rId2" Type="http://schemas.openxmlformats.org/officeDocument/2006/relationships/slideLayout" Target="../slideLayouts/slideLayout5.xml"/><Relationship Id="rId1" Type="http://schemas.openxmlformats.org/officeDocument/2006/relationships/tags" Target="../tags/tag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xml"/><Relationship Id="rId1" Type="http://schemas.openxmlformats.org/officeDocument/2006/relationships/tags" Target="../tags/tag4.xml"/><Relationship Id="rId5" Type="http://schemas.openxmlformats.org/officeDocument/2006/relationships/image" Target="../media/image52.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58.png"/><Relationship Id="rId2" Type="http://schemas.openxmlformats.org/officeDocument/2006/relationships/slideLayout" Target="../slideLayouts/slideLayout5.xml"/><Relationship Id="rId1" Type="http://schemas.openxmlformats.org/officeDocument/2006/relationships/tags" Target="../tags/tag5.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60.jpeg"/></Relationships>
</file>

<file path=ppt/slides/_rels/slide3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38.xml"/><Relationship Id="rId7" Type="http://schemas.openxmlformats.org/officeDocument/2006/relationships/diagramColors" Target="../diagrams/colors3.xml"/><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diagramQuickStyle" Target="../diagrams/quickStyle3.xml"/><Relationship Id="rId11" Type="http://schemas.openxmlformats.org/officeDocument/2006/relationships/image" Target="../media/image63.png"/><Relationship Id="rId5" Type="http://schemas.openxmlformats.org/officeDocument/2006/relationships/diagramLayout" Target="../diagrams/layout3.xml"/><Relationship Id="rId10" Type="http://schemas.openxmlformats.org/officeDocument/2006/relationships/image" Target="../media/image62.jpeg"/><Relationship Id="rId4" Type="http://schemas.openxmlformats.org/officeDocument/2006/relationships/diagramData" Target="../diagrams/data3.xml"/><Relationship Id="rId9" Type="http://schemas.openxmlformats.org/officeDocument/2006/relationships/image" Target="../media/image61.jpeg"/></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21.xml"/><Relationship Id="rId4" Type="http://schemas.openxmlformats.org/officeDocument/2006/relationships/image" Target="../media/image65.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5.xml"/><Relationship Id="rId1" Type="http://schemas.openxmlformats.org/officeDocument/2006/relationships/tags" Target="../tags/tag7.xml"/><Relationship Id="rId5" Type="http://schemas.openxmlformats.org/officeDocument/2006/relationships/image" Target="../media/image67.png"/><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69.jpeg"/></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C6DCE-5506-AE49-9AA5-4EB0B2528574}"/>
              </a:ext>
            </a:extLst>
          </p:cNvPr>
          <p:cNvSpPr>
            <a:spLocks noGrp="1"/>
          </p:cNvSpPr>
          <p:nvPr>
            <p:ph type="title"/>
          </p:nvPr>
        </p:nvSpPr>
        <p:spPr/>
        <p:txBody>
          <a:bodyPr/>
          <a:lstStyle/>
          <a:p>
            <a:r>
              <a:rPr lang="en-US" dirty="0"/>
              <a:t>Land Development and Access</a:t>
            </a:r>
          </a:p>
        </p:txBody>
      </p:sp>
      <p:sp>
        <p:nvSpPr>
          <p:cNvPr id="3" name="Text Placeholder 2">
            <a:extLst>
              <a:ext uri="{FF2B5EF4-FFF2-40B4-BE49-F238E27FC236}">
                <a16:creationId xmlns:a16="http://schemas.microsoft.com/office/drawing/2014/main" id="{E56915A3-AD07-F048-8B5A-7D44B354DF7A}"/>
              </a:ext>
            </a:extLst>
          </p:cNvPr>
          <p:cNvSpPr>
            <a:spLocks noGrp="1"/>
          </p:cNvSpPr>
          <p:nvPr>
            <p:ph type="body" idx="1"/>
          </p:nvPr>
        </p:nvSpPr>
        <p:spPr/>
        <p:txBody>
          <a:bodyPr>
            <a:normAutofit/>
          </a:bodyPr>
          <a:lstStyle/>
          <a:p>
            <a:r>
              <a:rPr lang="en-US" sz="2000" dirty="0"/>
              <a:t>Module 3</a:t>
            </a:r>
          </a:p>
        </p:txBody>
      </p:sp>
      <p:sp>
        <p:nvSpPr>
          <p:cNvPr id="5" name="Text Placeholder 4">
            <a:extLst>
              <a:ext uri="{FF2B5EF4-FFF2-40B4-BE49-F238E27FC236}">
                <a16:creationId xmlns:a16="http://schemas.microsoft.com/office/drawing/2014/main" id="{DAA67253-A724-5F13-B0F7-23638B5B8AF1}"/>
              </a:ext>
            </a:extLst>
          </p:cNvPr>
          <p:cNvSpPr>
            <a:spLocks noGrp="1"/>
          </p:cNvSpPr>
          <p:nvPr>
            <p:ph type="body" idx="11"/>
          </p:nvPr>
        </p:nvSpPr>
        <p:spPr/>
        <p:txBody>
          <a:bodyPr/>
          <a:lstStyle/>
          <a:p>
            <a:endParaRPr lang="en-US"/>
          </a:p>
        </p:txBody>
      </p:sp>
    </p:spTree>
    <p:extLst>
      <p:ext uri="{BB962C8B-B14F-4D97-AF65-F5344CB8AC3E}">
        <p14:creationId xmlns:p14="http://schemas.microsoft.com/office/powerpoint/2010/main" val="10782444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dirty="0"/>
              <a:t>Land Use Plans and Zoning</a:t>
            </a:r>
          </a:p>
        </p:txBody>
      </p:sp>
      <p:pic>
        <p:nvPicPr>
          <p:cNvPr id="45059" name="Picture 3" descr="Trenton Land U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0" y="1600200"/>
            <a:ext cx="6115050" cy="2139554"/>
          </a:xfrm>
          <a:prstGeom prst="rect">
            <a:avLst/>
          </a:prstGeom>
          <a:noFill/>
          <a:ln>
            <a:noFill/>
          </a:ln>
          <a:effectLst>
            <a:outerShdw dist="107763" dir="2700000" algn="ctr" rotWithShape="0">
              <a:schemeClr val="accent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Box 3"/>
          <p:cNvSpPr txBox="1">
            <a:spLocks noChangeArrowheads="1"/>
          </p:cNvSpPr>
          <p:nvPr/>
        </p:nvSpPr>
        <p:spPr bwMode="auto">
          <a:xfrm>
            <a:off x="947852" y="3984284"/>
            <a:ext cx="7714228" cy="400110"/>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000" dirty="0"/>
              <a:t>Commercial strip zoning creates arterial access management challenges.</a:t>
            </a:r>
          </a:p>
        </p:txBody>
      </p:sp>
      <p:cxnSp>
        <p:nvCxnSpPr>
          <p:cNvPr id="6" name="Straight Arrow Connector 5"/>
          <p:cNvCxnSpPr/>
          <p:nvPr/>
        </p:nvCxnSpPr>
        <p:spPr>
          <a:xfrm flipV="1">
            <a:off x="5058966" y="2927748"/>
            <a:ext cx="0" cy="1053703"/>
          </a:xfrm>
          <a:prstGeom prst="straightConnector1">
            <a:avLst/>
          </a:prstGeom>
          <a:ln w="57150">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C10D926E-0ED7-B022-5346-9DB73ECF23BF}"/>
              </a:ext>
            </a:extLst>
          </p:cNvPr>
          <p:cNvSpPr>
            <a:spLocks noGrp="1"/>
          </p:cNvSpPr>
          <p:nvPr>
            <p:ph type="sldNum" sz="quarter" idx="12"/>
          </p:nvPr>
        </p:nvSpPr>
        <p:spPr/>
        <p:txBody>
          <a:bodyPr/>
          <a:lstStyle/>
          <a:p>
            <a:fld id="{0F5EC011-0DA0-DB45-996E-85C7F379AB45}" type="slidenum">
              <a:rPr lang="en-US" smtClean="0"/>
              <a:t>10</a:t>
            </a:fld>
            <a:endParaRPr lang="en-US"/>
          </a:p>
        </p:txBody>
      </p:sp>
    </p:spTree>
    <p:extLst>
      <p:ext uri="{BB962C8B-B14F-4D97-AF65-F5344CB8AC3E}">
        <p14:creationId xmlns:p14="http://schemas.microsoft.com/office/powerpoint/2010/main" val="11974745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a:defRPr/>
            </a:pPr>
            <a:r>
              <a:rPr>
                <a:ea typeface="+mj-ea"/>
              </a:rPr>
              <a:t>Discontinuous Local Networks</a:t>
            </a:r>
          </a:p>
        </p:txBody>
      </p:sp>
      <p:pic>
        <p:nvPicPr>
          <p:cNvPr id="46083" name="Picture 3" descr="Alachua_Connectiv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1339" y="1095542"/>
            <a:ext cx="5781321" cy="3810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C8AF205D-F0A2-31DE-23DA-7F218FB02B1F}"/>
              </a:ext>
            </a:extLst>
          </p:cNvPr>
          <p:cNvSpPr>
            <a:spLocks noGrp="1"/>
          </p:cNvSpPr>
          <p:nvPr>
            <p:ph type="sldNum" sz="quarter" idx="12"/>
          </p:nvPr>
        </p:nvSpPr>
        <p:spPr/>
        <p:txBody>
          <a:bodyPr/>
          <a:lstStyle/>
          <a:p>
            <a:fld id="{0F5EC011-0DA0-DB45-996E-85C7F379AB45}" type="slidenum">
              <a:rPr lang="en-US" smtClean="0"/>
              <a:t>11</a:t>
            </a:fld>
            <a:endParaRPr lang="en-US"/>
          </a:p>
        </p:txBody>
      </p:sp>
    </p:spTree>
    <p:extLst>
      <p:ext uri="{BB962C8B-B14F-4D97-AF65-F5344CB8AC3E}">
        <p14:creationId xmlns:p14="http://schemas.microsoft.com/office/powerpoint/2010/main" val="23757239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7B749-1C03-45D5-8A80-C4ED7D21FE89}"/>
              </a:ext>
            </a:extLst>
          </p:cNvPr>
          <p:cNvSpPr>
            <a:spLocks noGrp="1"/>
          </p:cNvSpPr>
          <p:nvPr>
            <p:ph type="title"/>
          </p:nvPr>
        </p:nvSpPr>
        <p:spPr>
          <a:xfrm>
            <a:off x="628650" y="273844"/>
            <a:ext cx="7886700" cy="994172"/>
          </a:xfrm>
        </p:spPr>
        <p:txBody>
          <a:bodyPr>
            <a:noAutofit/>
          </a:bodyPr>
          <a:lstStyle/>
          <a:p>
            <a:r>
              <a:rPr lang="en-CA" dirty="0"/>
              <a:t>Interchange Areas</a:t>
            </a:r>
          </a:p>
        </p:txBody>
      </p:sp>
      <p:pic>
        <p:nvPicPr>
          <p:cNvPr id="9" name="Picture 8">
            <a:extLst>
              <a:ext uri="{FF2B5EF4-FFF2-40B4-BE49-F238E27FC236}">
                <a16:creationId xmlns:a16="http://schemas.microsoft.com/office/drawing/2014/main" id="{A28252CC-561F-48B5-99F6-3A0F3B7D50F9}"/>
              </a:ext>
            </a:extLst>
          </p:cNvPr>
          <p:cNvPicPr>
            <a:picLocks noChangeAspect="1"/>
          </p:cNvPicPr>
          <p:nvPr/>
        </p:nvPicPr>
        <p:blipFill>
          <a:blip r:embed="rId3"/>
          <a:stretch>
            <a:fillRect/>
          </a:stretch>
        </p:blipFill>
        <p:spPr>
          <a:xfrm>
            <a:off x="709888" y="1078426"/>
            <a:ext cx="7250106" cy="3728135"/>
          </a:xfrm>
          <a:prstGeom prst="rect">
            <a:avLst/>
          </a:prstGeom>
        </p:spPr>
      </p:pic>
      <p:sp>
        <p:nvSpPr>
          <p:cNvPr id="3" name="TextBox 2">
            <a:extLst>
              <a:ext uri="{FF2B5EF4-FFF2-40B4-BE49-F238E27FC236}">
                <a16:creationId xmlns:a16="http://schemas.microsoft.com/office/drawing/2014/main" id="{8F9777D1-D043-4290-B3BF-132A786D315D}"/>
              </a:ext>
            </a:extLst>
          </p:cNvPr>
          <p:cNvSpPr txBox="1"/>
          <p:nvPr/>
        </p:nvSpPr>
        <p:spPr>
          <a:xfrm>
            <a:off x="1230898" y="3951185"/>
            <a:ext cx="754210" cy="369332"/>
          </a:xfrm>
          <a:prstGeom prst="rect">
            <a:avLst/>
          </a:prstGeom>
          <a:noFill/>
        </p:spPr>
        <p:txBody>
          <a:bodyPr wrap="square" rtlCol="0">
            <a:spAutoFit/>
          </a:bodyPr>
          <a:lstStyle/>
          <a:p>
            <a:r>
              <a:rPr lang="en-US" sz="1800" dirty="0"/>
              <a:t>1999</a:t>
            </a:r>
          </a:p>
        </p:txBody>
      </p:sp>
      <p:sp>
        <p:nvSpPr>
          <p:cNvPr id="6" name="Slide Number Placeholder 5">
            <a:extLst>
              <a:ext uri="{FF2B5EF4-FFF2-40B4-BE49-F238E27FC236}">
                <a16:creationId xmlns:a16="http://schemas.microsoft.com/office/drawing/2014/main" id="{2CB06477-C9A4-FAD7-A7AE-F073CF68D280}"/>
              </a:ext>
            </a:extLst>
          </p:cNvPr>
          <p:cNvSpPr>
            <a:spLocks noGrp="1"/>
          </p:cNvSpPr>
          <p:nvPr>
            <p:ph type="sldNum" sz="quarter" idx="12"/>
          </p:nvPr>
        </p:nvSpPr>
        <p:spPr/>
        <p:txBody>
          <a:bodyPr/>
          <a:lstStyle/>
          <a:p>
            <a:fld id="{0F5EC011-0DA0-DB45-996E-85C7F379AB45}" type="slidenum">
              <a:rPr lang="en-US" smtClean="0"/>
              <a:t>12</a:t>
            </a:fld>
            <a:endParaRPr lang="en-US"/>
          </a:p>
        </p:txBody>
      </p:sp>
    </p:spTree>
    <p:extLst>
      <p:ext uri="{BB962C8B-B14F-4D97-AF65-F5344CB8AC3E}">
        <p14:creationId xmlns:p14="http://schemas.microsoft.com/office/powerpoint/2010/main" val="849108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1735F3-C2A0-4C33-81F0-36863501EA4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2537665" y="769123"/>
            <a:ext cx="6221174" cy="3756632"/>
          </a:xfrm>
          <a:prstGeom prst="rect">
            <a:avLst/>
          </a:prstGeom>
        </p:spPr>
      </p:pic>
      <p:sp>
        <p:nvSpPr>
          <p:cNvPr id="5" name="Content Placeholder 6">
            <a:extLst>
              <a:ext uri="{FF2B5EF4-FFF2-40B4-BE49-F238E27FC236}">
                <a16:creationId xmlns:a16="http://schemas.microsoft.com/office/drawing/2014/main" id="{027B6478-8548-4BD0-B459-223CE565CBB8}"/>
              </a:ext>
            </a:extLst>
          </p:cNvPr>
          <p:cNvSpPr txBox="1">
            <a:spLocks/>
          </p:cNvSpPr>
          <p:nvPr/>
        </p:nvSpPr>
        <p:spPr>
          <a:xfrm>
            <a:off x="0" y="1073943"/>
            <a:ext cx="2469662" cy="322672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Clr>
                <a:srgbClr val="B1D137"/>
              </a:buClr>
              <a:buFont typeface="Arial" panose="020B0604020202020204" pitchFamily="34" charset="0"/>
              <a:buChar char="•"/>
              <a:defRPr sz="280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B1D137"/>
              </a:buClr>
              <a:buFont typeface="Wingdings" panose="05000000000000000000" pitchFamily="2" charset="2"/>
              <a:buChar char="§"/>
              <a:defRPr sz="240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B1D137"/>
              </a:buClr>
              <a:buSzPct val="100000"/>
              <a:buFont typeface="Arial" panose="020B0604020202020204" pitchFamily="34" charset="0"/>
              <a:buChar char="♦"/>
              <a:defRPr sz="200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B1D137"/>
              </a:buClr>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B1D137"/>
              </a:buClr>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450"/>
              </a:spcAft>
            </a:pPr>
            <a:r>
              <a:rPr lang="en-US" sz="2100" dirty="0"/>
              <a:t>State DOTs have authority within the state roadway right-of-way</a:t>
            </a:r>
          </a:p>
          <a:p>
            <a:pPr>
              <a:spcAft>
                <a:spcPts val="900"/>
              </a:spcAft>
            </a:pPr>
            <a:r>
              <a:rPr lang="en-US" sz="2100" dirty="0"/>
              <a:t>Local governments have authority over land use and development</a:t>
            </a:r>
          </a:p>
        </p:txBody>
      </p:sp>
      <p:sp>
        <p:nvSpPr>
          <p:cNvPr id="2" name="Slide Number Placeholder 1">
            <a:extLst>
              <a:ext uri="{FF2B5EF4-FFF2-40B4-BE49-F238E27FC236}">
                <a16:creationId xmlns:a16="http://schemas.microsoft.com/office/drawing/2014/main" id="{E7780666-154C-2EAF-13BD-13653FE11F6E}"/>
              </a:ext>
            </a:extLst>
          </p:cNvPr>
          <p:cNvSpPr>
            <a:spLocks noGrp="1"/>
          </p:cNvSpPr>
          <p:nvPr>
            <p:ph type="sldNum" sz="quarter" idx="12"/>
          </p:nvPr>
        </p:nvSpPr>
        <p:spPr/>
        <p:txBody>
          <a:bodyPr/>
          <a:lstStyle/>
          <a:p>
            <a:fld id="{0F5EC011-0DA0-DB45-996E-85C7F379AB45}" type="slidenum">
              <a:rPr lang="en-US" smtClean="0"/>
              <a:t>13</a:t>
            </a:fld>
            <a:endParaRPr lang="en-US"/>
          </a:p>
        </p:txBody>
      </p:sp>
    </p:spTree>
    <p:extLst>
      <p:ext uri="{BB962C8B-B14F-4D97-AF65-F5344CB8AC3E}">
        <p14:creationId xmlns:p14="http://schemas.microsoft.com/office/powerpoint/2010/main" val="2996962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77F2B3-806F-430A-BE3F-D159D2D8227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tretch>
            <a:fillRect/>
          </a:stretch>
        </p:blipFill>
        <p:spPr>
          <a:xfrm>
            <a:off x="3029802" y="666368"/>
            <a:ext cx="5911235" cy="3512528"/>
          </a:xfrm>
          <a:prstGeom prst="rect">
            <a:avLst/>
          </a:prstGeom>
        </p:spPr>
      </p:pic>
      <p:sp>
        <p:nvSpPr>
          <p:cNvPr id="5" name="TextBox 4">
            <a:extLst>
              <a:ext uri="{FF2B5EF4-FFF2-40B4-BE49-F238E27FC236}">
                <a16:creationId xmlns:a16="http://schemas.microsoft.com/office/drawing/2014/main" id="{39929AE6-8345-4D36-BDDF-06A45CBCADC3}"/>
              </a:ext>
            </a:extLst>
          </p:cNvPr>
          <p:cNvSpPr txBox="1"/>
          <p:nvPr/>
        </p:nvSpPr>
        <p:spPr>
          <a:xfrm>
            <a:off x="4506687" y="3172767"/>
            <a:ext cx="697627" cy="369332"/>
          </a:xfrm>
          <a:prstGeom prst="rect">
            <a:avLst/>
          </a:prstGeom>
          <a:solidFill>
            <a:schemeClr val="bg1"/>
          </a:solidFill>
        </p:spPr>
        <p:txBody>
          <a:bodyPr wrap="none" rtlCol="0">
            <a:spAutoFit/>
          </a:bodyPr>
          <a:lstStyle/>
          <a:p>
            <a:r>
              <a:rPr lang="en-US" sz="1800" b="1" dirty="0"/>
              <a:t>2020</a:t>
            </a:r>
            <a:endParaRPr lang="en-CA" sz="1800" b="1" dirty="0"/>
          </a:p>
        </p:txBody>
      </p:sp>
      <p:sp>
        <p:nvSpPr>
          <p:cNvPr id="6" name="Content Placeholder 6">
            <a:extLst>
              <a:ext uri="{FF2B5EF4-FFF2-40B4-BE49-F238E27FC236}">
                <a16:creationId xmlns:a16="http://schemas.microsoft.com/office/drawing/2014/main" id="{193F5A9A-B0CC-4795-AB98-9753D10DA8D8}"/>
              </a:ext>
            </a:extLst>
          </p:cNvPr>
          <p:cNvSpPr txBox="1">
            <a:spLocks/>
          </p:cNvSpPr>
          <p:nvPr/>
        </p:nvSpPr>
        <p:spPr>
          <a:xfrm>
            <a:off x="275602" y="666366"/>
            <a:ext cx="2877031" cy="434236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Clr>
                <a:srgbClr val="B1D137"/>
              </a:buClr>
              <a:buFont typeface="Arial" panose="020B0604020202020204" pitchFamily="34" charset="0"/>
              <a:buChar char="•"/>
              <a:defRPr sz="280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B1D137"/>
              </a:buClr>
              <a:buFont typeface="Wingdings" panose="05000000000000000000" pitchFamily="2" charset="2"/>
              <a:buChar char="§"/>
              <a:defRPr sz="240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B1D137"/>
              </a:buClr>
              <a:buSzPct val="100000"/>
              <a:buFont typeface="Arial" panose="020B0604020202020204" pitchFamily="34" charset="0"/>
              <a:buChar char="♦"/>
              <a:defRPr sz="200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B1D137"/>
              </a:buClr>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B1D137"/>
              </a:buClr>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450"/>
              </a:spcAft>
            </a:pPr>
            <a:r>
              <a:rPr lang="en-US" sz="2000" dirty="0"/>
              <a:t>State DOTs have authority within the state roadway right-of-way</a:t>
            </a:r>
          </a:p>
          <a:p>
            <a:pPr>
              <a:spcAft>
                <a:spcPts val="900"/>
              </a:spcAft>
            </a:pPr>
            <a:r>
              <a:rPr lang="en-US" sz="2000" dirty="0"/>
              <a:t>Local governments have authority over land use and development</a:t>
            </a:r>
          </a:p>
          <a:p>
            <a:pPr marL="0" indent="0">
              <a:buNone/>
            </a:pPr>
            <a:r>
              <a:rPr lang="en-US" sz="2000" b="1" dirty="0"/>
              <a:t>Another Fact </a:t>
            </a:r>
            <a:r>
              <a:rPr lang="en-US" sz="2000" dirty="0"/>
              <a:t>– Real access management success comes when we manage both sides of the right-of-way</a:t>
            </a:r>
            <a:endParaRPr lang="en-CA" sz="2000" dirty="0"/>
          </a:p>
        </p:txBody>
      </p:sp>
      <p:sp>
        <p:nvSpPr>
          <p:cNvPr id="2" name="Slide Number Placeholder 1">
            <a:extLst>
              <a:ext uri="{FF2B5EF4-FFF2-40B4-BE49-F238E27FC236}">
                <a16:creationId xmlns:a16="http://schemas.microsoft.com/office/drawing/2014/main" id="{5478A43B-F74A-33BB-CF1A-C9C561C44046}"/>
              </a:ext>
            </a:extLst>
          </p:cNvPr>
          <p:cNvSpPr>
            <a:spLocks noGrp="1"/>
          </p:cNvSpPr>
          <p:nvPr>
            <p:ph type="sldNum" sz="quarter" idx="12"/>
          </p:nvPr>
        </p:nvSpPr>
        <p:spPr/>
        <p:txBody>
          <a:bodyPr/>
          <a:lstStyle/>
          <a:p>
            <a:fld id="{0F5EC011-0DA0-DB45-996E-85C7F379AB45}" type="slidenum">
              <a:rPr lang="en-US" smtClean="0"/>
              <a:t>14</a:t>
            </a:fld>
            <a:endParaRPr lang="en-US"/>
          </a:p>
        </p:txBody>
      </p:sp>
    </p:spTree>
    <p:extLst>
      <p:ext uri="{BB962C8B-B14F-4D97-AF65-F5344CB8AC3E}">
        <p14:creationId xmlns:p14="http://schemas.microsoft.com/office/powerpoint/2010/main" val="5248480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2"/>
          <p:cNvSpPr>
            <a:spLocks noGrp="1" noChangeArrowheads="1"/>
          </p:cNvSpPr>
          <p:nvPr>
            <p:ph type="title"/>
          </p:nvPr>
        </p:nvSpPr>
        <p:spPr/>
        <p:txBody>
          <a:bodyPr>
            <a:normAutofit/>
          </a:bodyPr>
          <a:lstStyle/>
          <a:p>
            <a:r>
              <a:rPr lang="en-US"/>
              <a:t>Access Management Policies</a:t>
            </a:r>
            <a:endParaRPr lang="en-US" dirty="0"/>
          </a:p>
        </p:txBody>
      </p:sp>
      <p:sp>
        <p:nvSpPr>
          <p:cNvPr id="592899" name="Rectangle 3"/>
          <p:cNvSpPr>
            <a:spLocks noGrp="1" noChangeArrowheads="1"/>
          </p:cNvSpPr>
          <p:nvPr>
            <p:ph idx="1"/>
          </p:nvPr>
        </p:nvSpPr>
        <p:spPr>
          <a:xfrm>
            <a:off x="1568055" y="1125940"/>
            <a:ext cx="6090047" cy="3768488"/>
          </a:xfrm>
        </p:spPr>
        <p:txBody>
          <a:bodyPr/>
          <a:lstStyle/>
          <a:p>
            <a:r>
              <a:rPr lang="en-US" sz="1800" b="1" dirty="0">
                <a:latin typeface="+mn-lt"/>
              </a:rPr>
              <a:t>Policy 1.5.2</a:t>
            </a:r>
            <a:r>
              <a:rPr lang="en-US" sz="1800" dirty="0">
                <a:latin typeface="+mn-lt"/>
              </a:rPr>
              <a:t> The City shall preserve the movement function of the major thoroughfare system by </a:t>
            </a:r>
            <a:r>
              <a:rPr lang="en-US" sz="1800" dirty="0">
                <a:solidFill>
                  <a:srgbClr val="C00000"/>
                </a:solidFill>
                <a:latin typeface="+mn-lt"/>
              </a:rPr>
              <a:t>requiring development of parallel roads or cross access easements </a:t>
            </a:r>
            <a:r>
              <a:rPr lang="en-US" sz="1800" dirty="0">
                <a:latin typeface="+mn-lt"/>
              </a:rPr>
              <a:t>to connect developments as they are permitted along major roadways.</a:t>
            </a:r>
          </a:p>
        </p:txBody>
      </p:sp>
      <p:pic>
        <p:nvPicPr>
          <p:cNvPr id="5" name="Picture 2"/>
          <p:cNvPicPr>
            <a:picLocks noChangeAspect="1" noChangeArrowheads="1"/>
          </p:cNvPicPr>
          <p:nvPr/>
        </p:nvPicPr>
        <p:blipFill>
          <a:blip r:embed="rId3"/>
          <a:srcRect t="6298"/>
          <a:stretch>
            <a:fillRect/>
          </a:stretch>
        </p:blipFill>
        <p:spPr bwMode="auto">
          <a:xfrm>
            <a:off x="1568055" y="2642138"/>
            <a:ext cx="5357341" cy="2144397"/>
          </a:xfrm>
          <a:prstGeom prst="round2Diag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4" name="Slide Number Placeholder 3">
            <a:extLst>
              <a:ext uri="{FF2B5EF4-FFF2-40B4-BE49-F238E27FC236}">
                <a16:creationId xmlns:a16="http://schemas.microsoft.com/office/drawing/2014/main" id="{3CFE4381-C8A0-189B-C452-EA637966F30C}"/>
              </a:ext>
            </a:extLst>
          </p:cNvPr>
          <p:cNvSpPr>
            <a:spLocks noGrp="1"/>
          </p:cNvSpPr>
          <p:nvPr>
            <p:ph type="sldNum" sz="quarter" idx="12"/>
          </p:nvPr>
        </p:nvSpPr>
        <p:spPr/>
        <p:txBody>
          <a:bodyPr/>
          <a:lstStyle/>
          <a:p>
            <a:fld id="{0F5EC011-0DA0-DB45-996E-85C7F379AB45}" type="slidenum">
              <a:rPr lang="en-US" smtClean="0"/>
              <a:t>15</a:t>
            </a:fld>
            <a:endParaRPr lang="en-US"/>
          </a:p>
        </p:txBody>
      </p:sp>
    </p:spTree>
    <p:extLst>
      <p:ext uri="{BB962C8B-B14F-4D97-AF65-F5344CB8AC3E}">
        <p14:creationId xmlns:p14="http://schemas.microsoft.com/office/powerpoint/2010/main" val="264150614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2"/>
          <p:cNvSpPr>
            <a:spLocks noGrp="1" noChangeArrowheads="1"/>
          </p:cNvSpPr>
          <p:nvPr>
            <p:ph type="title"/>
          </p:nvPr>
        </p:nvSpPr>
        <p:spPr>
          <a:xfrm>
            <a:off x="275602" y="273844"/>
            <a:ext cx="8665436" cy="495278"/>
          </a:xfrm>
        </p:spPr>
        <p:txBody>
          <a:bodyPr>
            <a:normAutofit fontScale="90000"/>
          </a:bodyPr>
          <a:lstStyle/>
          <a:p>
            <a:r>
              <a:rPr lang="en-US" dirty="0"/>
              <a:t>Activity Center Strategies</a:t>
            </a:r>
          </a:p>
        </p:txBody>
      </p:sp>
      <p:graphicFrame>
        <p:nvGraphicFramePr>
          <p:cNvPr id="2" name="Content Placeholder 1">
            <a:extLst>
              <a:ext uri="{FF2B5EF4-FFF2-40B4-BE49-F238E27FC236}">
                <a16:creationId xmlns:a16="http://schemas.microsoft.com/office/drawing/2014/main" id="{BDFD934B-3C6A-42B5-97A3-7A8970B559AB}"/>
              </a:ext>
            </a:extLst>
          </p:cNvPr>
          <p:cNvGraphicFramePr>
            <a:graphicFrameLocks noGrp="1"/>
          </p:cNvGraphicFramePr>
          <p:nvPr>
            <p:ph sz="half" idx="1"/>
            <p:extLst>
              <p:ext uri="{D42A27DB-BD31-4B8C-83A1-F6EECF244321}">
                <p14:modId xmlns:p14="http://schemas.microsoft.com/office/powerpoint/2010/main" val="3084917961"/>
              </p:ext>
            </p:extLst>
          </p:nvPr>
        </p:nvGraphicFramePr>
        <p:xfrm>
          <a:off x="202962" y="769122"/>
          <a:ext cx="4369037" cy="41005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4C97AF89-144A-46F8-81EC-61EA007304DC}"/>
              </a:ext>
            </a:extLst>
          </p:cNvPr>
          <p:cNvPicPr>
            <a:picLocks noChangeAspect="1"/>
          </p:cNvPicPr>
          <p:nvPr/>
        </p:nvPicPr>
        <p:blipFill>
          <a:blip r:embed="rId8"/>
          <a:stretch>
            <a:fillRect/>
          </a:stretch>
        </p:blipFill>
        <p:spPr>
          <a:xfrm>
            <a:off x="4772745" y="332787"/>
            <a:ext cx="3851264" cy="4661109"/>
          </a:xfrm>
          <a:prstGeom prst="rect">
            <a:avLst/>
          </a:prstGeom>
        </p:spPr>
      </p:pic>
      <p:sp>
        <p:nvSpPr>
          <p:cNvPr id="4" name="TextBox 3">
            <a:extLst>
              <a:ext uri="{FF2B5EF4-FFF2-40B4-BE49-F238E27FC236}">
                <a16:creationId xmlns:a16="http://schemas.microsoft.com/office/drawing/2014/main" id="{575615F8-2681-4BF4-AEE4-EEFF0C106F27}"/>
              </a:ext>
            </a:extLst>
          </p:cNvPr>
          <p:cNvSpPr txBox="1"/>
          <p:nvPr/>
        </p:nvSpPr>
        <p:spPr>
          <a:xfrm>
            <a:off x="6144126" y="4275840"/>
            <a:ext cx="2479883" cy="248209"/>
          </a:xfrm>
          <a:prstGeom prst="rect">
            <a:avLst/>
          </a:prstGeom>
          <a:noFill/>
        </p:spPr>
        <p:txBody>
          <a:bodyPr wrap="square" rtlCol="0">
            <a:spAutoFit/>
          </a:bodyPr>
          <a:lstStyle/>
          <a:p>
            <a:r>
              <a:rPr lang="en-US" sz="1013" dirty="0"/>
              <a:t>Forward Pinellas, The Countywide Plan</a:t>
            </a:r>
          </a:p>
        </p:txBody>
      </p:sp>
      <p:sp>
        <p:nvSpPr>
          <p:cNvPr id="3" name="Slide Number Placeholder 2">
            <a:extLst>
              <a:ext uri="{FF2B5EF4-FFF2-40B4-BE49-F238E27FC236}">
                <a16:creationId xmlns:a16="http://schemas.microsoft.com/office/drawing/2014/main" id="{FE7902E1-AB3E-A17D-81A6-CE0D2278583E}"/>
              </a:ext>
            </a:extLst>
          </p:cNvPr>
          <p:cNvSpPr>
            <a:spLocks noGrp="1"/>
          </p:cNvSpPr>
          <p:nvPr>
            <p:ph type="sldNum" sz="quarter" idx="12"/>
          </p:nvPr>
        </p:nvSpPr>
        <p:spPr/>
        <p:txBody>
          <a:bodyPr/>
          <a:lstStyle/>
          <a:p>
            <a:fld id="{0F5EC011-0DA0-DB45-996E-85C7F379AB45}" type="slidenum">
              <a:rPr lang="en-US" smtClean="0"/>
              <a:t>16</a:t>
            </a:fld>
            <a:endParaRPr lang="en-US"/>
          </a:p>
        </p:txBody>
      </p:sp>
    </p:spTree>
    <p:extLst>
      <p:ext uri="{BB962C8B-B14F-4D97-AF65-F5344CB8AC3E}">
        <p14:creationId xmlns:p14="http://schemas.microsoft.com/office/powerpoint/2010/main" val="202529516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3138" name="Picture 2" descr="57 Conventional Development"/>
          <p:cNvPicPr>
            <a:picLocks noChangeAspect="1" noChangeArrowheads="1"/>
          </p:cNvPicPr>
          <p:nvPr/>
        </p:nvPicPr>
        <p:blipFill>
          <a:blip r:embed="rId3"/>
          <a:srcRect/>
          <a:stretch>
            <a:fillRect/>
          </a:stretch>
        </p:blipFill>
        <p:spPr bwMode="auto">
          <a:xfrm>
            <a:off x="613609" y="925242"/>
            <a:ext cx="2527009" cy="1845171"/>
          </a:xfrm>
          <a:prstGeom prst="rect">
            <a:avLst/>
          </a:prstGeom>
          <a:noFill/>
        </p:spPr>
      </p:pic>
      <p:pic>
        <p:nvPicPr>
          <p:cNvPr id="603139" name="Picture 3" descr="59 Trip Assignment Conventional"/>
          <p:cNvPicPr>
            <a:picLocks noChangeAspect="1" noChangeArrowheads="1"/>
          </p:cNvPicPr>
          <p:nvPr/>
        </p:nvPicPr>
        <p:blipFill>
          <a:blip r:embed="rId4"/>
          <a:srcRect/>
          <a:stretch>
            <a:fillRect/>
          </a:stretch>
        </p:blipFill>
        <p:spPr bwMode="auto">
          <a:xfrm>
            <a:off x="3562100" y="931192"/>
            <a:ext cx="2527009" cy="1818992"/>
          </a:xfrm>
          <a:prstGeom prst="rect">
            <a:avLst/>
          </a:prstGeom>
          <a:noFill/>
        </p:spPr>
      </p:pic>
      <p:pic>
        <p:nvPicPr>
          <p:cNvPr id="603140" name="Picture 4" descr="58 Traditional Development"/>
          <p:cNvPicPr>
            <a:picLocks noChangeAspect="1" noChangeArrowheads="1"/>
          </p:cNvPicPr>
          <p:nvPr/>
        </p:nvPicPr>
        <p:blipFill>
          <a:blip r:embed="rId5"/>
          <a:srcRect/>
          <a:stretch>
            <a:fillRect/>
          </a:stretch>
        </p:blipFill>
        <p:spPr bwMode="auto">
          <a:xfrm>
            <a:off x="696460" y="2902797"/>
            <a:ext cx="2443820" cy="1593656"/>
          </a:xfrm>
          <a:prstGeom prst="rect">
            <a:avLst/>
          </a:prstGeom>
          <a:noFill/>
        </p:spPr>
      </p:pic>
      <p:pic>
        <p:nvPicPr>
          <p:cNvPr id="603141" name="Picture 5" descr="60 Trip Assignments Traditional"/>
          <p:cNvPicPr>
            <a:picLocks noChangeArrowheads="1"/>
          </p:cNvPicPr>
          <p:nvPr/>
        </p:nvPicPr>
        <p:blipFill>
          <a:blip r:embed="rId6"/>
          <a:srcRect/>
          <a:stretch>
            <a:fillRect/>
          </a:stretch>
        </p:blipFill>
        <p:spPr bwMode="auto">
          <a:xfrm>
            <a:off x="3672637" y="2910260"/>
            <a:ext cx="2555072" cy="1586193"/>
          </a:xfrm>
          <a:prstGeom prst="rect">
            <a:avLst/>
          </a:prstGeom>
          <a:noFill/>
        </p:spPr>
      </p:pic>
      <p:sp>
        <p:nvSpPr>
          <p:cNvPr id="603142" name="Line 6"/>
          <p:cNvSpPr>
            <a:spLocks noChangeShapeType="1"/>
          </p:cNvSpPr>
          <p:nvPr/>
        </p:nvSpPr>
        <p:spPr bwMode="auto">
          <a:xfrm>
            <a:off x="2762000" y="1887265"/>
            <a:ext cx="1235869" cy="0"/>
          </a:xfrm>
          <a:prstGeom prst="line">
            <a:avLst/>
          </a:prstGeom>
          <a:noFill/>
          <a:ln w="38100">
            <a:solidFill>
              <a:srgbClr val="FF0000"/>
            </a:solidFill>
            <a:round/>
            <a:headEnd/>
            <a:tailEnd type="triangle" w="med" len="med"/>
          </a:ln>
          <a:effectLst/>
        </p:spPr>
        <p:txBody>
          <a:bodyPr/>
          <a:lstStyle/>
          <a:p>
            <a:endParaRPr lang="en-US" sz="1013"/>
          </a:p>
        </p:txBody>
      </p:sp>
      <p:sp>
        <p:nvSpPr>
          <p:cNvPr id="603143" name="Line 7"/>
          <p:cNvSpPr>
            <a:spLocks noChangeShapeType="1"/>
          </p:cNvSpPr>
          <p:nvPr/>
        </p:nvSpPr>
        <p:spPr bwMode="auto">
          <a:xfrm>
            <a:off x="2671512" y="3748211"/>
            <a:ext cx="1235869" cy="0"/>
          </a:xfrm>
          <a:prstGeom prst="line">
            <a:avLst/>
          </a:prstGeom>
          <a:noFill/>
          <a:ln w="38100">
            <a:solidFill>
              <a:srgbClr val="FF0000"/>
            </a:solidFill>
            <a:round/>
            <a:headEnd/>
            <a:tailEnd type="triangle" w="med" len="med"/>
          </a:ln>
          <a:effectLst/>
        </p:spPr>
        <p:txBody>
          <a:bodyPr/>
          <a:lstStyle/>
          <a:p>
            <a:endParaRPr lang="en-US" sz="1013"/>
          </a:p>
        </p:txBody>
      </p:sp>
      <p:sp>
        <p:nvSpPr>
          <p:cNvPr id="603144" name="Rectangle 8"/>
          <p:cNvSpPr>
            <a:spLocks noGrp="1" noChangeArrowheads="1"/>
          </p:cNvSpPr>
          <p:nvPr>
            <p:ph type="title"/>
          </p:nvPr>
        </p:nvSpPr>
        <p:spPr>
          <a:xfrm>
            <a:off x="613609" y="104622"/>
            <a:ext cx="7886700" cy="994172"/>
          </a:xfrm>
        </p:spPr>
        <p:txBody>
          <a:bodyPr>
            <a:normAutofit/>
          </a:bodyPr>
          <a:lstStyle/>
          <a:p>
            <a:r>
              <a:rPr lang="en-US" dirty="0"/>
              <a:t>Access, Connectivity &amp; Congestion</a:t>
            </a:r>
          </a:p>
        </p:txBody>
      </p:sp>
      <p:pic>
        <p:nvPicPr>
          <p:cNvPr id="9" name="Picture 8">
            <a:hlinkClick r:id="rId7"/>
            <a:extLst>
              <a:ext uri="{FF2B5EF4-FFF2-40B4-BE49-F238E27FC236}">
                <a16:creationId xmlns:a16="http://schemas.microsoft.com/office/drawing/2014/main" id="{6E83F5BA-CC00-4AF5-A364-87C0C4168142}"/>
              </a:ext>
            </a:extLst>
          </p:cNvPr>
          <p:cNvPicPr>
            <a:picLocks noChangeAspect="1"/>
          </p:cNvPicPr>
          <p:nvPr/>
        </p:nvPicPr>
        <p:blipFill>
          <a:blip r:embed="rId8"/>
          <a:stretch>
            <a:fillRect/>
          </a:stretch>
        </p:blipFill>
        <p:spPr>
          <a:xfrm>
            <a:off x="6961449" y="1967369"/>
            <a:ext cx="1688822" cy="1694451"/>
          </a:xfrm>
          <a:prstGeom prst="rect">
            <a:avLst/>
          </a:prstGeom>
        </p:spPr>
      </p:pic>
      <p:sp>
        <p:nvSpPr>
          <p:cNvPr id="10" name="Rectangle 9">
            <a:extLst>
              <a:ext uri="{FF2B5EF4-FFF2-40B4-BE49-F238E27FC236}">
                <a16:creationId xmlns:a16="http://schemas.microsoft.com/office/drawing/2014/main" id="{5A165401-F8F1-47E6-8EBA-95883213F2BB}"/>
              </a:ext>
            </a:extLst>
          </p:cNvPr>
          <p:cNvSpPr/>
          <p:nvPr/>
        </p:nvSpPr>
        <p:spPr>
          <a:xfrm>
            <a:off x="6853269" y="1274871"/>
            <a:ext cx="1867863" cy="559961"/>
          </a:xfrm>
          <a:prstGeom prst="rect">
            <a:avLst/>
          </a:prstGeom>
        </p:spPr>
        <p:txBody>
          <a:bodyPr wrap="square">
            <a:spAutoFit/>
          </a:bodyPr>
          <a:lstStyle/>
          <a:p>
            <a:r>
              <a:rPr lang="en-US" sz="1013" dirty="0"/>
              <a:t>The blue area is where you can reach the center in a five-minute walk.</a:t>
            </a:r>
          </a:p>
        </p:txBody>
      </p:sp>
      <p:sp>
        <p:nvSpPr>
          <p:cNvPr id="11" name="TextBox 10">
            <a:extLst>
              <a:ext uri="{FF2B5EF4-FFF2-40B4-BE49-F238E27FC236}">
                <a16:creationId xmlns:a16="http://schemas.microsoft.com/office/drawing/2014/main" id="{0B483464-0DF3-4759-8BDA-D4E34972317A}"/>
              </a:ext>
            </a:extLst>
          </p:cNvPr>
          <p:cNvSpPr txBox="1"/>
          <p:nvPr/>
        </p:nvSpPr>
        <p:spPr>
          <a:xfrm>
            <a:off x="6961448" y="3748212"/>
            <a:ext cx="1867863" cy="207749"/>
          </a:xfrm>
          <a:prstGeom prst="rect">
            <a:avLst/>
          </a:prstGeom>
          <a:noFill/>
        </p:spPr>
        <p:txBody>
          <a:bodyPr wrap="square" rtlCol="0">
            <a:spAutoFit/>
          </a:bodyPr>
          <a:lstStyle/>
          <a:p>
            <a:r>
              <a:rPr lang="en-US" sz="750" dirty="0"/>
              <a:t>Source: Dan Zack/plannerdan.com </a:t>
            </a:r>
          </a:p>
        </p:txBody>
      </p:sp>
      <p:sp>
        <p:nvSpPr>
          <p:cNvPr id="2" name="Slide Number Placeholder 1">
            <a:extLst>
              <a:ext uri="{FF2B5EF4-FFF2-40B4-BE49-F238E27FC236}">
                <a16:creationId xmlns:a16="http://schemas.microsoft.com/office/drawing/2014/main" id="{1B82D9B6-3C26-A74D-B8AE-35FE9F439EEA}"/>
              </a:ext>
            </a:extLst>
          </p:cNvPr>
          <p:cNvSpPr>
            <a:spLocks noGrp="1"/>
          </p:cNvSpPr>
          <p:nvPr>
            <p:ph type="sldNum" sz="quarter" idx="12"/>
          </p:nvPr>
        </p:nvSpPr>
        <p:spPr/>
        <p:txBody>
          <a:bodyPr/>
          <a:lstStyle/>
          <a:p>
            <a:fld id="{0F5EC011-0DA0-DB45-996E-85C7F379AB45}" type="slidenum">
              <a:rPr lang="en-US" smtClean="0"/>
              <a:t>17</a:t>
            </a:fld>
            <a:endParaRPr lang="en-US"/>
          </a:p>
        </p:txBody>
      </p:sp>
    </p:spTree>
    <p:extLst>
      <p:ext uri="{BB962C8B-B14F-4D97-AF65-F5344CB8AC3E}">
        <p14:creationId xmlns:p14="http://schemas.microsoft.com/office/powerpoint/2010/main" val="38438753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03138"/>
                                        </p:tgtEl>
                                        <p:attrNameLst>
                                          <p:attrName>style.visibility</p:attrName>
                                        </p:attrNameLst>
                                      </p:cBhvr>
                                      <p:to>
                                        <p:strVal val="visible"/>
                                      </p:to>
                                    </p:set>
                                    <p:animEffect transition="in" filter="fade">
                                      <p:cBhvr>
                                        <p:cTn id="7" dur="2000"/>
                                        <p:tgtEl>
                                          <p:spTgt spid="6031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03142"/>
                                        </p:tgtEl>
                                        <p:attrNameLst>
                                          <p:attrName>style.visibility</p:attrName>
                                        </p:attrNameLst>
                                      </p:cBhvr>
                                      <p:to>
                                        <p:strVal val="visible"/>
                                      </p:to>
                                    </p:set>
                                    <p:animEffect transition="in" filter="fade">
                                      <p:cBhvr>
                                        <p:cTn id="10" dur="2000"/>
                                        <p:tgtEl>
                                          <p:spTgt spid="603142"/>
                                        </p:tgtEl>
                                      </p:cBhvr>
                                    </p:animEffect>
                                  </p:childTnLst>
                                </p:cTn>
                              </p:par>
                              <p:par>
                                <p:cTn id="11" presetID="10" presetClass="entr" presetSubtype="0" fill="hold" nodeType="withEffect">
                                  <p:stCondLst>
                                    <p:cond delay="0"/>
                                  </p:stCondLst>
                                  <p:childTnLst>
                                    <p:set>
                                      <p:cBhvr>
                                        <p:cTn id="12" dur="1" fill="hold">
                                          <p:stCondLst>
                                            <p:cond delay="0"/>
                                          </p:stCondLst>
                                        </p:cTn>
                                        <p:tgtEl>
                                          <p:spTgt spid="603139"/>
                                        </p:tgtEl>
                                        <p:attrNameLst>
                                          <p:attrName>style.visibility</p:attrName>
                                        </p:attrNameLst>
                                      </p:cBhvr>
                                      <p:to>
                                        <p:strVal val="visible"/>
                                      </p:to>
                                    </p:set>
                                    <p:animEffect transition="in" filter="fade">
                                      <p:cBhvr>
                                        <p:cTn id="13" dur="2000"/>
                                        <p:tgtEl>
                                          <p:spTgt spid="60313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03140"/>
                                        </p:tgtEl>
                                        <p:attrNameLst>
                                          <p:attrName>style.visibility</p:attrName>
                                        </p:attrNameLst>
                                      </p:cBhvr>
                                      <p:to>
                                        <p:strVal val="visible"/>
                                      </p:to>
                                    </p:set>
                                    <p:animEffect transition="in" filter="fade">
                                      <p:cBhvr>
                                        <p:cTn id="18" dur="2000"/>
                                        <p:tgtEl>
                                          <p:spTgt spid="60314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03143"/>
                                        </p:tgtEl>
                                        <p:attrNameLst>
                                          <p:attrName>style.visibility</p:attrName>
                                        </p:attrNameLst>
                                      </p:cBhvr>
                                      <p:to>
                                        <p:strVal val="visible"/>
                                      </p:to>
                                    </p:set>
                                    <p:animEffect transition="in" filter="fade">
                                      <p:cBhvr>
                                        <p:cTn id="21" dur="2000"/>
                                        <p:tgtEl>
                                          <p:spTgt spid="603143"/>
                                        </p:tgtEl>
                                      </p:cBhvr>
                                    </p:animEffect>
                                  </p:childTnLst>
                                </p:cTn>
                              </p:par>
                              <p:par>
                                <p:cTn id="22" presetID="10" presetClass="entr" presetSubtype="0" fill="hold" nodeType="withEffect">
                                  <p:stCondLst>
                                    <p:cond delay="0"/>
                                  </p:stCondLst>
                                  <p:childTnLst>
                                    <p:set>
                                      <p:cBhvr>
                                        <p:cTn id="23" dur="1" fill="hold">
                                          <p:stCondLst>
                                            <p:cond delay="0"/>
                                          </p:stCondLst>
                                        </p:cTn>
                                        <p:tgtEl>
                                          <p:spTgt spid="603141"/>
                                        </p:tgtEl>
                                        <p:attrNameLst>
                                          <p:attrName>style.visibility</p:attrName>
                                        </p:attrNameLst>
                                      </p:cBhvr>
                                      <p:to>
                                        <p:strVal val="visible"/>
                                      </p:to>
                                    </p:set>
                                    <p:animEffect transition="in" filter="fade">
                                      <p:cBhvr>
                                        <p:cTn id="24" dur="2000"/>
                                        <p:tgtEl>
                                          <p:spTgt spid="60314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3142" grpId="0" animBg="1"/>
      <p:bldP spid="603143" grpId="0" animBg="1"/>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Activity Center Strategies</a:t>
            </a:r>
          </a:p>
        </p:txBody>
      </p:sp>
      <p:pic>
        <p:nvPicPr>
          <p:cNvPr id="3" name="Picture 2" descr="orlando activity center districts.jpg"/>
          <p:cNvPicPr>
            <a:picLocks noChangeAspect="1"/>
          </p:cNvPicPr>
          <p:nvPr/>
        </p:nvPicPr>
        <p:blipFill>
          <a:blip r:embed="rId3"/>
          <a:srcRect l="1881" r="3433"/>
          <a:stretch>
            <a:fillRect/>
          </a:stretch>
        </p:blipFill>
        <p:spPr>
          <a:xfrm>
            <a:off x="851281" y="1357473"/>
            <a:ext cx="3091218" cy="2857500"/>
          </a:xfrm>
          <a:prstGeom prst="rect">
            <a:avLst/>
          </a:prstGeom>
        </p:spPr>
      </p:pic>
      <p:pic>
        <p:nvPicPr>
          <p:cNvPr id="5" name="Picture 4" descr="orlando metro AC definition.jpg"/>
          <p:cNvPicPr>
            <a:picLocks noChangeAspect="1"/>
          </p:cNvPicPr>
          <p:nvPr/>
        </p:nvPicPr>
        <p:blipFill>
          <a:blip r:embed="rId4"/>
          <a:srcRect l="30299" t="22779" r="6567" b="48540"/>
          <a:stretch>
            <a:fillRect/>
          </a:stretch>
        </p:blipFill>
        <p:spPr>
          <a:xfrm>
            <a:off x="4329330" y="1346851"/>
            <a:ext cx="4626590" cy="1235945"/>
          </a:xfrm>
          <a:prstGeom prst="rect">
            <a:avLst/>
          </a:prstGeom>
          <a:ln>
            <a:noFill/>
          </a:ln>
          <a:effectLst>
            <a:outerShdw blurRad="292100" dist="139700" dir="2700000" algn="tl" rotWithShape="0">
              <a:srgbClr val="333333">
                <a:alpha val="65000"/>
              </a:srgbClr>
            </a:outerShdw>
            <a:softEdge rad="31750"/>
          </a:effectLst>
        </p:spPr>
      </p:pic>
      <p:pic>
        <p:nvPicPr>
          <p:cNvPr id="12" name="Picture 2"/>
          <p:cNvPicPr>
            <a:picLocks noChangeAspect="1" noChangeArrowheads="1"/>
          </p:cNvPicPr>
          <p:nvPr/>
        </p:nvPicPr>
        <p:blipFill>
          <a:blip r:embed="rId5"/>
          <a:srcRect l="3669" r="3669"/>
          <a:stretch>
            <a:fillRect/>
          </a:stretch>
        </p:blipFill>
        <p:spPr bwMode="auto">
          <a:xfrm>
            <a:off x="4013323" y="3321533"/>
            <a:ext cx="1188180" cy="1182449"/>
          </a:xfrm>
          <a:prstGeom prst="ellipse">
            <a:avLst/>
          </a:prstGeom>
          <a:noFill/>
          <a:ln w="9525">
            <a:noFill/>
            <a:miter lim="800000"/>
            <a:headEnd/>
            <a:tailEnd/>
          </a:ln>
          <a:effectLst/>
        </p:spPr>
      </p:pic>
      <p:cxnSp>
        <p:nvCxnSpPr>
          <p:cNvPr id="18" name="Curved Connector 17"/>
          <p:cNvCxnSpPr>
            <a:cxnSpLocks/>
          </p:cNvCxnSpPr>
          <p:nvPr/>
        </p:nvCxnSpPr>
        <p:spPr bwMode="auto">
          <a:xfrm flipV="1">
            <a:off x="3626492" y="2271005"/>
            <a:ext cx="702838" cy="499551"/>
          </a:xfrm>
          <a:prstGeom prst="curvedConnector3">
            <a:avLst>
              <a:gd name="adj1" fmla="val 50000"/>
            </a:avLst>
          </a:prstGeom>
          <a:noFill/>
          <a:ln w="76200" cap="sq" cmpd="sng" algn="ctr">
            <a:solidFill>
              <a:srgbClr val="FF0000"/>
            </a:solidFill>
            <a:prstDash val="solid"/>
            <a:round/>
            <a:headEnd type="none" w="med" len="med"/>
            <a:tailEnd type="arrow"/>
          </a:ln>
          <a:effectLst/>
          <a:scene3d>
            <a:camera prst="isometricOffAxis2Left"/>
            <a:lightRig rig="threePt" dir="t"/>
          </a:scene3d>
          <a:sp3d>
            <a:bevelT w="101600" prst="riblet"/>
          </a:sp3d>
        </p:spPr>
      </p:cxnSp>
      <p:sp>
        <p:nvSpPr>
          <p:cNvPr id="4" name="Slide Number Placeholder 3">
            <a:extLst>
              <a:ext uri="{FF2B5EF4-FFF2-40B4-BE49-F238E27FC236}">
                <a16:creationId xmlns:a16="http://schemas.microsoft.com/office/drawing/2014/main" id="{A5637107-CCC7-7EB3-D641-994DA1593207}"/>
              </a:ext>
            </a:extLst>
          </p:cNvPr>
          <p:cNvSpPr>
            <a:spLocks noGrp="1"/>
          </p:cNvSpPr>
          <p:nvPr>
            <p:ph type="sldNum" sz="quarter" idx="12"/>
          </p:nvPr>
        </p:nvSpPr>
        <p:spPr/>
        <p:txBody>
          <a:bodyPr/>
          <a:lstStyle/>
          <a:p>
            <a:fld id="{0F5EC011-0DA0-DB45-996E-85C7F379AB45}" type="slidenum">
              <a:rPr lang="en-US" smtClean="0"/>
              <a:t>18</a:t>
            </a:fld>
            <a:endParaRPr lang="en-US"/>
          </a:p>
        </p:txBody>
      </p:sp>
    </p:spTree>
    <p:extLst>
      <p:ext uri="{BB962C8B-B14F-4D97-AF65-F5344CB8AC3E}">
        <p14:creationId xmlns:p14="http://schemas.microsoft.com/office/powerpoint/2010/main" val="96309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F5D94F0-45E6-4B75-89C1-26F34036429B}"/>
              </a:ext>
            </a:extLst>
          </p:cNvPr>
          <p:cNvSpPr txBox="1">
            <a:spLocks/>
          </p:cNvSpPr>
          <p:nvPr/>
        </p:nvSpPr>
        <p:spPr>
          <a:xfrm>
            <a:off x="431336" y="2650580"/>
            <a:ext cx="2896470" cy="182793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b="1" kern="1200">
                <a:solidFill>
                  <a:schemeClr val="bg1"/>
                </a:solidFill>
                <a:effectLst>
                  <a:outerShdw blurRad="38100" dist="38100" dir="2700000" algn="tl">
                    <a:srgbClr val="000000">
                      <a:alpha val="43137"/>
                    </a:srgbClr>
                  </a:outerShdw>
                </a:effectLst>
                <a:latin typeface="Franklin Gothic Book" panose="020B0503020102020204" pitchFamily="34" charset="0"/>
                <a:ea typeface="+mj-ea"/>
                <a:cs typeface="+mj-cs"/>
              </a:defRPr>
            </a:lvl1pPr>
          </a:lstStyle>
          <a:p>
            <a:r>
              <a:rPr lang="en-US" sz="2700" dirty="0">
                <a:solidFill>
                  <a:schemeClr val="accent6">
                    <a:lumMod val="50000"/>
                  </a:schemeClr>
                </a:solidFill>
                <a:latin typeface="+mj-lt"/>
              </a:rPr>
              <a:t>Linking Land use and Thoroughfare Plans</a:t>
            </a:r>
          </a:p>
        </p:txBody>
      </p:sp>
      <p:pic>
        <p:nvPicPr>
          <p:cNvPr id="6" name="Picture 5">
            <a:extLst>
              <a:ext uri="{FF2B5EF4-FFF2-40B4-BE49-F238E27FC236}">
                <a16:creationId xmlns:a16="http://schemas.microsoft.com/office/drawing/2014/main" id="{A4E9CF42-1E57-461B-82B0-7CB9D877BB15}"/>
              </a:ext>
            </a:extLst>
          </p:cNvPr>
          <p:cNvPicPr>
            <a:picLocks noChangeAspect="1"/>
          </p:cNvPicPr>
          <p:nvPr/>
        </p:nvPicPr>
        <p:blipFill>
          <a:blip r:embed="rId3"/>
          <a:stretch>
            <a:fillRect/>
          </a:stretch>
        </p:blipFill>
        <p:spPr>
          <a:xfrm>
            <a:off x="694889" y="185652"/>
            <a:ext cx="2262904" cy="2561012"/>
          </a:xfrm>
          <a:prstGeom prst="rect">
            <a:avLst/>
          </a:prstGeom>
          <a:effectLst>
            <a:outerShdw blurRad="50800" dist="38100" dir="5400000" algn="t" rotWithShape="0">
              <a:prstClr val="black">
                <a:alpha val="40000"/>
              </a:prstClr>
            </a:outerShdw>
          </a:effectLst>
        </p:spPr>
      </p:pic>
      <p:pic>
        <p:nvPicPr>
          <p:cNvPr id="7" name="Content Placeholder 4">
            <a:extLst>
              <a:ext uri="{FF2B5EF4-FFF2-40B4-BE49-F238E27FC236}">
                <a16:creationId xmlns:a16="http://schemas.microsoft.com/office/drawing/2014/main" id="{62714BF0-EF38-4CF2-B6DD-7BA664860857}"/>
              </a:ext>
            </a:extLst>
          </p:cNvPr>
          <p:cNvPicPr>
            <a:picLocks noChangeAspect="1"/>
          </p:cNvPicPr>
          <p:nvPr/>
        </p:nvPicPr>
        <p:blipFill rotWithShape="1">
          <a:blip r:embed="rId4">
            <a:extLst>
              <a:ext uri="{28A0092B-C50C-407E-A947-70E740481C1C}">
                <a14:useLocalDpi xmlns:a14="http://schemas.microsoft.com/office/drawing/2010/main" val="0"/>
              </a:ext>
            </a:extLst>
          </a:blip>
          <a:stretch/>
        </p:blipFill>
        <p:spPr>
          <a:xfrm>
            <a:off x="6129032" y="200051"/>
            <a:ext cx="2320080" cy="2585048"/>
          </a:xfrm>
          <a:prstGeom prst="rect">
            <a:avLst/>
          </a:prstGeom>
          <a:effectLst>
            <a:outerShdw blurRad="50800" dist="38100" dir="5400000" algn="t" rotWithShape="0">
              <a:prstClr val="black">
                <a:alpha val="40000"/>
              </a:prstClr>
            </a:outerShdw>
          </a:effectLst>
        </p:spPr>
      </p:pic>
      <p:pic>
        <p:nvPicPr>
          <p:cNvPr id="8" name="Picture 7">
            <a:extLst>
              <a:ext uri="{FF2B5EF4-FFF2-40B4-BE49-F238E27FC236}">
                <a16:creationId xmlns:a16="http://schemas.microsoft.com/office/drawing/2014/main" id="{01D69413-A8E6-4A81-A5DC-AF478B917967}"/>
              </a:ext>
            </a:extLst>
          </p:cNvPr>
          <p:cNvPicPr>
            <a:picLocks noChangeAspect="1"/>
          </p:cNvPicPr>
          <p:nvPr/>
        </p:nvPicPr>
        <p:blipFill rotWithShape="1">
          <a:blip r:embed="rId5"/>
          <a:srcRect t="5969"/>
          <a:stretch/>
        </p:blipFill>
        <p:spPr>
          <a:xfrm>
            <a:off x="3281952" y="220697"/>
            <a:ext cx="2580096" cy="2525967"/>
          </a:xfrm>
          <a:prstGeom prst="rect">
            <a:avLst/>
          </a:prstGeom>
          <a:effectLst>
            <a:outerShdw blurRad="50800" dist="38100" dir="5400000" algn="t" rotWithShape="0">
              <a:prstClr val="black">
                <a:alpha val="40000"/>
              </a:prstClr>
            </a:outerShdw>
          </a:effectLst>
        </p:spPr>
      </p:pic>
      <p:sp>
        <p:nvSpPr>
          <p:cNvPr id="9" name="Text Placeholder 3">
            <a:extLst>
              <a:ext uri="{FF2B5EF4-FFF2-40B4-BE49-F238E27FC236}">
                <a16:creationId xmlns:a16="http://schemas.microsoft.com/office/drawing/2014/main" id="{24D08C94-0C7A-44BC-A3C9-DCD6BF2AB61F}"/>
              </a:ext>
            </a:extLst>
          </p:cNvPr>
          <p:cNvSpPr txBox="1">
            <a:spLocks/>
          </p:cNvSpPr>
          <p:nvPr/>
        </p:nvSpPr>
        <p:spPr>
          <a:xfrm>
            <a:off x="3772479" y="2948722"/>
            <a:ext cx="4940186" cy="1827933"/>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Clr>
                <a:srgbClr val="B1D137"/>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B1D137"/>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B1D137"/>
              </a:buClr>
              <a:buSzPct val="10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B1D137"/>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B1D137"/>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450"/>
              </a:spcAft>
            </a:pPr>
            <a:r>
              <a:rPr lang="en-US" sz="1500" dirty="0">
                <a:latin typeface="+mn-lt"/>
                <a:cs typeface="+mn-cs"/>
              </a:rPr>
              <a:t>Defines place types and general land use vision </a:t>
            </a:r>
          </a:p>
          <a:p>
            <a:pPr>
              <a:spcAft>
                <a:spcPts val="450"/>
              </a:spcAft>
            </a:pPr>
            <a:r>
              <a:rPr lang="en-US" sz="1500" dirty="0">
                <a:latin typeface="+mn-lt"/>
                <a:cs typeface="+mn-cs"/>
              </a:rPr>
              <a:t>“Compact Urban” versus “Drivable Suburban”</a:t>
            </a:r>
          </a:p>
          <a:p>
            <a:pPr>
              <a:spcAft>
                <a:spcPts val="450"/>
              </a:spcAft>
            </a:pPr>
            <a:r>
              <a:rPr lang="en-US" sz="1500" dirty="0">
                <a:latin typeface="+mn-lt"/>
                <a:cs typeface="+mn-cs"/>
              </a:rPr>
              <a:t>Promotes regular spacing of continuous streets</a:t>
            </a:r>
          </a:p>
          <a:p>
            <a:pPr>
              <a:spcAft>
                <a:spcPts val="450"/>
              </a:spcAft>
            </a:pPr>
            <a:r>
              <a:rPr lang="en-US" sz="1500" dirty="0">
                <a:latin typeface="+mn-lt"/>
                <a:cs typeface="+mn-cs"/>
              </a:rPr>
              <a:t>Locates mixed-use “town centers” along major corridors &amp; transit lines </a:t>
            </a:r>
          </a:p>
          <a:p>
            <a:endParaRPr lang="en-US" sz="1500" dirty="0">
              <a:latin typeface="+mn-lt"/>
              <a:cs typeface="+mn-cs"/>
            </a:endParaRPr>
          </a:p>
        </p:txBody>
      </p:sp>
    </p:spTree>
    <p:extLst>
      <p:ext uri="{BB962C8B-B14F-4D97-AF65-F5344CB8AC3E}">
        <p14:creationId xmlns:p14="http://schemas.microsoft.com/office/powerpoint/2010/main" val="1470791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26D8C-F246-7943-AC9F-D2F028CF5311}"/>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F4C7F018-C87B-464B-83D3-7D6A15C3A18A}"/>
              </a:ext>
            </a:extLst>
          </p:cNvPr>
          <p:cNvSpPr>
            <a:spLocks noGrp="1"/>
          </p:cNvSpPr>
          <p:nvPr>
            <p:ph idx="1"/>
          </p:nvPr>
        </p:nvSpPr>
        <p:spPr/>
        <p:txBody>
          <a:bodyPr/>
          <a:lstStyle/>
          <a:p>
            <a:pPr lvl="0"/>
            <a:r>
              <a:rPr lang="en-US" dirty="0"/>
              <a:t>Explain the land use and transportation cycle and why it is counterproductive</a:t>
            </a:r>
          </a:p>
          <a:p>
            <a:pPr lvl="0"/>
            <a:r>
              <a:rPr lang="en-US" dirty="0"/>
              <a:t>Describe how land division and subdivision activity impacts access design</a:t>
            </a:r>
          </a:p>
          <a:p>
            <a:pPr lvl="0"/>
            <a:r>
              <a:rPr lang="en-US" dirty="0"/>
              <a:t>Identify appropriate methods to manage access in the land development process.</a:t>
            </a:r>
          </a:p>
        </p:txBody>
      </p:sp>
      <p:sp>
        <p:nvSpPr>
          <p:cNvPr id="4" name="Slide Number Placeholder 3">
            <a:extLst>
              <a:ext uri="{FF2B5EF4-FFF2-40B4-BE49-F238E27FC236}">
                <a16:creationId xmlns:a16="http://schemas.microsoft.com/office/drawing/2014/main" id="{074CBB2B-3D00-9832-FCCC-3F2C48255EEF}"/>
              </a:ext>
            </a:extLst>
          </p:cNvPr>
          <p:cNvSpPr>
            <a:spLocks noGrp="1"/>
          </p:cNvSpPr>
          <p:nvPr>
            <p:ph type="sldNum" sz="quarter" idx="12"/>
          </p:nvPr>
        </p:nvSpPr>
        <p:spPr/>
        <p:txBody>
          <a:bodyPr/>
          <a:lstStyle/>
          <a:p>
            <a:fld id="{0F5EC011-0DA0-DB45-996E-85C7F379AB45}" type="slidenum">
              <a:rPr lang="en-US" smtClean="0"/>
              <a:t>2</a:t>
            </a:fld>
            <a:endParaRPr lang="en-US"/>
          </a:p>
        </p:txBody>
      </p:sp>
    </p:spTree>
    <p:extLst>
      <p:ext uri="{BB962C8B-B14F-4D97-AF65-F5344CB8AC3E}">
        <p14:creationId xmlns:p14="http://schemas.microsoft.com/office/powerpoint/2010/main" val="31839331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2612E2-2A49-44DB-957A-F693CAF36CC9}"/>
              </a:ext>
            </a:extLst>
          </p:cNvPr>
          <p:cNvPicPr>
            <a:picLocks noChangeAspect="1"/>
          </p:cNvPicPr>
          <p:nvPr/>
        </p:nvPicPr>
        <p:blipFill>
          <a:blip r:embed="rId3">
            <a:lum bright="70000" contrast="-70000"/>
          </a:blip>
          <a:stretch>
            <a:fillRect/>
          </a:stretch>
        </p:blipFill>
        <p:spPr>
          <a:xfrm>
            <a:off x="432762" y="2395249"/>
            <a:ext cx="3308192" cy="2122115"/>
          </a:xfrm>
          <a:prstGeom prst="rect">
            <a:avLst/>
          </a:prstGeom>
        </p:spPr>
      </p:pic>
      <p:sp>
        <p:nvSpPr>
          <p:cNvPr id="2" name="Title 1">
            <a:extLst>
              <a:ext uri="{FF2B5EF4-FFF2-40B4-BE49-F238E27FC236}">
                <a16:creationId xmlns:a16="http://schemas.microsoft.com/office/drawing/2014/main" id="{0FF5AF53-97EF-42D3-8780-80B0D67DC8F0}"/>
              </a:ext>
            </a:extLst>
          </p:cNvPr>
          <p:cNvSpPr>
            <a:spLocks noGrp="1"/>
          </p:cNvSpPr>
          <p:nvPr>
            <p:ph type="title"/>
          </p:nvPr>
        </p:nvSpPr>
        <p:spPr>
          <a:xfrm>
            <a:off x="156101" y="311422"/>
            <a:ext cx="8665436" cy="495278"/>
          </a:xfrm>
        </p:spPr>
        <p:txBody>
          <a:bodyPr>
            <a:normAutofit fontScale="90000"/>
          </a:bodyPr>
          <a:lstStyle/>
          <a:p>
            <a:r>
              <a:rPr lang="en-US" dirty="0"/>
              <a:t>AM and Land Use Context</a:t>
            </a:r>
          </a:p>
        </p:txBody>
      </p:sp>
      <p:pic>
        <p:nvPicPr>
          <p:cNvPr id="2050" name="Picture 2" descr="C:\Users\pl931gs\AppData\Local\Temp\SNAGHTML1280697.PNG">
            <a:extLst>
              <a:ext uri="{FF2B5EF4-FFF2-40B4-BE49-F238E27FC236}">
                <a16:creationId xmlns:a16="http://schemas.microsoft.com/office/drawing/2014/main" id="{2D246BCD-FCDC-4BBE-82D9-6239B0E8E9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418" y="954865"/>
            <a:ext cx="4266692" cy="208690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4379370F-1E57-4E2E-985B-C74F2310A5E8}"/>
              </a:ext>
            </a:extLst>
          </p:cNvPr>
          <p:cNvGrpSpPr/>
          <p:nvPr/>
        </p:nvGrpSpPr>
        <p:grpSpPr>
          <a:xfrm>
            <a:off x="4488819" y="112239"/>
            <a:ext cx="4980058" cy="4384277"/>
            <a:chOff x="5985092" y="149651"/>
            <a:chExt cx="6640077" cy="5845703"/>
          </a:xfrm>
        </p:grpSpPr>
        <p:pic>
          <p:nvPicPr>
            <p:cNvPr id="4" name="Picture 3">
              <a:extLst>
                <a:ext uri="{FF2B5EF4-FFF2-40B4-BE49-F238E27FC236}">
                  <a16:creationId xmlns:a16="http://schemas.microsoft.com/office/drawing/2014/main" id="{9EE18239-EBC0-4C4D-AF15-6F2C823B71CC}"/>
                </a:ext>
              </a:extLst>
            </p:cNvPr>
            <p:cNvPicPr>
              <a:picLocks noChangeAspect="1"/>
            </p:cNvPicPr>
            <p:nvPr/>
          </p:nvPicPr>
          <p:blipFill rotWithShape="1">
            <a:blip r:embed="rId5"/>
            <a:srcRect l="5035" r="4038" b="18833"/>
            <a:stretch/>
          </p:blipFill>
          <p:spPr>
            <a:xfrm>
              <a:off x="5985092" y="149651"/>
              <a:ext cx="6640077" cy="5845703"/>
            </a:xfrm>
            <a:prstGeom prst="rect">
              <a:avLst/>
            </a:prstGeom>
          </p:spPr>
        </p:pic>
        <p:sp>
          <p:nvSpPr>
            <p:cNvPr id="3" name="Rectangle 2">
              <a:extLst>
                <a:ext uri="{FF2B5EF4-FFF2-40B4-BE49-F238E27FC236}">
                  <a16:creationId xmlns:a16="http://schemas.microsoft.com/office/drawing/2014/main" id="{41A0B1F2-9B9A-4FA5-B2C9-BF7E20340C1D}"/>
                </a:ext>
              </a:extLst>
            </p:cNvPr>
            <p:cNvSpPr/>
            <p:nvPr/>
          </p:nvSpPr>
          <p:spPr>
            <a:xfrm>
              <a:off x="10885118" y="2755726"/>
              <a:ext cx="613775" cy="137786"/>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8" name="Rectangle 7">
              <a:extLst>
                <a:ext uri="{FF2B5EF4-FFF2-40B4-BE49-F238E27FC236}">
                  <a16:creationId xmlns:a16="http://schemas.microsoft.com/office/drawing/2014/main" id="{3DCD2EDC-9C1E-4228-92B3-9A1CFC5BF801}"/>
                </a:ext>
              </a:extLst>
            </p:cNvPr>
            <p:cNvSpPr/>
            <p:nvPr/>
          </p:nvSpPr>
          <p:spPr>
            <a:xfrm>
              <a:off x="11400882" y="2595527"/>
              <a:ext cx="613775" cy="137786"/>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7" name="Slide Number Placeholder 6">
            <a:extLst>
              <a:ext uri="{FF2B5EF4-FFF2-40B4-BE49-F238E27FC236}">
                <a16:creationId xmlns:a16="http://schemas.microsoft.com/office/drawing/2014/main" id="{99494466-1075-05E4-6EBC-419C8E8567CB}"/>
              </a:ext>
            </a:extLst>
          </p:cNvPr>
          <p:cNvSpPr>
            <a:spLocks noGrp="1"/>
          </p:cNvSpPr>
          <p:nvPr>
            <p:ph type="sldNum" sz="quarter" idx="12"/>
          </p:nvPr>
        </p:nvSpPr>
        <p:spPr/>
        <p:txBody>
          <a:bodyPr/>
          <a:lstStyle/>
          <a:p>
            <a:fld id="{0F5EC011-0DA0-DB45-996E-85C7F379AB45}" type="slidenum">
              <a:rPr lang="en-US" smtClean="0"/>
              <a:t>20</a:t>
            </a:fld>
            <a:endParaRPr lang="en-US"/>
          </a:p>
        </p:txBody>
      </p:sp>
    </p:spTree>
    <p:extLst>
      <p:ext uri="{BB962C8B-B14F-4D97-AF65-F5344CB8AC3E}">
        <p14:creationId xmlns:p14="http://schemas.microsoft.com/office/powerpoint/2010/main" val="2098181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628650" y="273844"/>
            <a:ext cx="7886700" cy="994172"/>
          </a:xfrm>
        </p:spPr>
        <p:txBody>
          <a:bodyPr>
            <a:normAutofit/>
          </a:bodyPr>
          <a:lstStyle/>
          <a:p>
            <a:r>
              <a:rPr lang="en-US" dirty="0"/>
              <a:t>Access and the Multimodal Environment</a:t>
            </a:r>
          </a:p>
        </p:txBody>
      </p:sp>
      <p:sp>
        <p:nvSpPr>
          <p:cNvPr id="2" name="Slide Number Placeholder 1">
            <a:extLst>
              <a:ext uri="{FF2B5EF4-FFF2-40B4-BE49-F238E27FC236}">
                <a16:creationId xmlns:a16="http://schemas.microsoft.com/office/drawing/2014/main" id="{80EDF14D-B5B7-2563-5A80-AF044F9A1D63}"/>
              </a:ext>
            </a:extLst>
          </p:cNvPr>
          <p:cNvSpPr>
            <a:spLocks noGrp="1"/>
          </p:cNvSpPr>
          <p:nvPr>
            <p:ph type="sldNum" sz="quarter" idx="12"/>
          </p:nvPr>
        </p:nvSpPr>
        <p:spPr>
          <a:xfrm>
            <a:off x="6457950" y="4767264"/>
            <a:ext cx="2057400" cy="273844"/>
          </a:xfrm>
        </p:spPr>
        <p:txBody>
          <a:bodyPr/>
          <a:lstStyle/>
          <a:p>
            <a:fld id="{0F5EC011-0DA0-DB45-996E-85C7F379AB45}" type="slidenum">
              <a:rPr lang="en-US" smtClean="0"/>
              <a:pPr/>
              <a:t>21</a:t>
            </a:fld>
            <a:endParaRPr lang="en-US"/>
          </a:p>
        </p:txBody>
      </p:sp>
      <p:pic>
        <p:nvPicPr>
          <p:cNvPr id="911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992604"/>
            <a:ext cx="6858000" cy="3340894"/>
          </a:xfrm>
          <a:prstGeom prst="rect">
            <a:avLst/>
          </a:prstGeom>
          <a:noFill/>
          <a:extLst>
            <a:ext uri="{909E8E84-426E-40DD-AFC4-6F175D3DCCD1}">
              <a14:hiddenFill xmlns:a14="http://schemas.microsoft.com/office/drawing/2010/main">
                <a:solidFill>
                  <a:srgbClr val="FFFFFF"/>
                </a:solidFill>
              </a14:hiddenFill>
            </a:ext>
          </a:extLst>
        </p:spPr>
      </p:pic>
      <p:pic>
        <p:nvPicPr>
          <p:cNvPr id="911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992604"/>
            <a:ext cx="6858000" cy="3340894"/>
          </a:xfrm>
          <a:prstGeom prst="rect">
            <a:avLst/>
          </a:prstGeom>
          <a:noFill/>
          <a:extLst>
            <a:ext uri="{909E8E84-426E-40DD-AFC4-6F175D3DCCD1}">
              <a14:hiddenFill xmlns:a14="http://schemas.microsoft.com/office/drawing/2010/main">
                <a:solidFill>
                  <a:srgbClr val="FFFFFF"/>
                </a:solidFill>
              </a14:hiddenFill>
            </a:ext>
          </a:extLst>
        </p:spPr>
      </p:pic>
      <p:pic>
        <p:nvPicPr>
          <p:cNvPr id="911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992604"/>
            <a:ext cx="6858000" cy="3340894"/>
          </a:xfrm>
          <a:prstGeom prst="rect">
            <a:avLst/>
          </a:prstGeom>
          <a:noFill/>
          <a:extLst>
            <a:ext uri="{909E8E84-426E-40DD-AFC4-6F175D3DCCD1}">
              <a14:hiddenFill xmlns:a14="http://schemas.microsoft.com/office/drawing/2010/main">
                <a:solidFill>
                  <a:srgbClr val="FFFFFF"/>
                </a:solidFill>
              </a14:hiddenFill>
            </a:ext>
          </a:extLst>
        </p:spPr>
      </p:pic>
      <p:pic>
        <p:nvPicPr>
          <p:cNvPr id="9114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992604"/>
            <a:ext cx="6858000" cy="3340894"/>
          </a:xfrm>
          <a:prstGeom prst="rect">
            <a:avLst/>
          </a:prstGeom>
          <a:noFill/>
          <a:extLst>
            <a:ext uri="{909E8E84-426E-40DD-AFC4-6F175D3DCCD1}">
              <a14:hiddenFill xmlns:a14="http://schemas.microsoft.com/office/drawing/2010/main">
                <a:solidFill>
                  <a:srgbClr val="FFFFFF"/>
                </a:solidFill>
              </a14:hiddenFill>
            </a:ext>
          </a:extLst>
        </p:spPr>
      </p:pic>
      <p:sp>
        <p:nvSpPr>
          <p:cNvPr id="91143" name="Text Box 7"/>
          <p:cNvSpPr txBox="1">
            <a:spLocks noChangeArrowheads="1"/>
          </p:cNvSpPr>
          <p:nvPr/>
        </p:nvSpPr>
        <p:spPr bwMode="auto">
          <a:xfrm>
            <a:off x="4800600" y="4364454"/>
            <a:ext cx="30861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algn="r">
              <a:spcBef>
                <a:spcPct val="50000"/>
              </a:spcBef>
            </a:pPr>
            <a:r>
              <a:rPr kumimoji="1" lang="en-US" sz="1000" dirty="0">
                <a:ea typeface="ヒラギノ角ゴ Pro W3" charset="-128"/>
                <a:cs typeface="Arial Unicode MS" charset="0"/>
              </a:rPr>
              <a:t>Source: Urban-Advantage.com</a:t>
            </a:r>
          </a:p>
        </p:txBody>
      </p:sp>
    </p:spTree>
    <p:extLst>
      <p:ext uri="{BB962C8B-B14F-4D97-AF65-F5344CB8AC3E}">
        <p14:creationId xmlns:p14="http://schemas.microsoft.com/office/powerpoint/2010/main" val="419157282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91139"/>
                                        </p:tgtEl>
                                        <p:attrNameLst>
                                          <p:attrName>style.visibility</p:attrName>
                                        </p:attrNameLst>
                                      </p:cBhvr>
                                      <p:to>
                                        <p:strVal val="visible"/>
                                      </p:to>
                                    </p:set>
                                    <p:animEffect transition="in" filter="dissolve">
                                      <p:cBhvr>
                                        <p:cTn id="7" dur="1000"/>
                                        <p:tgtEl>
                                          <p:spTgt spid="91139"/>
                                        </p:tgtEl>
                                      </p:cBhvr>
                                    </p:animEffect>
                                  </p:childTnLst>
                                </p:cTn>
                              </p:par>
                            </p:childTnLst>
                          </p:cTn>
                        </p:par>
                        <p:par>
                          <p:cTn id="8" fill="hold" nodeType="afterGroup">
                            <p:stCondLst>
                              <p:cond delay="1000"/>
                            </p:stCondLst>
                            <p:childTnLst>
                              <p:par>
                                <p:cTn id="9" presetID="9" presetClass="entr" presetSubtype="0" fill="hold" nodeType="afterEffect">
                                  <p:stCondLst>
                                    <p:cond delay="1000"/>
                                  </p:stCondLst>
                                  <p:childTnLst>
                                    <p:set>
                                      <p:cBhvr>
                                        <p:cTn id="10" dur="1" fill="hold">
                                          <p:stCondLst>
                                            <p:cond delay="0"/>
                                          </p:stCondLst>
                                        </p:cTn>
                                        <p:tgtEl>
                                          <p:spTgt spid="91140"/>
                                        </p:tgtEl>
                                        <p:attrNameLst>
                                          <p:attrName>style.visibility</p:attrName>
                                        </p:attrNameLst>
                                      </p:cBhvr>
                                      <p:to>
                                        <p:strVal val="visible"/>
                                      </p:to>
                                    </p:set>
                                    <p:animEffect transition="in" filter="dissolve">
                                      <p:cBhvr>
                                        <p:cTn id="11" dur="1000"/>
                                        <p:tgtEl>
                                          <p:spTgt spid="91140"/>
                                        </p:tgtEl>
                                      </p:cBhvr>
                                    </p:animEffect>
                                  </p:childTnLst>
                                </p:cTn>
                              </p:par>
                            </p:childTnLst>
                          </p:cTn>
                        </p:par>
                        <p:par>
                          <p:cTn id="12" fill="hold" nodeType="afterGroup">
                            <p:stCondLst>
                              <p:cond delay="3000"/>
                            </p:stCondLst>
                            <p:childTnLst>
                              <p:par>
                                <p:cTn id="13" presetID="9" presetClass="entr" presetSubtype="0" fill="hold" nodeType="afterEffect">
                                  <p:stCondLst>
                                    <p:cond delay="1000"/>
                                  </p:stCondLst>
                                  <p:childTnLst>
                                    <p:set>
                                      <p:cBhvr>
                                        <p:cTn id="14" dur="1" fill="hold">
                                          <p:stCondLst>
                                            <p:cond delay="0"/>
                                          </p:stCondLst>
                                        </p:cTn>
                                        <p:tgtEl>
                                          <p:spTgt spid="91141"/>
                                        </p:tgtEl>
                                        <p:attrNameLst>
                                          <p:attrName>style.visibility</p:attrName>
                                        </p:attrNameLst>
                                      </p:cBhvr>
                                      <p:to>
                                        <p:strVal val="visible"/>
                                      </p:to>
                                    </p:set>
                                    <p:animEffect transition="in" filter="dissolve">
                                      <p:cBhvr>
                                        <p:cTn id="15" dur="1000"/>
                                        <p:tgtEl>
                                          <p:spTgt spid="91141"/>
                                        </p:tgtEl>
                                      </p:cBhvr>
                                    </p:animEffect>
                                  </p:childTnLst>
                                </p:cTn>
                              </p:par>
                            </p:childTnLst>
                          </p:cTn>
                        </p:par>
                        <p:par>
                          <p:cTn id="16" fill="hold" nodeType="afterGroup">
                            <p:stCondLst>
                              <p:cond delay="5000"/>
                            </p:stCondLst>
                            <p:childTnLst>
                              <p:par>
                                <p:cTn id="17" presetID="9" presetClass="entr" presetSubtype="0" fill="hold" nodeType="afterEffect">
                                  <p:stCondLst>
                                    <p:cond delay="1000"/>
                                  </p:stCondLst>
                                  <p:childTnLst>
                                    <p:set>
                                      <p:cBhvr>
                                        <p:cTn id="18" dur="1" fill="hold">
                                          <p:stCondLst>
                                            <p:cond delay="0"/>
                                          </p:stCondLst>
                                        </p:cTn>
                                        <p:tgtEl>
                                          <p:spTgt spid="91142"/>
                                        </p:tgtEl>
                                        <p:attrNameLst>
                                          <p:attrName>style.visibility</p:attrName>
                                        </p:attrNameLst>
                                      </p:cBhvr>
                                      <p:to>
                                        <p:strVal val="visible"/>
                                      </p:to>
                                    </p:set>
                                    <p:animEffect transition="in" filter="dissolve">
                                      <p:cBhvr>
                                        <p:cTn id="19" dur="1000"/>
                                        <p:tgtEl>
                                          <p:spTgt spid="91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144547" y="1584531"/>
            <a:ext cx="2440010" cy="2482225"/>
          </a:xfrm>
          <a:prstGeom prst="rect">
            <a:avLst/>
          </a:prstGeom>
        </p:spPr>
      </p:pic>
      <p:sp>
        <p:nvSpPr>
          <p:cNvPr id="2" name="Title 1"/>
          <p:cNvSpPr>
            <a:spLocks noGrp="1"/>
          </p:cNvSpPr>
          <p:nvPr>
            <p:ph type="title"/>
          </p:nvPr>
        </p:nvSpPr>
        <p:spPr>
          <a:xfrm>
            <a:off x="628650" y="273844"/>
            <a:ext cx="7886700" cy="994172"/>
          </a:xfrm>
        </p:spPr>
        <p:txBody>
          <a:bodyPr>
            <a:normAutofit/>
          </a:bodyPr>
          <a:lstStyle/>
          <a:p>
            <a:r>
              <a:rPr lang="en-US" dirty="0"/>
              <a:t>City of Charlotte, NC TOD Districts</a:t>
            </a:r>
          </a:p>
        </p:txBody>
      </p:sp>
      <p:sp>
        <p:nvSpPr>
          <p:cNvPr id="3" name="Content Placeholder 2"/>
          <p:cNvSpPr>
            <a:spLocks noGrp="1"/>
          </p:cNvSpPr>
          <p:nvPr>
            <p:ph sz="half" idx="1"/>
          </p:nvPr>
        </p:nvSpPr>
        <p:spPr>
          <a:xfrm>
            <a:off x="628650" y="1370013"/>
            <a:ext cx="3341182" cy="3262312"/>
          </a:xfrm>
        </p:spPr>
        <p:txBody>
          <a:bodyPr>
            <a:normAutofit fontScale="92500"/>
          </a:bodyPr>
          <a:lstStyle/>
          <a:p>
            <a:r>
              <a:rPr lang="en-US" dirty="0"/>
              <a:t>Protects curb from driveway access</a:t>
            </a:r>
          </a:p>
          <a:p>
            <a:pPr lvl="1"/>
            <a:r>
              <a:rPr lang="en-US" dirty="0"/>
              <a:t>All access to parking must be at the side or rear and from the secondary frontage, when available. </a:t>
            </a:r>
          </a:p>
          <a:p>
            <a:pPr lvl="1"/>
            <a:r>
              <a:rPr lang="en-US" dirty="0"/>
              <a:t>No new curb cuts when alternative access is available. </a:t>
            </a:r>
          </a:p>
          <a:p>
            <a:pPr lvl="1"/>
            <a:r>
              <a:rPr lang="en-US" dirty="0"/>
              <a:t>No surface parking and travel aisles in front of the building along the frontage.</a:t>
            </a:r>
          </a:p>
        </p:txBody>
      </p:sp>
      <p:sp>
        <p:nvSpPr>
          <p:cNvPr id="4" name="Slide Number Placeholder 3">
            <a:extLst>
              <a:ext uri="{FF2B5EF4-FFF2-40B4-BE49-F238E27FC236}">
                <a16:creationId xmlns:a16="http://schemas.microsoft.com/office/drawing/2014/main" id="{C63F69E8-1AFF-A9DD-5A9D-4B26B8429FE4}"/>
              </a:ext>
            </a:extLst>
          </p:cNvPr>
          <p:cNvSpPr>
            <a:spLocks noGrp="1"/>
          </p:cNvSpPr>
          <p:nvPr>
            <p:ph type="sldNum" sz="quarter" idx="12"/>
          </p:nvPr>
        </p:nvSpPr>
        <p:spPr>
          <a:xfrm>
            <a:off x="6457950" y="4767264"/>
            <a:ext cx="2057400" cy="273844"/>
          </a:xfrm>
        </p:spPr>
        <p:txBody>
          <a:bodyPr/>
          <a:lstStyle/>
          <a:p>
            <a:fld id="{0F5EC011-0DA0-DB45-996E-85C7F379AB45}" type="slidenum">
              <a:rPr lang="en-US" smtClean="0"/>
              <a:pPr/>
              <a:t>22</a:t>
            </a:fld>
            <a:endParaRPr lang="en-US"/>
          </a:p>
        </p:txBody>
      </p:sp>
      <p:pic>
        <p:nvPicPr>
          <p:cNvPr id="8" name="Picture 7"/>
          <p:cNvPicPr>
            <a:picLocks noChangeAspect="1"/>
          </p:cNvPicPr>
          <p:nvPr/>
        </p:nvPicPr>
        <p:blipFill>
          <a:blip r:embed="rId4"/>
          <a:stretch>
            <a:fillRect/>
          </a:stretch>
        </p:blipFill>
        <p:spPr>
          <a:xfrm>
            <a:off x="5871754" y="2493395"/>
            <a:ext cx="2814814" cy="1896329"/>
          </a:xfrm>
          <a:prstGeom prst="rect">
            <a:avLst/>
          </a:prstGeom>
        </p:spPr>
      </p:pic>
      <p:pic>
        <p:nvPicPr>
          <p:cNvPr id="9" name="Picture 8"/>
          <p:cNvPicPr>
            <a:picLocks noChangeAspect="1"/>
          </p:cNvPicPr>
          <p:nvPr/>
        </p:nvPicPr>
        <p:blipFill rotWithShape="1">
          <a:blip r:embed="rId5"/>
          <a:srcRect l="34812"/>
          <a:stretch/>
        </p:blipFill>
        <p:spPr>
          <a:xfrm>
            <a:off x="6323299" y="1181460"/>
            <a:ext cx="2017336" cy="1037461"/>
          </a:xfrm>
          <a:prstGeom prst="rect">
            <a:avLst/>
          </a:prstGeom>
        </p:spPr>
      </p:pic>
    </p:spTree>
    <p:extLst>
      <p:ext uri="{BB962C8B-B14F-4D97-AF65-F5344CB8AC3E}">
        <p14:creationId xmlns:p14="http://schemas.microsoft.com/office/powerpoint/2010/main" val="15489070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pPr>
              <a:defRPr/>
            </a:pPr>
            <a:r>
              <a:rPr lang="en-US">
                <a:ea typeface="+mj-ea"/>
              </a:rPr>
              <a:t>Control Lot Splits</a:t>
            </a:r>
          </a:p>
        </p:txBody>
      </p:sp>
      <p:grpSp>
        <p:nvGrpSpPr>
          <p:cNvPr id="52227" name="Group 2"/>
          <p:cNvGrpSpPr>
            <a:grpSpLocks/>
          </p:cNvGrpSpPr>
          <p:nvPr/>
        </p:nvGrpSpPr>
        <p:grpSpPr bwMode="auto">
          <a:xfrm>
            <a:off x="1279922" y="1121569"/>
            <a:ext cx="6547247" cy="3657915"/>
            <a:chOff x="152400" y="1371600"/>
            <a:chExt cx="8991600" cy="5000170"/>
          </a:xfrm>
        </p:grpSpPr>
        <p:sp>
          <p:nvSpPr>
            <p:cNvPr id="52228" name="Rectangle 3"/>
            <p:cNvSpPr>
              <a:spLocks noChangeArrowheads="1"/>
            </p:cNvSpPr>
            <p:nvPr/>
          </p:nvSpPr>
          <p:spPr bwMode="auto">
            <a:xfrm>
              <a:off x="3197225" y="1676400"/>
              <a:ext cx="4670425" cy="1962150"/>
            </a:xfrm>
            <a:prstGeom prst="rect">
              <a:avLst/>
            </a:prstGeom>
            <a:solidFill>
              <a:srgbClr val="00CC00"/>
            </a:solidFill>
            <a:ln w="0">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013"/>
            </a:p>
          </p:txBody>
        </p:sp>
        <p:sp>
          <p:nvSpPr>
            <p:cNvPr id="52229" name="Line 4"/>
            <p:cNvSpPr>
              <a:spLocks noChangeShapeType="1"/>
            </p:cNvSpPr>
            <p:nvPr/>
          </p:nvSpPr>
          <p:spPr bwMode="auto">
            <a:xfrm>
              <a:off x="4605338" y="3786188"/>
              <a:ext cx="1587" cy="1517650"/>
            </a:xfrm>
            <a:prstGeom prst="line">
              <a:avLst/>
            </a:prstGeom>
            <a:noFill/>
            <a:ln w="12700">
              <a:solidFill>
                <a:schemeClr val="tx2"/>
              </a:solidFill>
              <a:prstDash val="dashDot"/>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2230" name="Line 5"/>
            <p:cNvSpPr>
              <a:spLocks noChangeShapeType="1"/>
            </p:cNvSpPr>
            <p:nvPr/>
          </p:nvSpPr>
          <p:spPr bwMode="auto">
            <a:xfrm>
              <a:off x="5495925" y="3786188"/>
              <a:ext cx="1588" cy="1517650"/>
            </a:xfrm>
            <a:prstGeom prst="line">
              <a:avLst/>
            </a:prstGeom>
            <a:noFill/>
            <a:ln w="12700">
              <a:solidFill>
                <a:schemeClr val="tx2"/>
              </a:solidFill>
              <a:prstDash val="dashDot"/>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2231" name="Line 6"/>
            <p:cNvSpPr>
              <a:spLocks noChangeShapeType="1"/>
            </p:cNvSpPr>
            <p:nvPr/>
          </p:nvSpPr>
          <p:spPr bwMode="auto">
            <a:xfrm>
              <a:off x="6002338" y="1676400"/>
              <a:ext cx="1587" cy="3611563"/>
            </a:xfrm>
            <a:prstGeom prst="line">
              <a:avLst/>
            </a:prstGeom>
            <a:noFill/>
            <a:ln w="12700">
              <a:solidFill>
                <a:schemeClr val="tx2"/>
              </a:solidFill>
              <a:prstDash val="dashDot"/>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2232" name="Line 7"/>
            <p:cNvSpPr>
              <a:spLocks noChangeShapeType="1"/>
            </p:cNvSpPr>
            <p:nvPr/>
          </p:nvSpPr>
          <p:spPr bwMode="auto">
            <a:xfrm>
              <a:off x="5105400" y="3786188"/>
              <a:ext cx="1588" cy="1517650"/>
            </a:xfrm>
            <a:prstGeom prst="line">
              <a:avLst/>
            </a:prstGeom>
            <a:noFill/>
            <a:ln w="12700">
              <a:solidFill>
                <a:schemeClr val="tx2"/>
              </a:solidFill>
              <a:prstDash val="dashDot"/>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2233" name="Line 8"/>
            <p:cNvSpPr>
              <a:spLocks noChangeShapeType="1"/>
            </p:cNvSpPr>
            <p:nvPr/>
          </p:nvSpPr>
          <p:spPr bwMode="auto">
            <a:xfrm>
              <a:off x="6400800" y="3810000"/>
              <a:ext cx="1588" cy="1477963"/>
            </a:xfrm>
            <a:prstGeom prst="line">
              <a:avLst/>
            </a:prstGeom>
            <a:noFill/>
            <a:ln w="12700">
              <a:solidFill>
                <a:schemeClr val="tx2"/>
              </a:solidFill>
              <a:prstDash val="dashDot"/>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2234" name="Line 9"/>
            <p:cNvSpPr>
              <a:spLocks noChangeShapeType="1"/>
            </p:cNvSpPr>
            <p:nvPr/>
          </p:nvSpPr>
          <p:spPr bwMode="auto">
            <a:xfrm>
              <a:off x="6678613" y="1676400"/>
              <a:ext cx="1587" cy="1846263"/>
            </a:xfrm>
            <a:prstGeom prst="line">
              <a:avLst/>
            </a:prstGeom>
            <a:noFill/>
            <a:ln w="12700">
              <a:solidFill>
                <a:schemeClr val="tx2"/>
              </a:solidFill>
              <a:prstDash val="dashDot"/>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2235" name="Line 10"/>
            <p:cNvSpPr>
              <a:spLocks noChangeShapeType="1"/>
            </p:cNvSpPr>
            <p:nvPr/>
          </p:nvSpPr>
          <p:spPr bwMode="auto">
            <a:xfrm>
              <a:off x="3714750" y="3786188"/>
              <a:ext cx="1588" cy="1517650"/>
            </a:xfrm>
            <a:prstGeom prst="line">
              <a:avLst/>
            </a:prstGeom>
            <a:noFill/>
            <a:ln w="12700">
              <a:solidFill>
                <a:schemeClr val="tx2"/>
              </a:solidFill>
              <a:prstDash val="dashDot"/>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2236" name="Line 11"/>
            <p:cNvSpPr>
              <a:spLocks noChangeShapeType="1"/>
            </p:cNvSpPr>
            <p:nvPr/>
          </p:nvSpPr>
          <p:spPr bwMode="auto">
            <a:xfrm>
              <a:off x="3324225" y="3786188"/>
              <a:ext cx="1588" cy="1517650"/>
            </a:xfrm>
            <a:prstGeom prst="line">
              <a:avLst/>
            </a:prstGeom>
            <a:noFill/>
            <a:ln w="12700">
              <a:solidFill>
                <a:schemeClr val="tx2"/>
              </a:solidFill>
              <a:prstDash val="dashDot"/>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2237" name="Line 12"/>
            <p:cNvSpPr>
              <a:spLocks noChangeShapeType="1"/>
            </p:cNvSpPr>
            <p:nvPr/>
          </p:nvSpPr>
          <p:spPr bwMode="auto">
            <a:xfrm>
              <a:off x="4217988" y="3786188"/>
              <a:ext cx="1587" cy="1517650"/>
            </a:xfrm>
            <a:prstGeom prst="line">
              <a:avLst/>
            </a:prstGeom>
            <a:noFill/>
            <a:ln w="12700">
              <a:solidFill>
                <a:schemeClr val="tx2"/>
              </a:solidFill>
              <a:prstDash val="dashDot"/>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2238" name="Line 13"/>
            <p:cNvSpPr>
              <a:spLocks noChangeShapeType="1"/>
            </p:cNvSpPr>
            <p:nvPr/>
          </p:nvSpPr>
          <p:spPr bwMode="auto">
            <a:xfrm>
              <a:off x="3200400" y="2228850"/>
              <a:ext cx="1588" cy="1517650"/>
            </a:xfrm>
            <a:prstGeom prst="line">
              <a:avLst/>
            </a:prstGeom>
            <a:noFill/>
            <a:ln w="12700">
              <a:solidFill>
                <a:schemeClr val="bg2"/>
              </a:solidFill>
              <a:prstDash val="dashDot"/>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2239" name="Line 14"/>
            <p:cNvSpPr>
              <a:spLocks noChangeShapeType="1"/>
            </p:cNvSpPr>
            <p:nvPr/>
          </p:nvSpPr>
          <p:spPr bwMode="auto">
            <a:xfrm>
              <a:off x="669925" y="2216150"/>
              <a:ext cx="15875" cy="1746250"/>
            </a:xfrm>
            <a:prstGeom prst="line">
              <a:avLst/>
            </a:prstGeom>
            <a:noFill/>
            <a:ln w="12700">
              <a:solidFill>
                <a:schemeClr val="tx2"/>
              </a:solidFill>
              <a:prstDash val="dashDot"/>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2240" name="Line 15"/>
            <p:cNvSpPr>
              <a:spLocks noChangeShapeType="1"/>
            </p:cNvSpPr>
            <p:nvPr/>
          </p:nvSpPr>
          <p:spPr bwMode="auto">
            <a:xfrm>
              <a:off x="2824163" y="3786188"/>
              <a:ext cx="1587" cy="1517650"/>
            </a:xfrm>
            <a:prstGeom prst="line">
              <a:avLst/>
            </a:prstGeom>
            <a:noFill/>
            <a:ln w="12700">
              <a:solidFill>
                <a:schemeClr val="tx2"/>
              </a:solidFill>
              <a:prstDash val="dashDot"/>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2241" name="Line 16"/>
            <p:cNvSpPr>
              <a:spLocks noChangeShapeType="1"/>
            </p:cNvSpPr>
            <p:nvPr/>
          </p:nvSpPr>
          <p:spPr bwMode="auto">
            <a:xfrm>
              <a:off x="1935163" y="3786188"/>
              <a:ext cx="1587" cy="1517650"/>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2242" name="Line 17"/>
            <p:cNvSpPr>
              <a:spLocks noChangeShapeType="1"/>
            </p:cNvSpPr>
            <p:nvPr/>
          </p:nvSpPr>
          <p:spPr bwMode="auto">
            <a:xfrm>
              <a:off x="1516063" y="3786188"/>
              <a:ext cx="1587" cy="1517650"/>
            </a:xfrm>
            <a:prstGeom prst="line">
              <a:avLst/>
            </a:prstGeom>
            <a:noFill/>
            <a:ln w="12700">
              <a:solidFill>
                <a:schemeClr val="tx2"/>
              </a:solidFill>
              <a:prstDash val="dashDot"/>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2243" name="Line 18"/>
            <p:cNvSpPr>
              <a:spLocks noChangeShapeType="1"/>
            </p:cNvSpPr>
            <p:nvPr/>
          </p:nvSpPr>
          <p:spPr bwMode="auto">
            <a:xfrm>
              <a:off x="2438400" y="3786188"/>
              <a:ext cx="1588" cy="1517650"/>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2244" name="Line 19"/>
            <p:cNvSpPr>
              <a:spLocks noChangeShapeType="1"/>
            </p:cNvSpPr>
            <p:nvPr/>
          </p:nvSpPr>
          <p:spPr bwMode="auto">
            <a:xfrm>
              <a:off x="5248275" y="1676400"/>
              <a:ext cx="1588" cy="2041525"/>
            </a:xfrm>
            <a:prstGeom prst="line">
              <a:avLst/>
            </a:prstGeom>
            <a:noFill/>
            <a:ln w="12700">
              <a:solidFill>
                <a:schemeClr val="tx2"/>
              </a:solidFill>
              <a:prstDash val="dashDot"/>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2245" name="Freeform 20"/>
            <p:cNvSpPr>
              <a:spLocks/>
            </p:cNvSpPr>
            <p:nvPr/>
          </p:nvSpPr>
          <p:spPr bwMode="auto">
            <a:xfrm>
              <a:off x="692150" y="4029075"/>
              <a:ext cx="1762125" cy="1878013"/>
            </a:xfrm>
            <a:custGeom>
              <a:avLst/>
              <a:gdLst>
                <a:gd name="T0" fmla="*/ 0 w 1110"/>
                <a:gd name="T1" fmla="*/ 2147483646 h 1183"/>
                <a:gd name="T2" fmla="*/ 0 w 1110"/>
                <a:gd name="T3" fmla="*/ 2147483646 h 1183"/>
                <a:gd name="T4" fmla="*/ 2147483646 w 1110"/>
                <a:gd name="T5" fmla="*/ 2147483646 h 1183"/>
                <a:gd name="T6" fmla="*/ 2147483646 w 1110"/>
                <a:gd name="T7" fmla="*/ 2147483646 h 1183"/>
                <a:gd name="T8" fmla="*/ 2147483646 w 1110"/>
                <a:gd name="T9" fmla="*/ 2147483646 h 1183"/>
                <a:gd name="T10" fmla="*/ 2147483646 w 1110"/>
                <a:gd name="T11" fmla="*/ 0 h 1183"/>
                <a:gd name="T12" fmla="*/ 2147483646 w 1110"/>
                <a:gd name="T13" fmla="*/ 2147483646 h 1183"/>
                <a:gd name="T14" fmla="*/ 0 w 1110"/>
                <a:gd name="T15" fmla="*/ 2147483646 h 1183"/>
                <a:gd name="T16" fmla="*/ 0 60000 65536"/>
                <a:gd name="T17" fmla="*/ 0 60000 65536"/>
                <a:gd name="T18" fmla="*/ 0 60000 65536"/>
                <a:gd name="T19" fmla="*/ 0 60000 65536"/>
                <a:gd name="T20" fmla="*/ 0 60000 65536"/>
                <a:gd name="T21" fmla="*/ 0 60000 65536"/>
                <a:gd name="T22" fmla="*/ 0 60000 65536"/>
                <a:gd name="T23" fmla="*/ 0 60000 65536"/>
                <a:gd name="T24" fmla="*/ 0 w 1110"/>
                <a:gd name="T25" fmla="*/ 0 h 1183"/>
                <a:gd name="T26" fmla="*/ 1110 w 1110"/>
                <a:gd name="T27" fmla="*/ 1183 h 11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10" h="1183">
                  <a:moveTo>
                    <a:pt x="0" y="524"/>
                  </a:moveTo>
                  <a:lnTo>
                    <a:pt x="0" y="1183"/>
                  </a:lnTo>
                  <a:lnTo>
                    <a:pt x="1110" y="1183"/>
                  </a:lnTo>
                  <a:lnTo>
                    <a:pt x="1110" y="766"/>
                  </a:lnTo>
                  <a:lnTo>
                    <a:pt x="1110" y="4"/>
                  </a:lnTo>
                  <a:lnTo>
                    <a:pt x="797" y="0"/>
                  </a:lnTo>
                  <a:lnTo>
                    <a:pt x="791" y="524"/>
                  </a:lnTo>
                  <a:lnTo>
                    <a:pt x="0" y="524"/>
                  </a:lnTo>
                  <a:close/>
                </a:path>
              </a:pathLst>
            </a:custGeom>
            <a:solidFill>
              <a:srgbClr val="CC0000"/>
            </a:solidFill>
            <a:ln w="0">
              <a:solidFill>
                <a:srgbClr val="000000"/>
              </a:solidFill>
              <a:round/>
              <a:headEnd/>
              <a:tailEnd/>
            </a:ln>
          </p:spPr>
          <p:txBody>
            <a:bodyPr/>
            <a:lstStyle/>
            <a:p>
              <a:endParaRPr lang="en-US" sz="1013"/>
            </a:p>
          </p:txBody>
        </p:sp>
        <p:sp>
          <p:nvSpPr>
            <p:cNvPr id="52246" name="Rectangle 21"/>
            <p:cNvSpPr>
              <a:spLocks noChangeArrowheads="1"/>
            </p:cNvSpPr>
            <p:nvPr/>
          </p:nvSpPr>
          <p:spPr bwMode="auto">
            <a:xfrm>
              <a:off x="684213" y="3500438"/>
              <a:ext cx="8459787" cy="592137"/>
            </a:xfrm>
            <a:prstGeom prst="rect">
              <a:avLst/>
            </a:prstGeom>
            <a:solidFill>
              <a:srgbClr val="000000"/>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013"/>
            </a:p>
          </p:txBody>
        </p:sp>
        <p:sp>
          <p:nvSpPr>
            <p:cNvPr id="52247" name="Freeform 22"/>
            <p:cNvSpPr>
              <a:spLocks/>
            </p:cNvSpPr>
            <p:nvPr/>
          </p:nvSpPr>
          <p:spPr bwMode="auto">
            <a:xfrm>
              <a:off x="7493000" y="1377950"/>
              <a:ext cx="508000" cy="4078288"/>
            </a:xfrm>
            <a:custGeom>
              <a:avLst/>
              <a:gdLst>
                <a:gd name="T0" fmla="*/ 0 w 402"/>
                <a:gd name="T1" fmla="*/ 2147483646 h 2569"/>
                <a:gd name="T2" fmla="*/ 2147483646 w 402"/>
                <a:gd name="T3" fmla="*/ 2147483646 h 2569"/>
                <a:gd name="T4" fmla="*/ 2147483646 w 402"/>
                <a:gd name="T5" fmla="*/ 0 h 2569"/>
                <a:gd name="T6" fmla="*/ 0 w 402"/>
                <a:gd name="T7" fmla="*/ 0 h 2569"/>
                <a:gd name="T8" fmla="*/ 0 w 402"/>
                <a:gd name="T9" fmla="*/ 2147483646 h 2569"/>
                <a:gd name="T10" fmla="*/ 0 60000 65536"/>
                <a:gd name="T11" fmla="*/ 0 60000 65536"/>
                <a:gd name="T12" fmla="*/ 0 60000 65536"/>
                <a:gd name="T13" fmla="*/ 0 60000 65536"/>
                <a:gd name="T14" fmla="*/ 0 60000 65536"/>
                <a:gd name="T15" fmla="*/ 0 w 402"/>
                <a:gd name="T16" fmla="*/ 0 h 2569"/>
                <a:gd name="T17" fmla="*/ 402 w 402"/>
                <a:gd name="T18" fmla="*/ 2569 h 2569"/>
              </a:gdLst>
              <a:ahLst/>
              <a:cxnLst>
                <a:cxn ang="T10">
                  <a:pos x="T0" y="T1"/>
                </a:cxn>
                <a:cxn ang="T11">
                  <a:pos x="T2" y="T3"/>
                </a:cxn>
                <a:cxn ang="T12">
                  <a:pos x="T4" y="T5"/>
                </a:cxn>
                <a:cxn ang="T13">
                  <a:pos x="T6" y="T7"/>
                </a:cxn>
                <a:cxn ang="T14">
                  <a:pos x="T8" y="T9"/>
                </a:cxn>
              </a:cxnLst>
              <a:rect l="T15" t="T16" r="T17" b="T18"/>
              <a:pathLst>
                <a:path w="402" h="2569">
                  <a:moveTo>
                    <a:pt x="0" y="2569"/>
                  </a:moveTo>
                  <a:lnTo>
                    <a:pt x="398" y="2498"/>
                  </a:lnTo>
                  <a:lnTo>
                    <a:pt x="402" y="0"/>
                  </a:lnTo>
                  <a:lnTo>
                    <a:pt x="0" y="0"/>
                  </a:lnTo>
                  <a:lnTo>
                    <a:pt x="0" y="2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2248" name="Line 23"/>
            <p:cNvSpPr>
              <a:spLocks noChangeShapeType="1"/>
            </p:cNvSpPr>
            <p:nvPr/>
          </p:nvSpPr>
          <p:spPr bwMode="auto">
            <a:xfrm flipV="1">
              <a:off x="7761288" y="1371600"/>
              <a:ext cx="1587" cy="3827463"/>
            </a:xfrm>
            <a:prstGeom prst="line">
              <a:avLst/>
            </a:prstGeom>
            <a:noFill/>
            <a:ln w="0">
              <a:solidFill>
                <a:srgbClr val="FFFF00"/>
              </a:solidFill>
              <a:prstDash val="lgDash"/>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2249" name="Line 24"/>
            <p:cNvSpPr>
              <a:spLocks noChangeShapeType="1"/>
            </p:cNvSpPr>
            <p:nvPr/>
          </p:nvSpPr>
          <p:spPr bwMode="auto">
            <a:xfrm>
              <a:off x="684213" y="3776663"/>
              <a:ext cx="8459787" cy="1587"/>
            </a:xfrm>
            <a:prstGeom prst="line">
              <a:avLst/>
            </a:prstGeom>
            <a:noFill/>
            <a:ln w="0">
              <a:solidFill>
                <a:srgbClr val="FFFF00"/>
              </a:solidFill>
              <a:prstDash val="lgDash"/>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2250" name="Freeform 25"/>
            <p:cNvSpPr>
              <a:spLocks/>
            </p:cNvSpPr>
            <p:nvPr/>
          </p:nvSpPr>
          <p:spPr bwMode="auto">
            <a:xfrm>
              <a:off x="7381875" y="4008438"/>
              <a:ext cx="185738" cy="146050"/>
            </a:xfrm>
            <a:custGeom>
              <a:avLst/>
              <a:gdLst>
                <a:gd name="T0" fmla="*/ 0 w 117"/>
                <a:gd name="T1" fmla="*/ 0 h 92"/>
                <a:gd name="T2" fmla="*/ 2147483646 w 117"/>
                <a:gd name="T3" fmla="*/ 0 h 92"/>
                <a:gd name="T4" fmla="*/ 2147483646 w 117"/>
                <a:gd name="T5" fmla="*/ 2147483646 h 92"/>
                <a:gd name="T6" fmla="*/ 2147483646 w 117"/>
                <a:gd name="T7" fmla="*/ 2147483646 h 92"/>
                <a:gd name="T8" fmla="*/ 2147483646 w 117"/>
                <a:gd name="T9" fmla="*/ 2147483646 h 92"/>
                <a:gd name="T10" fmla="*/ 2147483646 w 117"/>
                <a:gd name="T11" fmla="*/ 2147483646 h 92"/>
                <a:gd name="T12" fmla="*/ 2147483646 w 117"/>
                <a:gd name="T13" fmla="*/ 2147483646 h 92"/>
                <a:gd name="T14" fmla="*/ 2147483646 w 117"/>
                <a:gd name="T15" fmla="*/ 2147483646 h 92"/>
                <a:gd name="T16" fmla="*/ 2147483646 w 117"/>
                <a:gd name="T17" fmla="*/ 2147483646 h 92"/>
                <a:gd name="T18" fmla="*/ 2147483646 w 117"/>
                <a:gd name="T19" fmla="*/ 2147483646 h 92"/>
                <a:gd name="T20" fmla="*/ 2147483646 w 117"/>
                <a:gd name="T21" fmla="*/ 2147483646 h 92"/>
                <a:gd name="T22" fmla="*/ 2147483646 w 117"/>
                <a:gd name="T23" fmla="*/ 0 h 92"/>
                <a:gd name="T24" fmla="*/ 0 w 117"/>
                <a:gd name="T25" fmla="*/ 0 h 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7"/>
                <a:gd name="T40" fmla="*/ 0 h 92"/>
                <a:gd name="T41" fmla="*/ 117 w 117"/>
                <a:gd name="T42" fmla="*/ 92 h 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7" h="92">
                  <a:moveTo>
                    <a:pt x="0" y="0"/>
                  </a:moveTo>
                  <a:lnTo>
                    <a:pt x="115" y="0"/>
                  </a:lnTo>
                  <a:lnTo>
                    <a:pt x="117" y="92"/>
                  </a:lnTo>
                  <a:lnTo>
                    <a:pt x="117" y="90"/>
                  </a:lnTo>
                  <a:lnTo>
                    <a:pt x="115" y="86"/>
                  </a:lnTo>
                  <a:lnTo>
                    <a:pt x="110" y="69"/>
                  </a:lnTo>
                  <a:lnTo>
                    <a:pt x="98" y="48"/>
                  </a:lnTo>
                  <a:lnTo>
                    <a:pt x="81" y="29"/>
                  </a:lnTo>
                  <a:lnTo>
                    <a:pt x="56" y="15"/>
                  </a:lnTo>
                  <a:lnTo>
                    <a:pt x="29" y="5"/>
                  </a:lnTo>
                  <a:lnTo>
                    <a:pt x="8" y="2"/>
                  </a:lnTo>
                  <a:lnTo>
                    <a:pt x="2" y="0"/>
                  </a:lnTo>
                  <a:lnTo>
                    <a:pt x="0" y="0"/>
                  </a:lnTo>
                  <a:close/>
                </a:path>
              </a:pathLst>
            </a:custGeom>
            <a:solidFill>
              <a:srgbClr val="000000"/>
            </a:solidFill>
            <a:ln w="0">
              <a:solidFill>
                <a:srgbClr val="000000"/>
              </a:solidFill>
              <a:round/>
              <a:headEnd/>
              <a:tailEnd/>
            </a:ln>
          </p:spPr>
          <p:txBody>
            <a:bodyPr/>
            <a:lstStyle/>
            <a:p>
              <a:endParaRPr lang="en-US" sz="1013"/>
            </a:p>
          </p:txBody>
        </p:sp>
        <p:sp>
          <p:nvSpPr>
            <p:cNvPr id="52251" name="Freeform 26"/>
            <p:cNvSpPr>
              <a:spLocks/>
            </p:cNvSpPr>
            <p:nvPr/>
          </p:nvSpPr>
          <p:spPr bwMode="auto">
            <a:xfrm>
              <a:off x="7345363" y="3389313"/>
              <a:ext cx="222250" cy="146050"/>
            </a:xfrm>
            <a:custGeom>
              <a:avLst/>
              <a:gdLst>
                <a:gd name="T0" fmla="*/ 0 w 140"/>
                <a:gd name="T1" fmla="*/ 2147483646 h 92"/>
                <a:gd name="T2" fmla="*/ 2147483646 w 140"/>
                <a:gd name="T3" fmla="*/ 2147483646 h 92"/>
                <a:gd name="T4" fmla="*/ 2147483646 w 140"/>
                <a:gd name="T5" fmla="*/ 0 h 92"/>
                <a:gd name="T6" fmla="*/ 2147483646 w 140"/>
                <a:gd name="T7" fmla="*/ 2147483646 h 92"/>
                <a:gd name="T8" fmla="*/ 2147483646 w 140"/>
                <a:gd name="T9" fmla="*/ 2147483646 h 92"/>
                <a:gd name="T10" fmla="*/ 2147483646 w 140"/>
                <a:gd name="T11" fmla="*/ 2147483646 h 92"/>
                <a:gd name="T12" fmla="*/ 2147483646 w 140"/>
                <a:gd name="T13" fmla="*/ 2147483646 h 92"/>
                <a:gd name="T14" fmla="*/ 2147483646 w 140"/>
                <a:gd name="T15" fmla="*/ 2147483646 h 92"/>
                <a:gd name="T16" fmla="*/ 2147483646 w 140"/>
                <a:gd name="T17" fmla="*/ 2147483646 h 92"/>
                <a:gd name="T18" fmla="*/ 2147483646 w 140"/>
                <a:gd name="T19" fmla="*/ 2147483646 h 92"/>
                <a:gd name="T20" fmla="*/ 2147483646 w 140"/>
                <a:gd name="T21" fmla="*/ 2147483646 h 92"/>
                <a:gd name="T22" fmla="*/ 2147483646 w 140"/>
                <a:gd name="T23" fmla="*/ 2147483646 h 92"/>
                <a:gd name="T24" fmla="*/ 0 w 140"/>
                <a:gd name="T25" fmla="*/ 2147483646 h 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0"/>
                <a:gd name="T40" fmla="*/ 0 h 92"/>
                <a:gd name="T41" fmla="*/ 140 w 140"/>
                <a:gd name="T42" fmla="*/ 92 h 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0" h="92">
                  <a:moveTo>
                    <a:pt x="0" y="92"/>
                  </a:moveTo>
                  <a:lnTo>
                    <a:pt x="137" y="92"/>
                  </a:lnTo>
                  <a:lnTo>
                    <a:pt x="140" y="0"/>
                  </a:lnTo>
                  <a:lnTo>
                    <a:pt x="140" y="2"/>
                  </a:lnTo>
                  <a:lnTo>
                    <a:pt x="138" y="8"/>
                  </a:lnTo>
                  <a:lnTo>
                    <a:pt x="131" y="25"/>
                  </a:lnTo>
                  <a:lnTo>
                    <a:pt x="117" y="46"/>
                  </a:lnTo>
                  <a:lnTo>
                    <a:pt x="96" y="65"/>
                  </a:lnTo>
                  <a:lnTo>
                    <a:pt x="65" y="79"/>
                  </a:lnTo>
                  <a:lnTo>
                    <a:pt x="35" y="88"/>
                  </a:lnTo>
                  <a:lnTo>
                    <a:pt x="21" y="90"/>
                  </a:lnTo>
                  <a:lnTo>
                    <a:pt x="10" y="92"/>
                  </a:lnTo>
                  <a:lnTo>
                    <a:pt x="0" y="92"/>
                  </a:lnTo>
                  <a:close/>
                </a:path>
              </a:pathLst>
            </a:custGeom>
            <a:solidFill>
              <a:srgbClr val="000000"/>
            </a:solidFill>
            <a:ln w="0">
              <a:solidFill>
                <a:srgbClr val="000000"/>
              </a:solidFill>
              <a:round/>
              <a:headEnd/>
              <a:tailEnd/>
            </a:ln>
          </p:spPr>
          <p:txBody>
            <a:bodyPr/>
            <a:lstStyle/>
            <a:p>
              <a:endParaRPr lang="en-US" sz="1013"/>
            </a:p>
          </p:txBody>
        </p:sp>
        <p:sp>
          <p:nvSpPr>
            <p:cNvPr id="52252" name="Rectangle 27"/>
            <p:cNvSpPr>
              <a:spLocks noChangeArrowheads="1"/>
            </p:cNvSpPr>
            <p:nvPr/>
          </p:nvSpPr>
          <p:spPr bwMode="auto">
            <a:xfrm>
              <a:off x="7467600" y="3505200"/>
              <a:ext cx="711200" cy="5508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013"/>
            </a:p>
          </p:txBody>
        </p:sp>
        <p:sp>
          <p:nvSpPr>
            <p:cNvPr id="52253" name="Freeform 28"/>
            <p:cNvSpPr>
              <a:spLocks/>
            </p:cNvSpPr>
            <p:nvPr/>
          </p:nvSpPr>
          <p:spPr bwMode="auto">
            <a:xfrm>
              <a:off x="7966075" y="3389313"/>
              <a:ext cx="185738" cy="146050"/>
            </a:xfrm>
            <a:custGeom>
              <a:avLst/>
              <a:gdLst>
                <a:gd name="T0" fmla="*/ 2147483646 w 117"/>
                <a:gd name="T1" fmla="*/ 2147483646 h 92"/>
                <a:gd name="T2" fmla="*/ 2147483646 w 117"/>
                <a:gd name="T3" fmla="*/ 2147483646 h 92"/>
                <a:gd name="T4" fmla="*/ 0 w 117"/>
                <a:gd name="T5" fmla="*/ 0 h 92"/>
                <a:gd name="T6" fmla="*/ 0 w 117"/>
                <a:gd name="T7" fmla="*/ 2147483646 h 92"/>
                <a:gd name="T8" fmla="*/ 2147483646 w 117"/>
                <a:gd name="T9" fmla="*/ 2147483646 h 92"/>
                <a:gd name="T10" fmla="*/ 2147483646 w 117"/>
                <a:gd name="T11" fmla="*/ 2147483646 h 92"/>
                <a:gd name="T12" fmla="*/ 2147483646 w 117"/>
                <a:gd name="T13" fmla="*/ 2147483646 h 92"/>
                <a:gd name="T14" fmla="*/ 2147483646 w 117"/>
                <a:gd name="T15" fmla="*/ 2147483646 h 92"/>
                <a:gd name="T16" fmla="*/ 2147483646 w 117"/>
                <a:gd name="T17" fmla="*/ 2147483646 h 92"/>
                <a:gd name="T18" fmla="*/ 2147483646 w 117"/>
                <a:gd name="T19" fmla="*/ 2147483646 h 92"/>
                <a:gd name="T20" fmla="*/ 2147483646 w 117"/>
                <a:gd name="T21" fmla="*/ 2147483646 h 92"/>
                <a:gd name="T22" fmla="*/ 2147483646 w 117"/>
                <a:gd name="T23" fmla="*/ 2147483646 h 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7"/>
                <a:gd name="T37" fmla="*/ 0 h 92"/>
                <a:gd name="T38" fmla="*/ 117 w 117"/>
                <a:gd name="T39" fmla="*/ 92 h 9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7" h="92">
                  <a:moveTo>
                    <a:pt x="117" y="92"/>
                  </a:moveTo>
                  <a:lnTo>
                    <a:pt x="2" y="92"/>
                  </a:lnTo>
                  <a:lnTo>
                    <a:pt x="0" y="0"/>
                  </a:lnTo>
                  <a:lnTo>
                    <a:pt x="0" y="2"/>
                  </a:lnTo>
                  <a:lnTo>
                    <a:pt x="2" y="8"/>
                  </a:lnTo>
                  <a:lnTo>
                    <a:pt x="7" y="25"/>
                  </a:lnTo>
                  <a:lnTo>
                    <a:pt x="19" y="46"/>
                  </a:lnTo>
                  <a:lnTo>
                    <a:pt x="36" y="65"/>
                  </a:lnTo>
                  <a:lnTo>
                    <a:pt x="61" y="79"/>
                  </a:lnTo>
                  <a:lnTo>
                    <a:pt x="88" y="88"/>
                  </a:lnTo>
                  <a:lnTo>
                    <a:pt x="109" y="92"/>
                  </a:lnTo>
                  <a:lnTo>
                    <a:pt x="117" y="92"/>
                  </a:lnTo>
                  <a:close/>
                </a:path>
              </a:pathLst>
            </a:custGeom>
            <a:solidFill>
              <a:srgbClr val="000000"/>
            </a:solidFill>
            <a:ln w="0">
              <a:solidFill>
                <a:srgbClr val="000000"/>
              </a:solidFill>
              <a:round/>
              <a:headEnd/>
              <a:tailEnd/>
            </a:ln>
          </p:spPr>
          <p:txBody>
            <a:bodyPr/>
            <a:lstStyle/>
            <a:p>
              <a:endParaRPr lang="en-US" sz="1013"/>
            </a:p>
          </p:txBody>
        </p:sp>
        <p:sp>
          <p:nvSpPr>
            <p:cNvPr id="52254" name="Freeform 29"/>
            <p:cNvSpPr>
              <a:spLocks/>
            </p:cNvSpPr>
            <p:nvPr/>
          </p:nvSpPr>
          <p:spPr bwMode="auto">
            <a:xfrm>
              <a:off x="7966075" y="4016375"/>
              <a:ext cx="185738" cy="147638"/>
            </a:xfrm>
            <a:custGeom>
              <a:avLst/>
              <a:gdLst>
                <a:gd name="T0" fmla="*/ 2147483646 w 117"/>
                <a:gd name="T1" fmla="*/ 0 h 93"/>
                <a:gd name="T2" fmla="*/ 2147483646 w 117"/>
                <a:gd name="T3" fmla="*/ 0 h 93"/>
                <a:gd name="T4" fmla="*/ 0 w 117"/>
                <a:gd name="T5" fmla="*/ 2147483646 h 93"/>
                <a:gd name="T6" fmla="*/ 0 w 117"/>
                <a:gd name="T7" fmla="*/ 2147483646 h 93"/>
                <a:gd name="T8" fmla="*/ 2147483646 w 117"/>
                <a:gd name="T9" fmla="*/ 2147483646 h 93"/>
                <a:gd name="T10" fmla="*/ 2147483646 w 117"/>
                <a:gd name="T11" fmla="*/ 2147483646 h 93"/>
                <a:gd name="T12" fmla="*/ 2147483646 w 117"/>
                <a:gd name="T13" fmla="*/ 2147483646 h 93"/>
                <a:gd name="T14" fmla="*/ 2147483646 w 117"/>
                <a:gd name="T15" fmla="*/ 2147483646 h 93"/>
                <a:gd name="T16" fmla="*/ 2147483646 w 117"/>
                <a:gd name="T17" fmla="*/ 2147483646 h 93"/>
                <a:gd name="T18" fmla="*/ 2147483646 w 117"/>
                <a:gd name="T19" fmla="*/ 2147483646 h 93"/>
                <a:gd name="T20" fmla="*/ 2147483646 w 117"/>
                <a:gd name="T21" fmla="*/ 2147483646 h 93"/>
                <a:gd name="T22" fmla="*/ 2147483646 w 117"/>
                <a:gd name="T23" fmla="*/ 0 h 93"/>
                <a:gd name="T24" fmla="*/ 2147483646 w 117"/>
                <a:gd name="T25" fmla="*/ 0 h 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7"/>
                <a:gd name="T40" fmla="*/ 0 h 93"/>
                <a:gd name="T41" fmla="*/ 117 w 117"/>
                <a:gd name="T42" fmla="*/ 93 h 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7" h="93">
                  <a:moveTo>
                    <a:pt x="117" y="0"/>
                  </a:moveTo>
                  <a:lnTo>
                    <a:pt x="2" y="0"/>
                  </a:lnTo>
                  <a:lnTo>
                    <a:pt x="0" y="93"/>
                  </a:lnTo>
                  <a:lnTo>
                    <a:pt x="0" y="91"/>
                  </a:lnTo>
                  <a:lnTo>
                    <a:pt x="2" y="87"/>
                  </a:lnTo>
                  <a:lnTo>
                    <a:pt x="7" y="70"/>
                  </a:lnTo>
                  <a:lnTo>
                    <a:pt x="19" y="48"/>
                  </a:lnTo>
                  <a:lnTo>
                    <a:pt x="36" y="29"/>
                  </a:lnTo>
                  <a:lnTo>
                    <a:pt x="61" y="16"/>
                  </a:lnTo>
                  <a:lnTo>
                    <a:pt x="88" y="6"/>
                  </a:lnTo>
                  <a:lnTo>
                    <a:pt x="109" y="2"/>
                  </a:lnTo>
                  <a:lnTo>
                    <a:pt x="115" y="0"/>
                  </a:lnTo>
                  <a:lnTo>
                    <a:pt x="117" y="0"/>
                  </a:lnTo>
                  <a:close/>
                </a:path>
              </a:pathLst>
            </a:custGeom>
            <a:solidFill>
              <a:srgbClr val="000000"/>
            </a:solidFill>
            <a:ln w="0">
              <a:solidFill>
                <a:srgbClr val="000000"/>
              </a:solidFill>
              <a:round/>
              <a:headEnd/>
              <a:tailEnd/>
            </a:ln>
          </p:spPr>
          <p:txBody>
            <a:bodyPr/>
            <a:lstStyle/>
            <a:p>
              <a:endParaRPr lang="en-US" sz="1013"/>
            </a:p>
          </p:txBody>
        </p:sp>
        <p:sp>
          <p:nvSpPr>
            <p:cNvPr id="52255" name="Rectangle 30"/>
            <p:cNvSpPr>
              <a:spLocks noChangeArrowheads="1"/>
            </p:cNvSpPr>
            <p:nvPr/>
          </p:nvSpPr>
          <p:spPr bwMode="auto">
            <a:xfrm>
              <a:off x="5257800" y="3213100"/>
              <a:ext cx="2209800" cy="92075"/>
            </a:xfrm>
            <a:prstGeom prst="rect">
              <a:avLst/>
            </a:prstGeom>
            <a:solidFill>
              <a:srgbClr val="969696"/>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013"/>
            </a:p>
          </p:txBody>
        </p:sp>
        <p:grpSp>
          <p:nvGrpSpPr>
            <p:cNvPr id="52256" name="Group 31"/>
            <p:cNvGrpSpPr>
              <a:grpSpLocks/>
            </p:cNvGrpSpPr>
            <p:nvPr/>
          </p:nvGrpSpPr>
          <p:grpSpPr bwMode="auto">
            <a:xfrm>
              <a:off x="6870700" y="2657475"/>
              <a:ext cx="407988" cy="487363"/>
              <a:chOff x="4328" y="1632"/>
              <a:chExt cx="257" cy="307"/>
            </a:xfrm>
          </p:grpSpPr>
          <p:grpSp>
            <p:nvGrpSpPr>
              <p:cNvPr id="52398" name="Group 32"/>
              <p:cNvGrpSpPr>
                <a:grpSpLocks/>
              </p:cNvGrpSpPr>
              <p:nvPr/>
            </p:nvGrpSpPr>
            <p:grpSpPr bwMode="auto">
              <a:xfrm>
                <a:off x="4328" y="1632"/>
                <a:ext cx="257" cy="307"/>
                <a:chOff x="4328" y="1632"/>
                <a:chExt cx="257" cy="307"/>
              </a:xfrm>
            </p:grpSpPr>
            <p:sp>
              <p:nvSpPr>
                <p:cNvPr id="52401" name="Rectangle 33"/>
                <p:cNvSpPr>
                  <a:spLocks noChangeArrowheads="1"/>
                </p:cNvSpPr>
                <p:nvPr/>
              </p:nvSpPr>
              <p:spPr bwMode="auto">
                <a:xfrm>
                  <a:off x="4328" y="1632"/>
                  <a:ext cx="257" cy="307"/>
                </a:xfrm>
                <a:prstGeom prst="rect">
                  <a:avLst/>
                </a:prstGeom>
                <a:solidFill>
                  <a:srgbClr val="BF4040"/>
                </a:solidFill>
                <a:ln w="0">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013"/>
                </a:p>
              </p:txBody>
            </p:sp>
            <p:sp>
              <p:nvSpPr>
                <p:cNvPr id="52402" name="Rectangle 34"/>
                <p:cNvSpPr>
                  <a:spLocks noChangeArrowheads="1"/>
                </p:cNvSpPr>
                <p:nvPr/>
              </p:nvSpPr>
              <p:spPr bwMode="auto">
                <a:xfrm>
                  <a:off x="4437" y="1851"/>
                  <a:ext cx="44" cy="82"/>
                </a:xfrm>
                <a:prstGeom prst="rect">
                  <a:avLst/>
                </a:prstGeom>
                <a:solidFill>
                  <a:srgbClr val="7A2900"/>
                </a:solidFill>
                <a:ln w="0">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013"/>
                </a:p>
              </p:txBody>
            </p:sp>
          </p:grpSp>
          <p:sp>
            <p:nvSpPr>
              <p:cNvPr id="52399" name="Rectangle 35"/>
              <p:cNvSpPr>
                <a:spLocks noChangeArrowheads="1"/>
              </p:cNvSpPr>
              <p:nvPr/>
            </p:nvSpPr>
            <p:spPr bwMode="auto">
              <a:xfrm>
                <a:off x="4364" y="1851"/>
                <a:ext cx="44" cy="69"/>
              </a:xfrm>
              <a:prstGeom prst="rect">
                <a:avLst/>
              </a:prstGeom>
              <a:solidFill>
                <a:srgbClr val="00FFFF"/>
              </a:solidFill>
              <a:ln w="0">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013"/>
              </a:p>
            </p:txBody>
          </p:sp>
          <p:sp>
            <p:nvSpPr>
              <p:cNvPr id="52400" name="Rectangle 36"/>
              <p:cNvSpPr>
                <a:spLocks noChangeArrowheads="1"/>
              </p:cNvSpPr>
              <p:nvPr/>
            </p:nvSpPr>
            <p:spPr bwMode="auto">
              <a:xfrm>
                <a:off x="4510" y="1851"/>
                <a:ext cx="44" cy="69"/>
              </a:xfrm>
              <a:prstGeom prst="rect">
                <a:avLst/>
              </a:prstGeom>
              <a:solidFill>
                <a:srgbClr val="00FFFF"/>
              </a:solidFill>
              <a:ln w="0">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013"/>
              </a:p>
            </p:txBody>
          </p:sp>
        </p:grpSp>
        <p:sp>
          <p:nvSpPr>
            <p:cNvPr id="52257" name="Freeform 37"/>
            <p:cNvSpPr>
              <a:spLocks/>
            </p:cNvSpPr>
            <p:nvPr/>
          </p:nvSpPr>
          <p:spPr bwMode="auto">
            <a:xfrm>
              <a:off x="779463" y="3187700"/>
              <a:ext cx="344487" cy="354013"/>
            </a:xfrm>
            <a:custGeom>
              <a:avLst/>
              <a:gdLst>
                <a:gd name="T0" fmla="*/ 2147483646 w 217"/>
                <a:gd name="T1" fmla="*/ 0 h 223"/>
                <a:gd name="T2" fmla="*/ 2147483646 w 217"/>
                <a:gd name="T3" fmla="*/ 0 h 223"/>
                <a:gd name="T4" fmla="*/ 2147483646 w 217"/>
                <a:gd name="T5" fmla="*/ 2147483646 h 223"/>
                <a:gd name="T6" fmla="*/ 2147483646 w 217"/>
                <a:gd name="T7" fmla="*/ 2147483646 h 223"/>
                <a:gd name="T8" fmla="*/ 0 w 217"/>
                <a:gd name="T9" fmla="*/ 2147483646 h 223"/>
                <a:gd name="T10" fmla="*/ 2147483646 w 217"/>
                <a:gd name="T11" fmla="*/ 2147483646 h 223"/>
                <a:gd name="T12" fmla="*/ 2147483646 w 217"/>
                <a:gd name="T13" fmla="*/ 0 h 223"/>
                <a:gd name="T14" fmla="*/ 0 60000 65536"/>
                <a:gd name="T15" fmla="*/ 0 60000 65536"/>
                <a:gd name="T16" fmla="*/ 0 60000 65536"/>
                <a:gd name="T17" fmla="*/ 0 60000 65536"/>
                <a:gd name="T18" fmla="*/ 0 60000 65536"/>
                <a:gd name="T19" fmla="*/ 0 60000 65536"/>
                <a:gd name="T20" fmla="*/ 0 60000 65536"/>
                <a:gd name="T21" fmla="*/ 0 w 217"/>
                <a:gd name="T22" fmla="*/ 0 h 223"/>
                <a:gd name="T23" fmla="*/ 217 w 217"/>
                <a:gd name="T24" fmla="*/ 223 h 2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7" h="223">
                  <a:moveTo>
                    <a:pt x="44" y="0"/>
                  </a:moveTo>
                  <a:lnTo>
                    <a:pt x="171" y="0"/>
                  </a:lnTo>
                  <a:lnTo>
                    <a:pt x="171" y="196"/>
                  </a:lnTo>
                  <a:lnTo>
                    <a:pt x="217" y="223"/>
                  </a:lnTo>
                  <a:lnTo>
                    <a:pt x="0" y="223"/>
                  </a:lnTo>
                  <a:lnTo>
                    <a:pt x="44" y="198"/>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2258" name="Freeform 38"/>
            <p:cNvSpPr>
              <a:spLocks/>
            </p:cNvSpPr>
            <p:nvPr/>
          </p:nvSpPr>
          <p:spPr bwMode="auto">
            <a:xfrm>
              <a:off x="5003800" y="1676400"/>
              <a:ext cx="341313" cy="1865313"/>
            </a:xfrm>
            <a:custGeom>
              <a:avLst/>
              <a:gdLst>
                <a:gd name="T0" fmla="*/ 2147483646 w 215"/>
                <a:gd name="T1" fmla="*/ 0 h 223"/>
                <a:gd name="T2" fmla="*/ 2147483646 w 215"/>
                <a:gd name="T3" fmla="*/ 0 h 223"/>
                <a:gd name="T4" fmla="*/ 2147483646 w 215"/>
                <a:gd name="T5" fmla="*/ 2147483646 h 223"/>
                <a:gd name="T6" fmla="*/ 2147483646 w 215"/>
                <a:gd name="T7" fmla="*/ 2147483646 h 223"/>
                <a:gd name="T8" fmla="*/ 0 w 215"/>
                <a:gd name="T9" fmla="*/ 2147483646 h 223"/>
                <a:gd name="T10" fmla="*/ 2147483646 w 215"/>
                <a:gd name="T11" fmla="*/ 2147483646 h 223"/>
                <a:gd name="T12" fmla="*/ 2147483646 w 215"/>
                <a:gd name="T13" fmla="*/ 0 h 223"/>
                <a:gd name="T14" fmla="*/ 0 60000 65536"/>
                <a:gd name="T15" fmla="*/ 0 60000 65536"/>
                <a:gd name="T16" fmla="*/ 0 60000 65536"/>
                <a:gd name="T17" fmla="*/ 0 60000 65536"/>
                <a:gd name="T18" fmla="*/ 0 60000 65536"/>
                <a:gd name="T19" fmla="*/ 0 60000 65536"/>
                <a:gd name="T20" fmla="*/ 0 60000 65536"/>
                <a:gd name="T21" fmla="*/ 0 w 215"/>
                <a:gd name="T22" fmla="*/ 0 h 223"/>
                <a:gd name="T23" fmla="*/ 215 w 215"/>
                <a:gd name="T24" fmla="*/ 223 h 2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5" h="223">
                  <a:moveTo>
                    <a:pt x="44" y="0"/>
                  </a:moveTo>
                  <a:lnTo>
                    <a:pt x="171" y="0"/>
                  </a:lnTo>
                  <a:lnTo>
                    <a:pt x="171" y="196"/>
                  </a:lnTo>
                  <a:lnTo>
                    <a:pt x="215" y="223"/>
                  </a:lnTo>
                  <a:lnTo>
                    <a:pt x="0" y="223"/>
                  </a:lnTo>
                  <a:lnTo>
                    <a:pt x="44" y="198"/>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2259" name="Line 39"/>
            <p:cNvSpPr>
              <a:spLocks noChangeShapeType="1"/>
            </p:cNvSpPr>
            <p:nvPr/>
          </p:nvSpPr>
          <p:spPr bwMode="auto">
            <a:xfrm>
              <a:off x="685800" y="3084513"/>
              <a:ext cx="2508250" cy="1587"/>
            </a:xfrm>
            <a:prstGeom prst="line">
              <a:avLst/>
            </a:prstGeom>
            <a:noFill/>
            <a:ln w="0">
              <a:solidFill>
                <a:srgbClr val="5CFFC9"/>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2260" name="Freeform 40"/>
            <p:cNvSpPr>
              <a:spLocks/>
            </p:cNvSpPr>
            <p:nvPr/>
          </p:nvSpPr>
          <p:spPr bwMode="auto">
            <a:xfrm>
              <a:off x="685800" y="3027363"/>
              <a:ext cx="112713" cy="115887"/>
            </a:xfrm>
            <a:custGeom>
              <a:avLst/>
              <a:gdLst>
                <a:gd name="T0" fmla="*/ 2147483646 w 71"/>
                <a:gd name="T1" fmla="*/ 0 h 73"/>
                <a:gd name="T2" fmla="*/ 0 w 71"/>
                <a:gd name="T3" fmla="*/ 2147483646 h 73"/>
                <a:gd name="T4" fmla="*/ 2147483646 w 71"/>
                <a:gd name="T5" fmla="*/ 2147483646 h 73"/>
                <a:gd name="T6" fmla="*/ 2147483646 w 71"/>
                <a:gd name="T7" fmla="*/ 2147483646 h 73"/>
                <a:gd name="T8" fmla="*/ 2147483646 w 71"/>
                <a:gd name="T9" fmla="*/ 0 h 73"/>
                <a:gd name="T10" fmla="*/ 0 60000 65536"/>
                <a:gd name="T11" fmla="*/ 0 60000 65536"/>
                <a:gd name="T12" fmla="*/ 0 60000 65536"/>
                <a:gd name="T13" fmla="*/ 0 60000 65536"/>
                <a:gd name="T14" fmla="*/ 0 60000 65536"/>
                <a:gd name="T15" fmla="*/ 0 w 71"/>
                <a:gd name="T16" fmla="*/ 0 h 73"/>
                <a:gd name="T17" fmla="*/ 71 w 71"/>
                <a:gd name="T18" fmla="*/ 73 h 73"/>
              </a:gdLst>
              <a:ahLst/>
              <a:cxnLst>
                <a:cxn ang="T10">
                  <a:pos x="T0" y="T1"/>
                </a:cxn>
                <a:cxn ang="T11">
                  <a:pos x="T2" y="T3"/>
                </a:cxn>
                <a:cxn ang="T12">
                  <a:pos x="T4" y="T5"/>
                </a:cxn>
                <a:cxn ang="T13">
                  <a:pos x="T6" y="T7"/>
                </a:cxn>
                <a:cxn ang="T14">
                  <a:pos x="T8" y="T9"/>
                </a:cxn>
              </a:cxnLst>
              <a:rect l="T15" t="T16" r="T17" b="T18"/>
              <a:pathLst>
                <a:path w="71" h="73">
                  <a:moveTo>
                    <a:pt x="71" y="0"/>
                  </a:moveTo>
                  <a:lnTo>
                    <a:pt x="0" y="36"/>
                  </a:lnTo>
                  <a:lnTo>
                    <a:pt x="71" y="73"/>
                  </a:lnTo>
                  <a:lnTo>
                    <a:pt x="36" y="36"/>
                  </a:lnTo>
                  <a:lnTo>
                    <a:pt x="71" y="0"/>
                  </a:lnTo>
                  <a:close/>
                </a:path>
              </a:pathLst>
            </a:custGeom>
            <a:solidFill>
              <a:srgbClr val="5CFFC9"/>
            </a:solidFill>
            <a:ln w="0">
              <a:solidFill>
                <a:schemeClr val="accent1"/>
              </a:solidFill>
              <a:round/>
              <a:headEnd/>
              <a:tailEnd/>
            </a:ln>
          </p:spPr>
          <p:txBody>
            <a:bodyPr/>
            <a:lstStyle/>
            <a:p>
              <a:endParaRPr lang="en-US" sz="1013"/>
            </a:p>
          </p:txBody>
        </p:sp>
        <p:sp>
          <p:nvSpPr>
            <p:cNvPr id="52261" name="Line 41"/>
            <p:cNvSpPr>
              <a:spLocks noChangeShapeType="1"/>
            </p:cNvSpPr>
            <p:nvPr/>
          </p:nvSpPr>
          <p:spPr bwMode="auto">
            <a:xfrm>
              <a:off x="685800" y="3030538"/>
              <a:ext cx="1588" cy="112712"/>
            </a:xfrm>
            <a:prstGeom prst="line">
              <a:avLst/>
            </a:prstGeom>
            <a:noFill/>
            <a:ln w="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2262" name="Freeform 42"/>
            <p:cNvSpPr>
              <a:spLocks/>
            </p:cNvSpPr>
            <p:nvPr/>
          </p:nvSpPr>
          <p:spPr bwMode="auto">
            <a:xfrm>
              <a:off x="3078163" y="3030538"/>
              <a:ext cx="115887" cy="112712"/>
            </a:xfrm>
            <a:custGeom>
              <a:avLst/>
              <a:gdLst>
                <a:gd name="T0" fmla="*/ 0 w 73"/>
                <a:gd name="T1" fmla="*/ 0 h 71"/>
                <a:gd name="T2" fmla="*/ 2147483646 w 73"/>
                <a:gd name="T3" fmla="*/ 2147483646 h 71"/>
                <a:gd name="T4" fmla="*/ 0 w 73"/>
                <a:gd name="T5" fmla="*/ 2147483646 h 71"/>
                <a:gd name="T6" fmla="*/ 2147483646 w 73"/>
                <a:gd name="T7" fmla="*/ 2147483646 h 71"/>
                <a:gd name="T8" fmla="*/ 0 w 73"/>
                <a:gd name="T9" fmla="*/ 0 h 71"/>
                <a:gd name="T10" fmla="*/ 0 60000 65536"/>
                <a:gd name="T11" fmla="*/ 0 60000 65536"/>
                <a:gd name="T12" fmla="*/ 0 60000 65536"/>
                <a:gd name="T13" fmla="*/ 0 60000 65536"/>
                <a:gd name="T14" fmla="*/ 0 60000 65536"/>
                <a:gd name="T15" fmla="*/ 0 w 73"/>
                <a:gd name="T16" fmla="*/ 0 h 71"/>
                <a:gd name="T17" fmla="*/ 73 w 73"/>
                <a:gd name="T18" fmla="*/ 71 h 71"/>
              </a:gdLst>
              <a:ahLst/>
              <a:cxnLst>
                <a:cxn ang="T10">
                  <a:pos x="T0" y="T1"/>
                </a:cxn>
                <a:cxn ang="T11">
                  <a:pos x="T2" y="T3"/>
                </a:cxn>
                <a:cxn ang="T12">
                  <a:pos x="T4" y="T5"/>
                </a:cxn>
                <a:cxn ang="T13">
                  <a:pos x="T6" y="T7"/>
                </a:cxn>
                <a:cxn ang="T14">
                  <a:pos x="T8" y="T9"/>
                </a:cxn>
              </a:cxnLst>
              <a:rect l="T15" t="T16" r="T17" b="T18"/>
              <a:pathLst>
                <a:path w="73" h="71">
                  <a:moveTo>
                    <a:pt x="0" y="0"/>
                  </a:moveTo>
                  <a:lnTo>
                    <a:pt x="73" y="34"/>
                  </a:lnTo>
                  <a:lnTo>
                    <a:pt x="0" y="71"/>
                  </a:lnTo>
                  <a:lnTo>
                    <a:pt x="36" y="34"/>
                  </a:lnTo>
                  <a:lnTo>
                    <a:pt x="0" y="0"/>
                  </a:lnTo>
                  <a:close/>
                </a:path>
              </a:pathLst>
            </a:custGeom>
            <a:solidFill>
              <a:srgbClr val="5CFFC9"/>
            </a:solidFill>
            <a:ln w="0">
              <a:solidFill>
                <a:schemeClr val="accent1"/>
              </a:solidFill>
              <a:round/>
              <a:headEnd/>
              <a:tailEnd/>
            </a:ln>
          </p:spPr>
          <p:txBody>
            <a:bodyPr/>
            <a:lstStyle/>
            <a:p>
              <a:endParaRPr lang="en-US" sz="1013"/>
            </a:p>
          </p:txBody>
        </p:sp>
        <p:sp>
          <p:nvSpPr>
            <p:cNvPr id="52263" name="Line 43"/>
            <p:cNvSpPr>
              <a:spLocks noChangeShapeType="1"/>
            </p:cNvSpPr>
            <p:nvPr/>
          </p:nvSpPr>
          <p:spPr bwMode="auto">
            <a:xfrm>
              <a:off x="3194050" y="3030538"/>
              <a:ext cx="1588" cy="112712"/>
            </a:xfrm>
            <a:prstGeom prst="line">
              <a:avLst/>
            </a:prstGeom>
            <a:noFill/>
            <a:ln w="0">
              <a:solidFill>
                <a:srgbClr val="5CFFC9"/>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2264" name="Freeform 44"/>
            <p:cNvSpPr>
              <a:spLocks/>
            </p:cNvSpPr>
            <p:nvPr/>
          </p:nvSpPr>
          <p:spPr bwMode="auto">
            <a:xfrm>
              <a:off x="3224213" y="3027363"/>
              <a:ext cx="112712" cy="115887"/>
            </a:xfrm>
            <a:custGeom>
              <a:avLst/>
              <a:gdLst>
                <a:gd name="T0" fmla="*/ 2147483646 w 71"/>
                <a:gd name="T1" fmla="*/ 0 h 73"/>
                <a:gd name="T2" fmla="*/ 0 w 71"/>
                <a:gd name="T3" fmla="*/ 2147483646 h 73"/>
                <a:gd name="T4" fmla="*/ 2147483646 w 71"/>
                <a:gd name="T5" fmla="*/ 2147483646 h 73"/>
                <a:gd name="T6" fmla="*/ 2147483646 w 71"/>
                <a:gd name="T7" fmla="*/ 2147483646 h 73"/>
                <a:gd name="T8" fmla="*/ 2147483646 w 71"/>
                <a:gd name="T9" fmla="*/ 0 h 73"/>
                <a:gd name="T10" fmla="*/ 0 60000 65536"/>
                <a:gd name="T11" fmla="*/ 0 60000 65536"/>
                <a:gd name="T12" fmla="*/ 0 60000 65536"/>
                <a:gd name="T13" fmla="*/ 0 60000 65536"/>
                <a:gd name="T14" fmla="*/ 0 60000 65536"/>
                <a:gd name="T15" fmla="*/ 0 w 71"/>
                <a:gd name="T16" fmla="*/ 0 h 73"/>
                <a:gd name="T17" fmla="*/ 71 w 71"/>
                <a:gd name="T18" fmla="*/ 73 h 73"/>
              </a:gdLst>
              <a:ahLst/>
              <a:cxnLst>
                <a:cxn ang="T10">
                  <a:pos x="T0" y="T1"/>
                </a:cxn>
                <a:cxn ang="T11">
                  <a:pos x="T2" y="T3"/>
                </a:cxn>
                <a:cxn ang="T12">
                  <a:pos x="T4" y="T5"/>
                </a:cxn>
                <a:cxn ang="T13">
                  <a:pos x="T6" y="T7"/>
                </a:cxn>
                <a:cxn ang="T14">
                  <a:pos x="T8" y="T9"/>
                </a:cxn>
              </a:cxnLst>
              <a:rect l="T15" t="T16" r="T17" b="T18"/>
              <a:pathLst>
                <a:path w="71" h="73">
                  <a:moveTo>
                    <a:pt x="71" y="0"/>
                  </a:moveTo>
                  <a:lnTo>
                    <a:pt x="0" y="36"/>
                  </a:lnTo>
                  <a:lnTo>
                    <a:pt x="71" y="73"/>
                  </a:lnTo>
                  <a:lnTo>
                    <a:pt x="35" y="36"/>
                  </a:lnTo>
                  <a:lnTo>
                    <a:pt x="71" y="0"/>
                  </a:lnTo>
                  <a:close/>
                </a:path>
              </a:pathLst>
            </a:custGeom>
            <a:solidFill>
              <a:srgbClr val="5CFFC9"/>
            </a:solidFill>
            <a:ln w="0">
              <a:solidFill>
                <a:srgbClr val="5CFFC9"/>
              </a:solidFill>
              <a:round/>
              <a:headEnd/>
              <a:tailEnd/>
            </a:ln>
          </p:spPr>
          <p:txBody>
            <a:bodyPr/>
            <a:lstStyle/>
            <a:p>
              <a:endParaRPr lang="en-US" sz="1013"/>
            </a:p>
          </p:txBody>
        </p:sp>
        <p:sp>
          <p:nvSpPr>
            <p:cNvPr id="52265" name="Line 45"/>
            <p:cNvSpPr>
              <a:spLocks noChangeShapeType="1"/>
            </p:cNvSpPr>
            <p:nvPr/>
          </p:nvSpPr>
          <p:spPr bwMode="auto">
            <a:xfrm>
              <a:off x="3224213" y="3030538"/>
              <a:ext cx="1587" cy="112712"/>
            </a:xfrm>
            <a:prstGeom prst="line">
              <a:avLst/>
            </a:prstGeom>
            <a:noFill/>
            <a:ln w="0">
              <a:solidFill>
                <a:srgbClr val="5CFFC9"/>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2266" name="Freeform 46"/>
            <p:cNvSpPr>
              <a:spLocks/>
            </p:cNvSpPr>
            <p:nvPr/>
          </p:nvSpPr>
          <p:spPr bwMode="auto">
            <a:xfrm>
              <a:off x="1166813" y="4019550"/>
              <a:ext cx="201612" cy="457200"/>
            </a:xfrm>
            <a:custGeom>
              <a:avLst/>
              <a:gdLst>
                <a:gd name="T0" fmla="*/ 2147483646 w 127"/>
                <a:gd name="T1" fmla="*/ 2147483646 h 288"/>
                <a:gd name="T2" fmla="*/ 2147483646 w 127"/>
                <a:gd name="T3" fmla="*/ 2147483646 h 288"/>
                <a:gd name="T4" fmla="*/ 2147483646 w 127"/>
                <a:gd name="T5" fmla="*/ 2147483646 h 288"/>
                <a:gd name="T6" fmla="*/ 2147483646 w 127"/>
                <a:gd name="T7" fmla="*/ 0 h 288"/>
                <a:gd name="T8" fmla="*/ 0 w 127"/>
                <a:gd name="T9" fmla="*/ 0 h 288"/>
                <a:gd name="T10" fmla="*/ 2147483646 w 127"/>
                <a:gd name="T11" fmla="*/ 2147483646 h 288"/>
                <a:gd name="T12" fmla="*/ 2147483646 w 127"/>
                <a:gd name="T13" fmla="*/ 2147483646 h 288"/>
                <a:gd name="T14" fmla="*/ 0 60000 65536"/>
                <a:gd name="T15" fmla="*/ 0 60000 65536"/>
                <a:gd name="T16" fmla="*/ 0 60000 65536"/>
                <a:gd name="T17" fmla="*/ 0 60000 65536"/>
                <a:gd name="T18" fmla="*/ 0 60000 65536"/>
                <a:gd name="T19" fmla="*/ 0 60000 65536"/>
                <a:gd name="T20" fmla="*/ 0 60000 65536"/>
                <a:gd name="T21" fmla="*/ 0 w 127"/>
                <a:gd name="T22" fmla="*/ 0 h 288"/>
                <a:gd name="T23" fmla="*/ 127 w 127"/>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7" h="288">
                  <a:moveTo>
                    <a:pt x="27" y="288"/>
                  </a:moveTo>
                  <a:lnTo>
                    <a:pt x="100" y="288"/>
                  </a:lnTo>
                  <a:lnTo>
                    <a:pt x="100" y="35"/>
                  </a:lnTo>
                  <a:lnTo>
                    <a:pt x="127" y="0"/>
                  </a:lnTo>
                  <a:lnTo>
                    <a:pt x="0" y="0"/>
                  </a:lnTo>
                  <a:lnTo>
                    <a:pt x="27" y="33"/>
                  </a:lnTo>
                  <a:lnTo>
                    <a:pt x="27" y="2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2267" name="Freeform 47"/>
            <p:cNvSpPr>
              <a:spLocks/>
            </p:cNvSpPr>
            <p:nvPr/>
          </p:nvSpPr>
          <p:spPr bwMode="auto">
            <a:xfrm>
              <a:off x="1663700" y="4019550"/>
              <a:ext cx="203200" cy="457200"/>
            </a:xfrm>
            <a:custGeom>
              <a:avLst/>
              <a:gdLst>
                <a:gd name="T0" fmla="*/ 2147483646 w 128"/>
                <a:gd name="T1" fmla="*/ 2147483646 h 288"/>
                <a:gd name="T2" fmla="*/ 2147483646 w 128"/>
                <a:gd name="T3" fmla="*/ 2147483646 h 288"/>
                <a:gd name="T4" fmla="*/ 2147483646 w 128"/>
                <a:gd name="T5" fmla="*/ 2147483646 h 288"/>
                <a:gd name="T6" fmla="*/ 2147483646 w 128"/>
                <a:gd name="T7" fmla="*/ 0 h 288"/>
                <a:gd name="T8" fmla="*/ 0 w 128"/>
                <a:gd name="T9" fmla="*/ 0 h 288"/>
                <a:gd name="T10" fmla="*/ 2147483646 w 128"/>
                <a:gd name="T11" fmla="*/ 2147483646 h 288"/>
                <a:gd name="T12" fmla="*/ 2147483646 w 128"/>
                <a:gd name="T13" fmla="*/ 2147483646 h 288"/>
                <a:gd name="T14" fmla="*/ 0 60000 65536"/>
                <a:gd name="T15" fmla="*/ 0 60000 65536"/>
                <a:gd name="T16" fmla="*/ 0 60000 65536"/>
                <a:gd name="T17" fmla="*/ 0 60000 65536"/>
                <a:gd name="T18" fmla="*/ 0 60000 65536"/>
                <a:gd name="T19" fmla="*/ 0 60000 65536"/>
                <a:gd name="T20" fmla="*/ 0 60000 65536"/>
                <a:gd name="T21" fmla="*/ 0 w 128"/>
                <a:gd name="T22" fmla="*/ 0 h 288"/>
                <a:gd name="T23" fmla="*/ 128 w 128"/>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8" h="288">
                  <a:moveTo>
                    <a:pt x="27" y="288"/>
                  </a:moveTo>
                  <a:lnTo>
                    <a:pt x="102" y="288"/>
                  </a:lnTo>
                  <a:lnTo>
                    <a:pt x="102" y="35"/>
                  </a:lnTo>
                  <a:lnTo>
                    <a:pt x="128" y="0"/>
                  </a:lnTo>
                  <a:lnTo>
                    <a:pt x="0" y="0"/>
                  </a:lnTo>
                  <a:lnTo>
                    <a:pt x="27" y="33"/>
                  </a:lnTo>
                  <a:lnTo>
                    <a:pt x="27" y="2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2268" name="Freeform 48"/>
            <p:cNvSpPr>
              <a:spLocks/>
            </p:cNvSpPr>
            <p:nvPr/>
          </p:nvSpPr>
          <p:spPr bwMode="auto">
            <a:xfrm>
              <a:off x="2163763" y="4019550"/>
              <a:ext cx="200025" cy="457200"/>
            </a:xfrm>
            <a:custGeom>
              <a:avLst/>
              <a:gdLst>
                <a:gd name="T0" fmla="*/ 2147483646 w 126"/>
                <a:gd name="T1" fmla="*/ 2147483646 h 288"/>
                <a:gd name="T2" fmla="*/ 2147483646 w 126"/>
                <a:gd name="T3" fmla="*/ 2147483646 h 288"/>
                <a:gd name="T4" fmla="*/ 2147483646 w 126"/>
                <a:gd name="T5" fmla="*/ 2147483646 h 288"/>
                <a:gd name="T6" fmla="*/ 2147483646 w 126"/>
                <a:gd name="T7" fmla="*/ 0 h 288"/>
                <a:gd name="T8" fmla="*/ 0 w 126"/>
                <a:gd name="T9" fmla="*/ 0 h 288"/>
                <a:gd name="T10" fmla="*/ 2147483646 w 126"/>
                <a:gd name="T11" fmla="*/ 2147483646 h 288"/>
                <a:gd name="T12" fmla="*/ 2147483646 w 126"/>
                <a:gd name="T13" fmla="*/ 2147483646 h 288"/>
                <a:gd name="T14" fmla="*/ 0 60000 65536"/>
                <a:gd name="T15" fmla="*/ 0 60000 65536"/>
                <a:gd name="T16" fmla="*/ 0 60000 65536"/>
                <a:gd name="T17" fmla="*/ 0 60000 65536"/>
                <a:gd name="T18" fmla="*/ 0 60000 65536"/>
                <a:gd name="T19" fmla="*/ 0 60000 65536"/>
                <a:gd name="T20" fmla="*/ 0 60000 65536"/>
                <a:gd name="T21" fmla="*/ 0 w 126"/>
                <a:gd name="T22" fmla="*/ 0 h 288"/>
                <a:gd name="T23" fmla="*/ 126 w 126"/>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6" h="288">
                  <a:moveTo>
                    <a:pt x="27" y="288"/>
                  </a:moveTo>
                  <a:lnTo>
                    <a:pt x="100" y="288"/>
                  </a:lnTo>
                  <a:lnTo>
                    <a:pt x="100" y="35"/>
                  </a:lnTo>
                  <a:lnTo>
                    <a:pt x="126" y="0"/>
                  </a:lnTo>
                  <a:lnTo>
                    <a:pt x="0" y="0"/>
                  </a:lnTo>
                  <a:lnTo>
                    <a:pt x="27" y="33"/>
                  </a:lnTo>
                  <a:lnTo>
                    <a:pt x="27" y="2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2269" name="Freeform 49"/>
            <p:cNvSpPr>
              <a:spLocks/>
            </p:cNvSpPr>
            <p:nvPr/>
          </p:nvSpPr>
          <p:spPr bwMode="auto">
            <a:xfrm>
              <a:off x="2581275" y="4019550"/>
              <a:ext cx="201613" cy="457200"/>
            </a:xfrm>
            <a:custGeom>
              <a:avLst/>
              <a:gdLst>
                <a:gd name="T0" fmla="*/ 2147483646 w 127"/>
                <a:gd name="T1" fmla="*/ 2147483646 h 288"/>
                <a:gd name="T2" fmla="*/ 2147483646 w 127"/>
                <a:gd name="T3" fmla="*/ 2147483646 h 288"/>
                <a:gd name="T4" fmla="*/ 2147483646 w 127"/>
                <a:gd name="T5" fmla="*/ 2147483646 h 288"/>
                <a:gd name="T6" fmla="*/ 2147483646 w 127"/>
                <a:gd name="T7" fmla="*/ 0 h 288"/>
                <a:gd name="T8" fmla="*/ 0 w 127"/>
                <a:gd name="T9" fmla="*/ 0 h 288"/>
                <a:gd name="T10" fmla="*/ 2147483646 w 127"/>
                <a:gd name="T11" fmla="*/ 2147483646 h 288"/>
                <a:gd name="T12" fmla="*/ 2147483646 w 127"/>
                <a:gd name="T13" fmla="*/ 2147483646 h 288"/>
                <a:gd name="T14" fmla="*/ 0 60000 65536"/>
                <a:gd name="T15" fmla="*/ 0 60000 65536"/>
                <a:gd name="T16" fmla="*/ 0 60000 65536"/>
                <a:gd name="T17" fmla="*/ 0 60000 65536"/>
                <a:gd name="T18" fmla="*/ 0 60000 65536"/>
                <a:gd name="T19" fmla="*/ 0 60000 65536"/>
                <a:gd name="T20" fmla="*/ 0 60000 65536"/>
                <a:gd name="T21" fmla="*/ 0 w 127"/>
                <a:gd name="T22" fmla="*/ 0 h 288"/>
                <a:gd name="T23" fmla="*/ 127 w 127"/>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7" h="288">
                  <a:moveTo>
                    <a:pt x="25" y="288"/>
                  </a:moveTo>
                  <a:lnTo>
                    <a:pt x="100" y="288"/>
                  </a:lnTo>
                  <a:lnTo>
                    <a:pt x="100" y="35"/>
                  </a:lnTo>
                  <a:lnTo>
                    <a:pt x="127" y="0"/>
                  </a:lnTo>
                  <a:lnTo>
                    <a:pt x="0" y="0"/>
                  </a:lnTo>
                  <a:lnTo>
                    <a:pt x="25" y="33"/>
                  </a:lnTo>
                  <a:lnTo>
                    <a:pt x="25" y="2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2270" name="Freeform 50"/>
            <p:cNvSpPr>
              <a:spLocks/>
            </p:cNvSpPr>
            <p:nvPr/>
          </p:nvSpPr>
          <p:spPr bwMode="auto">
            <a:xfrm>
              <a:off x="3038475" y="4019550"/>
              <a:ext cx="203200" cy="457200"/>
            </a:xfrm>
            <a:custGeom>
              <a:avLst/>
              <a:gdLst>
                <a:gd name="T0" fmla="*/ 2147483646 w 128"/>
                <a:gd name="T1" fmla="*/ 2147483646 h 288"/>
                <a:gd name="T2" fmla="*/ 2147483646 w 128"/>
                <a:gd name="T3" fmla="*/ 2147483646 h 288"/>
                <a:gd name="T4" fmla="*/ 2147483646 w 128"/>
                <a:gd name="T5" fmla="*/ 2147483646 h 288"/>
                <a:gd name="T6" fmla="*/ 2147483646 w 128"/>
                <a:gd name="T7" fmla="*/ 0 h 288"/>
                <a:gd name="T8" fmla="*/ 0 w 128"/>
                <a:gd name="T9" fmla="*/ 0 h 288"/>
                <a:gd name="T10" fmla="*/ 2147483646 w 128"/>
                <a:gd name="T11" fmla="*/ 2147483646 h 288"/>
                <a:gd name="T12" fmla="*/ 2147483646 w 128"/>
                <a:gd name="T13" fmla="*/ 2147483646 h 288"/>
                <a:gd name="T14" fmla="*/ 0 60000 65536"/>
                <a:gd name="T15" fmla="*/ 0 60000 65536"/>
                <a:gd name="T16" fmla="*/ 0 60000 65536"/>
                <a:gd name="T17" fmla="*/ 0 60000 65536"/>
                <a:gd name="T18" fmla="*/ 0 60000 65536"/>
                <a:gd name="T19" fmla="*/ 0 60000 65536"/>
                <a:gd name="T20" fmla="*/ 0 60000 65536"/>
                <a:gd name="T21" fmla="*/ 0 w 128"/>
                <a:gd name="T22" fmla="*/ 0 h 288"/>
                <a:gd name="T23" fmla="*/ 128 w 128"/>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8" h="288">
                  <a:moveTo>
                    <a:pt x="27" y="288"/>
                  </a:moveTo>
                  <a:lnTo>
                    <a:pt x="102" y="288"/>
                  </a:lnTo>
                  <a:lnTo>
                    <a:pt x="102" y="35"/>
                  </a:lnTo>
                  <a:lnTo>
                    <a:pt x="128" y="0"/>
                  </a:lnTo>
                  <a:lnTo>
                    <a:pt x="0" y="0"/>
                  </a:lnTo>
                  <a:lnTo>
                    <a:pt x="27" y="33"/>
                  </a:lnTo>
                  <a:lnTo>
                    <a:pt x="27" y="2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2271" name="Freeform 51"/>
            <p:cNvSpPr>
              <a:spLocks/>
            </p:cNvSpPr>
            <p:nvPr/>
          </p:nvSpPr>
          <p:spPr bwMode="auto">
            <a:xfrm>
              <a:off x="3443288" y="4019550"/>
              <a:ext cx="204787" cy="457200"/>
            </a:xfrm>
            <a:custGeom>
              <a:avLst/>
              <a:gdLst>
                <a:gd name="T0" fmla="*/ 2147483646 w 129"/>
                <a:gd name="T1" fmla="*/ 2147483646 h 288"/>
                <a:gd name="T2" fmla="*/ 2147483646 w 129"/>
                <a:gd name="T3" fmla="*/ 2147483646 h 288"/>
                <a:gd name="T4" fmla="*/ 2147483646 w 129"/>
                <a:gd name="T5" fmla="*/ 2147483646 h 288"/>
                <a:gd name="T6" fmla="*/ 2147483646 w 129"/>
                <a:gd name="T7" fmla="*/ 0 h 288"/>
                <a:gd name="T8" fmla="*/ 0 w 129"/>
                <a:gd name="T9" fmla="*/ 0 h 288"/>
                <a:gd name="T10" fmla="*/ 2147483646 w 129"/>
                <a:gd name="T11" fmla="*/ 2147483646 h 288"/>
                <a:gd name="T12" fmla="*/ 2147483646 w 129"/>
                <a:gd name="T13" fmla="*/ 2147483646 h 288"/>
                <a:gd name="T14" fmla="*/ 0 60000 65536"/>
                <a:gd name="T15" fmla="*/ 0 60000 65536"/>
                <a:gd name="T16" fmla="*/ 0 60000 65536"/>
                <a:gd name="T17" fmla="*/ 0 60000 65536"/>
                <a:gd name="T18" fmla="*/ 0 60000 65536"/>
                <a:gd name="T19" fmla="*/ 0 60000 65536"/>
                <a:gd name="T20" fmla="*/ 0 60000 65536"/>
                <a:gd name="T21" fmla="*/ 0 w 129"/>
                <a:gd name="T22" fmla="*/ 0 h 288"/>
                <a:gd name="T23" fmla="*/ 129 w 129"/>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9" h="288">
                  <a:moveTo>
                    <a:pt x="27" y="288"/>
                  </a:moveTo>
                  <a:lnTo>
                    <a:pt x="102" y="288"/>
                  </a:lnTo>
                  <a:lnTo>
                    <a:pt x="102" y="35"/>
                  </a:lnTo>
                  <a:lnTo>
                    <a:pt x="129" y="0"/>
                  </a:lnTo>
                  <a:lnTo>
                    <a:pt x="0" y="0"/>
                  </a:lnTo>
                  <a:lnTo>
                    <a:pt x="27" y="33"/>
                  </a:lnTo>
                  <a:lnTo>
                    <a:pt x="27" y="2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2272" name="Freeform 52"/>
            <p:cNvSpPr>
              <a:spLocks/>
            </p:cNvSpPr>
            <p:nvPr/>
          </p:nvSpPr>
          <p:spPr bwMode="auto">
            <a:xfrm>
              <a:off x="3943350" y="4019550"/>
              <a:ext cx="201613" cy="457200"/>
            </a:xfrm>
            <a:custGeom>
              <a:avLst/>
              <a:gdLst>
                <a:gd name="T0" fmla="*/ 2147483646 w 127"/>
                <a:gd name="T1" fmla="*/ 2147483646 h 288"/>
                <a:gd name="T2" fmla="*/ 2147483646 w 127"/>
                <a:gd name="T3" fmla="*/ 2147483646 h 288"/>
                <a:gd name="T4" fmla="*/ 2147483646 w 127"/>
                <a:gd name="T5" fmla="*/ 2147483646 h 288"/>
                <a:gd name="T6" fmla="*/ 2147483646 w 127"/>
                <a:gd name="T7" fmla="*/ 0 h 288"/>
                <a:gd name="T8" fmla="*/ 0 w 127"/>
                <a:gd name="T9" fmla="*/ 0 h 288"/>
                <a:gd name="T10" fmla="*/ 2147483646 w 127"/>
                <a:gd name="T11" fmla="*/ 2147483646 h 288"/>
                <a:gd name="T12" fmla="*/ 2147483646 w 127"/>
                <a:gd name="T13" fmla="*/ 2147483646 h 288"/>
                <a:gd name="T14" fmla="*/ 0 60000 65536"/>
                <a:gd name="T15" fmla="*/ 0 60000 65536"/>
                <a:gd name="T16" fmla="*/ 0 60000 65536"/>
                <a:gd name="T17" fmla="*/ 0 60000 65536"/>
                <a:gd name="T18" fmla="*/ 0 60000 65536"/>
                <a:gd name="T19" fmla="*/ 0 60000 65536"/>
                <a:gd name="T20" fmla="*/ 0 60000 65536"/>
                <a:gd name="T21" fmla="*/ 0 w 127"/>
                <a:gd name="T22" fmla="*/ 0 h 288"/>
                <a:gd name="T23" fmla="*/ 127 w 127"/>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7" h="288">
                  <a:moveTo>
                    <a:pt x="25" y="288"/>
                  </a:moveTo>
                  <a:lnTo>
                    <a:pt x="100" y="288"/>
                  </a:lnTo>
                  <a:lnTo>
                    <a:pt x="100" y="35"/>
                  </a:lnTo>
                  <a:lnTo>
                    <a:pt x="127" y="0"/>
                  </a:lnTo>
                  <a:lnTo>
                    <a:pt x="0" y="0"/>
                  </a:lnTo>
                  <a:lnTo>
                    <a:pt x="25" y="33"/>
                  </a:lnTo>
                  <a:lnTo>
                    <a:pt x="25" y="2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2273" name="Freeform 53"/>
            <p:cNvSpPr>
              <a:spLocks/>
            </p:cNvSpPr>
            <p:nvPr/>
          </p:nvSpPr>
          <p:spPr bwMode="auto">
            <a:xfrm>
              <a:off x="4360863" y="4019550"/>
              <a:ext cx="201612" cy="457200"/>
            </a:xfrm>
            <a:custGeom>
              <a:avLst/>
              <a:gdLst>
                <a:gd name="T0" fmla="*/ 2147483646 w 127"/>
                <a:gd name="T1" fmla="*/ 2147483646 h 288"/>
                <a:gd name="T2" fmla="*/ 2147483646 w 127"/>
                <a:gd name="T3" fmla="*/ 2147483646 h 288"/>
                <a:gd name="T4" fmla="*/ 2147483646 w 127"/>
                <a:gd name="T5" fmla="*/ 2147483646 h 288"/>
                <a:gd name="T6" fmla="*/ 2147483646 w 127"/>
                <a:gd name="T7" fmla="*/ 0 h 288"/>
                <a:gd name="T8" fmla="*/ 0 w 127"/>
                <a:gd name="T9" fmla="*/ 0 h 288"/>
                <a:gd name="T10" fmla="*/ 2147483646 w 127"/>
                <a:gd name="T11" fmla="*/ 2147483646 h 288"/>
                <a:gd name="T12" fmla="*/ 2147483646 w 127"/>
                <a:gd name="T13" fmla="*/ 2147483646 h 288"/>
                <a:gd name="T14" fmla="*/ 0 60000 65536"/>
                <a:gd name="T15" fmla="*/ 0 60000 65536"/>
                <a:gd name="T16" fmla="*/ 0 60000 65536"/>
                <a:gd name="T17" fmla="*/ 0 60000 65536"/>
                <a:gd name="T18" fmla="*/ 0 60000 65536"/>
                <a:gd name="T19" fmla="*/ 0 60000 65536"/>
                <a:gd name="T20" fmla="*/ 0 60000 65536"/>
                <a:gd name="T21" fmla="*/ 0 w 127"/>
                <a:gd name="T22" fmla="*/ 0 h 288"/>
                <a:gd name="T23" fmla="*/ 127 w 127"/>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7" h="288">
                  <a:moveTo>
                    <a:pt x="27" y="288"/>
                  </a:moveTo>
                  <a:lnTo>
                    <a:pt x="102" y="288"/>
                  </a:lnTo>
                  <a:lnTo>
                    <a:pt x="102" y="35"/>
                  </a:lnTo>
                  <a:lnTo>
                    <a:pt x="127" y="0"/>
                  </a:lnTo>
                  <a:lnTo>
                    <a:pt x="0" y="0"/>
                  </a:lnTo>
                  <a:lnTo>
                    <a:pt x="27" y="33"/>
                  </a:lnTo>
                  <a:lnTo>
                    <a:pt x="27" y="2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2274" name="Freeform 54"/>
            <p:cNvSpPr>
              <a:spLocks/>
            </p:cNvSpPr>
            <p:nvPr/>
          </p:nvSpPr>
          <p:spPr bwMode="auto">
            <a:xfrm>
              <a:off x="4833938" y="4019550"/>
              <a:ext cx="201612" cy="457200"/>
            </a:xfrm>
            <a:custGeom>
              <a:avLst/>
              <a:gdLst>
                <a:gd name="T0" fmla="*/ 2147483646 w 127"/>
                <a:gd name="T1" fmla="*/ 2147483646 h 288"/>
                <a:gd name="T2" fmla="*/ 2147483646 w 127"/>
                <a:gd name="T3" fmla="*/ 2147483646 h 288"/>
                <a:gd name="T4" fmla="*/ 2147483646 w 127"/>
                <a:gd name="T5" fmla="*/ 2147483646 h 288"/>
                <a:gd name="T6" fmla="*/ 2147483646 w 127"/>
                <a:gd name="T7" fmla="*/ 0 h 288"/>
                <a:gd name="T8" fmla="*/ 0 w 127"/>
                <a:gd name="T9" fmla="*/ 0 h 288"/>
                <a:gd name="T10" fmla="*/ 2147483646 w 127"/>
                <a:gd name="T11" fmla="*/ 2147483646 h 288"/>
                <a:gd name="T12" fmla="*/ 2147483646 w 127"/>
                <a:gd name="T13" fmla="*/ 2147483646 h 288"/>
                <a:gd name="T14" fmla="*/ 0 60000 65536"/>
                <a:gd name="T15" fmla="*/ 0 60000 65536"/>
                <a:gd name="T16" fmla="*/ 0 60000 65536"/>
                <a:gd name="T17" fmla="*/ 0 60000 65536"/>
                <a:gd name="T18" fmla="*/ 0 60000 65536"/>
                <a:gd name="T19" fmla="*/ 0 60000 65536"/>
                <a:gd name="T20" fmla="*/ 0 60000 65536"/>
                <a:gd name="T21" fmla="*/ 0 w 127"/>
                <a:gd name="T22" fmla="*/ 0 h 288"/>
                <a:gd name="T23" fmla="*/ 127 w 127"/>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7" h="288">
                  <a:moveTo>
                    <a:pt x="27" y="288"/>
                  </a:moveTo>
                  <a:lnTo>
                    <a:pt x="100" y="288"/>
                  </a:lnTo>
                  <a:lnTo>
                    <a:pt x="100" y="35"/>
                  </a:lnTo>
                  <a:lnTo>
                    <a:pt x="127" y="0"/>
                  </a:lnTo>
                  <a:lnTo>
                    <a:pt x="0" y="0"/>
                  </a:lnTo>
                  <a:lnTo>
                    <a:pt x="27" y="33"/>
                  </a:lnTo>
                  <a:lnTo>
                    <a:pt x="27" y="2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2275" name="Freeform 55"/>
            <p:cNvSpPr>
              <a:spLocks/>
            </p:cNvSpPr>
            <p:nvPr/>
          </p:nvSpPr>
          <p:spPr bwMode="auto">
            <a:xfrm>
              <a:off x="5199063" y="4019550"/>
              <a:ext cx="201612" cy="457200"/>
            </a:xfrm>
            <a:custGeom>
              <a:avLst/>
              <a:gdLst>
                <a:gd name="T0" fmla="*/ 2147483646 w 127"/>
                <a:gd name="T1" fmla="*/ 2147483646 h 288"/>
                <a:gd name="T2" fmla="*/ 2147483646 w 127"/>
                <a:gd name="T3" fmla="*/ 2147483646 h 288"/>
                <a:gd name="T4" fmla="*/ 2147483646 w 127"/>
                <a:gd name="T5" fmla="*/ 2147483646 h 288"/>
                <a:gd name="T6" fmla="*/ 2147483646 w 127"/>
                <a:gd name="T7" fmla="*/ 0 h 288"/>
                <a:gd name="T8" fmla="*/ 0 w 127"/>
                <a:gd name="T9" fmla="*/ 0 h 288"/>
                <a:gd name="T10" fmla="*/ 2147483646 w 127"/>
                <a:gd name="T11" fmla="*/ 2147483646 h 288"/>
                <a:gd name="T12" fmla="*/ 2147483646 w 127"/>
                <a:gd name="T13" fmla="*/ 2147483646 h 288"/>
                <a:gd name="T14" fmla="*/ 0 60000 65536"/>
                <a:gd name="T15" fmla="*/ 0 60000 65536"/>
                <a:gd name="T16" fmla="*/ 0 60000 65536"/>
                <a:gd name="T17" fmla="*/ 0 60000 65536"/>
                <a:gd name="T18" fmla="*/ 0 60000 65536"/>
                <a:gd name="T19" fmla="*/ 0 60000 65536"/>
                <a:gd name="T20" fmla="*/ 0 60000 65536"/>
                <a:gd name="T21" fmla="*/ 0 w 127"/>
                <a:gd name="T22" fmla="*/ 0 h 288"/>
                <a:gd name="T23" fmla="*/ 127 w 127"/>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7" h="288">
                  <a:moveTo>
                    <a:pt x="27" y="288"/>
                  </a:moveTo>
                  <a:lnTo>
                    <a:pt x="102" y="288"/>
                  </a:lnTo>
                  <a:lnTo>
                    <a:pt x="102" y="35"/>
                  </a:lnTo>
                  <a:lnTo>
                    <a:pt x="127" y="0"/>
                  </a:lnTo>
                  <a:lnTo>
                    <a:pt x="0" y="0"/>
                  </a:lnTo>
                  <a:lnTo>
                    <a:pt x="27" y="33"/>
                  </a:lnTo>
                  <a:lnTo>
                    <a:pt x="27" y="2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2276" name="Freeform 56"/>
            <p:cNvSpPr>
              <a:spLocks/>
            </p:cNvSpPr>
            <p:nvPr/>
          </p:nvSpPr>
          <p:spPr bwMode="auto">
            <a:xfrm>
              <a:off x="5695950" y="4019550"/>
              <a:ext cx="201613" cy="457200"/>
            </a:xfrm>
            <a:custGeom>
              <a:avLst/>
              <a:gdLst>
                <a:gd name="T0" fmla="*/ 2147483646 w 127"/>
                <a:gd name="T1" fmla="*/ 2147483646 h 288"/>
                <a:gd name="T2" fmla="*/ 2147483646 w 127"/>
                <a:gd name="T3" fmla="*/ 2147483646 h 288"/>
                <a:gd name="T4" fmla="*/ 2147483646 w 127"/>
                <a:gd name="T5" fmla="*/ 2147483646 h 288"/>
                <a:gd name="T6" fmla="*/ 2147483646 w 127"/>
                <a:gd name="T7" fmla="*/ 0 h 288"/>
                <a:gd name="T8" fmla="*/ 0 w 127"/>
                <a:gd name="T9" fmla="*/ 0 h 288"/>
                <a:gd name="T10" fmla="*/ 2147483646 w 127"/>
                <a:gd name="T11" fmla="*/ 2147483646 h 288"/>
                <a:gd name="T12" fmla="*/ 2147483646 w 127"/>
                <a:gd name="T13" fmla="*/ 2147483646 h 288"/>
                <a:gd name="T14" fmla="*/ 0 60000 65536"/>
                <a:gd name="T15" fmla="*/ 0 60000 65536"/>
                <a:gd name="T16" fmla="*/ 0 60000 65536"/>
                <a:gd name="T17" fmla="*/ 0 60000 65536"/>
                <a:gd name="T18" fmla="*/ 0 60000 65536"/>
                <a:gd name="T19" fmla="*/ 0 60000 65536"/>
                <a:gd name="T20" fmla="*/ 0 60000 65536"/>
                <a:gd name="T21" fmla="*/ 0 w 127"/>
                <a:gd name="T22" fmla="*/ 0 h 288"/>
                <a:gd name="T23" fmla="*/ 127 w 127"/>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7" h="288">
                  <a:moveTo>
                    <a:pt x="27" y="288"/>
                  </a:moveTo>
                  <a:lnTo>
                    <a:pt x="100" y="288"/>
                  </a:lnTo>
                  <a:lnTo>
                    <a:pt x="100" y="35"/>
                  </a:lnTo>
                  <a:lnTo>
                    <a:pt x="127" y="0"/>
                  </a:lnTo>
                  <a:lnTo>
                    <a:pt x="0" y="0"/>
                  </a:lnTo>
                  <a:lnTo>
                    <a:pt x="27" y="33"/>
                  </a:lnTo>
                  <a:lnTo>
                    <a:pt x="27" y="2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2277" name="Freeform 57"/>
            <p:cNvSpPr>
              <a:spLocks/>
            </p:cNvSpPr>
            <p:nvPr/>
          </p:nvSpPr>
          <p:spPr bwMode="auto">
            <a:xfrm>
              <a:off x="6129338" y="4019550"/>
              <a:ext cx="201612" cy="457200"/>
            </a:xfrm>
            <a:custGeom>
              <a:avLst/>
              <a:gdLst>
                <a:gd name="T0" fmla="*/ 2147483646 w 127"/>
                <a:gd name="T1" fmla="*/ 2147483646 h 288"/>
                <a:gd name="T2" fmla="*/ 2147483646 w 127"/>
                <a:gd name="T3" fmla="*/ 2147483646 h 288"/>
                <a:gd name="T4" fmla="*/ 2147483646 w 127"/>
                <a:gd name="T5" fmla="*/ 2147483646 h 288"/>
                <a:gd name="T6" fmla="*/ 2147483646 w 127"/>
                <a:gd name="T7" fmla="*/ 0 h 288"/>
                <a:gd name="T8" fmla="*/ 0 w 127"/>
                <a:gd name="T9" fmla="*/ 0 h 288"/>
                <a:gd name="T10" fmla="*/ 2147483646 w 127"/>
                <a:gd name="T11" fmla="*/ 2147483646 h 288"/>
                <a:gd name="T12" fmla="*/ 2147483646 w 127"/>
                <a:gd name="T13" fmla="*/ 2147483646 h 288"/>
                <a:gd name="T14" fmla="*/ 0 60000 65536"/>
                <a:gd name="T15" fmla="*/ 0 60000 65536"/>
                <a:gd name="T16" fmla="*/ 0 60000 65536"/>
                <a:gd name="T17" fmla="*/ 0 60000 65536"/>
                <a:gd name="T18" fmla="*/ 0 60000 65536"/>
                <a:gd name="T19" fmla="*/ 0 60000 65536"/>
                <a:gd name="T20" fmla="*/ 0 60000 65536"/>
                <a:gd name="T21" fmla="*/ 0 w 127"/>
                <a:gd name="T22" fmla="*/ 0 h 288"/>
                <a:gd name="T23" fmla="*/ 127 w 127"/>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7" h="288">
                  <a:moveTo>
                    <a:pt x="27" y="288"/>
                  </a:moveTo>
                  <a:lnTo>
                    <a:pt x="102" y="288"/>
                  </a:lnTo>
                  <a:lnTo>
                    <a:pt x="102" y="35"/>
                  </a:lnTo>
                  <a:lnTo>
                    <a:pt x="127" y="0"/>
                  </a:lnTo>
                  <a:lnTo>
                    <a:pt x="0" y="0"/>
                  </a:lnTo>
                  <a:lnTo>
                    <a:pt x="27" y="33"/>
                  </a:lnTo>
                  <a:lnTo>
                    <a:pt x="27" y="2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2278" name="Freeform 58"/>
            <p:cNvSpPr>
              <a:spLocks/>
            </p:cNvSpPr>
            <p:nvPr/>
          </p:nvSpPr>
          <p:spPr bwMode="auto">
            <a:xfrm>
              <a:off x="6573838" y="4019550"/>
              <a:ext cx="204787" cy="457200"/>
            </a:xfrm>
            <a:custGeom>
              <a:avLst/>
              <a:gdLst>
                <a:gd name="T0" fmla="*/ 2147483646 w 129"/>
                <a:gd name="T1" fmla="*/ 2147483646 h 288"/>
                <a:gd name="T2" fmla="*/ 2147483646 w 129"/>
                <a:gd name="T3" fmla="*/ 2147483646 h 288"/>
                <a:gd name="T4" fmla="*/ 2147483646 w 129"/>
                <a:gd name="T5" fmla="*/ 2147483646 h 288"/>
                <a:gd name="T6" fmla="*/ 2147483646 w 129"/>
                <a:gd name="T7" fmla="*/ 0 h 288"/>
                <a:gd name="T8" fmla="*/ 0 w 129"/>
                <a:gd name="T9" fmla="*/ 0 h 288"/>
                <a:gd name="T10" fmla="*/ 2147483646 w 129"/>
                <a:gd name="T11" fmla="*/ 2147483646 h 288"/>
                <a:gd name="T12" fmla="*/ 2147483646 w 129"/>
                <a:gd name="T13" fmla="*/ 2147483646 h 288"/>
                <a:gd name="T14" fmla="*/ 0 60000 65536"/>
                <a:gd name="T15" fmla="*/ 0 60000 65536"/>
                <a:gd name="T16" fmla="*/ 0 60000 65536"/>
                <a:gd name="T17" fmla="*/ 0 60000 65536"/>
                <a:gd name="T18" fmla="*/ 0 60000 65536"/>
                <a:gd name="T19" fmla="*/ 0 60000 65536"/>
                <a:gd name="T20" fmla="*/ 0 60000 65536"/>
                <a:gd name="T21" fmla="*/ 0 w 129"/>
                <a:gd name="T22" fmla="*/ 0 h 288"/>
                <a:gd name="T23" fmla="*/ 129 w 129"/>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9" h="288">
                  <a:moveTo>
                    <a:pt x="27" y="288"/>
                  </a:moveTo>
                  <a:lnTo>
                    <a:pt x="102" y="288"/>
                  </a:lnTo>
                  <a:lnTo>
                    <a:pt x="102" y="35"/>
                  </a:lnTo>
                  <a:lnTo>
                    <a:pt x="129" y="0"/>
                  </a:lnTo>
                  <a:lnTo>
                    <a:pt x="0" y="0"/>
                  </a:lnTo>
                  <a:lnTo>
                    <a:pt x="27" y="33"/>
                  </a:lnTo>
                  <a:lnTo>
                    <a:pt x="27" y="2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2279" name="Line 59"/>
            <p:cNvSpPr>
              <a:spLocks noChangeShapeType="1"/>
            </p:cNvSpPr>
            <p:nvPr/>
          </p:nvSpPr>
          <p:spPr bwMode="auto">
            <a:xfrm>
              <a:off x="3724275" y="4740275"/>
              <a:ext cx="496888" cy="1588"/>
            </a:xfrm>
            <a:prstGeom prst="line">
              <a:avLst/>
            </a:prstGeom>
            <a:noFill/>
            <a:ln w="0">
              <a:solidFill>
                <a:srgbClr val="5CFFC9"/>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2280" name="Freeform 60"/>
            <p:cNvSpPr>
              <a:spLocks/>
            </p:cNvSpPr>
            <p:nvPr/>
          </p:nvSpPr>
          <p:spPr bwMode="auto">
            <a:xfrm>
              <a:off x="3724275" y="4684713"/>
              <a:ext cx="112713" cy="112712"/>
            </a:xfrm>
            <a:custGeom>
              <a:avLst/>
              <a:gdLst>
                <a:gd name="T0" fmla="*/ 2147483646 w 71"/>
                <a:gd name="T1" fmla="*/ 0 h 71"/>
                <a:gd name="T2" fmla="*/ 0 w 71"/>
                <a:gd name="T3" fmla="*/ 2147483646 h 71"/>
                <a:gd name="T4" fmla="*/ 2147483646 w 71"/>
                <a:gd name="T5" fmla="*/ 2147483646 h 71"/>
                <a:gd name="T6" fmla="*/ 2147483646 w 71"/>
                <a:gd name="T7" fmla="*/ 2147483646 h 71"/>
                <a:gd name="T8" fmla="*/ 2147483646 w 71"/>
                <a:gd name="T9" fmla="*/ 0 h 71"/>
                <a:gd name="T10" fmla="*/ 0 60000 65536"/>
                <a:gd name="T11" fmla="*/ 0 60000 65536"/>
                <a:gd name="T12" fmla="*/ 0 60000 65536"/>
                <a:gd name="T13" fmla="*/ 0 60000 65536"/>
                <a:gd name="T14" fmla="*/ 0 60000 65536"/>
                <a:gd name="T15" fmla="*/ 0 w 71"/>
                <a:gd name="T16" fmla="*/ 0 h 71"/>
                <a:gd name="T17" fmla="*/ 71 w 71"/>
                <a:gd name="T18" fmla="*/ 71 h 71"/>
              </a:gdLst>
              <a:ahLst/>
              <a:cxnLst>
                <a:cxn ang="T10">
                  <a:pos x="T0" y="T1"/>
                </a:cxn>
                <a:cxn ang="T11">
                  <a:pos x="T2" y="T3"/>
                </a:cxn>
                <a:cxn ang="T12">
                  <a:pos x="T4" y="T5"/>
                </a:cxn>
                <a:cxn ang="T13">
                  <a:pos x="T6" y="T7"/>
                </a:cxn>
                <a:cxn ang="T14">
                  <a:pos x="T8" y="T9"/>
                </a:cxn>
              </a:cxnLst>
              <a:rect l="T15" t="T16" r="T17" b="T18"/>
              <a:pathLst>
                <a:path w="71" h="71">
                  <a:moveTo>
                    <a:pt x="71" y="0"/>
                  </a:moveTo>
                  <a:lnTo>
                    <a:pt x="0" y="35"/>
                  </a:lnTo>
                  <a:lnTo>
                    <a:pt x="71" y="71"/>
                  </a:lnTo>
                  <a:lnTo>
                    <a:pt x="36" y="35"/>
                  </a:lnTo>
                  <a:lnTo>
                    <a:pt x="71" y="0"/>
                  </a:lnTo>
                  <a:close/>
                </a:path>
              </a:pathLst>
            </a:custGeom>
            <a:solidFill>
              <a:srgbClr val="5CFFC9"/>
            </a:solidFill>
            <a:ln w="0">
              <a:solidFill>
                <a:srgbClr val="5CFFC9"/>
              </a:solidFill>
              <a:round/>
              <a:headEnd/>
              <a:tailEnd/>
            </a:ln>
          </p:spPr>
          <p:txBody>
            <a:bodyPr/>
            <a:lstStyle/>
            <a:p>
              <a:endParaRPr lang="en-US" sz="1013"/>
            </a:p>
          </p:txBody>
        </p:sp>
        <p:sp>
          <p:nvSpPr>
            <p:cNvPr id="52281" name="Line 61"/>
            <p:cNvSpPr>
              <a:spLocks noChangeShapeType="1"/>
            </p:cNvSpPr>
            <p:nvPr/>
          </p:nvSpPr>
          <p:spPr bwMode="auto">
            <a:xfrm>
              <a:off x="3724275" y="4684713"/>
              <a:ext cx="1588" cy="112712"/>
            </a:xfrm>
            <a:prstGeom prst="line">
              <a:avLst/>
            </a:prstGeom>
            <a:noFill/>
            <a:ln w="0">
              <a:solidFill>
                <a:srgbClr val="5CFFC9"/>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2282" name="Freeform 62"/>
            <p:cNvSpPr>
              <a:spLocks/>
            </p:cNvSpPr>
            <p:nvPr/>
          </p:nvSpPr>
          <p:spPr bwMode="auto">
            <a:xfrm>
              <a:off x="4108450" y="4684713"/>
              <a:ext cx="112713" cy="112712"/>
            </a:xfrm>
            <a:custGeom>
              <a:avLst/>
              <a:gdLst>
                <a:gd name="T0" fmla="*/ 0 w 71"/>
                <a:gd name="T1" fmla="*/ 0 h 71"/>
                <a:gd name="T2" fmla="*/ 2147483646 w 71"/>
                <a:gd name="T3" fmla="*/ 2147483646 h 71"/>
                <a:gd name="T4" fmla="*/ 0 w 71"/>
                <a:gd name="T5" fmla="*/ 2147483646 h 71"/>
                <a:gd name="T6" fmla="*/ 2147483646 w 71"/>
                <a:gd name="T7" fmla="*/ 2147483646 h 71"/>
                <a:gd name="T8" fmla="*/ 0 w 71"/>
                <a:gd name="T9" fmla="*/ 0 h 71"/>
                <a:gd name="T10" fmla="*/ 0 60000 65536"/>
                <a:gd name="T11" fmla="*/ 0 60000 65536"/>
                <a:gd name="T12" fmla="*/ 0 60000 65536"/>
                <a:gd name="T13" fmla="*/ 0 60000 65536"/>
                <a:gd name="T14" fmla="*/ 0 60000 65536"/>
                <a:gd name="T15" fmla="*/ 0 w 71"/>
                <a:gd name="T16" fmla="*/ 0 h 71"/>
                <a:gd name="T17" fmla="*/ 71 w 71"/>
                <a:gd name="T18" fmla="*/ 71 h 71"/>
              </a:gdLst>
              <a:ahLst/>
              <a:cxnLst>
                <a:cxn ang="T10">
                  <a:pos x="T0" y="T1"/>
                </a:cxn>
                <a:cxn ang="T11">
                  <a:pos x="T2" y="T3"/>
                </a:cxn>
                <a:cxn ang="T12">
                  <a:pos x="T4" y="T5"/>
                </a:cxn>
                <a:cxn ang="T13">
                  <a:pos x="T6" y="T7"/>
                </a:cxn>
                <a:cxn ang="T14">
                  <a:pos x="T8" y="T9"/>
                </a:cxn>
              </a:cxnLst>
              <a:rect l="T15" t="T16" r="T17" b="T18"/>
              <a:pathLst>
                <a:path w="71" h="71">
                  <a:moveTo>
                    <a:pt x="0" y="0"/>
                  </a:moveTo>
                  <a:lnTo>
                    <a:pt x="71" y="35"/>
                  </a:lnTo>
                  <a:lnTo>
                    <a:pt x="0" y="71"/>
                  </a:lnTo>
                  <a:lnTo>
                    <a:pt x="36" y="35"/>
                  </a:lnTo>
                  <a:lnTo>
                    <a:pt x="0" y="0"/>
                  </a:lnTo>
                  <a:close/>
                </a:path>
              </a:pathLst>
            </a:custGeom>
            <a:solidFill>
              <a:srgbClr val="5CFFC9"/>
            </a:solidFill>
            <a:ln w="0">
              <a:solidFill>
                <a:srgbClr val="5CFFC9"/>
              </a:solidFill>
              <a:round/>
              <a:headEnd/>
              <a:tailEnd/>
            </a:ln>
          </p:spPr>
          <p:txBody>
            <a:bodyPr/>
            <a:lstStyle/>
            <a:p>
              <a:endParaRPr lang="en-US" sz="1013"/>
            </a:p>
          </p:txBody>
        </p:sp>
        <p:sp>
          <p:nvSpPr>
            <p:cNvPr id="52283" name="Line 63"/>
            <p:cNvSpPr>
              <a:spLocks noChangeShapeType="1"/>
            </p:cNvSpPr>
            <p:nvPr/>
          </p:nvSpPr>
          <p:spPr bwMode="auto">
            <a:xfrm>
              <a:off x="4221163" y="4684713"/>
              <a:ext cx="1587" cy="112712"/>
            </a:xfrm>
            <a:prstGeom prst="line">
              <a:avLst/>
            </a:prstGeom>
            <a:noFill/>
            <a:ln w="0">
              <a:solidFill>
                <a:srgbClr val="5CFFC9"/>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2284" name="Line 64"/>
            <p:cNvSpPr>
              <a:spLocks noChangeShapeType="1"/>
            </p:cNvSpPr>
            <p:nvPr/>
          </p:nvSpPr>
          <p:spPr bwMode="auto">
            <a:xfrm>
              <a:off x="4614863" y="4740275"/>
              <a:ext cx="500062" cy="1588"/>
            </a:xfrm>
            <a:prstGeom prst="line">
              <a:avLst/>
            </a:prstGeom>
            <a:noFill/>
            <a:ln w="0">
              <a:solidFill>
                <a:srgbClr val="5CFFC9"/>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2285" name="Freeform 65"/>
            <p:cNvSpPr>
              <a:spLocks/>
            </p:cNvSpPr>
            <p:nvPr/>
          </p:nvSpPr>
          <p:spPr bwMode="auto">
            <a:xfrm>
              <a:off x="4614863" y="4684713"/>
              <a:ext cx="115887" cy="112712"/>
            </a:xfrm>
            <a:custGeom>
              <a:avLst/>
              <a:gdLst>
                <a:gd name="T0" fmla="*/ 2147483646 w 73"/>
                <a:gd name="T1" fmla="*/ 0 h 71"/>
                <a:gd name="T2" fmla="*/ 0 w 73"/>
                <a:gd name="T3" fmla="*/ 2147483646 h 71"/>
                <a:gd name="T4" fmla="*/ 2147483646 w 73"/>
                <a:gd name="T5" fmla="*/ 2147483646 h 71"/>
                <a:gd name="T6" fmla="*/ 2147483646 w 73"/>
                <a:gd name="T7" fmla="*/ 2147483646 h 71"/>
                <a:gd name="T8" fmla="*/ 2147483646 w 73"/>
                <a:gd name="T9" fmla="*/ 0 h 71"/>
                <a:gd name="T10" fmla="*/ 0 60000 65536"/>
                <a:gd name="T11" fmla="*/ 0 60000 65536"/>
                <a:gd name="T12" fmla="*/ 0 60000 65536"/>
                <a:gd name="T13" fmla="*/ 0 60000 65536"/>
                <a:gd name="T14" fmla="*/ 0 60000 65536"/>
                <a:gd name="T15" fmla="*/ 0 w 73"/>
                <a:gd name="T16" fmla="*/ 0 h 71"/>
                <a:gd name="T17" fmla="*/ 73 w 73"/>
                <a:gd name="T18" fmla="*/ 71 h 71"/>
              </a:gdLst>
              <a:ahLst/>
              <a:cxnLst>
                <a:cxn ang="T10">
                  <a:pos x="T0" y="T1"/>
                </a:cxn>
                <a:cxn ang="T11">
                  <a:pos x="T2" y="T3"/>
                </a:cxn>
                <a:cxn ang="T12">
                  <a:pos x="T4" y="T5"/>
                </a:cxn>
                <a:cxn ang="T13">
                  <a:pos x="T6" y="T7"/>
                </a:cxn>
                <a:cxn ang="T14">
                  <a:pos x="T8" y="T9"/>
                </a:cxn>
              </a:cxnLst>
              <a:rect l="T15" t="T16" r="T17" b="T18"/>
              <a:pathLst>
                <a:path w="73" h="71">
                  <a:moveTo>
                    <a:pt x="73" y="0"/>
                  </a:moveTo>
                  <a:lnTo>
                    <a:pt x="0" y="35"/>
                  </a:lnTo>
                  <a:lnTo>
                    <a:pt x="73" y="71"/>
                  </a:lnTo>
                  <a:lnTo>
                    <a:pt x="36" y="35"/>
                  </a:lnTo>
                  <a:lnTo>
                    <a:pt x="73" y="0"/>
                  </a:lnTo>
                  <a:close/>
                </a:path>
              </a:pathLst>
            </a:custGeom>
            <a:solidFill>
              <a:srgbClr val="5CFFC9"/>
            </a:solidFill>
            <a:ln w="0">
              <a:solidFill>
                <a:srgbClr val="5CFFC9"/>
              </a:solidFill>
              <a:round/>
              <a:headEnd/>
              <a:tailEnd/>
            </a:ln>
          </p:spPr>
          <p:txBody>
            <a:bodyPr/>
            <a:lstStyle/>
            <a:p>
              <a:endParaRPr lang="en-US" sz="1013"/>
            </a:p>
          </p:txBody>
        </p:sp>
        <p:sp>
          <p:nvSpPr>
            <p:cNvPr id="52286" name="Line 66"/>
            <p:cNvSpPr>
              <a:spLocks noChangeShapeType="1"/>
            </p:cNvSpPr>
            <p:nvPr/>
          </p:nvSpPr>
          <p:spPr bwMode="auto">
            <a:xfrm>
              <a:off x="4614863" y="4684713"/>
              <a:ext cx="1587" cy="112712"/>
            </a:xfrm>
            <a:prstGeom prst="line">
              <a:avLst/>
            </a:prstGeom>
            <a:noFill/>
            <a:ln w="0">
              <a:solidFill>
                <a:srgbClr val="5CFFC9"/>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2287" name="Freeform 67"/>
            <p:cNvSpPr>
              <a:spLocks/>
            </p:cNvSpPr>
            <p:nvPr/>
          </p:nvSpPr>
          <p:spPr bwMode="auto">
            <a:xfrm>
              <a:off x="4999038" y="4684713"/>
              <a:ext cx="115887" cy="112712"/>
            </a:xfrm>
            <a:custGeom>
              <a:avLst/>
              <a:gdLst>
                <a:gd name="T0" fmla="*/ 0 w 73"/>
                <a:gd name="T1" fmla="*/ 0 h 71"/>
                <a:gd name="T2" fmla="*/ 2147483646 w 73"/>
                <a:gd name="T3" fmla="*/ 2147483646 h 71"/>
                <a:gd name="T4" fmla="*/ 0 w 73"/>
                <a:gd name="T5" fmla="*/ 2147483646 h 71"/>
                <a:gd name="T6" fmla="*/ 2147483646 w 73"/>
                <a:gd name="T7" fmla="*/ 2147483646 h 71"/>
                <a:gd name="T8" fmla="*/ 0 w 73"/>
                <a:gd name="T9" fmla="*/ 0 h 71"/>
                <a:gd name="T10" fmla="*/ 0 60000 65536"/>
                <a:gd name="T11" fmla="*/ 0 60000 65536"/>
                <a:gd name="T12" fmla="*/ 0 60000 65536"/>
                <a:gd name="T13" fmla="*/ 0 60000 65536"/>
                <a:gd name="T14" fmla="*/ 0 60000 65536"/>
                <a:gd name="T15" fmla="*/ 0 w 73"/>
                <a:gd name="T16" fmla="*/ 0 h 71"/>
                <a:gd name="T17" fmla="*/ 73 w 73"/>
                <a:gd name="T18" fmla="*/ 71 h 71"/>
              </a:gdLst>
              <a:ahLst/>
              <a:cxnLst>
                <a:cxn ang="T10">
                  <a:pos x="T0" y="T1"/>
                </a:cxn>
                <a:cxn ang="T11">
                  <a:pos x="T2" y="T3"/>
                </a:cxn>
                <a:cxn ang="T12">
                  <a:pos x="T4" y="T5"/>
                </a:cxn>
                <a:cxn ang="T13">
                  <a:pos x="T6" y="T7"/>
                </a:cxn>
                <a:cxn ang="T14">
                  <a:pos x="T8" y="T9"/>
                </a:cxn>
              </a:cxnLst>
              <a:rect l="T15" t="T16" r="T17" b="T18"/>
              <a:pathLst>
                <a:path w="73" h="71">
                  <a:moveTo>
                    <a:pt x="0" y="0"/>
                  </a:moveTo>
                  <a:lnTo>
                    <a:pt x="73" y="35"/>
                  </a:lnTo>
                  <a:lnTo>
                    <a:pt x="0" y="71"/>
                  </a:lnTo>
                  <a:lnTo>
                    <a:pt x="36" y="35"/>
                  </a:lnTo>
                  <a:lnTo>
                    <a:pt x="0" y="0"/>
                  </a:lnTo>
                  <a:close/>
                </a:path>
              </a:pathLst>
            </a:custGeom>
            <a:solidFill>
              <a:srgbClr val="5CFFC9"/>
            </a:solidFill>
            <a:ln w="0">
              <a:solidFill>
                <a:srgbClr val="5CFFC9"/>
              </a:solidFill>
              <a:round/>
              <a:headEnd/>
              <a:tailEnd/>
            </a:ln>
          </p:spPr>
          <p:txBody>
            <a:bodyPr/>
            <a:lstStyle/>
            <a:p>
              <a:endParaRPr lang="en-US" sz="1013"/>
            </a:p>
          </p:txBody>
        </p:sp>
        <p:sp>
          <p:nvSpPr>
            <p:cNvPr id="52288" name="Line 68"/>
            <p:cNvSpPr>
              <a:spLocks noChangeShapeType="1"/>
            </p:cNvSpPr>
            <p:nvPr/>
          </p:nvSpPr>
          <p:spPr bwMode="auto">
            <a:xfrm>
              <a:off x="5114925" y="4684713"/>
              <a:ext cx="1588" cy="112712"/>
            </a:xfrm>
            <a:prstGeom prst="line">
              <a:avLst/>
            </a:prstGeom>
            <a:noFill/>
            <a:ln w="0">
              <a:solidFill>
                <a:srgbClr val="5CFFC9"/>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2289" name="Line 69"/>
            <p:cNvSpPr>
              <a:spLocks noChangeShapeType="1"/>
            </p:cNvSpPr>
            <p:nvPr/>
          </p:nvSpPr>
          <p:spPr bwMode="auto">
            <a:xfrm>
              <a:off x="5513388" y="4740275"/>
              <a:ext cx="496887" cy="1588"/>
            </a:xfrm>
            <a:prstGeom prst="line">
              <a:avLst/>
            </a:prstGeom>
            <a:noFill/>
            <a:ln w="0">
              <a:solidFill>
                <a:srgbClr val="5CFFC9"/>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2290" name="Freeform 70"/>
            <p:cNvSpPr>
              <a:spLocks/>
            </p:cNvSpPr>
            <p:nvPr/>
          </p:nvSpPr>
          <p:spPr bwMode="auto">
            <a:xfrm>
              <a:off x="5513388" y="4684713"/>
              <a:ext cx="112712" cy="112712"/>
            </a:xfrm>
            <a:custGeom>
              <a:avLst/>
              <a:gdLst>
                <a:gd name="T0" fmla="*/ 2147483646 w 71"/>
                <a:gd name="T1" fmla="*/ 0 h 71"/>
                <a:gd name="T2" fmla="*/ 0 w 71"/>
                <a:gd name="T3" fmla="*/ 2147483646 h 71"/>
                <a:gd name="T4" fmla="*/ 2147483646 w 71"/>
                <a:gd name="T5" fmla="*/ 2147483646 h 71"/>
                <a:gd name="T6" fmla="*/ 2147483646 w 71"/>
                <a:gd name="T7" fmla="*/ 2147483646 h 71"/>
                <a:gd name="T8" fmla="*/ 2147483646 w 71"/>
                <a:gd name="T9" fmla="*/ 0 h 71"/>
                <a:gd name="T10" fmla="*/ 0 60000 65536"/>
                <a:gd name="T11" fmla="*/ 0 60000 65536"/>
                <a:gd name="T12" fmla="*/ 0 60000 65536"/>
                <a:gd name="T13" fmla="*/ 0 60000 65536"/>
                <a:gd name="T14" fmla="*/ 0 60000 65536"/>
                <a:gd name="T15" fmla="*/ 0 w 71"/>
                <a:gd name="T16" fmla="*/ 0 h 71"/>
                <a:gd name="T17" fmla="*/ 71 w 71"/>
                <a:gd name="T18" fmla="*/ 71 h 71"/>
              </a:gdLst>
              <a:ahLst/>
              <a:cxnLst>
                <a:cxn ang="T10">
                  <a:pos x="T0" y="T1"/>
                </a:cxn>
                <a:cxn ang="T11">
                  <a:pos x="T2" y="T3"/>
                </a:cxn>
                <a:cxn ang="T12">
                  <a:pos x="T4" y="T5"/>
                </a:cxn>
                <a:cxn ang="T13">
                  <a:pos x="T6" y="T7"/>
                </a:cxn>
                <a:cxn ang="T14">
                  <a:pos x="T8" y="T9"/>
                </a:cxn>
              </a:cxnLst>
              <a:rect l="T15" t="T16" r="T17" b="T18"/>
              <a:pathLst>
                <a:path w="71" h="71">
                  <a:moveTo>
                    <a:pt x="71" y="0"/>
                  </a:moveTo>
                  <a:lnTo>
                    <a:pt x="0" y="35"/>
                  </a:lnTo>
                  <a:lnTo>
                    <a:pt x="71" y="71"/>
                  </a:lnTo>
                  <a:lnTo>
                    <a:pt x="37" y="35"/>
                  </a:lnTo>
                  <a:lnTo>
                    <a:pt x="71" y="0"/>
                  </a:lnTo>
                  <a:close/>
                </a:path>
              </a:pathLst>
            </a:custGeom>
            <a:solidFill>
              <a:srgbClr val="5CFFC9"/>
            </a:solidFill>
            <a:ln w="0">
              <a:solidFill>
                <a:srgbClr val="5CFFC9"/>
              </a:solidFill>
              <a:round/>
              <a:headEnd/>
              <a:tailEnd/>
            </a:ln>
          </p:spPr>
          <p:txBody>
            <a:bodyPr/>
            <a:lstStyle/>
            <a:p>
              <a:endParaRPr lang="en-US" sz="1013"/>
            </a:p>
          </p:txBody>
        </p:sp>
        <p:sp>
          <p:nvSpPr>
            <p:cNvPr id="52291" name="Line 71"/>
            <p:cNvSpPr>
              <a:spLocks noChangeShapeType="1"/>
            </p:cNvSpPr>
            <p:nvPr/>
          </p:nvSpPr>
          <p:spPr bwMode="auto">
            <a:xfrm>
              <a:off x="5513388" y="4684713"/>
              <a:ext cx="1587" cy="112712"/>
            </a:xfrm>
            <a:prstGeom prst="line">
              <a:avLst/>
            </a:prstGeom>
            <a:noFill/>
            <a:ln w="0">
              <a:solidFill>
                <a:srgbClr val="5CFFC9"/>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2292" name="Freeform 72"/>
            <p:cNvSpPr>
              <a:spLocks/>
            </p:cNvSpPr>
            <p:nvPr/>
          </p:nvSpPr>
          <p:spPr bwMode="auto">
            <a:xfrm>
              <a:off x="5897563" y="4684713"/>
              <a:ext cx="112712" cy="112712"/>
            </a:xfrm>
            <a:custGeom>
              <a:avLst/>
              <a:gdLst>
                <a:gd name="T0" fmla="*/ 0 w 71"/>
                <a:gd name="T1" fmla="*/ 0 h 71"/>
                <a:gd name="T2" fmla="*/ 2147483646 w 71"/>
                <a:gd name="T3" fmla="*/ 2147483646 h 71"/>
                <a:gd name="T4" fmla="*/ 0 w 71"/>
                <a:gd name="T5" fmla="*/ 2147483646 h 71"/>
                <a:gd name="T6" fmla="*/ 2147483646 w 71"/>
                <a:gd name="T7" fmla="*/ 2147483646 h 71"/>
                <a:gd name="T8" fmla="*/ 0 w 71"/>
                <a:gd name="T9" fmla="*/ 0 h 71"/>
                <a:gd name="T10" fmla="*/ 0 60000 65536"/>
                <a:gd name="T11" fmla="*/ 0 60000 65536"/>
                <a:gd name="T12" fmla="*/ 0 60000 65536"/>
                <a:gd name="T13" fmla="*/ 0 60000 65536"/>
                <a:gd name="T14" fmla="*/ 0 60000 65536"/>
                <a:gd name="T15" fmla="*/ 0 w 71"/>
                <a:gd name="T16" fmla="*/ 0 h 71"/>
                <a:gd name="T17" fmla="*/ 71 w 71"/>
                <a:gd name="T18" fmla="*/ 71 h 71"/>
              </a:gdLst>
              <a:ahLst/>
              <a:cxnLst>
                <a:cxn ang="T10">
                  <a:pos x="T0" y="T1"/>
                </a:cxn>
                <a:cxn ang="T11">
                  <a:pos x="T2" y="T3"/>
                </a:cxn>
                <a:cxn ang="T12">
                  <a:pos x="T4" y="T5"/>
                </a:cxn>
                <a:cxn ang="T13">
                  <a:pos x="T6" y="T7"/>
                </a:cxn>
                <a:cxn ang="T14">
                  <a:pos x="T8" y="T9"/>
                </a:cxn>
              </a:cxnLst>
              <a:rect l="T15" t="T16" r="T17" b="T18"/>
              <a:pathLst>
                <a:path w="71" h="71">
                  <a:moveTo>
                    <a:pt x="0" y="0"/>
                  </a:moveTo>
                  <a:lnTo>
                    <a:pt x="71" y="35"/>
                  </a:lnTo>
                  <a:lnTo>
                    <a:pt x="0" y="71"/>
                  </a:lnTo>
                  <a:lnTo>
                    <a:pt x="37" y="35"/>
                  </a:lnTo>
                  <a:lnTo>
                    <a:pt x="0" y="0"/>
                  </a:lnTo>
                  <a:close/>
                </a:path>
              </a:pathLst>
            </a:custGeom>
            <a:solidFill>
              <a:srgbClr val="5CFFC9"/>
            </a:solidFill>
            <a:ln w="0">
              <a:solidFill>
                <a:srgbClr val="5CFFC9"/>
              </a:solidFill>
              <a:round/>
              <a:headEnd/>
              <a:tailEnd/>
            </a:ln>
          </p:spPr>
          <p:txBody>
            <a:bodyPr/>
            <a:lstStyle/>
            <a:p>
              <a:endParaRPr lang="en-US" sz="1013"/>
            </a:p>
          </p:txBody>
        </p:sp>
        <p:sp>
          <p:nvSpPr>
            <p:cNvPr id="52293" name="Line 73"/>
            <p:cNvSpPr>
              <a:spLocks noChangeShapeType="1"/>
            </p:cNvSpPr>
            <p:nvPr/>
          </p:nvSpPr>
          <p:spPr bwMode="auto">
            <a:xfrm>
              <a:off x="6010275" y="4684713"/>
              <a:ext cx="1588" cy="112712"/>
            </a:xfrm>
            <a:prstGeom prst="line">
              <a:avLst/>
            </a:prstGeom>
            <a:noFill/>
            <a:ln w="0">
              <a:solidFill>
                <a:srgbClr val="5CFFC9"/>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2294" name="Line 74"/>
            <p:cNvSpPr>
              <a:spLocks noChangeShapeType="1"/>
            </p:cNvSpPr>
            <p:nvPr/>
          </p:nvSpPr>
          <p:spPr bwMode="auto">
            <a:xfrm>
              <a:off x="4227513" y="4857750"/>
              <a:ext cx="387350" cy="1588"/>
            </a:xfrm>
            <a:prstGeom prst="line">
              <a:avLst/>
            </a:prstGeom>
            <a:noFill/>
            <a:ln w="0">
              <a:solidFill>
                <a:srgbClr val="5CFFC9"/>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2295" name="Freeform 75"/>
            <p:cNvSpPr>
              <a:spLocks/>
            </p:cNvSpPr>
            <p:nvPr/>
          </p:nvSpPr>
          <p:spPr bwMode="auto">
            <a:xfrm>
              <a:off x="4227513" y="4800600"/>
              <a:ext cx="115887" cy="115888"/>
            </a:xfrm>
            <a:custGeom>
              <a:avLst/>
              <a:gdLst>
                <a:gd name="T0" fmla="*/ 2147483646 w 73"/>
                <a:gd name="T1" fmla="*/ 0 h 73"/>
                <a:gd name="T2" fmla="*/ 0 w 73"/>
                <a:gd name="T3" fmla="*/ 2147483646 h 73"/>
                <a:gd name="T4" fmla="*/ 2147483646 w 73"/>
                <a:gd name="T5" fmla="*/ 2147483646 h 73"/>
                <a:gd name="T6" fmla="*/ 2147483646 w 73"/>
                <a:gd name="T7" fmla="*/ 2147483646 h 73"/>
                <a:gd name="T8" fmla="*/ 2147483646 w 73"/>
                <a:gd name="T9" fmla="*/ 0 h 73"/>
                <a:gd name="T10" fmla="*/ 0 60000 65536"/>
                <a:gd name="T11" fmla="*/ 0 60000 65536"/>
                <a:gd name="T12" fmla="*/ 0 60000 65536"/>
                <a:gd name="T13" fmla="*/ 0 60000 65536"/>
                <a:gd name="T14" fmla="*/ 0 60000 65536"/>
                <a:gd name="T15" fmla="*/ 0 w 73"/>
                <a:gd name="T16" fmla="*/ 0 h 73"/>
                <a:gd name="T17" fmla="*/ 73 w 73"/>
                <a:gd name="T18" fmla="*/ 73 h 73"/>
              </a:gdLst>
              <a:ahLst/>
              <a:cxnLst>
                <a:cxn ang="T10">
                  <a:pos x="T0" y="T1"/>
                </a:cxn>
                <a:cxn ang="T11">
                  <a:pos x="T2" y="T3"/>
                </a:cxn>
                <a:cxn ang="T12">
                  <a:pos x="T4" y="T5"/>
                </a:cxn>
                <a:cxn ang="T13">
                  <a:pos x="T6" y="T7"/>
                </a:cxn>
                <a:cxn ang="T14">
                  <a:pos x="T8" y="T9"/>
                </a:cxn>
              </a:cxnLst>
              <a:rect l="T15" t="T16" r="T17" b="T18"/>
              <a:pathLst>
                <a:path w="73" h="73">
                  <a:moveTo>
                    <a:pt x="73" y="0"/>
                  </a:moveTo>
                  <a:lnTo>
                    <a:pt x="0" y="36"/>
                  </a:lnTo>
                  <a:lnTo>
                    <a:pt x="73" y="73"/>
                  </a:lnTo>
                  <a:lnTo>
                    <a:pt x="36" y="36"/>
                  </a:lnTo>
                  <a:lnTo>
                    <a:pt x="73" y="0"/>
                  </a:lnTo>
                  <a:close/>
                </a:path>
              </a:pathLst>
            </a:custGeom>
            <a:solidFill>
              <a:srgbClr val="5CFFC9"/>
            </a:solidFill>
            <a:ln w="0">
              <a:solidFill>
                <a:srgbClr val="5CFFC9"/>
              </a:solidFill>
              <a:round/>
              <a:headEnd/>
              <a:tailEnd/>
            </a:ln>
          </p:spPr>
          <p:txBody>
            <a:bodyPr/>
            <a:lstStyle/>
            <a:p>
              <a:endParaRPr lang="en-US" sz="1013"/>
            </a:p>
          </p:txBody>
        </p:sp>
        <p:sp>
          <p:nvSpPr>
            <p:cNvPr id="52296" name="Line 76"/>
            <p:cNvSpPr>
              <a:spLocks noChangeShapeType="1"/>
            </p:cNvSpPr>
            <p:nvPr/>
          </p:nvSpPr>
          <p:spPr bwMode="auto">
            <a:xfrm>
              <a:off x="4227513" y="4800600"/>
              <a:ext cx="1587" cy="115888"/>
            </a:xfrm>
            <a:prstGeom prst="line">
              <a:avLst/>
            </a:prstGeom>
            <a:noFill/>
            <a:ln w="0">
              <a:solidFill>
                <a:srgbClr val="5CFFC9"/>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2297" name="Freeform 77"/>
            <p:cNvSpPr>
              <a:spLocks/>
            </p:cNvSpPr>
            <p:nvPr/>
          </p:nvSpPr>
          <p:spPr bwMode="auto">
            <a:xfrm>
              <a:off x="4502150" y="4800600"/>
              <a:ext cx="112713" cy="115888"/>
            </a:xfrm>
            <a:custGeom>
              <a:avLst/>
              <a:gdLst>
                <a:gd name="T0" fmla="*/ 0 w 71"/>
                <a:gd name="T1" fmla="*/ 0 h 73"/>
                <a:gd name="T2" fmla="*/ 2147483646 w 71"/>
                <a:gd name="T3" fmla="*/ 2147483646 h 73"/>
                <a:gd name="T4" fmla="*/ 0 w 71"/>
                <a:gd name="T5" fmla="*/ 2147483646 h 73"/>
                <a:gd name="T6" fmla="*/ 2147483646 w 71"/>
                <a:gd name="T7" fmla="*/ 2147483646 h 73"/>
                <a:gd name="T8" fmla="*/ 0 w 71"/>
                <a:gd name="T9" fmla="*/ 0 h 73"/>
                <a:gd name="T10" fmla="*/ 0 60000 65536"/>
                <a:gd name="T11" fmla="*/ 0 60000 65536"/>
                <a:gd name="T12" fmla="*/ 0 60000 65536"/>
                <a:gd name="T13" fmla="*/ 0 60000 65536"/>
                <a:gd name="T14" fmla="*/ 0 60000 65536"/>
                <a:gd name="T15" fmla="*/ 0 w 71"/>
                <a:gd name="T16" fmla="*/ 0 h 73"/>
                <a:gd name="T17" fmla="*/ 71 w 71"/>
                <a:gd name="T18" fmla="*/ 73 h 73"/>
              </a:gdLst>
              <a:ahLst/>
              <a:cxnLst>
                <a:cxn ang="T10">
                  <a:pos x="T0" y="T1"/>
                </a:cxn>
                <a:cxn ang="T11">
                  <a:pos x="T2" y="T3"/>
                </a:cxn>
                <a:cxn ang="T12">
                  <a:pos x="T4" y="T5"/>
                </a:cxn>
                <a:cxn ang="T13">
                  <a:pos x="T6" y="T7"/>
                </a:cxn>
                <a:cxn ang="T14">
                  <a:pos x="T8" y="T9"/>
                </a:cxn>
              </a:cxnLst>
              <a:rect l="T15" t="T16" r="T17" b="T18"/>
              <a:pathLst>
                <a:path w="71" h="73">
                  <a:moveTo>
                    <a:pt x="0" y="0"/>
                  </a:moveTo>
                  <a:lnTo>
                    <a:pt x="71" y="36"/>
                  </a:lnTo>
                  <a:lnTo>
                    <a:pt x="0" y="73"/>
                  </a:lnTo>
                  <a:lnTo>
                    <a:pt x="34" y="36"/>
                  </a:lnTo>
                  <a:lnTo>
                    <a:pt x="0" y="0"/>
                  </a:lnTo>
                  <a:close/>
                </a:path>
              </a:pathLst>
            </a:custGeom>
            <a:solidFill>
              <a:srgbClr val="5CFFC9"/>
            </a:solidFill>
            <a:ln w="0">
              <a:solidFill>
                <a:srgbClr val="5CFFC9"/>
              </a:solidFill>
              <a:round/>
              <a:headEnd/>
              <a:tailEnd/>
            </a:ln>
          </p:spPr>
          <p:txBody>
            <a:bodyPr/>
            <a:lstStyle/>
            <a:p>
              <a:endParaRPr lang="en-US" sz="1013"/>
            </a:p>
          </p:txBody>
        </p:sp>
        <p:sp>
          <p:nvSpPr>
            <p:cNvPr id="52298" name="Line 78"/>
            <p:cNvSpPr>
              <a:spLocks noChangeShapeType="1"/>
            </p:cNvSpPr>
            <p:nvPr/>
          </p:nvSpPr>
          <p:spPr bwMode="auto">
            <a:xfrm>
              <a:off x="4614863" y="4800600"/>
              <a:ext cx="1587" cy="115888"/>
            </a:xfrm>
            <a:prstGeom prst="line">
              <a:avLst/>
            </a:prstGeom>
            <a:noFill/>
            <a:ln w="0">
              <a:solidFill>
                <a:srgbClr val="5CFFC9"/>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2299" name="Line 79"/>
            <p:cNvSpPr>
              <a:spLocks noChangeShapeType="1"/>
            </p:cNvSpPr>
            <p:nvPr/>
          </p:nvSpPr>
          <p:spPr bwMode="auto">
            <a:xfrm>
              <a:off x="5114925" y="4857750"/>
              <a:ext cx="385763" cy="1588"/>
            </a:xfrm>
            <a:prstGeom prst="line">
              <a:avLst/>
            </a:prstGeom>
            <a:noFill/>
            <a:ln w="0">
              <a:solidFill>
                <a:srgbClr val="5CFFC9"/>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2300" name="Freeform 80"/>
            <p:cNvSpPr>
              <a:spLocks/>
            </p:cNvSpPr>
            <p:nvPr/>
          </p:nvSpPr>
          <p:spPr bwMode="auto">
            <a:xfrm>
              <a:off x="5114925" y="4800600"/>
              <a:ext cx="112713" cy="115888"/>
            </a:xfrm>
            <a:custGeom>
              <a:avLst/>
              <a:gdLst>
                <a:gd name="T0" fmla="*/ 2147483646 w 71"/>
                <a:gd name="T1" fmla="*/ 0 h 73"/>
                <a:gd name="T2" fmla="*/ 0 w 71"/>
                <a:gd name="T3" fmla="*/ 2147483646 h 73"/>
                <a:gd name="T4" fmla="*/ 2147483646 w 71"/>
                <a:gd name="T5" fmla="*/ 2147483646 h 73"/>
                <a:gd name="T6" fmla="*/ 2147483646 w 71"/>
                <a:gd name="T7" fmla="*/ 2147483646 h 73"/>
                <a:gd name="T8" fmla="*/ 2147483646 w 71"/>
                <a:gd name="T9" fmla="*/ 0 h 73"/>
                <a:gd name="T10" fmla="*/ 0 60000 65536"/>
                <a:gd name="T11" fmla="*/ 0 60000 65536"/>
                <a:gd name="T12" fmla="*/ 0 60000 65536"/>
                <a:gd name="T13" fmla="*/ 0 60000 65536"/>
                <a:gd name="T14" fmla="*/ 0 60000 65536"/>
                <a:gd name="T15" fmla="*/ 0 w 71"/>
                <a:gd name="T16" fmla="*/ 0 h 73"/>
                <a:gd name="T17" fmla="*/ 71 w 71"/>
                <a:gd name="T18" fmla="*/ 73 h 73"/>
              </a:gdLst>
              <a:ahLst/>
              <a:cxnLst>
                <a:cxn ang="T10">
                  <a:pos x="T0" y="T1"/>
                </a:cxn>
                <a:cxn ang="T11">
                  <a:pos x="T2" y="T3"/>
                </a:cxn>
                <a:cxn ang="T12">
                  <a:pos x="T4" y="T5"/>
                </a:cxn>
                <a:cxn ang="T13">
                  <a:pos x="T6" y="T7"/>
                </a:cxn>
                <a:cxn ang="T14">
                  <a:pos x="T8" y="T9"/>
                </a:cxn>
              </a:cxnLst>
              <a:rect l="T15" t="T16" r="T17" b="T18"/>
              <a:pathLst>
                <a:path w="71" h="73">
                  <a:moveTo>
                    <a:pt x="71" y="0"/>
                  </a:moveTo>
                  <a:lnTo>
                    <a:pt x="0" y="36"/>
                  </a:lnTo>
                  <a:lnTo>
                    <a:pt x="71" y="73"/>
                  </a:lnTo>
                  <a:lnTo>
                    <a:pt x="34" y="36"/>
                  </a:lnTo>
                  <a:lnTo>
                    <a:pt x="71" y="0"/>
                  </a:lnTo>
                  <a:close/>
                </a:path>
              </a:pathLst>
            </a:custGeom>
            <a:solidFill>
              <a:srgbClr val="5CFFC9"/>
            </a:solidFill>
            <a:ln w="0">
              <a:solidFill>
                <a:srgbClr val="5CFFC9"/>
              </a:solidFill>
              <a:round/>
              <a:headEnd/>
              <a:tailEnd/>
            </a:ln>
          </p:spPr>
          <p:txBody>
            <a:bodyPr/>
            <a:lstStyle/>
            <a:p>
              <a:endParaRPr lang="en-US" sz="1013"/>
            </a:p>
          </p:txBody>
        </p:sp>
        <p:sp>
          <p:nvSpPr>
            <p:cNvPr id="52301" name="Line 81"/>
            <p:cNvSpPr>
              <a:spLocks noChangeShapeType="1"/>
            </p:cNvSpPr>
            <p:nvPr/>
          </p:nvSpPr>
          <p:spPr bwMode="auto">
            <a:xfrm>
              <a:off x="5114925" y="4800600"/>
              <a:ext cx="1588" cy="115888"/>
            </a:xfrm>
            <a:prstGeom prst="line">
              <a:avLst/>
            </a:prstGeom>
            <a:noFill/>
            <a:ln w="0">
              <a:solidFill>
                <a:srgbClr val="5CFFC9"/>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2302" name="Freeform 82"/>
            <p:cNvSpPr>
              <a:spLocks/>
            </p:cNvSpPr>
            <p:nvPr/>
          </p:nvSpPr>
          <p:spPr bwMode="auto">
            <a:xfrm>
              <a:off x="5384800" y="4800600"/>
              <a:ext cx="115888" cy="115888"/>
            </a:xfrm>
            <a:custGeom>
              <a:avLst/>
              <a:gdLst>
                <a:gd name="T0" fmla="*/ 0 w 73"/>
                <a:gd name="T1" fmla="*/ 0 h 73"/>
                <a:gd name="T2" fmla="*/ 2147483646 w 73"/>
                <a:gd name="T3" fmla="*/ 2147483646 h 73"/>
                <a:gd name="T4" fmla="*/ 0 w 73"/>
                <a:gd name="T5" fmla="*/ 2147483646 h 73"/>
                <a:gd name="T6" fmla="*/ 2147483646 w 73"/>
                <a:gd name="T7" fmla="*/ 2147483646 h 73"/>
                <a:gd name="T8" fmla="*/ 0 w 73"/>
                <a:gd name="T9" fmla="*/ 0 h 73"/>
                <a:gd name="T10" fmla="*/ 0 60000 65536"/>
                <a:gd name="T11" fmla="*/ 0 60000 65536"/>
                <a:gd name="T12" fmla="*/ 0 60000 65536"/>
                <a:gd name="T13" fmla="*/ 0 60000 65536"/>
                <a:gd name="T14" fmla="*/ 0 60000 65536"/>
                <a:gd name="T15" fmla="*/ 0 w 73"/>
                <a:gd name="T16" fmla="*/ 0 h 73"/>
                <a:gd name="T17" fmla="*/ 73 w 73"/>
                <a:gd name="T18" fmla="*/ 73 h 73"/>
              </a:gdLst>
              <a:ahLst/>
              <a:cxnLst>
                <a:cxn ang="T10">
                  <a:pos x="T0" y="T1"/>
                </a:cxn>
                <a:cxn ang="T11">
                  <a:pos x="T2" y="T3"/>
                </a:cxn>
                <a:cxn ang="T12">
                  <a:pos x="T4" y="T5"/>
                </a:cxn>
                <a:cxn ang="T13">
                  <a:pos x="T6" y="T7"/>
                </a:cxn>
                <a:cxn ang="T14">
                  <a:pos x="T8" y="T9"/>
                </a:cxn>
              </a:cxnLst>
              <a:rect l="T15" t="T16" r="T17" b="T18"/>
              <a:pathLst>
                <a:path w="73" h="73">
                  <a:moveTo>
                    <a:pt x="0" y="0"/>
                  </a:moveTo>
                  <a:lnTo>
                    <a:pt x="73" y="36"/>
                  </a:lnTo>
                  <a:lnTo>
                    <a:pt x="0" y="73"/>
                  </a:lnTo>
                  <a:lnTo>
                    <a:pt x="37" y="36"/>
                  </a:lnTo>
                  <a:lnTo>
                    <a:pt x="0" y="0"/>
                  </a:lnTo>
                  <a:close/>
                </a:path>
              </a:pathLst>
            </a:custGeom>
            <a:solidFill>
              <a:srgbClr val="5CFFC9"/>
            </a:solidFill>
            <a:ln w="0">
              <a:solidFill>
                <a:srgbClr val="5CFFC9"/>
              </a:solidFill>
              <a:round/>
              <a:headEnd/>
              <a:tailEnd/>
            </a:ln>
          </p:spPr>
          <p:txBody>
            <a:bodyPr/>
            <a:lstStyle/>
            <a:p>
              <a:endParaRPr lang="en-US" sz="1013"/>
            </a:p>
          </p:txBody>
        </p:sp>
        <p:sp>
          <p:nvSpPr>
            <p:cNvPr id="52303" name="Line 83"/>
            <p:cNvSpPr>
              <a:spLocks noChangeShapeType="1"/>
            </p:cNvSpPr>
            <p:nvPr/>
          </p:nvSpPr>
          <p:spPr bwMode="auto">
            <a:xfrm>
              <a:off x="5500688" y="4800600"/>
              <a:ext cx="1587" cy="115888"/>
            </a:xfrm>
            <a:prstGeom prst="line">
              <a:avLst/>
            </a:prstGeom>
            <a:noFill/>
            <a:ln w="0">
              <a:solidFill>
                <a:srgbClr val="5CFFC9"/>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2304" name="Line 84"/>
            <p:cNvSpPr>
              <a:spLocks noChangeShapeType="1"/>
            </p:cNvSpPr>
            <p:nvPr/>
          </p:nvSpPr>
          <p:spPr bwMode="auto">
            <a:xfrm>
              <a:off x="5992813" y="4857750"/>
              <a:ext cx="388937" cy="1588"/>
            </a:xfrm>
            <a:prstGeom prst="line">
              <a:avLst/>
            </a:prstGeom>
            <a:noFill/>
            <a:ln w="0">
              <a:solidFill>
                <a:srgbClr val="5CFFC9"/>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2305" name="Freeform 85"/>
            <p:cNvSpPr>
              <a:spLocks/>
            </p:cNvSpPr>
            <p:nvPr/>
          </p:nvSpPr>
          <p:spPr bwMode="auto">
            <a:xfrm>
              <a:off x="5992813" y="4800600"/>
              <a:ext cx="115887" cy="115888"/>
            </a:xfrm>
            <a:custGeom>
              <a:avLst/>
              <a:gdLst>
                <a:gd name="T0" fmla="*/ 2147483646 w 73"/>
                <a:gd name="T1" fmla="*/ 0 h 73"/>
                <a:gd name="T2" fmla="*/ 0 w 73"/>
                <a:gd name="T3" fmla="*/ 2147483646 h 73"/>
                <a:gd name="T4" fmla="*/ 2147483646 w 73"/>
                <a:gd name="T5" fmla="*/ 2147483646 h 73"/>
                <a:gd name="T6" fmla="*/ 2147483646 w 73"/>
                <a:gd name="T7" fmla="*/ 2147483646 h 73"/>
                <a:gd name="T8" fmla="*/ 2147483646 w 73"/>
                <a:gd name="T9" fmla="*/ 0 h 73"/>
                <a:gd name="T10" fmla="*/ 0 60000 65536"/>
                <a:gd name="T11" fmla="*/ 0 60000 65536"/>
                <a:gd name="T12" fmla="*/ 0 60000 65536"/>
                <a:gd name="T13" fmla="*/ 0 60000 65536"/>
                <a:gd name="T14" fmla="*/ 0 60000 65536"/>
                <a:gd name="T15" fmla="*/ 0 w 73"/>
                <a:gd name="T16" fmla="*/ 0 h 73"/>
                <a:gd name="T17" fmla="*/ 73 w 73"/>
                <a:gd name="T18" fmla="*/ 73 h 73"/>
              </a:gdLst>
              <a:ahLst/>
              <a:cxnLst>
                <a:cxn ang="T10">
                  <a:pos x="T0" y="T1"/>
                </a:cxn>
                <a:cxn ang="T11">
                  <a:pos x="T2" y="T3"/>
                </a:cxn>
                <a:cxn ang="T12">
                  <a:pos x="T4" y="T5"/>
                </a:cxn>
                <a:cxn ang="T13">
                  <a:pos x="T6" y="T7"/>
                </a:cxn>
                <a:cxn ang="T14">
                  <a:pos x="T8" y="T9"/>
                </a:cxn>
              </a:cxnLst>
              <a:rect l="T15" t="T16" r="T17" b="T18"/>
              <a:pathLst>
                <a:path w="73" h="73">
                  <a:moveTo>
                    <a:pt x="73" y="0"/>
                  </a:moveTo>
                  <a:lnTo>
                    <a:pt x="0" y="36"/>
                  </a:lnTo>
                  <a:lnTo>
                    <a:pt x="73" y="73"/>
                  </a:lnTo>
                  <a:lnTo>
                    <a:pt x="36" y="36"/>
                  </a:lnTo>
                  <a:lnTo>
                    <a:pt x="73" y="0"/>
                  </a:lnTo>
                  <a:close/>
                </a:path>
              </a:pathLst>
            </a:custGeom>
            <a:solidFill>
              <a:srgbClr val="5CFFC9"/>
            </a:solidFill>
            <a:ln w="0">
              <a:solidFill>
                <a:srgbClr val="5CFFC9"/>
              </a:solidFill>
              <a:round/>
              <a:headEnd/>
              <a:tailEnd/>
            </a:ln>
          </p:spPr>
          <p:txBody>
            <a:bodyPr/>
            <a:lstStyle/>
            <a:p>
              <a:endParaRPr lang="en-US" sz="1013"/>
            </a:p>
          </p:txBody>
        </p:sp>
        <p:sp>
          <p:nvSpPr>
            <p:cNvPr id="52306" name="Line 86"/>
            <p:cNvSpPr>
              <a:spLocks noChangeShapeType="1"/>
            </p:cNvSpPr>
            <p:nvPr/>
          </p:nvSpPr>
          <p:spPr bwMode="auto">
            <a:xfrm>
              <a:off x="5992813" y="4800600"/>
              <a:ext cx="1587" cy="115888"/>
            </a:xfrm>
            <a:prstGeom prst="line">
              <a:avLst/>
            </a:prstGeom>
            <a:noFill/>
            <a:ln w="0">
              <a:solidFill>
                <a:srgbClr val="5CFFC9"/>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2307" name="Freeform 87"/>
            <p:cNvSpPr>
              <a:spLocks/>
            </p:cNvSpPr>
            <p:nvPr/>
          </p:nvSpPr>
          <p:spPr bwMode="auto">
            <a:xfrm>
              <a:off x="6265863" y="4800600"/>
              <a:ext cx="115887" cy="115888"/>
            </a:xfrm>
            <a:custGeom>
              <a:avLst/>
              <a:gdLst>
                <a:gd name="T0" fmla="*/ 0 w 73"/>
                <a:gd name="T1" fmla="*/ 0 h 73"/>
                <a:gd name="T2" fmla="*/ 2147483646 w 73"/>
                <a:gd name="T3" fmla="*/ 2147483646 h 73"/>
                <a:gd name="T4" fmla="*/ 0 w 73"/>
                <a:gd name="T5" fmla="*/ 2147483646 h 73"/>
                <a:gd name="T6" fmla="*/ 2147483646 w 73"/>
                <a:gd name="T7" fmla="*/ 2147483646 h 73"/>
                <a:gd name="T8" fmla="*/ 0 w 73"/>
                <a:gd name="T9" fmla="*/ 0 h 73"/>
                <a:gd name="T10" fmla="*/ 0 60000 65536"/>
                <a:gd name="T11" fmla="*/ 0 60000 65536"/>
                <a:gd name="T12" fmla="*/ 0 60000 65536"/>
                <a:gd name="T13" fmla="*/ 0 60000 65536"/>
                <a:gd name="T14" fmla="*/ 0 60000 65536"/>
                <a:gd name="T15" fmla="*/ 0 w 73"/>
                <a:gd name="T16" fmla="*/ 0 h 73"/>
                <a:gd name="T17" fmla="*/ 73 w 73"/>
                <a:gd name="T18" fmla="*/ 73 h 73"/>
              </a:gdLst>
              <a:ahLst/>
              <a:cxnLst>
                <a:cxn ang="T10">
                  <a:pos x="T0" y="T1"/>
                </a:cxn>
                <a:cxn ang="T11">
                  <a:pos x="T2" y="T3"/>
                </a:cxn>
                <a:cxn ang="T12">
                  <a:pos x="T4" y="T5"/>
                </a:cxn>
                <a:cxn ang="T13">
                  <a:pos x="T6" y="T7"/>
                </a:cxn>
                <a:cxn ang="T14">
                  <a:pos x="T8" y="T9"/>
                </a:cxn>
              </a:cxnLst>
              <a:rect l="T15" t="T16" r="T17" b="T18"/>
              <a:pathLst>
                <a:path w="73" h="73">
                  <a:moveTo>
                    <a:pt x="0" y="0"/>
                  </a:moveTo>
                  <a:lnTo>
                    <a:pt x="73" y="36"/>
                  </a:lnTo>
                  <a:lnTo>
                    <a:pt x="0" y="73"/>
                  </a:lnTo>
                  <a:lnTo>
                    <a:pt x="37" y="36"/>
                  </a:lnTo>
                  <a:lnTo>
                    <a:pt x="0" y="0"/>
                  </a:lnTo>
                  <a:close/>
                </a:path>
              </a:pathLst>
            </a:custGeom>
            <a:solidFill>
              <a:srgbClr val="5CFFC9"/>
            </a:solidFill>
            <a:ln w="0">
              <a:solidFill>
                <a:srgbClr val="5CFFC9"/>
              </a:solidFill>
              <a:round/>
              <a:headEnd/>
              <a:tailEnd/>
            </a:ln>
          </p:spPr>
          <p:txBody>
            <a:bodyPr/>
            <a:lstStyle/>
            <a:p>
              <a:endParaRPr lang="en-US" sz="1013"/>
            </a:p>
          </p:txBody>
        </p:sp>
        <p:sp>
          <p:nvSpPr>
            <p:cNvPr id="52308" name="Line 88"/>
            <p:cNvSpPr>
              <a:spLocks noChangeShapeType="1"/>
            </p:cNvSpPr>
            <p:nvPr/>
          </p:nvSpPr>
          <p:spPr bwMode="auto">
            <a:xfrm>
              <a:off x="6381750" y="4800600"/>
              <a:ext cx="1588" cy="115888"/>
            </a:xfrm>
            <a:prstGeom prst="line">
              <a:avLst/>
            </a:prstGeom>
            <a:noFill/>
            <a:ln w="0">
              <a:solidFill>
                <a:srgbClr val="5CFFC9"/>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2309" name="Rectangle 89"/>
            <p:cNvSpPr>
              <a:spLocks noChangeArrowheads="1"/>
            </p:cNvSpPr>
            <p:nvPr/>
          </p:nvSpPr>
          <p:spPr bwMode="auto">
            <a:xfrm>
              <a:off x="2035174" y="4973638"/>
              <a:ext cx="314811" cy="29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25" b="1">
                  <a:solidFill>
                    <a:srgbClr val="FFFFFF"/>
                  </a:solidFill>
                </a:rPr>
                <a:t>50'</a:t>
              </a:r>
              <a:endParaRPr lang="en-US" altLang="en-US" sz="1200" b="1">
                <a:solidFill>
                  <a:srgbClr val="FFFFFF"/>
                </a:solidFill>
              </a:endParaRPr>
            </a:p>
          </p:txBody>
        </p:sp>
        <p:sp>
          <p:nvSpPr>
            <p:cNvPr id="52310" name="Rectangle 90"/>
            <p:cNvSpPr>
              <a:spLocks noChangeArrowheads="1"/>
            </p:cNvSpPr>
            <p:nvPr/>
          </p:nvSpPr>
          <p:spPr bwMode="auto">
            <a:xfrm>
              <a:off x="2936875" y="4973638"/>
              <a:ext cx="314811" cy="29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25" b="1">
                  <a:solidFill>
                    <a:srgbClr val="FFFFFF"/>
                  </a:solidFill>
                </a:rPr>
                <a:t>80'</a:t>
              </a:r>
              <a:endParaRPr lang="en-US" altLang="en-US" sz="1200" b="1">
                <a:solidFill>
                  <a:srgbClr val="FFFFFF"/>
                </a:solidFill>
              </a:endParaRPr>
            </a:p>
          </p:txBody>
        </p:sp>
        <p:sp>
          <p:nvSpPr>
            <p:cNvPr id="52311" name="Rectangle 91"/>
            <p:cNvSpPr>
              <a:spLocks noChangeArrowheads="1"/>
            </p:cNvSpPr>
            <p:nvPr/>
          </p:nvSpPr>
          <p:spPr bwMode="auto">
            <a:xfrm>
              <a:off x="3817938" y="4973638"/>
              <a:ext cx="314811" cy="29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25" b="1">
                  <a:solidFill>
                    <a:srgbClr val="FFFFFF"/>
                  </a:solidFill>
                </a:rPr>
                <a:t>80'</a:t>
              </a:r>
              <a:endParaRPr lang="en-US" altLang="en-US" sz="1200" b="1">
                <a:solidFill>
                  <a:srgbClr val="FFFFFF"/>
                </a:solidFill>
              </a:endParaRPr>
            </a:p>
          </p:txBody>
        </p:sp>
        <p:sp>
          <p:nvSpPr>
            <p:cNvPr id="52312" name="Rectangle 92"/>
            <p:cNvSpPr>
              <a:spLocks noChangeArrowheads="1"/>
            </p:cNvSpPr>
            <p:nvPr/>
          </p:nvSpPr>
          <p:spPr bwMode="auto">
            <a:xfrm>
              <a:off x="2465388" y="5105399"/>
              <a:ext cx="314811" cy="29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25" b="1">
                  <a:solidFill>
                    <a:srgbClr val="FFFFFF"/>
                  </a:solidFill>
                </a:rPr>
                <a:t>50'</a:t>
              </a:r>
              <a:endParaRPr lang="en-US" altLang="en-US" sz="1200" b="1">
                <a:solidFill>
                  <a:srgbClr val="FFFFFF"/>
                </a:solidFill>
              </a:endParaRPr>
            </a:p>
          </p:txBody>
        </p:sp>
        <p:sp>
          <p:nvSpPr>
            <p:cNvPr id="52313" name="Rectangle 93"/>
            <p:cNvSpPr>
              <a:spLocks noChangeArrowheads="1"/>
            </p:cNvSpPr>
            <p:nvPr/>
          </p:nvSpPr>
          <p:spPr bwMode="auto">
            <a:xfrm>
              <a:off x="3367088" y="5105399"/>
              <a:ext cx="314811" cy="29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25" b="1">
                  <a:solidFill>
                    <a:srgbClr val="FFFFFF"/>
                  </a:solidFill>
                </a:rPr>
                <a:t>60'</a:t>
              </a:r>
              <a:endParaRPr lang="en-US" altLang="en-US" sz="1200" b="1">
                <a:solidFill>
                  <a:srgbClr val="FFFFFF"/>
                </a:solidFill>
              </a:endParaRPr>
            </a:p>
          </p:txBody>
        </p:sp>
        <p:sp>
          <p:nvSpPr>
            <p:cNvPr id="52314" name="Rectangle 94"/>
            <p:cNvSpPr>
              <a:spLocks noChangeArrowheads="1"/>
            </p:cNvSpPr>
            <p:nvPr/>
          </p:nvSpPr>
          <p:spPr bwMode="auto">
            <a:xfrm>
              <a:off x="4260850" y="5105399"/>
              <a:ext cx="314811" cy="29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25" b="1">
                  <a:solidFill>
                    <a:srgbClr val="FFFFFF"/>
                  </a:solidFill>
                </a:rPr>
                <a:t>60'</a:t>
              </a:r>
              <a:endParaRPr lang="en-US" altLang="en-US" sz="1200" b="1">
                <a:solidFill>
                  <a:srgbClr val="FFFFFF"/>
                </a:solidFill>
              </a:endParaRPr>
            </a:p>
          </p:txBody>
        </p:sp>
        <p:sp>
          <p:nvSpPr>
            <p:cNvPr id="52315" name="Line 95"/>
            <p:cNvSpPr>
              <a:spLocks noChangeShapeType="1"/>
            </p:cNvSpPr>
            <p:nvPr/>
          </p:nvSpPr>
          <p:spPr bwMode="auto">
            <a:xfrm>
              <a:off x="1935163" y="4740275"/>
              <a:ext cx="500062" cy="1588"/>
            </a:xfrm>
            <a:prstGeom prst="line">
              <a:avLst/>
            </a:prstGeom>
            <a:noFill/>
            <a:ln w="0">
              <a:solidFill>
                <a:srgbClr val="5CFFC9"/>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2316" name="Freeform 96"/>
            <p:cNvSpPr>
              <a:spLocks/>
            </p:cNvSpPr>
            <p:nvPr/>
          </p:nvSpPr>
          <p:spPr bwMode="auto">
            <a:xfrm>
              <a:off x="1935163" y="4684713"/>
              <a:ext cx="115887" cy="112712"/>
            </a:xfrm>
            <a:custGeom>
              <a:avLst/>
              <a:gdLst>
                <a:gd name="T0" fmla="*/ 2147483646 w 73"/>
                <a:gd name="T1" fmla="*/ 0 h 71"/>
                <a:gd name="T2" fmla="*/ 0 w 73"/>
                <a:gd name="T3" fmla="*/ 2147483646 h 71"/>
                <a:gd name="T4" fmla="*/ 2147483646 w 73"/>
                <a:gd name="T5" fmla="*/ 2147483646 h 71"/>
                <a:gd name="T6" fmla="*/ 2147483646 w 73"/>
                <a:gd name="T7" fmla="*/ 2147483646 h 71"/>
                <a:gd name="T8" fmla="*/ 2147483646 w 73"/>
                <a:gd name="T9" fmla="*/ 0 h 71"/>
                <a:gd name="T10" fmla="*/ 0 60000 65536"/>
                <a:gd name="T11" fmla="*/ 0 60000 65536"/>
                <a:gd name="T12" fmla="*/ 0 60000 65536"/>
                <a:gd name="T13" fmla="*/ 0 60000 65536"/>
                <a:gd name="T14" fmla="*/ 0 60000 65536"/>
                <a:gd name="T15" fmla="*/ 0 w 73"/>
                <a:gd name="T16" fmla="*/ 0 h 71"/>
                <a:gd name="T17" fmla="*/ 73 w 73"/>
                <a:gd name="T18" fmla="*/ 71 h 71"/>
              </a:gdLst>
              <a:ahLst/>
              <a:cxnLst>
                <a:cxn ang="T10">
                  <a:pos x="T0" y="T1"/>
                </a:cxn>
                <a:cxn ang="T11">
                  <a:pos x="T2" y="T3"/>
                </a:cxn>
                <a:cxn ang="T12">
                  <a:pos x="T4" y="T5"/>
                </a:cxn>
                <a:cxn ang="T13">
                  <a:pos x="T6" y="T7"/>
                </a:cxn>
                <a:cxn ang="T14">
                  <a:pos x="T8" y="T9"/>
                </a:cxn>
              </a:cxnLst>
              <a:rect l="T15" t="T16" r="T17" b="T18"/>
              <a:pathLst>
                <a:path w="73" h="71">
                  <a:moveTo>
                    <a:pt x="73" y="0"/>
                  </a:moveTo>
                  <a:lnTo>
                    <a:pt x="0" y="35"/>
                  </a:lnTo>
                  <a:lnTo>
                    <a:pt x="73" y="71"/>
                  </a:lnTo>
                  <a:lnTo>
                    <a:pt x="36" y="35"/>
                  </a:lnTo>
                  <a:lnTo>
                    <a:pt x="73" y="0"/>
                  </a:lnTo>
                  <a:close/>
                </a:path>
              </a:pathLst>
            </a:custGeom>
            <a:solidFill>
              <a:srgbClr val="5CFFC9"/>
            </a:solidFill>
            <a:ln w="0">
              <a:solidFill>
                <a:srgbClr val="5CFFC9"/>
              </a:solidFill>
              <a:round/>
              <a:headEnd/>
              <a:tailEnd/>
            </a:ln>
          </p:spPr>
          <p:txBody>
            <a:bodyPr/>
            <a:lstStyle/>
            <a:p>
              <a:endParaRPr lang="en-US" sz="1013"/>
            </a:p>
          </p:txBody>
        </p:sp>
        <p:sp>
          <p:nvSpPr>
            <p:cNvPr id="52317" name="Line 97"/>
            <p:cNvSpPr>
              <a:spLocks noChangeShapeType="1"/>
            </p:cNvSpPr>
            <p:nvPr/>
          </p:nvSpPr>
          <p:spPr bwMode="auto">
            <a:xfrm>
              <a:off x="1935163" y="4684713"/>
              <a:ext cx="1587" cy="112712"/>
            </a:xfrm>
            <a:prstGeom prst="line">
              <a:avLst/>
            </a:prstGeom>
            <a:noFill/>
            <a:ln w="0">
              <a:solidFill>
                <a:srgbClr val="5CFFC9"/>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2318" name="Freeform 98"/>
            <p:cNvSpPr>
              <a:spLocks/>
            </p:cNvSpPr>
            <p:nvPr/>
          </p:nvSpPr>
          <p:spPr bwMode="auto">
            <a:xfrm>
              <a:off x="2319338" y="4684713"/>
              <a:ext cx="115887" cy="112712"/>
            </a:xfrm>
            <a:custGeom>
              <a:avLst/>
              <a:gdLst>
                <a:gd name="T0" fmla="*/ 0 w 73"/>
                <a:gd name="T1" fmla="*/ 0 h 71"/>
                <a:gd name="T2" fmla="*/ 2147483646 w 73"/>
                <a:gd name="T3" fmla="*/ 2147483646 h 71"/>
                <a:gd name="T4" fmla="*/ 0 w 73"/>
                <a:gd name="T5" fmla="*/ 2147483646 h 71"/>
                <a:gd name="T6" fmla="*/ 2147483646 w 73"/>
                <a:gd name="T7" fmla="*/ 2147483646 h 71"/>
                <a:gd name="T8" fmla="*/ 0 w 73"/>
                <a:gd name="T9" fmla="*/ 0 h 71"/>
                <a:gd name="T10" fmla="*/ 0 60000 65536"/>
                <a:gd name="T11" fmla="*/ 0 60000 65536"/>
                <a:gd name="T12" fmla="*/ 0 60000 65536"/>
                <a:gd name="T13" fmla="*/ 0 60000 65536"/>
                <a:gd name="T14" fmla="*/ 0 60000 65536"/>
                <a:gd name="T15" fmla="*/ 0 w 73"/>
                <a:gd name="T16" fmla="*/ 0 h 71"/>
                <a:gd name="T17" fmla="*/ 73 w 73"/>
                <a:gd name="T18" fmla="*/ 71 h 71"/>
              </a:gdLst>
              <a:ahLst/>
              <a:cxnLst>
                <a:cxn ang="T10">
                  <a:pos x="T0" y="T1"/>
                </a:cxn>
                <a:cxn ang="T11">
                  <a:pos x="T2" y="T3"/>
                </a:cxn>
                <a:cxn ang="T12">
                  <a:pos x="T4" y="T5"/>
                </a:cxn>
                <a:cxn ang="T13">
                  <a:pos x="T6" y="T7"/>
                </a:cxn>
                <a:cxn ang="T14">
                  <a:pos x="T8" y="T9"/>
                </a:cxn>
              </a:cxnLst>
              <a:rect l="T15" t="T16" r="T17" b="T18"/>
              <a:pathLst>
                <a:path w="73" h="71">
                  <a:moveTo>
                    <a:pt x="0" y="0"/>
                  </a:moveTo>
                  <a:lnTo>
                    <a:pt x="73" y="35"/>
                  </a:lnTo>
                  <a:lnTo>
                    <a:pt x="0" y="71"/>
                  </a:lnTo>
                  <a:lnTo>
                    <a:pt x="36" y="35"/>
                  </a:lnTo>
                  <a:lnTo>
                    <a:pt x="0" y="0"/>
                  </a:lnTo>
                  <a:close/>
                </a:path>
              </a:pathLst>
            </a:custGeom>
            <a:solidFill>
              <a:srgbClr val="5CFFC9"/>
            </a:solidFill>
            <a:ln w="0">
              <a:solidFill>
                <a:srgbClr val="5CFFC9"/>
              </a:solidFill>
              <a:round/>
              <a:headEnd/>
              <a:tailEnd/>
            </a:ln>
          </p:spPr>
          <p:txBody>
            <a:bodyPr/>
            <a:lstStyle/>
            <a:p>
              <a:endParaRPr lang="en-US" sz="1013"/>
            </a:p>
          </p:txBody>
        </p:sp>
        <p:sp>
          <p:nvSpPr>
            <p:cNvPr id="52319" name="Line 99"/>
            <p:cNvSpPr>
              <a:spLocks noChangeShapeType="1"/>
            </p:cNvSpPr>
            <p:nvPr/>
          </p:nvSpPr>
          <p:spPr bwMode="auto">
            <a:xfrm>
              <a:off x="2435225" y="4684713"/>
              <a:ext cx="1588" cy="112712"/>
            </a:xfrm>
            <a:prstGeom prst="line">
              <a:avLst/>
            </a:prstGeom>
            <a:noFill/>
            <a:ln w="0">
              <a:solidFill>
                <a:srgbClr val="5CFFC9"/>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2320" name="Line 100"/>
            <p:cNvSpPr>
              <a:spLocks noChangeShapeType="1"/>
            </p:cNvSpPr>
            <p:nvPr/>
          </p:nvSpPr>
          <p:spPr bwMode="auto">
            <a:xfrm>
              <a:off x="2855913" y="4740275"/>
              <a:ext cx="496887" cy="1588"/>
            </a:xfrm>
            <a:prstGeom prst="line">
              <a:avLst/>
            </a:prstGeom>
            <a:noFill/>
            <a:ln w="0">
              <a:solidFill>
                <a:srgbClr val="5CFFC9"/>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2321" name="Freeform 101"/>
            <p:cNvSpPr>
              <a:spLocks/>
            </p:cNvSpPr>
            <p:nvPr/>
          </p:nvSpPr>
          <p:spPr bwMode="auto">
            <a:xfrm>
              <a:off x="2855913" y="4684713"/>
              <a:ext cx="112712" cy="112712"/>
            </a:xfrm>
            <a:custGeom>
              <a:avLst/>
              <a:gdLst>
                <a:gd name="T0" fmla="*/ 2147483646 w 71"/>
                <a:gd name="T1" fmla="*/ 0 h 71"/>
                <a:gd name="T2" fmla="*/ 0 w 71"/>
                <a:gd name="T3" fmla="*/ 2147483646 h 71"/>
                <a:gd name="T4" fmla="*/ 2147483646 w 71"/>
                <a:gd name="T5" fmla="*/ 2147483646 h 71"/>
                <a:gd name="T6" fmla="*/ 2147483646 w 71"/>
                <a:gd name="T7" fmla="*/ 2147483646 h 71"/>
                <a:gd name="T8" fmla="*/ 2147483646 w 71"/>
                <a:gd name="T9" fmla="*/ 0 h 71"/>
                <a:gd name="T10" fmla="*/ 0 60000 65536"/>
                <a:gd name="T11" fmla="*/ 0 60000 65536"/>
                <a:gd name="T12" fmla="*/ 0 60000 65536"/>
                <a:gd name="T13" fmla="*/ 0 60000 65536"/>
                <a:gd name="T14" fmla="*/ 0 60000 65536"/>
                <a:gd name="T15" fmla="*/ 0 w 71"/>
                <a:gd name="T16" fmla="*/ 0 h 71"/>
                <a:gd name="T17" fmla="*/ 71 w 71"/>
                <a:gd name="T18" fmla="*/ 71 h 71"/>
              </a:gdLst>
              <a:ahLst/>
              <a:cxnLst>
                <a:cxn ang="T10">
                  <a:pos x="T0" y="T1"/>
                </a:cxn>
                <a:cxn ang="T11">
                  <a:pos x="T2" y="T3"/>
                </a:cxn>
                <a:cxn ang="T12">
                  <a:pos x="T4" y="T5"/>
                </a:cxn>
                <a:cxn ang="T13">
                  <a:pos x="T6" y="T7"/>
                </a:cxn>
                <a:cxn ang="T14">
                  <a:pos x="T8" y="T9"/>
                </a:cxn>
              </a:cxnLst>
              <a:rect l="T15" t="T16" r="T17" b="T18"/>
              <a:pathLst>
                <a:path w="71" h="71">
                  <a:moveTo>
                    <a:pt x="71" y="0"/>
                  </a:moveTo>
                  <a:lnTo>
                    <a:pt x="0" y="35"/>
                  </a:lnTo>
                  <a:lnTo>
                    <a:pt x="71" y="71"/>
                  </a:lnTo>
                  <a:lnTo>
                    <a:pt x="34" y="35"/>
                  </a:lnTo>
                  <a:lnTo>
                    <a:pt x="71" y="0"/>
                  </a:lnTo>
                  <a:close/>
                </a:path>
              </a:pathLst>
            </a:custGeom>
            <a:solidFill>
              <a:srgbClr val="5CFFC9"/>
            </a:solidFill>
            <a:ln w="0">
              <a:solidFill>
                <a:srgbClr val="5CFFC9"/>
              </a:solidFill>
              <a:round/>
              <a:headEnd/>
              <a:tailEnd/>
            </a:ln>
          </p:spPr>
          <p:txBody>
            <a:bodyPr/>
            <a:lstStyle/>
            <a:p>
              <a:endParaRPr lang="en-US" sz="1013"/>
            </a:p>
          </p:txBody>
        </p:sp>
        <p:sp>
          <p:nvSpPr>
            <p:cNvPr id="52322" name="Line 102"/>
            <p:cNvSpPr>
              <a:spLocks noChangeShapeType="1"/>
            </p:cNvSpPr>
            <p:nvPr/>
          </p:nvSpPr>
          <p:spPr bwMode="auto">
            <a:xfrm>
              <a:off x="2855913" y="4684713"/>
              <a:ext cx="1587" cy="112712"/>
            </a:xfrm>
            <a:prstGeom prst="line">
              <a:avLst/>
            </a:prstGeom>
            <a:noFill/>
            <a:ln w="0">
              <a:solidFill>
                <a:srgbClr val="5CFFC9"/>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2323" name="Freeform 103"/>
            <p:cNvSpPr>
              <a:spLocks/>
            </p:cNvSpPr>
            <p:nvPr/>
          </p:nvSpPr>
          <p:spPr bwMode="auto">
            <a:xfrm>
              <a:off x="3240088" y="4684713"/>
              <a:ext cx="112712" cy="112712"/>
            </a:xfrm>
            <a:custGeom>
              <a:avLst/>
              <a:gdLst>
                <a:gd name="T0" fmla="*/ 0 w 71"/>
                <a:gd name="T1" fmla="*/ 0 h 71"/>
                <a:gd name="T2" fmla="*/ 2147483646 w 71"/>
                <a:gd name="T3" fmla="*/ 2147483646 h 71"/>
                <a:gd name="T4" fmla="*/ 0 w 71"/>
                <a:gd name="T5" fmla="*/ 2147483646 h 71"/>
                <a:gd name="T6" fmla="*/ 2147483646 w 71"/>
                <a:gd name="T7" fmla="*/ 2147483646 h 71"/>
                <a:gd name="T8" fmla="*/ 0 w 71"/>
                <a:gd name="T9" fmla="*/ 0 h 71"/>
                <a:gd name="T10" fmla="*/ 0 60000 65536"/>
                <a:gd name="T11" fmla="*/ 0 60000 65536"/>
                <a:gd name="T12" fmla="*/ 0 60000 65536"/>
                <a:gd name="T13" fmla="*/ 0 60000 65536"/>
                <a:gd name="T14" fmla="*/ 0 60000 65536"/>
                <a:gd name="T15" fmla="*/ 0 w 71"/>
                <a:gd name="T16" fmla="*/ 0 h 71"/>
                <a:gd name="T17" fmla="*/ 71 w 71"/>
                <a:gd name="T18" fmla="*/ 71 h 71"/>
              </a:gdLst>
              <a:ahLst/>
              <a:cxnLst>
                <a:cxn ang="T10">
                  <a:pos x="T0" y="T1"/>
                </a:cxn>
                <a:cxn ang="T11">
                  <a:pos x="T2" y="T3"/>
                </a:cxn>
                <a:cxn ang="T12">
                  <a:pos x="T4" y="T5"/>
                </a:cxn>
                <a:cxn ang="T13">
                  <a:pos x="T6" y="T7"/>
                </a:cxn>
                <a:cxn ang="T14">
                  <a:pos x="T8" y="T9"/>
                </a:cxn>
              </a:cxnLst>
              <a:rect l="T15" t="T16" r="T17" b="T18"/>
              <a:pathLst>
                <a:path w="71" h="71">
                  <a:moveTo>
                    <a:pt x="0" y="0"/>
                  </a:moveTo>
                  <a:lnTo>
                    <a:pt x="71" y="35"/>
                  </a:lnTo>
                  <a:lnTo>
                    <a:pt x="0" y="71"/>
                  </a:lnTo>
                  <a:lnTo>
                    <a:pt x="34" y="35"/>
                  </a:lnTo>
                  <a:lnTo>
                    <a:pt x="0" y="0"/>
                  </a:lnTo>
                  <a:close/>
                </a:path>
              </a:pathLst>
            </a:custGeom>
            <a:solidFill>
              <a:srgbClr val="5CFFC9"/>
            </a:solidFill>
            <a:ln w="0">
              <a:solidFill>
                <a:srgbClr val="5CFFC9"/>
              </a:solidFill>
              <a:round/>
              <a:headEnd/>
              <a:tailEnd/>
            </a:ln>
          </p:spPr>
          <p:txBody>
            <a:bodyPr/>
            <a:lstStyle/>
            <a:p>
              <a:endParaRPr lang="en-US" sz="1013"/>
            </a:p>
          </p:txBody>
        </p:sp>
        <p:sp>
          <p:nvSpPr>
            <p:cNvPr id="52324" name="Line 104"/>
            <p:cNvSpPr>
              <a:spLocks noChangeShapeType="1"/>
            </p:cNvSpPr>
            <p:nvPr/>
          </p:nvSpPr>
          <p:spPr bwMode="auto">
            <a:xfrm>
              <a:off x="3352800" y="4684713"/>
              <a:ext cx="1588" cy="112712"/>
            </a:xfrm>
            <a:prstGeom prst="line">
              <a:avLst/>
            </a:prstGeom>
            <a:noFill/>
            <a:ln w="0">
              <a:solidFill>
                <a:srgbClr val="5CFFC9"/>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2325" name="Line 105"/>
            <p:cNvSpPr>
              <a:spLocks noChangeShapeType="1"/>
            </p:cNvSpPr>
            <p:nvPr/>
          </p:nvSpPr>
          <p:spPr bwMode="auto">
            <a:xfrm>
              <a:off x="1547813" y="4857750"/>
              <a:ext cx="387350" cy="1588"/>
            </a:xfrm>
            <a:prstGeom prst="line">
              <a:avLst/>
            </a:prstGeom>
            <a:noFill/>
            <a:ln w="0">
              <a:solidFill>
                <a:srgbClr val="5CFFC9"/>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2326" name="Freeform 106"/>
            <p:cNvSpPr>
              <a:spLocks/>
            </p:cNvSpPr>
            <p:nvPr/>
          </p:nvSpPr>
          <p:spPr bwMode="auto">
            <a:xfrm>
              <a:off x="1547813" y="4800600"/>
              <a:ext cx="115887" cy="115888"/>
            </a:xfrm>
            <a:custGeom>
              <a:avLst/>
              <a:gdLst>
                <a:gd name="T0" fmla="*/ 2147483646 w 73"/>
                <a:gd name="T1" fmla="*/ 0 h 73"/>
                <a:gd name="T2" fmla="*/ 0 w 73"/>
                <a:gd name="T3" fmla="*/ 2147483646 h 73"/>
                <a:gd name="T4" fmla="*/ 2147483646 w 73"/>
                <a:gd name="T5" fmla="*/ 2147483646 h 73"/>
                <a:gd name="T6" fmla="*/ 2147483646 w 73"/>
                <a:gd name="T7" fmla="*/ 2147483646 h 73"/>
                <a:gd name="T8" fmla="*/ 2147483646 w 73"/>
                <a:gd name="T9" fmla="*/ 0 h 73"/>
                <a:gd name="T10" fmla="*/ 0 60000 65536"/>
                <a:gd name="T11" fmla="*/ 0 60000 65536"/>
                <a:gd name="T12" fmla="*/ 0 60000 65536"/>
                <a:gd name="T13" fmla="*/ 0 60000 65536"/>
                <a:gd name="T14" fmla="*/ 0 60000 65536"/>
                <a:gd name="T15" fmla="*/ 0 w 73"/>
                <a:gd name="T16" fmla="*/ 0 h 73"/>
                <a:gd name="T17" fmla="*/ 73 w 73"/>
                <a:gd name="T18" fmla="*/ 73 h 73"/>
              </a:gdLst>
              <a:ahLst/>
              <a:cxnLst>
                <a:cxn ang="T10">
                  <a:pos x="T0" y="T1"/>
                </a:cxn>
                <a:cxn ang="T11">
                  <a:pos x="T2" y="T3"/>
                </a:cxn>
                <a:cxn ang="T12">
                  <a:pos x="T4" y="T5"/>
                </a:cxn>
                <a:cxn ang="T13">
                  <a:pos x="T6" y="T7"/>
                </a:cxn>
                <a:cxn ang="T14">
                  <a:pos x="T8" y="T9"/>
                </a:cxn>
              </a:cxnLst>
              <a:rect l="T15" t="T16" r="T17" b="T18"/>
              <a:pathLst>
                <a:path w="73" h="73">
                  <a:moveTo>
                    <a:pt x="73" y="0"/>
                  </a:moveTo>
                  <a:lnTo>
                    <a:pt x="0" y="36"/>
                  </a:lnTo>
                  <a:lnTo>
                    <a:pt x="73" y="73"/>
                  </a:lnTo>
                  <a:lnTo>
                    <a:pt x="36" y="36"/>
                  </a:lnTo>
                  <a:lnTo>
                    <a:pt x="73" y="0"/>
                  </a:lnTo>
                  <a:close/>
                </a:path>
              </a:pathLst>
            </a:custGeom>
            <a:solidFill>
              <a:srgbClr val="5CFFC9"/>
            </a:solidFill>
            <a:ln w="0">
              <a:solidFill>
                <a:srgbClr val="5CFFC9"/>
              </a:solidFill>
              <a:round/>
              <a:headEnd/>
              <a:tailEnd/>
            </a:ln>
          </p:spPr>
          <p:txBody>
            <a:bodyPr/>
            <a:lstStyle/>
            <a:p>
              <a:endParaRPr lang="en-US" sz="1013"/>
            </a:p>
          </p:txBody>
        </p:sp>
        <p:sp>
          <p:nvSpPr>
            <p:cNvPr id="52327" name="Line 107"/>
            <p:cNvSpPr>
              <a:spLocks noChangeShapeType="1"/>
            </p:cNvSpPr>
            <p:nvPr/>
          </p:nvSpPr>
          <p:spPr bwMode="auto">
            <a:xfrm>
              <a:off x="1547813" y="4800600"/>
              <a:ext cx="1587" cy="115888"/>
            </a:xfrm>
            <a:prstGeom prst="line">
              <a:avLst/>
            </a:prstGeom>
            <a:noFill/>
            <a:ln w="0">
              <a:solidFill>
                <a:srgbClr val="5CFFC9"/>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2328" name="Freeform 108"/>
            <p:cNvSpPr>
              <a:spLocks/>
            </p:cNvSpPr>
            <p:nvPr/>
          </p:nvSpPr>
          <p:spPr bwMode="auto">
            <a:xfrm>
              <a:off x="1822450" y="4800600"/>
              <a:ext cx="112713" cy="115888"/>
            </a:xfrm>
            <a:custGeom>
              <a:avLst/>
              <a:gdLst>
                <a:gd name="T0" fmla="*/ 0 w 71"/>
                <a:gd name="T1" fmla="*/ 0 h 73"/>
                <a:gd name="T2" fmla="*/ 2147483646 w 71"/>
                <a:gd name="T3" fmla="*/ 2147483646 h 73"/>
                <a:gd name="T4" fmla="*/ 0 w 71"/>
                <a:gd name="T5" fmla="*/ 2147483646 h 73"/>
                <a:gd name="T6" fmla="*/ 2147483646 w 71"/>
                <a:gd name="T7" fmla="*/ 2147483646 h 73"/>
                <a:gd name="T8" fmla="*/ 0 w 71"/>
                <a:gd name="T9" fmla="*/ 0 h 73"/>
                <a:gd name="T10" fmla="*/ 0 60000 65536"/>
                <a:gd name="T11" fmla="*/ 0 60000 65536"/>
                <a:gd name="T12" fmla="*/ 0 60000 65536"/>
                <a:gd name="T13" fmla="*/ 0 60000 65536"/>
                <a:gd name="T14" fmla="*/ 0 60000 65536"/>
                <a:gd name="T15" fmla="*/ 0 w 71"/>
                <a:gd name="T16" fmla="*/ 0 h 73"/>
                <a:gd name="T17" fmla="*/ 71 w 71"/>
                <a:gd name="T18" fmla="*/ 73 h 73"/>
              </a:gdLst>
              <a:ahLst/>
              <a:cxnLst>
                <a:cxn ang="T10">
                  <a:pos x="T0" y="T1"/>
                </a:cxn>
                <a:cxn ang="T11">
                  <a:pos x="T2" y="T3"/>
                </a:cxn>
                <a:cxn ang="T12">
                  <a:pos x="T4" y="T5"/>
                </a:cxn>
                <a:cxn ang="T13">
                  <a:pos x="T6" y="T7"/>
                </a:cxn>
                <a:cxn ang="T14">
                  <a:pos x="T8" y="T9"/>
                </a:cxn>
              </a:cxnLst>
              <a:rect l="T15" t="T16" r="T17" b="T18"/>
              <a:pathLst>
                <a:path w="71" h="73">
                  <a:moveTo>
                    <a:pt x="0" y="0"/>
                  </a:moveTo>
                  <a:lnTo>
                    <a:pt x="71" y="36"/>
                  </a:lnTo>
                  <a:lnTo>
                    <a:pt x="0" y="73"/>
                  </a:lnTo>
                  <a:lnTo>
                    <a:pt x="34" y="36"/>
                  </a:lnTo>
                  <a:lnTo>
                    <a:pt x="0" y="0"/>
                  </a:lnTo>
                  <a:close/>
                </a:path>
              </a:pathLst>
            </a:custGeom>
            <a:solidFill>
              <a:srgbClr val="5CFFC9"/>
            </a:solidFill>
            <a:ln w="0">
              <a:solidFill>
                <a:srgbClr val="5CFFC9"/>
              </a:solidFill>
              <a:round/>
              <a:headEnd/>
              <a:tailEnd/>
            </a:ln>
          </p:spPr>
          <p:txBody>
            <a:bodyPr/>
            <a:lstStyle/>
            <a:p>
              <a:endParaRPr lang="en-US" sz="1013"/>
            </a:p>
          </p:txBody>
        </p:sp>
        <p:sp>
          <p:nvSpPr>
            <p:cNvPr id="52329" name="Line 109"/>
            <p:cNvSpPr>
              <a:spLocks noChangeShapeType="1"/>
            </p:cNvSpPr>
            <p:nvPr/>
          </p:nvSpPr>
          <p:spPr bwMode="auto">
            <a:xfrm>
              <a:off x="1935163" y="4800600"/>
              <a:ext cx="1587" cy="115888"/>
            </a:xfrm>
            <a:prstGeom prst="line">
              <a:avLst/>
            </a:prstGeom>
            <a:noFill/>
            <a:ln w="0">
              <a:solidFill>
                <a:srgbClr val="5CFFC9"/>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2330" name="Line 110"/>
            <p:cNvSpPr>
              <a:spLocks noChangeShapeType="1"/>
            </p:cNvSpPr>
            <p:nvPr/>
          </p:nvSpPr>
          <p:spPr bwMode="auto">
            <a:xfrm>
              <a:off x="2438400" y="4857750"/>
              <a:ext cx="385763" cy="1588"/>
            </a:xfrm>
            <a:prstGeom prst="line">
              <a:avLst/>
            </a:prstGeom>
            <a:noFill/>
            <a:ln w="0">
              <a:solidFill>
                <a:srgbClr val="5CFFC9"/>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2331" name="Freeform 111"/>
            <p:cNvSpPr>
              <a:spLocks/>
            </p:cNvSpPr>
            <p:nvPr/>
          </p:nvSpPr>
          <p:spPr bwMode="auto">
            <a:xfrm>
              <a:off x="2438400" y="4800600"/>
              <a:ext cx="112713" cy="115888"/>
            </a:xfrm>
            <a:custGeom>
              <a:avLst/>
              <a:gdLst>
                <a:gd name="T0" fmla="*/ 2147483646 w 71"/>
                <a:gd name="T1" fmla="*/ 0 h 73"/>
                <a:gd name="T2" fmla="*/ 0 w 71"/>
                <a:gd name="T3" fmla="*/ 2147483646 h 73"/>
                <a:gd name="T4" fmla="*/ 2147483646 w 71"/>
                <a:gd name="T5" fmla="*/ 2147483646 h 73"/>
                <a:gd name="T6" fmla="*/ 2147483646 w 71"/>
                <a:gd name="T7" fmla="*/ 2147483646 h 73"/>
                <a:gd name="T8" fmla="*/ 2147483646 w 71"/>
                <a:gd name="T9" fmla="*/ 0 h 73"/>
                <a:gd name="T10" fmla="*/ 0 60000 65536"/>
                <a:gd name="T11" fmla="*/ 0 60000 65536"/>
                <a:gd name="T12" fmla="*/ 0 60000 65536"/>
                <a:gd name="T13" fmla="*/ 0 60000 65536"/>
                <a:gd name="T14" fmla="*/ 0 60000 65536"/>
                <a:gd name="T15" fmla="*/ 0 w 71"/>
                <a:gd name="T16" fmla="*/ 0 h 73"/>
                <a:gd name="T17" fmla="*/ 71 w 71"/>
                <a:gd name="T18" fmla="*/ 73 h 73"/>
              </a:gdLst>
              <a:ahLst/>
              <a:cxnLst>
                <a:cxn ang="T10">
                  <a:pos x="T0" y="T1"/>
                </a:cxn>
                <a:cxn ang="T11">
                  <a:pos x="T2" y="T3"/>
                </a:cxn>
                <a:cxn ang="T12">
                  <a:pos x="T4" y="T5"/>
                </a:cxn>
                <a:cxn ang="T13">
                  <a:pos x="T6" y="T7"/>
                </a:cxn>
                <a:cxn ang="T14">
                  <a:pos x="T8" y="T9"/>
                </a:cxn>
              </a:cxnLst>
              <a:rect l="T15" t="T16" r="T17" b="T18"/>
              <a:pathLst>
                <a:path w="71" h="73">
                  <a:moveTo>
                    <a:pt x="71" y="0"/>
                  </a:moveTo>
                  <a:lnTo>
                    <a:pt x="0" y="36"/>
                  </a:lnTo>
                  <a:lnTo>
                    <a:pt x="71" y="73"/>
                  </a:lnTo>
                  <a:lnTo>
                    <a:pt x="36" y="36"/>
                  </a:lnTo>
                  <a:lnTo>
                    <a:pt x="71" y="0"/>
                  </a:lnTo>
                  <a:close/>
                </a:path>
              </a:pathLst>
            </a:custGeom>
            <a:solidFill>
              <a:srgbClr val="5CFFC9"/>
            </a:solidFill>
            <a:ln w="0">
              <a:solidFill>
                <a:srgbClr val="5CFFC9"/>
              </a:solidFill>
              <a:round/>
              <a:headEnd/>
              <a:tailEnd/>
            </a:ln>
          </p:spPr>
          <p:txBody>
            <a:bodyPr/>
            <a:lstStyle/>
            <a:p>
              <a:endParaRPr lang="en-US" sz="1013"/>
            </a:p>
          </p:txBody>
        </p:sp>
        <p:sp>
          <p:nvSpPr>
            <p:cNvPr id="52332" name="Line 112"/>
            <p:cNvSpPr>
              <a:spLocks noChangeShapeType="1"/>
            </p:cNvSpPr>
            <p:nvPr/>
          </p:nvSpPr>
          <p:spPr bwMode="auto">
            <a:xfrm>
              <a:off x="2438400" y="4800600"/>
              <a:ext cx="1588" cy="115888"/>
            </a:xfrm>
            <a:prstGeom prst="line">
              <a:avLst/>
            </a:prstGeom>
            <a:noFill/>
            <a:ln w="0">
              <a:solidFill>
                <a:srgbClr val="5CFFC9"/>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2333" name="Freeform 113"/>
            <p:cNvSpPr>
              <a:spLocks/>
            </p:cNvSpPr>
            <p:nvPr/>
          </p:nvSpPr>
          <p:spPr bwMode="auto">
            <a:xfrm>
              <a:off x="2708275" y="4800600"/>
              <a:ext cx="115888" cy="115888"/>
            </a:xfrm>
            <a:custGeom>
              <a:avLst/>
              <a:gdLst>
                <a:gd name="T0" fmla="*/ 0 w 73"/>
                <a:gd name="T1" fmla="*/ 0 h 73"/>
                <a:gd name="T2" fmla="*/ 2147483646 w 73"/>
                <a:gd name="T3" fmla="*/ 2147483646 h 73"/>
                <a:gd name="T4" fmla="*/ 0 w 73"/>
                <a:gd name="T5" fmla="*/ 2147483646 h 73"/>
                <a:gd name="T6" fmla="*/ 2147483646 w 73"/>
                <a:gd name="T7" fmla="*/ 2147483646 h 73"/>
                <a:gd name="T8" fmla="*/ 0 w 73"/>
                <a:gd name="T9" fmla="*/ 0 h 73"/>
                <a:gd name="T10" fmla="*/ 0 60000 65536"/>
                <a:gd name="T11" fmla="*/ 0 60000 65536"/>
                <a:gd name="T12" fmla="*/ 0 60000 65536"/>
                <a:gd name="T13" fmla="*/ 0 60000 65536"/>
                <a:gd name="T14" fmla="*/ 0 60000 65536"/>
                <a:gd name="T15" fmla="*/ 0 w 73"/>
                <a:gd name="T16" fmla="*/ 0 h 73"/>
                <a:gd name="T17" fmla="*/ 73 w 73"/>
                <a:gd name="T18" fmla="*/ 73 h 73"/>
              </a:gdLst>
              <a:ahLst/>
              <a:cxnLst>
                <a:cxn ang="T10">
                  <a:pos x="T0" y="T1"/>
                </a:cxn>
                <a:cxn ang="T11">
                  <a:pos x="T2" y="T3"/>
                </a:cxn>
                <a:cxn ang="T12">
                  <a:pos x="T4" y="T5"/>
                </a:cxn>
                <a:cxn ang="T13">
                  <a:pos x="T6" y="T7"/>
                </a:cxn>
                <a:cxn ang="T14">
                  <a:pos x="T8" y="T9"/>
                </a:cxn>
              </a:cxnLst>
              <a:rect l="T15" t="T16" r="T17" b="T18"/>
              <a:pathLst>
                <a:path w="73" h="73">
                  <a:moveTo>
                    <a:pt x="0" y="0"/>
                  </a:moveTo>
                  <a:lnTo>
                    <a:pt x="73" y="36"/>
                  </a:lnTo>
                  <a:lnTo>
                    <a:pt x="0" y="73"/>
                  </a:lnTo>
                  <a:lnTo>
                    <a:pt x="37" y="36"/>
                  </a:lnTo>
                  <a:lnTo>
                    <a:pt x="0" y="0"/>
                  </a:lnTo>
                  <a:close/>
                </a:path>
              </a:pathLst>
            </a:custGeom>
            <a:solidFill>
              <a:srgbClr val="5CFFC9"/>
            </a:solidFill>
            <a:ln w="0">
              <a:solidFill>
                <a:srgbClr val="5CFFC9"/>
              </a:solidFill>
              <a:round/>
              <a:headEnd/>
              <a:tailEnd/>
            </a:ln>
          </p:spPr>
          <p:txBody>
            <a:bodyPr/>
            <a:lstStyle/>
            <a:p>
              <a:endParaRPr lang="en-US" sz="1013"/>
            </a:p>
          </p:txBody>
        </p:sp>
        <p:sp>
          <p:nvSpPr>
            <p:cNvPr id="52334" name="Line 114"/>
            <p:cNvSpPr>
              <a:spLocks noChangeShapeType="1"/>
            </p:cNvSpPr>
            <p:nvPr/>
          </p:nvSpPr>
          <p:spPr bwMode="auto">
            <a:xfrm>
              <a:off x="2824163" y="4800600"/>
              <a:ext cx="1587" cy="115888"/>
            </a:xfrm>
            <a:prstGeom prst="line">
              <a:avLst/>
            </a:prstGeom>
            <a:noFill/>
            <a:ln w="0">
              <a:solidFill>
                <a:srgbClr val="5CFFC9"/>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2335" name="Line 115"/>
            <p:cNvSpPr>
              <a:spLocks noChangeShapeType="1"/>
            </p:cNvSpPr>
            <p:nvPr/>
          </p:nvSpPr>
          <p:spPr bwMode="auto">
            <a:xfrm>
              <a:off x="3333750" y="4857750"/>
              <a:ext cx="387350" cy="1588"/>
            </a:xfrm>
            <a:prstGeom prst="line">
              <a:avLst/>
            </a:prstGeom>
            <a:noFill/>
            <a:ln w="0">
              <a:solidFill>
                <a:srgbClr val="5CFFC9"/>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2336" name="Freeform 116"/>
            <p:cNvSpPr>
              <a:spLocks/>
            </p:cNvSpPr>
            <p:nvPr/>
          </p:nvSpPr>
          <p:spPr bwMode="auto">
            <a:xfrm>
              <a:off x="3333750" y="4800600"/>
              <a:ext cx="115888" cy="115888"/>
            </a:xfrm>
            <a:custGeom>
              <a:avLst/>
              <a:gdLst>
                <a:gd name="T0" fmla="*/ 2147483646 w 73"/>
                <a:gd name="T1" fmla="*/ 0 h 73"/>
                <a:gd name="T2" fmla="*/ 0 w 73"/>
                <a:gd name="T3" fmla="*/ 2147483646 h 73"/>
                <a:gd name="T4" fmla="*/ 2147483646 w 73"/>
                <a:gd name="T5" fmla="*/ 2147483646 h 73"/>
                <a:gd name="T6" fmla="*/ 2147483646 w 73"/>
                <a:gd name="T7" fmla="*/ 2147483646 h 73"/>
                <a:gd name="T8" fmla="*/ 2147483646 w 73"/>
                <a:gd name="T9" fmla="*/ 0 h 73"/>
                <a:gd name="T10" fmla="*/ 0 60000 65536"/>
                <a:gd name="T11" fmla="*/ 0 60000 65536"/>
                <a:gd name="T12" fmla="*/ 0 60000 65536"/>
                <a:gd name="T13" fmla="*/ 0 60000 65536"/>
                <a:gd name="T14" fmla="*/ 0 60000 65536"/>
                <a:gd name="T15" fmla="*/ 0 w 73"/>
                <a:gd name="T16" fmla="*/ 0 h 73"/>
                <a:gd name="T17" fmla="*/ 73 w 73"/>
                <a:gd name="T18" fmla="*/ 73 h 73"/>
              </a:gdLst>
              <a:ahLst/>
              <a:cxnLst>
                <a:cxn ang="T10">
                  <a:pos x="T0" y="T1"/>
                </a:cxn>
                <a:cxn ang="T11">
                  <a:pos x="T2" y="T3"/>
                </a:cxn>
                <a:cxn ang="T12">
                  <a:pos x="T4" y="T5"/>
                </a:cxn>
                <a:cxn ang="T13">
                  <a:pos x="T6" y="T7"/>
                </a:cxn>
                <a:cxn ang="T14">
                  <a:pos x="T8" y="T9"/>
                </a:cxn>
              </a:cxnLst>
              <a:rect l="T15" t="T16" r="T17" b="T18"/>
              <a:pathLst>
                <a:path w="73" h="73">
                  <a:moveTo>
                    <a:pt x="73" y="0"/>
                  </a:moveTo>
                  <a:lnTo>
                    <a:pt x="0" y="36"/>
                  </a:lnTo>
                  <a:lnTo>
                    <a:pt x="73" y="73"/>
                  </a:lnTo>
                  <a:lnTo>
                    <a:pt x="37" y="36"/>
                  </a:lnTo>
                  <a:lnTo>
                    <a:pt x="73" y="0"/>
                  </a:lnTo>
                  <a:close/>
                </a:path>
              </a:pathLst>
            </a:custGeom>
            <a:solidFill>
              <a:srgbClr val="5CFFC9"/>
            </a:solidFill>
            <a:ln w="0">
              <a:solidFill>
                <a:srgbClr val="5CFFC9"/>
              </a:solidFill>
              <a:round/>
              <a:headEnd/>
              <a:tailEnd/>
            </a:ln>
          </p:spPr>
          <p:txBody>
            <a:bodyPr/>
            <a:lstStyle/>
            <a:p>
              <a:endParaRPr lang="en-US" sz="1013"/>
            </a:p>
          </p:txBody>
        </p:sp>
        <p:sp>
          <p:nvSpPr>
            <p:cNvPr id="52337" name="Line 117"/>
            <p:cNvSpPr>
              <a:spLocks noChangeShapeType="1"/>
            </p:cNvSpPr>
            <p:nvPr/>
          </p:nvSpPr>
          <p:spPr bwMode="auto">
            <a:xfrm>
              <a:off x="3333750" y="4800600"/>
              <a:ext cx="1588" cy="115888"/>
            </a:xfrm>
            <a:prstGeom prst="line">
              <a:avLst/>
            </a:prstGeom>
            <a:noFill/>
            <a:ln w="0">
              <a:solidFill>
                <a:srgbClr val="5CFFC9"/>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2338" name="Freeform 118"/>
            <p:cNvSpPr>
              <a:spLocks/>
            </p:cNvSpPr>
            <p:nvPr/>
          </p:nvSpPr>
          <p:spPr bwMode="auto">
            <a:xfrm>
              <a:off x="3608388" y="4800600"/>
              <a:ext cx="112712" cy="115888"/>
            </a:xfrm>
            <a:custGeom>
              <a:avLst/>
              <a:gdLst>
                <a:gd name="T0" fmla="*/ 0 w 71"/>
                <a:gd name="T1" fmla="*/ 0 h 73"/>
                <a:gd name="T2" fmla="*/ 2147483646 w 71"/>
                <a:gd name="T3" fmla="*/ 2147483646 h 73"/>
                <a:gd name="T4" fmla="*/ 0 w 71"/>
                <a:gd name="T5" fmla="*/ 2147483646 h 73"/>
                <a:gd name="T6" fmla="*/ 2147483646 w 71"/>
                <a:gd name="T7" fmla="*/ 2147483646 h 73"/>
                <a:gd name="T8" fmla="*/ 0 w 71"/>
                <a:gd name="T9" fmla="*/ 0 h 73"/>
                <a:gd name="T10" fmla="*/ 0 60000 65536"/>
                <a:gd name="T11" fmla="*/ 0 60000 65536"/>
                <a:gd name="T12" fmla="*/ 0 60000 65536"/>
                <a:gd name="T13" fmla="*/ 0 60000 65536"/>
                <a:gd name="T14" fmla="*/ 0 60000 65536"/>
                <a:gd name="T15" fmla="*/ 0 w 71"/>
                <a:gd name="T16" fmla="*/ 0 h 73"/>
                <a:gd name="T17" fmla="*/ 71 w 71"/>
                <a:gd name="T18" fmla="*/ 73 h 73"/>
              </a:gdLst>
              <a:ahLst/>
              <a:cxnLst>
                <a:cxn ang="T10">
                  <a:pos x="T0" y="T1"/>
                </a:cxn>
                <a:cxn ang="T11">
                  <a:pos x="T2" y="T3"/>
                </a:cxn>
                <a:cxn ang="T12">
                  <a:pos x="T4" y="T5"/>
                </a:cxn>
                <a:cxn ang="T13">
                  <a:pos x="T6" y="T7"/>
                </a:cxn>
                <a:cxn ang="T14">
                  <a:pos x="T8" y="T9"/>
                </a:cxn>
              </a:cxnLst>
              <a:rect l="T15" t="T16" r="T17" b="T18"/>
              <a:pathLst>
                <a:path w="71" h="73">
                  <a:moveTo>
                    <a:pt x="0" y="0"/>
                  </a:moveTo>
                  <a:lnTo>
                    <a:pt x="71" y="36"/>
                  </a:lnTo>
                  <a:lnTo>
                    <a:pt x="0" y="73"/>
                  </a:lnTo>
                  <a:lnTo>
                    <a:pt x="36" y="36"/>
                  </a:lnTo>
                  <a:lnTo>
                    <a:pt x="0" y="0"/>
                  </a:lnTo>
                  <a:close/>
                </a:path>
              </a:pathLst>
            </a:custGeom>
            <a:solidFill>
              <a:srgbClr val="5CFFC9"/>
            </a:solidFill>
            <a:ln w="0">
              <a:solidFill>
                <a:srgbClr val="5CFFC9"/>
              </a:solidFill>
              <a:round/>
              <a:headEnd/>
              <a:tailEnd/>
            </a:ln>
          </p:spPr>
          <p:txBody>
            <a:bodyPr/>
            <a:lstStyle/>
            <a:p>
              <a:endParaRPr lang="en-US" sz="1013"/>
            </a:p>
          </p:txBody>
        </p:sp>
        <p:sp>
          <p:nvSpPr>
            <p:cNvPr id="52339" name="Line 119"/>
            <p:cNvSpPr>
              <a:spLocks noChangeShapeType="1"/>
            </p:cNvSpPr>
            <p:nvPr/>
          </p:nvSpPr>
          <p:spPr bwMode="auto">
            <a:xfrm>
              <a:off x="3721100" y="4800600"/>
              <a:ext cx="1588" cy="115888"/>
            </a:xfrm>
            <a:prstGeom prst="line">
              <a:avLst/>
            </a:prstGeom>
            <a:noFill/>
            <a:ln w="0">
              <a:solidFill>
                <a:srgbClr val="5CFFC9"/>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2340" name="Rectangle 120"/>
            <p:cNvSpPr>
              <a:spLocks noChangeArrowheads="1"/>
            </p:cNvSpPr>
            <p:nvPr/>
          </p:nvSpPr>
          <p:spPr bwMode="auto">
            <a:xfrm>
              <a:off x="3217862" y="5511800"/>
              <a:ext cx="1610595" cy="29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25" b="1">
                  <a:solidFill>
                    <a:srgbClr val="FFFFFF"/>
                  </a:solidFill>
                </a:rPr>
                <a:t>(property lines)</a:t>
              </a:r>
              <a:endParaRPr lang="en-US" altLang="en-US" sz="1200" b="1">
                <a:solidFill>
                  <a:srgbClr val="FFFFFF"/>
                </a:solidFill>
              </a:endParaRPr>
            </a:p>
          </p:txBody>
        </p:sp>
        <p:sp>
          <p:nvSpPr>
            <p:cNvPr id="52341" name="Freeform 121"/>
            <p:cNvSpPr>
              <a:spLocks/>
            </p:cNvSpPr>
            <p:nvPr/>
          </p:nvSpPr>
          <p:spPr bwMode="auto">
            <a:xfrm>
              <a:off x="4979988" y="5303838"/>
              <a:ext cx="500062" cy="341312"/>
            </a:xfrm>
            <a:custGeom>
              <a:avLst/>
              <a:gdLst>
                <a:gd name="T0" fmla="*/ 2147483646 w 315"/>
                <a:gd name="T1" fmla="*/ 2147483646 h 215"/>
                <a:gd name="T2" fmla="*/ 2147483646 w 315"/>
                <a:gd name="T3" fmla="*/ 2147483646 h 215"/>
                <a:gd name="T4" fmla="*/ 2147483646 w 315"/>
                <a:gd name="T5" fmla="*/ 2147483646 h 215"/>
                <a:gd name="T6" fmla="*/ 2147483646 w 315"/>
                <a:gd name="T7" fmla="*/ 2147483646 h 215"/>
                <a:gd name="T8" fmla="*/ 2147483646 w 315"/>
                <a:gd name="T9" fmla="*/ 2147483646 h 215"/>
                <a:gd name="T10" fmla="*/ 2147483646 w 315"/>
                <a:gd name="T11" fmla="*/ 2147483646 h 215"/>
                <a:gd name="T12" fmla="*/ 2147483646 w 315"/>
                <a:gd name="T13" fmla="*/ 2147483646 h 215"/>
                <a:gd name="T14" fmla="*/ 2147483646 w 315"/>
                <a:gd name="T15" fmla="*/ 2147483646 h 215"/>
                <a:gd name="T16" fmla="*/ 2147483646 w 315"/>
                <a:gd name="T17" fmla="*/ 2147483646 h 215"/>
                <a:gd name="T18" fmla="*/ 2147483646 w 315"/>
                <a:gd name="T19" fmla="*/ 2147483646 h 215"/>
                <a:gd name="T20" fmla="*/ 2147483646 w 315"/>
                <a:gd name="T21" fmla="*/ 2147483646 h 215"/>
                <a:gd name="T22" fmla="*/ 2147483646 w 315"/>
                <a:gd name="T23" fmla="*/ 2147483646 h 215"/>
                <a:gd name="T24" fmla="*/ 2147483646 w 315"/>
                <a:gd name="T25" fmla="*/ 2147483646 h 215"/>
                <a:gd name="T26" fmla="*/ 2147483646 w 315"/>
                <a:gd name="T27" fmla="*/ 2147483646 h 215"/>
                <a:gd name="T28" fmla="*/ 2147483646 w 315"/>
                <a:gd name="T29" fmla="*/ 2147483646 h 215"/>
                <a:gd name="T30" fmla="*/ 2147483646 w 315"/>
                <a:gd name="T31" fmla="*/ 2147483646 h 215"/>
                <a:gd name="T32" fmla="*/ 2147483646 w 315"/>
                <a:gd name="T33" fmla="*/ 2147483646 h 215"/>
                <a:gd name="T34" fmla="*/ 2147483646 w 315"/>
                <a:gd name="T35" fmla="*/ 2147483646 h 215"/>
                <a:gd name="T36" fmla="*/ 2147483646 w 315"/>
                <a:gd name="T37" fmla="*/ 2147483646 h 215"/>
                <a:gd name="T38" fmla="*/ 2147483646 w 315"/>
                <a:gd name="T39" fmla="*/ 2147483646 h 215"/>
                <a:gd name="T40" fmla="*/ 2147483646 w 315"/>
                <a:gd name="T41" fmla="*/ 2147483646 h 215"/>
                <a:gd name="T42" fmla="*/ 2147483646 w 315"/>
                <a:gd name="T43" fmla="*/ 2147483646 h 215"/>
                <a:gd name="T44" fmla="*/ 2147483646 w 315"/>
                <a:gd name="T45" fmla="*/ 2147483646 h 215"/>
                <a:gd name="T46" fmla="*/ 2147483646 w 315"/>
                <a:gd name="T47" fmla="*/ 2147483646 h 215"/>
                <a:gd name="T48" fmla="*/ 2147483646 w 315"/>
                <a:gd name="T49" fmla="*/ 2147483646 h 215"/>
                <a:gd name="T50" fmla="*/ 2147483646 w 315"/>
                <a:gd name="T51" fmla="*/ 2147483646 h 215"/>
                <a:gd name="T52" fmla="*/ 2147483646 w 315"/>
                <a:gd name="T53" fmla="*/ 2147483646 h 215"/>
                <a:gd name="T54" fmla="*/ 2147483646 w 315"/>
                <a:gd name="T55" fmla="*/ 2147483646 h 215"/>
                <a:gd name="T56" fmla="*/ 2147483646 w 315"/>
                <a:gd name="T57" fmla="*/ 2147483646 h 215"/>
                <a:gd name="T58" fmla="*/ 2147483646 w 315"/>
                <a:gd name="T59" fmla="*/ 2147483646 h 215"/>
                <a:gd name="T60" fmla="*/ 2147483646 w 315"/>
                <a:gd name="T61" fmla="*/ 2147483646 h 215"/>
                <a:gd name="T62" fmla="*/ 2147483646 w 315"/>
                <a:gd name="T63" fmla="*/ 2147483646 h 215"/>
                <a:gd name="T64" fmla="*/ 2147483646 w 315"/>
                <a:gd name="T65" fmla="*/ 2147483646 h 215"/>
                <a:gd name="T66" fmla="*/ 2147483646 w 315"/>
                <a:gd name="T67" fmla="*/ 2147483646 h 215"/>
                <a:gd name="T68" fmla="*/ 2147483646 w 315"/>
                <a:gd name="T69" fmla="*/ 2147483646 h 215"/>
                <a:gd name="T70" fmla="*/ 2147483646 w 315"/>
                <a:gd name="T71" fmla="*/ 2147483646 h 215"/>
                <a:gd name="T72" fmla="*/ 2147483646 w 315"/>
                <a:gd name="T73" fmla="*/ 2147483646 h 215"/>
                <a:gd name="T74" fmla="*/ 2147483646 w 315"/>
                <a:gd name="T75" fmla="*/ 2147483646 h 215"/>
                <a:gd name="T76" fmla="*/ 2147483646 w 315"/>
                <a:gd name="T77" fmla="*/ 2147483646 h 215"/>
                <a:gd name="T78" fmla="*/ 2147483646 w 315"/>
                <a:gd name="T79" fmla="*/ 2147483646 h 215"/>
                <a:gd name="T80" fmla="*/ 2147483646 w 315"/>
                <a:gd name="T81" fmla="*/ 2147483646 h 215"/>
                <a:gd name="T82" fmla="*/ 2147483646 w 315"/>
                <a:gd name="T83" fmla="*/ 2147483646 h 215"/>
                <a:gd name="T84" fmla="*/ 2147483646 w 315"/>
                <a:gd name="T85" fmla="*/ 2147483646 h 215"/>
                <a:gd name="T86" fmla="*/ 2147483646 w 315"/>
                <a:gd name="T87" fmla="*/ 2147483646 h 215"/>
                <a:gd name="T88" fmla="*/ 2147483646 w 315"/>
                <a:gd name="T89" fmla="*/ 2147483646 h 215"/>
                <a:gd name="T90" fmla="*/ 2147483646 w 315"/>
                <a:gd name="T91" fmla="*/ 2147483646 h 215"/>
                <a:gd name="T92" fmla="*/ 2147483646 w 315"/>
                <a:gd name="T93" fmla="*/ 2147483646 h 215"/>
                <a:gd name="T94" fmla="*/ 2147483646 w 315"/>
                <a:gd name="T95" fmla="*/ 0 h 21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15"/>
                <a:gd name="T145" fmla="*/ 0 h 215"/>
                <a:gd name="T146" fmla="*/ 315 w 315"/>
                <a:gd name="T147" fmla="*/ 215 h 21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15" h="215">
                  <a:moveTo>
                    <a:pt x="0" y="213"/>
                  </a:moveTo>
                  <a:lnTo>
                    <a:pt x="8" y="213"/>
                  </a:lnTo>
                  <a:lnTo>
                    <a:pt x="12" y="215"/>
                  </a:lnTo>
                  <a:lnTo>
                    <a:pt x="50" y="215"/>
                  </a:lnTo>
                  <a:lnTo>
                    <a:pt x="54" y="213"/>
                  </a:lnTo>
                  <a:lnTo>
                    <a:pt x="65" y="213"/>
                  </a:lnTo>
                  <a:lnTo>
                    <a:pt x="69" y="211"/>
                  </a:lnTo>
                  <a:lnTo>
                    <a:pt x="75" y="211"/>
                  </a:lnTo>
                  <a:lnTo>
                    <a:pt x="77" y="209"/>
                  </a:lnTo>
                  <a:lnTo>
                    <a:pt x="81" y="209"/>
                  </a:lnTo>
                  <a:lnTo>
                    <a:pt x="83" y="207"/>
                  </a:lnTo>
                  <a:lnTo>
                    <a:pt x="86" y="207"/>
                  </a:lnTo>
                  <a:lnTo>
                    <a:pt x="88" y="205"/>
                  </a:lnTo>
                  <a:lnTo>
                    <a:pt x="92" y="205"/>
                  </a:lnTo>
                  <a:lnTo>
                    <a:pt x="94" y="203"/>
                  </a:lnTo>
                  <a:lnTo>
                    <a:pt x="96" y="203"/>
                  </a:lnTo>
                  <a:lnTo>
                    <a:pt x="100" y="201"/>
                  </a:lnTo>
                  <a:lnTo>
                    <a:pt x="102" y="201"/>
                  </a:lnTo>
                  <a:lnTo>
                    <a:pt x="104" y="199"/>
                  </a:lnTo>
                  <a:lnTo>
                    <a:pt x="108" y="197"/>
                  </a:lnTo>
                  <a:lnTo>
                    <a:pt x="110" y="197"/>
                  </a:lnTo>
                  <a:lnTo>
                    <a:pt x="113" y="194"/>
                  </a:lnTo>
                  <a:lnTo>
                    <a:pt x="115" y="194"/>
                  </a:lnTo>
                  <a:lnTo>
                    <a:pt x="119" y="192"/>
                  </a:lnTo>
                  <a:lnTo>
                    <a:pt x="123" y="188"/>
                  </a:lnTo>
                  <a:lnTo>
                    <a:pt x="127" y="184"/>
                  </a:lnTo>
                  <a:lnTo>
                    <a:pt x="129" y="182"/>
                  </a:lnTo>
                  <a:lnTo>
                    <a:pt x="131" y="182"/>
                  </a:lnTo>
                  <a:lnTo>
                    <a:pt x="133" y="180"/>
                  </a:lnTo>
                  <a:lnTo>
                    <a:pt x="134" y="176"/>
                  </a:lnTo>
                  <a:lnTo>
                    <a:pt x="136" y="174"/>
                  </a:lnTo>
                  <a:lnTo>
                    <a:pt x="136" y="173"/>
                  </a:lnTo>
                  <a:lnTo>
                    <a:pt x="140" y="169"/>
                  </a:lnTo>
                  <a:lnTo>
                    <a:pt x="142" y="165"/>
                  </a:lnTo>
                  <a:lnTo>
                    <a:pt x="146" y="161"/>
                  </a:lnTo>
                  <a:lnTo>
                    <a:pt x="146" y="157"/>
                  </a:lnTo>
                  <a:lnTo>
                    <a:pt x="148" y="155"/>
                  </a:lnTo>
                  <a:lnTo>
                    <a:pt x="150" y="151"/>
                  </a:lnTo>
                  <a:lnTo>
                    <a:pt x="150" y="148"/>
                  </a:lnTo>
                  <a:lnTo>
                    <a:pt x="152" y="146"/>
                  </a:lnTo>
                  <a:lnTo>
                    <a:pt x="152" y="142"/>
                  </a:lnTo>
                  <a:lnTo>
                    <a:pt x="154" y="138"/>
                  </a:lnTo>
                  <a:lnTo>
                    <a:pt x="154" y="136"/>
                  </a:lnTo>
                  <a:lnTo>
                    <a:pt x="156" y="132"/>
                  </a:lnTo>
                  <a:lnTo>
                    <a:pt x="156" y="128"/>
                  </a:lnTo>
                  <a:lnTo>
                    <a:pt x="158" y="125"/>
                  </a:lnTo>
                  <a:lnTo>
                    <a:pt x="158" y="121"/>
                  </a:lnTo>
                  <a:lnTo>
                    <a:pt x="159" y="117"/>
                  </a:lnTo>
                  <a:lnTo>
                    <a:pt x="159" y="115"/>
                  </a:lnTo>
                  <a:lnTo>
                    <a:pt x="161" y="111"/>
                  </a:lnTo>
                  <a:lnTo>
                    <a:pt x="161" y="107"/>
                  </a:lnTo>
                  <a:lnTo>
                    <a:pt x="163" y="103"/>
                  </a:lnTo>
                  <a:lnTo>
                    <a:pt x="163" y="96"/>
                  </a:lnTo>
                  <a:lnTo>
                    <a:pt x="165" y="94"/>
                  </a:lnTo>
                  <a:lnTo>
                    <a:pt x="165" y="90"/>
                  </a:lnTo>
                  <a:lnTo>
                    <a:pt x="167" y="86"/>
                  </a:lnTo>
                  <a:lnTo>
                    <a:pt x="167" y="82"/>
                  </a:lnTo>
                  <a:lnTo>
                    <a:pt x="169" y="78"/>
                  </a:lnTo>
                  <a:lnTo>
                    <a:pt x="169" y="77"/>
                  </a:lnTo>
                  <a:lnTo>
                    <a:pt x="173" y="69"/>
                  </a:lnTo>
                  <a:lnTo>
                    <a:pt x="173" y="67"/>
                  </a:lnTo>
                  <a:lnTo>
                    <a:pt x="175" y="63"/>
                  </a:lnTo>
                  <a:lnTo>
                    <a:pt x="175" y="59"/>
                  </a:lnTo>
                  <a:lnTo>
                    <a:pt x="179" y="55"/>
                  </a:lnTo>
                  <a:lnTo>
                    <a:pt x="181" y="52"/>
                  </a:lnTo>
                  <a:lnTo>
                    <a:pt x="181" y="50"/>
                  </a:lnTo>
                  <a:lnTo>
                    <a:pt x="182" y="48"/>
                  </a:lnTo>
                  <a:lnTo>
                    <a:pt x="184" y="44"/>
                  </a:lnTo>
                  <a:lnTo>
                    <a:pt x="188" y="40"/>
                  </a:lnTo>
                  <a:lnTo>
                    <a:pt x="190" y="40"/>
                  </a:lnTo>
                  <a:lnTo>
                    <a:pt x="194" y="36"/>
                  </a:lnTo>
                  <a:lnTo>
                    <a:pt x="198" y="32"/>
                  </a:lnTo>
                  <a:lnTo>
                    <a:pt x="202" y="29"/>
                  </a:lnTo>
                  <a:lnTo>
                    <a:pt x="206" y="29"/>
                  </a:lnTo>
                  <a:lnTo>
                    <a:pt x="209" y="25"/>
                  </a:lnTo>
                  <a:lnTo>
                    <a:pt x="213" y="21"/>
                  </a:lnTo>
                  <a:lnTo>
                    <a:pt x="215" y="21"/>
                  </a:lnTo>
                  <a:lnTo>
                    <a:pt x="219" y="19"/>
                  </a:lnTo>
                  <a:lnTo>
                    <a:pt x="221" y="17"/>
                  </a:lnTo>
                  <a:lnTo>
                    <a:pt x="223" y="17"/>
                  </a:lnTo>
                  <a:lnTo>
                    <a:pt x="225" y="15"/>
                  </a:lnTo>
                  <a:lnTo>
                    <a:pt x="229" y="13"/>
                  </a:lnTo>
                  <a:lnTo>
                    <a:pt x="230" y="13"/>
                  </a:lnTo>
                  <a:lnTo>
                    <a:pt x="232" y="11"/>
                  </a:lnTo>
                  <a:lnTo>
                    <a:pt x="236" y="11"/>
                  </a:lnTo>
                  <a:lnTo>
                    <a:pt x="238" y="9"/>
                  </a:lnTo>
                  <a:lnTo>
                    <a:pt x="240" y="9"/>
                  </a:lnTo>
                  <a:lnTo>
                    <a:pt x="244" y="7"/>
                  </a:lnTo>
                  <a:lnTo>
                    <a:pt x="246" y="7"/>
                  </a:lnTo>
                  <a:lnTo>
                    <a:pt x="250" y="5"/>
                  </a:lnTo>
                  <a:lnTo>
                    <a:pt x="252" y="5"/>
                  </a:lnTo>
                  <a:lnTo>
                    <a:pt x="254" y="4"/>
                  </a:lnTo>
                  <a:lnTo>
                    <a:pt x="263" y="4"/>
                  </a:lnTo>
                  <a:lnTo>
                    <a:pt x="265" y="2"/>
                  </a:lnTo>
                  <a:lnTo>
                    <a:pt x="275" y="2"/>
                  </a:lnTo>
                  <a:lnTo>
                    <a:pt x="278" y="0"/>
                  </a:lnTo>
                  <a:lnTo>
                    <a:pt x="315" y="0"/>
                  </a:lnTo>
                </a:path>
              </a:pathLst>
            </a:custGeom>
            <a:noFill/>
            <a:ln w="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013"/>
            </a:p>
          </p:txBody>
        </p:sp>
        <p:sp>
          <p:nvSpPr>
            <p:cNvPr id="52342" name="Freeform 122"/>
            <p:cNvSpPr>
              <a:spLocks/>
            </p:cNvSpPr>
            <p:nvPr/>
          </p:nvSpPr>
          <p:spPr bwMode="auto">
            <a:xfrm>
              <a:off x="5364163" y="5248275"/>
              <a:ext cx="115887" cy="112713"/>
            </a:xfrm>
            <a:custGeom>
              <a:avLst/>
              <a:gdLst>
                <a:gd name="T0" fmla="*/ 0 w 73"/>
                <a:gd name="T1" fmla="*/ 0 h 71"/>
                <a:gd name="T2" fmla="*/ 2147483646 w 73"/>
                <a:gd name="T3" fmla="*/ 2147483646 h 71"/>
                <a:gd name="T4" fmla="*/ 2147483646 w 73"/>
                <a:gd name="T5" fmla="*/ 2147483646 h 71"/>
                <a:gd name="T6" fmla="*/ 2147483646 w 73"/>
                <a:gd name="T7" fmla="*/ 2147483646 h 71"/>
                <a:gd name="T8" fmla="*/ 0 w 73"/>
                <a:gd name="T9" fmla="*/ 0 h 71"/>
                <a:gd name="T10" fmla="*/ 0 60000 65536"/>
                <a:gd name="T11" fmla="*/ 0 60000 65536"/>
                <a:gd name="T12" fmla="*/ 0 60000 65536"/>
                <a:gd name="T13" fmla="*/ 0 60000 65536"/>
                <a:gd name="T14" fmla="*/ 0 60000 65536"/>
                <a:gd name="T15" fmla="*/ 0 w 73"/>
                <a:gd name="T16" fmla="*/ 0 h 71"/>
                <a:gd name="T17" fmla="*/ 73 w 73"/>
                <a:gd name="T18" fmla="*/ 71 h 71"/>
              </a:gdLst>
              <a:ahLst/>
              <a:cxnLst>
                <a:cxn ang="T10">
                  <a:pos x="T0" y="T1"/>
                </a:cxn>
                <a:cxn ang="T11">
                  <a:pos x="T2" y="T3"/>
                </a:cxn>
                <a:cxn ang="T12">
                  <a:pos x="T4" y="T5"/>
                </a:cxn>
                <a:cxn ang="T13">
                  <a:pos x="T6" y="T7"/>
                </a:cxn>
                <a:cxn ang="T14">
                  <a:pos x="T8" y="T9"/>
                </a:cxn>
              </a:cxnLst>
              <a:rect l="T15" t="T16" r="T17" b="T18"/>
              <a:pathLst>
                <a:path w="73" h="71">
                  <a:moveTo>
                    <a:pt x="0" y="0"/>
                  </a:moveTo>
                  <a:lnTo>
                    <a:pt x="73" y="35"/>
                  </a:lnTo>
                  <a:lnTo>
                    <a:pt x="2" y="71"/>
                  </a:lnTo>
                  <a:lnTo>
                    <a:pt x="36" y="35"/>
                  </a:lnTo>
                  <a:lnTo>
                    <a:pt x="0" y="0"/>
                  </a:lnTo>
                  <a:close/>
                </a:path>
              </a:pathLst>
            </a:custGeom>
            <a:solidFill>
              <a:srgbClr val="FFFFFF"/>
            </a:solidFill>
            <a:ln w="0">
              <a:solidFill>
                <a:srgbClr val="FFFFFF"/>
              </a:solidFill>
              <a:round/>
              <a:headEnd/>
              <a:tailEnd/>
            </a:ln>
          </p:spPr>
          <p:txBody>
            <a:bodyPr/>
            <a:lstStyle/>
            <a:p>
              <a:endParaRPr lang="en-US" sz="1013"/>
            </a:p>
          </p:txBody>
        </p:sp>
        <p:sp>
          <p:nvSpPr>
            <p:cNvPr id="52343" name="Rectangle 123"/>
            <p:cNvSpPr>
              <a:spLocks noChangeArrowheads="1"/>
            </p:cNvSpPr>
            <p:nvPr/>
          </p:nvSpPr>
          <p:spPr bwMode="auto">
            <a:xfrm>
              <a:off x="3678238" y="3624263"/>
              <a:ext cx="1116012" cy="301625"/>
            </a:xfrm>
            <a:prstGeom prst="rect">
              <a:avLst/>
            </a:prstGeom>
            <a:solidFill>
              <a:srgbClr val="000000"/>
            </a:solidFill>
            <a:ln w="0">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013"/>
            </a:p>
          </p:txBody>
        </p:sp>
        <p:sp>
          <p:nvSpPr>
            <p:cNvPr id="52344" name="Rectangle 124"/>
            <p:cNvSpPr>
              <a:spLocks noChangeArrowheads="1"/>
            </p:cNvSpPr>
            <p:nvPr/>
          </p:nvSpPr>
          <p:spPr bwMode="auto">
            <a:xfrm>
              <a:off x="3741738" y="3667125"/>
              <a:ext cx="910088" cy="347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650" b="1">
                  <a:solidFill>
                    <a:srgbClr val="FFFFFF"/>
                  </a:solidFill>
                </a:rPr>
                <a:t>Arterial</a:t>
              </a:r>
              <a:endParaRPr lang="en-US" altLang="en-US" sz="1200" b="1"/>
            </a:p>
          </p:txBody>
        </p:sp>
        <p:sp>
          <p:nvSpPr>
            <p:cNvPr id="52345" name="Oval 125"/>
            <p:cNvSpPr>
              <a:spLocks noChangeArrowheads="1"/>
            </p:cNvSpPr>
            <p:nvPr/>
          </p:nvSpPr>
          <p:spPr bwMode="auto">
            <a:xfrm>
              <a:off x="5387975" y="3332163"/>
              <a:ext cx="300038" cy="130175"/>
            </a:xfrm>
            <a:prstGeom prst="ellipse">
              <a:avLst/>
            </a:prstGeom>
            <a:solidFill>
              <a:srgbClr val="009900"/>
            </a:solidFill>
            <a:ln w="0">
              <a:solidFill>
                <a:srgbClr val="000000"/>
              </a:solidFill>
              <a:round/>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013"/>
            </a:p>
          </p:txBody>
        </p:sp>
        <p:sp>
          <p:nvSpPr>
            <p:cNvPr id="52346" name="Oval 126"/>
            <p:cNvSpPr>
              <a:spLocks noChangeArrowheads="1"/>
            </p:cNvSpPr>
            <p:nvPr/>
          </p:nvSpPr>
          <p:spPr bwMode="auto">
            <a:xfrm>
              <a:off x="6113463" y="3338513"/>
              <a:ext cx="300037" cy="130175"/>
            </a:xfrm>
            <a:prstGeom prst="ellipse">
              <a:avLst/>
            </a:prstGeom>
            <a:solidFill>
              <a:srgbClr val="009900"/>
            </a:solidFill>
            <a:ln w="0">
              <a:solidFill>
                <a:srgbClr val="000000"/>
              </a:solidFill>
              <a:round/>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013"/>
            </a:p>
          </p:txBody>
        </p:sp>
        <p:sp>
          <p:nvSpPr>
            <p:cNvPr id="52347" name="Oval 127"/>
            <p:cNvSpPr>
              <a:spLocks noChangeArrowheads="1"/>
            </p:cNvSpPr>
            <p:nvPr/>
          </p:nvSpPr>
          <p:spPr bwMode="auto">
            <a:xfrm>
              <a:off x="6254750" y="3313113"/>
              <a:ext cx="301625" cy="128587"/>
            </a:xfrm>
            <a:prstGeom prst="ellipse">
              <a:avLst/>
            </a:prstGeom>
            <a:solidFill>
              <a:srgbClr val="009900"/>
            </a:solidFill>
            <a:ln w="0">
              <a:solidFill>
                <a:srgbClr val="000000"/>
              </a:solidFill>
              <a:round/>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013"/>
            </a:p>
          </p:txBody>
        </p:sp>
        <p:sp>
          <p:nvSpPr>
            <p:cNvPr id="52348" name="Oval 128"/>
            <p:cNvSpPr>
              <a:spLocks noChangeArrowheads="1"/>
            </p:cNvSpPr>
            <p:nvPr/>
          </p:nvSpPr>
          <p:spPr bwMode="auto">
            <a:xfrm>
              <a:off x="6424613" y="3298825"/>
              <a:ext cx="298450" cy="185738"/>
            </a:xfrm>
            <a:prstGeom prst="ellipse">
              <a:avLst/>
            </a:prstGeom>
            <a:solidFill>
              <a:srgbClr val="009900"/>
            </a:solidFill>
            <a:ln w="0">
              <a:solidFill>
                <a:srgbClr val="000000"/>
              </a:solidFill>
              <a:round/>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013"/>
            </a:p>
          </p:txBody>
        </p:sp>
        <p:sp>
          <p:nvSpPr>
            <p:cNvPr id="52349" name="Oval 129"/>
            <p:cNvSpPr>
              <a:spLocks noChangeArrowheads="1"/>
            </p:cNvSpPr>
            <p:nvPr/>
          </p:nvSpPr>
          <p:spPr bwMode="auto">
            <a:xfrm>
              <a:off x="6735763" y="3325813"/>
              <a:ext cx="298450" cy="130175"/>
            </a:xfrm>
            <a:prstGeom prst="ellipse">
              <a:avLst/>
            </a:prstGeom>
            <a:solidFill>
              <a:srgbClr val="009900"/>
            </a:solidFill>
            <a:ln w="0">
              <a:solidFill>
                <a:srgbClr val="000000"/>
              </a:solidFill>
              <a:round/>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013"/>
            </a:p>
          </p:txBody>
        </p:sp>
        <p:sp>
          <p:nvSpPr>
            <p:cNvPr id="52350" name="Oval 130"/>
            <p:cNvSpPr>
              <a:spLocks noChangeArrowheads="1"/>
            </p:cNvSpPr>
            <p:nvPr/>
          </p:nvSpPr>
          <p:spPr bwMode="auto">
            <a:xfrm>
              <a:off x="6973888" y="3325813"/>
              <a:ext cx="298450" cy="130175"/>
            </a:xfrm>
            <a:prstGeom prst="ellipse">
              <a:avLst/>
            </a:prstGeom>
            <a:solidFill>
              <a:srgbClr val="009900"/>
            </a:solidFill>
            <a:ln w="0">
              <a:solidFill>
                <a:srgbClr val="000000"/>
              </a:solidFill>
              <a:round/>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013"/>
            </a:p>
          </p:txBody>
        </p:sp>
        <p:sp>
          <p:nvSpPr>
            <p:cNvPr id="52351" name="Oval 131"/>
            <p:cNvSpPr>
              <a:spLocks noChangeArrowheads="1"/>
            </p:cNvSpPr>
            <p:nvPr/>
          </p:nvSpPr>
          <p:spPr bwMode="auto">
            <a:xfrm>
              <a:off x="7186613" y="3325813"/>
              <a:ext cx="300037" cy="130175"/>
            </a:xfrm>
            <a:prstGeom prst="ellipse">
              <a:avLst/>
            </a:prstGeom>
            <a:solidFill>
              <a:srgbClr val="009900"/>
            </a:solidFill>
            <a:ln w="0">
              <a:solidFill>
                <a:srgbClr val="000000"/>
              </a:solidFill>
              <a:round/>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013"/>
            </a:p>
          </p:txBody>
        </p:sp>
        <p:sp>
          <p:nvSpPr>
            <p:cNvPr id="52352" name="Text Box 132"/>
            <p:cNvSpPr txBox="1">
              <a:spLocks noChangeArrowheads="1"/>
            </p:cNvSpPr>
            <p:nvPr/>
          </p:nvSpPr>
          <p:spPr bwMode="auto">
            <a:xfrm>
              <a:off x="2476238" y="5614485"/>
              <a:ext cx="6358284" cy="757285"/>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500" dirty="0">
                  <a:latin typeface="Arial" panose="020B0604020202020204" pitchFamily="34" charset="0"/>
                </a:rPr>
                <a:t>Prohibit small lot frontages with no alternative access</a:t>
              </a:r>
            </a:p>
          </p:txBody>
        </p:sp>
        <p:sp>
          <p:nvSpPr>
            <p:cNvPr id="52353" name="Text Box 133"/>
            <p:cNvSpPr txBox="1">
              <a:spLocks noChangeArrowheads="1"/>
            </p:cNvSpPr>
            <p:nvPr/>
          </p:nvSpPr>
          <p:spPr bwMode="auto">
            <a:xfrm>
              <a:off x="152400" y="1447800"/>
              <a:ext cx="2895599" cy="1072820"/>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500" dirty="0">
                  <a:latin typeface="Arial" panose="020B0604020202020204" pitchFamily="34" charset="0"/>
                </a:rPr>
                <a:t>Regulate lot splits and promote network development.</a:t>
              </a:r>
            </a:p>
          </p:txBody>
        </p:sp>
        <p:grpSp>
          <p:nvGrpSpPr>
            <p:cNvPr id="52354" name="Group 134"/>
            <p:cNvGrpSpPr>
              <a:grpSpLocks/>
            </p:cNvGrpSpPr>
            <p:nvPr/>
          </p:nvGrpSpPr>
          <p:grpSpPr bwMode="auto">
            <a:xfrm>
              <a:off x="6126163" y="2711450"/>
              <a:ext cx="407987" cy="427038"/>
              <a:chOff x="3859" y="1680"/>
              <a:chExt cx="257" cy="269"/>
            </a:xfrm>
          </p:grpSpPr>
          <p:sp>
            <p:nvSpPr>
              <p:cNvPr id="52392" name="Rectangle 135"/>
              <p:cNvSpPr>
                <a:spLocks noChangeArrowheads="1"/>
              </p:cNvSpPr>
              <p:nvPr/>
            </p:nvSpPr>
            <p:spPr bwMode="auto">
              <a:xfrm>
                <a:off x="3859" y="1680"/>
                <a:ext cx="257" cy="269"/>
              </a:xfrm>
              <a:prstGeom prst="rect">
                <a:avLst/>
              </a:prstGeom>
              <a:solidFill>
                <a:srgbClr val="BF4040"/>
              </a:solidFill>
              <a:ln w="0">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013"/>
              </a:p>
            </p:txBody>
          </p:sp>
          <p:sp>
            <p:nvSpPr>
              <p:cNvPr id="52393" name="Rectangle 136"/>
              <p:cNvSpPr>
                <a:spLocks noChangeArrowheads="1"/>
              </p:cNvSpPr>
              <p:nvPr/>
            </p:nvSpPr>
            <p:spPr bwMode="auto">
              <a:xfrm>
                <a:off x="3969" y="1860"/>
                <a:ext cx="44" cy="81"/>
              </a:xfrm>
              <a:prstGeom prst="rect">
                <a:avLst/>
              </a:prstGeom>
              <a:solidFill>
                <a:srgbClr val="7A2900"/>
              </a:solidFill>
              <a:ln w="0">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013"/>
              </a:p>
            </p:txBody>
          </p:sp>
          <p:sp>
            <p:nvSpPr>
              <p:cNvPr id="52394" name="Rectangle 137"/>
              <p:cNvSpPr>
                <a:spLocks noChangeArrowheads="1"/>
              </p:cNvSpPr>
              <p:nvPr/>
            </p:nvSpPr>
            <p:spPr bwMode="auto">
              <a:xfrm>
                <a:off x="3896" y="1860"/>
                <a:ext cx="44" cy="70"/>
              </a:xfrm>
              <a:prstGeom prst="rect">
                <a:avLst/>
              </a:prstGeom>
              <a:solidFill>
                <a:srgbClr val="00FFFF"/>
              </a:solidFill>
              <a:ln w="0">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013"/>
              </a:p>
            </p:txBody>
          </p:sp>
          <p:sp>
            <p:nvSpPr>
              <p:cNvPr id="52395" name="Rectangle 138"/>
              <p:cNvSpPr>
                <a:spLocks noChangeArrowheads="1"/>
              </p:cNvSpPr>
              <p:nvPr/>
            </p:nvSpPr>
            <p:spPr bwMode="auto">
              <a:xfrm>
                <a:off x="4042" y="1860"/>
                <a:ext cx="44" cy="70"/>
              </a:xfrm>
              <a:prstGeom prst="rect">
                <a:avLst/>
              </a:prstGeom>
              <a:solidFill>
                <a:srgbClr val="00FFFF"/>
              </a:solidFill>
              <a:ln w="0">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013"/>
              </a:p>
            </p:txBody>
          </p:sp>
          <p:sp>
            <p:nvSpPr>
              <p:cNvPr id="52396" name="Rectangle 139"/>
              <p:cNvSpPr>
                <a:spLocks noChangeArrowheads="1"/>
              </p:cNvSpPr>
              <p:nvPr/>
            </p:nvSpPr>
            <p:spPr bwMode="auto">
              <a:xfrm>
                <a:off x="3888" y="1728"/>
                <a:ext cx="44" cy="70"/>
              </a:xfrm>
              <a:prstGeom prst="rect">
                <a:avLst/>
              </a:prstGeom>
              <a:solidFill>
                <a:srgbClr val="00FFFF"/>
              </a:solidFill>
              <a:ln w="0">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013"/>
              </a:p>
            </p:txBody>
          </p:sp>
          <p:sp>
            <p:nvSpPr>
              <p:cNvPr id="52397" name="Rectangle 140"/>
              <p:cNvSpPr>
                <a:spLocks noChangeArrowheads="1"/>
              </p:cNvSpPr>
              <p:nvPr/>
            </p:nvSpPr>
            <p:spPr bwMode="auto">
              <a:xfrm>
                <a:off x="4036" y="1728"/>
                <a:ext cx="44" cy="70"/>
              </a:xfrm>
              <a:prstGeom prst="rect">
                <a:avLst/>
              </a:prstGeom>
              <a:solidFill>
                <a:srgbClr val="00FFFF"/>
              </a:solidFill>
              <a:ln w="0">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013"/>
              </a:p>
            </p:txBody>
          </p:sp>
        </p:grpSp>
        <p:sp>
          <p:nvSpPr>
            <p:cNvPr id="52355" name="Line 141"/>
            <p:cNvSpPr>
              <a:spLocks noChangeShapeType="1"/>
            </p:cNvSpPr>
            <p:nvPr/>
          </p:nvSpPr>
          <p:spPr bwMode="auto">
            <a:xfrm>
              <a:off x="4191000" y="1676400"/>
              <a:ext cx="22225" cy="2193925"/>
            </a:xfrm>
            <a:prstGeom prst="line">
              <a:avLst/>
            </a:prstGeom>
            <a:noFill/>
            <a:ln w="12700">
              <a:solidFill>
                <a:schemeClr val="tx2"/>
              </a:solidFill>
              <a:prstDash val="dashDot"/>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2356" name="Freeform 142"/>
            <p:cNvSpPr>
              <a:spLocks/>
            </p:cNvSpPr>
            <p:nvPr/>
          </p:nvSpPr>
          <p:spPr bwMode="auto">
            <a:xfrm>
              <a:off x="3048000" y="2057400"/>
              <a:ext cx="4492625" cy="220663"/>
            </a:xfrm>
            <a:custGeom>
              <a:avLst/>
              <a:gdLst>
                <a:gd name="T0" fmla="*/ 2147483646 w 1969"/>
                <a:gd name="T1" fmla="*/ 0 h 317"/>
                <a:gd name="T2" fmla="*/ 2147483646 w 1969"/>
                <a:gd name="T3" fmla="*/ 2147483646 h 317"/>
                <a:gd name="T4" fmla="*/ 2147483646 w 1969"/>
                <a:gd name="T5" fmla="*/ 2147483646 h 317"/>
                <a:gd name="T6" fmla="*/ 0 w 1969"/>
                <a:gd name="T7" fmla="*/ 2147483646 h 317"/>
                <a:gd name="T8" fmla="*/ 2147483646 w 1969"/>
                <a:gd name="T9" fmla="*/ 2147483646 h 317"/>
                <a:gd name="T10" fmla="*/ 2147483646 w 1969"/>
                <a:gd name="T11" fmla="*/ 2147483646 h 317"/>
                <a:gd name="T12" fmla="*/ 2147483646 w 1969"/>
                <a:gd name="T13" fmla="*/ 2147483646 h 317"/>
                <a:gd name="T14" fmla="*/ 2147483646 w 1969"/>
                <a:gd name="T15" fmla="*/ 0 h 317"/>
                <a:gd name="T16" fmla="*/ 2147483646 w 1969"/>
                <a:gd name="T17" fmla="*/ 0 h 3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9"/>
                <a:gd name="T28" fmla="*/ 0 h 317"/>
                <a:gd name="T29" fmla="*/ 1969 w 1969"/>
                <a:gd name="T30" fmla="*/ 317 h 3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9" h="317">
                  <a:moveTo>
                    <a:pt x="66" y="0"/>
                  </a:moveTo>
                  <a:lnTo>
                    <a:pt x="66" y="132"/>
                  </a:lnTo>
                  <a:lnTo>
                    <a:pt x="129" y="161"/>
                  </a:lnTo>
                  <a:lnTo>
                    <a:pt x="0" y="180"/>
                  </a:lnTo>
                  <a:lnTo>
                    <a:pt x="70" y="230"/>
                  </a:lnTo>
                  <a:lnTo>
                    <a:pt x="66" y="317"/>
                  </a:lnTo>
                  <a:lnTo>
                    <a:pt x="1969" y="317"/>
                  </a:lnTo>
                  <a:lnTo>
                    <a:pt x="1969" y="0"/>
                  </a:lnTo>
                  <a:lnTo>
                    <a:pt x="6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2357" name="Rectangle 143"/>
            <p:cNvSpPr>
              <a:spLocks noChangeArrowheads="1"/>
            </p:cNvSpPr>
            <p:nvPr/>
          </p:nvSpPr>
          <p:spPr bwMode="auto">
            <a:xfrm>
              <a:off x="3198813" y="2276475"/>
              <a:ext cx="4351337" cy="79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013"/>
            </a:p>
          </p:txBody>
        </p:sp>
        <p:sp>
          <p:nvSpPr>
            <p:cNvPr id="52358" name="Freeform 144"/>
            <p:cNvSpPr>
              <a:spLocks/>
            </p:cNvSpPr>
            <p:nvPr/>
          </p:nvSpPr>
          <p:spPr bwMode="auto">
            <a:xfrm>
              <a:off x="7289800" y="1962150"/>
              <a:ext cx="266700" cy="104775"/>
            </a:xfrm>
            <a:custGeom>
              <a:avLst/>
              <a:gdLst>
                <a:gd name="T0" fmla="*/ 0 w 117"/>
                <a:gd name="T1" fmla="*/ 2147483646 h 92"/>
                <a:gd name="T2" fmla="*/ 2147483646 w 117"/>
                <a:gd name="T3" fmla="*/ 2147483646 h 92"/>
                <a:gd name="T4" fmla="*/ 2147483646 w 117"/>
                <a:gd name="T5" fmla="*/ 0 h 92"/>
                <a:gd name="T6" fmla="*/ 2147483646 w 117"/>
                <a:gd name="T7" fmla="*/ 2147483646 h 92"/>
                <a:gd name="T8" fmla="*/ 2147483646 w 117"/>
                <a:gd name="T9" fmla="*/ 2147483646 h 92"/>
                <a:gd name="T10" fmla="*/ 2147483646 w 117"/>
                <a:gd name="T11" fmla="*/ 2147483646 h 92"/>
                <a:gd name="T12" fmla="*/ 2147483646 w 117"/>
                <a:gd name="T13" fmla="*/ 2147483646 h 92"/>
                <a:gd name="T14" fmla="*/ 2147483646 w 117"/>
                <a:gd name="T15" fmla="*/ 2147483646 h 92"/>
                <a:gd name="T16" fmla="*/ 2147483646 w 117"/>
                <a:gd name="T17" fmla="*/ 2147483646 h 92"/>
                <a:gd name="T18" fmla="*/ 2147483646 w 117"/>
                <a:gd name="T19" fmla="*/ 2147483646 h 92"/>
                <a:gd name="T20" fmla="*/ 2147483646 w 117"/>
                <a:gd name="T21" fmla="*/ 2147483646 h 92"/>
                <a:gd name="T22" fmla="*/ 2147483646 w 117"/>
                <a:gd name="T23" fmla="*/ 2147483646 h 92"/>
                <a:gd name="T24" fmla="*/ 0 w 117"/>
                <a:gd name="T25" fmla="*/ 2147483646 h 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7"/>
                <a:gd name="T40" fmla="*/ 0 h 92"/>
                <a:gd name="T41" fmla="*/ 117 w 117"/>
                <a:gd name="T42" fmla="*/ 92 h 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7" h="92">
                  <a:moveTo>
                    <a:pt x="0" y="92"/>
                  </a:moveTo>
                  <a:lnTo>
                    <a:pt x="115" y="92"/>
                  </a:lnTo>
                  <a:lnTo>
                    <a:pt x="117" y="0"/>
                  </a:lnTo>
                  <a:lnTo>
                    <a:pt x="117" y="2"/>
                  </a:lnTo>
                  <a:lnTo>
                    <a:pt x="115" y="6"/>
                  </a:lnTo>
                  <a:lnTo>
                    <a:pt x="110" y="23"/>
                  </a:lnTo>
                  <a:lnTo>
                    <a:pt x="98" y="44"/>
                  </a:lnTo>
                  <a:lnTo>
                    <a:pt x="81" y="64"/>
                  </a:lnTo>
                  <a:lnTo>
                    <a:pt x="56" y="77"/>
                  </a:lnTo>
                  <a:lnTo>
                    <a:pt x="29" y="87"/>
                  </a:lnTo>
                  <a:lnTo>
                    <a:pt x="8" y="91"/>
                  </a:lnTo>
                  <a:lnTo>
                    <a:pt x="2" y="92"/>
                  </a:lnTo>
                  <a:lnTo>
                    <a:pt x="0" y="92"/>
                  </a:lnTo>
                  <a:close/>
                </a:path>
              </a:pathLst>
            </a:custGeom>
            <a:solidFill>
              <a:srgbClr val="000000"/>
            </a:solidFill>
            <a:ln w="0">
              <a:solidFill>
                <a:srgbClr val="000000"/>
              </a:solidFill>
              <a:round/>
              <a:headEnd/>
              <a:tailEnd/>
            </a:ln>
          </p:spPr>
          <p:txBody>
            <a:bodyPr/>
            <a:lstStyle/>
            <a:p>
              <a:endParaRPr lang="en-US" sz="1013"/>
            </a:p>
          </p:txBody>
        </p:sp>
        <p:sp>
          <p:nvSpPr>
            <p:cNvPr id="52359" name="Freeform 145"/>
            <p:cNvSpPr>
              <a:spLocks/>
            </p:cNvSpPr>
            <p:nvPr/>
          </p:nvSpPr>
          <p:spPr bwMode="auto">
            <a:xfrm>
              <a:off x="7237413" y="2271713"/>
              <a:ext cx="319087" cy="104775"/>
            </a:xfrm>
            <a:custGeom>
              <a:avLst/>
              <a:gdLst>
                <a:gd name="T0" fmla="*/ 0 w 140"/>
                <a:gd name="T1" fmla="*/ 0 h 92"/>
                <a:gd name="T2" fmla="*/ 2147483646 w 140"/>
                <a:gd name="T3" fmla="*/ 0 h 92"/>
                <a:gd name="T4" fmla="*/ 2147483646 w 140"/>
                <a:gd name="T5" fmla="*/ 2147483646 h 92"/>
                <a:gd name="T6" fmla="*/ 2147483646 w 140"/>
                <a:gd name="T7" fmla="*/ 2147483646 h 92"/>
                <a:gd name="T8" fmla="*/ 2147483646 w 140"/>
                <a:gd name="T9" fmla="*/ 2147483646 h 92"/>
                <a:gd name="T10" fmla="*/ 2147483646 w 140"/>
                <a:gd name="T11" fmla="*/ 2147483646 h 92"/>
                <a:gd name="T12" fmla="*/ 2147483646 w 140"/>
                <a:gd name="T13" fmla="*/ 2147483646 h 92"/>
                <a:gd name="T14" fmla="*/ 2147483646 w 140"/>
                <a:gd name="T15" fmla="*/ 2147483646 h 92"/>
                <a:gd name="T16" fmla="*/ 2147483646 w 140"/>
                <a:gd name="T17" fmla="*/ 2147483646 h 92"/>
                <a:gd name="T18" fmla="*/ 2147483646 w 140"/>
                <a:gd name="T19" fmla="*/ 2147483646 h 92"/>
                <a:gd name="T20" fmla="*/ 2147483646 w 140"/>
                <a:gd name="T21" fmla="*/ 2147483646 h 92"/>
                <a:gd name="T22" fmla="*/ 2147483646 w 140"/>
                <a:gd name="T23" fmla="*/ 2147483646 h 92"/>
                <a:gd name="T24" fmla="*/ 2147483646 w 140"/>
                <a:gd name="T25" fmla="*/ 0 h 92"/>
                <a:gd name="T26" fmla="*/ 0 w 140"/>
                <a:gd name="T27" fmla="*/ 0 h 9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0"/>
                <a:gd name="T43" fmla="*/ 0 h 92"/>
                <a:gd name="T44" fmla="*/ 140 w 140"/>
                <a:gd name="T45" fmla="*/ 92 h 9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0" h="92">
                  <a:moveTo>
                    <a:pt x="0" y="0"/>
                  </a:moveTo>
                  <a:lnTo>
                    <a:pt x="137" y="0"/>
                  </a:lnTo>
                  <a:lnTo>
                    <a:pt x="140" y="92"/>
                  </a:lnTo>
                  <a:lnTo>
                    <a:pt x="140" y="90"/>
                  </a:lnTo>
                  <a:lnTo>
                    <a:pt x="138" y="86"/>
                  </a:lnTo>
                  <a:lnTo>
                    <a:pt x="131" y="69"/>
                  </a:lnTo>
                  <a:lnTo>
                    <a:pt x="117" y="48"/>
                  </a:lnTo>
                  <a:lnTo>
                    <a:pt x="96" y="29"/>
                  </a:lnTo>
                  <a:lnTo>
                    <a:pt x="65" y="15"/>
                  </a:lnTo>
                  <a:lnTo>
                    <a:pt x="35" y="6"/>
                  </a:lnTo>
                  <a:lnTo>
                    <a:pt x="21" y="4"/>
                  </a:lnTo>
                  <a:lnTo>
                    <a:pt x="10" y="2"/>
                  </a:lnTo>
                  <a:lnTo>
                    <a:pt x="2" y="0"/>
                  </a:lnTo>
                  <a:lnTo>
                    <a:pt x="0" y="0"/>
                  </a:lnTo>
                  <a:close/>
                </a:path>
              </a:pathLst>
            </a:custGeom>
            <a:solidFill>
              <a:srgbClr val="000000"/>
            </a:solidFill>
            <a:ln w="0">
              <a:solidFill>
                <a:srgbClr val="000000"/>
              </a:solidFill>
              <a:round/>
              <a:headEnd/>
              <a:tailEnd/>
            </a:ln>
          </p:spPr>
          <p:txBody>
            <a:bodyPr/>
            <a:lstStyle/>
            <a:p>
              <a:endParaRPr lang="en-US" sz="1013"/>
            </a:p>
          </p:txBody>
        </p:sp>
        <p:sp>
          <p:nvSpPr>
            <p:cNvPr id="52360" name="Freeform 146"/>
            <p:cNvSpPr>
              <a:spLocks/>
            </p:cNvSpPr>
            <p:nvPr/>
          </p:nvSpPr>
          <p:spPr bwMode="auto">
            <a:xfrm>
              <a:off x="6554788" y="2265363"/>
              <a:ext cx="228600" cy="328612"/>
            </a:xfrm>
            <a:custGeom>
              <a:avLst/>
              <a:gdLst>
                <a:gd name="T0" fmla="*/ 2147483646 w 151"/>
                <a:gd name="T1" fmla="*/ 2147483646 h 290"/>
                <a:gd name="T2" fmla="*/ 2147483646 w 151"/>
                <a:gd name="T3" fmla="*/ 2147483646 h 290"/>
                <a:gd name="T4" fmla="*/ 2147483646 w 151"/>
                <a:gd name="T5" fmla="*/ 2147483646 h 290"/>
                <a:gd name="T6" fmla="*/ 2147483646 w 151"/>
                <a:gd name="T7" fmla="*/ 0 h 290"/>
                <a:gd name="T8" fmla="*/ 0 w 151"/>
                <a:gd name="T9" fmla="*/ 0 h 290"/>
                <a:gd name="T10" fmla="*/ 2147483646 w 151"/>
                <a:gd name="T11" fmla="*/ 2147483646 h 290"/>
                <a:gd name="T12" fmla="*/ 2147483646 w 151"/>
                <a:gd name="T13" fmla="*/ 2147483646 h 290"/>
                <a:gd name="T14" fmla="*/ 0 60000 65536"/>
                <a:gd name="T15" fmla="*/ 0 60000 65536"/>
                <a:gd name="T16" fmla="*/ 0 60000 65536"/>
                <a:gd name="T17" fmla="*/ 0 60000 65536"/>
                <a:gd name="T18" fmla="*/ 0 60000 65536"/>
                <a:gd name="T19" fmla="*/ 0 60000 65536"/>
                <a:gd name="T20" fmla="*/ 0 60000 65536"/>
                <a:gd name="T21" fmla="*/ 0 w 151"/>
                <a:gd name="T22" fmla="*/ 0 h 290"/>
                <a:gd name="T23" fmla="*/ 151 w 151"/>
                <a:gd name="T24" fmla="*/ 290 h 2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1" h="290">
                  <a:moveTo>
                    <a:pt x="30" y="290"/>
                  </a:moveTo>
                  <a:lnTo>
                    <a:pt x="121" y="290"/>
                  </a:lnTo>
                  <a:lnTo>
                    <a:pt x="121" y="35"/>
                  </a:lnTo>
                  <a:lnTo>
                    <a:pt x="151" y="0"/>
                  </a:lnTo>
                  <a:lnTo>
                    <a:pt x="0" y="0"/>
                  </a:lnTo>
                  <a:lnTo>
                    <a:pt x="30" y="35"/>
                  </a:lnTo>
                  <a:lnTo>
                    <a:pt x="30" y="2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2361" name="Freeform 147"/>
            <p:cNvSpPr>
              <a:spLocks/>
            </p:cNvSpPr>
            <p:nvPr/>
          </p:nvSpPr>
          <p:spPr bwMode="auto">
            <a:xfrm flipH="1" flipV="1">
              <a:off x="3090863" y="2209800"/>
              <a:ext cx="344487" cy="1317625"/>
            </a:xfrm>
            <a:custGeom>
              <a:avLst/>
              <a:gdLst>
                <a:gd name="T0" fmla="*/ 2147483646 w 151"/>
                <a:gd name="T1" fmla="*/ 2147483646 h 290"/>
                <a:gd name="T2" fmla="*/ 2147483646 w 151"/>
                <a:gd name="T3" fmla="*/ 2147483646 h 290"/>
                <a:gd name="T4" fmla="*/ 2147483646 w 151"/>
                <a:gd name="T5" fmla="*/ 2147483646 h 290"/>
                <a:gd name="T6" fmla="*/ 2147483646 w 151"/>
                <a:gd name="T7" fmla="*/ 0 h 290"/>
                <a:gd name="T8" fmla="*/ 0 w 151"/>
                <a:gd name="T9" fmla="*/ 0 h 290"/>
                <a:gd name="T10" fmla="*/ 2147483646 w 151"/>
                <a:gd name="T11" fmla="*/ 2147483646 h 290"/>
                <a:gd name="T12" fmla="*/ 2147483646 w 151"/>
                <a:gd name="T13" fmla="*/ 2147483646 h 290"/>
                <a:gd name="T14" fmla="*/ 0 60000 65536"/>
                <a:gd name="T15" fmla="*/ 0 60000 65536"/>
                <a:gd name="T16" fmla="*/ 0 60000 65536"/>
                <a:gd name="T17" fmla="*/ 0 60000 65536"/>
                <a:gd name="T18" fmla="*/ 0 60000 65536"/>
                <a:gd name="T19" fmla="*/ 0 60000 65536"/>
                <a:gd name="T20" fmla="*/ 0 60000 65536"/>
                <a:gd name="T21" fmla="*/ 0 w 151"/>
                <a:gd name="T22" fmla="*/ 0 h 290"/>
                <a:gd name="T23" fmla="*/ 151 w 151"/>
                <a:gd name="T24" fmla="*/ 290 h 2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1" h="290">
                  <a:moveTo>
                    <a:pt x="32" y="290"/>
                  </a:moveTo>
                  <a:lnTo>
                    <a:pt x="121" y="290"/>
                  </a:lnTo>
                  <a:lnTo>
                    <a:pt x="121" y="35"/>
                  </a:lnTo>
                  <a:lnTo>
                    <a:pt x="151" y="0"/>
                  </a:lnTo>
                  <a:lnTo>
                    <a:pt x="0" y="0"/>
                  </a:lnTo>
                  <a:lnTo>
                    <a:pt x="32" y="35"/>
                  </a:lnTo>
                  <a:lnTo>
                    <a:pt x="32" y="2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2362" name="Freeform 148"/>
            <p:cNvSpPr>
              <a:spLocks/>
            </p:cNvSpPr>
            <p:nvPr/>
          </p:nvSpPr>
          <p:spPr bwMode="auto">
            <a:xfrm rot="5400000">
              <a:off x="4922043" y="2621757"/>
              <a:ext cx="169863" cy="260350"/>
            </a:xfrm>
            <a:custGeom>
              <a:avLst/>
              <a:gdLst>
                <a:gd name="T0" fmla="*/ 2147483646 w 151"/>
                <a:gd name="T1" fmla="*/ 2147483646 h 290"/>
                <a:gd name="T2" fmla="*/ 2147483646 w 151"/>
                <a:gd name="T3" fmla="*/ 2147483646 h 290"/>
                <a:gd name="T4" fmla="*/ 2147483646 w 151"/>
                <a:gd name="T5" fmla="*/ 2147483646 h 290"/>
                <a:gd name="T6" fmla="*/ 2147483646 w 151"/>
                <a:gd name="T7" fmla="*/ 0 h 290"/>
                <a:gd name="T8" fmla="*/ 0 w 151"/>
                <a:gd name="T9" fmla="*/ 0 h 290"/>
                <a:gd name="T10" fmla="*/ 2147483646 w 151"/>
                <a:gd name="T11" fmla="*/ 2147483646 h 290"/>
                <a:gd name="T12" fmla="*/ 2147483646 w 151"/>
                <a:gd name="T13" fmla="*/ 2147483646 h 290"/>
                <a:gd name="T14" fmla="*/ 0 60000 65536"/>
                <a:gd name="T15" fmla="*/ 0 60000 65536"/>
                <a:gd name="T16" fmla="*/ 0 60000 65536"/>
                <a:gd name="T17" fmla="*/ 0 60000 65536"/>
                <a:gd name="T18" fmla="*/ 0 60000 65536"/>
                <a:gd name="T19" fmla="*/ 0 60000 65536"/>
                <a:gd name="T20" fmla="*/ 0 60000 65536"/>
                <a:gd name="T21" fmla="*/ 0 w 151"/>
                <a:gd name="T22" fmla="*/ 0 h 290"/>
                <a:gd name="T23" fmla="*/ 151 w 151"/>
                <a:gd name="T24" fmla="*/ 290 h 2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1" h="290">
                  <a:moveTo>
                    <a:pt x="30" y="290"/>
                  </a:moveTo>
                  <a:lnTo>
                    <a:pt x="121" y="290"/>
                  </a:lnTo>
                  <a:lnTo>
                    <a:pt x="121" y="35"/>
                  </a:lnTo>
                  <a:lnTo>
                    <a:pt x="151" y="0"/>
                  </a:lnTo>
                  <a:lnTo>
                    <a:pt x="0" y="0"/>
                  </a:lnTo>
                  <a:lnTo>
                    <a:pt x="30" y="35"/>
                  </a:lnTo>
                  <a:lnTo>
                    <a:pt x="30" y="2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2363" name="Freeform 149"/>
            <p:cNvSpPr>
              <a:spLocks/>
            </p:cNvSpPr>
            <p:nvPr/>
          </p:nvSpPr>
          <p:spPr bwMode="auto">
            <a:xfrm rot="-5400000">
              <a:off x="5205412" y="2643188"/>
              <a:ext cx="180975" cy="228600"/>
            </a:xfrm>
            <a:custGeom>
              <a:avLst/>
              <a:gdLst>
                <a:gd name="T0" fmla="*/ 2147483646 w 151"/>
                <a:gd name="T1" fmla="*/ 2147483646 h 290"/>
                <a:gd name="T2" fmla="*/ 2147483646 w 151"/>
                <a:gd name="T3" fmla="*/ 2147483646 h 290"/>
                <a:gd name="T4" fmla="*/ 2147483646 w 151"/>
                <a:gd name="T5" fmla="*/ 2147483646 h 290"/>
                <a:gd name="T6" fmla="*/ 2147483646 w 151"/>
                <a:gd name="T7" fmla="*/ 0 h 290"/>
                <a:gd name="T8" fmla="*/ 0 w 151"/>
                <a:gd name="T9" fmla="*/ 0 h 290"/>
                <a:gd name="T10" fmla="*/ 2147483646 w 151"/>
                <a:gd name="T11" fmla="*/ 2147483646 h 290"/>
                <a:gd name="T12" fmla="*/ 2147483646 w 151"/>
                <a:gd name="T13" fmla="*/ 2147483646 h 290"/>
                <a:gd name="T14" fmla="*/ 0 60000 65536"/>
                <a:gd name="T15" fmla="*/ 0 60000 65536"/>
                <a:gd name="T16" fmla="*/ 0 60000 65536"/>
                <a:gd name="T17" fmla="*/ 0 60000 65536"/>
                <a:gd name="T18" fmla="*/ 0 60000 65536"/>
                <a:gd name="T19" fmla="*/ 0 60000 65536"/>
                <a:gd name="T20" fmla="*/ 0 60000 65536"/>
                <a:gd name="T21" fmla="*/ 0 w 151"/>
                <a:gd name="T22" fmla="*/ 0 h 290"/>
                <a:gd name="T23" fmla="*/ 151 w 151"/>
                <a:gd name="T24" fmla="*/ 290 h 2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1" h="290">
                  <a:moveTo>
                    <a:pt x="30" y="290"/>
                  </a:moveTo>
                  <a:lnTo>
                    <a:pt x="121" y="290"/>
                  </a:lnTo>
                  <a:lnTo>
                    <a:pt x="121" y="35"/>
                  </a:lnTo>
                  <a:lnTo>
                    <a:pt x="151" y="0"/>
                  </a:lnTo>
                  <a:lnTo>
                    <a:pt x="0" y="0"/>
                  </a:lnTo>
                  <a:lnTo>
                    <a:pt x="30" y="35"/>
                  </a:lnTo>
                  <a:lnTo>
                    <a:pt x="30" y="2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2364" name="Oval 150"/>
            <p:cNvSpPr>
              <a:spLocks noChangeArrowheads="1"/>
            </p:cNvSpPr>
            <p:nvPr/>
          </p:nvSpPr>
          <p:spPr bwMode="auto">
            <a:xfrm>
              <a:off x="5715000" y="3343275"/>
              <a:ext cx="298450" cy="131763"/>
            </a:xfrm>
            <a:prstGeom prst="ellipse">
              <a:avLst/>
            </a:prstGeom>
            <a:solidFill>
              <a:srgbClr val="009900"/>
            </a:solidFill>
            <a:ln w="0">
              <a:solidFill>
                <a:srgbClr val="000000"/>
              </a:solidFill>
              <a:round/>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013"/>
            </a:p>
          </p:txBody>
        </p:sp>
        <p:grpSp>
          <p:nvGrpSpPr>
            <p:cNvPr id="52365" name="Group 151"/>
            <p:cNvGrpSpPr>
              <a:grpSpLocks/>
            </p:cNvGrpSpPr>
            <p:nvPr/>
          </p:nvGrpSpPr>
          <p:grpSpPr bwMode="auto">
            <a:xfrm>
              <a:off x="5511800" y="2819400"/>
              <a:ext cx="407988" cy="350838"/>
              <a:chOff x="3412" y="1728"/>
              <a:chExt cx="257" cy="221"/>
            </a:xfrm>
          </p:grpSpPr>
          <p:sp>
            <p:nvSpPr>
              <p:cNvPr id="52389" name="Rectangle 152"/>
              <p:cNvSpPr>
                <a:spLocks noChangeArrowheads="1"/>
              </p:cNvSpPr>
              <p:nvPr/>
            </p:nvSpPr>
            <p:spPr bwMode="auto">
              <a:xfrm>
                <a:off x="3412" y="1728"/>
                <a:ext cx="257" cy="221"/>
              </a:xfrm>
              <a:prstGeom prst="rect">
                <a:avLst/>
              </a:prstGeom>
              <a:solidFill>
                <a:srgbClr val="BF4040"/>
              </a:solidFill>
              <a:ln w="0">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013"/>
              </a:p>
            </p:txBody>
          </p:sp>
          <p:sp>
            <p:nvSpPr>
              <p:cNvPr id="52390" name="Rectangle 153"/>
              <p:cNvSpPr>
                <a:spLocks noChangeArrowheads="1"/>
              </p:cNvSpPr>
              <p:nvPr/>
            </p:nvSpPr>
            <p:spPr bwMode="auto">
              <a:xfrm>
                <a:off x="3448" y="1860"/>
                <a:ext cx="44" cy="70"/>
              </a:xfrm>
              <a:prstGeom prst="rect">
                <a:avLst/>
              </a:prstGeom>
              <a:solidFill>
                <a:srgbClr val="00FFFF"/>
              </a:solidFill>
              <a:ln w="0">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013"/>
              </a:p>
            </p:txBody>
          </p:sp>
          <p:sp>
            <p:nvSpPr>
              <p:cNvPr id="52391" name="Rectangle 154"/>
              <p:cNvSpPr>
                <a:spLocks noChangeArrowheads="1"/>
              </p:cNvSpPr>
              <p:nvPr/>
            </p:nvSpPr>
            <p:spPr bwMode="auto">
              <a:xfrm>
                <a:off x="3594" y="1860"/>
                <a:ext cx="44" cy="70"/>
              </a:xfrm>
              <a:prstGeom prst="rect">
                <a:avLst/>
              </a:prstGeom>
              <a:solidFill>
                <a:srgbClr val="00FFFF"/>
              </a:solidFill>
              <a:ln w="0">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013"/>
              </a:p>
            </p:txBody>
          </p:sp>
        </p:grpSp>
        <p:sp>
          <p:nvSpPr>
            <p:cNvPr id="52366" name="Rectangle 155"/>
            <p:cNvSpPr>
              <a:spLocks noChangeArrowheads="1"/>
            </p:cNvSpPr>
            <p:nvPr/>
          </p:nvSpPr>
          <p:spPr bwMode="auto">
            <a:xfrm>
              <a:off x="5670550" y="3049588"/>
              <a:ext cx="69850" cy="128587"/>
            </a:xfrm>
            <a:prstGeom prst="rect">
              <a:avLst/>
            </a:prstGeom>
            <a:solidFill>
              <a:srgbClr val="7A2900"/>
            </a:solidFill>
            <a:ln w="0">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013"/>
            </a:p>
          </p:txBody>
        </p:sp>
        <p:grpSp>
          <p:nvGrpSpPr>
            <p:cNvPr id="52367" name="Group 156"/>
            <p:cNvGrpSpPr>
              <a:grpSpLocks/>
            </p:cNvGrpSpPr>
            <p:nvPr/>
          </p:nvGrpSpPr>
          <p:grpSpPr bwMode="auto">
            <a:xfrm>
              <a:off x="5334003" y="1981202"/>
              <a:ext cx="1098551" cy="541338"/>
              <a:chOff x="2125" y="1212"/>
              <a:chExt cx="692" cy="341"/>
            </a:xfrm>
          </p:grpSpPr>
          <p:sp>
            <p:nvSpPr>
              <p:cNvPr id="163" name="Rectangle 157"/>
              <p:cNvSpPr>
                <a:spLocks noChangeArrowheads="1"/>
              </p:cNvSpPr>
              <p:nvPr/>
            </p:nvSpPr>
            <p:spPr bwMode="auto">
              <a:xfrm>
                <a:off x="2125" y="1212"/>
                <a:ext cx="692" cy="199"/>
              </a:xfrm>
              <a:prstGeom prst="rect">
                <a:avLst/>
              </a:prstGeom>
              <a:solidFill>
                <a:schemeClr val="bg2">
                  <a:lumMod val="60000"/>
                  <a:lumOff val="40000"/>
                </a:schemeClr>
              </a:solidFill>
              <a:ln w="9525">
                <a:solidFill>
                  <a:schemeClr val="bg2">
                    <a:lumMod val="60000"/>
                    <a:lumOff val="40000"/>
                  </a:schemeClr>
                </a:solidFill>
                <a:miter lim="800000"/>
                <a:headEnd/>
                <a:tailEnd/>
              </a:ln>
            </p:spPr>
            <p:txBody>
              <a:bodyPr wrap="none" lIns="0" tIns="0" rIns="0" bIns="0">
                <a:spAutoFit/>
              </a:bodyPr>
              <a:lstStyle/>
              <a:p>
                <a:pPr>
                  <a:defRPr/>
                </a:pPr>
                <a:r>
                  <a:rPr lang="en-US" sz="1500" b="1" dirty="0">
                    <a:solidFill>
                      <a:schemeClr val="tx2"/>
                    </a:solidFill>
                  </a:rPr>
                  <a:t>Local St.</a:t>
                </a:r>
              </a:p>
            </p:txBody>
          </p:sp>
          <p:sp>
            <p:nvSpPr>
              <p:cNvPr id="52388" name="Rectangle 158"/>
              <p:cNvSpPr>
                <a:spLocks noChangeArrowheads="1"/>
              </p:cNvSpPr>
              <p:nvPr/>
            </p:nvSpPr>
            <p:spPr bwMode="auto">
              <a:xfrm>
                <a:off x="2125" y="1394"/>
                <a:ext cx="0"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200" b="1">
                  <a:solidFill>
                    <a:schemeClr val="bg2"/>
                  </a:solidFill>
                </a:endParaRPr>
              </a:p>
            </p:txBody>
          </p:sp>
        </p:grpSp>
        <p:sp>
          <p:nvSpPr>
            <p:cNvPr id="52368" name="Rectangle 159"/>
            <p:cNvSpPr>
              <a:spLocks noChangeArrowheads="1"/>
            </p:cNvSpPr>
            <p:nvPr/>
          </p:nvSpPr>
          <p:spPr bwMode="auto">
            <a:xfrm rot="-5400000">
              <a:off x="6934200" y="2743200"/>
              <a:ext cx="990600" cy="76200"/>
            </a:xfrm>
            <a:prstGeom prst="rect">
              <a:avLst/>
            </a:prstGeom>
            <a:solidFill>
              <a:srgbClr val="969696"/>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013"/>
            </a:p>
          </p:txBody>
        </p:sp>
        <p:sp>
          <p:nvSpPr>
            <p:cNvPr id="52369" name="Line 160"/>
            <p:cNvSpPr>
              <a:spLocks noChangeShapeType="1"/>
            </p:cNvSpPr>
            <p:nvPr/>
          </p:nvSpPr>
          <p:spPr bwMode="auto">
            <a:xfrm>
              <a:off x="685800" y="3084513"/>
              <a:ext cx="2508250" cy="1587"/>
            </a:xfrm>
            <a:prstGeom prst="line">
              <a:avLst/>
            </a:prstGeom>
            <a:noFill/>
            <a:ln w="0">
              <a:solidFill>
                <a:srgbClr val="09FFAD"/>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2370" name="Line 161"/>
            <p:cNvSpPr>
              <a:spLocks noChangeShapeType="1"/>
            </p:cNvSpPr>
            <p:nvPr/>
          </p:nvSpPr>
          <p:spPr bwMode="auto">
            <a:xfrm>
              <a:off x="3724275" y="4740275"/>
              <a:ext cx="496888" cy="1588"/>
            </a:xfrm>
            <a:prstGeom prst="line">
              <a:avLst/>
            </a:prstGeom>
            <a:noFill/>
            <a:ln w="0">
              <a:solidFill>
                <a:srgbClr val="09FFAD"/>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2371" name="Freeform 162"/>
            <p:cNvSpPr>
              <a:spLocks/>
            </p:cNvSpPr>
            <p:nvPr/>
          </p:nvSpPr>
          <p:spPr bwMode="auto">
            <a:xfrm>
              <a:off x="3724275" y="4684713"/>
              <a:ext cx="112713" cy="112712"/>
            </a:xfrm>
            <a:custGeom>
              <a:avLst/>
              <a:gdLst>
                <a:gd name="T0" fmla="*/ 2147483646 w 71"/>
                <a:gd name="T1" fmla="*/ 0 h 71"/>
                <a:gd name="T2" fmla="*/ 0 w 71"/>
                <a:gd name="T3" fmla="*/ 2147483646 h 71"/>
                <a:gd name="T4" fmla="*/ 2147483646 w 71"/>
                <a:gd name="T5" fmla="*/ 2147483646 h 71"/>
                <a:gd name="T6" fmla="*/ 2147483646 w 71"/>
                <a:gd name="T7" fmla="*/ 2147483646 h 71"/>
                <a:gd name="T8" fmla="*/ 2147483646 w 71"/>
                <a:gd name="T9" fmla="*/ 0 h 71"/>
                <a:gd name="T10" fmla="*/ 0 60000 65536"/>
                <a:gd name="T11" fmla="*/ 0 60000 65536"/>
                <a:gd name="T12" fmla="*/ 0 60000 65536"/>
                <a:gd name="T13" fmla="*/ 0 60000 65536"/>
                <a:gd name="T14" fmla="*/ 0 60000 65536"/>
                <a:gd name="T15" fmla="*/ 0 w 71"/>
                <a:gd name="T16" fmla="*/ 0 h 71"/>
                <a:gd name="T17" fmla="*/ 71 w 71"/>
                <a:gd name="T18" fmla="*/ 71 h 71"/>
              </a:gdLst>
              <a:ahLst/>
              <a:cxnLst>
                <a:cxn ang="T10">
                  <a:pos x="T0" y="T1"/>
                </a:cxn>
                <a:cxn ang="T11">
                  <a:pos x="T2" y="T3"/>
                </a:cxn>
                <a:cxn ang="T12">
                  <a:pos x="T4" y="T5"/>
                </a:cxn>
                <a:cxn ang="T13">
                  <a:pos x="T6" y="T7"/>
                </a:cxn>
                <a:cxn ang="T14">
                  <a:pos x="T8" y="T9"/>
                </a:cxn>
              </a:cxnLst>
              <a:rect l="T15" t="T16" r="T17" b="T18"/>
              <a:pathLst>
                <a:path w="71" h="71">
                  <a:moveTo>
                    <a:pt x="71" y="0"/>
                  </a:moveTo>
                  <a:lnTo>
                    <a:pt x="0" y="35"/>
                  </a:lnTo>
                  <a:lnTo>
                    <a:pt x="71" y="71"/>
                  </a:lnTo>
                  <a:lnTo>
                    <a:pt x="36" y="35"/>
                  </a:lnTo>
                  <a:lnTo>
                    <a:pt x="71" y="0"/>
                  </a:lnTo>
                  <a:close/>
                </a:path>
              </a:pathLst>
            </a:custGeom>
            <a:solidFill>
              <a:srgbClr val="5CFFC9"/>
            </a:solidFill>
            <a:ln w="0">
              <a:solidFill>
                <a:srgbClr val="09FFAD"/>
              </a:solidFill>
              <a:round/>
              <a:headEnd/>
              <a:tailEnd/>
            </a:ln>
          </p:spPr>
          <p:txBody>
            <a:bodyPr/>
            <a:lstStyle/>
            <a:p>
              <a:endParaRPr lang="en-US" sz="1013"/>
            </a:p>
          </p:txBody>
        </p:sp>
        <p:sp>
          <p:nvSpPr>
            <p:cNvPr id="52372" name="Line 163"/>
            <p:cNvSpPr>
              <a:spLocks noChangeShapeType="1"/>
            </p:cNvSpPr>
            <p:nvPr/>
          </p:nvSpPr>
          <p:spPr bwMode="auto">
            <a:xfrm>
              <a:off x="4614863" y="4740275"/>
              <a:ext cx="500062" cy="1588"/>
            </a:xfrm>
            <a:prstGeom prst="line">
              <a:avLst/>
            </a:prstGeom>
            <a:noFill/>
            <a:ln w="0">
              <a:solidFill>
                <a:srgbClr val="09FFAD"/>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2373" name="Line 164"/>
            <p:cNvSpPr>
              <a:spLocks noChangeShapeType="1"/>
            </p:cNvSpPr>
            <p:nvPr/>
          </p:nvSpPr>
          <p:spPr bwMode="auto">
            <a:xfrm>
              <a:off x="5513388" y="4740275"/>
              <a:ext cx="496887" cy="1588"/>
            </a:xfrm>
            <a:prstGeom prst="line">
              <a:avLst/>
            </a:prstGeom>
            <a:noFill/>
            <a:ln w="0">
              <a:solidFill>
                <a:srgbClr val="09FFAD"/>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2374" name="Freeform 165"/>
            <p:cNvSpPr>
              <a:spLocks/>
            </p:cNvSpPr>
            <p:nvPr/>
          </p:nvSpPr>
          <p:spPr bwMode="auto">
            <a:xfrm>
              <a:off x="4227513" y="4800600"/>
              <a:ext cx="115887" cy="115888"/>
            </a:xfrm>
            <a:custGeom>
              <a:avLst/>
              <a:gdLst>
                <a:gd name="T0" fmla="*/ 2147483646 w 73"/>
                <a:gd name="T1" fmla="*/ 0 h 73"/>
                <a:gd name="T2" fmla="*/ 0 w 73"/>
                <a:gd name="T3" fmla="*/ 2147483646 h 73"/>
                <a:gd name="T4" fmla="*/ 2147483646 w 73"/>
                <a:gd name="T5" fmla="*/ 2147483646 h 73"/>
                <a:gd name="T6" fmla="*/ 2147483646 w 73"/>
                <a:gd name="T7" fmla="*/ 2147483646 h 73"/>
                <a:gd name="T8" fmla="*/ 2147483646 w 73"/>
                <a:gd name="T9" fmla="*/ 0 h 73"/>
                <a:gd name="T10" fmla="*/ 0 60000 65536"/>
                <a:gd name="T11" fmla="*/ 0 60000 65536"/>
                <a:gd name="T12" fmla="*/ 0 60000 65536"/>
                <a:gd name="T13" fmla="*/ 0 60000 65536"/>
                <a:gd name="T14" fmla="*/ 0 60000 65536"/>
                <a:gd name="T15" fmla="*/ 0 w 73"/>
                <a:gd name="T16" fmla="*/ 0 h 73"/>
                <a:gd name="T17" fmla="*/ 73 w 73"/>
                <a:gd name="T18" fmla="*/ 73 h 73"/>
              </a:gdLst>
              <a:ahLst/>
              <a:cxnLst>
                <a:cxn ang="T10">
                  <a:pos x="T0" y="T1"/>
                </a:cxn>
                <a:cxn ang="T11">
                  <a:pos x="T2" y="T3"/>
                </a:cxn>
                <a:cxn ang="T12">
                  <a:pos x="T4" y="T5"/>
                </a:cxn>
                <a:cxn ang="T13">
                  <a:pos x="T6" y="T7"/>
                </a:cxn>
                <a:cxn ang="T14">
                  <a:pos x="T8" y="T9"/>
                </a:cxn>
              </a:cxnLst>
              <a:rect l="T15" t="T16" r="T17" b="T18"/>
              <a:pathLst>
                <a:path w="73" h="73">
                  <a:moveTo>
                    <a:pt x="73" y="0"/>
                  </a:moveTo>
                  <a:lnTo>
                    <a:pt x="0" y="36"/>
                  </a:lnTo>
                  <a:lnTo>
                    <a:pt x="73" y="73"/>
                  </a:lnTo>
                  <a:lnTo>
                    <a:pt x="36" y="36"/>
                  </a:lnTo>
                  <a:lnTo>
                    <a:pt x="73" y="0"/>
                  </a:lnTo>
                  <a:close/>
                </a:path>
              </a:pathLst>
            </a:custGeom>
            <a:solidFill>
              <a:srgbClr val="5CFFC9"/>
            </a:solidFill>
            <a:ln w="0">
              <a:solidFill>
                <a:srgbClr val="09FFAD"/>
              </a:solidFill>
              <a:round/>
              <a:headEnd/>
              <a:tailEnd/>
            </a:ln>
          </p:spPr>
          <p:txBody>
            <a:bodyPr/>
            <a:lstStyle/>
            <a:p>
              <a:endParaRPr lang="en-US" sz="1013"/>
            </a:p>
          </p:txBody>
        </p:sp>
        <p:sp>
          <p:nvSpPr>
            <p:cNvPr id="52375" name="Freeform 166"/>
            <p:cNvSpPr>
              <a:spLocks/>
            </p:cNvSpPr>
            <p:nvPr/>
          </p:nvSpPr>
          <p:spPr bwMode="auto">
            <a:xfrm>
              <a:off x="4502150" y="4800600"/>
              <a:ext cx="112713" cy="115888"/>
            </a:xfrm>
            <a:custGeom>
              <a:avLst/>
              <a:gdLst>
                <a:gd name="T0" fmla="*/ 0 w 71"/>
                <a:gd name="T1" fmla="*/ 0 h 73"/>
                <a:gd name="T2" fmla="*/ 2147483646 w 71"/>
                <a:gd name="T3" fmla="*/ 2147483646 h 73"/>
                <a:gd name="T4" fmla="*/ 0 w 71"/>
                <a:gd name="T5" fmla="*/ 2147483646 h 73"/>
                <a:gd name="T6" fmla="*/ 2147483646 w 71"/>
                <a:gd name="T7" fmla="*/ 2147483646 h 73"/>
                <a:gd name="T8" fmla="*/ 0 w 71"/>
                <a:gd name="T9" fmla="*/ 0 h 73"/>
                <a:gd name="T10" fmla="*/ 0 60000 65536"/>
                <a:gd name="T11" fmla="*/ 0 60000 65536"/>
                <a:gd name="T12" fmla="*/ 0 60000 65536"/>
                <a:gd name="T13" fmla="*/ 0 60000 65536"/>
                <a:gd name="T14" fmla="*/ 0 60000 65536"/>
                <a:gd name="T15" fmla="*/ 0 w 71"/>
                <a:gd name="T16" fmla="*/ 0 h 73"/>
                <a:gd name="T17" fmla="*/ 71 w 71"/>
                <a:gd name="T18" fmla="*/ 73 h 73"/>
              </a:gdLst>
              <a:ahLst/>
              <a:cxnLst>
                <a:cxn ang="T10">
                  <a:pos x="T0" y="T1"/>
                </a:cxn>
                <a:cxn ang="T11">
                  <a:pos x="T2" y="T3"/>
                </a:cxn>
                <a:cxn ang="T12">
                  <a:pos x="T4" y="T5"/>
                </a:cxn>
                <a:cxn ang="T13">
                  <a:pos x="T6" y="T7"/>
                </a:cxn>
                <a:cxn ang="T14">
                  <a:pos x="T8" y="T9"/>
                </a:cxn>
              </a:cxnLst>
              <a:rect l="T15" t="T16" r="T17" b="T18"/>
              <a:pathLst>
                <a:path w="71" h="73">
                  <a:moveTo>
                    <a:pt x="0" y="0"/>
                  </a:moveTo>
                  <a:lnTo>
                    <a:pt x="71" y="36"/>
                  </a:lnTo>
                  <a:lnTo>
                    <a:pt x="0" y="73"/>
                  </a:lnTo>
                  <a:lnTo>
                    <a:pt x="34" y="36"/>
                  </a:lnTo>
                  <a:lnTo>
                    <a:pt x="0" y="0"/>
                  </a:lnTo>
                  <a:close/>
                </a:path>
              </a:pathLst>
            </a:custGeom>
            <a:solidFill>
              <a:srgbClr val="5CFFC9"/>
            </a:solidFill>
            <a:ln w="0">
              <a:solidFill>
                <a:srgbClr val="09FFAD"/>
              </a:solidFill>
              <a:round/>
              <a:headEnd/>
              <a:tailEnd/>
            </a:ln>
          </p:spPr>
          <p:txBody>
            <a:bodyPr/>
            <a:lstStyle/>
            <a:p>
              <a:endParaRPr lang="en-US" sz="1013"/>
            </a:p>
          </p:txBody>
        </p:sp>
        <p:sp>
          <p:nvSpPr>
            <p:cNvPr id="52376" name="Line 167"/>
            <p:cNvSpPr>
              <a:spLocks noChangeShapeType="1"/>
            </p:cNvSpPr>
            <p:nvPr/>
          </p:nvSpPr>
          <p:spPr bwMode="auto">
            <a:xfrm>
              <a:off x="5114925" y="4857750"/>
              <a:ext cx="385763" cy="1588"/>
            </a:xfrm>
            <a:prstGeom prst="line">
              <a:avLst/>
            </a:prstGeom>
            <a:noFill/>
            <a:ln w="0">
              <a:solidFill>
                <a:srgbClr val="09FFAD"/>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2377" name="Line 168"/>
            <p:cNvSpPr>
              <a:spLocks noChangeShapeType="1"/>
            </p:cNvSpPr>
            <p:nvPr/>
          </p:nvSpPr>
          <p:spPr bwMode="auto">
            <a:xfrm>
              <a:off x="5992813" y="4857750"/>
              <a:ext cx="388937" cy="1588"/>
            </a:xfrm>
            <a:prstGeom prst="line">
              <a:avLst/>
            </a:prstGeom>
            <a:noFill/>
            <a:ln w="0">
              <a:solidFill>
                <a:srgbClr val="09FFAD"/>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2378" name="Freeform 169"/>
            <p:cNvSpPr>
              <a:spLocks/>
            </p:cNvSpPr>
            <p:nvPr/>
          </p:nvSpPr>
          <p:spPr bwMode="auto">
            <a:xfrm>
              <a:off x="5992813" y="4800600"/>
              <a:ext cx="115887" cy="115888"/>
            </a:xfrm>
            <a:custGeom>
              <a:avLst/>
              <a:gdLst>
                <a:gd name="T0" fmla="*/ 2147483646 w 73"/>
                <a:gd name="T1" fmla="*/ 0 h 73"/>
                <a:gd name="T2" fmla="*/ 0 w 73"/>
                <a:gd name="T3" fmla="*/ 2147483646 h 73"/>
                <a:gd name="T4" fmla="*/ 2147483646 w 73"/>
                <a:gd name="T5" fmla="*/ 2147483646 h 73"/>
                <a:gd name="T6" fmla="*/ 2147483646 w 73"/>
                <a:gd name="T7" fmla="*/ 2147483646 h 73"/>
                <a:gd name="T8" fmla="*/ 2147483646 w 73"/>
                <a:gd name="T9" fmla="*/ 0 h 73"/>
                <a:gd name="T10" fmla="*/ 0 60000 65536"/>
                <a:gd name="T11" fmla="*/ 0 60000 65536"/>
                <a:gd name="T12" fmla="*/ 0 60000 65536"/>
                <a:gd name="T13" fmla="*/ 0 60000 65536"/>
                <a:gd name="T14" fmla="*/ 0 60000 65536"/>
                <a:gd name="T15" fmla="*/ 0 w 73"/>
                <a:gd name="T16" fmla="*/ 0 h 73"/>
                <a:gd name="T17" fmla="*/ 73 w 73"/>
                <a:gd name="T18" fmla="*/ 73 h 73"/>
              </a:gdLst>
              <a:ahLst/>
              <a:cxnLst>
                <a:cxn ang="T10">
                  <a:pos x="T0" y="T1"/>
                </a:cxn>
                <a:cxn ang="T11">
                  <a:pos x="T2" y="T3"/>
                </a:cxn>
                <a:cxn ang="T12">
                  <a:pos x="T4" y="T5"/>
                </a:cxn>
                <a:cxn ang="T13">
                  <a:pos x="T6" y="T7"/>
                </a:cxn>
                <a:cxn ang="T14">
                  <a:pos x="T8" y="T9"/>
                </a:cxn>
              </a:cxnLst>
              <a:rect l="T15" t="T16" r="T17" b="T18"/>
              <a:pathLst>
                <a:path w="73" h="73">
                  <a:moveTo>
                    <a:pt x="73" y="0"/>
                  </a:moveTo>
                  <a:lnTo>
                    <a:pt x="0" y="36"/>
                  </a:lnTo>
                  <a:lnTo>
                    <a:pt x="73" y="73"/>
                  </a:lnTo>
                  <a:lnTo>
                    <a:pt x="36" y="36"/>
                  </a:lnTo>
                  <a:lnTo>
                    <a:pt x="73" y="0"/>
                  </a:lnTo>
                  <a:close/>
                </a:path>
              </a:pathLst>
            </a:custGeom>
            <a:solidFill>
              <a:srgbClr val="5CFFC9"/>
            </a:solidFill>
            <a:ln w="0">
              <a:solidFill>
                <a:srgbClr val="09FFAD"/>
              </a:solidFill>
              <a:round/>
              <a:headEnd/>
              <a:tailEnd/>
            </a:ln>
          </p:spPr>
          <p:txBody>
            <a:bodyPr/>
            <a:lstStyle/>
            <a:p>
              <a:endParaRPr lang="en-US" sz="1013"/>
            </a:p>
          </p:txBody>
        </p:sp>
        <p:sp>
          <p:nvSpPr>
            <p:cNvPr id="52379" name="Freeform 170"/>
            <p:cNvSpPr>
              <a:spLocks/>
            </p:cNvSpPr>
            <p:nvPr/>
          </p:nvSpPr>
          <p:spPr bwMode="auto">
            <a:xfrm>
              <a:off x="6265863" y="4800600"/>
              <a:ext cx="115887" cy="115888"/>
            </a:xfrm>
            <a:custGeom>
              <a:avLst/>
              <a:gdLst>
                <a:gd name="T0" fmla="*/ 0 w 73"/>
                <a:gd name="T1" fmla="*/ 0 h 73"/>
                <a:gd name="T2" fmla="*/ 2147483646 w 73"/>
                <a:gd name="T3" fmla="*/ 2147483646 h 73"/>
                <a:gd name="T4" fmla="*/ 0 w 73"/>
                <a:gd name="T5" fmla="*/ 2147483646 h 73"/>
                <a:gd name="T6" fmla="*/ 2147483646 w 73"/>
                <a:gd name="T7" fmla="*/ 2147483646 h 73"/>
                <a:gd name="T8" fmla="*/ 0 w 73"/>
                <a:gd name="T9" fmla="*/ 0 h 73"/>
                <a:gd name="T10" fmla="*/ 0 60000 65536"/>
                <a:gd name="T11" fmla="*/ 0 60000 65536"/>
                <a:gd name="T12" fmla="*/ 0 60000 65536"/>
                <a:gd name="T13" fmla="*/ 0 60000 65536"/>
                <a:gd name="T14" fmla="*/ 0 60000 65536"/>
                <a:gd name="T15" fmla="*/ 0 w 73"/>
                <a:gd name="T16" fmla="*/ 0 h 73"/>
                <a:gd name="T17" fmla="*/ 73 w 73"/>
                <a:gd name="T18" fmla="*/ 73 h 73"/>
              </a:gdLst>
              <a:ahLst/>
              <a:cxnLst>
                <a:cxn ang="T10">
                  <a:pos x="T0" y="T1"/>
                </a:cxn>
                <a:cxn ang="T11">
                  <a:pos x="T2" y="T3"/>
                </a:cxn>
                <a:cxn ang="T12">
                  <a:pos x="T4" y="T5"/>
                </a:cxn>
                <a:cxn ang="T13">
                  <a:pos x="T6" y="T7"/>
                </a:cxn>
                <a:cxn ang="T14">
                  <a:pos x="T8" y="T9"/>
                </a:cxn>
              </a:cxnLst>
              <a:rect l="T15" t="T16" r="T17" b="T18"/>
              <a:pathLst>
                <a:path w="73" h="73">
                  <a:moveTo>
                    <a:pt x="0" y="0"/>
                  </a:moveTo>
                  <a:lnTo>
                    <a:pt x="73" y="36"/>
                  </a:lnTo>
                  <a:lnTo>
                    <a:pt x="0" y="73"/>
                  </a:lnTo>
                  <a:lnTo>
                    <a:pt x="37" y="36"/>
                  </a:lnTo>
                  <a:lnTo>
                    <a:pt x="0" y="0"/>
                  </a:lnTo>
                  <a:close/>
                </a:path>
              </a:pathLst>
            </a:custGeom>
            <a:solidFill>
              <a:srgbClr val="5CFFC9"/>
            </a:solidFill>
            <a:ln w="0">
              <a:solidFill>
                <a:srgbClr val="09FFAD"/>
              </a:solidFill>
              <a:round/>
              <a:headEnd/>
              <a:tailEnd/>
            </a:ln>
          </p:spPr>
          <p:txBody>
            <a:bodyPr/>
            <a:lstStyle/>
            <a:p>
              <a:endParaRPr lang="en-US" sz="1013"/>
            </a:p>
          </p:txBody>
        </p:sp>
        <p:sp>
          <p:nvSpPr>
            <p:cNvPr id="52380" name="Line 171"/>
            <p:cNvSpPr>
              <a:spLocks noChangeShapeType="1"/>
            </p:cNvSpPr>
            <p:nvPr/>
          </p:nvSpPr>
          <p:spPr bwMode="auto">
            <a:xfrm>
              <a:off x="1935163" y="4740275"/>
              <a:ext cx="500062" cy="1588"/>
            </a:xfrm>
            <a:prstGeom prst="line">
              <a:avLst/>
            </a:prstGeom>
            <a:noFill/>
            <a:ln w="0">
              <a:solidFill>
                <a:srgbClr val="09FFAD"/>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2381" name="Line 172"/>
            <p:cNvSpPr>
              <a:spLocks noChangeShapeType="1"/>
            </p:cNvSpPr>
            <p:nvPr/>
          </p:nvSpPr>
          <p:spPr bwMode="auto">
            <a:xfrm>
              <a:off x="2855913" y="4740275"/>
              <a:ext cx="496887" cy="1588"/>
            </a:xfrm>
            <a:prstGeom prst="line">
              <a:avLst/>
            </a:prstGeom>
            <a:noFill/>
            <a:ln w="0">
              <a:solidFill>
                <a:srgbClr val="09FFAD"/>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2382" name="Freeform 173"/>
            <p:cNvSpPr>
              <a:spLocks/>
            </p:cNvSpPr>
            <p:nvPr/>
          </p:nvSpPr>
          <p:spPr bwMode="auto">
            <a:xfrm>
              <a:off x="1547813" y="4800600"/>
              <a:ext cx="115887" cy="115888"/>
            </a:xfrm>
            <a:custGeom>
              <a:avLst/>
              <a:gdLst>
                <a:gd name="T0" fmla="*/ 2147483646 w 73"/>
                <a:gd name="T1" fmla="*/ 0 h 73"/>
                <a:gd name="T2" fmla="*/ 0 w 73"/>
                <a:gd name="T3" fmla="*/ 2147483646 h 73"/>
                <a:gd name="T4" fmla="*/ 2147483646 w 73"/>
                <a:gd name="T5" fmla="*/ 2147483646 h 73"/>
                <a:gd name="T6" fmla="*/ 2147483646 w 73"/>
                <a:gd name="T7" fmla="*/ 2147483646 h 73"/>
                <a:gd name="T8" fmla="*/ 2147483646 w 73"/>
                <a:gd name="T9" fmla="*/ 0 h 73"/>
                <a:gd name="T10" fmla="*/ 0 60000 65536"/>
                <a:gd name="T11" fmla="*/ 0 60000 65536"/>
                <a:gd name="T12" fmla="*/ 0 60000 65536"/>
                <a:gd name="T13" fmla="*/ 0 60000 65536"/>
                <a:gd name="T14" fmla="*/ 0 60000 65536"/>
                <a:gd name="T15" fmla="*/ 0 w 73"/>
                <a:gd name="T16" fmla="*/ 0 h 73"/>
                <a:gd name="T17" fmla="*/ 73 w 73"/>
                <a:gd name="T18" fmla="*/ 73 h 73"/>
              </a:gdLst>
              <a:ahLst/>
              <a:cxnLst>
                <a:cxn ang="T10">
                  <a:pos x="T0" y="T1"/>
                </a:cxn>
                <a:cxn ang="T11">
                  <a:pos x="T2" y="T3"/>
                </a:cxn>
                <a:cxn ang="T12">
                  <a:pos x="T4" y="T5"/>
                </a:cxn>
                <a:cxn ang="T13">
                  <a:pos x="T6" y="T7"/>
                </a:cxn>
                <a:cxn ang="T14">
                  <a:pos x="T8" y="T9"/>
                </a:cxn>
              </a:cxnLst>
              <a:rect l="T15" t="T16" r="T17" b="T18"/>
              <a:pathLst>
                <a:path w="73" h="73">
                  <a:moveTo>
                    <a:pt x="73" y="0"/>
                  </a:moveTo>
                  <a:lnTo>
                    <a:pt x="0" y="36"/>
                  </a:lnTo>
                  <a:lnTo>
                    <a:pt x="73" y="73"/>
                  </a:lnTo>
                  <a:lnTo>
                    <a:pt x="36" y="36"/>
                  </a:lnTo>
                  <a:lnTo>
                    <a:pt x="73" y="0"/>
                  </a:lnTo>
                  <a:close/>
                </a:path>
              </a:pathLst>
            </a:custGeom>
            <a:solidFill>
              <a:srgbClr val="5CFFC9"/>
            </a:solidFill>
            <a:ln w="0">
              <a:solidFill>
                <a:srgbClr val="09FFAD"/>
              </a:solidFill>
              <a:round/>
              <a:headEnd/>
              <a:tailEnd/>
            </a:ln>
          </p:spPr>
          <p:txBody>
            <a:bodyPr/>
            <a:lstStyle/>
            <a:p>
              <a:endParaRPr lang="en-US" sz="1013"/>
            </a:p>
          </p:txBody>
        </p:sp>
        <p:sp>
          <p:nvSpPr>
            <p:cNvPr id="52383" name="Freeform 174"/>
            <p:cNvSpPr>
              <a:spLocks/>
            </p:cNvSpPr>
            <p:nvPr/>
          </p:nvSpPr>
          <p:spPr bwMode="auto">
            <a:xfrm>
              <a:off x="2438400" y="4800600"/>
              <a:ext cx="112713" cy="115888"/>
            </a:xfrm>
            <a:custGeom>
              <a:avLst/>
              <a:gdLst>
                <a:gd name="T0" fmla="*/ 2147483646 w 71"/>
                <a:gd name="T1" fmla="*/ 0 h 73"/>
                <a:gd name="T2" fmla="*/ 0 w 71"/>
                <a:gd name="T3" fmla="*/ 2147483646 h 73"/>
                <a:gd name="T4" fmla="*/ 2147483646 w 71"/>
                <a:gd name="T5" fmla="*/ 2147483646 h 73"/>
                <a:gd name="T6" fmla="*/ 2147483646 w 71"/>
                <a:gd name="T7" fmla="*/ 2147483646 h 73"/>
                <a:gd name="T8" fmla="*/ 2147483646 w 71"/>
                <a:gd name="T9" fmla="*/ 0 h 73"/>
                <a:gd name="T10" fmla="*/ 0 60000 65536"/>
                <a:gd name="T11" fmla="*/ 0 60000 65536"/>
                <a:gd name="T12" fmla="*/ 0 60000 65536"/>
                <a:gd name="T13" fmla="*/ 0 60000 65536"/>
                <a:gd name="T14" fmla="*/ 0 60000 65536"/>
                <a:gd name="T15" fmla="*/ 0 w 71"/>
                <a:gd name="T16" fmla="*/ 0 h 73"/>
                <a:gd name="T17" fmla="*/ 71 w 71"/>
                <a:gd name="T18" fmla="*/ 73 h 73"/>
              </a:gdLst>
              <a:ahLst/>
              <a:cxnLst>
                <a:cxn ang="T10">
                  <a:pos x="T0" y="T1"/>
                </a:cxn>
                <a:cxn ang="T11">
                  <a:pos x="T2" y="T3"/>
                </a:cxn>
                <a:cxn ang="T12">
                  <a:pos x="T4" y="T5"/>
                </a:cxn>
                <a:cxn ang="T13">
                  <a:pos x="T6" y="T7"/>
                </a:cxn>
                <a:cxn ang="T14">
                  <a:pos x="T8" y="T9"/>
                </a:cxn>
              </a:cxnLst>
              <a:rect l="T15" t="T16" r="T17" b="T18"/>
              <a:pathLst>
                <a:path w="71" h="73">
                  <a:moveTo>
                    <a:pt x="71" y="0"/>
                  </a:moveTo>
                  <a:lnTo>
                    <a:pt x="0" y="36"/>
                  </a:lnTo>
                  <a:lnTo>
                    <a:pt x="71" y="73"/>
                  </a:lnTo>
                  <a:lnTo>
                    <a:pt x="36" y="36"/>
                  </a:lnTo>
                  <a:lnTo>
                    <a:pt x="71" y="0"/>
                  </a:lnTo>
                  <a:close/>
                </a:path>
              </a:pathLst>
            </a:custGeom>
            <a:solidFill>
              <a:srgbClr val="5CFFC9"/>
            </a:solidFill>
            <a:ln w="0">
              <a:solidFill>
                <a:srgbClr val="09FFAD"/>
              </a:solidFill>
              <a:round/>
              <a:headEnd/>
              <a:tailEnd/>
            </a:ln>
          </p:spPr>
          <p:txBody>
            <a:bodyPr/>
            <a:lstStyle/>
            <a:p>
              <a:endParaRPr lang="en-US" sz="1013"/>
            </a:p>
          </p:txBody>
        </p:sp>
        <p:sp>
          <p:nvSpPr>
            <p:cNvPr id="52384" name="Line 175"/>
            <p:cNvSpPr>
              <a:spLocks noChangeShapeType="1"/>
            </p:cNvSpPr>
            <p:nvPr/>
          </p:nvSpPr>
          <p:spPr bwMode="auto">
            <a:xfrm>
              <a:off x="2438400" y="4800600"/>
              <a:ext cx="1588" cy="115888"/>
            </a:xfrm>
            <a:prstGeom prst="line">
              <a:avLst/>
            </a:prstGeom>
            <a:noFill/>
            <a:ln w="0">
              <a:solidFill>
                <a:srgbClr val="5CFFC9"/>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2385" name="Freeform 176"/>
            <p:cNvSpPr>
              <a:spLocks/>
            </p:cNvSpPr>
            <p:nvPr/>
          </p:nvSpPr>
          <p:spPr bwMode="auto">
            <a:xfrm>
              <a:off x="2708275" y="4800600"/>
              <a:ext cx="115888" cy="115888"/>
            </a:xfrm>
            <a:custGeom>
              <a:avLst/>
              <a:gdLst>
                <a:gd name="T0" fmla="*/ 0 w 73"/>
                <a:gd name="T1" fmla="*/ 0 h 73"/>
                <a:gd name="T2" fmla="*/ 2147483646 w 73"/>
                <a:gd name="T3" fmla="*/ 2147483646 h 73"/>
                <a:gd name="T4" fmla="*/ 0 w 73"/>
                <a:gd name="T5" fmla="*/ 2147483646 h 73"/>
                <a:gd name="T6" fmla="*/ 2147483646 w 73"/>
                <a:gd name="T7" fmla="*/ 2147483646 h 73"/>
                <a:gd name="T8" fmla="*/ 0 w 73"/>
                <a:gd name="T9" fmla="*/ 0 h 73"/>
                <a:gd name="T10" fmla="*/ 0 60000 65536"/>
                <a:gd name="T11" fmla="*/ 0 60000 65536"/>
                <a:gd name="T12" fmla="*/ 0 60000 65536"/>
                <a:gd name="T13" fmla="*/ 0 60000 65536"/>
                <a:gd name="T14" fmla="*/ 0 60000 65536"/>
                <a:gd name="T15" fmla="*/ 0 w 73"/>
                <a:gd name="T16" fmla="*/ 0 h 73"/>
                <a:gd name="T17" fmla="*/ 73 w 73"/>
                <a:gd name="T18" fmla="*/ 73 h 73"/>
              </a:gdLst>
              <a:ahLst/>
              <a:cxnLst>
                <a:cxn ang="T10">
                  <a:pos x="T0" y="T1"/>
                </a:cxn>
                <a:cxn ang="T11">
                  <a:pos x="T2" y="T3"/>
                </a:cxn>
                <a:cxn ang="T12">
                  <a:pos x="T4" y="T5"/>
                </a:cxn>
                <a:cxn ang="T13">
                  <a:pos x="T6" y="T7"/>
                </a:cxn>
                <a:cxn ang="T14">
                  <a:pos x="T8" y="T9"/>
                </a:cxn>
              </a:cxnLst>
              <a:rect l="T15" t="T16" r="T17" b="T18"/>
              <a:pathLst>
                <a:path w="73" h="73">
                  <a:moveTo>
                    <a:pt x="0" y="0"/>
                  </a:moveTo>
                  <a:lnTo>
                    <a:pt x="73" y="36"/>
                  </a:lnTo>
                  <a:lnTo>
                    <a:pt x="0" y="73"/>
                  </a:lnTo>
                  <a:lnTo>
                    <a:pt x="37" y="36"/>
                  </a:lnTo>
                  <a:lnTo>
                    <a:pt x="0" y="0"/>
                  </a:lnTo>
                  <a:close/>
                </a:path>
              </a:pathLst>
            </a:custGeom>
            <a:solidFill>
              <a:srgbClr val="5CFFC9"/>
            </a:solidFill>
            <a:ln w="0">
              <a:solidFill>
                <a:srgbClr val="09FFAD"/>
              </a:solidFill>
              <a:round/>
              <a:headEnd/>
              <a:tailEnd/>
            </a:ln>
          </p:spPr>
          <p:txBody>
            <a:bodyPr/>
            <a:lstStyle/>
            <a:p>
              <a:endParaRPr lang="en-US" sz="1013"/>
            </a:p>
          </p:txBody>
        </p:sp>
        <p:sp>
          <p:nvSpPr>
            <p:cNvPr id="52386" name="Line 177"/>
            <p:cNvSpPr>
              <a:spLocks noChangeShapeType="1"/>
            </p:cNvSpPr>
            <p:nvPr/>
          </p:nvSpPr>
          <p:spPr bwMode="auto">
            <a:xfrm>
              <a:off x="3333750" y="4857750"/>
              <a:ext cx="387350" cy="1588"/>
            </a:xfrm>
            <a:prstGeom prst="line">
              <a:avLst/>
            </a:prstGeom>
            <a:noFill/>
            <a:ln w="0">
              <a:solidFill>
                <a:srgbClr val="09FFAD"/>
              </a:solidFill>
              <a:round/>
              <a:headEnd/>
              <a:tailEnd/>
            </a:ln>
            <a:extLst>
              <a:ext uri="{909E8E84-426E-40DD-AFC4-6F175D3DCCD1}">
                <a14:hiddenFill xmlns:a14="http://schemas.microsoft.com/office/drawing/2010/main">
                  <a:noFill/>
                </a14:hiddenFill>
              </a:ext>
            </a:extLst>
          </p:spPr>
          <p:txBody>
            <a:bodyPr/>
            <a:lstStyle/>
            <a:p>
              <a:endParaRPr lang="en-US" sz="1013"/>
            </a:p>
          </p:txBody>
        </p:sp>
      </p:grpSp>
      <p:sp>
        <p:nvSpPr>
          <p:cNvPr id="2" name="Slide Number Placeholder 1">
            <a:extLst>
              <a:ext uri="{FF2B5EF4-FFF2-40B4-BE49-F238E27FC236}">
                <a16:creationId xmlns:a16="http://schemas.microsoft.com/office/drawing/2014/main" id="{C9BF8BBF-8562-21E7-3359-C4B5A26374F8}"/>
              </a:ext>
            </a:extLst>
          </p:cNvPr>
          <p:cNvSpPr>
            <a:spLocks noGrp="1"/>
          </p:cNvSpPr>
          <p:nvPr>
            <p:ph type="sldNum" sz="quarter" idx="12"/>
          </p:nvPr>
        </p:nvSpPr>
        <p:spPr/>
        <p:txBody>
          <a:bodyPr/>
          <a:lstStyle/>
          <a:p>
            <a:fld id="{0F5EC011-0DA0-DB45-996E-85C7F379AB45}" type="slidenum">
              <a:rPr lang="en-US" smtClean="0"/>
              <a:t>23</a:t>
            </a:fld>
            <a:endParaRPr lang="en-US"/>
          </a:p>
        </p:txBody>
      </p:sp>
    </p:spTree>
    <p:extLst>
      <p:ext uri="{BB962C8B-B14F-4D97-AF65-F5344CB8AC3E}">
        <p14:creationId xmlns:p14="http://schemas.microsoft.com/office/powerpoint/2010/main" val="29299884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2"/>
          <p:cNvSpPr>
            <a:spLocks noGrp="1" noChangeArrowheads="1"/>
          </p:cNvSpPr>
          <p:nvPr>
            <p:ph type="title"/>
          </p:nvPr>
        </p:nvSpPr>
        <p:spPr/>
        <p:txBody>
          <a:bodyPr/>
          <a:lstStyle/>
          <a:p>
            <a:pPr>
              <a:defRPr/>
            </a:pPr>
            <a:r>
              <a:rPr lang="en-US" dirty="0">
                <a:ea typeface="+mj-ea"/>
              </a:rPr>
              <a:t>Lot Split Regulations</a:t>
            </a:r>
          </a:p>
        </p:txBody>
      </p:sp>
      <p:sp>
        <p:nvSpPr>
          <p:cNvPr id="468995" name="Rectangle 3"/>
          <p:cNvSpPr>
            <a:spLocks noGrp="1" noChangeArrowheads="1"/>
          </p:cNvSpPr>
          <p:nvPr>
            <p:ph idx="1"/>
          </p:nvPr>
        </p:nvSpPr>
        <p:spPr>
          <a:xfrm>
            <a:off x="812800" y="1085850"/>
            <a:ext cx="7345680" cy="3955258"/>
          </a:xfrm>
        </p:spPr>
        <p:txBody>
          <a:bodyPr rtlCol="0">
            <a:normAutofit/>
          </a:bodyPr>
          <a:lstStyle/>
          <a:p>
            <a:pPr>
              <a:buFont typeface="Arial"/>
              <a:buChar char="•"/>
              <a:defRPr/>
            </a:pPr>
            <a:r>
              <a:rPr lang="en-US" sz="1800" u="sng" dirty="0"/>
              <a:t>Lot Splits</a:t>
            </a:r>
            <a:r>
              <a:rPr lang="en-US" sz="1800" dirty="0"/>
              <a:t>: </a:t>
            </a:r>
            <a:r>
              <a:rPr lang="en-US" sz="1800" dirty="0">
                <a:solidFill>
                  <a:srgbClr val="C00000"/>
                </a:solidFill>
              </a:rPr>
              <a:t>No new or additional access </a:t>
            </a:r>
            <a:r>
              <a:rPr lang="en-US" sz="1800" dirty="0"/>
              <a:t>rights will be permitted for properties created as the result of parcel or lot splits subsequent to enactment of this ordinance.</a:t>
            </a:r>
          </a:p>
          <a:p>
            <a:pPr lvl="1" algn="r">
              <a:spcBef>
                <a:spcPts val="0"/>
              </a:spcBef>
              <a:spcAft>
                <a:spcPts val="900"/>
              </a:spcAft>
              <a:buFontTx/>
              <a:buChar char="-"/>
              <a:defRPr/>
            </a:pPr>
            <a:r>
              <a:rPr lang="en-US" sz="1400" dirty="0"/>
              <a:t>Citrus County, FL US-19 Ordinance 2003</a:t>
            </a:r>
          </a:p>
          <a:p>
            <a:pPr>
              <a:lnSpc>
                <a:spcPct val="100000"/>
              </a:lnSpc>
              <a:spcAft>
                <a:spcPts val="450"/>
              </a:spcAft>
              <a:buFont typeface="Arial"/>
              <a:buChar char="•"/>
              <a:defRPr/>
            </a:pPr>
            <a:r>
              <a:rPr lang="en-US" sz="1800" dirty="0"/>
              <a:t>No additional access rights will accrue and no additional access will be provided </a:t>
            </a:r>
            <a:r>
              <a:rPr lang="en-US" sz="1800" dirty="0">
                <a:solidFill>
                  <a:srgbClr val="C00000"/>
                </a:solidFill>
              </a:rPr>
              <a:t>upon the splitting or dividing of existing parcels of land or contiguous parcels under the same ownership or controlling interest.</a:t>
            </a:r>
            <a:r>
              <a:rPr lang="en-US" sz="1800" dirty="0"/>
              <a:t> All access to the newly created properties shall be provided internally from the existing access or a new access determined by the permit application or subdivision procedures.</a:t>
            </a:r>
          </a:p>
          <a:p>
            <a:pPr lvl="1" algn="r">
              <a:spcBef>
                <a:spcPts val="0"/>
              </a:spcBef>
              <a:spcAft>
                <a:spcPts val="900"/>
              </a:spcAft>
              <a:buFontTx/>
              <a:buChar char="-"/>
              <a:defRPr/>
            </a:pPr>
            <a:r>
              <a:rPr lang="en-US" sz="1400" dirty="0"/>
              <a:t>Colorado Dept. of Transportation, Access Code</a:t>
            </a:r>
            <a:endParaRPr lang="en-US" sz="1500" dirty="0"/>
          </a:p>
          <a:p>
            <a:pPr>
              <a:buNone/>
              <a:defRPr/>
            </a:pPr>
            <a:endParaRPr lang="en-US" sz="1800" dirty="0">
              <a:solidFill>
                <a:srgbClr val="004C00"/>
              </a:solidFill>
            </a:endParaRPr>
          </a:p>
          <a:p>
            <a:pPr lvl="1" algn="r">
              <a:buNone/>
              <a:defRPr/>
            </a:pPr>
            <a:endParaRPr lang="en-US" sz="1500" dirty="0">
              <a:solidFill>
                <a:srgbClr val="003E00"/>
              </a:solidFill>
            </a:endParaRPr>
          </a:p>
        </p:txBody>
      </p:sp>
      <p:sp>
        <p:nvSpPr>
          <p:cNvPr id="2" name="Slide Number Placeholder 1">
            <a:extLst>
              <a:ext uri="{FF2B5EF4-FFF2-40B4-BE49-F238E27FC236}">
                <a16:creationId xmlns:a16="http://schemas.microsoft.com/office/drawing/2014/main" id="{30C07E64-FC09-3ABB-23D6-E2F10B73209E}"/>
              </a:ext>
            </a:extLst>
          </p:cNvPr>
          <p:cNvSpPr>
            <a:spLocks noGrp="1"/>
          </p:cNvSpPr>
          <p:nvPr>
            <p:ph type="sldNum" sz="quarter" idx="12"/>
          </p:nvPr>
        </p:nvSpPr>
        <p:spPr/>
        <p:txBody>
          <a:bodyPr/>
          <a:lstStyle/>
          <a:p>
            <a:fld id="{0F5EC011-0DA0-DB45-996E-85C7F379AB45}" type="slidenum">
              <a:rPr lang="en-US" smtClean="0"/>
              <a:t>24</a:t>
            </a:fld>
            <a:endParaRPr lang="en-US"/>
          </a:p>
        </p:txBody>
      </p:sp>
    </p:spTree>
    <p:custDataLst>
      <p:tags r:id="rId1"/>
    </p:custDataLst>
    <p:extLst>
      <p:ext uri="{BB962C8B-B14F-4D97-AF65-F5344CB8AC3E}">
        <p14:creationId xmlns:p14="http://schemas.microsoft.com/office/powerpoint/2010/main" val="5566123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a:defRPr/>
            </a:pPr>
            <a:r>
              <a:rPr>
                <a:ea typeface="+mj-ea"/>
              </a:rPr>
              <a:t>Joint and Cross Access</a:t>
            </a:r>
          </a:p>
        </p:txBody>
      </p:sp>
      <p:sp>
        <p:nvSpPr>
          <p:cNvPr id="56323" name="Freeform 506"/>
          <p:cNvSpPr>
            <a:spLocks/>
          </p:cNvSpPr>
          <p:nvPr/>
        </p:nvSpPr>
        <p:spPr bwMode="auto">
          <a:xfrm>
            <a:off x="4758929" y="2908698"/>
            <a:ext cx="8334" cy="2381"/>
          </a:xfrm>
          <a:custGeom>
            <a:avLst/>
            <a:gdLst>
              <a:gd name="T0" fmla="*/ 2147483646 w 7"/>
              <a:gd name="T1" fmla="*/ 2147483646 h 2"/>
              <a:gd name="T2" fmla="*/ 2147483646 w 7"/>
              <a:gd name="T3" fmla="*/ 2147483646 h 2"/>
              <a:gd name="T4" fmla="*/ 0 w 7"/>
              <a:gd name="T5" fmla="*/ 0 h 2"/>
              <a:gd name="T6" fmla="*/ 2147483646 w 7"/>
              <a:gd name="T7" fmla="*/ 2147483646 h 2"/>
              <a:gd name="T8" fmla="*/ 0 60000 65536"/>
              <a:gd name="T9" fmla="*/ 0 60000 65536"/>
              <a:gd name="T10" fmla="*/ 0 60000 65536"/>
              <a:gd name="T11" fmla="*/ 0 60000 65536"/>
              <a:gd name="T12" fmla="*/ 0 w 7"/>
              <a:gd name="T13" fmla="*/ 0 h 2"/>
              <a:gd name="T14" fmla="*/ 7 w 7"/>
              <a:gd name="T15" fmla="*/ 2 h 2"/>
            </a:gdLst>
            <a:ahLst/>
            <a:cxnLst>
              <a:cxn ang="T8">
                <a:pos x="T0" y="T1"/>
              </a:cxn>
              <a:cxn ang="T9">
                <a:pos x="T2" y="T3"/>
              </a:cxn>
              <a:cxn ang="T10">
                <a:pos x="T4" y="T5"/>
              </a:cxn>
              <a:cxn ang="T11">
                <a:pos x="T6" y="T7"/>
              </a:cxn>
            </a:cxnLst>
            <a:rect l="T12" t="T13" r="T14" b="T15"/>
            <a:pathLst>
              <a:path w="7" h="2">
                <a:moveTo>
                  <a:pt x="7" y="2"/>
                </a:moveTo>
                <a:lnTo>
                  <a:pt x="3" y="2"/>
                </a:lnTo>
                <a:lnTo>
                  <a:pt x="0" y="0"/>
                </a:lnTo>
                <a:lnTo>
                  <a:pt x="7"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24" name="Freeform 536"/>
          <p:cNvSpPr>
            <a:spLocks/>
          </p:cNvSpPr>
          <p:nvPr/>
        </p:nvSpPr>
        <p:spPr bwMode="auto">
          <a:xfrm>
            <a:off x="5607844" y="2881313"/>
            <a:ext cx="7144" cy="2381"/>
          </a:xfrm>
          <a:custGeom>
            <a:avLst/>
            <a:gdLst>
              <a:gd name="T0" fmla="*/ 0 w 6"/>
              <a:gd name="T1" fmla="*/ 2147483646 h 2"/>
              <a:gd name="T2" fmla="*/ 2147483646 w 6"/>
              <a:gd name="T3" fmla="*/ 0 h 2"/>
              <a:gd name="T4" fmla="*/ 2147483646 w 6"/>
              <a:gd name="T5" fmla="*/ 2147483646 h 2"/>
              <a:gd name="T6" fmla="*/ 0 w 6"/>
              <a:gd name="T7" fmla="*/ 2147483646 h 2"/>
              <a:gd name="T8" fmla="*/ 0 60000 65536"/>
              <a:gd name="T9" fmla="*/ 0 60000 65536"/>
              <a:gd name="T10" fmla="*/ 0 60000 65536"/>
              <a:gd name="T11" fmla="*/ 0 60000 65536"/>
              <a:gd name="T12" fmla="*/ 0 w 6"/>
              <a:gd name="T13" fmla="*/ 0 h 2"/>
              <a:gd name="T14" fmla="*/ 6 w 6"/>
              <a:gd name="T15" fmla="*/ 2 h 2"/>
            </a:gdLst>
            <a:ahLst/>
            <a:cxnLst>
              <a:cxn ang="T8">
                <a:pos x="T0" y="T1"/>
              </a:cxn>
              <a:cxn ang="T9">
                <a:pos x="T2" y="T3"/>
              </a:cxn>
              <a:cxn ang="T10">
                <a:pos x="T4" y="T5"/>
              </a:cxn>
              <a:cxn ang="T11">
                <a:pos x="T6" y="T7"/>
              </a:cxn>
            </a:cxnLst>
            <a:rect l="T12" t="T13" r="T14" b="T15"/>
            <a:pathLst>
              <a:path w="6" h="2">
                <a:moveTo>
                  <a:pt x="0" y="2"/>
                </a:moveTo>
                <a:lnTo>
                  <a:pt x="2" y="0"/>
                </a:lnTo>
                <a:lnTo>
                  <a:pt x="6" y="2"/>
                </a:lnTo>
                <a:lnTo>
                  <a:pt x="0"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25" name="Rectangle 497"/>
          <p:cNvSpPr>
            <a:spLocks noChangeArrowheads="1"/>
          </p:cNvSpPr>
          <p:nvPr/>
        </p:nvSpPr>
        <p:spPr bwMode="auto">
          <a:xfrm>
            <a:off x="2612231" y="3719512"/>
            <a:ext cx="2882504" cy="4405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013"/>
          </a:p>
        </p:txBody>
      </p:sp>
      <p:sp>
        <p:nvSpPr>
          <p:cNvPr id="56326" name="Rectangle 498"/>
          <p:cNvSpPr>
            <a:spLocks noChangeArrowheads="1"/>
          </p:cNvSpPr>
          <p:nvPr/>
        </p:nvSpPr>
        <p:spPr bwMode="auto">
          <a:xfrm>
            <a:off x="2612231" y="3719512"/>
            <a:ext cx="2882504" cy="44054"/>
          </a:xfrm>
          <a:prstGeom prst="rect">
            <a:avLst/>
          </a:prstGeom>
          <a:solidFill>
            <a:schemeClr val="accent2"/>
          </a:solidFill>
          <a:ln>
            <a:noFill/>
          </a:ln>
          <a:extLst>
            <a:ext uri="{91240B29-F687-4F45-9708-019B960494DF}">
              <a14:hiddenLine xmlns:a14="http://schemas.microsoft.com/office/drawing/2010/main" w="6350">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013"/>
          </a:p>
        </p:txBody>
      </p:sp>
      <p:sp>
        <p:nvSpPr>
          <p:cNvPr id="56327" name="Freeform 539"/>
          <p:cNvSpPr>
            <a:spLocks/>
          </p:cNvSpPr>
          <p:nvPr/>
        </p:nvSpPr>
        <p:spPr bwMode="auto">
          <a:xfrm>
            <a:off x="5456635" y="4150519"/>
            <a:ext cx="11906" cy="3572"/>
          </a:xfrm>
          <a:custGeom>
            <a:avLst/>
            <a:gdLst>
              <a:gd name="T0" fmla="*/ 0 w 7"/>
              <a:gd name="T1" fmla="*/ 0 h 2"/>
              <a:gd name="T2" fmla="*/ 2147483646 w 7"/>
              <a:gd name="T3" fmla="*/ 2147483646 h 2"/>
              <a:gd name="T4" fmla="*/ 2147483646 w 7"/>
              <a:gd name="T5" fmla="*/ 0 h 2"/>
              <a:gd name="T6" fmla="*/ 0 w 7"/>
              <a:gd name="T7" fmla="*/ 0 h 2"/>
              <a:gd name="T8" fmla="*/ 0 60000 65536"/>
              <a:gd name="T9" fmla="*/ 0 60000 65536"/>
              <a:gd name="T10" fmla="*/ 0 60000 65536"/>
              <a:gd name="T11" fmla="*/ 0 60000 65536"/>
              <a:gd name="T12" fmla="*/ 0 w 7"/>
              <a:gd name="T13" fmla="*/ 0 h 2"/>
              <a:gd name="T14" fmla="*/ 7 w 7"/>
              <a:gd name="T15" fmla="*/ 2 h 2"/>
            </a:gdLst>
            <a:ahLst/>
            <a:cxnLst>
              <a:cxn ang="T8">
                <a:pos x="T0" y="T1"/>
              </a:cxn>
              <a:cxn ang="T9">
                <a:pos x="T2" y="T3"/>
              </a:cxn>
              <a:cxn ang="T10">
                <a:pos x="T4" y="T5"/>
              </a:cxn>
              <a:cxn ang="T11">
                <a:pos x="T6" y="T7"/>
              </a:cxn>
            </a:cxnLst>
            <a:rect l="T12" t="T13" r="T14" b="T15"/>
            <a:pathLst>
              <a:path w="7" h="2">
                <a:moveTo>
                  <a:pt x="0" y="0"/>
                </a:moveTo>
                <a:lnTo>
                  <a:pt x="4" y="2"/>
                </a:lnTo>
                <a:lnTo>
                  <a:pt x="7"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28" name="Freeform 543"/>
          <p:cNvSpPr>
            <a:spLocks/>
          </p:cNvSpPr>
          <p:nvPr/>
        </p:nvSpPr>
        <p:spPr bwMode="auto">
          <a:xfrm>
            <a:off x="5456635" y="4345781"/>
            <a:ext cx="11906" cy="4763"/>
          </a:xfrm>
          <a:custGeom>
            <a:avLst/>
            <a:gdLst>
              <a:gd name="T0" fmla="*/ 0 w 7"/>
              <a:gd name="T1" fmla="*/ 2147483646 h 3"/>
              <a:gd name="T2" fmla="*/ 2147483646 w 7"/>
              <a:gd name="T3" fmla="*/ 0 h 3"/>
              <a:gd name="T4" fmla="*/ 2147483646 w 7"/>
              <a:gd name="T5" fmla="*/ 2147483646 h 3"/>
              <a:gd name="T6" fmla="*/ 0 w 7"/>
              <a:gd name="T7" fmla="*/ 2147483646 h 3"/>
              <a:gd name="T8" fmla="*/ 0 60000 65536"/>
              <a:gd name="T9" fmla="*/ 0 60000 65536"/>
              <a:gd name="T10" fmla="*/ 0 60000 65536"/>
              <a:gd name="T11" fmla="*/ 0 60000 65536"/>
              <a:gd name="T12" fmla="*/ 0 w 7"/>
              <a:gd name="T13" fmla="*/ 0 h 3"/>
              <a:gd name="T14" fmla="*/ 7 w 7"/>
              <a:gd name="T15" fmla="*/ 3 h 3"/>
            </a:gdLst>
            <a:ahLst/>
            <a:cxnLst>
              <a:cxn ang="T8">
                <a:pos x="T0" y="T1"/>
              </a:cxn>
              <a:cxn ang="T9">
                <a:pos x="T2" y="T3"/>
              </a:cxn>
              <a:cxn ang="T10">
                <a:pos x="T4" y="T5"/>
              </a:cxn>
              <a:cxn ang="T11">
                <a:pos x="T6" y="T7"/>
              </a:cxn>
            </a:cxnLst>
            <a:rect l="T12" t="T13" r="T14" b="T15"/>
            <a:pathLst>
              <a:path w="7" h="3">
                <a:moveTo>
                  <a:pt x="0" y="3"/>
                </a:moveTo>
                <a:lnTo>
                  <a:pt x="4" y="0"/>
                </a:lnTo>
                <a:lnTo>
                  <a:pt x="7" y="3"/>
                </a:lnTo>
                <a:lnTo>
                  <a:pt x="0"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29" name="Rectangle 12"/>
          <p:cNvSpPr>
            <a:spLocks noChangeArrowheads="1"/>
          </p:cNvSpPr>
          <p:nvPr/>
        </p:nvSpPr>
        <p:spPr bwMode="auto">
          <a:xfrm>
            <a:off x="2703910" y="1222773"/>
            <a:ext cx="2638425" cy="621506"/>
          </a:xfrm>
          <a:prstGeom prst="rect">
            <a:avLst/>
          </a:prstGeom>
          <a:solidFill>
            <a:srgbClr val="00AC0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013"/>
          </a:p>
        </p:txBody>
      </p:sp>
      <p:sp>
        <p:nvSpPr>
          <p:cNvPr id="56330" name="Freeform 250"/>
          <p:cNvSpPr>
            <a:spLocks noEditPoints="1"/>
          </p:cNvSpPr>
          <p:nvPr/>
        </p:nvSpPr>
        <p:spPr bwMode="auto">
          <a:xfrm>
            <a:off x="2546748" y="1223963"/>
            <a:ext cx="2893219" cy="732235"/>
          </a:xfrm>
          <a:custGeom>
            <a:avLst/>
            <a:gdLst>
              <a:gd name="T0" fmla="*/ 2147483646 w 1751"/>
              <a:gd name="T1" fmla="*/ 2147483646 h 443"/>
              <a:gd name="T2" fmla="*/ 2147483646 w 1751"/>
              <a:gd name="T3" fmla="*/ 2147483646 h 443"/>
              <a:gd name="T4" fmla="*/ 2147483646 w 1751"/>
              <a:gd name="T5" fmla="*/ 2147483646 h 443"/>
              <a:gd name="T6" fmla="*/ 2147483646 w 1751"/>
              <a:gd name="T7" fmla="*/ 2147483646 h 443"/>
              <a:gd name="T8" fmla="*/ 2147483646 w 1751"/>
              <a:gd name="T9" fmla="*/ 2147483646 h 443"/>
              <a:gd name="T10" fmla="*/ 2147483646 w 1751"/>
              <a:gd name="T11" fmla="*/ 2147483646 h 443"/>
              <a:gd name="T12" fmla="*/ 2147483646 w 1751"/>
              <a:gd name="T13" fmla="*/ 2147483646 h 443"/>
              <a:gd name="T14" fmla="*/ 2147483646 w 1751"/>
              <a:gd name="T15" fmla="*/ 2147483646 h 443"/>
              <a:gd name="T16" fmla="*/ 2147483646 w 1751"/>
              <a:gd name="T17" fmla="*/ 2147483646 h 443"/>
              <a:gd name="T18" fmla="*/ 2147483646 w 1751"/>
              <a:gd name="T19" fmla="*/ 2147483646 h 443"/>
              <a:gd name="T20" fmla="*/ 2147483646 w 1751"/>
              <a:gd name="T21" fmla="*/ 2147483646 h 443"/>
              <a:gd name="T22" fmla="*/ 2147483646 w 1751"/>
              <a:gd name="T23" fmla="*/ 2147483646 h 443"/>
              <a:gd name="T24" fmla="*/ 2147483646 w 1751"/>
              <a:gd name="T25" fmla="*/ 2147483646 h 443"/>
              <a:gd name="T26" fmla="*/ 2147483646 w 1751"/>
              <a:gd name="T27" fmla="*/ 2147483646 h 443"/>
              <a:gd name="T28" fmla="*/ 2147483646 w 1751"/>
              <a:gd name="T29" fmla="*/ 2147483646 h 443"/>
              <a:gd name="T30" fmla="*/ 2147483646 w 1751"/>
              <a:gd name="T31" fmla="*/ 2147483646 h 443"/>
              <a:gd name="T32" fmla="*/ 2147483646 w 1751"/>
              <a:gd name="T33" fmla="*/ 2147483646 h 443"/>
              <a:gd name="T34" fmla="*/ 2147483646 w 1751"/>
              <a:gd name="T35" fmla="*/ 2147483646 h 443"/>
              <a:gd name="T36" fmla="*/ 2147483646 w 1751"/>
              <a:gd name="T37" fmla="*/ 2147483646 h 443"/>
              <a:gd name="T38" fmla="*/ 2147483646 w 1751"/>
              <a:gd name="T39" fmla="*/ 2147483646 h 443"/>
              <a:gd name="T40" fmla="*/ 2147483646 w 1751"/>
              <a:gd name="T41" fmla="*/ 2147483646 h 443"/>
              <a:gd name="T42" fmla="*/ 2147483646 w 1751"/>
              <a:gd name="T43" fmla="*/ 2147483646 h 443"/>
              <a:gd name="T44" fmla="*/ 2147483646 w 1751"/>
              <a:gd name="T45" fmla="*/ 2147483646 h 443"/>
              <a:gd name="T46" fmla="*/ 2147483646 w 1751"/>
              <a:gd name="T47" fmla="*/ 2147483646 h 443"/>
              <a:gd name="T48" fmla="*/ 2147483646 w 1751"/>
              <a:gd name="T49" fmla="*/ 2147483646 h 443"/>
              <a:gd name="T50" fmla="*/ 2147483646 w 1751"/>
              <a:gd name="T51" fmla="*/ 2147483646 h 443"/>
              <a:gd name="T52" fmla="*/ 2147483646 w 1751"/>
              <a:gd name="T53" fmla="*/ 2147483646 h 443"/>
              <a:gd name="T54" fmla="*/ 2147483646 w 1751"/>
              <a:gd name="T55" fmla="*/ 2147483646 h 443"/>
              <a:gd name="T56" fmla="*/ 2147483646 w 1751"/>
              <a:gd name="T57" fmla="*/ 2147483646 h 443"/>
              <a:gd name="T58" fmla="*/ 2147483646 w 1751"/>
              <a:gd name="T59" fmla="*/ 2147483646 h 443"/>
              <a:gd name="T60" fmla="*/ 2147483646 w 1751"/>
              <a:gd name="T61" fmla="*/ 2147483646 h 443"/>
              <a:gd name="T62" fmla="*/ 2147483646 w 1751"/>
              <a:gd name="T63" fmla="*/ 2147483646 h 443"/>
              <a:gd name="T64" fmla="*/ 2147483646 w 1751"/>
              <a:gd name="T65" fmla="*/ 2147483646 h 443"/>
              <a:gd name="T66" fmla="*/ 2147483646 w 1751"/>
              <a:gd name="T67" fmla="*/ 2147483646 h 443"/>
              <a:gd name="T68" fmla="*/ 2147483646 w 1751"/>
              <a:gd name="T69" fmla="*/ 2147483646 h 443"/>
              <a:gd name="T70" fmla="*/ 2147483646 w 1751"/>
              <a:gd name="T71" fmla="*/ 2147483646 h 443"/>
              <a:gd name="T72" fmla="*/ 2147483646 w 1751"/>
              <a:gd name="T73" fmla="*/ 2147483646 h 443"/>
              <a:gd name="T74" fmla="*/ 2147483646 w 1751"/>
              <a:gd name="T75" fmla="*/ 2147483646 h 443"/>
              <a:gd name="T76" fmla="*/ 2147483646 w 1751"/>
              <a:gd name="T77" fmla="*/ 2147483646 h 443"/>
              <a:gd name="T78" fmla="*/ 2147483646 w 1751"/>
              <a:gd name="T79" fmla="*/ 2147483646 h 443"/>
              <a:gd name="T80" fmla="*/ 2147483646 w 1751"/>
              <a:gd name="T81" fmla="*/ 2147483646 h 443"/>
              <a:gd name="T82" fmla="*/ 2147483646 w 1751"/>
              <a:gd name="T83" fmla="*/ 2147483646 h 443"/>
              <a:gd name="T84" fmla="*/ 2147483646 w 1751"/>
              <a:gd name="T85" fmla="*/ 2147483646 h 443"/>
              <a:gd name="T86" fmla="*/ 2147483646 w 1751"/>
              <a:gd name="T87" fmla="*/ 2147483646 h 443"/>
              <a:gd name="T88" fmla="*/ 2147483646 w 1751"/>
              <a:gd name="T89" fmla="*/ 2147483646 h 443"/>
              <a:gd name="T90" fmla="*/ 2147483646 w 1751"/>
              <a:gd name="T91" fmla="*/ 2147483646 h 443"/>
              <a:gd name="T92" fmla="*/ 2147483646 w 1751"/>
              <a:gd name="T93" fmla="*/ 2147483646 h 443"/>
              <a:gd name="T94" fmla="*/ 2147483646 w 1751"/>
              <a:gd name="T95" fmla="*/ 2147483646 h 443"/>
              <a:gd name="T96" fmla="*/ 2147483646 w 1751"/>
              <a:gd name="T97" fmla="*/ 2147483646 h 443"/>
              <a:gd name="T98" fmla="*/ 2147483646 w 1751"/>
              <a:gd name="T99" fmla="*/ 2147483646 h 443"/>
              <a:gd name="T100" fmla="*/ 2147483646 w 1751"/>
              <a:gd name="T101" fmla="*/ 2147483646 h 443"/>
              <a:gd name="T102" fmla="*/ 2147483646 w 1751"/>
              <a:gd name="T103" fmla="*/ 2147483646 h 443"/>
              <a:gd name="T104" fmla="*/ 2147483646 w 1751"/>
              <a:gd name="T105" fmla="*/ 2147483646 h 44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51"/>
              <a:gd name="T160" fmla="*/ 0 h 443"/>
              <a:gd name="T161" fmla="*/ 1751 w 1751"/>
              <a:gd name="T162" fmla="*/ 443 h 44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51" h="443">
                <a:moveTo>
                  <a:pt x="1678" y="4"/>
                </a:moveTo>
                <a:lnTo>
                  <a:pt x="1722" y="4"/>
                </a:lnTo>
                <a:lnTo>
                  <a:pt x="1722" y="372"/>
                </a:lnTo>
                <a:lnTo>
                  <a:pt x="1751" y="372"/>
                </a:lnTo>
                <a:lnTo>
                  <a:pt x="1751" y="443"/>
                </a:lnTo>
                <a:lnTo>
                  <a:pt x="0" y="443"/>
                </a:lnTo>
                <a:lnTo>
                  <a:pt x="0" y="372"/>
                </a:lnTo>
                <a:lnTo>
                  <a:pt x="46" y="372"/>
                </a:lnTo>
                <a:lnTo>
                  <a:pt x="46" y="0"/>
                </a:lnTo>
                <a:lnTo>
                  <a:pt x="95" y="0"/>
                </a:lnTo>
                <a:lnTo>
                  <a:pt x="95" y="107"/>
                </a:lnTo>
                <a:lnTo>
                  <a:pt x="161" y="107"/>
                </a:lnTo>
                <a:lnTo>
                  <a:pt x="165" y="107"/>
                </a:lnTo>
                <a:lnTo>
                  <a:pt x="170" y="103"/>
                </a:lnTo>
                <a:lnTo>
                  <a:pt x="176" y="100"/>
                </a:lnTo>
                <a:lnTo>
                  <a:pt x="182" y="96"/>
                </a:lnTo>
                <a:lnTo>
                  <a:pt x="188" y="92"/>
                </a:lnTo>
                <a:lnTo>
                  <a:pt x="193" y="88"/>
                </a:lnTo>
                <a:lnTo>
                  <a:pt x="199" y="84"/>
                </a:lnTo>
                <a:lnTo>
                  <a:pt x="203" y="84"/>
                </a:lnTo>
                <a:lnTo>
                  <a:pt x="1557" y="84"/>
                </a:lnTo>
                <a:lnTo>
                  <a:pt x="1561" y="84"/>
                </a:lnTo>
                <a:lnTo>
                  <a:pt x="1565" y="84"/>
                </a:lnTo>
                <a:lnTo>
                  <a:pt x="1567" y="84"/>
                </a:lnTo>
                <a:lnTo>
                  <a:pt x="1571" y="84"/>
                </a:lnTo>
                <a:lnTo>
                  <a:pt x="1575" y="84"/>
                </a:lnTo>
                <a:lnTo>
                  <a:pt x="1578" y="84"/>
                </a:lnTo>
                <a:lnTo>
                  <a:pt x="1582" y="86"/>
                </a:lnTo>
                <a:lnTo>
                  <a:pt x="1588" y="86"/>
                </a:lnTo>
                <a:lnTo>
                  <a:pt x="1594" y="88"/>
                </a:lnTo>
                <a:lnTo>
                  <a:pt x="1603" y="88"/>
                </a:lnTo>
                <a:lnTo>
                  <a:pt x="1615" y="90"/>
                </a:lnTo>
                <a:lnTo>
                  <a:pt x="1626" y="94"/>
                </a:lnTo>
                <a:lnTo>
                  <a:pt x="1642" y="96"/>
                </a:lnTo>
                <a:lnTo>
                  <a:pt x="1655" y="98"/>
                </a:lnTo>
                <a:lnTo>
                  <a:pt x="1667" y="100"/>
                </a:lnTo>
                <a:lnTo>
                  <a:pt x="1678" y="102"/>
                </a:lnTo>
                <a:lnTo>
                  <a:pt x="1678" y="4"/>
                </a:lnTo>
                <a:close/>
                <a:moveTo>
                  <a:pt x="95" y="128"/>
                </a:moveTo>
                <a:lnTo>
                  <a:pt x="95" y="372"/>
                </a:lnTo>
                <a:lnTo>
                  <a:pt x="333" y="372"/>
                </a:lnTo>
                <a:lnTo>
                  <a:pt x="333" y="280"/>
                </a:lnTo>
                <a:lnTo>
                  <a:pt x="397" y="280"/>
                </a:lnTo>
                <a:lnTo>
                  <a:pt x="397" y="130"/>
                </a:lnTo>
                <a:lnTo>
                  <a:pt x="429" y="130"/>
                </a:lnTo>
                <a:lnTo>
                  <a:pt x="429" y="102"/>
                </a:lnTo>
                <a:lnTo>
                  <a:pt x="218" y="102"/>
                </a:lnTo>
                <a:lnTo>
                  <a:pt x="214" y="102"/>
                </a:lnTo>
                <a:lnTo>
                  <a:pt x="211" y="105"/>
                </a:lnTo>
                <a:lnTo>
                  <a:pt x="205" y="109"/>
                </a:lnTo>
                <a:lnTo>
                  <a:pt x="199" y="115"/>
                </a:lnTo>
                <a:lnTo>
                  <a:pt x="191" y="119"/>
                </a:lnTo>
                <a:lnTo>
                  <a:pt x="184" y="125"/>
                </a:lnTo>
                <a:lnTo>
                  <a:pt x="176" y="126"/>
                </a:lnTo>
                <a:lnTo>
                  <a:pt x="166" y="128"/>
                </a:lnTo>
                <a:lnTo>
                  <a:pt x="95" y="128"/>
                </a:lnTo>
                <a:close/>
                <a:moveTo>
                  <a:pt x="402" y="372"/>
                </a:moveTo>
                <a:lnTo>
                  <a:pt x="942" y="372"/>
                </a:lnTo>
                <a:lnTo>
                  <a:pt x="942" y="334"/>
                </a:lnTo>
                <a:lnTo>
                  <a:pt x="832" y="334"/>
                </a:lnTo>
                <a:lnTo>
                  <a:pt x="826" y="336"/>
                </a:lnTo>
                <a:lnTo>
                  <a:pt x="823" y="336"/>
                </a:lnTo>
                <a:lnTo>
                  <a:pt x="817" y="336"/>
                </a:lnTo>
                <a:lnTo>
                  <a:pt x="811" y="336"/>
                </a:lnTo>
                <a:lnTo>
                  <a:pt x="807" y="334"/>
                </a:lnTo>
                <a:lnTo>
                  <a:pt x="801" y="334"/>
                </a:lnTo>
                <a:lnTo>
                  <a:pt x="796" y="332"/>
                </a:lnTo>
                <a:lnTo>
                  <a:pt x="792" y="332"/>
                </a:lnTo>
                <a:lnTo>
                  <a:pt x="790" y="332"/>
                </a:lnTo>
                <a:lnTo>
                  <a:pt x="790" y="330"/>
                </a:lnTo>
                <a:lnTo>
                  <a:pt x="788" y="328"/>
                </a:lnTo>
                <a:lnTo>
                  <a:pt x="788" y="326"/>
                </a:lnTo>
                <a:lnTo>
                  <a:pt x="786" y="324"/>
                </a:lnTo>
                <a:lnTo>
                  <a:pt x="784" y="324"/>
                </a:lnTo>
                <a:lnTo>
                  <a:pt x="782" y="324"/>
                </a:lnTo>
                <a:lnTo>
                  <a:pt x="780" y="322"/>
                </a:lnTo>
                <a:lnTo>
                  <a:pt x="780" y="320"/>
                </a:lnTo>
                <a:lnTo>
                  <a:pt x="778" y="318"/>
                </a:lnTo>
                <a:lnTo>
                  <a:pt x="777" y="318"/>
                </a:lnTo>
                <a:lnTo>
                  <a:pt x="777" y="290"/>
                </a:lnTo>
                <a:lnTo>
                  <a:pt x="744" y="290"/>
                </a:lnTo>
                <a:lnTo>
                  <a:pt x="744" y="121"/>
                </a:lnTo>
                <a:lnTo>
                  <a:pt x="782" y="121"/>
                </a:lnTo>
                <a:lnTo>
                  <a:pt x="782" y="102"/>
                </a:lnTo>
                <a:lnTo>
                  <a:pt x="468" y="102"/>
                </a:lnTo>
                <a:lnTo>
                  <a:pt x="468" y="130"/>
                </a:lnTo>
                <a:lnTo>
                  <a:pt x="496" y="130"/>
                </a:lnTo>
                <a:lnTo>
                  <a:pt x="496" y="338"/>
                </a:lnTo>
                <a:lnTo>
                  <a:pt x="402" y="338"/>
                </a:lnTo>
                <a:lnTo>
                  <a:pt x="402" y="372"/>
                </a:lnTo>
                <a:close/>
                <a:moveTo>
                  <a:pt x="1003" y="372"/>
                </a:moveTo>
                <a:lnTo>
                  <a:pt x="1678" y="372"/>
                </a:lnTo>
                <a:lnTo>
                  <a:pt x="1678" y="130"/>
                </a:lnTo>
                <a:lnTo>
                  <a:pt x="1669" y="128"/>
                </a:lnTo>
                <a:lnTo>
                  <a:pt x="1655" y="125"/>
                </a:lnTo>
                <a:lnTo>
                  <a:pt x="1640" y="121"/>
                </a:lnTo>
                <a:lnTo>
                  <a:pt x="1625" y="117"/>
                </a:lnTo>
                <a:lnTo>
                  <a:pt x="1609" y="113"/>
                </a:lnTo>
                <a:lnTo>
                  <a:pt x="1596" y="111"/>
                </a:lnTo>
                <a:lnTo>
                  <a:pt x="1584" y="107"/>
                </a:lnTo>
                <a:lnTo>
                  <a:pt x="1578" y="105"/>
                </a:lnTo>
                <a:lnTo>
                  <a:pt x="1575" y="105"/>
                </a:lnTo>
                <a:lnTo>
                  <a:pt x="1573" y="103"/>
                </a:lnTo>
                <a:lnTo>
                  <a:pt x="1571" y="103"/>
                </a:lnTo>
                <a:lnTo>
                  <a:pt x="1567" y="102"/>
                </a:lnTo>
                <a:lnTo>
                  <a:pt x="1565" y="102"/>
                </a:lnTo>
                <a:lnTo>
                  <a:pt x="1563" y="102"/>
                </a:lnTo>
                <a:lnTo>
                  <a:pt x="1559" y="102"/>
                </a:lnTo>
                <a:lnTo>
                  <a:pt x="1557" y="102"/>
                </a:lnTo>
                <a:lnTo>
                  <a:pt x="1387" y="102"/>
                </a:lnTo>
                <a:lnTo>
                  <a:pt x="1387" y="117"/>
                </a:lnTo>
                <a:lnTo>
                  <a:pt x="1458" y="117"/>
                </a:lnTo>
                <a:lnTo>
                  <a:pt x="1458" y="211"/>
                </a:lnTo>
                <a:lnTo>
                  <a:pt x="1285" y="211"/>
                </a:lnTo>
                <a:lnTo>
                  <a:pt x="1285" y="117"/>
                </a:lnTo>
                <a:lnTo>
                  <a:pt x="1346" y="117"/>
                </a:lnTo>
                <a:lnTo>
                  <a:pt x="1346" y="102"/>
                </a:lnTo>
                <a:lnTo>
                  <a:pt x="1162" y="102"/>
                </a:lnTo>
                <a:lnTo>
                  <a:pt x="1162" y="123"/>
                </a:lnTo>
                <a:lnTo>
                  <a:pt x="1195" y="123"/>
                </a:lnTo>
                <a:lnTo>
                  <a:pt x="1195" y="293"/>
                </a:lnTo>
                <a:lnTo>
                  <a:pt x="1168" y="293"/>
                </a:lnTo>
                <a:lnTo>
                  <a:pt x="1168" y="311"/>
                </a:lnTo>
                <a:lnTo>
                  <a:pt x="1164" y="315"/>
                </a:lnTo>
                <a:lnTo>
                  <a:pt x="1164" y="317"/>
                </a:lnTo>
                <a:lnTo>
                  <a:pt x="1164" y="318"/>
                </a:lnTo>
                <a:lnTo>
                  <a:pt x="1162" y="318"/>
                </a:lnTo>
                <a:lnTo>
                  <a:pt x="1162" y="320"/>
                </a:lnTo>
                <a:lnTo>
                  <a:pt x="1160" y="322"/>
                </a:lnTo>
                <a:lnTo>
                  <a:pt x="1158" y="324"/>
                </a:lnTo>
                <a:lnTo>
                  <a:pt x="1154" y="326"/>
                </a:lnTo>
                <a:lnTo>
                  <a:pt x="1153" y="326"/>
                </a:lnTo>
                <a:lnTo>
                  <a:pt x="1151" y="328"/>
                </a:lnTo>
                <a:lnTo>
                  <a:pt x="1149" y="330"/>
                </a:lnTo>
                <a:lnTo>
                  <a:pt x="1147" y="330"/>
                </a:lnTo>
                <a:lnTo>
                  <a:pt x="1145" y="330"/>
                </a:lnTo>
                <a:lnTo>
                  <a:pt x="1143" y="332"/>
                </a:lnTo>
                <a:lnTo>
                  <a:pt x="1141" y="332"/>
                </a:lnTo>
                <a:lnTo>
                  <a:pt x="1137" y="334"/>
                </a:lnTo>
                <a:lnTo>
                  <a:pt x="1135" y="334"/>
                </a:lnTo>
                <a:lnTo>
                  <a:pt x="1131" y="334"/>
                </a:lnTo>
                <a:lnTo>
                  <a:pt x="1128" y="334"/>
                </a:lnTo>
                <a:lnTo>
                  <a:pt x="1126" y="334"/>
                </a:lnTo>
                <a:lnTo>
                  <a:pt x="1124" y="334"/>
                </a:lnTo>
                <a:lnTo>
                  <a:pt x="1003" y="334"/>
                </a:lnTo>
                <a:lnTo>
                  <a:pt x="1003" y="372"/>
                </a:lnTo>
                <a:close/>
                <a:moveTo>
                  <a:pt x="1135" y="102"/>
                </a:moveTo>
                <a:lnTo>
                  <a:pt x="809" y="102"/>
                </a:lnTo>
                <a:lnTo>
                  <a:pt x="809" y="121"/>
                </a:lnTo>
                <a:lnTo>
                  <a:pt x="848" y="121"/>
                </a:lnTo>
                <a:lnTo>
                  <a:pt x="848" y="290"/>
                </a:lnTo>
                <a:lnTo>
                  <a:pt x="813" y="290"/>
                </a:lnTo>
                <a:lnTo>
                  <a:pt x="813" y="307"/>
                </a:lnTo>
                <a:lnTo>
                  <a:pt x="815" y="309"/>
                </a:lnTo>
                <a:lnTo>
                  <a:pt x="817" y="311"/>
                </a:lnTo>
                <a:lnTo>
                  <a:pt x="819" y="311"/>
                </a:lnTo>
                <a:lnTo>
                  <a:pt x="821" y="311"/>
                </a:lnTo>
                <a:lnTo>
                  <a:pt x="823" y="313"/>
                </a:lnTo>
                <a:lnTo>
                  <a:pt x="1124" y="313"/>
                </a:lnTo>
                <a:lnTo>
                  <a:pt x="1126" y="313"/>
                </a:lnTo>
                <a:lnTo>
                  <a:pt x="1128" y="311"/>
                </a:lnTo>
                <a:lnTo>
                  <a:pt x="1130" y="311"/>
                </a:lnTo>
                <a:lnTo>
                  <a:pt x="1131" y="311"/>
                </a:lnTo>
                <a:lnTo>
                  <a:pt x="1131" y="309"/>
                </a:lnTo>
                <a:lnTo>
                  <a:pt x="1133" y="307"/>
                </a:lnTo>
                <a:lnTo>
                  <a:pt x="1135" y="305"/>
                </a:lnTo>
                <a:lnTo>
                  <a:pt x="1135" y="297"/>
                </a:lnTo>
                <a:lnTo>
                  <a:pt x="1133" y="297"/>
                </a:lnTo>
                <a:lnTo>
                  <a:pt x="1133" y="293"/>
                </a:lnTo>
                <a:lnTo>
                  <a:pt x="1099" y="293"/>
                </a:lnTo>
                <a:lnTo>
                  <a:pt x="1099" y="123"/>
                </a:lnTo>
                <a:lnTo>
                  <a:pt x="1135" y="123"/>
                </a:lnTo>
                <a:lnTo>
                  <a:pt x="1135" y="1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31" name="Freeform 251"/>
          <p:cNvSpPr>
            <a:spLocks/>
          </p:cNvSpPr>
          <p:nvPr/>
        </p:nvSpPr>
        <p:spPr bwMode="auto">
          <a:xfrm>
            <a:off x="5319712" y="1223963"/>
            <a:ext cx="82154" cy="10716"/>
          </a:xfrm>
          <a:custGeom>
            <a:avLst/>
            <a:gdLst>
              <a:gd name="T0" fmla="*/ 2147483646 w 50"/>
              <a:gd name="T1" fmla="*/ 2147483646 h 7"/>
              <a:gd name="T2" fmla="*/ 2147483646 w 50"/>
              <a:gd name="T3" fmla="*/ 0 h 7"/>
              <a:gd name="T4" fmla="*/ 0 w 50"/>
              <a:gd name="T5" fmla="*/ 0 h 7"/>
              <a:gd name="T6" fmla="*/ 0 w 50"/>
              <a:gd name="T7" fmla="*/ 2147483646 h 7"/>
              <a:gd name="T8" fmla="*/ 2147483646 w 50"/>
              <a:gd name="T9" fmla="*/ 2147483646 h 7"/>
              <a:gd name="T10" fmla="*/ 2147483646 w 50"/>
              <a:gd name="T11" fmla="*/ 2147483646 h 7"/>
              <a:gd name="T12" fmla="*/ 2147483646 w 50"/>
              <a:gd name="T13" fmla="*/ 2147483646 h 7"/>
              <a:gd name="T14" fmla="*/ 2147483646 w 50"/>
              <a:gd name="T15" fmla="*/ 0 h 7"/>
              <a:gd name="T16" fmla="*/ 2147483646 w 50"/>
              <a:gd name="T17" fmla="*/ 0 h 7"/>
              <a:gd name="T18" fmla="*/ 2147483646 w 50"/>
              <a:gd name="T19" fmla="*/ 2147483646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
              <a:gd name="T31" fmla="*/ 0 h 7"/>
              <a:gd name="T32" fmla="*/ 50 w 50"/>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 h="7">
                <a:moveTo>
                  <a:pt x="50" y="4"/>
                </a:moveTo>
                <a:lnTo>
                  <a:pt x="44" y="0"/>
                </a:lnTo>
                <a:lnTo>
                  <a:pt x="0" y="0"/>
                </a:lnTo>
                <a:lnTo>
                  <a:pt x="0" y="7"/>
                </a:lnTo>
                <a:lnTo>
                  <a:pt x="44" y="7"/>
                </a:lnTo>
                <a:lnTo>
                  <a:pt x="41" y="4"/>
                </a:lnTo>
                <a:lnTo>
                  <a:pt x="50" y="4"/>
                </a:lnTo>
                <a:lnTo>
                  <a:pt x="50" y="0"/>
                </a:lnTo>
                <a:lnTo>
                  <a:pt x="44" y="0"/>
                </a:lnTo>
                <a:lnTo>
                  <a:pt x="5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32" name="Freeform 252"/>
          <p:cNvSpPr>
            <a:spLocks/>
          </p:cNvSpPr>
          <p:nvPr/>
        </p:nvSpPr>
        <p:spPr bwMode="auto">
          <a:xfrm>
            <a:off x="5387578" y="1229916"/>
            <a:ext cx="14288" cy="615553"/>
          </a:xfrm>
          <a:custGeom>
            <a:avLst/>
            <a:gdLst>
              <a:gd name="T0" fmla="*/ 2147483646 w 9"/>
              <a:gd name="T1" fmla="*/ 2147483646 h 372"/>
              <a:gd name="T2" fmla="*/ 2147483646 w 9"/>
              <a:gd name="T3" fmla="*/ 2147483646 h 372"/>
              <a:gd name="T4" fmla="*/ 2147483646 w 9"/>
              <a:gd name="T5" fmla="*/ 0 h 372"/>
              <a:gd name="T6" fmla="*/ 0 w 9"/>
              <a:gd name="T7" fmla="*/ 0 h 372"/>
              <a:gd name="T8" fmla="*/ 0 w 9"/>
              <a:gd name="T9" fmla="*/ 2147483646 h 372"/>
              <a:gd name="T10" fmla="*/ 2147483646 w 9"/>
              <a:gd name="T11" fmla="*/ 2147483646 h 372"/>
              <a:gd name="T12" fmla="*/ 0 w 9"/>
              <a:gd name="T13" fmla="*/ 2147483646 h 372"/>
              <a:gd name="T14" fmla="*/ 0 w 9"/>
              <a:gd name="T15" fmla="*/ 2147483646 h 372"/>
              <a:gd name="T16" fmla="*/ 2147483646 w 9"/>
              <a:gd name="T17" fmla="*/ 2147483646 h 372"/>
              <a:gd name="T18" fmla="*/ 2147483646 w 9"/>
              <a:gd name="T19" fmla="*/ 2147483646 h 3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372"/>
              <a:gd name="T32" fmla="*/ 9 w 9"/>
              <a:gd name="T33" fmla="*/ 372 h 3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372">
                <a:moveTo>
                  <a:pt x="3" y="364"/>
                </a:moveTo>
                <a:lnTo>
                  <a:pt x="9" y="368"/>
                </a:lnTo>
                <a:lnTo>
                  <a:pt x="9" y="0"/>
                </a:lnTo>
                <a:lnTo>
                  <a:pt x="0" y="0"/>
                </a:lnTo>
                <a:lnTo>
                  <a:pt x="0" y="368"/>
                </a:lnTo>
                <a:lnTo>
                  <a:pt x="3" y="372"/>
                </a:lnTo>
                <a:lnTo>
                  <a:pt x="0" y="368"/>
                </a:lnTo>
                <a:lnTo>
                  <a:pt x="0" y="372"/>
                </a:lnTo>
                <a:lnTo>
                  <a:pt x="3" y="372"/>
                </a:lnTo>
                <a:lnTo>
                  <a:pt x="3" y="36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33" name="Freeform 253"/>
          <p:cNvSpPr>
            <a:spLocks/>
          </p:cNvSpPr>
          <p:nvPr/>
        </p:nvSpPr>
        <p:spPr bwMode="auto">
          <a:xfrm>
            <a:off x="5392341" y="1831181"/>
            <a:ext cx="54769" cy="14288"/>
          </a:xfrm>
          <a:custGeom>
            <a:avLst/>
            <a:gdLst>
              <a:gd name="T0" fmla="*/ 2147483646 w 33"/>
              <a:gd name="T1" fmla="*/ 2147483646 h 8"/>
              <a:gd name="T2" fmla="*/ 2147483646 w 33"/>
              <a:gd name="T3" fmla="*/ 0 h 8"/>
              <a:gd name="T4" fmla="*/ 0 w 33"/>
              <a:gd name="T5" fmla="*/ 0 h 8"/>
              <a:gd name="T6" fmla="*/ 0 w 33"/>
              <a:gd name="T7" fmla="*/ 2147483646 h 8"/>
              <a:gd name="T8" fmla="*/ 2147483646 w 33"/>
              <a:gd name="T9" fmla="*/ 2147483646 h 8"/>
              <a:gd name="T10" fmla="*/ 2147483646 w 33"/>
              <a:gd name="T11" fmla="*/ 2147483646 h 8"/>
              <a:gd name="T12" fmla="*/ 2147483646 w 33"/>
              <a:gd name="T13" fmla="*/ 2147483646 h 8"/>
              <a:gd name="T14" fmla="*/ 2147483646 w 33"/>
              <a:gd name="T15" fmla="*/ 0 h 8"/>
              <a:gd name="T16" fmla="*/ 2147483646 w 33"/>
              <a:gd name="T17" fmla="*/ 0 h 8"/>
              <a:gd name="T18" fmla="*/ 2147483646 w 33"/>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8"/>
              <a:gd name="T32" fmla="*/ 33 w 33"/>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8">
                <a:moveTo>
                  <a:pt x="33" y="4"/>
                </a:moveTo>
                <a:lnTo>
                  <a:pt x="29" y="0"/>
                </a:lnTo>
                <a:lnTo>
                  <a:pt x="0" y="0"/>
                </a:lnTo>
                <a:lnTo>
                  <a:pt x="0" y="8"/>
                </a:lnTo>
                <a:lnTo>
                  <a:pt x="29" y="8"/>
                </a:lnTo>
                <a:lnTo>
                  <a:pt x="25" y="4"/>
                </a:lnTo>
                <a:lnTo>
                  <a:pt x="33" y="4"/>
                </a:lnTo>
                <a:lnTo>
                  <a:pt x="33" y="0"/>
                </a:lnTo>
                <a:lnTo>
                  <a:pt x="29" y="0"/>
                </a:lnTo>
                <a:lnTo>
                  <a:pt x="33"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34" name="Freeform 255"/>
          <p:cNvSpPr>
            <a:spLocks/>
          </p:cNvSpPr>
          <p:nvPr/>
        </p:nvSpPr>
        <p:spPr bwMode="auto">
          <a:xfrm>
            <a:off x="2539603" y="1949053"/>
            <a:ext cx="2900363" cy="13097"/>
          </a:xfrm>
          <a:custGeom>
            <a:avLst/>
            <a:gdLst>
              <a:gd name="T0" fmla="*/ 0 w 1755"/>
              <a:gd name="T1" fmla="*/ 2147483646 h 8"/>
              <a:gd name="T2" fmla="*/ 2147483646 w 1755"/>
              <a:gd name="T3" fmla="*/ 2147483646 h 8"/>
              <a:gd name="T4" fmla="*/ 2147483646 w 1755"/>
              <a:gd name="T5" fmla="*/ 2147483646 h 8"/>
              <a:gd name="T6" fmla="*/ 2147483646 w 1755"/>
              <a:gd name="T7" fmla="*/ 0 h 8"/>
              <a:gd name="T8" fmla="*/ 2147483646 w 1755"/>
              <a:gd name="T9" fmla="*/ 0 h 8"/>
              <a:gd name="T10" fmla="*/ 2147483646 w 1755"/>
              <a:gd name="T11" fmla="*/ 2147483646 h 8"/>
              <a:gd name="T12" fmla="*/ 0 w 1755"/>
              <a:gd name="T13" fmla="*/ 2147483646 h 8"/>
              <a:gd name="T14" fmla="*/ 0 w 1755"/>
              <a:gd name="T15" fmla="*/ 2147483646 h 8"/>
              <a:gd name="T16" fmla="*/ 2147483646 w 1755"/>
              <a:gd name="T17" fmla="*/ 2147483646 h 8"/>
              <a:gd name="T18" fmla="*/ 0 w 1755"/>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55"/>
              <a:gd name="T31" fmla="*/ 0 h 8"/>
              <a:gd name="T32" fmla="*/ 1755 w 1755"/>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55" h="8">
                <a:moveTo>
                  <a:pt x="0" y="4"/>
                </a:moveTo>
                <a:lnTo>
                  <a:pt x="4" y="8"/>
                </a:lnTo>
                <a:lnTo>
                  <a:pt x="1755" y="8"/>
                </a:lnTo>
                <a:lnTo>
                  <a:pt x="1755" y="0"/>
                </a:lnTo>
                <a:lnTo>
                  <a:pt x="4" y="0"/>
                </a:lnTo>
                <a:lnTo>
                  <a:pt x="7" y="4"/>
                </a:lnTo>
                <a:lnTo>
                  <a:pt x="0" y="4"/>
                </a:lnTo>
                <a:lnTo>
                  <a:pt x="0" y="8"/>
                </a:lnTo>
                <a:lnTo>
                  <a:pt x="4" y="8"/>
                </a:lnTo>
                <a:lnTo>
                  <a:pt x="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35" name="Freeform 256"/>
          <p:cNvSpPr>
            <a:spLocks/>
          </p:cNvSpPr>
          <p:nvPr/>
        </p:nvSpPr>
        <p:spPr bwMode="auto">
          <a:xfrm>
            <a:off x="2539604" y="1831181"/>
            <a:ext cx="11906" cy="125016"/>
          </a:xfrm>
          <a:custGeom>
            <a:avLst/>
            <a:gdLst>
              <a:gd name="T0" fmla="*/ 2147483646 w 7"/>
              <a:gd name="T1" fmla="*/ 0 h 75"/>
              <a:gd name="T2" fmla="*/ 0 w 7"/>
              <a:gd name="T3" fmla="*/ 2147483646 h 75"/>
              <a:gd name="T4" fmla="*/ 0 w 7"/>
              <a:gd name="T5" fmla="*/ 2147483646 h 75"/>
              <a:gd name="T6" fmla="*/ 2147483646 w 7"/>
              <a:gd name="T7" fmla="*/ 2147483646 h 75"/>
              <a:gd name="T8" fmla="*/ 2147483646 w 7"/>
              <a:gd name="T9" fmla="*/ 2147483646 h 75"/>
              <a:gd name="T10" fmla="*/ 2147483646 w 7"/>
              <a:gd name="T11" fmla="*/ 2147483646 h 75"/>
              <a:gd name="T12" fmla="*/ 2147483646 w 7"/>
              <a:gd name="T13" fmla="*/ 0 h 75"/>
              <a:gd name="T14" fmla="*/ 0 w 7"/>
              <a:gd name="T15" fmla="*/ 0 h 75"/>
              <a:gd name="T16" fmla="*/ 0 w 7"/>
              <a:gd name="T17" fmla="*/ 2147483646 h 75"/>
              <a:gd name="T18" fmla="*/ 2147483646 w 7"/>
              <a:gd name="T19" fmla="*/ 0 h 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75"/>
              <a:gd name="T32" fmla="*/ 7 w 7"/>
              <a:gd name="T33" fmla="*/ 75 h 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75">
                <a:moveTo>
                  <a:pt x="4" y="0"/>
                </a:moveTo>
                <a:lnTo>
                  <a:pt x="0" y="4"/>
                </a:lnTo>
                <a:lnTo>
                  <a:pt x="0" y="75"/>
                </a:lnTo>
                <a:lnTo>
                  <a:pt x="7" y="75"/>
                </a:lnTo>
                <a:lnTo>
                  <a:pt x="7" y="4"/>
                </a:lnTo>
                <a:lnTo>
                  <a:pt x="4" y="8"/>
                </a:lnTo>
                <a:lnTo>
                  <a:pt x="4" y="0"/>
                </a:lnTo>
                <a:lnTo>
                  <a:pt x="0" y="0"/>
                </a:lnTo>
                <a:lnTo>
                  <a:pt x="0" y="4"/>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36" name="Freeform 257"/>
          <p:cNvSpPr>
            <a:spLocks/>
          </p:cNvSpPr>
          <p:nvPr/>
        </p:nvSpPr>
        <p:spPr bwMode="auto">
          <a:xfrm>
            <a:off x="2546747" y="1831181"/>
            <a:ext cx="80963" cy="14288"/>
          </a:xfrm>
          <a:custGeom>
            <a:avLst/>
            <a:gdLst>
              <a:gd name="T0" fmla="*/ 2147483646 w 49"/>
              <a:gd name="T1" fmla="*/ 2147483646 h 8"/>
              <a:gd name="T2" fmla="*/ 2147483646 w 49"/>
              <a:gd name="T3" fmla="*/ 0 h 8"/>
              <a:gd name="T4" fmla="*/ 0 w 49"/>
              <a:gd name="T5" fmla="*/ 0 h 8"/>
              <a:gd name="T6" fmla="*/ 0 w 49"/>
              <a:gd name="T7" fmla="*/ 2147483646 h 8"/>
              <a:gd name="T8" fmla="*/ 2147483646 w 49"/>
              <a:gd name="T9" fmla="*/ 2147483646 h 8"/>
              <a:gd name="T10" fmla="*/ 2147483646 w 49"/>
              <a:gd name="T11" fmla="*/ 2147483646 h 8"/>
              <a:gd name="T12" fmla="*/ 2147483646 w 49"/>
              <a:gd name="T13" fmla="*/ 2147483646 h 8"/>
              <a:gd name="T14" fmla="*/ 2147483646 w 49"/>
              <a:gd name="T15" fmla="*/ 2147483646 h 8"/>
              <a:gd name="T16" fmla="*/ 2147483646 w 49"/>
              <a:gd name="T17" fmla="*/ 2147483646 h 8"/>
              <a:gd name="T18" fmla="*/ 2147483646 w 49"/>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
              <a:gd name="T31" fmla="*/ 0 h 8"/>
              <a:gd name="T32" fmla="*/ 49 w 49"/>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 h="8">
                <a:moveTo>
                  <a:pt x="40" y="4"/>
                </a:moveTo>
                <a:lnTo>
                  <a:pt x="46" y="0"/>
                </a:lnTo>
                <a:lnTo>
                  <a:pt x="0" y="0"/>
                </a:lnTo>
                <a:lnTo>
                  <a:pt x="0" y="8"/>
                </a:lnTo>
                <a:lnTo>
                  <a:pt x="46" y="8"/>
                </a:lnTo>
                <a:lnTo>
                  <a:pt x="49" y="4"/>
                </a:lnTo>
                <a:lnTo>
                  <a:pt x="46" y="8"/>
                </a:lnTo>
                <a:lnTo>
                  <a:pt x="49" y="8"/>
                </a:lnTo>
                <a:lnTo>
                  <a:pt x="49" y="4"/>
                </a:lnTo>
                <a:lnTo>
                  <a:pt x="4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37" name="Freeform 258"/>
          <p:cNvSpPr>
            <a:spLocks/>
          </p:cNvSpPr>
          <p:nvPr/>
        </p:nvSpPr>
        <p:spPr bwMode="auto">
          <a:xfrm>
            <a:off x="2612231" y="1216819"/>
            <a:ext cx="15479" cy="621506"/>
          </a:xfrm>
          <a:custGeom>
            <a:avLst/>
            <a:gdLst>
              <a:gd name="T0" fmla="*/ 2147483646 w 9"/>
              <a:gd name="T1" fmla="*/ 0 h 376"/>
              <a:gd name="T2" fmla="*/ 0 w 9"/>
              <a:gd name="T3" fmla="*/ 2147483646 h 376"/>
              <a:gd name="T4" fmla="*/ 0 w 9"/>
              <a:gd name="T5" fmla="*/ 2147483646 h 376"/>
              <a:gd name="T6" fmla="*/ 2147483646 w 9"/>
              <a:gd name="T7" fmla="*/ 2147483646 h 376"/>
              <a:gd name="T8" fmla="*/ 2147483646 w 9"/>
              <a:gd name="T9" fmla="*/ 2147483646 h 376"/>
              <a:gd name="T10" fmla="*/ 2147483646 w 9"/>
              <a:gd name="T11" fmla="*/ 2147483646 h 376"/>
              <a:gd name="T12" fmla="*/ 2147483646 w 9"/>
              <a:gd name="T13" fmla="*/ 0 h 376"/>
              <a:gd name="T14" fmla="*/ 0 w 9"/>
              <a:gd name="T15" fmla="*/ 0 h 376"/>
              <a:gd name="T16" fmla="*/ 0 w 9"/>
              <a:gd name="T17" fmla="*/ 2147483646 h 376"/>
              <a:gd name="T18" fmla="*/ 2147483646 w 9"/>
              <a:gd name="T19" fmla="*/ 0 h 3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376"/>
              <a:gd name="T32" fmla="*/ 9 w 9"/>
              <a:gd name="T33" fmla="*/ 376 h 3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376">
                <a:moveTo>
                  <a:pt x="6" y="0"/>
                </a:moveTo>
                <a:lnTo>
                  <a:pt x="0" y="4"/>
                </a:lnTo>
                <a:lnTo>
                  <a:pt x="0" y="376"/>
                </a:lnTo>
                <a:lnTo>
                  <a:pt x="9" y="376"/>
                </a:lnTo>
                <a:lnTo>
                  <a:pt x="9" y="4"/>
                </a:lnTo>
                <a:lnTo>
                  <a:pt x="6" y="10"/>
                </a:lnTo>
                <a:lnTo>
                  <a:pt x="6" y="0"/>
                </a:lnTo>
                <a:lnTo>
                  <a:pt x="0" y="0"/>
                </a:lnTo>
                <a:lnTo>
                  <a:pt x="0" y="4"/>
                </a:lnTo>
                <a:lnTo>
                  <a:pt x="6"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38" name="Freeform 259"/>
          <p:cNvSpPr>
            <a:spLocks/>
          </p:cNvSpPr>
          <p:nvPr/>
        </p:nvSpPr>
        <p:spPr bwMode="auto">
          <a:xfrm>
            <a:off x="2621757" y="1216819"/>
            <a:ext cx="88106" cy="16669"/>
          </a:xfrm>
          <a:custGeom>
            <a:avLst/>
            <a:gdLst>
              <a:gd name="T0" fmla="*/ 2147483646 w 53"/>
              <a:gd name="T1" fmla="*/ 2147483646 h 10"/>
              <a:gd name="T2" fmla="*/ 2147483646 w 53"/>
              <a:gd name="T3" fmla="*/ 0 h 10"/>
              <a:gd name="T4" fmla="*/ 0 w 53"/>
              <a:gd name="T5" fmla="*/ 0 h 10"/>
              <a:gd name="T6" fmla="*/ 0 w 53"/>
              <a:gd name="T7" fmla="*/ 2147483646 h 10"/>
              <a:gd name="T8" fmla="*/ 2147483646 w 53"/>
              <a:gd name="T9" fmla="*/ 2147483646 h 10"/>
              <a:gd name="T10" fmla="*/ 2147483646 w 53"/>
              <a:gd name="T11" fmla="*/ 2147483646 h 10"/>
              <a:gd name="T12" fmla="*/ 2147483646 w 53"/>
              <a:gd name="T13" fmla="*/ 2147483646 h 10"/>
              <a:gd name="T14" fmla="*/ 2147483646 w 53"/>
              <a:gd name="T15" fmla="*/ 0 h 10"/>
              <a:gd name="T16" fmla="*/ 2147483646 w 53"/>
              <a:gd name="T17" fmla="*/ 0 h 10"/>
              <a:gd name="T18" fmla="*/ 2147483646 w 53"/>
              <a:gd name="T19" fmla="*/ 2147483646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
              <a:gd name="T31" fmla="*/ 0 h 10"/>
              <a:gd name="T32" fmla="*/ 53 w 53"/>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 h="10">
                <a:moveTo>
                  <a:pt x="53" y="4"/>
                </a:moveTo>
                <a:lnTo>
                  <a:pt x="49" y="0"/>
                </a:lnTo>
                <a:lnTo>
                  <a:pt x="0" y="0"/>
                </a:lnTo>
                <a:lnTo>
                  <a:pt x="0" y="10"/>
                </a:lnTo>
                <a:lnTo>
                  <a:pt x="49" y="10"/>
                </a:lnTo>
                <a:lnTo>
                  <a:pt x="46" y="4"/>
                </a:lnTo>
                <a:lnTo>
                  <a:pt x="53" y="4"/>
                </a:lnTo>
                <a:lnTo>
                  <a:pt x="53" y="0"/>
                </a:lnTo>
                <a:lnTo>
                  <a:pt x="49" y="0"/>
                </a:lnTo>
                <a:lnTo>
                  <a:pt x="53"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39" name="Freeform 260"/>
          <p:cNvSpPr>
            <a:spLocks/>
          </p:cNvSpPr>
          <p:nvPr/>
        </p:nvSpPr>
        <p:spPr bwMode="auto">
          <a:xfrm>
            <a:off x="2697957" y="1223963"/>
            <a:ext cx="11906" cy="183356"/>
          </a:xfrm>
          <a:custGeom>
            <a:avLst/>
            <a:gdLst>
              <a:gd name="T0" fmla="*/ 2147483646 w 7"/>
              <a:gd name="T1" fmla="*/ 2147483646 h 111"/>
              <a:gd name="T2" fmla="*/ 2147483646 w 7"/>
              <a:gd name="T3" fmla="*/ 2147483646 h 111"/>
              <a:gd name="T4" fmla="*/ 2147483646 w 7"/>
              <a:gd name="T5" fmla="*/ 0 h 111"/>
              <a:gd name="T6" fmla="*/ 0 w 7"/>
              <a:gd name="T7" fmla="*/ 0 h 111"/>
              <a:gd name="T8" fmla="*/ 0 w 7"/>
              <a:gd name="T9" fmla="*/ 2147483646 h 111"/>
              <a:gd name="T10" fmla="*/ 2147483646 w 7"/>
              <a:gd name="T11" fmla="*/ 2147483646 h 111"/>
              <a:gd name="T12" fmla="*/ 0 w 7"/>
              <a:gd name="T13" fmla="*/ 2147483646 h 111"/>
              <a:gd name="T14" fmla="*/ 0 w 7"/>
              <a:gd name="T15" fmla="*/ 2147483646 h 111"/>
              <a:gd name="T16" fmla="*/ 2147483646 w 7"/>
              <a:gd name="T17" fmla="*/ 2147483646 h 111"/>
              <a:gd name="T18" fmla="*/ 2147483646 w 7"/>
              <a:gd name="T19" fmla="*/ 2147483646 h 1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111"/>
              <a:gd name="T32" fmla="*/ 7 w 7"/>
              <a:gd name="T33" fmla="*/ 111 h 1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111">
                <a:moveTo>
                  <a:pt x="3" y="103"/>
                </a:moveTo>
                <a:lnTo>
                  <a:pt x="7" y="107"/>
                </a:lnTo>
                <a:lnTo>
                  <a:pt x="7" y="0"/>
                </a:lnTo>
                <a:lnTo>
                  <a:pt x="0" y="0"/>
                </a:lnTo>
                <a:lnTo>
                  <a:pt x="0" y="107"/>
                </a:lnTo>
                <a:lnTo>
                  <a:pt x="3" y="111"/>
                </a:lnTo>
                <a:lnTo>
                  <a:pt x="0" y="107"/>
                </a:lnTo>
                <a:lnTo>
                  <a:pt x="0" y="111"/>
                </a:lnTo>
                <a:lnTo>
                  <a:pt x="3" y="111"/>
                </a:lnTo>
                <a:lnTo>
                  <a:pt x="3" y="10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40" name="Freeform 261"/>
          <p:cNvSpPr>
            <a:spLocks/>
          </p:cNvSpPr>
          <p:nvPr/>
        </p:nvSpPr>
        <p:spPr bwMode="auto">
          <a:xfrm>
            <a:off x="2702719" y="1394222"/>
            <a:ext cx="109538" cy="13097"/>
          </a:xfrm>
          <a:custGeom>
            <a:avLst/>
            <a:gdLst>
              <a:gd name="T0" fmla="*/ 2147483646 w 66"/>
              <a:gd name="T1" fmla="*/ 0 h 8"/>
              <a:gd name="T2" fmla="*/ 2147483646 w 66"/>
              <a:gd name="T3" fmla="*/ 0 h 8"/>
              <a:gd name="T4" fmla="*/ 0 w 66"/>
              <a:gd name="T5" fmla="*/ 0 h 8"/>
              <a:gd name="T6" fmla="*/ 0 w 66"/>
              <a:gd name="T7" fmla="*/ 2147483646 h 8"/>
              <a:gd name="T8" fmla="*/ 2147483646 w 66"/>
              <a:gd name="T9" fmla="*/ 2147483646 h 8"/>
              <a:gd name="T10" fmla="*/ 2147483646 w 66"/>
              <a:gd name="T11" fmla="*/ 2147483646 h 8"/>
              <a:gd name="T12" fmla="*/ 2147483646 w 66"/>
              <a:gd name="T13" fmla="*/ 0 h 8"/>
              <a:gd name="T14" fmla="*/ 0 60000 65536"/>
              <a:gd name="T15" fmla="*/ 0 60000 65536"/>
              <a:gd name="T16" fmla="*/ 0 60000 65536"/>
              <a:gd name="T17" fmla="*/ 0 60000 65536"/>
              <a:gd name="T18" fmla="*/ 0 60000 65536"/>
              <a:gd name="T19" fmla="*/ 0 60000 65536"/>
              <a:gd name="T20" fmla="*/ 0 60000 65536"/>
              <a:gd name="T21" fmla="*/ 0 w 66"/>
              <a:gd name="T22" fmla="*/ 0 h 8"/>
              <a:gd name="T23" fmla="*/ 66 w 66"/>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6" h="8">
                <a:moveTo>
                  <a:pt x="66" y="0"/>
                </a:moveTo>
                <a:lnTo>
                  <a:pt x="66" y="0"/>
                </a:lnTo>
                <a:lnTo>
                  <a:pt x="0" y="0"/>
                </a:lnTo>
                <a:lnTo>
                  <a:pt x="0" y="8"/>
                </a:lnTo>
                <a:lnTo>
                  <a:pt x="66" y="8"/>
                </a:lnTo>
                <a:lnTo>
                  <a:pt x="66"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41" name="Freeform 262"/>
          <p:cNvSpPr>
            <a:spLocks/>
          </p:cNvSpPr>
          <p:nvPr/>
        </p:nvSpPr>
        <p:spPr bwMode="auto">
          <a:xfrm>
            <a:off x="2812257" y="1356122"/>
            <a:ext cx="69056" cy="51197"/>
          </a:xfrm>
          <a:custGeom>
            <a:avLst/>
            <a:gdLst>
              <a:gd name="T0" fmla="*/ 2147483646 w 42"/>
              <a:gd name="T1" fmla="*/ 0 h 31"/>
              <a:gd name="T2" fmla="*/ 2147483646 w 42"/>
              <a:gd name="T3" fmla="*/ 0 h 31"/>
              <a:gd name="T4" fmla="*/ 2147483646 w 42"/>
              <a:gd name="T5" fmla="*/ 0 h 31"/>
              <a:gd name="T6" fmla="*/ 2147483646 w 42"/>
              <a:gd name="T7" fmla="*/ 2147483646 h 31"/>
              <a:gd name="T8" fmla="*/ 2147483646 w 42"/>
              <a:gd name="T9" fmla="*/ 2147483646 h 31"/>
              <a:gd name="T10" fmla="*/ 2147483646 w 42"/>
              <a:gd name="T11" fmla="*/ 2147483646 h 31"/>
              <a:gd name="T12" fmla="*/ 2147483646 w 42"/>
              <a:gd name="T13" fmla="*/ 2147483646 h 31"/>
              <a:gd name="T14" fmla="*/ 2147483646 w 42"/>
              <a:gd name="T15" fmla="*/ 2147483646 h 31"/>
              <a:gd name="T16" fmla="*/ 2147483646 w 42"/>
              <a:gd name="T17" fmla="*/ 2147483646 h 31"/>
              <a:gd name="T18" fmla="*/ 0 w 42"/>
              <a:gd name="T19" fmla="*/ 2147483646 h 31"/>
              <a:gd name="T20" fmla="*/ 0 w 42"/>
              <a:gd name="T21" fmla="*/ 2147483646 h 31"/>
              <a:gd name="T22" fmla="*/ 2147483646 w 42"/>
              <a:gd name="T23" fmla="*/ 2147483646 h 31"/>
              <a:gd name="T24" fmla="*/ 2147483646 w 42"/>
              <a:gd name="T25" fmla="*/ 2147483646 h 31"/>
              <a:gd name="T26" fmla="*/ 2147483646 w 42"/>
              <a:gd name="T27" fmla="*/ 2147483646 h 31"/>
              <a:gd name="T28" fmla="*/ 2147483646 w 42"/>
              <a:gd name="T29" fmla="*/ 2147483646 h 31"/>
              <a:gd name="T30" fmla="*/ 2147483646 w 42"/>
              <a:gd name="T31" fmla="*/ 2147483646 h 31"/>
              <a:gd name="T32" fmla="*/ 2147483646 w 42"/>
              <a:gd name="T33" fmla="*/ 2147483646 h 31"/>
              <a:gd name="T34" fmla="*/ 2147483646 w 42"/>
              <a:gd name="T35" fmla="*/ 2147483646 h 31"/>
              <a:gd name="T36" fmla="*/ 2147483646 w 42"/>
              <a:gd name="T37" fmla="*/ 2147483646 h 31"/>
              <a:gd name="T38" fmla="*/ 2147483646 w 42"/>
              <a:gd name="T39" fmla="*/ 2147483646 h 31"/>
              <a:gd name="T40" fmla="*/ 2147483646 w 42"/>
              <a:gd name="T41" fmla="*/ 0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2"/>
              <a:gd name="T64" fmla="*/ 0 h 31"/>
              <a:gd name="T65" fmla="*/ 42 w 42"/>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2" h="31">
                <a:moveTo>
                  <a:pt x="42" y="0"/>
                </a:moveTo>
                <a:lnTo>
                  <a:pt x="42" y="0"/>
                </a:lnTo>
                <a:lnTo>
                  <a:pt x="36" y="0"/>
                </a:lnTo>
                <a:lnTo>
                  <a:pt x="30" y="4"/>
                </a:lnTo>
                <a:lnTo>
                  <a:pt x="25" y="8"/>
                </a:lnTo>
                <a:lnTo>
                  <a:pt x="19" y="12"/>
                </a:lnTo>
                <a:lnTo>
                  <a:pt x="13" y="18"/>
                </a:lnTo>
                <a:lnTo>
                  <a:pt x="7" y="22"/>
                </a:lnTo>
                <a:lnTo>
                  <a:pt x="2" y="23"/>
                </a:lnTo>
                <a:lnTo>
                  <a:pt x="0" y="23"/>
                </a:lnTo>
                <a:lnTo>
                  <a:pt x="0" y="31"/>
                </a:lnTo>
                <a:lnTo>
                  <a:pt x="5" y="31"/>
                </a:lnTo>
                <a:lnTo>
                  <a:pt x="11" y="27"/>
                </a:lnTo>
                <a:lnTo>
                  <a:pt x="17" y="23"/>
                </a:lnTo>
                <a:lnTo>
                  <a:pt x="23" y="20"/>
                </a:lnTo>
                <a:lnTo>
                  <a:pt x="30" y="16"/>
                </a:lnTo>
                <a:lnTo>
                  <a:pt x="34" y="12"/>
                </a:lnTo>
                <a:lnTo>
                  <a:pt x="40" y="8"/>
                </a:lnTo>
                <a:lnTo>
                  <a:pt x="42" y="8"/>
                </a:lnTo>
                <a:lnTo>
                  <a:pt x="42"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42" name="Freeform 263"/>
          <p:cNvSpPr>
            <a:spLocks/>
          </p:cNvSpPr>
          <p:nvPr/>
        </p:nvSpPr>
        <p:spPr bwMode="auto">
          <a:xfrm>
            <a:off x="2881313" y="1356122"/>
            <a:ext cx="2238375" cy="13097"/>
          </a:xfrm>
          <a:custGeom>
            <a:avLst/>
            <a:gdLst>
              <a:gd name="T0" fmla="*/ 2147483646 w 1354"/>
              <a:gd name="T1" fmla="*/ 0 h 8"/>
              <a:gd name="T2" fmla="*/ 2147483646 w 1354"/>
              <a:gd name="T3" fmla="*/ 0 h 8"/>
              <a:gd name="T4" fmla="*/ 0 w 1354"/>
              <a:gd name="T5" fmla="*/ 0 h 8"/>
              <a:gd name="T6" fmla="*/ 0 w 1354"/>
              <a:gd name="T7" fmla="*/ 2147483646 h 8"/>
              <a:gd name="T8" fmla="*/ 2147483646 w 1354"/>
              <a:gd name="T9" fmla="*/ 2147483646 h 8"/>
              <a:gd name="T10" fmla="*/ 2147483646 w 1354"/>
              <a:gd name="T11" fmla="*/ 2147483646 h 8"/>
              <a:gd name="T12" fmla="*/ 2147483646 w 1354"/>
              <a:gd name="T13" fmla="*/ 0 h 8"/>
              <a:gd name="T14" fmla="*/ 0 60000 65536"/>
              <a:gd name="T15" fmla="*/ 0 60000 65536"/>
              <a:gd name="T16" fmla="*/ 0 60000 65536"/>
              <a:gd name="T17" fmla="*/ 0 60000 65536"/>
              <a:gd name="T18" fmla="*/ 0 60000 65536"/>
              <a:gd name="T19" fmla="*/ 0 60000 65536"/>
              <a:gd name="T20" fmla="*/ 0 60000 65536"/>
              <a:gd name="T21" fmla="*/ 0 w 1354"/>
              <a:gd name="T22" fmla="*/ 0 h 8"/>
              <a:gd name="T23" fmla="*/ 1354 w 1354"/>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54" h="8">
                <a:moveTo>
                  <a:pt x="1354" y="0"/>
                </a:moveTo>
                <a:lnTo>
                  <a:pt x="1354" y="0"/>
                </a:lnTo>
                <a:lnTo>
                  <a:pt x="0" y="0"/>
                </a:lnTo>
                <a:lnTo>
                  <a:pt x="0" y="8"/>
                </a:lnTo>
                <a:lnTo>
                  <a:pt x="1354" y="8"/>
                </a:lnTo>
                <a:lnTo>
                  <a:pt x="135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43" name="Freeform 264"/>
          <p:cNvSpPr>
            <a:spLocks/>
          </p:cNvSpPr>
          <p:nvPr/>
        </p:nvSpPr>
        <p:spPr bwMode="auto">
          <a:xfrm>
            <a:off x="5119688" y="1356123"/>
            <a:ext cx="51197" cy="16669"/>
          </a:xfrm>
          <a:custGeom>
            <a:avLst/>
            <a:gdLst>
              <a:gd name="T0" fmla="*/ 2147483646 w 31"/>
              <a:gd name="T1" fmla="*/ 2147483646 h 10"/>
              <a:gd name="T2" fmla="*/ 2147483646 w 31"/>
              <a:gd name="T3" fmla="*/ 2147483646 h 10"/>
              <a:gd name="T4" fmla="*/ 2147483646 w 31"/>
              <a:gd name="T5" fmla="*/ 2147483646 h 10"/>
              <a:gd name="T6" fmla="*/ 2147483646 w 31"/>
              <a:gd name="T7" fmla="*/ 0 h 10"/>
              <a:gd name="T8" fmla="*/ 2147483646 w 31"/>
              <a:gd name="T9" fmla="*/ 0 h 10"/>
              <a:gd name="T10" fmla="*/ 2147483646 w 31"/>
              <a:gd name="T11" fmla="*/ 0 h 10"/>
              <a:gd name="T12" fmla="*/ 2147483646 w 31"/>
              <a:gd name="T13" fmla="*/ 0 h 10"/>
              <a:gd name="T14" fmla="*/ 2147483646 w 31"/>
              <a:gd name="T15" fmla="*/ 0 h 10"/>
              <a:gd name="T16" fmla="*/ 2147483646 w 31"/>
              <a:gd name="T17" fmla="*/ 0 h 10"/>
              <a:gd name="T18" fmla="*/ 0 w 31"/>
              <a:gd name="T19" fmla="*/ 0 h 10"/>
              <a:gd name="T20" fmla="*/ 0 w 31"/>
              <a:gd name="T21" fmla="*/ 2147483646 h 10"/>
              <a:gd name="T22" fmla="*/ 2147483646 w 31"/>
              <a:gd name="T23" fmla="*/ 2147483646 h 10"/>
              <a:gd name="T24" fmla="*/ 2147483646 w 31"/>
              <a:gd name="T25" fmla="*/ 2147483646 h 10"/>
              <a:gd name="T26" fmla="*/ 2147483646 w 31"/>
              <a:gd name="T27" fmla="*/ 2147483646 h 10"/>
              <a:gd name="T28" fmla="*/ 2147483646 w 31"/>
              <a:gd name="T29" fmla="*/ 2147483646 h 10"/>
              <a:gd name="T30" fmla="*/ 2147483646 w 31"/>
              <a:gd name="T31" fmla="*/ 2147483646 h 10"/>
              <a:gd name="T32" fmla="*/ 2147483646 w 31"/>
              <a:gd name="T33" fmla="*/ 2147483646 h 10"/>
              <a:gd name="T34" fmla="*/ 2147483646 w 31"/>
              <a:gd name="T35" fmla="*/ 2147483646 h 10"/>
              <a:gd name="T36" fmla="*/ 2147483646 w 31"/>
              <a:gd name="T37" fmla="*/ 2147483646 h 10"/>
              <a:gd name="T38" fmla="*/ 2147483646 w 31"/>
              <a:gd name="T39" fmla="*/ 2147483646 h 10"/>
              <a:gd name="T40" fmla="*/ 2147483646 w 31"/>
              <a:gd name="T41" fmla="*/ 2147483646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
              <a:gd name="T64" fmla="*/ 0 h 10"/>
              <a:gd name="T65" fmla="*/ 31 w 31"/>
              <a:gd name="T66" fmla="*/ 10 h 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 h="10">
                <a:moveTo>
                  <a:pt x="31" y="2"/>
                </a:moveTo>
                <a:lnTo>
                  <a:pt x="31" y="2"/>
                </a:lnTo>
                <a:lnTo>
                  <a:pt x="25" y="2"/>
                </a:lnTo>
                <a:lnTo>
                  <a:pt x="21" y="0"/>
                </a:lnTo>
                <a:lnTo>
                  <a:pt x="18" y="0"/>
                </a:lnTo>
                <a:lnTo>
                  <a:pt x="14" y="0"/>
                </a:lnTo>
                <a:lnTo>
                  <a:pt x="12" y="0"/>
                </a:lnTo>
                <a:lnTo>
                  <a:pt x="8" y="0"/>
                </a:lnTo>
                <a:lnTo>
                  <a:pt x="4" y="0"/>
                </a:lnTo>
                <a:lnTo>
                  <a:pt x="0" y="0"/>
                </a:lnTo>
                <a:lnTo>
                  <a:pt x="0" y="8"/>
                </a:lnTo>
                <a:lnTo>
                  <a:pt x="4" y="8"/>
                </a:lnTo>
                <a:lnTo>
                  <a:pt x="8" y="8"/>
                </a:lnTo>
                <a:lnTo>
                  <a:pt x="10" y="8"/>
                </a:lnTo>
                <a:lnTo>
                  <a:pt x="14" y="8"/>
                </a:lnTo>
                <a:lnTo>
                  <a:pt x="18" y="8"/>
                </a:lnTo>
                <a:lnTo>
                  <a:pt x="21" y="8"/>
                </a:lnTo>
                <a:lnTo>
                  <a:pt x="25" y="10"/>
                </a:lnTo>
                <a:lnTo>
                  <a:pt x="29" y="10"/>
                </a:lnTo>
                <a:lnTo>
                  <a:pt x="31"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44" name="Freeform 265"/>
          <p:cNvSpPr>
            <a:spLocks/>
          </p:cNvSpPr>
          <p:nvPr/>
        </p:nvSpPr>
        <p:spPr bwMode="auto">
          <a:xfrm>
            <a:off x="5167313" y="1358503"/>
            <a:ext cx="159544" cy="41672"/>
          </a:xfrm>
          <a:custGeom>
            <a:avLst/>
            <a:gdLst>
              <a:gd name="T0" fmla="*/ 2147483646 w 96"/>
              <a:gd name="T1" fmla="*/ 2147483646 h 25"/>
              <a:gd name="T2" fmla="*/ 2147483646 w 96"/>
              <a:gd name="T3" fmla="*/ 2147483646 h 25"/>
              <a:gd name="T4" fmla="*/ 2147483646 w 96"/>
              <a:gd name="T5" fmla="*/ 2147483646 h 25"/>
              <a:gd name="T6" fmla="*/ 2147483646 w 96"/>
              <a:gd name="T7" fmla="*/ 2147483646 h 25"/>
              <a:gd name="T8" fmla="*/ 2147483646 w 96"/>
              <a:gd name="T9" fmla="*/ 2147483646 h 25"/>
              <a:gd name="T10" fmla="*/ 2147483646 w 96"/>
              <a:gd name="T11" fmla="*/ 2147483646 h 25"/>
              <a:gd name="T12" fmla="*/ 2147483646 w 96"/>
              <a:gd name="T13" fmla="*/ 2147483646 h 25"/>
              <a:gd name="T14" fmla="*/ 2147483646 w 96"/>
              <a:gd name="T15" fmla="*/ 2147483646 h 25"/>
              <a:gd name="T16" fmla="*/ 2147483646 w 96"/>
              <a:gd name="T17" fmla="*/ 0 h 25"/>
              <a:gd name="T18" fmla="*/ 2147483646 w 96"/>
              <a:gd name="T19" fmla="*/ 0 h 25"/>
              <a:gd name="T20" fmla="*/ 0 w 96"/>
              <a:gd name="T21" fmla="*/ 2147483646 h 25"/>
              <a:gd name="T22" fmla="*/ 2147483646 w 96"/>
              <a:gd name="T23" fmla="*/ 2147483646 h 25"/>
              <a:gd name="T24" fmla="*/ 2147483646 w 96"/>
              <a:gd name="T25" fmla="*/ 2147483646 h 25"/>
              <a:gd name="T26" fmla="*/ 2147483646 w 96"/>
              <a:gd name="T27" fmla="*/ 2147483646 h 25"/>
              <a:gd name="T28" fmla="*/ 2147483646 w 96"/>
              <a:gd name="T29" fmla="*/ 2147483646 h 25"/>
              <a:gd name="T30" fmla="*/ 2147483646 w 96"/>
              <a:gd name="T31" fmla="*/ 2147483646 h 25"/>
              <a:gd name="T32" fmla="*/ 2147483646 w 96"/>
              <a:gd name="T33" fmla="*/ 2147483646 h 25"/>
              <a:gd name="T34" fmla="*/ 2147483646 w 96"/>
              <a:gd name="T35" fmla="*/ 2147483646 h 25"/>
              <a:gd name="T36" fmla="*/ 2147483646 w 96"/>
              <a:gd name="T37" fmla="*/ 2147483646 h 25"/>
              <a:gd name="T38" fmla="*/ 2147483646 w 96"/>
              <a:gd name="T39" fmla="*/ 2147483646 h 25"/>
              <a:gd name="T40" fmla="*/ 2147483646 w 96"/>
              <a:gd name="T41" fmla="*/ 2147483646 h 25"/>
              <a:gd name="T42" fmla="*/ 2147483646 w 96"/>
              <a:gd name="T43" fmla="*/ 2147483646 h 25"/>
              <a:gd name="T44" fmla="*/ 2147483646 w 96"/>
              <a:gd name="T45" fmla="*/ 2147483646 h 25"/>
              <a:gd name="T46" fmla="*/ 2147483646 w 96"/>
              <a:gd name="T47" fmla="*/ 2147483646 h 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6"/>
              <a:gd name="T73" fmla="*/ 0 h 25"/>
              <a:gd name="T74" fmla="*/ 96 w 96"/>
              <a:gd name="T75" fmla="*/ 25 h 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6" h="25">
                <a:moveTo>
                  <a:pt x="88" y="20"/>
                </a:moveTo>
                <a:lnTo>
                  <a:pt x="94" y="16"/>
                </a:lnTo>
                <a:lnTo>
                  <a:pt x="83" y="14"/>
                </a:lnTo>
                <a:lnTo>
                  <a:pt x="69" y="12"/>
                </a:lnTo>
                <a:lnTo>
                  <a:pt x="56" y="10"/>
                </a:lnTo>
                <a:lnTo>
                  <a:pt x="42" y="8"/>
                </a:lnTo>
                <a:lnTo>
                  <a:pt x="29" y="4"/>
                </a:lnTo>
                <a:lnTo>
                  <a:pt x="17" y="2"/>
                </a:lnTo>
                <a:lnTo>
                  <a:pt x="8" y="0"/>
                </a:lnTo>
                <a:lnTo>
                  <a:pt x="2" y="0"/>
                </a:lnTo>
                <a:lnTo>
                  <a:pt x="0" y="8"/>
                </a:lnTo>
                <a:lnTo>
                  <a:pt x="6" y="10"/>
                </a:lnTo>
                <a:lnTo>
                  <a:pt x="15" y="10"/>
                </a:lnTo>
                <a:lnTo>
                  <a:pt x="27" y="14"/>
                </a:lnTo>
                <a:lnTo>
                  <a:pt x="40" y="16"/>
                </a:lnTo>
                <a:lnTo>
                  <a:pt x="54" y="18"/>
                </a:lnTo>
                <a:lnTo>
                  <a:pt x="67" y="20"/>
                </a:lnTo>
                <a:lnTo>
                  <a:pt x="81" y="21"/>
                </a:lnTo>
                <a:lnTo>
                  <a:pt x="92" y="23"/>
                </a:lnTo>
                <a:lnTo>
                  <a:pt x="96" y="20"/>
                </a:lnTo>
                <a:lnTo>
                  <a:pt x="92" y="23"/>
                </a:lnTo>
                <a:lnTo>
                  <a:pt x="96" y="25"/>
                </a:lnTo>
                <a:lnTo>
                  <a:pt x="96" y="20"/>
                </a:lnTo>
                <a:lnTo>
                  <a:pt x="88" y="2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45" name="Freeform 266"/>
          <p:cNvSpPr>
            <a:spLocks/>
          </p:cNvSpPr>
          <p:nvPr/>
        </p:nvSpPr>
        <p:spPr bwMode="auto">
          <a:xfrm>
            <a:off x="5312569" y="1223962"/>
            <a:ext cx="14288" cy="167879"/>
          </a:xfrm>
          <a:custGeom>
            <a:avLst/>
            <a:gdLst>
              <a:gd name="T0" fmla="*/ 2147483646 w 8"/>
              <a:gd name="T1" fmla="*/ 0 h 102"/>
              <a:gd name="T2" fmla="*/ 0 w 8"/>
              <a:gd name="T3" fmla="*/ 2147483646 h 102"/>
              <a:gd name="T4" fmla="*/ 0 w 8"/>
              <a:gd name="T5" fmla="*/ 2147483646 h 102"/>
              <a:gd name="T6" fmla="*/ 2147483646 w 8"/>
              <a:gd name="T7" fmla="*/ 2147483646 h 102"/>
              <a:gd name="T8" fmla="*/ 2147483646 w 8"/>
              <a:gd name="T9" fmla="*/ 2147483646 h 102"/>
              <a:gd name="T10" fmla="*/ 2147483646 w 8"/>
              <a:gd name="T11" fmla="*/ 2147483646 h 102"/>
              <a:gd name="T12" fmla="*/ 2147483646 w 8"/>
              <a:gd name="T13" fmla="*/ 0 h 102"/>
              <a:gd name="T14" fmla="*/ 0 w 8"/>
              <a:gd name="T15" fmla="*/ 0 h 102"/>
              <a:gd name="T16" fmla="*/ 0 w 8"/>
              <a:gd name="T17" fmla="*/ 2147483646 h 102"/>
              <a:gd name="T18" fmla="*/ 2147483646 w 8"/>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02"/>
              <a:gd name="T32" fmla="*/ 8 w 8"/>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02">
                <a:moveTo>
                  <a:pt x="4" y="0"/>
                </a:moveTo>
                <a:lnTo>
                  <a:pt x="0" y="4"/>
                </a:lnTo>
                <a:lnTo>
                  <a:pt x="0" y="102"/>
                </a:lnTo>
                <a:lnTo>
                  <a:pt x="8" y="102"/>
                </a:lnTo>
                <a:lnTo>
                  <a:pt x="8" y="4"/>
                </a:lnTo>
                <a:lnTo>
                  <a:pt x="4" y="7"/>
                </a:lnTo>
                <a:lnTo>
                  <a:pt x="4" y="0"/>
                </a:lnTo>
                <a:lnTo>
                  <a:pt x="0" y="0"/>
                </a:lnTo>
                <a:lnTo>
                  <a:pt x="0" y="4"/>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46" name="Freeform 267"/>
          <p:cNvSpPr>
            <a:spLocks/>
          </p:cNvSpPr>
          <p:nvPr/>
        </p:nvSpPr>
        <p:spPr bwMode="auto">
          <a:xfrm>
            <a:off x="2697957" y="1434704"/>
            <a:ext cx="11906" cy="410765"/>
          </a:xfrm>
          <a:custGeom>
            <a:avLst/>
            <a:gdLst>
              <a:gd name="T0" fmla="*/ 2147483646 w 7"/>
              <a:gd name="T1" fmla="*/ 2147483646 h 248"/>
              <a:gd name="T2" fmla="*/ 2147483646 w 7"/>
              <a:gd name="T3" fmla="*/ 2147483646 h 248"/>
              <a:gd name="T4" fmla="*/ 2147483646 w 7"/>
              <a:gd name="T5" fmla="*/ 0 h 248"/>
              <a:gd name="T6" fmla="*/ 0 w 7"/>
              <a:gd name="T7" fmla="*/ 0 h 248"/>
              <a:gd name="T8" fmla="*/ 0 w 7"/>
              <a:gd name="T9" fmla="*/ 2147483646 h 248"/>
              <a:gd name="T10" fmla="*/ 2147483646 w 7"/>
              <a:gd name="T11" fmla="*/ 2147483646 h 248"/>
              <a:gd name="T12" fmla="*/ 0 w 7"/>
              <a:gd name="T13" fmla="*/ 2147483646 h 248"/>
              <a:gd name="T14" fmla="*/ 0 w 7"/>
              <a:gd name="T15" fmla="*/ 2147483646 h 248"/>
              <a:gd name="T16" fmla="*/ 2147483646 w 7"/>
              <a:gd name="T17" fmla="*/ 2147483646 h 248"/>
              <a:gd name="T18" fmla="*/ 2147483646 w 7"/>
              <a:gd name="T19" fmla="*/ 2147483646 h 2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248"/>
              <a:gd name="T32" fmla="*/ 7 w 7"/>
              <a:gd name="T33" fmla="*/ 248 h 2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248">
                <a:moveTo>
                  <a:pt x="3" y="240"/>
                </a:moveTo>
                <a:lnTo>
                  <a:pt x="7" y="244"/>
                </a:lnTo>
                <a:lnTo>
                  <a:pt x="7" y="0"/>
                </a:lnTo>
                <a:lnTo>
                  <a:pt x="0" y="0"/>
                </a:lnTo>
                <a:lnTo>
                  <a:pt x="0" y="244"/>
                </a:lnTo>
                <a:lnTo>
                  <a:pt x="3" y="248"/>
                </a:lnTo>
                <a:lnTo>
                  <a:pt x="0" y="244"/>
                </a:lnTo>
                <a:lnTo>
                  <a:pt x="0" y="248"/>
                </a:lnTo>
                <a:lnTo>
                  <a:pt x="3" y="248"/>
                </a:lnTo>
                <a:lnTo>
                  <a:pt x="3" y="24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47" name="Freeform 268"/>
          <p:cNvSpPr>
            <a:spLocks/>
          </p:cNvSpPr>
          <p:nvPr/>
        </p:nvSpPr>
        <p:spPr bwMode="auto">
          <a:xfrm>
            <a:off x="2702719" y="1831181"/>
            <a:ext cx="400050" cy="14288"/>
          </a:xfrm>
          <a:custGeom>
            <a:avLst/>
            <a:gdLst>
              <a:gd name="T0" fmla="*/ 2147483646 w 242"/>
              <a:gd name="T1" fmla="*/ 2147483646 h 8"/>
              <a:gd name="T2" fmla="*/ 2147483646 w 242"/>
              <a:gd name="T3" fmla="*/ 0 h 8"/>
              <a:gd name="T4" fmla="*/ 0 w 242"/>
              <a:gd name="T5" fmla="*/ 0 h 8"/>
              <a:gd name="T6" fmla="*/ 0 w 242"/>
              <a:gd name="T7" fmla="*/ 2147483646 h 8"/>
              <a:gd name="T8" fmla="*/ 2147483646 w 242"/>
              <a:gd name="T9" fmla="*/ 2147483646 h 8"/>
              <a:gd name="T10" fmla="*/ 2147483646 w 242"/>
              <a:gd name="T11" fmla="*/ 2147483646 h 8"/>
              <a:gd name="T12" fmla="*/ 2147483646 w 242"/>
              <a:gd name="T13" fmla="*/ 2147483646 h 8"/>
              <a:gd name="T14" fmla="*/ 2147483646 w 242"/>
              <a:gd name="T15" fmla="*/ 2147483646 h 8"/>
              <a:gd name="T16" fmla="*/ 2147483646 w 242"/>
              <a:gd name="T17" fmla="*/ 2147483646 h 8"/>
              <a:gd name="T18" fmla="*/ 2147483646 w 242"/>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2"/>
              <a:gd name="T31" fmla="*/ 0 h 8"/>
              <a:gd name="T32" fmla="*/ 242 w 242"/>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2" h="8">
                <a:moveTo>
                  <a:pt x="235" y="4"/>
                </a:moveTo>
                <a:lnTo>
                  <a:pt x="238" y="0"/>
                </a:lnTo>
                <a:lnTo>
                  <a:pt x="0" y="0"/>
                </a:lnTo>
                <a:lnTo>
                  <a:pt x="0" y="8"/>
                </a:lnTo>
                <a:lnTo>
                  <a:pt x="238" y="8"/>
                </a:lnTo>
                <a:lnTo>
                  <a:pt x="242" y="4"/>
                </a:lnTo>
                <a:lnTo>
                  <a:pt x="238" y="8"/>
                </a:lnTo>
                <a:lnTo>
                  <a:pt x="242" y="8"/>
                </a:lnTo>
                <a:lnTo>
                  <a:pt x="242" y="4"/>
                </a:lnTo>
                <a:lnTo>
                  <a:pt x="235"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48" name="Freeform 269"/>
          <p:cNvSpPr>
            <a:spLocks/>
          </p:cNvSpPr>
          <p:nvPr/>
        </p:nvSpPr>
        <p:spPr bwMode="auto">
          <a:xfrm>
            <a:off x="3092054" y="1679973"/>
            <a:ext cx="10715" cy="158353"/>
          </a:xfrm>
          <a:custGeom>
            <a:avLst/>
            <a:gdLst>
              <a:gd name="T0" fmla="*/ 2147483646 w 7"/>
              <a:gd name="T1" fmla="*/ 0 h 96"/>
              <a:gd name="T2" fmla="*/ 0 w 7"/>
              <a:gd name="T3" fmla="*/ 2147483646 h 96"/>
              <a:gd name="T4" fmla="*/ 0 w 7"/>
              <a:gd name="T5" fmla="*/ 2147483646 h 96"/>
              <a:gd name="T6" fmla="*/ 2147483646 w 7"/>
              <a:gd name="T7" fmla="*/ 2147483646 h 96"/>
              <a:gd name="T8" fmla="*/ 2147483646 w 7"/>
              <a:gd name="T9" fmla="*/ 2147483646 h 96"/>
              <a:gd name="T10" fmla="*/ 2147483646 w 7"/>
              <a:gd name="T11" fmla="*/ 2147483646 h 96"/>
              <a:gd name="T12" fmla="*/ 2147483646 w 7"/>
              <a:gd name="T13" fmla="*/ 0 h 96"/>
              <a:gd name="T14" fmla="*/ 0 w 7"/>
              <a:gd name="T15" fmla="*/ 0 h 96"/>
              <a:gd name="T16" fmla="*/ 0 w 7"/>
              <a:gd name="T17" fmla="*/ 2147483646 h 96"/>
              <a:gd name="T18" fmla="*/ 2147483646 w 7"/>
              <a:gd name="T19" fmla="*/ 0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96"/>
              <a:gd name="T32" fmla="*/ 7 w 7"/>
              <a:gd name="T33" fmla="*/ 96 h 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96">
                <a:moveTo>
                  <a:pt x="3" y="0"/>
                </a:moveTo>
                <a:lnTo>
                  <a:pt x="0" y="4"/>
                </a:lnTo>
                <a:lnTo>
                  <a:pt x="0" y="96"/>
                </a:lnTo>
                <a:lnTo>
                  <a:pt x="7" y="96"/>
                </a:lnTo>
                <a:lnTo>
                  <a:pt x="7" y="4"/>
                </a:lnTo>
                <a:lnTo>
                  <a:pt x="3" y="8"/>
                </a:lnTo>
                <a:lnTo>
                  <a:pt x="3" y="0"/>
                </a:lnTo>
                <a:lnTo>
                  <a:pt x="0" y="0"/>
                </a:lnTo>
                <a:lnTo>
                  <a:pt x="0" y="4"/>
                </a:lnTo>
                <a:lnTo>
                  <a:pt x="3"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49" name="Freeform 270"/>
          <p:cNvSpPr>
            <a:spLocks/>
          </p:cNvSpPr>
          <p:nvPr/>
        </p:nvSpPr>
        <p:spPr bwMode="auto">
          <a:xfrm>
            <a:off x="3096816" y="1679972"/>
            <a:ext cx="111919" cy="13097"/>
          </a:xfrm>
          <a:custGeom>
            <a:avLst/>
            <a:gdLst>
              <a:gd name="T0" fmla="*/ 2147483646 w 68"/>
              <a:gd name="T1" fmla="*/ 2147483646 h 8"/>
              <a:gd name="T2" fmla="*/ 2147483646 w 68"/>
              <a:gd name="T3" fmla="*/ 0 h 8"/>
              <a:gd name="T4" fmla="*/ 0 w 68"/>
              <a:gd name="T5" fmla="*/ 0 h 8"/>
              <a:gd name="T6" fmla="*/ 0 w 68"/>
              <a:gd name="T7" fmla="*/ 2147483646 h 8"/>
              <a:gd name="T8" fmla="*/ 2147483646 w 68"/>
              <a:gd name="T9" fmla="*/ 2147483646 h 8"/>
              <a:gd name="T10" fmla="*/ 2147483646 w 68"/>
              <a:gd name="T11" fmla="*/ 2147483646 h 8"/>
              <a:gd name="T12" fmla="*/ 2147483646 w 68"/>
              <a:gd name="T13" fmla="*/ 2147483646 h 8"/>
              <a:gd name="T14" fmla="*/ 2147483646 w 68"/>
              <a:gd name="T15" fmla="*/ 2147483646 h 8"/>
              <a:gd name="T16" fmla="*/ 2147483646 w 68"/>
              <a:gd name="T17" fmla="*/ 2147483646 h 8"/>
              <a:gd name="T18" fmla="*/ 2147483646 w 68"/>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
              <a:gd name="T31" fmla="*/ 0 h 8"/>
              <a:gd name="T32" fmla="*/ 68 w 68"/>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 h="8">
                <a:moveTo>
                  <a:pt x="60" y="4"/>
                </a:moveTo>
                <a:lnTo>
                  <a:pt x="64" y="0"/>
                </a:lnTo>
                <a:lnTo>
                  <a:pt x="0" y="0"/>
                </a:lnTo>
                <a:lnTo>
                  <a:pt x="0" y="8"/>
                </a:lnTo>
                <a:lnTo>
                  <a:pt x="64" y="8"/>
                </a:lnTo>
                <a:lnTo>
                  <a:pt x="68" y="4"/>
                </a:lnTo>
                <a:lnTo>
                  <a:pt x="64" y="8"/>
                </a:lnTo>
                <a:lnTo>
                  <a:pt x="68" y="8"/>
                </a:lnTo>
                <a:lnTo>
                  <a:pt x="68" y="4"/>
                </a:lnTo>
                <a:lnTo>
                  <a:pt x="6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50" name="Freeform 271"/>
          <p:cNvSpPr>
            <a:spLocks/>
          </p:cNvSpPr>
          <p:nvPr/>
        </p:nvSpPr>
        <p:spPr bwMode="auto">
          <a:xfrm>
            <a:off x="3195638" y="1431132"/>
            <a:ext cx="13097" cy="254794"/>
          </a:xfrm>
          <a:custGeom>
            <a:avLst/>
            <a:gdLst>
              <a:gd name="T0" fmla="*/ 2147483646 w 8"/>
              <a:gd name="T1" fmla="*/ 0 h 154"/>
              <a:gd name="T2" fmla="*/ 0 w 8"/>
              <a:gd name="T3" fmla="*/ 2147483646 h 154"/>
              <a:gd name="T4" fmla="*/ 0 w 8"/>
              <a:gd name="T5" fmla="*/ 2147483646 h 154"/>
              <a:gd name="T6" fmla="*/ 2147483646 w 8"/>
              <a:gd name="T7" fmla="*/ 2147483646 h 154"/>
              <a:gd name="T8" fmla="*/ 2147483646 w 8"/>
              <a:gd name="T9" fmla="*/ 2147483646 h 154"/>
              <a:gd name="T10" fmla="*/ 2147483646 w 8"/>
              <a:gd name="T11" fmla="*/ 2147483646 h 154"/>
              <a:gd name="T12" fmla="*/ 2147483646 w 8"/>
              <a:gd name="T13" fmla="*/ 0 h 154"/>
              <a:gd name="T14" fmla="*/ 0 w 8"/>
              <a:gd name="T15" fmla="*/ 0 h 154"/>
              <a:gd name="T16" fmla="*/ 0 w 8"/>
              <a:gd name="T17" fmla="*/ 2147483646 h 154"/>
              <a:gd name="T18" fmla="*/ 2147483646 w 8"/>
              <a:gd name="T19" fmla="*/ 0 h 1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54"/>
              <a:gd name="T32" fmla="*/ 8 w 8"/>
              <a:gd name="T33" fmla="*/ 154 h 1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54">
                <a:moveTo>
                  <a:pt x="4" y="0"/>
                </a:moveTo>
                <a:lnTo>
                  <a:pt x="0" y="4"/>
                </a:lnTo>
                <a:lnTo>
                  <a:pt x="0" y="154"/>
                </a:lnTo>
                <a:lnTo>
                  <a:pt x="8" y="154"/>
                </a:lnTo>
                <a:lnTo>
                  <a:pt x="8" y="4"/>
                </a:lnTo>
                <a:lnTo>
                  <a:pt x="4" y="8"/>
                </a:lnTo>
                <a:lnTo>
                  <a:pt x="4" y="0"/>
                </a:lnTo>
                <a:lnTo>
                  <a:pt x="0" y="0"/>
                </a:lnTo>
                <a:lnTo>
                  <a:pt x="0" y="4"/>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51" name="Freeform 272"/>
          <p:cNvSpPr>
            <a:spLocks/>
          </p:cNvSpPr>
          <p:nvPr/>
        </p:nvSpPr>
        <p:spPr bwMode="auto">
          <a:xfrm>
            <a:off x="3202782" y="1431131"/>
            <a:ext cx="59531" cy="14288"/>
          </a:xfrm>
          <a:custGeom>
            <a:avLst/>
            <a:gdLst>
              <a:gd name="T0" fmla="*/ 2147483646 w 36"/>
              <a:gd name="T1" fmla="*/ 2147483646 h 8"/>
              <a:gd name="T2" fmla="*/ 2147483646 w 36"/>
              <a:gd name="T3" fmla="*/ 0 h 8"/>
              <a:gd name="T4" fmla="*/ 0 w 36"/>
              <a:gd name="T5" fmla="*/ 0 h 8"/>
              <a:gd name="T6" fmla="*/ 0 w 36"/>
              <a:gd name="T7" fmla="*/ 2147483646 h 8"/>
              <a:gd name="T8" fmla="*/ 2147483646 w 36"/>
              <a:gd name="T9" fmla="*/ 2147483646 h 8"/>
              <a:gd name="T10" fmla="*/ 2147483646 w 36"/>
              <a:gd name="T11" fmla="*/ 2147483646 h 8"/>
              <a:gd name="T12" fmla="*/ 2147483646 w 36"/>
              <a:gd name="T13" fmla="*/ 2147483646 h 8"/>
              <a:gd name="T14" fmla="*/ 2147483646 w 36"/>
              <a:gd name="T15" fmla="*/ 2147483646 h 8"/>
              <a:gd name="T16" fmla="*/ 2147483646 w 36"/>
              <a:gd name="T17" fmla="*/ 2147483646 h 8"/>
              <a:gd name="T18" fmla="*/ 2147483646 w 36"/>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8"/>
              <a:gd name="T32" fmla="*/ 36 w 36"/>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8">
                <a:moveTo>
                  <a:pt x="28" y="4"/>
                </a:moveTo>
                <a:lnTo>
                  <a:pt x="32" y="0"/>
                </a:lnTo>
                <a:lnTo>
                  <a:pt x="0" y="0"/>
                </a:lnTo>
                <a:lnTo>
                  <a:pt x="0" y="8"/>
                </a:lnTo>
                <a:lnTo>
                  <a:pt x="32" y="8"/>
                </a:lnTo>
                <a:lnTo>
                  <a:pt x="36" y="4"/>
                </a:lnTo>
                <a:lnTo>
                  <a:pt x="32" y="8"/>
                </a:lnTo>
                <a:lnTo>
                  <a:pt x="36" y="8"/>
                </a:lnTo>
                <a:lnTo>
                  <a:pt x="36" y="4"/>
                </a:lnTo>
                <a:lnTo>
                  <a:pt x="28"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52" name="Freeform 273"/>
          <p:cNvSpPr>
            <a:spLocks/>
          </p:cNvSpPr>
          <p:nvPr/>
        </p:nvSpPr>
        <p:spPr bwMode="auto">
          <a:xfrm>
            <a:off x="3249216" y="1385887"/>
            <a:ext cx="13097" cy="52388"/>
          </a:xfrm>
          <a:custGeom>
            <a:avLst/>
            <a:gdLst>
              <a:gd name="T0" fmla="*/ 2147483646 w 8"/>
              <a:gd name="T1" fmla="*/ 2147483646 h 32"/>
              <a:gd name="T2" fmla="*/ 0 w 8"/>
              <a:gd name="T3" fmla="*/ 2147483646 h 32"/>
              <a:gd name="T4" fmla="*/ 0 w 8"/>
              <a:gd name="T5" fmla="*/ 2147483646 h 32"/>
              <a:gd name="T6" fmla="*/ 2147483646 w 8"/>
              <a:gd name="T7" fmla="*/ 2147483646 h 32"/>
              <a:gd name="T8" fmla="*/ 2147483646 w 8"/>
              <a:gd name="T9" fmla="*/ 2147483646 h 32"/>
              <a:gd name="T10" fmla="*/ 2147483646 w 8"/>
              <a:gd name="T11" fmla="*/ 0 h 32"/>
              <a:gd name="T12" fmla="*/ 2147483646 w 8"/>
              <a:gd name="T13" fmla="*/ 2147483646 h 32"/>
              <a:gd name="T14" fmla="*/ 2147483646 w 8"/>
              <a:gd name="T15" fmla="*/ 0 h 32"/>
              <a:gd name="T16" fmla="*/ 2147483646 w 8"/>
              <a:gd name="T17" fmla="*/ 0 h 32"/>
              <a:gd name="T18" fmla="*/ 2147483646 w 8"/>
              <a:gd name="T19" fmla="*/ 2147483646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32"/>
              <a:gd name="T32" fmla="*/ 8 w 8"/>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32">
                <a:moveTo>
                  <a:pt x="4" y="7"/>
                </a:moveTo>
                <a:lnTo>
                  <a:pt x="0" y="4"/>
                </a:lnTo>
                <a:lnTo>
                  <a:pt x="0" y="32"/>
                </a:lnTo>
                <a:lnTo>
                  <a:pt x="8" y="32"/>
                </a:lnTo>
                <a:lnTo>
                  <a:pt x="8" y="4"/>
                </a:lnTo>
                <a:lnTo>
                  <a:pt x="4" y="0"/>
                </a:lnTo>
                <a:lnTo>
                  <a:pt x="8" y="4"/>
                </a:lnTo>
                <a:lnTo>
                  <a:pt x="8" y="0"/>
                </a:lnTo>
                <a:lnTo>
                  <a:pt x="4" y="0"/>
                </a:lnTo>
                <a:lnTo>
                  <a:pt x="4" y="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53" name="Freeform 274"/>
          <p:cNvSpPr>
            <a:spLocks/>
          </p:cNvSpPr>
          <p:nvPr/>
        </p:nvSpPr>
        <p:spPr bwMode="auto">
          <a:xfrm>
            <a:off x="2906316" y="1385888"/>
            <a:ext cx="348853" cy="10716"/>
          </a:xfrm>
          <a:custGeom>
            <a:avLst/>
            <a:gdLst>
              <a:gd name="T0" fmla="*/ 0 w 211"/>
              <a:gd name="T1" fmla="*/ 2147483646 h 7"/>
              <a:gd name="T2" fmla="*/ 0 w 211"/>
              <a:gd name="T3" fmla="*/ 2147483646 h 7"/>
              <a:gd name="T4" fmla="*/ 2147483646 w 211"/>
              <a:gd name="T5" fmla="*/ 2147483646 h 7"/>
              <a:gd name="T6" fmla="*/ 2147483646 w 211"/>
              <a:gd name="T7" fmla="*/ 0 h 7"/>
              <a:gd name="T8" fmla="*/ 0 w 211"/>
              <a:gd name="T9" fmla="*/ 0 h 7"/>
              <a:gd name="T10" fmla="*/ 0 w 211"/>
              <a:gd name="T11" fmla="*/ 0 h 7"/>
              <a:gd name="T12" fmla="*/ 0 w 211"/>
              <a:gd name="T13" fmla="*/ 2147483646 h 7"/>
              <a:gd name="T14" fmla="*/ 0 60000 65536"/>
              <a:gd name="T15" fmla="*/ 0 60000 65536"/>
              <a:gd name="T16" fmla="*/ 0 60000 65536"/>
              <a:gd name="T17" fmla="*/ 0 60000 65536"/>
              <a:gd name="T18" fmla="*/ 0 60000 65536"/>
              <a:gd name="T19" fmla="*/ 0 60000 65536"/>
              <a:gd name="T20" fmla="*/ 0 60000 65536"/>
              <a:gd name="T21" fmla="*/ 0 w 211"/>
              <a:gd name="T22" fmla="*/ 0 h 7"/>
              <a:gd name="T23" fmla="*/ 211 w 211"/>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1" h="7">
                <a:moveTo>
                  <a:pt x="0" y="7"/>
                </a:moveTo>
                <a:lnTo>
                  <a:pt x="0" y="7"/>
                </a:lnTo>
                <a:lnTo>
                  <a:pt x="211" y="7"/>
                </a:lnTo>
                <a:lnTo>
                  <a:pt x="211" y="0"/>
                </a:lnTo>
                <a:lnTo>
                  <a:pt x="0" y="0"/>
                </a:lnTo>
                <a:lnTo>
                  <a:pt x="0" y="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54" name="Freeform 275"/>
          <p:cNvSpPr>
            <a:spLocks/>
          </p:cNvSpPr>
          <p:nvPr/>
        </p:nvSpPr>
        <p:spPr bwMode="auto">
          <a:xfrm>
            <a:off x="2820591" y="1385888"/>
            <a:ext cx="85725" cy="55960"/>
          </a:xfrm>
          <a:custGeom>
            <a:avLst/>
            <a:gdLst>
              <a:gd name="T0" fmla="*/ 0 w 52"/>
              <a:gd name="T1" fmla="*/ 2147483646 h 34"/>
              <a:gd name="T2" fmla="*/ 0 w 52"/>
              <a:gd name="T3" fmla="*/ 2147483646 h 34"/>
              <a:gd name="T4" fmla="*/ 2147483646 w 52"/>
              <a:gd name="T5" fmla="*/ 2147483646 h 34"/>
              <a:gd name="T6" fmla="*/ 2147483646 w 52"/>
              <a:gd name="T7" fmla="*/ 2147483646 h 34"/>
              <a:gd name="T8" fmla="*/ 2147483646 w 52"/>
              <a:gd name="T9" fmla="*/ 2147483646 h 34"/>
              <a:gd name="T10" fmla="*/ 2147483646 w 52"/>
              <a:gd name="T11" fmla="*/ 2147483646 h 34"/>
              <a:gd name="T12" fmla="*/ 2147483646 w 52"/>
              <a:gd name="T13" fmla="*/ 2147483646 h 34"/>
              <a:gd name="T14" fmla="*/ 2147483646 w 52"/>
              <a:gd name="T15" fmla="*/ 2147483646 h 34"/>
              <a:gd name="T16" fmla="*/ 2147483646 w 52"/>
              <a:gd name="T17" fmla="*/ 2147483646 h 34"/>
              <a:gd name="T18" fmla="*/ 2147483646 w 52"/>
              <a:gd name="T19" fmla="*/ 2147483646 h 34"/>
              <a:gd name="T20" fmla="*/ 2147483646 w 52"/>
              <a:gd name="T21" fmla="*/ 0 h 34"/>
              <a:gd name="T22" fmla="*/ 2147483646 w 52"/>
              <a:gd name="T23" fmla="*/ 2147483646 h 34"/>
              <a:gd name="T24" fmla="*/ 2147483646 w 52"/>
              <a:gd name="T25" fmla="*/ 2147483646 h 34"/>
              <a:gd name="T26" fmla="*/ 2147483646 w 52"/>
              <a:gd name="T27" fmla="*/ 2147483646 h 34"/>
              <a:gd name="T28" fmla="*/ 2147483646 w 52"/>
              <a:gd name="T29" fmla="*/ 2147483646 h 34"/>
              <a:gd name="T30" fmla="*/ 2147483646 w 52"/>
              <a:gd name="T31" fmla="*/ 2147483646 h 34"/>
              <a:gd name="T32" fmla="*/ 2147483646 w 52"/>
              <a:gd name="T33" fmla="*/ 2147483646 h 34"/>
              <a:gd name="T34" fmla="*/ 2147483646 w 52"/>
              <a:gd name="T35" fmla="*/ 2147483646 h 34"/>
              <a:gd name="T36" fmla="*/ 0 w 52"/>
              <a:gd name="T37" fmla="*/ 2147483646 h 34"/>
              <a:gd name="T38" fmla="*/ 0 w 52"/>
              <a:gd name="T39" fmla="*/ 2147483646 h 34"/>
              <a:gd name="T40" fmla="*/ 0 w 52"/>
              <a:gd name="T41" fmla="*/ 2147483646 h 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2"/>
              <a:gd name="T64" fmla="*/ 0 h 34"/>
              <a:gd name="T65" fmla="*/ 52 w 52"/>
              <a:gd name="T66" fmla="*/ 34 h 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2" h="34">
                <a:moveTo>
                  <a:pt x="0" y="34"/>
                </a:moveTo>
                <a:lnTo>
                  <a:pt x="0" y="34"/>
                </a:lnTo>
                <a:lnTo>
                  <a:pt x="10" y="32"/>
                </a:lnTo>
                <a:lnTo>
                  <a:pt x="20" y="28"/>
                </a:lnTo>
                <a:lnTo>
                  <a:pt x="29" y="25"/>
                </a:lnTo>
                <a:lnTo>
                  <a:pt x="35" y="21"/>
                </a:lnTo>
                <a:lnTo>
                  <a:pt x="41" y="15"/>
                </a:lnTo>
                <a:lnTo>
                  <a:pt x="47" y="11"/>
                </a:lnTo>
                <a:lnTo>
                  <a:pt x="50" y="7"/>
                </a:lnTo>
                <a:lnTo>
                  <a:pt x="52" y="7"/>
                </a:lnTo>
                <a:lnTo>
                  <a:pt x="52" y="0"/>
                </a:lnTo>
                <a:lnTo>
                  <a:pt x="47" y="2"/>
                </a:lnTo>
                <a:lnTo>
                  <a:pt x="41" y="4"/>
                </a:lnTo>
                <a:lnTo>
                  <a:pt x="37" y="9"/>
                </a:lnTo>
                <a:lnTo>
                  <a:pt x="31" y="13"/>
                </a:lnTo>
                <a:lnTo>
                  <a:pt x="23" y="19"/>
                </a:lnTo>
                <a:lnTo>
                  <a:pt x="18" y="23"/>
                </a:lnTo>
                <a:lnTo>
                  <a:pt x="8" y="25"/>
                </a:lnTo>
                <a:lnTo>
                  <a:pt x="0" y="27"/>
                </a:lnTo>
                <a:lnTo>
                  <a:pt x="0" y="3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55" name="Freeform 276"/>
          <p:cNvSpPr>
            <a:spLocks/>
          </p:cNvSpPr>
          <p:nvPr/>
        </p:nvSpPr>
        <p:spPr bwMode="auto">
          <a:xfrm>
            <a:off x="2697957" y="1429942"/>
            <a:ext cx="122635" cy="11906"/>
          </a:xfrm>
          <a:custGeom>
            <a:avLst/>
            <a:gdLst>
              <a:gd name="T0" fmla="*/ 2147483646 w 74"/>
              <a:gd name="T1" fmla="*/ 2147483646 h 7"/>
              <a:gd name="T2" fmla="*/ 2147483646 w 74"/>
              <a:gd name="T3" fmla="*/ 2147483646 h 7"/>
              <a:gd name="T4" fmla="*/ 2147483646 w 74"/>
              <a:gd name="T5" fmla="*/ 2147483646 h 7"/>
              <a:gd name="T6" fmla="*/ 2147483646 w 74"/>
              <a:gd name="T7" fmla="*/ 0 h 7"/>
              <a:gd name="T8" fmla="*/ 2147483646 w 74"/>
              <a:gd name="T9" fmla="*/ 0 h 7"/>
              <a:gd name="T10" fmla="*/ 0 w 74"/>
              <a:gd name="T11" fmla="*/ 2147483646 h 7"/>
              <a:gd name="T12" fmla="*/ 2147483646 w 74"/>
              <a:gd name="T13" fmla="*/ 0 h 7"/>
              <a:gd name="T14" fmla="*/ 0 w 74"/>
              <a:gd name="T15" fmla="*/ 0 h 7"/>
              <a:gd name="T16" fmla="*/ 0 w 74"/>
              <a:gd name="T17" fmla="*/ 2147483646 h 7"/>
              <a:gd name="T18" fmla="*/ 2147483646 w 74"/>
              <a:gd name="T19" fmla="*/ 2147483646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4"/>
              <a:gd name="T31" fmla="*/ 0 h 7"/>
              <a:gd name="T32" fmla="*/ 74 w 74"/>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4" h="7">
                <a:moveTo>
                  <a:pt x="7" y="3"/>
                </a:moveTo>
                <a:lnTo>
                  <a:pt x="3" y="7"/>
                </a:lnTo>
                <a:lnTo>
                  <a:pt x="74" y="7"/>
                </a:lnTo>
                <a:lnTo>
                  <a:pt x="74" y="0"/>
                </a:lnTo>
                <a:lnTo>
                  <a:pt x="3" y="0"/>
                </a:lnTo>
                <a:lnTo>
                  <a:pt x="0" y="3"/>
                </a:lnTo>
                <a:lnTo>
                  <a:pt x="3" y="0"/>
                </a:lnTo>
                <a:lnTo>
                  <a:pt x="0" y="0"/>
                </a:lnTo>
                <a:lnTo>
                  <a:pt x="0" y="3"/>
                </a:lnTo>
                <a:lnTo>
                  <a:pt x="7"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56" name="Freeform 277"/>
          <p:cNvSpPr>
            <a:spLocks/>
          </p:cNvSpPr>
          <p:nvPr/>
        </p:nvSpPr>
        <p:spPr bwMode="auto">
          <a:xfrm>
            <a:off x="3211117" y="1831181"/>
            <a:ext cx="896540" cy="14288"/>
          </a:xfrm>
          <a:custGeom>
            <a:avLst/>
            <a:gdLst>
              <a:gd name="T0" fmla="*/ 2147483646 w 543"/>
              <a:gd name="T1" fmla="*/ 2147483646 h 8"/>
              <a:gd name="T2" fmla="*/ 2147483646 w 543"/>
              <a:gd name="T3" fmla="*/ 0 h 8"/>
              <a:gd name="T4" fmla="*/ 0 w 543"/>
              <a:gd name="T5" fmla="*/ 0 h 8"/>
              <a:gd name="T6" fmla="*/ 0 w 543"/>
              <a:gd name="T7" fmla="*/ 2147483646 h 8"/>
              <a:gd name="T8" fmla="*/ 2147483646 w 543"/>
              <a:gd name="T9" fmla="*/ 2147483646 h 8"/>
              <a:gd name="T10" fmla="*/ 2147483646 w 543"/>
              <a:gd name="T11" fmla="*/ 2147483646 h 8"/>
              <a:gd name="T12" fmla="*/ 2147483646 w 543"/>
              <a:gd name="T13" fmla="*/ 2147483646 h 8"/>
              <a:gd name="T14" fmla="*/ 2147483646 w 543"/>
              <a:gd name="T15" fmla="*/ 2147483646 h 8"/>
              <a:gd name="T16" fmla="*/ 2147483646 w 543"/>
              <a:gd name="T17" fmla="*/ 2147483646 h 8"/>
              <a:gd name="T18" fmla="*/ 2147483646 w 543"/>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3"/>
              <a:gd name="T31" fmla="*/ 0 h 8"/>
              <a:gd name="T32" fmla="*/ 543 w 543"/>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3" h="8">
                <a:moveTo>
                  <a:pt x="536" y="4"/>
                </a:moveTo>
                <a:lnTo>
                  <a:pt x="540" y="0"/>
                </a:lnTo>
                <a:lnTo>
                  <a:pt x="0" y="0"/>
                </a:lnTo>
                <a:lnTo>
                  <a:pt x="0" y="8"/>
                </a:lnTo>
                <a:lnTo>
                  <a:pt x="540" y="8"/>
                </a:lnTo>
                <a:lnTo>
                  <a:pt x="543" y="4"/>
                </a:lnTo>
                <a:lnTo>
                  <a:pt x="540" y="8"/>
                </a:lnTo>
                <a:lnTo>
                  <a:pt x="543" y="8"/>
                </a:lnTo>
                <a:lnTo>
                  <a:pt x="543" y="4"/>
                </a:lnTo>
                <a:lnTo>
                  <a:pt x="536"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57" name="Freeform 278"/>
          <p:cNvSpPr>
            <a:spLocks/>
          </p:cNvSpPr>
          <p:nvPr/>
        </p:nvSpPr>
        <p:spPr bwMode="auto">
          <a:xfrm>
            <a:off x="4096942" y="1769269"/>
            <a:ext cx="10715" cy="69056"/>
          </a:xfrm>
          <a:custGeom>
            <a:avLst/>
            <a:gdLst>
              <a:gd name="T0" fmla="*/ 2147483646 w 7"/>
              <a:gd name="T1" fmla="*/ 2147483646 h 42"/>
              <a:gd name="T2" fmla="*/ 0 w 7"/>
              <a:gd name="T3" fmla="*/ 2147483646 h 42"/>
              <a:gd name="T4" fmla="*/ 0 w 7"/>
              <a:gd name="T5" fmla="*/ 2147483646 h 42"/>
              <a:gd name="T6" fmla="*/ 2147483646 w 7"/>
              <a:gd name="T7" fmla="*/ 2147483646 h 42"/>
              <a:gd name="T8" fmla="*/ 2147483646 w 7"/>
              <a:gd name="T9" fmla="*/ 2147483646 h 42"/>
              <a:gd name="T10" fmla="*/ 2147483646 w 7"/>
              <a:gd name="T11" fmla="*/ 0 h 42"/>
              <a:gd name="T12" fmla="*/ 2147483646 w 7"/>
              <a:gd name="T13" fmla="*/ 2147483646 h 42"/>
              <a:gd name="T14" fmla="*/ 2147483646 w 7"/>
              <a:gd name="T15" fmla="*/ 0 h 42"/>
              <a:gd name="T16" fmla="*/ 2147483646 w 7"/>
              <a:gd name="T17" fmla="*/ 0 h 42"/>
              <a:gd name="T18" fmla="*/ 2147483646 w 7"/>
              <a:gd name="T19" fmla="*/ 2147483646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42"/>
              <a:gd name="T32" fmla="*/ 7 w 7"/>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42">
                <a:moveTo>
                  <a:pt x="4" y="8"/>
                </a:moveTo>
                <a:lnTo>
                  <a:pt x="0" y="4"/>
                </a:lnTo>
                <a:lnTo>
                  <a:pt x="0" y="42"/>
                </a:lnTo>
                <a:lnTo>
                  <a:pt x="7" y="42"/>
                </a:lnTo>
                <a:lnTo>
                  <a:pt x="7" y="4"/>
                </a:lnTo>
                <a:lnTo>
                  <a:pt x="4" y="0"/>
                </a:lnTo>
                <a:lnTo>
                  <a:pt x="7" y="4"/>
                </a:lnTo>
                <a:lnTo>
                  <a:pt x="7" y="0"/>
                </a:lnTo>
                <a:lnTo>
                  <a:pt x="4" y="0"/>
                </a:lnTo>
                <a:lnTo>
                  <a:pt x="4" y="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58" name="Freeform 279"/>
          <p:cNvSpPr>
            <a:spLocks/>
          </p:cNvSpPr>
          <p:nvPr/>
        </p:nvSpPr>
        <p:spPr bwMode="auto">
          <a:xfrm>
            <a:off x="3918347" y="1769269"/>
            <a:ext cx="184547" cy="13097"/>
          </a:xfrm>
          <a:custGeom>
            <a:avLst/>
            <a:gdLst>
              <a:gd name="T0" fmla="*/ 2147483646 w 112"/>
              <a:gd name="T1" fmla="*/ 2147483646 h 8"/>
              <a:gd name="T2" fmla="*/ 2147483646 w 112"/>
              <a:gd name="T3" fmla="*/ 2147483646 h 8"/>
              <a:gd name="T4" fmla="*/ 2147483646 w 112"/>
              <a:gd name="T5" fmla="*/ 2147483646 h 8"/>
              <a:gd name="T6" fmla="*/ 2147483646 w 112"/>
              <a:gd name="T7" fmla="*/ 0 h 8"/>
              <a:gd name="T8" fmla="*/ 2147483646 w 112"/>
              <a:gd name="T9" fmla="*/ 0 h 8"/>
              <a:gd name="T10" fmla="*/ 0 w 112"/>
              <a:gd name="T11" fmla="*/ 0 h 8"/>
              <a:gd name="T12" fmla="*/ 2147483646 w 112"/>
              <a:gd name="T13" fmla="*/ 2147483646 h 8"/>
              <a:gd name="T14" fmla="*/ 0 60000 65536"/>
              <a:gd name="T15" fmla="*/ 0 60000 65536"/>
              <a:gd name="T16" fmla="*/ 0 60000 65536"/>
              <a:gd name="T17" fmla="*/ 0 60000 65536"/>
              <a:gd name="T18" fmla="*/ 0 60000 65536"/>
              <a:gd name="T19" fmla="*/ 0 60000 65536"/>
              <a:gd name="T20" fmla="*/ 0 60000 65536"/>
              <a:gd name="T21" fmla="*/ 0 w 112"/>
              <a:gd name="T22" fmla="*/ 0 h 8"/>
              <a:gd name="T23" fmla="*/ 112 w 112"/>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2" h="8">
                <a:moveTo>
                  <a:pt x="4" y="8"/>
                </a:moveTo>
                <a:lnTo>
                  <a:pt x="2" y="8"/>
                </a:lnTo>
                <a:lnTo>
                  <a:pt x="112" y="8"/>
                </a:lnTo>
                <a:lnTo>
                  <a:pt x="112" y="0"/>
                </a:lnTo>
                <a:lnTo>
                  <a:pt x="2" y="0"/>
                </a:lnTo>
                <a:lnTo>
                  <a:pt x="0" y="0"/>
                </a:lnTo>
                <a:lnTo>
                  <a:pt x="4" y="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59" name="Freeform 280"/>
          <p:cNvSpPr>
            <a:spLocks/>
          </p:cNvSpPr>
          <p:nvPr/>
        </p:nvSpPr>
        <p:spPr bwMode="auto">
          <a:xfrm>
            <a:off x="3848100" y="1765698"/>
            <a:ext cx="76200" cy="20240"/>
          </a:xfrm>
          <a:custGeom>
            <a:avLst/>
            <a:gdLst>
              <a:gd name="T0" fmla="*/ 0 w 46"/>
              <a:gd name="T1" fmla="*/ 2147483646 h 12"/>
              <a:gd name="T2" fmla="*/ 2147483646 w 46"/>
              <a:gd name="T3" fmla="*/ 2147483646 h 12"/>
              <a:gd name="T4" fmla="*/ 2147483646 w 46"/>
              <a:gd name="T5" fmla="*/ 2147483646 h 12"/>
              <a:gd name="T6" fmla="*/ 2147483646 w 46"/>
              <a:gd name="T7" fmla="*/ 2147483646 h 12"/>
              <a:gd name="T8" fmla="*/ 2147483646 w 46"/>
              <a:gd name="T9" fmla="*/ 2147483646 h 12"/>
              <a:gd name="T10" fmla="*/ 2147483646 w 46"/>
              <a:gd name="T11" fmla="*/ 2147483646 h 12"/>
              <a:gd name="T12" fmla="*/ 2147483646 w 46"/>
              <a:gd name="T13" fmla="*/ 2147483646 h 12"/>
              <a:gd name="T14" fmla="*/ 2147483646 w 46"/>
              <a:gd name="T15" fmla="*/ 2147483646 h 12"/>
              <a:gd name="T16" fmla="*/ 2147483646 w 46"/>
              <a:gd name="T17" fmla="*/ 2147483646 h 12"/>
              <a:gd name="T18" fmla="*/ 2147483646 w 46"/>
              <a:gd name="T19" fmla="*/ 2147483646 h 12"/>
              <a:gd name="T20" fmla="*/ 2147483646 w 46"/>
              <a:gd name="T21" fmla="*/ 2147483646 h 12"/>
              <a:gd name="T22" fmla="*/ 2147483646 w 46"/>
              <a:gd name="T23" fmla="*/ 2147483646 h 12"/>
              <a:gd name="T24" fmla="*/ 2147483646 w 46"/>
              <a:gd name="T25" fmla="*/ 2147483646 h 12"/>
              <a:gd name="T26" fmla="*/ 2147483646 w 46"/>
              <a:gd name="T27" fmla="*/ 2147483646 h 12"/>
              <a:gd name="T28" fmla="*/ 2147483646 w 46"/>
              <a:gd name="T29" fmla="*/ 2147483646 h 12"/>
              <a:gd name="T30" fmla="*/ 2147483646 w 46"/>
              <a:gd name="T31" fmla="*/ 2147483646 h 12"/>
              <a:gd name="T32" fmla="*/ 2147483646 w 46"/>
              <a:gd name="T33" fmla="*/ 2147483646 h 12"/>
              <a:gd name="T34" fmla="*/ 2147483646 w 46"/>
              <a:gd name="T35" fmla="*/ 0 h 12"/>
              <a:gd name="T36" fmla="*/ 2147483646 w 46"/>
              <a:gd name="T37" fmla="*/ 0 h 12"/>
              <a:gd name="T38" fmla="*/ 2147483646 w 46"/>
              <a:gd name="T39" fmla="*/ 2147483646 h 12"/>
              <a:gd name="T40" fmla="*/ 0 w 46"/>
              <a:gd name="T41" fmla="*/ 2147483646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6"/>
              <a:gd name="T64" fmla="*/ 0 h 12"/>
              <a:gd name="T65" fmla="*/ 46 w 46"/>
              <a:gd name="T66" fmla="*/ 12 h 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6" h="12">
                <a:moveTo>
                  <a:pt x="0" y="8"/>
                </a:moveTo>
                <a:lnTo>
                  <a:pt x="4" y="8"/>
                </a:lnTo>
                <a:lnTo>
                  <a:pt x="8" y="10"/>
                </a:lnTo>
                <a:lnTo>
                  <a:pt x="13" y="10"/>
                </a:lnTo>
                <a:lnTo>
                  <a:pt x="17" y="10"/>
                </a:lnTo>
                <a:lnTo>
                  <a:pt x="23" y="12"/>
                </a:lnTo>
                <a:lnTo>
                  <a:pt x="29" y="12"/>
                </a:lnTo>
                <a:lnTo>
                  <a:pt x="35" y="12"/>
                </a:lnTo>
                <a:lnTo>
                  <a:pt x="40" y="12"/>
                </a:lnTo>
                <a:lnTo>
                  <a:pt x="46" y="10"/>
                </a:lnTo>
                <a:lnTo>
                  <a:pt x="42" y="2"/>
                </a:lnTo>
                <a:lnTo>
                  <a:pt x="38" y="4"/>
                </a:lnTo>
                <a:lnTo>
                  <a:pt x="35" y="4"/>
                </a:lnTo>
                <a:lnTo>
                  <a:pt x="29" y="4"/>
                </a:lnTo>
                <a:lnTo>
                  <a:pt x="25" y="4"/>
                </a:lnTo>
                <a:lnTo>
                  <a:pt x="19" y="2"/>
                </a:lnTo>
                <a:lnTo>
                  <a:pt x="13" y="2"/>
                </a:lnTo>
                <a:lnTo>
                  <a:pt x="10" y="0"/>
                </a:lnTo>
                <a:lnTo>
                  <a:pt x="4" y="0"/>
                </a:lnTo>
                <a:lnTo>
                  <a:pt x="6" y="2"/>
                </a:lnTo>
                <a:lnTo>
                  <a:pt x="0" y="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60" name="Freeform 281"/>
          <p:cNvSpPr>
            <a:spLocks/>
          </p:cNvSpPr>
          <p:nvPr/>
        </p:nvSpPr>
        <p:spPr bwMode="auto">
          <a:xfrm>
            <a:off x="3842148" y="1758554"/>
            <a:ext cx="16669" cy="20240"/>
          </a:xfrm>
          <a:custGeom>
            <a:avLst/>
            <a:gdLst>
              <a:gd name="T0" fmla="*/ 2147483646 w 10"/>
              <a:gd name="T1" fmla="*/ 2147483646 h 12"/>
              <a:gd name="T2" fmla="*/ 0 w 10"/>
              <a:gd name="T3" fmla="*/ 2147483646 h 12"/>
              <a:gd name="T4" fmla="*/ 0 w 10"/>
              <a:gd name="T5" fmla="*/ 2147483646 h 12"/>
              <a:gd name="T6" fmla="*/ 0 w 10"/>
              <a:gd name="T7" fmla="*/ 2147483646 h 12"/>
              <a:gd name="T8" fmla="*/ 2147483646 w 10"/>
              <a:gd name="T9" fmla="*/ 2147483646 h 12"/>
              <a:gd name="T10" fmla="*/ 2147483646 w 10"/>
              <a:gd name="T11" fmla="*/ 2147483646 h 12"/>
              <a:gd name="T12" fmla="*/ 2147483646 w 10"/>
              <a:gd name="T13" fmla="*/ 2147483646 h 12"/>
              <a:gd name="T14" fmla="*/ 2147483646 w 10"/>
              <a:gd name="T15" fmla="*/ 2147483646 h 12"/>
              <a:gd name="T16" fmla="*/ 2147483646 w 10"/>
              <a:gd name="T17" fmla="*/ 2147483646 h 12"/>
              <a:gd name="T18" fmla="*/ 2147483646 w 10"/>
              <a:gd name="T19" fmla="*/ 2147483646 h 12"/>
              <a:gd name="T20" fmla="*/ 2147483646 w 10"/>
              <a:gd name="T21" fmla="*/ 2147483646 h 12"/>
              <a:gd name="T22" fmla="*/ 2147483646 w 10"/>
              <a:gd name="T23" fmla="*/ 2147483646 h 12"/>
              <a:gd name="T24" fmla="*/ 2147483646 w 10"/>
              <a:gd name="T25" fmla="*/ 2147483646 h 12"/>
              <a:gd name="T26" fmla="*/ 2147483646 w 10"/>
              <a:gd name="T27" fmla="*/ 2147483646 h 12"/>
              <a:gd name="T28" fmla="*/ 2147483646 w 10"/>
              <a:gd name="T29" fmla="*/ 2147483646 h 12"/>
              <a:gd name="T30" fmla="*/ 2147483646 w 10"/>
              <a:gd name="T31" fmla="*/ 2147483646 h 12"/>
              <a:gd name="T32" fmla="*/ 2147483646 w 10"/>
              <a:gd name="T33" fmla="*/ 2147483646 h 12"/>
              <a:gd name="T34" fmla="*/ 2147483646 w 10"/>
              <a:gd name="T35" fmla="*/ 2147483646 h 12"/>
              <a:gd name="T36" fmla="*/ 2147483646 w 10"/>
              <a:gd name="T37" fmla="*/ 2147483646 h 12"/>
              <a:gd name="T38" fmla="*/ 2147483646 w 10"/>
              <a:gd name="T39" fmla="*/ 0 h 12"/>
              <a:gd name="T40" fmla="*/ 2147483646 w 10"/>
              <a:gd name="T41" fmla="*/ 2147483646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12"/>
              <a:gd name="T65" fmla="*/ 10 w 10"/>
              <a:gd name="T66" fmla="*/ 12 h 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12">
                <a:moveTo>
                  <a:pt x="2" y="6"/>
                </a:moveTo>
                <a:lnTo>
                  <a:pt x="0" y="2"/>
                </a:lnTo>
                <a:lnTo>
                  <a:pt x="0" y="4"/>
                </a:lnTo>
                <a:lnTo>
                  <a:pt x="0" y="6"/>
                </a:lnTo>
                <a:lnTo>
                  <a:pt x="2" y="8"/>
                </a:lnTo>
                <a:lnTo>
                  <a:pt x="2" y="10"/>
                </a:lnTo>
                <a:lnTo>
                  <a:pt x="4" y="10"/>
                </a:lnTo>
                <a:lnTo>
                  <a:pt x="4" y="12"/>
                </a:lnTo>
                <a:lnTo>
                  <a:pt x="10" y="6"/>
                </a:lnTo>
                <a:lnTo>
                  <a:pt x="10" y="4"/>
                </a:lnTo>
                <a:lnTo>
                  <a:pt x="8" y="4"/>
                </a:lnTo>
                <a:lnTo>
                  <a:pt x="8" y="2"/>
                </a:lnTo>
                <a:lnTo>
                  <a:pt x="6" y="0"/>
                </a:lnTo>
                <a:lnTo>
                  <a:pt x="2" y="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61" name="Freeform 282"/>
          <p:cNvSpPr>
            <a:spLocks/>
          </p:cNvSpPr>
          <p:nvPr/>
        </p:nvSpPr>
        <p:spPr bwMode="auto">
          <a:xfrm>
            <a:off x="3842147" y="1752600"/>
            <a:ext cx="9525" cy="16669"/>
          </a:xfrm>
          <a:custGeom>
            <a:avLst/>
            <a:gdLst>
              <a:gd name="T0" fmla="*/ 2147483646 w 6"/>
              <a:gd name="T1" fmla="*/ 2147483646 h 10"/>
              <a:gd name="T2" fmla="*/ 0 w 6"/>
              <a:gd name="T3" fmla="*/ 2147483646 h 10"/>
              <a:gd name="T4" fmla="*/ 2147483646 w 6"/>
              <a:gd name="T5" fmla="*/ 2147483646 h 10"/>
              <a:gd name="T6" fmla="*/ 2147483646 w 6"/>
              <a:gd name="T7" fmla="*/ 2147483646 h 10"/>
              <a:gd name="T8" fmla="*/ 2147483646 w 6"/>
              <a:gd name="T9" fmla="*/ 2147483646 h 10"/>
              <a:gd name="T10" fmla="*/ 2147483646 w 6"/>
              <a:gd name="T11" fmla="*/ 0 h 10"/>
              <a:gd name="T12" fmla="*/ 2147483646 w 6"/>
              <a:gd name="T13" fmla="*/ 2147483646 h 10"/>
              <a:gd name="T14" fmla="*/ 0 60000 65536"/>
              <a:gd name="T15" fmla="*/ 0 60000 65536"/>
              <a:gd name="T16" fmla="*/ 0 60000 65536"/>
              <a:gd name="T17" fmla="*/ 0 60000 65536"/>
              <a:gd name="T18" fmla="*/ 0 60000 65536"/>
              <a:gd name="T19" fmla="*/ 0 60000 65536"/>
              <a:gd name="T20" fmla="*/ 0 60000 65536"/>
              <a:gd name="T21" fmla="*/ 0 w 6"/>
              <a:gd name="T22" fmla="*/ 0 h 10"/>
              <a:gd name="T23" fmla="*/ 6 w 6"/>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0">
                <a:moveTo>
                  <a:pt x="2" y="10"/>
                </a:moveTo>
                <a:lnTo>
                  <a:pt x="0" y="8"/>
                </a:lnTo>
                <a:lnTo>
                  <a:pt x="2" y="10"/>
                </a:lnTo>
                <a:lnTo>
                  <a:pt x="6" y="4"/>
                </a:lnTo>
                <a:lnTo>
                  <a:pt x="6" y="2"/>
                </a:lnTo>
                <a:lnTo>
                  <a:pt x="2" y="0"/>
                </a:lnTo>
                <a:lnTo>
                  <a:pt x="2" y="1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62" name="Freeform 283"/>
          <p:cNvSpPr>
            <a:spLocks/>
          </p:cNvSpPr>
          <p:nvPr/>
        </p:nvSpPr>
        <p:spPr bwMode="auto">
          <a:xfrm>
            <a:off x="3830241" y="1749029"/>
            <a:ext cx="15478" cy="20240"/>
          </a:xfrm>
          <a:custGeom>
            <a:avLst/>
            <a:gdLst>
              <a:gd name="T0" fmla="*/ 0 w 9"/>
              <a:gd name="T1" fmla="*/ 2147483646 h 12"/>
              <a:gd name="T2" fmla="*/ 2147483646 w 9"/>
              <a:gd name="T3" fmla="*/ 2147483646 h 12"/>
              <a:gd name="T4" fmla="*/ 2147483646 w 9"/>
              <a:gd name="T5" fmla="*/ 2147483646 h 12"/>
              <a:gd name="T6" fmla="*/ 2147483646 w 9"/>
              <a:gd name="T7" fmla="*/ 2147483646 h 12"/>
              <a:gd name="T8" fmla="*/ 2147483646 w 9"/>
              <a:gd name="T9" fmla="*/ 2147483646 h 12"/>
              <a:gd name="T10" fmla="*/ 2147483646 w 9"/>
              <a:gd name="T11" fmla="*/ 2147483646 h 12"/>
              <a:gd name="T12" fmla="*/ 2147483646 w 9"/>
              <a:gd name="T13" fmla="*/ 2147483646 h 12"/>
              <a:gd name="T14" fmla="*/ 2147483646 w 9"/>
              <a:gd name="T15" fmla="*/ 2147483646 h 12"/>
              <a:gd name="T16" fmla="*/ 2147483646 w 9"/>
              <a:gd name="T17" fmla="*/ 2147483646 h 12"/>
              <a:gd name="T18" fmla="*/ 2147483646 w 9"/>
              <a:gd name="T19" fmla="*/ 2147483646 h 12"/>
              <a:gd name="T20" fmla="*/ 2147483646 w 9"/>
              <a:gd name="T21" fmla="*/ 2147483646 h 12"/>
              <a:gd name="T22" fmla="*/ 2147483646 w 9"/>
              <a:gd name="T23" fmla="*/ 2147483646 h 12"/>
              <a:gd name="T24" fmla="*/ 2147483646 w 9"/>
              <a:gd name="T25" fmla="*/ 2147483646 h 12"/>
              <a:gd name="T26" fmla="*/ 2147483646 w 9"/>
              <a:gd name="T27" fmla="*/ 2147483646 h 12"/>
              <a:gd name="T28" fmla="*/ 2147483646 w 9"/>
              <a:gd name="T29" fmla="*/ 2147483646 h 12"/>
              <a:gd name="T30" fmla="*/ 2147483646 w 9"/>
              <a:gd name="T31" fmla="*/ 2147483646 h 12"/>
              <a:gd name="T32" fmla="*/ 2147483646 w 9"/>
              <a:gd name="T33" fmla="*/ 2147483646 h 12"/>
              <a:gd name="T34" fmla="*/ 2147483646 w 9"/>
              <a:gd name="T35" fmla="*/ 2147483646 h 12"/>
              <a:gd name="T36" fmla="*/ 2147483646 w 9"/>
              <a:gd name="T37" fmla="*/ 0 h 12"/>
              <a:gd name="T38" fmla="*/ 2147483646 w 9"/>
              <a:gd name="T39" fmla="*/ 2147483646 h 12"/>
              <a:gd name="T40" fmla="*/ 0 w 9"/>
              <a:gd name="T41" fmla="*/ 2147483646 h 12"/>
              <a:gd name="T42" fmla="*/ 0 w 9"/>
              <a:gd name="T43" fmla="*/ 2147483646 h 12"/>
              <a:gd name="T44" fmla="*/ 2147483646 w 9"/>
              <a:gd name="T45" fmla="*/ 2147483646 h 12"/>
              <a:gd name="T46" fmla="*/ 0 w 9"/>
              <a:gd name="T47" fmla="*/ 2147483646 h 1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
              <a:gd name="T73" fmla="*/ 0 h 12"/>
              <a:gd name="T74" fmla="*/ 9 w 9"/>
              <a:gd name="T75" fmla="*/ 12 h 1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 h="12">
                <a:moveTo>
                  <a:pt x="0" y="4"/>
                </a:moveTo>
                <a:lnTo>
                  <a:pt x="3" y="10"/>
                </a:lnTo>
                <a:lnTo>
                  <a:pt x="5" y="10"/>
                </a:lnTo>
                <a:lnTo>
                  <a:pt x="7" y="10"/>
                </a:lnTo>
                <a:lnTo>
                  <a:pt x="9" y="12"/>
                </a:lnTo>
                <a:lnTo>
                  <a:pt x="9" y="2"/>
                </a:lnTo>
                <a:lnTo>
                  <a:pt x="7" y="2"/>
                </a:lnTo>
                <a:lnTo>
                  <a:pt x="5" y="2"/>
                </a:lnTo>
                <a:lnTo>
                  <a:pt x="3" y="0"/>
                </a:lnTo>
                <a:lnTo>
                  <a:pt x="7" y="4"/>
                </a:lnTo>
                <a:lnTo>
                  <a:pt x="0" y="4"/>
                </a:lnTo>
                <a:lnTo>
                  <a:pt x="0" y="10"/>
                </a:lnTo>
                <a:lnTo>
                  <a:pt x="3" y="10"/>
                </a:lnTo>
                <a:lnTo>
                  <a:pt x="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63" name="Freeform 284"/>
          <p:cNvSpPr>
            <a:spLocks/>
          </p:cNvSpPr>
          <p:nvPr/>
        </p:nvSpPr>
        <p:spPr bwMode="auto">
          <a:xfrm>
            <a:off x="3830242" y="1756173"/>
            <a:ext cx="11906" cy="1190"/>
          </a:xfrm>
          <a:custGeom>
            <a:avLst/>
            <a:gdLst>
              <a:gd name="T0" fmla="*/ 0 w 7"/>
              <a:gd name="T1" fmla="*/ 0 h 1587"/>
              <a:gd name="T2" fmla="*/ 0 w 7"/>
              <a:gd name="T3" fmla="*/ 0 h 1587"/>
              <a:gd name="T4" fmla="*/ 0 w 7"/>
              <a:gd name="T5" fmla="*/ 0 h 1587"/>
              <a:gd name="T6" fmla="*/ 2147483646 w 7"/>
              <a:gd name="T7" fmla="*/ 0 h 1587"/>
              <a:gd name="T8" fmla="*/ 2147483646 w 7"/>
              <a:gd name="T9" fmla="*/ 0 h 1587"/>
              <a:gd name="T10" fmla="*/ 2147483646 w 7"/>
              <a:gd name="T11" fmla="*/ 0 h 1587"/>
              <a:gd name="T12" fmla="*/ 0 w 7"/>
              <a:gd name="T13" fmla="*/ 0 h 1587"/>
              <a:gd name="T14" fmla="*/ 0 60000 65536"/>
              <a:gd name="T15" fmla="*/ 0 60000 65536"/>
              <a:gd name="T16" fmla="*/ 0 60000 65536"/>
              <a:gd name="T17" fmla="*/ 0 60000 65536"/>
              <a:gd name="T18" fmla="*/ 0 60000 65536"/>
              <a:gd name="T19" fmla="*/ 0 60000 65536"/>
              <a:gd name="T20" fmla="*/ 0 60000 65536"/>
              <a:gd name="T21" fmla="*/ 0 w 7"/>
              <a:gd name="T22" fmla="*/ 0 h 1587"/>
              <a:gd name="T23" fmla="*/ 7 w 7"/>
              <a:gd name="T24" fmla="*/ 1587 h 15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587">
                <a:moveTo>
                  <a:pt x="0" y="0"/>
                </a:moveTo>
                <a:lnTo>
                  <a:pt x="0" y="0"/>
                </a:lnTo>
                <a:lnTo>
                  <a:pt x="7"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64" name="Freeform 285"/>
          <p:cNvSpPr>
            <a:spLocks/>
          </p:cNvSpPr>
          <p:nvPr/>
        </p:nvSpPr>
        <p:spPr bwMode="auto">
          <a:xfrm>
            <a:off x="3830242" y="1744266"/>
            <a:ext cx="11906" cy="14288"/>
          </a:xfrm>
          <a:custGeom>
            <a:avLst/>
            <a:gdLst>
              <a:gd name="T0" fmla="*/ 2147483646 w 7"/>
              <a:gd name="T1" fmla="*/ 2147483646 h 9"/>
              <a:gd name="T2" fmla="*/ 0 w 7"/>
              <a:gd name="T3" fmla="*/ 2147483646 h 9"/>
              <a:gd name="T4" fmla="*/ 0 w 7"/>
              <a:gd name="T5" fmla="*/ 2147483646 h 9"/>
              <a:gd name="T6" fmla="*/ 2147483646 w 7"/>
              <a:gd name="T7" fmla="*/ 2147483646 h 9"/>
              <a:gd name="T8" fmla="*/ 2147483646 w 7"/>
              <a:gd name="T9" fmla="*/ 2147483646 h 9"/>
              <a:gd name="T10" fmla="*/ 2147483646 w 7"/>
              <a:gd name="T11" fmla="*/ 0 h 9"/>
              <a:gd name="T12" fmla="*/ 2147483646 w 7"/>
              <a:gd name="T13" fmla="*/ 2147483646 h 9"/>
              <a:gd name="T14" fmla="*/ 2147483646 w 7"/>
              <a:gd name="T15" fmla="*/ 0 h 9"/>
              <a:gd name="T16" fmla="*/ 2147483646 w 7"/>
              <a:gd name="T17" fmla="*/ 0 h 9"/>
              <a:gd name="T18" fmla="*/ 2147483646 w 7"/>
              <a:gd name="T19" fmla="*/ 2147483646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9"/>
              <a:gd name="T32" fmla="*/ 7 w 7"/>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9">
                <a:moveTo>
                  <a:pt x="3" y="9"/>
                </a:moveTo>
                <a:lnTo>
                  <a:pt x="0" y="5"/>
                </a:lnTo>
                <a:lnTo>
                  <a:pt x="0" y="7"/>
                </a:lnTo>
                <a:lnTo>
                  <a:pt x="7" y="7"/>
                </a:lnTo>
                <a:lnTo>
                  <a:pt x="7" y="5"/>
                </a:lnTo>
                <a:lnTo>
                  <a:pt x="3" y="0"/>
                </a:lnTo>
                <a:lnTo>
                  <a:pt x="7" y="5"/>
                </a:lnTo>
                <a:lnTo>
                  <a:pt x="7" y="0"/>
                </a:lnTo>
                <a:lnTo>
                  <a:pt x="3" y="0"/>
                </a:lnTo>
                <a:lnTo>
                  <a:pt x="3" y="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65" name="Freeform 286"/>
          <p:cNvSpPr>
            <a:spLocks/>
          </p:cNvSpPr>
          <p:nvPr/>
        </p:nvSpPr>
        <p:spPr bwMode="auto">
          <a:xfrm>
            <a:off x="3824287" y="1744266"/>
            <a:ext cx="14288" cy="14288"/>
          </a:xfrm>
          <a:custGeom>
            <a:avLst/>
            <a:gdLst>
              <a:gd name="T0" fmla="*/ 0 w 9"/>
              <a:gd name="T1" fmla="*/ 2147483646 h 9"/>
              <a:gd name="T2" fmla="*/ 2147483646 w 9"/>
              <a:gd name="T3" fmla="*/ 2147483646 h 9"/>
              <a:gd name="T4" fmla="*/ 2147483646 w 9"/>
              <a:gd name="T5" fmla="*/ 2147483646 h 9"/>
              <a:gd name="T6" fmla="*/ 2147483646 w 9"/>
              <a:gd name="T7" fmla="*/ 2147483646 h 9"/>
              <a:gd name="T8" fmla="*/ 2147483646 w 9"/>
              <a:gd name="T9" fmla="*/ 2147483646 h 9"/>
              <a:gd name="T10" fmla="*/ 2147483646 w 9"/>
              <a:gd name="T11" fmla="*/ 2147483646 h 9"/>
              <a:gd name="T12" fmla="*/ 2147483646 w 9"/>
              <a:gd name="T13" fmla="*/ 2147483646 h 9"/>
              <a:gd name="T14" fmla="*/ 2147483646 w 9"/>
              <a:gd name="T15" fmla="*/ 2147483646 h 9"/>
              <a:gd name="T16" fmla="*/ 2147483646 w 9"/>
              <a:gd name="T17" fmla="*/ 2147483646 h 9"/>
              <a:gd name="T18" fmla="*/ 2147483646 w 9"/>
              <a:gd name="T19" fmla="*/ 2147483646 h 9"/>
              <a:gd name="T20" fmla="*/ 2147483646 w 9"/>
              <a:gd name="T21" fmla="*/ 0 h 9"/>
              <a:gd name="T22" fmla="*/ 2147483646 w 9"/>
              <a:gd name="T23" fmla="*/ 0 h 9"/>
              <a:gd name="T24" fmla="*/ 2147483646 w 9"/>
              <a:gd name="T25" fmla="*/ 2147483646 h 9"/>
              <a:gd name="T26" fmla="*/ 2147483646 w 9"/>
              <a:gd name="T27" fmla="*/ 2147483646 h 9"/>
              <a:gd name="T28" fmla="*/ 2147483646 w 9"/>
              <a:gd name="T29" fmla="*/ 2147483646 h 9"/>
              <a:gd name="T30" fmla="*/ 2147483646 w 9"/>
              <a:gd name="T31" fmla="*/ 2147483646 h 9"/>
              <a:gd name="T32" fmla="*/ 2147483646 w 9"/>
              <a:gd name="T33" fmla="*/ 0 h 9"/>
              <a:gd name="T34" fmla="*/ 2147483646 w 9"/>
              <a:gd name="T35" fmla="*/ 0 h 9"/>
              <a:gd name="T36" fmla="*/ 2147483646 w 9"/>
              <a:gd name="T37" fmla="*/ 0 h 9"/>
              <a:gd name="T38" fmla="*/ 2147483646 w 9"/>
              <a:gd name="T39" fmla="*/ 2147483646 h 9"/>
              <a:gd name="T40" fmla="*/ 0 w 9"/>
              <a:gd name="T41" fmla="*/ 2147483646 h 9"/>
              <a:gd name="T42" fmla="*/ 0 w 9"/>
              <a:gd name="T43" fmla="*/ 2147483646 h 9"/>
              <a:gd name="T44" fmla="*/ 2147483646 w 9"/>
              <a:gd name="T45" fmla="*/ 2147483646 h 9"/>
              <a:gd name="T46" fmla="*/ 0 w 9"/>
              <a:gd name="T47" fmla="*/ 2147483646 h 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
              <a:gd name="T73" fmla="*/ 0 h 9"/>
              <a:gd name="T74" fmla="*/ 9 w 9"/>
              <a:gd name="T75" fmla="*/ 9 h 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 h="9">
                <a:moveTo>
                  <a:pt x="0" y="3"/>
                </a:moveTo>
                <a:lnTo>
                  <a:pt x="4" y="7"/>
                </a:lnTo>
                <a:lnTo>
                  <a:pt x="2" y="5"/>
                </a:lnTo>
                <a:lnTo>
                  <a:pt x="2" y="3"/>
                </a:lnTo>
                <a:lnTo>
                  <a:pt x="2" y="5"/>
                </a:lnTo>
                <a:lnTo>
                  <a:pt x="4" y="7"/>
                </a:lnTo>
                <a:lnTo>
                  <a:pt x="5" y="9"/>
                </a:lnTo>
                <a:lnTo>
                  <a:pt x="7" y="9"/>
                </a:lnTo>
                <a:lnTo>
                  <a:pt x="7" y="0"/>
                </a:lnTo>
                <a:lnTo>
                  <a:pt x="7" y="2"/>
                </a:lnTo>
                <a:lnTo>
                  <a:pt x="9" y="3"/>
                </a:lnTo>
                <a:lnTo>
                  <a:pt x="9" y="2"/>
                </a:lnTo>
                <a:lnTo>
                  <a:pt x="7" y="0"/>
                </a:lnTo>
                <a:lnTo>
                  <a:pt x="5" y="0"/>
                </a:lnTo>
                <a:lnTo>
                  <a:pt x="4" y="0"/>
                </a:lnTo>
                <a:lnTo>
                  <a:pt x="7" y="3"/>
                </a:lnTo>
                <a:lnTo>
                  <a:pt x="0" y="3"/>
                </a:lnTo>
                <a:lnTo>
                  <a:pt x="0" y="7"/>
                </a:lnTo>
                <a:lnTo>
                  <a:pt x="4" y="7"/>
                </a:lnTo>
                <a:lnTo>
                  <a:pt x="0"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66" name="Freeform 287"/>
          <p:cNvSpPr>
            <a:spLocks/>
          </p:cNvSpPr>
          <p:nvPr/>
        </p:nvSpPr>
        <p:spPr bwMode="auto">
          <a:xfrm>
            <a:off x="3824288" y="1696641"/>
            <a:ext cx="10716" cy="52388"/>
          </a:xfrm>
          <a:custGeom>
            <a:avLst/>
            <a:gdLst>
              <a:gd name="T0" fmla="*/ 2147483646 w 7"/>
              <a:gd name="T1" fmla="*/ 2147483646 h 32"/>
              <a:gd name="T2" fmla="*/ 0 w 7"/>
              <a:gd name="T3" fmla="*/ 2147483646 h 32"/>
              <a:gd name="T4" fmla="*/ 0 w 7"/>
              <a:gd name="T5" fmla="*/ 2147483646 h 32"/>
              <a:gd name="T6" fmla="*/ 2147483646 w 7"/>
              <a:gd name="T7" fmla="*/ 2147483646 h 32"/>
              <a:gd name="T8" fmla="*/ 2147483646 w 7"/>
              <a:gd name="T9" fmla="*/ 2147483646 h 32"/>
              <a:gd name="T10" fmla="*/ 2147483646 w 7"/>
              <a:gd name="T11" fmla="*/ 0 h 32"/>
              <a:gd name="T12" fmla="*/ 2147483646 w 7"/>
              <a:gd name="T13" fmla="*/ 2147483646 h 32"/>
              <a:gd name="T14" fmla="*/ 2147483646 w 7"/>
              <a:gd name="T15" fmla="*/ 0 h 32"/>
              <a:gd name="T16" fmla="*/ 2147483646 w 7"/>
              <a:gd name="T17" fmla="*/ 0 h 32"/>
              <a:gd name="T18" fmla="*/ 2147483646 w 7"/>
              <a:gd name="T19" fmla="*/ 2147483646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32"/>
              <a:gd name="T32" fmla="*/ 7 w 7"/>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32">
                <a:moveTo>
                  <a:pt x="4" y="7"/>
                </a:moveTo>
                <a:lnTo>
                  <a:pt x="0" y="4"/>
                </a:lnTo>
                <a:lnTo>
                  <a:pt x="0" y="32"/>
                </a:lnTo>
                <a:lnTo>
                  <a:pt x="7" y="32"/>
                </a:lnTo>
                <a:lnTo>
                  <a:pt x="7" y="4"/>
                </a:lnTo>
                <a:lnTo>
                  <a:pt x="4" y="0"/>
                </a:lnTo>
                <a:lnTo>
                  <a:pt x="7" y="4"/>
                </a:lnTo>
                <a:lnTo>
                  <a:pt x="7" y="0"/>
                </a:lnTo>
                <a:lnTo>
                  <a:pt x="4" y="0"/>
                </a:lnTo>
                <a:lnTo>
                  <a:pt x="4" y="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67" name="Freeform 288"/>
          <p:cNvSpPr>
            <a:spLocks/>
          </p:cNvSpPr>
          <p:nvPr/>
        </p:nvSpPr>
        <p:spPr bwMode="auto">
          <a:xfrm>
            <a:off x="3769519" y="1696642"/>
            <a:ext cx="60722" cy="10715"/>
          </a:xfrm>
          <a:custGeom>
            <a:avLst/>
            <a:gdLst>
              <a:gd name="T0" fmla="*/ 0 w 37"/>
              <a:gd name="T1" fmla="*/ 2147483646 h 7"/>
              <a:gd name="T2" fmla="*/ 2147483646 w 37"/>
              <a:gd name="T3" fmla="*/ 2147483646 h 7"/>
              <a:gd name="T4" fmla="*/ 2147483646 w 37"/>
              <a:gd name="T5" fmla="*/ 2147483646 h 7"/>
              <a:gd name="T6" fmla="*/ 2147483646 w 37"/>
              <a:gd name="T7" fmla="*/ 0 h 7"/>
              <a:gd name="T8" fmla="*/ 2147483646 w 37"/>
              <a:gd name="T9" fmla="*/ 0 h 7"/>
              <a:gd name="T10" fmla="*/ 2147483646 w 37"/>
              <a:gd name="T11" fmla="*/ 2147483646 h 7"/>
              <a:gd name="T12" fmla="*/ 0 w 37"/>
              <a:gd name="T13" fmla="*/ 2147483646 h 7"/>
              <a:gd name="T14" fmla="*/ 0 w 37"/>
              <a:gd name="T15" fmla="*/ 2147483646 h 7"/>
              <a:gd name="T16" fmla="*/ 2147483646 w 37"/>
              <a:gd name="T17" fmla="*/ 2147483646 h 7"/>
              <a:gd name="T18" fmla="*/ 0 w 37"/>
              <a:gd name="T19" fmla="*/ 2147483646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
              <a:gd name="T31" fmla="*/ 0 h 7"/>
              <a:gd name="T32" fmla="*/ 37 w 37"/>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 h="7">
                <a:moveTo>
                  <a:pt x="0" y="4"/>
                </a:moveTo>
                <a:lnTo>
                  <a:pt x="4" y="7"/>
                </a:lnTo>
                <a:lnTo>
                  <a:pt x="37" y="7"/>
                </a:lnTo>
                <a:lnTo>
                  <a:pt x="37" y="0"/>
                </a:lnTo>
                <a:lnTo>
                  <a:pt x="4" y="0"/>
                </a:lnTo>
                <a:lnTo>
                  <a:pt x="8" y="4"/>
                </a:lnTo>
                <a:lnTo>
                  <a:pt x="0" y="4"/>
                </a:lnTo>
                <a:lnTo>
                  <a:pt x="0" y="7"/>
                </a:lnTo>
                <a:lnTo>
                  <a:pt x="4" y="7"/>
                </a:lnTo>
                <a:lnTo>
                  <a:pt x="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68" name="Freeform 289"/>
          <p:cNvSpPr>
            <a:spLocks/>
          </p:cNvSpPr>
          <p:nvPr/>
        </p:nvSpPr>
        <p:spPr bwMode="auto">
          <a:xfrm>
            <a:off x="3769519" y="1416844"/>
            <a:ext cx="13097" cy="285750"/>
          </a:xfrm>
          <a:custGeom>
            <a:avLst/>
            <a:gdLst>
              <a:gd name="T0" fmla="*/ 2147483646 w 8"/>
              <a:gd name="T1" fmla="*/ 0 h 173"/>
              <a:gd name="T2" fmla="*/ 0 w 8"/>
              <a:gd name="T3" fmla="*/ 2147483646 h 173"/>
              <a:gd name="T4" fmla="*/ 0 w 8"/>
              <a:gd name="T5" fmla="*/ 2147483646 h 173"/>
              <a:gd name="T6" fmla="*/ 2147483646 w 8"/>
              <a:gd name="T7" fmla="*/ 2147483646 h 173"/>
              <a:gd name="T8" fmla="*/ 2147483646 w 8"/>
              <a:gd name="T9" fmla="*/ 2147483646 h 173"/>
              <a:gd name="T10" fmla="*/ 2147483646 w 8"/>
              <a:gd name="T11" fmla="*/ 2147483646 h 173"/>
              <a:gd name="T12" fmla="*/ 2147483646 w 8"/>
              <a:gd name="T13" fmla="*/ 0 h 173"/>
              <a:gd name="T14" fmla="*/ 0 w 8"/>
              <a:gd name="T15" fmla="*/ 0 h 173"/>
              <a:gd name="T16" fmla="*/ 0 w 8"/>
              <a:gd name="T17" fmla="*/ 2147483646 h 173"/>
              <a:gd name="T18" fmla="*/ 2147483646 w 8"/>
              <a:gd name="T19" fmla="*/ 0 h 1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73"/>
              <a:gd name="T32" fmla="*/ 8 w 8"/>
              <a:gd name="T33" fmla="*/ 173 h 17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73">
                <a:moveTo>
                  <a:pt x="4" y="0"/>
                </a:moveTo>
                <a:lnTo>
                  <a:pt x="0" y="4"/>
                </a:lnTo>
                <a:lnTo>
                  <a:pt x="0" y="173"/>
                </a:lnTo>
                <a:lnTo>
                  <a:pt x="8" y="173"/>
                </a:lnTo>
                <a:lnTo>
                  <a:pt x="8" y="4"/>
                </a:lnTo>
                <a:lnTo>
                  <a:pt x="4" y="8"/>
                </a:lnTo>
                <a:lnTo>
                  <a:pt x="4" y="0"/>
                </a:lnTo>
                <a:lnTo>
                  <a:pt x="0" y="0"/>
                </a:lnTo>
                <a:lnTo>
                  <a:pt x="0" y="4"/>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69" name="Freeform 290"/>
          <p:cNvSpPr>
            <a:spLocks/>
          </p:cNvSpPr>
          <p:nvPr/>
        </p:nvSpPr>
        <p:spPr bwMode="auto">
          <a:xfrm>
            <a:off x="3775472" y="1416844"/>
            <a:ext cx="70247" cy="13097"/>
          </a:xfrm>
          <a:custGeom>
            <a:avLst/>
            <a:gdLst>
              <a:gd name="T0" fmla="*/ 2147483646 w 42"/>
              <a:gd name="T1" fmla="*/ 2147483646 h 8"/>
              <a:gd name="T2" fmla="*/ 2147483646 w 42"/>
              <a:gd name="T3" fmla="*/ 0 h 8"/>
              <a:gd name="T4" fmla="*/ 0 w 42"/>
              <a:gd name="T5" fmla="*/ 0 h 8"/>
              <a:gd name="T6" fmla="*/ 0 w 42"/>
              <a:gd name="T7" fmla="*/ 2147483646 h 8"/>
              <a:gd name="T8" fmla="*/ 2147483646 w 42"/>
              <a:gd name="T9" fmla="*/ 2147483646 h 8"/>
              <a:gd name="T10" fmla="*/ 2147483646 w 42"/>
              <a:gd name="T11" fmla="*/ 2147483646 h 8"/>
              <a:gd name="T12" fmla="*/ 2147483646 w 42"/>
              <a:gd name="T13" fmla="*/ 2147483646 h 8"/>
              <a:gd name="T14" fmla="*/ 2147483646 w 42"/>
              <a:gd name="T15" fmla="*/ 2147483646 h 8"/>
              <a:gd name="T16" fmla="*/ 2147483646 w 42"/>
              <a:gd name="T17" fmla="*/ 2147483646 h 8"/>
              <a:gd name="T18" fmla="*/ 2147483646 w 42"/>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8"/>
              <a:gd name="T32" fmla="*/ 42 w 42"/>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8">
                <a:moveTo>
                  <a:pt x="34" y="4"/>
                </a:moveTo>
                <a:lnTo>
                  <a:pt x="38" y="0"/>
                </a:lnTo>
                <a:lnTo>
                  <a:pt x="0" y="0"/>
                </a:lnTo>
                <a:lnTo>
                  <a:pt x="0" y="8"/>
                </a:lnTo>
                <a:lnTo>
                  <a:pt x="38" y="8"/>
                </a:lnTo>
                <a:lnTo>
                  <a:pt x="42" y="4"/>
                </a:lnTo>
                <a:lnTo>
                  <a:pt x="38" y="8"/>
                </a:lnTo>
                <a:lnTo>
                  <a:pt x="42" y="8"/>
                </a:lnTo>
                <a:lnTo>
                  <a:pt x="42" y="4"/>
                </a:lnTo>
                <a:lnTo>
                  <a:pt x="34"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70" name="Freeform 291"/>
          <p:cNvSpPr>
            <a:spLocks/>
          </p:cNvSpPr>
          <p:nvPr/>
        </p:nvSpPr>
        <p:spPr bwMode="auto">
          <a:xfrm>
            <a:off x="3832622" y="1385888"/>
            <a:ext cx="13097" cy="38100"/>
          </a:xfrm>
          <a:custGeom>
            <a:avLst/>
            <a:gdLst>
              <a:gd name="T0" fmla="*/ 2147483646 w 8"/>
              <a:gd name="T1" fmla="*/ 2147483646 h 23"/>
              <a:gd name="T2" fmla="*/ 0 w 8"/>
              <a:gd name="T3" fmla="*/ 2147483646 h 23"/>
              <a:gd name="T4" fmla="*/ 0 w 8"/>
              <a:gd name="T5" fmla="*/ 2147483646 h 23"/>
              <a:gd name="T6" fmla="*/ 2147483646 w 8"/>
              <a:gd name="T7" fmla="*/ 2147483646 h 23"/>
              <a:gd name="T8" fmla="*/ 2147483646 w 8"/>
              <a:gd name="T9" fmla="*/ 2147483646 h 23"/>
              <a:gd name="T10" fmla="*/ 2147483646 w 8"/>
              <a:gd name="T11" fmla="*/ 0 h 23"/>
              <a:gd name="T12" fmla="*/ 2147483646 w 8"/>
              <a:gd name="T13" fmla="*/ 2147483646 h 23"/>
              <a:gd name="T14" fmla="*/ 2147483646 w 8"/>
              <a:gd name="T15" fmla="*/ 0 h 23"/>
              <a:gd name="T16" fmla="*/ 2147483646 w 8"/>
              <a:gd name="T17" fmla="*/ 0 h 23"/>
              <a:gd name="T18" fmla="*/ 2147483646 w 8"/>
              <a:gd name="T19" fmla="*/ 2147483646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23"/>
              <a:gd name="T32" fmla="*/ 8 w 8"/>
              <a:gd name="T33" fmla="*/ 23 h 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23">
                <a:moveTo>
                  <a:pt x="4" y="7"/>
                </a:moveTo>
                <a:lnTo>
                  <a:pt x="0" y="4"/>
                </a:lnTo>
                <a:lnTo>
                  <a:pt x="0" y="23"/>
                </a:lnTo>
                <a:lnTo>
                  <a:pt x="8" y="23"/>
                </a:lnTo>
                <a:lnTo>
                  <a:pt x="8" y="4"/>
                </a:lnTo>
                <a:lnTo>
                  <a:pt x="4" y="0"/>
                </a:lnTo>
                <a:lnTo>
                  <a:pt x="8" y="4"/>
                </a:lnTo>
                <a:lnTo>
                  <a:pt x="8" y="0"/>
                </a:lnTo>
                <a:lnTo>
                  <a:pt x="4" y="0"/>
                </a:lnTo>
                <a:lnTo>
                  <a:pt x="4" y="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71" name="Freeform 292"/>
          <p:cNvSpPr>
            <a:spLocks/>
          </p:cNvSpPr>
          <p:nvPr/>
        </p:nvSpPr>
        <p:spPr bwMode="auto">
          <a:xfrm>
            <a:off x="3309937" y="1385888"/>
            <a:ext cx="528638" cy="10716"/>
          </a:xfrm>
          <a:custGeom>
            <a:avLst/>
            <a:gdLst>
              <a:gd name="T0" fmla="*/ 2147483646 w 320"/>
              <a:gd name="T1" fmla="*/ 2147483646 h 7"/>
              <a:gd name="T2" fmla="*/ 2147483646 w 320"/>
              <a:gd name="T3" fmla="*/ 2147483646 h 7"/>
              <a:gd name="T4" fmla="*/ 2147483646 w 320"/>
              <a:gd name="T5" fmla="*/ 2147483646 h 7"/>
              <a:gd name="T6" fmla="*/ 2147483646 w 320"/>
              <a:gd name="T7" fmla="*/ 0 h 7"/>
              <a:gd name="T8" fmla="*/ 2147483646 w 320"/>
              <a:gd name="T9" fmla="*/ 0 h 7"/>
              <a:gd name="T10" fmla="*/ 0 w 320"/>
              <a:gd name="T11" fmla="*/ 2147483646 h 7"/>
              <a:gd name="T12" fmla="*/ 2147483646 w 320"/>
              <a:gd name="T13" fmla="*/ 0 h 7"/>
              <a:gd name="T14" fmla="*/ 0 w 320"/>
              <a:gd name="T15" fmla="*/ 0 h 7"/>
              <a:gd name="T16" fmla="*/ 0 w 320"/>
              <a:gd name="T17" fmla="*/ 2147483646 h 7"/>
              <a:gd name="T18" fmla="*/ 2147483646 w 320"/>
              <a:gd name="T19" fmla="*/ 2147483646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0"/>
              <a:gd name="T31" fmla="*/ 0 h 7"/>
              <a:gd name="T32" fmla="*/ 320 w 320"/>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0" h="7">
                <a:moveTo>
                  <a:pt x="10" y="4"/>
                </a:moveTo>
                <a:lnTo>
                  <a:pt x="6" y="7"/>
                </a:lnTo>
                <a:lnTo>
                  <a:pt x="320" y="7"/>
                </a:lnTo>
                <a:lnTo>
                  <a:pt x="320" y="0"/>
                </a:lnTo>
                <a:lnTo>
                  <a:pt x="6" y="0"/>
                </a:lnTo>
                <a:lnTo>
                  <a:pt x="0" y="4"/>
                </a:lnTo>
                <a:lnTo>
                  <a:pt x="6" y="0"/>
                </a:lnTo>
                <a:lnTo>
                  <a:pt x="0" y="0"/>
                </a:lnTo>
                <a:lnTo>
                  <a:pt x="0" y="4"/>
                </a:lnTo>
                <a:lnTo>
                  <a:pt x="1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72" name="Freeform 293"/>
          <p:cNvSpPr>
            <a:spLocks/>
          </p:cNvSpPr>
          <p:nvPr/>
        </p:nvSpPr>
        <p:spPr bwMode="auto">
          <a:xfrm>
            <a:off x="3309938" y="1391841"/>
            <a:ext cx="16669" cy="53578"/>
          </a:xfrm>
          <a:custGeom>
            <a:avLst/>
            <a:gdLst>
              <a:gd name="T0" fmla="*/ 2147483646 w 10"/>
              <a:gd name="T1" fmla="*/ 2147483646 h 32"/>
              <a:gd name="T2" fmla="*/ 2147483646 w 10"/>
              <a:gd name="T3" fmla="*/ 2147483646 h 32"/>
              <a:gd name="T4" fmla="*/ 2147483646 w 10"/>
              <a:gd name="T5" fmla="*/ 0 h 32"/>
              <a:gd name="T6" fmla="*/ 0 w 10"/>
              <a:gd name="T7" fmla="*/ 0 h 32"/>
              <a:gd name="T8" fmla="*/ 0 w 10"/>
              <a:gd name="T9" fmla="*/ 2147483646 h 32"/>
              <a:gd name="T10" fmla="*/ 2147483646 w 10"/>
              <a:gd name="T11" fmla="*/ 2147483646 h 32"/>
              <a:gd name="T12" fmla="*/ 0 w 10"/>
              <a:gd name="T13" fmla="*/ 2147483646 h 32"/>
              <a:gd name="T14" fmla="*/ 0 w 10"/>
              <a:gd name="T15" fmla="*/ 2147483646 h 32"/>
              <a:gd name="T16" fmla="*/ 2147483646 w 10"/>
              <a:gd name="T17" fmla="*/ 2147483646 h 32"/>
              <a:gd name="T18" fmla="*/ 2147483646 w 10"/>
              <a:gd name="T19" fmla="*/ 2147483646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32"/>
              <a:gd name="T32" fmla="*/ 10 w 10"/>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32">
                <a:moveTo>
                  <a:pt x="6" y="24"/>
                </a:moveTo>
                <a:lnTo>
                  <a:pt x="10" y="28"/>
                </a:lnTo>
                <a:lnTo>
                  <a:pt x="10" y="0"/>
                </a:lnTo>
                <a:lnTo>
                  <a:pt x="0" y="0"/>
                </a:lnTo>
                <a:lnTo>
                  <a:pt x="0" y="28"/>
                </a:lnTo>
                <a:lnTo>
                  <a:pt x="6" y="32"/>
                </a:lnTo>
                <a:lnTo>
                  <a:pt x="0" y="28"/>
                </a:lnTo>
                <a:lnTo>
                  <a:pt x="0" y="32"/>
                </a:lnTo>
                <a:lnTo>
                  <a:pt x="6" y="32"/>
                </a:lnTo>
                <a:lnTo>
                  <a:pt x="6" y="2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73" name="Freeform 294"/>
          <p:cNvSpPr>
            <a:spLocks/>
          </p:cNvSpPr>
          <p:nvPr/>
        </p:nvSpPr>
        <p:spPr bwMode="auto">
          <a:xfrm>
            <a:off x="3319462" y="1431131"/>
            <a:ext cx="53579" cy="14288"/>
          </a:xfrm>
          <a:custGeom>
            <a:avLst/>
            <a:gdLst>
              <a:gd name="T0" fmla="*/ 2147483646 w 32"/>
              <a:gd name="T1" fmla="*/ 2147483646 h 8"/>
              <a:gd name="T2" fmla="*/ 2147483646 w 32"/>
              <a:gd name="T3" fmla="*/ 0 h 8"/>
              <a:gd name="T4" fmla="*/ 0 w 32"/>
              <a:gd name="T5" fmla="*/ 0 h 8"/>
              <a:gd name="T6" fmla="*/ 0 w 32"/>
              <a:gd name="T7" fmla="*/ 2147483646 h 8"/>
              <a:gd name="T8" fmla="*/ 2147483646 w 32"/>
              <a:gd name="T9" fmla="*/ 2147483646 h 8"/>
              <a:gd name="T10" fmla="*/ 2147483646 w 32"/>
              <a:gd name="T11" fmla="*/ 2147483646 h 8"/>
              <a:gd name="T12" fmla="*/ 2147483646 w 32"/>
              <a:gd name="T13" fmla="*/ 2147483646 h 8"/>
              <a:gd name="T14" fmla="*/ 2147483646 w 32"/>
              <a:gd name="T15" fmla="*/ 0 h 8"/>
              <a:gd name="T16" fmla="*/ 2147483646 w 32"/>
              <a:gd name="T17" fmla="*/ 0 h 8"/>
              <a:gd name="T18" fmla="*/ 2147483646 w 32"/>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8"/>
              <a:gd name="T32" fmla="*/ 32 w 32"/>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8">
                <a:moveTo>
                  <a:pt x="32" y="4"/>
                </a:moveTo>
                <a:lnTo>
                  <a:pt x="28" y="0"/>
                </a:lnTo>
                <a:lnTo>
                  <a:pt x="0" y="0"/>
                </a:lnTo>
                <a:lnTo>
                  <a:pt x="0" y="8"/>
                </a:lnTo>
                <a:lnTo>
                  <a:pt x="28" y="8"/>
                </a:lnTo>
                <a:lnTo>
                  <a:pt x="25" y="4"/>
                </a:lnTo>
                <a:lnTo>
                  <a:pt x="32" y="4"/>
                </a:lnTo>
                <a:lnTo>
                  <a:pt x="32" y="0"/>
                </a:lnTo>
                <a:lnTo>
                  <a:pt x="28" y="0"/>
                </a:lnTo>
                <a:lnTo>
                  <a:pt x="32"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74" name="Freeform 295"/>
          <p:cNvSpPr>
            <a:spLocks/>
          </p:cNvSpPr>
          <p:nvPr/>
        </p:nvSpPr>
        <p:spPr bwMode="auto">
          <a:xfrm>
            <a:off x="3361135" y="1438275"/>
            <a:ext cx="11906" cy="348854"/>
          </a:xfrm>
          <a:custGeom>
            <a:avLst/>
            <a:gdLst>
              <a:gd name="T0" fmla="*/ 2147483646 w 7"/>
              <a:gd name="T1" fmla="*/ 2147483646 h 211"/>
              <a:gd name="T2" fmla="*/ 2147483646 w 7"/>
              <a:gd name="T3" fmla="*/ 2147483646 h 211"/>
              <a:gd name="T4" fmla="*/ 2147483646 w 7"/>
              <a:gd name="T5" fmla="*/ 0 h 211"/>
              <a:gd name="T6" fmla="*/ 0 w 7"/>
              <a:gd name="T7" fmla="*/ 0 h 211"/>
              <a:gd name="T8" fmla="*/ 0 w 7"/>
              <a:gd name="T9" fmla="*/ 2147483646 h 211"/>
              <a:gd name="T10" fmla="*/ 2147483646 w 7"/>
              <a:gd name="T11" fmla="*/ 2147483646 h 211"/>
              <a:gd name="T12" fmla="*/ 2147483646 w 7"/>
              <a:gd name="T13" fmla="*/ 2147483646 h 211"/>
              <a:gd name="T14" fmla="*/ 2147483646 w 7"/>
              <a:gd name="T15" fmla="*/ 2147483646 h 211"/>
              <a:gd name="T16" fmla="*/ 2147483646 w 7"/>
              <a:gd name="T17" fmla="*/ 2147483646 h 211"/>
              <a:gd name="T18" fmla="*/ 2147483646 w 7"/>
              <a:gd name="T19" fmla="*/ 2147483646 h 2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211"/>
              <a:gd name="T32" fmla="*/ 7 w 7"/>
              <a:gd name="T33" fmla="*/ 211 h 2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211">
                <a:moveTo>
                  <a:pt x="3" y="211"/>
                </a:moveTo>
                <a:lnTo>
                  <a:pt x="7" y="208"/>
                </a:lnTo>
                <a:lnTo>
                  <a:pt x="7" y="0"/>
                </a:lnTo>
                <a:lnTo>
                  <a:pt x="0" y="0"/>
                </a:lnTo>
                <a:lnTo>
                  <a:pt x="0" y="208"/>
                </a:lnTo>
                <a:lnTo>
                  <a:pt x="3" y="204"/>
                </a:lnTo>
                <a:lnTo>
                  <a:pt x="3" y="211"/>
                </a:lnTo>
                <a:lnTo>
                  <a:pt x="7" y="211"/>
                </a:lnTo>
                <a:lnTo>
                  <a:pt x="7" y="208"/>
                </a:lnTo>
                <a:lnTo>
                  <a:pt x="3" y="21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75" name="Freeform 296"/>
          <p:cNvSpPr>
            <a:spLocks/>
          </p:cNvSpPr>
          <p:nvPr/>
        </p:nvSpPr>
        <p:spPr bwMode="auto">
          <a:xfrm>
            <a:off x="3205163" y="1775223"/>
            <a:ext cx="160735" cy="11906"/>
          </a:xfrm>
          <a:custGeom>
            <a:avLst/>
            <a:gdLst>
              <a:gd name="T0" fmla="*/ 2147483646 w 97"/>
              <a:gd name="T1" fmla="*/ 2147483646 h 7"/>
              <a:gd name="T2" fmla="*/ 2147483646 w 97"/>
              <a:gd name="T3" fmla="*/ 2147483646 h 7"/>
              <a:gd name="T4" fmla="*/ 2147483646 w 97"/>
              <a:gd name="T5" fmla="*/ 2147483646 h 7"/>
              <a:gd name="T6" fmla="*/ 2147483646 w 97"/>
              <a:gd name="T7" fmla="*/ 0 h 7"/>
              <a:gd name="T8" fmla="*/ 2147483646 w 97"/>
              <a:gd name="T9" fmla="*/ 0 h 7"/>
              <a:gd name="T10" fmla="*/ 0 w 97"/>
              <a:gd name="T11" fmla="*/ 2147483646 h 7"/>
              <a:gd name="T12" fmla="*/ 2147483646 w 97"/>
              <a:gd name="T13" fmla="*/ 0 h 7"/>
              <a:gd name="T14" fmla="*/ 0 w 97"/>
              <a:gd name="T15" fmla="*/ 0 h 7"/>
              <a:gd name="T16" fmla="*/ 0 w 97"/>
              <a:gd name="T17" fmla="*/ 2147483646 h 7"/>
              <a:gd name="T18" fmla="*/ 2147483646 w 97"/>
              <a:gd name="T19" fmla="*/ 2147483646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7"/>
              <a:gd name="T31" fmla="*/ 0 h 7"/>
              <a:gd name="T32" fmla="*/ 97 w 97"/>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7" h="7">
                <a:moveTo>
                  <a:pt x="7" y="4"/>
                </a:moveTo>
                <a:lnTo>
                  <a:pt x="3" y="7"/>
                </a:lnTo>
                <a:lnTo>
                  <a:pt x="97" y="7"/>
                </a:lnTo>
                <a:lnTo>
                  <a:pt x="97" y="0"/>
                </a:lnTo>
                <a:lnTo>
                  <a:pt x="3" y="0"/>
                </a:lnTo>
                <a:lnTo>
                  <a:pt x="0" y="4"/>
                </a:lnTo>
                <a:lnTo>
                  <a:pt x="3" y="0"/>
                </a:lnTo>
                <a:lnTo>
                  <a:pt x="0" y="0"/>
                </a:lnTo>
                <a:lnTo>
                  <a:pt x="0" y="4"/>
                </a:lnTo>
                <a:lnTo>
                  <a:pt x="7"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76" name="Freeform 297"/>
          <p:cNvSpPr>
            <a:spLocks/>
          </p:cNvSpPr>
          <p:nvPr/>
        </p:nvSpPr>
        <p:spPr bwMode="auto">
          <a:xfrm>
            <a:off x="3205163" y="1782366"/>
            <a:ext cx="11906" cy="63103"/>
          </a:xfrm>
          <a:custGeom>
            <a:avLst/>
            <a:gdLst>
              <a:gd name="T0" fmla="*/ 2147483646 w 7"/>
              <a:gd name="T1" fmla="*/ 2147483646 h 38"/>
              <a:gd name="T2" fmla="*/ 2147483646 w 7"/>
              <a:gd name="T3" fmla="*/ 2147483646 h 38"/>
              <a:gd name="T4" fmla="*/ 2147483646 w 7"/>
              <a:gd name="T5" fmla="*/ 0 h 38"/>
              <a:gd name="T6" fmla="*/ 0 w 7"/>
              <a:gd name="T7" fmla="*/ 0 h 38"/>
              <a:gd name="T8" fmla="*/ 0 w 7"/>
              <a:gd name="T9" fmla="*/ 2147483646 h 38"/>
              <a:gd name="T10" fmla="*/ 2147483646 w 7"/>
              <a:gd name="T11" fmla="*/ 2147483646 h 38"/>
              <a:gd name="T12" fmla="*/ 0 w 7"/>
              <a:gd name="T13" fmla="*/ 2147483646 h 38"/>
              <a:gd name="T14" fmla="*/ 0 w 7"/>
              <a:gd name="T15" fmla="*/ 2147483646 h 38"/>
              <a:gd name="T16" fmla="*/ 2147483646 w 7"/>
              <a:gd name="T17" fmla="*/ 2147483646 h 38"/>
              <a:gd name="T18" fmla="*/ 2147483646 w 7"/>
              <a:gd name="T19" fmla="*/ 2147483646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38"/>
              <a:gd name="T32" fmla="*/ 7 w 7"/>
              <a:gd name="T33" fmla="*/ 38 h 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38">
                <a:moveTo>
                  <a:pt x="3" y="30"/>
                </a:moveTo>
                <a:lnTo>
                  <a:pt x="7" y="34"/>
                </a:lnTo>
                <a:lnTo>
                  <a:pt x="7" y="0"/>
                </a:lnTo>
                <a:lnTo>
                  <a:pt x="0" y="0"/>
                </a:lnTo>
                <a:lnTo>
                  <a:pt x="0" y="34"/>
                </a:lnTo>
                <a:lnTo>
                  <a:pt x="3" y="38"/>
                </a:lnTo>
                <a:lnTo>
                  <a:pt x="0" y="34"/>
                </a:lnTo>
                <a:lnTo>
                  <a:pt x="0" y="38"/>
                </a:lnTo>
                <a:lnTo>
                  <a:pt x="3" y="38"/>
                </a:lnTo>
                <a:lnTo>
                  <a:pt x="3" y="3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77" name="Freeform 298"/>
          <p:cNvSpPr>
            <a:spLocks/>
          </p:cNvSpPr>
          <p:nvPr/>
        </p:nvSpPr>
        <p:spPr bwMode="auto">
          <a:xfrm>
            <a:off x="4204097" y="1831181"/>
            <a:ext cx="1122759" cy="14288"/>
          </a:xfrm>
          <a:custGeom>
            <a:avLst/>
            <a:gdLst>
              <a:gd name="T0" fmla="*/ 2147483646 w 679"/>
              <a:gd name="T1" fmla="*/ 2147483646 h 8"/>
              <a:gd name="T2" fmla="*/ 2147483646 w 679"/>
              <a:gd name="T3" fmla="*/ 0 h 8"/>
              <a:gd name="T4" fmla="*/ 0 w 679"/>
              <a:gd name="T5" fmla="*/ 0 h 8"/>
              <a:gd name="T6" fmla="*/ 0 w 679"/>
              <a:gd name="T7" fmla="*/ 2147483646 h 8"/>
              <a:gd name="T8" fmla="*/ 2147483646 w 679"/>
              <a:gd name="T9" fmla="*/ 2147483646 h 8"/>
              <a:gd name="T10" fmla="*/ 2147483646 w 679"/>
              <a:gd name="T11" fmla="*/ 2147483646 h 8"/>
              <a:gd name="T12" fmla="*/ 2147483646 w 679"/>
              <a:gd name="T13" fmla="*/ 2147483646 h 8"/>
              <a:gd name="T14" fmla="*/ 2147483646 w 679"/>
              <a:gd name="T15" fmla="*/ 2147483646 h 8"/>
              <a:gd name="T16" fmla="*/ 2147483646 w 679"/>
              <a:gd name="T17" fmla="*/ 2147483646 h 8"/>
              <a:gd name="T18" fmla="*/ 2147483646 w 679"/>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79"/>
              <a:gd name="T31" fmla="*/ 0 h 8"/>
              <a:gd name="T32" fmla="*/ 679 w 679"/>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79" h="8">
                <a:moveTo>
                  <a:pt x="671" y="4"/>
                </a:moveTo>
                <a:lnTo>
                  <a:pt x="675" y="0"/>
                </a:lnTo>
                <a:lnTo>
                  <a:pt x="0" y="0"/>
                </a:lnTo>
                <a:lnTo>
                  <a:pt x="0" y="8"/>
                </a:lnTo>
                <a:lnTo>
                  <a:pt x="675" y="8"/>
                </a:lnTo>
                <a:lnTo>
                  <a:pt x="679" y="4"/>
                </a:lnTo>
                <a:lnTo>
                  <a:pt x="675" y="8"/>
                </a:lnTo>
                <a:lnTo>
                  <a:pt x="679" y="8"/>
                </a:lnTo>
                <a:lnTo>
                  <a:pt x="679" y="4"/>
                </a:lnTo>
                <a:lnTo>
                  <a:pt x="671"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78" name="Freeform 299"/>
          <p:cNvSpPr>
            <a:spLocks/>
          </p:cNvSpPr>
          <p:nvPr/>
        </p:nvSpPr>
        <p:spPr bwMode="auto">
          <a:xfrm>
            <a:off x="5312569" y="1431132"/>
            <a:ext cx="14288" cy="407194"/>
          </a:xfrm>
          <a:custGeom>
            <a:avLst/>
            <a:gdLst>
              <a:gd name="T0" fmla="*/ 2147483646 w 8"/>
              <a:gd name="T1" fmla="*/ 2147483646 h 246"/>
              <a:gd name="T2" fmla="*/ 0 w 8"/>
              <a:gd name="T3" fmla="*/ 2147483646 h 246"/>
              <a:gd name="T4" fmla="*/ 0 w 8"/>
              <a:gd name="T5" fmla="*/ 2147483646 h 246"/>
              <a:gd name="T6" fmla="*/ 2147483646 w 8"/>
              <a:gd name="T7" fmla="*/ 2147483646 h 246"/>
              <a:gd name="T8" fmla="*/ 2147483646 w 8"/>
              <a:gd name="T9" fmla="*/ 2147483646 h 246"/>
              <a:gd name="T10" fmla="*/ 2147483646 w 8"/>
              <a:gd name="T11" fmla="*/ 0 h 246"/>
              <a:gd name="T12" fmla="*/ 2147483646 w 8"/>
              <a:gd name="T13" fmla="*/ 2147483646 h 246"/>
              <a:gd name="T14" fmla="*/ 2147483646 w 8"/>
              <a:gd name="T15" fmla="*/ 0 h 246"/>
              <a:gd name="T16" fmla="*/ 2147483646 w 8"/>
              <a:gd name="T17" fmla="*/ 0 h 246"/>
              <a:gd name="T18" fmla="*/ 2147483646 w 8"/>
              <a:gd name="T19" fmla="*/ 2147483646 h 2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246"/>
              <a:gd name="T32" fmla="*/ 8 w 8"/>
              <a:gd name="T33" fmla="*/ 246 h 2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246">
                <a:moveTo>
                  <a:pt x="4" y="8"/>
                </a:moveTo>
                <a:lnTo>
                  <a:pt x="0" y="4"/>
                </a:lnTo>
                <a:lnTo>
                  <a:pt x="0" y="246"/>
                </a:lnTo>
                <a:lnTo>
                  <a:pt x="8" y="246"/>
                </a:lnTo>
                <a:lnTo>
                  <a:pt x="8" y="4"/>
                </a:lnTo>
                <a:lnTo>
                  <a:pt x="6" y="0"/>
                </a:lnTo>
                <a:lnTo>
                  <a:pt x="8" y="4"/>
                </a:lnTo>
                <a:lnTo>
                  <a:pt x="8" y="0"/>
                </a:lnTo>
                <a:lnTo>
                  <a:pt x="6" y="0"/>
                </a:lnTo>
                <a:lnTo>
                  <a:pt x="4" y="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79" name="Freeform 300"/>
          <p:cNvSpPr>
            <a:spLocks/>
          </p:cNvSpPr>
          <p:nvPr/>
        </p:nvSpPr>
        <p:spPr bwMode="auto">
          <a:xfrm>
            <a:off x="5153025" y="1391841"/>
            <a:ext cx="170260" cy="53578"/>
          </a:xfrm>
          <a:custGeom>
            <a:avLst/>
            <a:gdLst>
              <a:gd name="T0" fmla="*/ 0 w 103"/>
              <a:gd name="T1" fmla="*/ 2147483646 h 32"/>
              <a:gd name="T2" fmla="*/ 0 w 103"/>
              <a:gd name="T3" fmla="*/ 2147483646 h 32"/>
              <a:gd name="T4" fmla="*/ 2147483646 w 103"/>
              <a:gd name="T5" fmla="*/ 2147483646 h 32"/>
              <a:gd name="T6" fmla="*/ 2147483646 w 103"/>
              <a:gd name="T7" fmla="*/ 2147483646 h 32"/>
              <a:gd name="T8" fmla="*/ 2147483646 w 103"/>
              <a:gd name="T9" fmla="*/ 2147483646 h 32"/>
              <a:gd name="T10" fmla="*/ 2147483646 w 103"/>
              <a:gd name="T11" fmla="*/ 2147483646 h 32"/>
              <a:gd name="T12" fmla="*/ 2147483646 w 103"/>
              <a:gd name="T13" fmla="*/ 2147483646 h 32"/>
              <a:gd name="T14" fmla="*/ 2147483646 w 103"/>
              <a:gd name="T15" fmla="*/ 2147483646 h 32"/>
              <a:gd name="T16" fmla="*/ 2147483646 w 103"/>
              <a:gd name="T17" fmla="*/ 2147483646 h 32"/>
              <a:gd name="T18" fmla="*/ 2147483646 w 103"/>
              <a:gd name="T19" fmla="*/ 2147483646 h 32"/>
              <a:gd name="T20" fmla="*/ 2147483646 w 103"/>
              <a:gd name="T21" fmla="*/ 2147483646 h 32"/>
              <a:gd name="T22" fmla="*/ 2147483646 w 103"/>
              <a:gd name="T23" fmla="*/ 2147483646 h 32"/>
              <a:gd name="T24" fmla="*/ 2147483646 w 103"/>
              <a:gd name="T25" fmla="*/ 2147483646 h 32"/>
              <a:gd name="T26" fmla="*/ 2147483646 w 103"/>
              <a:gd name="T27" fmla="*/ 2147483646 h 32"/>
              <a:gd name="T28" fmla="*/ 2147483646 w 103"/>
              <a:gd name="T29" fmla="*/ 2147483646 h 32"/>
              <a:gd name="T30" fmla="*/ 2147483646 w 103"/>
              <a:gd name="T31" fmla="*/ 2147483646 h 32"/>
              <a:gd name="T32" fmla="*/ 2147483646 w 103"/>
              <a:gd name="T33" fmla="*/ 2147483646 h 32"/>
              <a:gd name="T34" fmla="*/ 2147483646 w 103"/>
              <a:gd name="T35" fmla="*/ 2147483646 h 32"/>
              <a:gd name="T36" fmla="*/ 2147483646 w 103"/>
              <a:gd name="T37" fmla="*/ 0 h 32"/>
              <a:gd name="T38" fmla="*/ 2147483646 w 103"/>
              <a:gd name="T39" fmla="*/ 0 h 32"/>
              <a:gd name="T40" fmla="*/ 0 w 103"/>
              <a:gd name="T41" fmla="*/ 214748364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3"/>
              <a:gd name="T64" fmla="*/ 0 h 32"/>
              <a:gd name="T65" fmla="*/ 103 w 103"/>
              <a:gd name="T66" fmla="*/ 32 h 3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3" h="32">
                <a:moveTo>
                  <a:pt x="0" y="7"/>
                </a:moveTo>
                <a:lnTo>
                  <a:pt x="0" y="7"/>
                </a:lnTo>
                <a:lnTo>
                  <a:pt x="7" y="9"/>
                </a:lnTo>
                <a:lnTo>
                  <a:pt x="17" y="13"/>
                </a:lnTo>
                <a:lnTo>
                  <a:pt x="30" y="15"/>
                </a:lnTo>
                <a:lnTo>
                  <a:pt x="46" y="19"/>
                </a:lnTo>
                <a:lnTo>
                  <a:pt x="61" y="23"/>
                </a:lnTo>
                <a:lnTo>
                  <a:pt x="76" y="26"/>
                </a:lnTo>
                <a:lnTo>
                  <a:pt x="90" y="30"/>
                </a:lnTo>
                <a:lnTo>
                  <a:pt x="101" y="32"/>
                </a:lnTo>
                <a:lnTo>
                  <a:pt x="103" y="24"/>
                </a:lnTo>
                <a:lnTo>
                  <a:pt x="92" y="23"/>
                </a:lnTo>
                <a:lnTo>
                  <a:pt x="78" y="19"/>
                </a:lnTo>
                <a:lnTo>
                  <a:pt x="63" y="15"/>
                </a:lnTo>
                <a:lnTo>
                  <a:pt x="48" y="11"/>
                </a:lnTo>
                <a:lnTo>
                  <a:pt x="32" y="7"/>
                </a:lnTo>
                <a:lnTo>
                  <a:pt x="19" y="5"/>
                </a:lnTo>
                <a:lnTo>
                  <a:pt x="9" y="1"/>
                </a:lnTo>
                <a:lnTo>
                  <a:pt x="1" y="0"/>
                </a:lnTo>
                <a:lnTo>
                  <a:pt x="0" y="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80" name="Freeform 301"/>
          <p:cNvSpPr>
            <a:spLocks/>
          </p:cNvSpPr>
          <p:nvPr/>
        </p:nvSpPr>
        <p:spPr bwMode="auto">
          <a:xfrm>
            <a:off x="5119687" y="1385888"/>
            <a:ext cx="34529" cy="17860"/>
          </a:xfrm>
          <a:custGeom>
            <a:avLst/>
            <a:gdLst>
              <a:gd name="T0" fmla="*/ 0 w 21"/>
              <a:gd name="T1" fmla="*/ 2147483646 h 11"/>
              <a:gd name="T2" fmla="*/ 0 w 21"/>
              <a:gd name="T3" fmla="*/ 2147483646 h 11"/>
              <a:gd name="T4" fmla="*/ 2147483646 w 21"/>
              <a:gd name="T5" fmla="*/ 2147483646 h 11"/>
              <a:gd name="T6" fmla="*/ 2147483646 w 21"/>
              <a:gd name="T7" fmla="*/ 2147483646 h 11"/>
              <a:gd name="T8" fmla="*/ 2147483646 w 21"/>
              <a:gd name="T9" fmla="*/ 2147483646 h 11"/>
              <a:gd name="T10" fmla="*/ 2147483646 w 21"/>
              <a:gd name="T11" fmla="*/ 2147483646 h 11"/>
              <a:gd name="T12" fmla="*/ 2147483646 w 21"/>
              <a:gd name="T13" fmla="*/ 2147483646 h 11"/>
              <a:gd name="T14" fmla="*/ 2147483646 w 21"/>
              <a:gd name="T15" fmla="*/ 2147483646 h 11"/>
              <a:gd name="T16" fmla="*/ 2147483646 w 21"/>
              <a:gd name="T17" fmla="*/ 2147483646 h 11"/>
              <a:gd name="T18" fmla="*/ 2147483646 w 21"/>
              <a:gd name="T19" fmla="*/ 2147483646 h 11"/>
              <a:gd name="T20" fmla="*/ 2147483646 w 21"/>
              <a:gd name="T21" fmla="*/ 2147483646 h 11"/>
              <a:gd name="T22" fmla="*/ 2147483646 w 21"/>
              <a:gd name="T23" fmla="*/ 2147483646 h 11"/>
              <a:gd name="T24" fmla="*/ 2147483646 w 21"/>
              <a:gd name="T25" fmla="*/ 2147483646 h 11"/>
              <a:gd name="T26" fmla="*/ 2147483646 w 21"/>
              <a:gd name="T27" fmla="*/ 2147483646 h 11"/>
              <a:gd name="T28" fmla="*/ 2147483646 w 21"/>
              <a:gd name="T29" fmla="*/ 0 h 11"/>
              <a:gd name="T30" fmla="*/ 2147483646 w 21"/>
              <a:gd name="T31" fmla="*/ 0 h 11"/>
              <a:gd name="T32" fmla="*/ 2147483646 w 21"/>
              <a:gd name="T33" fmla="*/ 0 h 11"/>
              <a:gd name="T34" fmla="*/ 2147483646 w 21"/>
              <a:gd name="T35" fmla="*/ 0 h 11"/>
              <a:gd name="T36" fmla="*/ 0 w 21"/>
              <a:gd name="T37" fmla="*/ 0 h 11"/>
              <a:gd name="T38" fmla="*/ 0 w 21"/>
              <a:gd name="T39" fmla="*/ 0 h 11"/>
              <a:gd name="T40" fmla="*/ 0 w 21"/>
              <a:gd name="T41" fmla="*/ 2147483646 h 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
              <a:gd name="T64" fmla="*/ 0 h 11"/>
              <a:gd name="T65" fmla="*/ 21 w 21"/>
              <a:gd name="T66" fmla="*/ 11 h 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 h="11">
                <a:moveTo>
                  <a:pt x="0" y="7"/>
                </a:moveTo>
                <a:lnTo>
                  <a:pt x="0" y="7"/>
                </a:lnTo>
                <a:lnTo>
                  <a:pt x="2" y="7"/>
                </a:lnTo>
                <a:lnTo>
                  <a:pt x="4" y="7"/>
                </a:lnTo>
                <a:lnTo>
                  <a:pt x="8" y="7"/>
                </a:lnTo>
                <a:lnTo>
                  <a:pt x="10" y="9"/>
                </a:lnTo>
                <a:lnTo>
                  <a:pt x="12" y="9"/>
                </a:lnTo>
                <a:lnTo>
                  <a:pt x="14" y="9"/>
                </a:lnTo>
                <a:lnTo>
                  <a:pt x="18" y="11"/>
                </a:lnTo>
                <a:lnTo>
                  <a:pt x="20" y="11"/>
                </a:lnTo>
                <a:lnTo>
                  <a:pt x="21" y="4"/>
                </a:lnTo>
                <a:lnTo>
                  <a:pt x="20" y="4"/>
                </a:lnTo>
                <a:lnTo>
                  <a:pt x="18" y="2"/>
                </a:lnTo>
                <a:lnTo>
                  <a:pt x="14" y="2"/>
                </a:lnTo>
                <a:lnTo>
                  <a:pt x="12" y="0"/>
                </a:lnTo>
                <a:lnTo>
                  <a:pt x="8" y="0"/>
                </a:lnTo>
                <a:lnTo>
                  <a:pt x="6" y="0"/>
                </a:lnTo>
                <a:lnTo>
                  <a:pt x="4" y="0"/>
                </a:lnTo>
                <a:lnTo>
                  <a:pt x="0" y="0"/>
                </a:lnTo>
                <a:lnTo>
                  <a:pt x="0" y="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81" name="Freeform 302"/>
          <p:cNvSpPr>
            <a:spLocks/>
          </p:cNvSpPr>
          <p:nvPr/>
        </p:nvSpPr>
        <p:spPr bwMode="auto">
          <a:xfrm>
            <a:off x="4831557" y="1385888"/>
            <a:ext cx="288131" cy="10716"/>
          </a:xfrm>
          <a:custGeom>
            <a:avLst/>
            <a:gdLst>
              <a:gd name="T0" fmla="*/ 2147483646 w 174"/>
              <a:gd name="T1" fmla="*/ 2147483646 h 7"/>
              <a:gd name="T2" fmla="*/ 2147483646 w 174"/>
              <a:gd name="T3" fmla="*/ 2147483646 h 7"/>
              <a:gd name="T4" fmla="*/ 2147483646 w 174"/>
              <a:gd name="T5" fmla="*/ 2147483646 h 7"/>
              <a:gd name="T6" fmla="*/ 2147483646 w 174"/>
              <a:gd name="T7" fmla="*/ 0 h 7"/>
              <a:gd name="T8" fmla="*/ 2147483646 w 174"/>
              <a:gd name="T9" fmla="*/ 0 h 7"/>
              <a:gd name="T10" fmla="*/ 0 w 174"/>
              <a:gd name="T11" fmla="*/ 2147483646 h 7"/>
              <a:gd name="T12" fmla="*/ 2147483646 w 174"/>
              <a:gd name="T13" fmla="*/ 0 h 7"/>
              <a:gd name="T14" fmla="*/ 0 w 174"/>
              <a:gd name="T15" fmla="*/ 0 h 7"/>
              <a:gd name="T16" fmla="*/ 0 w 174"/>
              <a:gd name="T17" fmla="*/ 2147483646 h 7"/>
              <a:gd name="T18" fmla="*/ 2147483646 w 174"/>
              <a:gd name="T19" fmla="*/ 2147483646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4"/>
              <a:gd name="T31" fmla="*/ 0 h 7"/>
              <a:gd name="T32" fmla="*/ 174 w 174"/>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4" h="7">
                <a:moveTo>
                  <a:pt x="7" y="4"/>
                </a:moveTo>
                <a:lnTo>
                  <a:pt x="4" y="7"/>
                </a:lnTo>
                <a:lnTo>
                  <a:pt x="174" y="7"/>
                </a:lnTo>
                <a:lnTo>
                  <a:pt x="174" y="0"/>
                </a:lnTo>
                <a:lnTo>
                  <a:pt x="4" y="0"/>
                </a:lnTo>
                <a:lnTo>
                  <a:pt x="0" y="4"/>
                </a:lnTo>
                <a:lnTo>
                  <a:pt x="4" y="0"/>
                </a:lnTo>
                <a:lnTo>
                  <a:pt x="0" y="0"/>
                </a:lnTo>
                <a:lnTo>
                  <a:pt x="0" y="4"/>
                </a:lnTo>
                <a:lnTo>
                  <a:pt x="7"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82" name="Freeform 303"/>
          <p:cNvSpPr>
            <a:spLocks/>
          </p:cNvSpPr>
          <p:nvPr/>
        </p:nvSpPr>
        <p:spPr bwMode="auto">
          <a:xfrm>
            <a:off x="4831557" y="1391841"/>
            <a:ext cx="11906" cy="32147"/>
          </a:xfrm>
          <a:custGeom>
            <a:avLst/>
            <a:gdLst>
              <a:gd name="T0" fmla="*/ 2147483646 w 7"/>
              <a:gd name="T1" fmla="*/ 2147483646 h 19"/>
              <a:gd name="T2" fmla="*/ 2147483646 w 7"/>
              <a:gd name="T3" fmla="*/ 2147483646 h 19"/>
              <a:gd name="T4" fmla="*/ 2147483646 w 7"/>
              <a:gd name="T5" fmla="*/ 0 h 19"/>
              <a:gd name="T6" fmla="*/ 0 w 7"/>
              <a:gd name="T7" fmla="*/ 0 h 19"/>
              <a:gd name="T8" fmla="*/ 0 w 7"/>
              <a:gd name="T9" fmla="*/ 2147483646 h 19"/>
              <a:gd name="T10" fmla="*/ 2147483646 w 7"/>
              <a:gd name="T11" fmla="*/ 2147483646 h 19"/>
              <a:gd name="T12" fmla="*/ 0 w 7"/>
              <a:gd name="T13" fmla="*/ 2147483646 h 19"/>
              <a:gd name="T14" fmla="*/ 0 w 7"/>
              <a:gd name="T15" fmla="*/ 2147483646 h 19"/>
              <a:gd name="T16" fmla="*/ 2147483646 w 7"/>
              <a:gd name="T17" fmla="*/ 2147483646 h 19"/>
              <a:gd name="T18" fmla="*/ 2147483646 w 7"/>
              <a:gd name="T19" fmla="*/ 2147483646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19"/>
              <a:gd name="T32" fmla="*/ 7 w 7"/>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19">
                <a:moveTo>
                  <a:pt x="4" y="11"/>
                </a:moveTo>
                <a:lnTo>
                  <a:pt x="7" y="15"/>
                </a:lnTo>
                <a:lnTo>
                  <a:pt x="7" y="0"/>
                </a:lnTo>
                <a:lnTo>
                  <a:pt x="0" y="0"/>
                </a:lnTo>
                <a:lnTo>
                  <a:pt x="0" y="15"/>
                </a:lnTo>
                <a:lnTo>
                  <a:pt x="4" y="19"/>
                </a:lnTo>
                <a:lnTo>
                  <a:pt x="0" y="15"/>
                </a:lnTo>
                <a:lnTo>
                  <a:pt x="0" y="19"/>
                </a:lnTo>
                <a:lnTo>
                  <a:pt x="4" y="19"/>
                </a:lnTo>
                <a:lnTo>
                  <a:pt x="4" y="1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83" name="Freeform 304"/>
          <p:cNvSpPr>
            <a:spLocks/>
          </p:cNvSpPr>
          <p:nvPr/>
        </p:nvSpPr>
        <p:spPr bwMode="auto">
          <a:xfrm>
            <a:off x="4838700" y="1409700"/>
            <a:ext cx="122635" cy="14288"/>
          </a:xfrm>
          <a:custGeom>
            <a:avLst/>
            <a:gdLst>
              <a:gd name="T0" fmla="*/ 2147483646 w 74"/>
              <a:gd name="T1" fmla="*/ 2147483646 h 8"/>
              <a:gd name="T2" fmla="*/ 2147483646 w 74"/>
              <a:gd name="T3" fmla="*/ 0 h 8"/>
              <a:gd name="T4" fmla="*/ 0 w 74"/>
              <a:gd name="T5" fmla="*/ 0 h 8"/>
              <a:gd name="T6" fmla="*/ 0 w 74"/>
              <a:gd name="T7" fmla="*/ 2147483646 h 8"/>
              <a:gd name="T8" fmla="*/ 2147483646 w 74"/>
              <a:gd name="T9" fmla="*/ 2147483646 h 8"/>
              <a:gd name="T10" fmla="*/ 2147483646 w 74"/>
              <a:gd name="T11" fmla="*/ 2147483646 h 8"/>
              <a:gd name="T12" fmla="*/ 2147483646 w 74"/>
              <a:gd name="T13" fmla="*/ 2147483646 h 8"/>
              <a:gd name="T14" fmla="*/ 2147483646 w 74"/>
              <a:gd name="T15" fmla="*/ 0 h 8"/>
              <a:gd name="T16" fmla="*/ 2147483646 w 74"/>
              <a:gd name="T17" fmla="*/ 0 h 8"/>
              <a:gd name="T18" fmla="*/ 2147483646 w 74"/>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4"/>
              <a:gd name="T31" fmla="*/ 0 h 8"/>
              <a:gd name="T32" fmla="*/ 74 w 74"/>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4" h="8">
                <a:moveTo>
                  <a:pt x="74" y="4"/>
                </a:moveTo>
                <a:lnTo>
                  <a:pt x="71" y="0"/>
                </a:lnTo>
                <a:lnTo>
                  <a:pt x="0" y="0"/>
                </a:lnTo>
                <a:lnTo>
                  <a:pt x="0" y="8"/>
                </a:lnTo>
                <a:lnTo>
                  <a:pt x="71" y="8"/>
                </a:lnTo>
                <a:lnTo>
                  <a:pt x="67" y="4"/>
                </a:lnTo>
                <a:lnTo>
                  <a:pt x="74" y="4"/>
                </a:lnTo>
                <a:lnTo>
                  <a:pt x="74" y="0"/>
                </a:lnTo>
                <a:lnTo>
                  <a:pt x="71" y="0"/>
                </a:lnTo>
                <a:lnTo>
                  <a:pt x="74"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84" name="Freeform 305"/>
          <p:cNvSpPr>
            <a:spLocks/>
          </p:cNvSpPr>
          <p:nvPr/>
        </p:nvSpPr>
        <p:spPr bwMode="auto">
          <a:xfrm>
            <a:off x="4949429" y="1416844"/>
            <a:ext cx="11906" cy="161925"/>
          </a:xfrm>
          <a:custGeom>
            <a:avLst/>
            <a:gdLst>
              <a:gd name="T0" fmla="*/ 2147483646 w 7"/>
              <a:gd name="T1" fmla="*/ 2147483646 h 98"/>
              <a:gd name="T2" fmla="*/ 2147483646 w 7"/>
              <a:gd name="T3" fmla="*/ 2147483646 h 98"/>
              <a:gd name="T4" fmla="*/ 2147483646 w 7"/>
              <a:gd name="T5" fmla="*/ 0 h 98"/>
              <a:gd name="T6" fmla="*/ 0 w 7"/>
              <a:gd name="T7" fmla="*/ 0 h 98"/>
              <a:gd name="T8" fmla="*/ 0 w 7"/>
              <a:gd name="T9" fmla="*/ 2147483646 h 98"/>
              <a:gd name="T10" fmla="*/ 2147483646 w 7"/>
              <a:gd name="T11" fmla="*/ 2147483646 h 98"/>
              <a:gd name="T12" fmla="*/ 2147483646 w 7"/>
              <a:gd name="T13" fmla="*/ 2147483646 h 98"/>
              <a:gd name="T14" fmla="*/ 2147483646 w 7"/>
              <a:gd name="T15" fmla="*/ 2147483646 h 98"/>
              <a:gd name="T16" fmla="*/ 2147483646 w 7"/>
              <a:gd name="T17" fmla="*/ 2147483646 h 98"/>
              <a:gd name="T18" fmla="*/ 2147483646 w 7"/>
              <a:gd name="T19" fmla="*/ 2147483646 h 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98"/>
              <a:gd name="T32" fmla="*/ 7 w 7"/>
              <a:gd name="T33" fmla="*/ 98 h 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98">
                <a:moveTo>
                  <a:pt x="4" y="98"/>
                </a:moveTo>
                <a:lnTo>
                  <a:pt x="7" y="94"/>
                </a:lnTo>
                <a:lnTo>
                  <a:pt x="7" y="0"/>
                </a:lnTo>
                <a:lnTo>
                  <a:pt x="0" y="0"/>
                </a:lnTo>
                <a:lnTo>
                  <a:pt x="0" y="94"/>
                </a:lnTo>
                <a:lnTo>
                  <a:pt x="4" y="90"/>
                </a:lnTo>
                <a:lnTo>
                  <a:pt x="4" y="98"/>
                </a:lnTo>
                <a:lnTo>
                  <a:pt x="7" y="98"/>
                </a:lnTo>
                <a:lnTo>
                  <a:pt x="7" y="94"/>
                </a:lnTo>
                <a:lnTo>
                  <a:pt x="4" y="9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85" name="Freeform 306"/>
          <p:cNvSpPr>
            <a:spLocks/>
          </p:cNvSpPr>
          <p:nvPr/>
        </p:nvSpPr>
        <p:spPr bwMode="auto">
          <a:xfrm>
            <a:off x="4663679" y="1565672"/>
            <a:ext cx="292894" cy="13097"/>
          </a:xfrm>
          <a:custGeom>
            <a:avLst/>
            <a:gdLst>
              <a:gd name="T0" fmla="*/ 0 w 177"/>
              <a:gd name="T1" fmla="*/ 2147483646 h 8"/>
              <a:gd name="T2" fmla="*/ 2147483646 w 177"/>
              <a:gd name="T3" fmla="*/ 2147483646 h 8"/>
              <a:gd name="T4" fmla="*/ 2147483646 w 177"/>
              <a:gd name="T5" fmla="*/ 2147483646 h 8"/>
              <a:gd name="T6" fmla="*/ 2147483646 w 177"/>
              <a:gd name="T7" fmla="*/ 0 h 8"/>
              <a:gd name="T8" fmla="*/ 2147483646 w 177"/>
              <a:gd name="T9" fmla="*/ 0 h 8"/>
              <a:gd name="T10" fmla="*/ 2147483646 w 177"/>
              <a:gd name="T11" fmla="*/ 2147483646 h 8"/>
              <a:gd name="T12" fmla="*/ 0 w 177"/>
              <a:gd name="T13" fmla="*/ 2147483646 h 8"/>
              <a:gd name="T14" fmla="*/ 0 w 177"/>
              <a:gd name="T15" fmla="*/ 2147483646 h 8"/>
              <a:gd name="T16" fmla="*/ 2147483646 w 177"/>
              <a:gd name="T17" fmla="*/ 2147483646 h 8"/>
              <a:gd name="T18" fmla="*/ 0 w 177"/>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7"/>
              <a:gd name="T31" fmla="*/ 0 h 8"/>
              <a:gd name="T32" fmla="*/ 177 w 177"/>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7" h="8">
                <a:moveTo>
                  <a:pt x="0" y="4"/>
                </a:moveTo>
                <a:lnTo>
                  <a:pt x="4" y="8"/>
                </a:lnTo>
                <a:lnTo>
                  <a:pt x="177" y="8"/>
                </a:lnTo>
                <a:lnTo>
                  <a:pt x="177" y="0"/>
                </a:lnTo>
                <a:lnTo>
                  <a:pt x="4" y="0"/>
                </a:lnTo>
                <a:lnTo>
                  <a:pt x="8" y="4"/>
                </a:lnTo>
                <a:lnTo>
                  <a:pt x="0" y="4"/>
                </a:lnTo>
                <a:lnTo>
                  <a:pt x="0" y="8"/>
                </a:lnTo>
                <a:lnTo>
                  <a:pt x="4" y="8"/>
                </a:lnTo>
                <a:lnTo>
                  <a:pt x="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86" name="Freeform 307"/>
          <p:cNvSpPr>
            <a:spLocks/>
          </p:cNvSpPr>
          <p:nvPr/>
        </p:nvSpPr>
        <p:spPr bwMode="auto">
          <a:xfrm>
            <a:off x="4663678" y="1409700"/>
            <a:ext cx="13097" cy="161925"/>
          </a:xfrm>
          <a:custGeom>
            <a:avLst/>
            <a:gdLst>
              <a:gd name="T0" fmla="*/ 2147483646 w 8"/>
              <a:gd name="T1" fmla="*/ 0 h 98"/>
              <a:gd name="T2" fmla="*/ 0 w 8"/>
              <a:gd name="T3" fmla="*/ 2147483646 h 98"/>
              <a:gd name="T4" fmla="*/ 0 w 8"/>
              <a:gd name="T5" fmla="*/ 2147483646 h 98"/>
              <a:gd name="T6" fmla="*/ 2147483646 w 8"/>
              <a:gd name="T7" fmla="*/ 2147483646 h 98"/>
              <a:gd name="T8" fmla="*/ 2147483646 w 8"/>
              <a:gd name="T9" fmla="*/ 2147483646 h 98"/>
              <a:gd name="T10" fmla="*/ 2147483646 w 8"/>
              <a:gd name="T11" fmla="*/ 2147483646 h 98"/>
              <a:gd name="T12" fmla="*/ 2147483646 w 8"/>
              <a:gd name="T13" fmla="*/ 0 h 98"/>
              <a:gd name="T14" fmla="*/ 0 w 8"/>
              <a:gd name="T15" fmla="*/ 0 h 98"/>
              <a:gd name="T16" fmla="*/ 0 w 8"/>
              <a:gd name="T17" fmla="*/ 2147483646 h 98"/>
              <a:gd name="T18" fmla="*/ 2147483646 w 8"/>
              <a:gd name="T19" fmla="*/ 0 h 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98"/>
              <a:gd name="T32" fmla="*/ 8 w 8"/>
              <a:gd name="T33" fmla="*/ 98 h 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98">
                <a:moveTo>
                  <a:pt x="4" y="0"/>
                </a:moveTo>
                <a:lnTo>
                  <a:pt x="0" y="4"/>
                </a:lnTo>
                <a:lnTo>
                  <a:pt x="0" y="98"/>
                </a:lnTo>
                <a:lnTo>
                  <a:pt x="8" y="98"/>
                </a:lnTo>
                <a:lnTo>
                  <a:pt x="8" y="4"/>
                </a:lnTo>
                <a:lnTo>
                  <a:pt x="4" y="8"/>
                </a:lnTo>
                <a:lnTo>
                  <a:pt x="4" y="0"/>
                </a:lnTo>
                <a:lnTo>
                  <a:pt x="0" y="0"/>
                </a:lnTo>
                <a:lnTo>
                  <a:pt x="0" y="4"/>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87" name="Freeform 308"/>
          <p:cNvSpPr>
            <a:spLocks/>
          </p:cNvSpPr>
          <p:nvPr/>
        </p:nvSpPr>
        <p:spPr bwMode="auto">
          <a:xfrm>
            <a:off x="4669632" y="1409700"/>
            <a:ext cx="108347" cy="14288"/>
          </a:xfrm>
          <a:custGeom>
            <a:avLst/>
            <a:gdLst>
              <a:gd name="T0" fmla="*/ 2147483646 w 65"/>
              <a:gd name="T1" fmla="*/ 2147483646 h 8"/>
              <a:gd name="T2" fmla="*/ 2147483646 w 65"/>
              <a:gd name="T3" fmla="*/ 0 h 8"/>
              <a:gd name="T4" fmla="*/ 0 w 65"/>
              <a:gd name="T5" fmla="*/ 0 h 8"/>
              <a:gd name="T6" fmla="*/ 0 w 65"/>
              <a:gd name="T7" fmla="*/ 2147483646 h 8"/>
              <a:gd name="T8" fmla="*/ 2147483646 w 65"/>
              <a:gd name="T9" fmla="*/ 2147483646 h 8"/>
              <a:gd name="T10" fmla="*/ 2147483646 w 65"/>
              <a:gd name="T11" fmla="*/ 2147483646 h 8"/>
              <a:gd name="T12" fmla="*/ 2147483646 w 65"/>
              <a:gd name="T13" fmla="*/ 2147483646 h 8"/>
              <a:gd name="T14" fmla="*/ 2147483646 w 65"/>
              <a:gd name="T15" fmla="*/ 2147483646 h 8"/>
              <a:gd name="T16" fmla="*/ 2147483646 w 65"/>
              <a:gd name="T17" fmla="*/ 2147483646 h 8"/>
              <a:gd name="T18" fmla="*/ 2147483646 w 65"/>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5"/>
              <a:gd name="T31" fmla="*/ 0 h 8"/>
              <a:gd name="T32" fmla="*/ 65 w 65"/>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5" h="8">
                <a:moveTo>
                  <a:pt x="57" y="4"/>
                </a:moveTo>
                <a:lnTo>
                  <a:pt x="61" y="0"/>
                </a:lnTo>
                <a:lnTo>
                  <a:pt x="0" y="0"/>
                </a:lnTo>
                <a:lnTo>
                  <a:pt x="0" y="8"/>
                </a:lnTo>
                <a:lnTo>
                  <a:pt x="61" y="8"/>
                </a:lnTo>
                <a:lnTo>
                  <a:pt x="65" y="4"/>
                </a:lnTo>
                <a:lnTo>
                  <a:pt x="61" y="8"/>
                </a:lnTo>
                <a:lnTo>
                  <a:pt x="65" y="8"/>
                </a:lnTo>
                <a:lnTo>
                  <a:pt x="65" y="4"/>
                </a:lnTo>
                <a:lnTo>
                  <a:pt x="57"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88" name="Freeform 309"/>
          <p:cNvSpPr>
            <a:spLocks/>
          </p:cNvSpPr>
          <p:nvPr/>
        </p:nvSpPr>
        <p:spPr bwMode="auto">
          <a:xfrm>
            <a:off x="4764882" y="1385888"/>
            <a:ext cx="13097" cy="30956"/>
          </a:xfrm>
          <a:custGeom>
            <a:avLst/>
            <a:gdLst>
              <a:gd name="T0" fmla="*/ 2147483646 w 8"/>
              <a:gd name="T1" fmla="*/ 2147483646 h 19"/>
              <a:gd name="T2" fmla="*/ 0 w 8"/>
              <a:gd name="T3" fmla="*/ 2147483646 h 19"/>
              <a:gd name="T4" fmla="*/ 0 w 8"/>
              <a:gd name="T5" fmla="*/ 2147483646 h 19"/>
              <a:gd name="T6" fmla="*/ 2147483646 w 8"/>
              <a:gd name="T7" fmla="*/ 2147483646 h 19"/>
              <a:gd name="T8" fmla="*/ 2147483646 w 8"/>
              <a:gd name="T9" fmla="*/ 2147483646 h 19"/>
              <a:gd name="T10" fmla="*/ 2147483646 w 8"/>
              <a:gd name="T11" fmla="*/ 0 h 19"/>
              <a:gd name="T12" fmla="*/ 2147483646 w 8"/>
              <a:gd name="T13" fmla="*/ 2147483646 h 19"/>
              <a:gd name="T14" fmla="*/ 2147483646 w 8"/>
              <a:gd name="T15" fmla="*/ 0 h 19"/>
              <a:gd name="T16" fmla="*/ 2147483646 w 8"/>
              <a:gd name="T17" fmla="*/ 0 h 19"/>
              <a:gd name="T18" fmla="*/ 2147483646 w 8"/>
              <a:gd name="T19" fmla="*/ 2147483646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9"/>
              <a:gd name="T32" fmla="*/ 8 w 8"/>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9">
                <a:moveTo>
                  <a:pt x="4" y="7"/>
                </a:moveTo>
                <a:lnTo>
                  <a:pt x="0" y="4"/>
                </a:lnTo>
                <a:lnTo>
                  <a:pt x="0" y="19"/>
                </a:lnTo>
                <a:lnTo>
                  <a:pt x="8" y="19"/>
                </a:lnTo>
                <a:lnTo>
                  <a:pt x="8" y="4"/>
                </a:lnTo>
                <a:lnTo>
                  <a:pt x="4" y="0"/>
                </a:lnTo>
                <a:lnTo>
                  <a:pt x="8" y="4"/>
                </a:lnTo>
                <a:lnTo>
                  <a:pt x="8" y="0"/>
                </a:lnTo>
                <a:lnTo>
                  <a:pt x="4" y="0"/>
                </a:lnTo>
                <a:lnTo>
                  <a:pt x="4" y="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89" name="Freeform 310"/>
          <p:cNvSpPr>
            <a:spLocks/>
          </p:cNvSpPr>
          <p:nvPr/>
        </p:nvSpPr>
        <p:spPr bwMode="auto">
          <a:xfrm>
            <a:off x="4460081" y="1385888"/>
            <a:ext cx="310754" cy="10716"/>
          </a:xfrm>
          <a:custGeom>
            <a:avLst/>
            <a:gdLst>
              <a:gd name="T0" fmla="*/ 2147483646 w 188"/>
              <a:gd name="T1" fmla="*/ 2147483646 h 7"/>
              <a:gd name="T2" fmla="*/ 2147483646 w 188"/>
              <a:gd name="T3" fmla="*/ 2147483646 h 7"/>
              <a:gd name="T4" fmla="*/ 2147483646 w 188"/>
              <a:gd name="T5" fmla="*/ 2147483646 h 7"/>
              <a:gd name="T6" fmla="*/ 2147483646 w 188"/>
              <a:gd name="T7" fmla="*/ 0 h 7"/>
              <a:gd name="T8" fmla="*/ 2147483646 w 188"/>
              <a:gd name="T9" fmla="*/ 0 h 7"/>
              <a:gd name="T10" fmla="*/ 0 w 188"/>
              <a:gd name="T11" fmla="*/ 2147483646 h 7"/>
              <a:gd name="T12" fmla="*/ 2147483646 w 188"/>
              <a:gd name="T13" fmla="*/ 0 h 7"/>
              <a:gd name="T14" fmla="*/ 0 w 188"/>
              <a:gd name="T15" fmla="*/ 0 h 7"/>
              <a:gd name="T16" fmla="*/ 0 w 188"/>
              <a:gd name="T17" fmla="*/ 2147483646 h 7"/>
              <a:gd name="T18" fmla="*/ 2147483646 w 188"/>
              <a:gd name="T19" fmla="*/ 2147483646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8"/>
              <a:gd name="T31" fmla="*/ 0 h 7"/>
              <a:gd name="T32" fmla="*/ 188 w 188"/>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8" h="7">
                <a:moveTo>
                  <a:pt x="8" y="4"/>
                </a:moveTo>
                <a:lnTo>
                  <a:pt x="4" y="7"/>
                </a:lnTo>
                <a:lnTo>
                  <a:pt x="188" y="7"/>
                </a:lnTo>
                <a:lnTo>
                  <a:pt x="188" y="0"/>
                </a:lnTo>
                <a:lnTo>
                  <a:pt x="4" y="0"/>
                </a:lnTo>
                <a:lnTo>
                  <a:pt x="0" y="4"/>
                </a:lnTo>
                <a:lnTo>
                  <a:pt x="4" y="0"/>
                </a:lnTo>
                <a:lnTo>
                  <a:pt x="0" y="0"/>
                </a:lnTo>
                <a:lnTo>
                  <a:pt x="0" y="4"/>
                </a:lnTo>
                <a:lnTo>
                  <a:pt x="8"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90" name="Freeform 311"/>
          <p:cNvSpPr>
            <a:spLocks/>
          </p:cNvSpPr>
          <p:nvPr/>
        </p:nvSpPr>
        <p:spPr bwMode="auto">
          <a:xfrm>
            <a:off x="4460082" y="1391842"/>
            <a:ext cx="13097" cy="39290"/>
          </a:xfrm>
          <a:custGeom>
            <a:avLst/>
            <a:gdLst>
              <a:gd name="T0" fmla="*/ 2147483646 w 8"/>
              <a:gd name="T1" fmla="*/ 2147483646 h 24"/>
              <a:gd name="T2" fmla="*/ 2147483646 w 8"/>
              <a:gd name="T3" fmla="*/ 2147483646 h 24"/>
              <a:gd name="T4" fmla="*/ 2147483646 w 8"/>
              <a:gd name="T5" fmla="*/ 0 h 24"/>
              <a:gd name="T6" fmla="*/ 0 w 8"/>
              <a:gd name="T7" fmla="*/ 0 h 24"/>
              <a:gd name="T8" fmla="*/ 0 w 8"/>
              <a:gd name="T9" fmla="*/ 2147483646 h 24"/>
              <a:gd name="T10" fmla="*/ 2147483646 w 8"/>
              <a:gd name="T11" fmla="*/ 2147483646 h 24"/>
              <a:gd name="T12" fmla="*/ 0 w 8"/>
              <a:gd name="T13" fmla="*/ 2147483646 h 24"/>
              <a:gd name="T14" fmla="*/ 0 w 8"/>
              <a:gd name="T15" fmla="*/ 2147483646 h 24"/>
              <a:gd name="T16" fmla="*/ 2147483646 w 8"/>
              <a:gd name="T17" fmla="*/ 2147483646 h 24"/>
              <a:gd name="T18" fmla="*/ 2147483646 w 8"/>
              <a:gd name="T19" fmla="*/ 2147483646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24"/>
              <a:gd name="T32" fmla="*/ 8 w 8"/>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24">
                <a:moveTo>
                  <a:pt x="4" y="17"/>
                </a:moveTo>
                <a:lnTo>
                  <a:pt x="8" y="21"/>
                </a:lnTo>
                <a:lnTo>
                  <a:pt x="8" y="0"/>
                </a:lnTo>
                <a:lnTo>
                  <a:pt x="0" y="0"/>
                </a:lnTo>
                <a:lnTo>
                  <a:pt x="0" y="21"/>
                </a:lnTo>
                <a:lnTo>
                  <a:pt x="4" y="24"/>
                </a:lnTo>
                <a:lnTo>
                  <a:pt x="0" y="21"/>
                </a:lnTo>
                <a:lnTo>
                  <a:pt x="0" y="24"/>
                </a:lnTo>
                <a:lnTo>
                  <a:pt x="4" y="24"/>
                </a:lnTo>
                <a:lnTo>
                  <a:pt x="4" y="1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91" name="Freeform 312"/>
          <p:cNvSpPr>
            <a:spLocks/>
          </p:cNvSpPr>
          <p:nvPr/>
        </p:nvSpPr>
        <p:spPr bwMode="auto">
          <a:xfrm>
            <a:off x="4467226" y="1420417"/>
            <a:ext cx="60722" cy="10715"/>
          </a:xfrm>
          <a:custGeom>
            <a:avLst/>
            <a:gdLst>
              <a:gd name="T0" fmla="*/ 2147483646 w 37"/>
              <a:gd name="T1" fmla="*/ 2147483646 h 7"/>
              <a:gd name="T2" fmla="*/ 2147483646 w 37"/>
              <a:gd name="T3" fmla="*/ 0 h 7"/>
              <a:gd name="T4" fmla="*/ 0 w 37"/>
              <a:gd name="T5" fmla="*/ 0 h 7"/>
              <a:gd name="T6" fmla="*/ 0 w 37"/>
              <a:gd name="T7" fmla="*/ 2147483646 h 7"/>
              <a:gd name="T8" fmla="*/ 2147483646 w 37"/>
              <a:gd name="T9" fmla="*/ 2147483646 h 7"/>
              <a:gd name="T10" fmla="*/ 2147483646 w 37"/>
              <a:gd name="T11" fmla="*/ 2147483646 h 7"/>
              <a:gd name="T12" fmla="*/ 2147483646 w 37"/>
              <a:gd name="T13" fmla="*/ 2147483646 h 7"/>
              <a:gd name="T14" fmla="*/ 2147483646 w 37"/>
              <a:gd name="T15" fmla="*/ 0 h 7"/>
              <a:gd name="T16" fmla="*/ 2147483646 w 37"/>
              <a:gd name="T17" fmla="*/ 0 h 7"/>
              <a:gd name="T18" fmla="*/ 2147483646 w 37"/>
              <a:gd name="T19" fmla="*/ 2147483646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
              <a:gd name="T31" fmla="*/ 0 h 7"/>
              <a:gd name="T32" fmla="*/ 37 w 37"/>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 h="7">
                <a:moveTo>
                  <a:pt x="37" y="4"/>
                </a:moveTo>
                <a:lnTo>
                  <a:pt x="33" y="0"/>
                </a:lnTo>
                <a:lnTo>
                  <a:pt x="0" y="0"/>
                </a:lnTo>
                <a:lnTo>
                  <a:pt x="0" y="7"/>
                </a:lnTo>
                <a:lnTo>
                  <a:pt x="33" y="7"/>
                </a:lnTo>
                <a:lnTo>
                  <a:pt x="27" y="4"/>
                </a:lnTo>
                <a:lnTo>
                  <a:pt x="37" y="4"/>
                </a:lnTo>
                <a:lnTo>
                  <a:pt x="37" y="0"/>
                </a:lnTo>
                <a:lnTo>
                  <a:pt x="33" y="0"/>
                </a:lnTo>
                <a:lnTo>
                  <a:pt x="37"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92" name="Freeform 313"/>
          <p:cNvSpPr>
            <a:spLocks/>
          </p:cNvSpPr>
          <p:nvPr/>
        </p:nvSpPr>
        <p:spPr bwMode="auto">
          <a:xfrm>
            <a:off x="4511279" y="1426369"/>
            <a:ext cx="16669" cy="288131"/>
          </a:xfrm>
          <a:custGeom>
            <a:avLst/>
            <a:gdLst>
              <a:gd name="T0" fmla="*/ 2147483646 w 10"/>
              <a:gd name="T1" fmla="*/ 2147483646 h 174"/>
              <a:gd name="T2" fmla="*/ 2147483646 w 10"/>
              <a:gd name="T3" fmla="*/ 2147483646 h 174"/>
              <a:gd name="T4" fmla="*/ 2147483646 w 10"/>
              <a:gd name="T5" fmla="*/ 0 h 174"/>
              <a:gd name="T6" fmla="*/ 0 w 10"/>
              <a:gd name="T7" fmla="*/ 0 h 174"/>
              <a:gd name="T8" fmla="*/ 0 w 10"/>
              <a:gd name="T9" fmla="*/ 2147483646 h 174"/>
              <a:gd name="T10" fmla="*/ 2147483646 w 10"/>
              <a:gd name="T11" fmla="*/ 2147483646 h 174"/>
              <a:gd name="T12" fmla="*/ 2147483646 w 10"/>
              <a:gd name="T13" fmla="*/ 2147483646 h 174"/>
              <a:gd name="T14" fmla="*/ 2147483646 w 10"/>
              <a:gd name="T15" fmla="*/ 2147483646 h 174"/>
              <a:gd name="T16" fmla="*/ 2147483646 w 10"/>
              <a:gd name="T17" fmla="*/ 2147483646 h 174"/>
              <a:gd name="T18" fmla="*/ 2147483646 w 10"/>
              <a:gd name="T19" fmla="*/ 2147483646 h 1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174"/>
              <a:gd name="T32" fmla="*/ 10 w 10"/>
              <a:gd name="T33" fmla="*/ 174 h 1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174">
                <a:moveTo>
                  <a:pt x="6" y="174"/>
                </a:moveTo>
                <a:lnTo>
                  <a:pt x="10" y="170"/>
                </a:lnTo>
                <a:lnTo>
                  <a:pt x="10" y="0"/>
                </a:lnTo>
                <a:lnTo>
                  <a:pt x="0" y="0"/>
                </a:lnTo>
                <a:lnTo>
                  <a:pt x="0" y="170"/>
                </a:lnTo>
                <a:lnTo>
                  <a:pt x="6" y="167"/>
                </a:lnTo>
                <a:lnTo>
                  <a:pt x="6" y="174"/>
                </a:lnTo>
                <a:lnTo>
                  <a:pt x="10" y="174"/>
                </a:lnTo>
                <a:lnTo>
                  <a:pt x="10" y="170"/>
                </a:lnTo>
                <a:lnTo>
                  <a:pt x="6" y="17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93" name="Freeform 314"/>
          <p:cNvSpPr>
            <a:spLocks/>
          </p:cNvSpPr>
          <p:nvPr/>
        </p:nvSpPr>
        <p:spPr bwMode="auto">
          <a:xfrm>
            <a:off x="4469607" y="1702594"/>
            <a:ext cx="51197" cy="11906"/>
          </a:xfrm>
          <a:custGeom>
            <a:avLst/>
            <a:gdLst>
              <a:gd name="T0" fmla="*/ 2147483646 w 31"/>
              <a:gd name="T1" fmla="*/ 2147483646 h 7"/>
              <a:gd name="T2" fmla="*/ 2147483646 w 31"/>
              <a:gd name="T3" fmla="*/ 2147483646 h 7"/>
              <a:gd name="T4" fmla="*/ 2147483646 w 31"/>
              <a:gd name="T5" fmla="*/ 2147483646 h 7"/>
              <a:gd name="T6" fmla="*/ 2147483646 w 31"/>
              <a:gd name="T7" fmla="*/ 0 h 7"/>
              <a:gd name="T8" fmla="*/ 2147483646 w 31"/>
              <a:gd name="T9" fmla="*/ 0 h 7"/>
              <a:gd name="T10" fmla="*/ 0 w 31"/>
              <a:gd name="T11" fmla="*/ 2147483646 h 7"/>
              <a:gd name="T12" fmla="*/ 2147483646 w 31"/>
              <a:gd name="T13" fmla="*/ 0 h 7"/>
              <a:gd name="T14" fmla="*/ 0 w 31"/>
              <a:gd name="T15" fmla="*/ 0 h 7"/>
              <a:gd name="T16" fmla="*/ 0 w 31"/>
              <a:gd name="T17" fmla="*/ 2147483646 h 7"/>
              <a:gd name="T18" fmla="*/ 2147483646 w 31"/>
              <a:gd name="T19" fmla="*/ 2147483646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7"/>
              <a:gd name="T32" fmla="*/ 31 w 31"/>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7">
                <a:moveTo>
                  <a:pt x="8" y="3"/>
                </a:moveTo>
                <a:lnTo>
                  <a:pt x="4" y="7"/>
                </a:lnTo>
                <a:lnTo>
                  <a:pt x="31" y="7"/>
                </a:lnTo>
                <a:lnTo>
                  <a:pt x="31" y="0"/>
                </a:lnTo>
                <a:lnTo>
                  <a:pt x="4" y="0"/>
                </a:lnTo>
                <a:lnTo>
                  <a:pt x="0" y="3"/>
                </a:lnTo>
                <a:lnTo>
                  <a:pt x="4" y="0"/>
                </a:lnTo>
                <a:lnTo>
                  <a:pt x="0" y="0"/>
                </a:lnTo>
                <a:lnTo>
                  <a:pt x="0" y="3"/>
                </a:lnTo>
                <a:lnTo>
                  <a:pt x="8"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94" name="Freeform 315"/>
          <p:cNvSpPr>
            <a:spLocks/>
          </p:cNvSpPr>
          <p:nvPr/>
        </p:nvSpPr>
        <p:spPr bwMode="auto">
          <a:xfrm>
            <a:off x="4469606" y="1707356"/>
            <a:ext cx="14288" cy="33338"/>
          </a:xfrm>
          <a:custGeom>
            <a:avLst/>
            <a:gdLst>
              <a:gd name="T0" fmla="*/ 2147483646 w 8"/>
              <a:gd name="T1" fmla="*/ 2147483646 h 20"/>
              <a:gd name="T2" fmla="*/ 2147483646 w 8"/>
              <a:gd name="T3" fmla="*/ 2147483646 h 20"/>
              <a:gd name="T4" fmla="*/ 2147483646 w 8"/>
              <a:gd name="T5" fmla="*/ 0 h 20"/>
              <a:gd name="T6" fmla="*/ 0 w 8"/>
              <a:gd name="T7" fmla="*/ 0 h 20"/>
              <a:gd name="T8" fmla="*/ 0 w 8"/>
              <a:gd name="T9" fmla="*/ 2147483646 h 20"/>
              <a:gd name="T10" fmla="*/ 2147483646 w 8"/>
              <a:gd name="T11" fmla="*/ 2147483646 h 20"/>
              <a:gd name="T12" fmla="*/ 2147483646 w 8"/>
              <a:gd name="T13" fmla="*/ 2147483646 h 20"/>
              <a:gd name="T14" fmla="*/ 0 60000 65536"/>
              <a:gd name="T15" fmla="*/ 0 60000 65536"/>
              <a:gd name="T16" fmla="*/ 0 60000 65536"/>
              <a:gd name="T17" fmla="*/ 0 60000 65536"/>
              <a:gd name="T18" fmla="*/ 0 60000 65536"/>
              <a:gd name="T19" fmla="*/ 0 60000 65536"/>
              <a:gd name="T20" fmla="*/ 0 60000 65536"/>
              <a:gd name="T21" fmla="*/ 0 w 8"/>
              <a:gd name="T22" fmla="*/ 0 h 20"/>
              <a:gd name="T23" fmla="*/ 8 w 8"/>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20">
                <a:moveTo>
                  <a:pt x="8" y="20"/>
                </a:moveTo>
                <a:lnTo>
                  <a:pt x="8" y="18"/>
                </a:lnTo>
                <a:lnTo>
                  <a:pt x="8" y="0"/>
                </a:lnTo>
                <a:lnTo>
                  <a:pt x="0" y="0"/>
                </a:lnTo>
                <a:lnTo>
                  <a:pt x="0" y="18"/>
                </a:lnTo>
                <a:lnTo>
                  <a:pt x="2" y="14"/>
                </a:lnTo>
                <a:lnTo>
                  <a:pt x="8" y="2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95" name="Freeform 316"/>
          <p:cNvSpPr>
            <a:spLocks/>
          </p:cNvSpPr>
          <p:nvPr/>
        </p:nvSpPr>
        <p:spPr bwMode="auto">
          <a:xfrm>
            <a:off x="4463654" y="1731169"/>
            <a:ext cx="20240" cy="16669"/>
          </a:xfrm>
          <a:custGeom>
            <a:avLst/>
            <a:gdLst>
              <a:gd name="T0" fmla="*/ 2147483646 w 12"/>
              <a:gd name="T1" fmla="*/ 2147483646 h 10"/>
              <a:gd name="T2" fmla="*/ 2147483646 w 12"/>
              <a:gd name="T3" fmla="*/ 2147483646 h 10"/>
              <a:gd name="T4" fmla="*/ 2147483646 w 12"/>
              <a:gd name="T5" fmla="*/ 2147483646 h 10"/>
              <a:gd name="T6" fmla="*/ 2147483646 w 12"/>
              <a:gd name="T7" fmla="*/ 0 h 10"/>
              <a:gd name="T8" fmla="*/ 2147483646 w 12"/>
              <a:gd name="T9" fmla="*/ 2147483646 h 10"/>
              <a:gd name="T10" fmla="*/ 0 w 12"/>
              <a:gd name="T11" fmla="*/ 2147483646 h 10"/>
              <a:gd name="T12" fmla="*/ 2147483646 w 12"/>
              <a:gd name="T13" fmla="*/ 2147483646 h 10"/>
              <a:gd name="T14" fmla="*/ 0 60000 65536"/>
              <a:gd name="T15" fmla="*/ 0 60000 65536"/>
              <a:gd name="T16" fmla="*/ 0 60000 65536"/>
              <a:gd name="T17" fmla="*/ 0 60000 65536"/>
              <a:gd name="T18" fmla="*/ 0 60000 65536"/>
              <a:gd name="T19" fmla="*/ 0 60000 65536"/>
              <a:gd name="T20" fmla="*/ 0 60000 65536"/>
              <a:gd name="T21" fmla="*/ 0 w 12"/>
              <a:gd name="T22" fmla="*/ 0 h 10"/>
              <a:gd name="T23" fmla="*/ 12 w 12"/>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0">
                <a:moveTo>
                  <a:pt x="8" y="8"/>
                </a:moveTo>
                <a:lnTo>
                  <a:pt x="8" y="10"/>
                </a:lnTo>
                <a:lnTo>
                  <a:pt x="12" y="6"/>
                </a:lnTo>
                <a:lnTo>
                  <a:pt x="6" y="0"/>
                </a:lnTo>
                <a:lnTo>
                  <a:pt x="2" y="4"/>
                </a:lnTo>
                <a:lnTo>
                  <a:pt x="0" y="8"/>
                </a:lnTo>
                <a:lnTo>
                  <a:pt x="8" y="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96" name="Freeform 317"/>
          <p:cNvSpPr>
            <a:spLocks/>
          </p:cNvSpPr>
          <p:nvPr/>
        </p:nvSpPr>
        <p:spPr bwMode="auto">
          <a:xfrm>
            <a:off x="4463653" y="1744266"/>
            <a:ext cx="13097" cy="3572"/>
          </a:xfrm>
          <a:custGeom>
            <a:avLst/>
            <a:gdLst>
              <a:gd name="T0" fmla="*/ 2147483646 w 8"/>
              <a:gd name="T1" fmla="*/ 2147483646 h 2"/>
              <a:gd name="T2" fmla="*/ 2147483646 w 8"/>
              <a:gd name="T3" fmla="*/ 2147483646 h 2"/>
              <a:gd name="T4" fmla="*/ 2147483646 w 8"/>
              <a:gd name="T5" fmla="*/ 0 h 2"/>
              <a:gd name="T6" fmla="*/ 0 w 8"/>
              <a:gd name="T7" fmla="*/ 0 h 2"/>
              <a:gd name="T8" fmla="*/ 0 w 8"/>
              <a:gd name="T9" fmla="*/ 2147483646 h 2"/>
              <a:gd name="T10" fmla="*/ 0 w 8"/>
              <a:gd name="T11" fmla="*/ 2147483646 h 2"/>
              <a:gd name="T12" fmla="*/ 2147483646 w 8"/>
              <a:gd name="T13" fmla="*/ 2147483646 h 2"/>
              <a:gd name="T14" fmla="*/ 0 60000 65536"/>
              <a:gd name="T15" fmla="*/ 0 60000 65536"/>
              <a:gd name="T16" fmla="*/ 0 60000 65536"/>
              <a:gd name="T17" fmla="*/ 0 60000 65536"/>
              <a:gd name="T18" fmla="*/ 0 60000 65536"/>
              <a:gd name="T19" fmla="*/ 0 60000 65536"/>
              <a:gd name="T20" fmla="*/ 0 60000 65536"/>
              <a:gd name="T21" fmla="*/ 0 w 8"/>
              <a:gd name="T22" fmla="*/ 0 h 2"/>
              <a:gd name="T23" fmla="*/ 8 w 8"/>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2">
                <a:moveTo>
                  <a:pt x="8" y="2"/>
                </a:moveTo>
                <a:lnTo>
                  <a:pt x="8" y="2"/>
                </a:lnTo>
                <a:lnTo>
                  <a:pt x="8" y="0"/>
                </a:lnTo>
                <a:lnTo>
                  <a:pt x="0" y="0"/>
                </a:lnTo>
                <a:lnTo>
                  <a:pt x="0" y="2"/>
                </a:lnTo>
                <a:lnTo>
                  <a:pt x="8"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97" name="Freeform 318"/>
          <p:cNvSpPr>
            <a:spLocks/>
          </p:cNvSpPr>
          <p:nvPr/>
        </p:nvSpPr>
        <p:spPr bwMode="auto">
          <a:xfrm>
            <a:off x="4463653" y="1744266"/>
            <a:ext cx="13097" cy="8334"/>
          </a:xfrm>
          <a:custGeom>
            <a:avLst/>
            <a:gdLst>
              <a:gd name="T0" fmla="*/ 2147483646 w 8"/>
              <a:gd name="T1" fmla="*/ 2147483646 h 5"/>
              <a:gd name="T2" fmla="*/ 2147483646 w 8"/>
              <a:gd name="T3" fmla="*/ 2147483646 h 5"/>
              <a:gd name="T4" fmla="*/ 2147483646 w 8"/>
              <a:gd name="T5" fmla="*/ 2147483646 h 5"/>
              <a:gd name="T6" fmla="*/ 0 w 8"/>
              <a:gd name="T7" fmla="*/ 2147483646 h 5"/>
              <a:gd name="T8" fmla="*/ 0 w 8"/>
              <a:gd name="T9" fmla="*/ 2147483646 h 5"/>
              <a:gd name="T10" fmla="*/ 2147483646 w 8"/>
              <a:gd name="T11" fmla="*/ 0 h 5"/>
              <a:gd name="T12" fmla="*/ 2147483646 w 8"/>
              <a:gd name="T13" fmla="*/ 2147483646 h 5"/>
              <a:gd name="T14" fmla="*/ 0 60000 65536"/>
              <a:gd name="T15" fmla="*/ 0 60000 65536"/>
              <a:gd name="T16" fmla="*/ 0 60000 65536"/>
              <a:gd name="T17" fmla="*/ 0 60000 65536"/>
              <a:gd name="T18" fmla="*/ 0 60000 65536"/>
              <a:gd name="T19" fmla="*/ 0 60000 65536"/>
              <a:gd name="T20" fmla="*/ 0 60000 65536"/>
              <a:gd name="T21" fmla="*/ 0 w 8"/>
              <a:gd name="T22" fmla="*/ 0 h 5"/>
              <a:gd name="T23" fmla="*/ 8 w 8"/>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5">
                <a:moveTo>
                  <a:pt x="8" y="5"/>
                </a:moveTo>
                <a:lnTo>
                  <a:pt x="8" y="3"/>
                </a:lnTo>
                <a:lnTo>
                  <a:pt x="8" y="2"/>
                </a:lnTo>
                <a:lnTo>
                  <a:pt x="0" y="2"/>
                </a:lnTo>
                <a:lnTo>
                  <a:pt x="0" y="3"/>
                </a:lnTo>
                <a:lnTo>
                  <a:pt x="2" y="0"/>
                </a:lnTo>
                <a:lnTo>
                  <a:pt x="8" y="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98" name="Freeform 319"/>
          <p:cNvSpPr>
            <a:spLocks/>
          </p:cNvSpPr>
          <p:nvPr/>
        </p:nvSpPr>
        <p:spPr bwMode="auto">
          <a:xfrm>
            <a:off x="4456510" y="1744267"/>
            <a:ext cx="20240" cy="21431"/>
          </a:xfrm>
          <a:custGeom>
            <a:avLst/>
            <a:gdLst>
              <a:gd name="T0" fmla="*/ 2147483646 w 12"/>
              <a:gd name="T1" fmla="*/ 2147483646 h 13"/>
              <a:gd name="T2" fmla="*/ 2147483646 w 12"/>
              <a:gd name="T3" fmla="*/ 2147483646 h 13"/>
              <a:gd name="T4" fmla="*/ 2147483646 w 12"/>
              <a:gd name="T5" fmla="*/ 2147483646 h 13"/>
              <a:gd name="T6" fmla="*/ 2147483646 w 12"/>
              <a:gd name="T7" fmla="*/ 2147483646 h 13"/>
              <a:gd name="T8" fmla="*/ 2147483646 w 12"/>
              <a:gd name="T9" fmla="*/ 2147483646 h 13"/>
              <a:gd name="T10" fmla="*/ 2147483646 w 12"/>
              <a:gd name="T11" fmla="*/ 2147483646 h 13"/>
              <a:gd name="T12" fmla="*/ 2147483646 w 12"/>
              <a:gd name="T13" fmla="*/ 2147483646 h 13"/>
              <a:gd name="T14" fmla="*/ 2147483646 w 12"/>
              <a:gd name="T15" fmla="*/ 2147483646 h 13"/>
              <a:gd name="T16" fmla="*/ 2147483646 w 12"/>
              <a:gd name="T17" fmla="*/ 2147483646 h 13"/>
              <a:gd name="T18" fmla="*/ 2147483646 w 12"/>
              <a:gd name="T19" fmla="*/ 2147483646 h 13"/>
              <a:gd name="T20" fmla="*/ 2147483646 w 12"/>
              <a:gd name="T21" fmla="*/ 0 h 13"/>
              <a:gd name="T22" fmla="*/ 2147483646 w 12"/>
              <a:gd name="T23" fmla="*/ 2147483646 h 13"/>
              <a:gd name="T24" fmla="*/ 2147483646 w 12"/>
              <a:gd name="T25" fmla="*/ 2147483646 h 13"/>
              <a:gd name="T26" fmla="*/ 2147483646 w 12"/>
              <a:gd name="T27" fmla="*/ 2147483646 h 13"/>
              <a:gd name="T28" fmla="*/ 2147483646 w 12"/>
              <a:gd name="T29" fmla="*/ 2147483646 h 13"/>
              <a:gd name="T30" fmla="*/ 2147483646 w 12"/>
              <a:gd name="T31" fmla="*/ 2147483646 h 13"/>
              <a:gd name="T32" fmla="*/ 2147483646 w 12"/>
              <a:gd name="T33" fmla="*/ 2147483646 h 13"/>
              <a:gd name="T34" fmla="*/ 0 w 12"/>
              <a:gd name="T35" fmla="*/ 2147483646 h 13"/>
              <a:gd name="T36" fmla="*/ 0 w 12"/>
              <a:gd name="T37" fmla="*/ 2147483646 h 13"/>
              <a:gd name="T38" fmla="*/ 2147483646 w 12"/>
              <a:gd name="T39" fmla="*/ 2147483646 h 13"/>
              <a:gd name="T40" fmla="*/ 2147483646 w 12"/>
              <a:gd name="T41" fmla="*/ 2147483646 h 13"/>
              <a:gd name="T42" fmla="*/ 2147483646 w 12"/>
              <a:gd name="T43" fmla="*/ 2147483646 h 13"/>
              <a:gd name="T44" fmla="*/ 2147483646 w 12"/>
              <a:gd name="T45" fmla="*/ 2147483646 h 13"/>
              <a:gd name="T46" fmla="*/ 2147483646 w 12"/>
              <a:gd name="T47" fmla="*/ 2147483646 h 1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
              <a:gd name="T73" fmla="*/ 0 h 13"/>
              <a:gd name="T74" fmla="*/ 12 w 12"/>
              <a:gd name="T75" fmla="*/ 13 h 1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 h="13">
                <a:moveTo>
                  <a:pt x="4" y="13"/>
                </a:moveTo>
                <a:lnTo>
                  <a:pt x="8" y="7"/>
                </a:lnTo>
                <a:lnTo>
                  <a:pt x="8" y="9"/>
                </a:lnTo>
                <a:lnTo>
                  <a:pt x="8" y="7"/>
                </a:lnTo>
                <a:lnTo>
                  <a:pt x="10" y="7"/>
                </a:lnTo>
                <a:lnTo>
                  <a:pt x="10" y="5"/>
                </a:lnTo>
                <a:lnTo>
                  <a:pt x="12" y="5"/>
                </a:lnTo>
                <a:lnTo>
                  <a:pt x="6" y="0"/>
                </a:lnTo>
                <a:lnTo>
                  <a:pt x="4" y="2"/>
                </a:lnTo>
                <a:lnTo>
                  <a:pt x="2" y="3"/>
                </a:lnTo>
                <a:lnTo>
                  <a:pt x="2" y="5"/>
                </a:lnTo>
                <a:lnTo>
                  <a:pt x="0" y="7"/>
                </a:lnTo>
                <a:lnTo>
                  <a:pt x="4" y="3"/>
                </a:lnTo>
                <a:lnTo>
                  <a:pt x="4" y="13"/>
                </a:lnTo>
                <a:lnTo>
                  <a:pt x="8" y="13"/>
                </a:lnTo>
                <a:lnTo>
                  <a:pt x="8" y="7"/>
                </a:lnTo>
                <a:lnTo>
                  <a:pt x="4" y="1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399" name="Freeform 320"/>
          <p:cNvSpPr>
            <a:spLocks/>
          </p:cNvSpPr>
          <p:nvPr/>
        </p:nvSpPr>
        <p:spPr bwMode="auto">
          <a:xfrm>
            <a:off x="4432698" y="1749029"/>
            <a:ext cx="30956" cy="26194"/>
          </a:xfrm>
          <a:custGeom>
            <a:avLst/>
            <a:gdLst>
              <a:gd name="T0" fmla="*/ 2147483646 w 19"/>
              <a:gd name="T1" fmla="*/ 2147483646 h 16"/>
              <a:gd name="T2" fmla="*/ 2147483646 w 19"/>
              <a:gd name="T3" fmla="*/ 2147483646 h 16"/>
              <a:gd name="T4" fmla="*/ 2147483646 w 19"/>
              <a:gd name="T5" fmla="*/ 2147483646 h 16"/>
              <a:gd name="T6" fmla="*/ 2147483646 w 19"/>
              <a:gd name="T7" fmla="*/ 2147483646 h 16"/>
              <a:gd name="T8" fmla="*/ 2147483646 w 19"/>
              <a:gd name="T9" fmla="*/ 2147483646 h 16"/>
              <a:gd name="T10" fmla="*/ 2147483646 w 19"/>
              <a:gd name="T11" fmla="*/ 2147483646 h 16"/>
              <a:gd name="T12" fmla="*/ 2147483646 w 19"/>
              <a:gd name="T13" fmla="*/ 2147483646 h 16"/>
              <a:gd name="T14" fmla="*/ 2147483646 w 19"/>
              <a:gd name="T15" fmla="*/ 2147483646 h 16"/>
              <a:gd name="T16" fmla="*/ 2147483646 w 19"/>
              <a:gd name="T17" fmla="*/ 2147483646 h 16"/>
              <a:gd name="T18" fmla="*/ 2147483646 w 19"/>
              <a:gd name="T19" fmla="*/ 2147483646 h 16"/>
              <a:gd name="T20" fmla="*/ 2147483646 w 19"/>
              <a:gd name="T21" fmla="*/ 0 h 16"/>
              <a:gd name="T22" fmla="*/ 2147483646 w 19"/>
              <a:gd name="T23" fmla="*/ 2147483646 h 16"/>
              <a:gd name="T24" fmla="*/ 2147483646 w 19"/>
              <a:gd name="T25" fmla="*/ 2147483646 h 16"/>
              <a:gd name="T26" fmla="*/ 2147483646 w 19"/>
              <a:gd name="T27" fmla="*/ 2147483646 h 16"/>
              <a:gd name="T28" fmla="*/ 2147483646 w 19"/>
              <a:gd name="T29" fmla="*/ 2147483646 h 16"/>
              <a:gd name="T30" fmla="*/ 2147483646 w 19"/>
              <a:gd name="T31" fmla="*/ 2147483646 h 16"/>
              <a:gd name="T32" fmla="*/ 2147483646 w 19"/>
              <a:gd name="T33" fmla="*/ 2147483646 h 16"/>
              <a:gd name="T34" fmla="*/ 2147483646 w 19"/>
              <a:gd name="T35" fmla="*/ 2147483646 h 16"/>
              <a:gd name="T36" fmla="*/ 2147483646 w 19"/>
              <a:gd name="T37" fmla="*/ 2147483646 h 16"/>
              <a:gd name="T38" fmla="*/ 0 w 19"/>
              <a:gd name="T39" fmla="*/ 2147483646 h 16"/>
              <a:gd name="T40" fmla="*/ 2147483646 w 19"/>
              <a:gd name="T41" fmla="*/ 2147483646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
              <a:gd name="T64" fmla="*/ 0 h 16"/>
              <a:gd name="T65" fmla="*/ 19 w 19"/>
              <a:gd name="T66" fmla="*/ 16 h 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 h="16">
                <a:moveTo>
                  <a:pt x="6" y="16"/>
                </a:moveTo>
                <a:lnTo>
                  <a:pt x="4" y="16"/>
                </a:lnTo>
                <a:lnTo>
                  <a:pt x="6" y="16"/>
                </a:lnTo>
                <a:lnTo>
                  <a:pt x="10" y="16"/>
                </a:lnTo>
                <a:lnTo>
                  <a:pt x="12" y="14"/>
                </a:lnTo>
                <a:lnTo>
                  <a:pt x="13" y="12"/>
                </a:lnTo>
                <a:lnTo>
                  <a:pt x="17" y="10"/>
                </a:lnTo>
                <a:lnTo>
                  <a:pt x="19" y="10"/>
                </a:lnTo>
                <a:lnTo>
                  <a:pt x="19" y="0"/>
                </a:lnTo>
                <a:lnTo>
                  <a:pt x="17" y="2"/>
                </a:lnTo>
                <a:lnTo>
                  <a:pt x="15" y="2"/>
                </a:lnTo>
                <a:lnTo>
                  <a:pt x="12" y="4"/>
                </a:lnTo>
                <a:lnTo>
                  <a:pt x="10" y="6"/>
                </a:lnTo>
                <a:lnTo>
                  <a:pt x="8" y="6"/>
                </a:lnTo>
                <a:lnTo>
                  <a:pt x="6" y="8"/>
                </a:lnTo>
                <a:lnTo>
                  <a:pt x="4" y="8"/>
                </a:lnTo>
                <a:lnTo>
                  <a:pt x="0" y="10"/>
                </a:lnTo>
                <a:lnTo>
                  <a:pt x="6" y="1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00" name="Freeform 321"/>
          <p:cNvSpPr>
            <a:spLocks/>
          </p:cNvSpPr>
          <p:nvPr/>
        </p:nvSpPr>
        <p:spPr bwMode="auto">
          <a:xfrm>
            <a:off x="4400551" y="1765698"/>
            <a:ext cx="41672" cy="20240"/>
          </a:xfrm>
          <a:custGeom>
            <a:avLst/>
            <a:gdLst>
              <a:gd name="T0" fmla="*/ 2147483646 w 25"/>
              <a:gd name="T1" fmla="*/ 2147483646 h 12"/>
              <a:gd name="T2" fmla="*/ 0 w 25"/>
              <a:gd name="T3" fmla="*/ 2147483646 h 12"/>
              <a:gd name="T4" fmla="*/ 2147483646 w 25"/>
              <a:gd name="T5" fmla="*/ 2147483646 h 12"/>
              <a:gd name="T6" fmla="*/ 2147483646 w 25"/>
              <a:gd name="T7" fmla="*/ 2147483646 h 12"/>
              <a:gd name="T8" fmla="*/ 2147483646 w 25"/>
              <a:gd name="T9" fmla="*/ 2147483646 h 12"/>
              <a:gd name="T10" fmla="*/ 2147483646 w 25"/>
              <a:gd name="T11" fmla="*/ 2147483646 h 12"/>
              <a:gd name="T12" fmla="*/ 2147483646 w 25"/>
              <a:gd name="T13" fmla="*/ 2147483646 h 12"/>
              <a:gd name="T14" fmla="*/ 2147483646 w 25"/>
              <a:gd name="T15" fmla="*/ 2147483646 h 12"/>
              <a:gd name="T16" fmla="*/ 2147483646 w 25"/>
              <a:gd name="T17" fmla="*/ 2147483646 h 12"/>
              <a:gd name="T18" fmla="*/ 2147483646 w 25"/>
              <a:gd name="T19" fmla="*/ 2147483646 h 12"/>
              <a:gd name="T20" fmla="*/ 2147483646 w 25"/>
              <a:gd name="T21" fmla="*/ 0 h 12"/>
              <a:gd name="T22" fmla="*/ 2147483646 w 25"/>
              <a:gd name="T23" fmla="*/ 0 h 12"/>
              <a:gd name="T24" fmla="*/ 2147483646 w 25"/>
              <a:gd name="T25" fmla="*/ 0 h 12"/>
              <a:gd name="T26" fmla="*/ 2147483646 w 25"/>
              <a:gd name="T27" fmla="*/ 2147483646 h 12"/>
              <a:gd name="T28" fmla="*/ 2147483646 w 25"/>
              <a:gd name="T29" fmla="*/ 2147483646 h 12"/>
              <a:gd name="T30" fmla="*/ 2147483646 w 25"/>
              <a:gd name="T31" fmla="*/ 2147483646 h 12"/>
              <a:gd name="T32" fmla="*/ 2147483646 w 25"/>
              <a:gd name="T33" fmla="*/ 2147483646 h 12"/>
              <a:gd name="T34" fmla="*/ 2147483646 w 25"/>
              <a:gd name="T35" fmla="*/ 2147483646 h 12"/>
              <a:gd name="T36" fmla="*/ 2147483646 w 25"/>
              <a:gd name="T37" fmla="*/ 2147483646 h 12"/>
              <a:gd name="T38" fmla="*/ 2147483646 w 25"/>
              <a:gd name="T39" fmla="*/ 2147483646 h 12"/>
              <a:gd name="T40" fmla="*/ 2147483646 w 25"/>
              <a:gd name="T41" fmla="*/ 2147483646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
              <a:gd name="T64" fmla="*/ 0 h 12"/>
              <a:gd name="T65" fmla="*/ 25 w 25"/>
              <a:gd name="T66" fmla="*/ 12 h 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 h="12">
                <a:moveTo>
                  <a:pt x="2" y="10"/>
                </a:moveTo>
                <a:lnTo>
                  <a:pt x="0" y="10"/>
                </a:lnTo>
                <a:lnTo>
                  <a:pt x="4" y="12"/>
                </a:lnTo>
                <a:lnTo>
                  <a:pt x="8" y="12"/>
                </a:lnTo>
                <a:lnTo>
                  <a:pt x="9" y="10"/>
                </a:lnTo>
                <a:lnTo>
                  <a:pt x="13" y="10"/>
                </a:lnTo>
                <a:lnTo>
                  <a:pt x="17" y="10"/>
                </a:lnTo>
                <a:lnTo>
                  <a:pt x="21" y="8"/>
                </a:lnTo>
                <a:lnTo>
                  <a:pt x="23" y="8"/>
                </a:lnTo>
                <a:lnTo>
                  <a:pt x="25" y="6"/>
                </a:lnTo>
                <a:lnTo>
                  <a:pt x="19" y="0"/>
                </a:lnTo>
                <a:lnTo>
                  <a:pt x="17" y="0"/>
                </a:lnTo>
                <a:lnTo>
                  <a:pt x="15" y="2"/>
                </a:lnTo>
                <a:lnTo>
                  <a:pt x="11" y="2"/>
                </a:lnTo>
                <a:lnTo>
                  <a:pt x="9" y="2"/>
                </a:lnTo>
                <a:lnTo>
                  <a:pt x="6" y="2"/>
                </a:lnTo>
                <a:lnTo>
                  <a:pt x="4" y="2"/>
                </a:lnTo>
                <a:lnTo>
                  <a:pt x="2" y="2"/>
                </a:lnTo>
                <a:lnTo>
                  <a:pt x="2" y="1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01" name="Freeform 322"/>
          <p:cNvSpPr>
            <a:spLocks/>
          </p:cNvSpPr>
          <p:nvPr/>
        </p:nvSpPr>
        <p:spPr bwMode="auto">
          <a:xfrm>
            <a:off x="4196954" y="1769269"/>
            <a:ext cx="207169" cy="13097"/>
          </a:xfrm>
          <a:custGeom>
            <a:avLst/>
            <a:gdLst>
              <a:gd name="T0" fmla="*/ 2147483646 w 125"/>
              <a:gd name="T1" fmla="*/ 2147483646 h 8"/>
              <a:gd name="T2" fmla="*/ 2147483646 w 125"/>
              <a:gd name="T3" fmla="*/ 2147483646 h 8"/>
              <a:gd name="T4" fmla="*/ 2147483646 w 125"/>
              <a:gd name="T5" fmla="*/ 2147483646 h 8"/>
              <a:gd name="T6" fmla="*/ 2147483646 w 125"/>
              <a:gd name="T7" fmla="*/ 0 h 8"/>
              <a:gd name="T8" fmla="*/ 2147483646 w 125"/>
              <a:gd name="T9" fmla="*/ 0 h 8"/>
              <a:gd name="T10" fmla="*/ 0 w 125"/>
              <a:gd name="T11" fmla="*/ 2147483646 h 8"/>
              <a:gd name="T12" fmla="*/ 2147483646 w 125"/>
              <a:gd name="T13" fmla="*/ 0 h 8"/>
              <a:gd name="T14" fmla="*/ 0 w 125"/>
              <a:gd name="T15" fmla="*/ 0 h 8"/>
              <a:gd name="T16" fmla="*/ 0 w 125"/>
              <a:gd name="T17" fmla="*/ 2147483646 h 8"/>
              <a:gd name="T18" fmla="*/ 2147483646 w 125"/>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5"/>
              <a:gd name="T31" fmla="*/ 0 h 8"/>
              <a:gd name="T32" fmla="*/ 125 w 125"/>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5" h="8">
                <a:moveTo>
                  <a:pt x="8" y="4"/>
                </a:moveTo>
                <a:lnTo>
                  <a:pt x="4" y="8"/>
                </a:lnTo>
                <a:lnTo>
                  <a:pt x="125" y="8"/>
                </a:lnTo>
                <a:lnTo>
                  <a:pt x="125" y="0"/>
                </a:lnTo>
                <a:lnTo>
                  <a:pt x="4" y="0"/>
                </a:lnTo>
                <a:lnTo>
                  <a:pt x="0" y="4"/>
                </a:lnTo>
                <a:lnTo>
                  <a:pt x="4" y="0"/>
                </a:lnTo>
                <a:lnTo>
                  <a:pt x="0" y="0"/>
                </a:lnTo>
                <a:lnTo>
                  <a:pt x="0" y="4"/>
                </a:lnTo>
                <a:lnTo>
                  <a:pt x="8"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02" name="Freeform 323"/>
          <p:cNvSpPr>
            <a:spLocks/>
          </p:cNvSpPr>
          <p:nvPr/>
        </p:nvSpPr>
        <p:spPr bwMode="auto">
          <a:xfrm>
            <a:off x="4196953" y="1775222"/>
            <a:ext cx="13097" cy="70247"/>
          </a:xfrm>
          <a:custGeom>
            <a:avLst/>
            <a:gdLst>
              <a:gd name="T0" fmla="*/ 2147483646 w 8"/>
              <a:gd name="T1" fmla="*/ 2147483646 h 42"/>
              <a:gd name="T2" fmla="*/ 2147483646 w 8"/>
              <a:gd name="T3" fmla="*/ 2147483646 h 42"/>
              <a:gd name="T4" fmla="*/ 2147483646 w 8"/>
              <a:gd name="T5" fmla="*/ 0 h 42"/>
              <a:gd name="T6" fmla="*/ 0 w 8"/>
              <a:gd name="T7" fmla="*/ 0 h 42"/>
              <a:gd name="T8" fmla="*/ 0 w 8"/>
              <a:gd name="T9" fmla="*/ 2147483646 h 42"/>
              <a:gd name="T10" fmla="*/ 2147483646 w 8"/>
              <a:gd name="T11" fmla="*/ 2147483646 h 42"/>
              <a:gd name="T12" fmla="*/ 0 w 8"/>
              <a:gd name="T13" fmla="*/ 2147483646 h 42"/>
              <a:gd name="T14" fmla="*/ 0 w 8"/>
              <a:gd name="T15" fmla="*/ 2147483646 h 42"/>
              <a:gd name="T16" fmla="*/ 2147483646 w 8"/>
              <a:gd name="T17" fmla="*/ 2147483646 h 42"/>
              <a:gd name="T18" fmla="*/ 2147483646 w 8"/>
              <a:gd name="T19" fmla="*/ 2147483646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42"/>
              <a:gd name="T32" fmla="*/ 8 w 8"/>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42">
                <a:moveTo>
                  <a:pt x="4" y="34"/>
                </a:moveTo>
                <a:lnTo>
                  <a:pt x="8" y="38"/>
                </a:lnTo>
                <a:lnTo>
                  <a:pt x="8" y="0"/>
                </a:lnTo>
                <a:lnTo>
                  <a:pt x="0" y="0"/>
                </a:lnTo>
                <a:lnTo>
                  <a:pt x="0" y="38"/>
                </a:lnTo>
                <a:lnTo>
                  <a:pt x="4" y="42"/>
                </a:lnTo>
                <a:lnTo>
                  <a:pt x="0" y="38"/>
                </a:lnTo>
                <a:lnTo>
                  <a:pt x="0" y="42"/>
                </a:lnTo>
                <a:lnTo>
                  <a:pt x="4" y="42"/>
                </a:lnTo>
                <a:lnTo>
                  <a:pt x="4" y="3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03" name="Freeform 324"/>
          <p:cNvSpPr>
            <a:spLocks/>
          </p:cNvSpPr>
          <p:nvPr/>
        </p:nvSpPr>
        <p:spPr bwMode="auto">
          <a:xfrm>
            <a:off x="3876676" y="1385888"/>
            <a:ext cx="545306" cy="10716"/>
          </a:xfrm>
          <a:custGeom>
            <a:avLst/>
            <a:gdLst>
              <a:gd name="T0" fmla="*/ 2147483646 w 330"/>
              <a:gd name="T1" fmla="*/ 2147483646 h 7"/>
              <a:gd name="T2" fmla="*/ 2147483646 w 330"/>
              <a:gd name="T3" fmla="*/ 2147483646 h 7"/>
              <a:gd name="T4" fmla="*/ 2147483646 w 330"/>
              <a:gd name="T5" fmla="*/ 2147483646 h 7"/>
              <a:gd name="T6" fmla="*/ 2147483646 w 330"/>
              <a:gd name="T7" fmla="*/ 0 h 7"/>
              <a:gd name="T8" fmla="*/ 2147483646 w 330"/>
              <a:gd name="T9" fmla="*/ 0 h 7"/>
              <a:gd name="T10" fmla="*/ 0 w 330"/>
              <a:gd name="T11" fmla="*/ 2147483646 h 7"/>
              <a:gd name="T12" fmla="*/ 2147483646 w 330"/>
              <a:gd name="T13" fmla="*/ 0 h 7"/>
              <a:gd name="T14" fmla="*/ 0 w 330"/>
              <a:gd name="T15" fmla="*/ 0 h 7"/>
              <a:gd name="T16" fmla="*/ 0 w 330"/>
              <a:gd name="T17" fmla="*/ 2147483646 h 7"/>
              <a:gd name="T18" fmla="*/ 2147483646 w 330"/>
              <a:gd name="T19" fmla="*/ 2147483646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0"/>
              <a:gd name="T31" fmla="*/ 0 h 7"/>
              <a:gd name="T32" fmla="*/ 330 w 330"/>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0" h="7">
                <a:moveTo>
                  <a:pt x="10" y="4"/>
                </a:moveTo>
                <a:lnTo>
                  <a:pt x="4" y="7"/>
                </a:lnTo>
                <a:lnTo>
                  <a:pt x="330" y="7"/>
                </a:lnTo>
                <a:lnTo>
                  <a:pt x="330" y="0"/>
                </a:lnTo>
                <a:lnTo>
                  <a:pt x="4" y="0"/>
                </a:lnTo>
                <a:lnTo>
                  <a:pt x="0" y="4"/>
                </a:lnTo>
                <a:lnTo>
                  <a:pt x="4" y="0"/>
                </a:lnTo>
                <a:lnTo>
                  <a:pt x="0" y="0"/>
                </a:lnTo>
                <a:lnTo>
                  <a:pt x="0" y="4"/>
                </a:lnTo>
                <a:lnTo>
                  <a:pt x="1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04" name="Freeform 325"/>
          <p:cNvSpPr>
            <a:spLocks/>
          </p:cNvSpPr>
          <p:nvPr/>
        </p:nvSpPr>
        <p:spPr bwMode="auto">
          <a:xfrm>
            <a:off x="3876675" y="1391841"/>
            <a:ext cx="16669" cy="38100"/>
          </a:xfrm>
          <a:custGeom>
            <a:avLst/>
            <a:gdLst>
              <a:gd name="T0" fmla="*/ 2147483646 w 10"/>
              <a:gd name="T1" fmla="*/ 2147483646 h 23"/>
              <a:gd name="T2" fmla="*/ 2147483646 w 10"/>
              <a:gd name="T3" fmla="*/ 2147483646 h 23"/>
              <a:gd name="T4" fmla="*/ 2147483646 w 10"/>
              <a:gd name="T5" fmla="*/ 0 h 23"/>
              <a:gd name="T6" fmla="*/ 0 w 10"/>
              <a:gd name="T7" fmla="*/ 0 h 23"/>
              <a:gd name="T8" fmla="*/ 0 w 10"/>
              <a:gd name="T9" fmla="*/ 2147483646 h 23"/>
              <a:gd name="T10" fmla="*/ 2147483646 w 10"/>
              <a:gd name="T11" fmla="*/ 2147483646 h 23"/>
              <a:gd name="T12" fmla="*/ 0 w 10"/>
              <a:gd name="T13" fmla="*/ 2147483646 h 23"/>
              <a:gd name="T14" fmla="*/ 0 w 10"/>
              <a:gd name="T15" fmla="*/ 2147483646 h 23"/>
              <a:gd name="T16" fmla="*/ 2147483646 w 10"/>
              <a:gd name="T17" fmla="*/ 2147483646 h 23"/>
              <a:gd name="T18" fmla="*/ 2147483646 w 10"/>
              <a:gd name="T19" fmla="*/ 2147483646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23"/>
              <a:gd name="T32" fmla="*/ 10 w 10"/>
              <a:gd name="T33" fmla="*/ 23 h 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23">
                <a:moveTo>
                  <a:pt x="4" y="15"/>
                </a:moveTo>
                <a:lnTo>
                  <a:pt x="10" y="19"/>
                </a:lnTo>
                <a:lnTo>
                  <a:pt x="10" y="0"/>
                </a:lnTo>
                <a:lnTo>
                  <a:pt x="0" y="0"/>
                </a:lnTo>
                <a:lnTo>
                  <a:pt x="0" y="19"/>
                </a:lnTo>
                <a:lnTo>
                  <a:pt x="4" y="23"/>
                </a:lnTo>
                <a:lnTo>
                  <a:pt x="0" y="19"/>
                </a:lnTo>
                <a:lnTo>
                  <a:pt x="0" y="23"/>
                </a:lnTo>
                <a:lnTo>
                  <a:pt x="4" y="23"/>
                </a:lnTo>
                <a:lnTo>
                  <a:pt x="4" y="1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05" name="Freeform 326"/>
          <p:cNvSpPr>
            <a:spLocks/>
          </p:cNvSpPr>
          <p:nvPr/>
        </p:nvSpPr>
        <p:spPr bwMode="auto">
          <a:xfrm>
            <a:off x="3883819" y="1416844"/>
            <a:ext cx="69056" cy="13097"/>
          </a:xfrm>
          <a:custGeom>
            <a:avLst/>
            <a:gdLst>
              <a:gd name="T0" fmla="*/ 2147483646 w 42"/>
              <a:gd name="T1" fmla="*/ 2147483646 h 8"/>
              <a:gd name="T2" fmla="*/ 2147483646 w 42"/>
              <a:gd name="T3" fmla="*/ 0 h 8"/>
              <a:gd name="T4" fmla="*/ 0 w 42"/>
              <a:gd name="T5" fmla="*/ 0 h 8"/>
              <a:gd name="T6" fmla="*/ 0 w 42"/>
              <a:gd name="T7" fmla="*/ 2147483646 h 8"/>
              <a:gd name="T8" fmla="*/ 2147483646 w 42"/>
              <a:gd name="T9" fmla="*/ 2147483646 h 8"/>
              <a:gd name="T10" fmla="*/ 2147483646 w 42"/>
              <a:gd name="T11" fmla="*/ 2147483646 h 8"/>
              <a:gd name="T12" fmla="*/ 2147483646 w 42"/>
              <a:gd name="T13" fmla="*/ 2147483646 h 8"/>
              <a:gd name="T14" fmla="*/ 2147483646 w 42"/>
              <a:gd name="T15" fmla="*/ 0 h 8"/>
              <a:gd name="T16" fmla="*/ 2147483646 w 42"/>
              <a:gd name="T17" fmla="*/ 0 h 8"/>
              <a:gd name="T18" fmla="*/ 2147483646 w 42"/>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8"/>
              <a:gd name="T32" fmla="*/ 42 w 42"/>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8">
                <a:moveTo>
                  <a:pt x="42" y="4"/>
                </a:moveTo>
                <a:lnTo>
                  <a:pt x="39" y="0"/>
                </a:lnTo>
                <a:lnTo>
                  <a:pt x="0" y="0"/>
                </a:lnTo>
                <a:lnTo>
                  <a:pt x="0" y="8"/>
                </a:lnTo>
                <a:lnTo>
                  <a:pt x="39" y="8"/>
                </a:lnTo>
                <a:lnTo>
                  <a:pt x="35" y="4"/>
                </a:lnTo>
                <a:lnTo>
                  <a:pt x="42" y="4"/>
                </a:lnTo>
                <a:lnTo>
                  <a:pt x="42" y="0"/>
                </a:lnTo>
                <a:lnTo>
                  <a:pt x="39" y="0"/>
                </a:lnTo>
                <a:lnTo>
                  <a:pt x="42"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06" name="Freeform 327"/>
          <p:cNvSpPr>
            <a:spLocks/>
          </p:cNvSpPr>
          <p:nvPr/>
        </p:nvSpPr>
        <p:spPr bwMode="auto">
          <a:xfrm>
            <a:off x="3940969" y="1423988"/>
            <a:ext cx="11906" cy="283369"/>
          </a:xfrm>
          <a:custGeom>
            <a:avLst/>
            <a:gdLst>
              <a:gd name="T0" fmla="*/ 2147483646 w 7"/>
              <a:gd name="T1" fmla="*/ 2147483646 h 172"/>
              <a:gd name="T2" fmla="*/ 2147483646 w 7"/>
              <a:gd name="T3" fmla="*/ 2147483646 h 172"/>
              <a:gd name="T4" fmla="*/ 2147483646 w 7"/>
              <a:gd name="T5" fmla="*/ 0 h 172"/>
              <a:gd name="T6" fmla="*/ 0 w 7"/>
              <a:gd name="T7" fmla="*/ 0 h 172"/>
              <a:gd name="T8" fmla="*/ 0 w 7"/>
              <a:gd name="T9" fmla="*/ 2147483646 h 172"/>
              <a:gd name="T10" fmla="*/ 2147483646 w 7"/>
              <a:gd name="T11" fmla="*/ 2147483646 h 172"/>
              <a:gd name="T12" fmla="*/ 2147483646 w 7"/>
              <a:gd name="T13" fmla="*/ 2147483646 h 172"/>
              <a:gd name="T14" fmla="*/ 2147483646 w 7"/>
              <a:gd name="T15" fmla="*/ 2147483646 h 172"/>
              <a:gd name="T16" fmla="*/ 2147483646 w 7"/>
              <a:gd name="T17" fmla="*/ 2147483646 h 172"/>
              <a:gd name="T18" fmla="*/ 2147483646 w 7"/>
              <a:gd name="T19" fmla="*/ 2147483646 h 1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172"/>
              <a:gd name="T32" fmla="*/ 7 w 7"/>
              <a:gd name="T33" fmla="*/ 172 h 1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172">
                <a:moveTo>
                  <a:pt x="4" y="172"/>
                </a:moveTo>
                <a:lnTo>
                  <a:pt x="7" y="169"/>
                </a:lnTo>
                <a:lnTo>
                  <a:pt x="7" y="0"/>
                </a:lnTo>
                <a:lnTo>
                  <a:pt x="0" y="0"/>
                </a:lnTo>
                <a:lnTo>
                  <a:pt x="0" y="169"/>
                </a:lnTo>
                <a:lnTo>
                  <a:pt x="4" y="165"/>
                </a:lnTo>
                <a:lnTo>
                  <a:pt x="4" y="172"/>
                </a:lnTo>
                <a:lnTo>
                  <a:pt x="7" y="172"/>
                </a:lnTo>
                <a:lnTo>
                  <a:pt x="7" y="169"/>
                </a:lnTo>
                <a:lnTo>
                  <a:pt x="4" y="17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07" name="Freeform 328"/>
          <p:cNvSpPr>
            <a:spLocks/>
          </p:cNvSpPr>
          <p:nvPr/>
        </p:nvSpPr>
        <p:spPr bwMode="auto">
          <a:xfrm>
            <a:off x="3883819" y="1696642"/>
            <a:ext cx="64294" cy="10715"/>
          </a:xfrm>
          <a:custGeom>
            <a:avLst/>
            <a:gdLst>
              <a:gd name="T0" fmla="*/ 2147483646 w 39"/>
              <a:gd name="T1" fmla="*/ 2147483646 h 7"/>
              <a:gd name="T2" fmla="*/ 2147483646 w 39"/>
              <a:gd name="T3" fmla="*/ 2147483646 h 7"/>
              <a:gd name="T4" fmla="*/ 2147483646 w 39"/>
              <a:gd name="T5" fmla="*/ 2147483646 h 7"/>
              <a:gd name="T6" fmla="*/ 2147483646 w 39"/>
              <a:gd name="T7" fmla="*/ 0 h 7"/>
              <a:gd name="T8" fmla="*/ 2147483646 w 39"/>
              <a:gd name="T9" fmla="*/ 0 h 7"/>
              <a:gd name="T10" fmla="*/ 0 w 39"/>
              <a:gd name="T11" fmla="*/ 2147483646 h 7"/>
              <a:gd name="T12" fmla="*/ 2147483646 w 39"/>
              <a:gd name="T13" fmla="*/ 0 h 7"/>
              <a:gd name="T14" fmla="*/ 0 w 39"/>
              <a:gd name="T15" fmla="*/ 0 h 7"/>
              <a:gd name="T16" fmla="*/ 0 w 39"/>
              <a:gd name="T17" fmla="*/ 2147483646 h 7"/>
              <a:gd name="T18" fmla="*/ 2147483646 w 39"/>
              <a:gd name="T19" fmla="*/ 2147483646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9"/>
              <a:gd name="T31" fmla="*/ 0 h 7"/>
              <a:gd name="T32" fmla="*/ 39 w 39"/>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9" h="7">
                <a:moveTo>
                  <a:pt x="8" y="4"/>
                </a:moveTo>
                <a:lnTo>
                  <a:pt x="4" y="7"/>
                </a:lnTo>
                <a:lnTo>
                  <a:pt x="39" y="7"/>
                </a:lnTo>
                <a:lnTo>
                  <a:pt x="39" y="0"/>
                </a:lnTo>
                <a:lnTo>
                  <a:pt x="4" y="0"/>
                </a:lnTo>
                <a:lnTo>
                  <a:pt x="0" y="4"/>
                </a:lnTo>
                <a:lnTo>
                  <a:pt x="4" y="0"/>
                </a:lnTo>
                <a:lnTo>
                  <a:pt x="0" y="0"/>
                </a:lnTo>
                <a:lnTo>
                  <a:pt x="0" y="4"/>
                </a:lnTo>
                <a:lnTo>
                  <a:pt x="8"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08" name="Freeform 329"/>
          <p:cNvSpPr>
            <a:spLocks/>
          </p:cNvSpPr>
          <p:nvPr/>
        </p:nvSpPr>
        <p:spPr bwMode="auto">
          <a:xfrm>
            <a:off x="3883819" y="1702594"/>
            <a:ext cx="13097" cy="32147"/>
          </a:xfrm>
          <a:custGeom>
            <a:avLst/>
            <a:gdLst>
              <a:gd name="T0" fmla="*/ 2147483646 w 8"/>
              <a:gd name="T1" fmla="*/ 2147483646 h 19"/>
              <a:gd name="T2" fmla="*/ 2147483646 w 8"/>
              <a:gd name="T3" fmla="*/ 2147483646 h 19"/>
              <a:gd name="T4" fmla="*/ 2147483646 w 8"/>
              <a:gd name="T5" fmla="*/ 0 h 19"/>
              <a:gd name="T6" fmla="*/ 0 w 8"/>
              <a:gd name="T7" fmla="*/ 0 h 19"/>
              <a:gd name="T8" fmla="*/ 0 w 8"/>
              <a:gd name="T9" fmla="*/ 2147483646 h 19"/>
              <a:gd name="T10" fmla="*/ 2147483646 w 8"/>
              <a:gd name="T11" fmla="*/ 2147483646 h 19"/>
              <a:gd name="T12" fmla="*/ 2147483646 w 8"/>
              <a:gd name="T13" fmla="*/ 2147483646 h 19"/>
              <a:gd name="T14" fmla="*/ 0 60000 65536"/>
              <a:gd name="T15" fmla="*/ 0 60000 65536"/>
              <a:gd name="T16" fmla="*/ 0 60000 65536"/>
              <a:gd name="T17" fmla="*/ 0 60000 65536"/>
              <a:gd name="T18" fmla="*/ 0 60000 65536"/>
              <a:gd name="T19" fmla="*/ 0 60000 65536"/>
              <a:gd name="T20" fmla="*/ 0 60000 65536"/>
              <a:gd name="T21" fmla="*/ 0 w 8"/>
              <a:gd name="T22" fmla="*/ 0 h 19"/>
              <a:gd name="T23" fmla="*/ 8 w 8"/>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19">
                <a:moveTo>
                  <a:pt x="8" y="13"/>
                </a:moveTo>
                <a:lnTo>
                  <a:pt x="8" y="17"/>
                </a:lnTo>
                <a:lnTo>
                  <a:pt x="8" y="0"/>
                </a:lnTo>
                <a:lnTo>
                  <a:pt x="0" y="0"/>
                </a:lnTo>
                <a:lnTo>
                  <a:pt x="0" y="17"/>
                </a:lnTo>
                <a:lnTo>
                  <a:pt x="2" y="19"/>
                </a:lnTo>
                <a:lnTo>
                  <a:pt x="8" y="1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09" name="Freeform 330"/>
          <p:cNvSpPr>
            <a:spLocks/>
          </p:cNvSpPr>
          <p:nvPr/>
        </p:nvSpPr>
        <p:spPr bwMode="auto">
          <a:xfrm>
            <a:off x="3886200" y="1724026"/>
            <a:ext cx="14288" cy="13097"/>
          </a:xfrm>
          <a:custGeom>
            <a:avLst/>
            <a:gdLst>
              <a:gd name="T0" fmla="*/ 2147483646 w 8"/>
              <a:gd name="T1" fmla="*/ 2147483646 h 8"/>
              <a:gd name="T2" fmla="*/ 2147483646 w 8"/>
              <a:gd name="T3" fmla="*/ 2147483646 h 8"/>
              <a:gd name="T4" fmla="*/ 2147483646 w 8"/>
              <a:gd name="T5" fmla="*/ 0 h 8"/>
              <a:gd name="T6" fmla="*/ 0 w 8"/>
              <a:gd name="T7" fmla="*/ 2147483646 h 8"/>
              <a:gd name="T8" fmla="*/ 2147483646 w 8"/>
              <a:gd name="T9" fmla="*/ 2147483646 h 8"/>
              <a:gd name="T10" fmla="*/ 2147483646 w 8"/>
              <a:gd name="T11" fmla="*/ 2147483646 h 8"/>
              <a:gd name="T12" fmla="*/ 2147483646 w 8"/>
              <a:gd name="T13" fmla="*/ 2147483646 h 8"/>
              <a:gd name="T14" fmla="*/ 0 60000 65536"/>
              <a:gd name="T15" fmla="*/ 0 60000 65536"/>
              <a:gd name="T16" fmla="*/ 0 60000 65536"/>
              <a:gd name="T17" fmla="*/ 0 60000 65536"/>
              <a:gd name="T18" fmla="*/ 0 60000 65536"/>
              <a:gd name="T19" fmla="*/ 0 60000 65536"/>
              <a:gd name="T20" fmla="*/ 0 60000 65536"/>
              <a:gd name="T21" fmla="*/ 0 w 8"/>
              <a:gd name="T22" fmla="*/ 0 h 8"/>
              <a:gd name="T23" fmla="*/ 8 w 8"/>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8">
                <a:moveTo>
                  <a:pt x="8" y="2"/>
                </a:moveTo>
                <a:lnTo>
                  <a:pt x="8" y="2"/>
                </a:lnTo>
                <a:lnTo>
                  <a:pt x="6" y="0"/>
                </a:lnTo>
                <a:lnTo>
                  <a:pt x="0" y="6"/>
                </a:lnTo>
                <a:lnTo>
                  <a:pt x="2" y="8"/>
                </a:lnTo>
                <a:lnTo>
                  <a:pt x="8"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10" name="Freeform 331"/>
          <p:cNvSpPr>
            <a:spLocks/>
          </p:cNvSpPr>
          <p:nvPr/>
        </p:nvSpPr>
        <p:spPr bwMode="auto">
          <a:xfrm>
            <a:off x="3889772" y="1727598"/>
            <a:ext cx="13097" cy="16669"/>
          </a:xfrm>
          <a:custGeom>
            <a:avLst/>
            <a:gdLst>
              <a:gd name="T0" fmla="*/ 2147483646 w 8"/>
              <a:gd name="T1" fmla="*/ 2147483646 h 10"/>
              <a:gd name="T2" fmla="*/ 2147483646 w 8"/>
              <a:gd name="T3" fmla="*/ 2147483646 h 10"/>
              <a:gd name="T4" fmla="*/ 2147483646 w 8"/>
              <a:gd name="T5" fmla="*/ 0 h 10"/>
              <a:gd name="T6" fmla="*/ 0 w 8"/>
              <a:gd name="T7" fmla="*/ 2147483646 h 10"/>
              <a:gd name="T8" fmla="*/ 2147483646 w 8"/>
              <a:gd name="T9" fmla="*/ 2147483646 h 10"/>
              <a:gd name="T10" fmla="*/ 2147483646 w 8"/>
              <a:gd name="T11" fmla="*/ 2147483646 h 10"/>
              <a:gd name="T12" fmla="*/ 2147483646 w 8"/>
              <a:gd name="T13" fmla="*/ 2147483646 h 10"/>
              <a:gd name="T14" fmla="*/ 0 60000 65536"/>
              <a:gd name="T15" fmla="*/ 0 60000 65536"/>
              <a:gd name="T16" fmla="*/ 0 60000 65536"/>
              <a:gd name="T17" fmla="*/ 0 60000 65536"/>
              <a:gd name="T18" fmla="*/ 0 60000 65536"/>
              <a:gd name="T19" fmla="*/ 0 60000 65536"/>
              <a:gd name="T20" fmla="*/ 0 60000 65536"/>
              <a:gd name="T21" fmla="*/ 0 w 8"/>
              <a:gd name="T22" fmla="*/ 0 h 10"/>
              <a:gd name="T23" fmla="*/ 8 w 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10">
                <a:moveTo>
                  <a:pt x="4" y="2"/>
                </a:moveTo>
                <a:lnTo>
                  <a:pt x="8" y="2"/>
                </a:lnTo>
                <a:lnTo>
                  <a:pt x="6" y="0"/>
                </a:lnTo>
                <a:lnTo>
                  <a:pt x="0" y="6"/>
                </a:lnTo>
                <a:lnTo>
                  <a:pt x="2" y="8"/>
                </a:lnTo>
                <a:lnTo>
                  <a:pt x="4" y="10"/>
                </a:lnTo>
                <a:lnTo>
                  <a:pt x="4"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11" name="Freeform 332"/>
          <p:cNvSpPr>
            <a:spLocks/>
          </p:cNvSpPr>
          <p:nvPr/>
        </p:nvSpPr>
        <p:spPr bwMode="auto">
          <a:xfrm>
            <a:off x="3896916" y="1731169"/>
            <a:ext cx="3572" cy="13097"/>
          </a:xfrm>
          <a:custGeom>
            <a:avLst/>
            <a:gdLst>
              <a:gd name="T0" fmla="*/ 2147483646 w 2"/>
              <a:gd name="T1" fmla="*/ 0 h 8"/>
              <a:gd name="T2" fmla="*/ 2147483646 w 2"/>
              <a:gd name="T3" fmla="*/ 0 h 8"/>
              <a:gd name="T4" fmla="*/ 0 w 2"/>
              <a:gd name="T5" fmla="*/ 0 h 8"/>
              <a:gd name="T6" fmla="*/ 0 w 2"/>
              <a:gd name="T7" fmla="*/ 2147483646 h 8"/>
              <a:gd name="T8" fmla="*/ 2147483646 w 2"/>
              <a:gd name="T9" fmla="*/ 2147483646 h 8"/>
              <a:gd name="T10" fmla="*/ 2147483646 w 2"/>
              <a:gd name="T11" fmla="*/ 2147483646 h 8"/>
              <a:gd name="T12" fmla="*/ 2147483646 w 2"/>
              <a:gd name="T13" fmla="*/ 0 h 8"/>
              <a:gd name="T14" fmla="*/ 0 60000 65536"/>
              <a:gd name="T15" fmla="*/ 0 60000 65536"/>
              <a:gd name="T16" fmla="*/ 0 60000 65536"/>
              <a:gd name="T17" fmla="*/ 0 60000 65536"/>
              <a:gd name="T18" fmla="*/ 0 60000 65536"/>
              <a:gd name="T19" fmla="*/ 0 60000 65536"/>
              <a:gd name="T20" fmla="*/ 0 60000 65536"/>
              <a:gd name="T21" fmla="*/ 0 w 2"/>
              <a:gd name="T22" fmla="*/ 0 h 8"/>
              <a:gd name="T23" fmla="*/ 2 w 2"/>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8">
                <a:moveTo>
                  <a:pt x="2" y="0"/>
                </a:moveTo>
                <a:lnTo>
                  <a:pt x="2" y="0"/>
                </a:lnTo>
                <a:lnTo>
                  <a:pt x="0" y="0"/>
                </a:lnTo>
                <a:lnTo>
                  <a:pt x="0" y="8"/>
                </a:lnTo>
                <a:lnTo>
                  <a:pt x="2" y="8"/>
                </a:lnTo>
                <a:lnTo>
                  <a:pt x="2"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12" name="Freeform 333"/>
          <p:cNvSpPr>
            <a:spLocks/>
          </p:cNvSpPr>
          <p:nvPr/>
        </p:nvSpPr>
        <p:spPr bwMode="auto">
          <a:xfrm>
            <a:off x="3896916" y="1731169"/>
            <a:ext cx="13097" cy="13097"/>
          </a:xfrm>
          <a:custGeom>
            <a:avLst/>
            <a:gdLst>
              <a:gd name="T0" fmla="*/ 2147483646 w 8"/>
              <a:gd name="T1" fmla="*/ 2147483646 h 8"/>
              <a:gd name="T2" fmla="*/ 2147483646 w 8"/>
              <a:gd name="T3" fmla="*/ 0 h 8"/>
              <a:gd name="T4" fmla="*/ 2147483646 w 8"/>
              <a:gd name="T5" fmla="*/ 0 h 8"/>
              <a:gd name="T6" fmla="*/ 2147483646 w 8"/>
              <a:gd name="T7" fmla="*/ 2147483646 h 8"/>
              <a:gd name="T8" fmla="*/ 2147483646 w 8"/>
              <a:gd name="T9" fmla="*/ 2147483646 h 8"/>
              <a:gd name="T10" fmla="*/ 0 w 8"/>
              <a:gd name="T11" fmla="*/ 2147483646 h 8"/>
              <a:gd name="T12" fmla="*/ 2147483646 w 8"/>
              <a:gd name="T13" fmla="*/ 2147483646 h 8"/>
              <a:gd name="T14" fmla="*/ 2147483646 w 8"/>
              <a:gd name="T15" fmla="*/ 0 h 8"/>
              <a:gd name="T16" fmla="*/ 2147483646 w 8"/>
              <a:gd name="T17" fmla="*/ 0 h 8"/>
              <a:gd name="T18" fmla="*/ 2147483646 w 8"/>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8"/>
              <a:gd name="T32" fmla="*/ 8 w 8"/>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8">
                <a:moveTo>
                  <a:pt x="8" y="4"/>
                </a:moveTo>
                <a:lnTo>
                  <a:pt x="4" y="0"/>
                </a:lnTo>
                <a:lnTo>
                  <a:pt x="2" y="0"/>
                </a:lnTo>
                <a:lnTo>
                  <a:pt x="2" y="8"/>
                </a:lnTo>
                <a:lnTo>
                  <a:pt x="4" y="8"/>
                </a:lnTo>
                <a:lnTo>
                  <a:pt x="0" y="4"/>
                </a:lnTo>
                <a:lnTo>
                  <a:pt x="8" y="4"/>
                </a:lnTo>
                <a:lnTo>
                  <a:pt x="8" y="0"/>
                </a:lnTo>
                <a:lnTo>
                  <a:pt x="4" y="0"/>
                </a:lnTo>
                <a:lnTo>
                  <a:pt x="8"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13" name="Freeform 334"/>
          <p:cNvSpPr>
            <a:spLocks/>
          </p:cNvSpPr>
          <p:nvPr/>
        </p:nvSpPr>
        <p:spPr bwMode="auto">
          <a:xfrm>
            <a:off x="3896916" y="1734741"/>
            <a:ext cx="13097" cy="13097"/>
          </a:xfrm>
          <a:custGeom>
            <a:avLst/>
            <a:gdLst>
              <a:gd name="T0" fmla="*/ 2147483646 w 8"/>
              <a:gd name="T1" fmla="*/ 0 h 8"/>
              <a:gd name="T2" fmla="*/ 2147483646 w 8"/>
              <a:gd name="T3" fmla="*/ 0 h 8"/>
              <a:gd name="T4" fmla="*/ 2147483646 w 8"/>
              <a:gd name="T5" fmla="*/ 0 h 8"/>
              <a:gd name="T6" fmla="*/ 2147483646 w 8"/>
              <a:gd name="T7" fmla="*/ 0 h 8"/>
              <a:gd name="T8" fmla="*/ 2147483646 w 8"/>
              <a:gd name="T9" fmla="*/ 0 h 8"/>
              <a:gd name="T10" fmla="*/ 2147483646 w 8"/>
              <a:gd name="T11" fmla="*/ 0 h 8"/>
              <a:gd name="T12" fmla="*/ 2147483646 w 8"/>
              <a:gd name="T13" fmla="*/ 0 h 8"/>
              <a:gd name="T14" fmla="*/ 2147483646 w 8"/>
              <a:gd name="T15" fmla="*/ 0 h 8"/>
              <a:gd name="T16" fmla="*/ 2147483646 w 8"/>
              <a:gd name="T17" fmla="*/ 2147483646 h 8"/>
              <a:gd name="T18" fmla="*/ 2147483646 w 8"/>
              <a:gd name="T19" fmla="*/ 2147483646 h 8"/>
              <a:gd name="T20" fmla="*/ 0 w 8"/>
              <a:gd name="T21" fmla="*/ 2147483646 h 8"/>
              <a:gd name="T22" fmla="*/ 0 w 8"/>
              <a:gd name="T23" fmla="*/ 2147483646 h 8"/>
              <a:gd name="T24" fmla="*/ 0 w 8"/>
              <a:gd name="T25" fmla="*/ 2147483646 h 8"/>
              <a:gd name="T26" fmla="*/ 0 w 8"/>
              <a:gd name="T27" fmla="*/ 2147483646 h 8"/>
              <a:gd name="T28" fmla="*/ 2147483646 w 8"/>
              <a:gd name="T29" fmla="*/ 2147483646 h 8"/>
              <a:gd name="T30" fmla="*/ 2147483646 w 8"/>
              <a:gd name="T31" fmla="*/ 2147483646 h 8"/>
              <a:gd name="T32" fmla="*/ 2147483646 w 8"/>
              <a:gd name="T33" fmla="*/ 2147483646 h 8"/>
              <a:gd name="T34" fmla="*/ 2147483646 w 8"/>
              <a:gd name="T35" fmla="*/ 2147483646 h 8"/>
              <a:gd name="T36" fmla="*/ 2147483646 w 8"/>
              <a:gd name="T37" fmla="*/ 2147483646 h 8"/>
              <a:gd name="T38" fmla="*/ 2147483646 w 8"/>
              <a:gd name="T39" fmla="*/ 2147483646 h 8"/>
              <a:gd name="T40" fmla="*/ 2147483646 w 8"/>
              <a:gd name="T41" fmla="*/ 0 h 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8"/>
              <a:gd name="T65" fmla="*/ 8 w 8"/>
              <a:gd name="T66" fmla="*/ 8 h 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8">
                <a:moveTo>
                  <a:pt x="6" y="0"/>
                </a:moveTo>
                <a:lnTo>
                  <a:pt x="8" y="0"/>
                </a:lnTo>
                <a:lnTo>
                  <a:pt x="8" y="2"/>
                </a:lnTo>
                <a:lnTo>
                  <a:pt x="0" y="2"/>
                </a:lnTo>
                <a:lnTo>
                  <a:pt x="0" y="4"/>
                </a:lnTo>
                <a:lnTo>
                  <a:pt x="2" y="4"/>
                </a:lnTo>
                <a:lnTo>
                  <a:pt x="2" y="6"/>
                </a:lnTo>
                <a:lnTo>
                  <a:pt x="6" y="8"/>
                </a:lnTo>
                <a:lnTo>
                  <a:pt x="6"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14" name="Freeform 335"/>
          <p:cNvSpPr>
            <a:spLocks/>
          </p:cNvSpPr>
          <p:nvPr/>
        </p:nvSpPr>
        <p:spPr bwMode="auto">
          <a:xfrm>
            <a:off x="3906441" y="1734741"/>
            <a:ext cx="503634" cy="13097"/>
          </a:xfrm>
          <a:custGeom>
            <a:avLst/>
            <a:gdLst>
              <a:gd name="T0" fmla="*/ 2147483646 w 305"/>
              <a:gd name="T1" fmla="*/ 2147483646 h 8"/>
              <a:gd name="T2" fmla="*/ 2147483646 w 305"/>
              <a:gd name="T3" fmla="*/ 0 h 8"/>
              <a:gd name="T4" fmla="*/ 0 w 305"/>
              <a:gd name="T5" fmla="*/ 0 h 8"/>
              <a:gd name="T6" fmla="*/ 0 w 305"/>
              <a:gd name="T7" fmla="*/ 2147483646 h 8"/>
              <a:gd name="T8" fmla="*/ 2147483646 w 305"/>
              <a:gd name="T9" fmla="*/ 2147483646 h 8"/>
              <a:gd name="T10" fmla="*/ 2147483646 w 305"/>
              <a:gd name="T11" fmla="*/ 2147483646 h 8"/>
              <a:gd name="T12" fmla="*/ 2147483646 w 305"/>
              <a:gd name="T13" fmla="*/ 2147483646 h 8"/>
              <a:gd name="T14" fmla="*/ 2147483646 w 305"/>
              <a:gd name="T15" fmla="*/ 0 h 8"/>
              <a:gd name="T16" fmla="*/ 2147483646 w 305"/>
              <a:gd name="T17" fmla="*/ 0 h 8"/>
              <a:gd name="T18" fmla="*/ 2147483646 w 305"/>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8"/>
              <a:gd name="T32" fmla="*/ 305 w 305"/>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8">
                <a:moveTo>
                  <a:pt x="305" y="4"/>
                </a:moveTo>
                <a:lnTo>
                  <a:pt x="301" y="0"/>
                </a:lnTo>
                <a:lnTo>
                  <a:pt x="0" y="0"/>
                </a:lnTo>
                <a:lnTo>
                  <a:pt x="0" y="8"/>
                </a:lnTo>
                <a:lnTo>
                  <a:pt x="301" y="8"/>
                </a:lnTo>
                <a:lnTo>
                  <a:pt x="297" y="4"/>
                </a:lnTo>
                <a:lnTo>
                  <a:pt x="305" y="4"/>
                </a:lnTo>
                <a:lnTo>
                  <a:pt x="305" y="0"/>
                </a:lnTo>
                <a:lnTo>
                  <a:pt x="301" y="0"/>
                </a:lnTo>
                <a:lnTo>
                  <a:pt x="305"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15" name="Freeform 336"/>
          <p:cNvSpPr>
            <a:spLocks/>
          </p:cNvSpPr>
          <p:nvPr/>
        </p:nvSpPr>
        <p:spPr bwMode="auto">
          <a:xfrm>
            <a:off x="4396978" y="1734741"/>
            <a:ext cx="13097" cy="14288"/>
          </a:xfrm>
          <a:custGeom>
            <a:avLst/>
            <a:gdLst>
              <a:gd name="T0" fmla="*/ 2147483646 w 8"/>
              <a:gd name="T1" fmla="*/ 0 h 9"/>
              <a:gd name="T2" fmla="*/ 2147483646 w 8"/>
              <a:gd name="T3" fmla="*/ 2147483646 h 9"/>
              <a:gd name="T4" fmla="*/ 2147483646 w 8"/>
              <a:gd name="T5" fmla="*/ 2147483646 h 9"/>
              <a:gd name="T6" fmla="*/ 0 w 8"/>
              <a:gd name="T7" fmla="*/ 2147483646 h 9"/>
              <a:gd name="T8" fmla="*/ 0 w 8"/>
              <a:gd name="T9" fmla="*/ 2147483646 h 9"/>
              <a:gd name="T10" fmla="*/ 2147483646 w 8"/>
              <a:gd name="T11" fmla="*/ 2147483646 h 9"/>
              <a:gd name="T12" fmla="*/ 0 w 8"/>
              <a:gd name="T13" fmla="*/ 2147483646 h 9"/>
              <a:gd name="T14" fmla="*/ 0 w 8"/>
              <a:gd name="T15" fmla="*/ 2147483646 h 9"/>
              <a:gd name="T16" fmla="*/ 2147483646 w 8"/>
              <a:gd name="T17" fmla="*/ 2147483646 h 9"/>
              <a:gd name="T18" fmla="*/ 2147483646 w 8"/>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9"/>
              <a:gd name="T32" fmla="*/ 8 w 8"/>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9">
                <a:moveTo>
                  <a:pt x="2" y="0"/>
                </a:moveTo>
                <a:lnTo>
                  <a:pt x="8" y="4"/>
                </a:lnTo>
                <a:lnTo>
                  <a:pt x="0" y="4"/>
                </a:lnTo>
                <a:lnTo>
                  <a:pt x="6" y="8"/>
                </a:lnTo>
                <a:lnTo>
                  <a:pt x="0" y="4"/>
                </a:lnTo>
                <a:lnTo>
                  <a:pt x="0" y="9"/>
                </a:lnTo>
                <a:lnTo>
                  <a:pt x="6" y="8"/>
                </a:lnTo>
                <a:lnTo>
                  <a:pt x="2"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16" name="Freeform 337"/>
          <p:cNvSpPr>
            <a:spLocks/>
          </p:cNvSpPr>
          <p:nvPr/>
        </p:nvSpPr>
        <p:spPr bwMode="auto">
          <a:xfrm>
            <a:off x="4400551" y="1731169"/>
            <a:ext cx="21431" cy="16669"/>
          </a:xfrm>
          <a:custGeom>
            <a:avLst/>
            <a:gdLst>
              <a:gd name="T0" fmla="*/ 2147483646 w 13"/>
              <a:gd name="T1" fmla="*/ 2147483646 h 10"/>
              <a:gd name="T2" fmla="*/ 2147483646 w 13"/>
              <a:gd name="T3" fmla="*/ 0 h 10"/>
              <a:gd name="T4" fmla="*/ 2147483646 w 13"/>
              <a:gd name="T5" fmla="*/ 0 h 10"/>
              <a:gd name="T6" fmla="*/ 2147483646 w 13"/>
              <a:gd name="T7" fmla="*/ 0 h 10"/>
              <a:gd name="T8" fmla="*/ 2147483646 w 13"/>
              <a:gd name="T9" fmla="*/ 0 h 10"/>
              <a:gd name="T10" fmla="*/ 2147483646 w 13"/>
              <a:gd name="T11" fmla="*/ 0 h 10"/>
              <a:gd name="T12" fmla="*/ 2147483646 w 13"/>
              <a:gd name="T13" fmla="*/ 2147483646 h 10"/>
              <a:gd name="T14" fmla="*/ 2147483646 w 13"/>
              <a:gd name="T15" fmla="*/ 2147483646 h 10"/>
              <a:gd name="T16" fmla="*/ 2147483646 w 13"/>
              <a:gd name="T17" fmla="*/ 2147483646 h 10"/>
              <a:gd name="T18" fmla="*/ 0 w 13"/>
              <a:gd name="T19" fmla="*/ 2147483646 h 10"/>
              <a:gd name="T20" fmla="*/ 2147483646 w 13"/>
              <a:gd name="T21" fmla="*/ 2147483646 h 10"/>
              <a:gd name="T22" fmla="*/ 2147483646 w 13"/>
              <a:gd name="T23" fmla="*/ 2147483646 h 10"/>
              <a:gd name="T24" fmla="*/ 2147483646 w 13"/>
              <a:gd name="T25" fmla="*/ 2147483646 h 10"/>
              <a:gd name="T26" fmla="*/ 2147483646 w 13"/>
              <a:gd name="T27" fmla="*/ 2147483646 h 10"/>
              <a:gd name="T28" fmla="*/ 2147483646 w 13"/>
              <a:gd name="T29" fmla="*/ 2147483646 h 10"/>
              <a:gd name="T30" fmla="*/ 2147483646 w 13"/>
              <a:gd name="T31" fmla="*/ 2147483646 h 10"/>
              <a:gd name="T32" fmla="*/ 2147483646 w 13"/>
              <a:gd name="T33" fmla="*/ 2147483646 h 10"/>
              <a:gd name="T34" fmla="*/ 2147483646 w 13"/>
              <a:gd name="T35" fmla="*/ 2147483646 h 10"/>
              <a:gd name="T36" fmla="*/ 2147483646 w 13"/>
              <a:gd name="T37" fmla="*/ 2147483646 h 10"/>
              <a:gd name="T38" fmla="*/ 2147483646 w 13"/>
              <a:gd name="T39" fmla="*/ 2147483646 h 10"/>
              <a:gd name="T40" fmla="*/ 2147483646 w 13"/>
              <a:gd name="T41" fmla="*/ 2147483646 h 10"/>
              <a:gd name="T42" fmla="*/ 2147483646 w 13"/>
              <a:gd name="T43" fmla="*/ 2147483646 h 10"/>
              <a:gd name="T44" fmla="*/ 2147483646 w 13"/>
              <a:gd name="T45" fmla="*/ 2147483646 h 10"/>
              <a:gd name="T46" fmla="*/ 2147483646 w 13"/>
              <a:gd name="T47" fmla="*/ 2147483646 h 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
              <a:gd name="T73" fmla="*/ 0 h 10"/>
              <a:gd name="T74" fmla="*/ 13 w 13"/>
              <a:gd name="T75" fmla="*/ 10 h 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 h="10">
                <a:moveTo>
                  <a:pt x="6" y="4"/>
                </a:moveTo>
                <a:lnTo>
                  <a:pt x="9" y="0"/>
                </a:lnTo>
                <a:lnTo>
                  <a:pt x="8" y="0"/>
                </a:lnTo>
                <a:lnTo>
                  <a:pt x="6" y="0"/>
                </a:lnTo>
                <a:lnTo>
                  <a:pt x="4" y="2"/>
                </a:lnTo>
                <a:lnTo>
                  <a:pt x="2" y="2"/>
                </a:lnTo>
                <a:lnTo>
                  <a:pt x="0" y="2"/>
                </a:lnTo>
                <a:lnTo>
                  <a:pt x="4" y="10"/>
                </a:lnTo>
                <a:lnTo>
                  <a:pt x="6" y="10"/>
                </a:lnTo>
                <a:lnTo>
                  <a:pt x="8" y="8"/>
                </a:lnTo>
                <a:lnTo>
                  <a:pt x="9" y="8"/>
                </a:lnTo>
                <a:lnTo>
                  <a:pt x="13" y="4"/>
                </a:lnTo>
                <a:lnTo>
                  <a:pt x="9" y="8"/>
                </a:lnTo>
                <a:lnTo>
                  <a:pt x="13" y="8"/>
                </a:lnTo>
                <a:lnTo>
                  <a:pt x="13" y="4"/>
                </a:lnTo>
                <a:lnTo>
                  <a:pt x="6"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17" name="Freeform 338"/>
          <p:cNvSpPr>
            <a:spLocks/>
          </p:cNvSpPr>
          <p:nvPr/>
        </p:nvSpPr>
        <p:spPr bwMode="auto">
          <a:xfrm>
            <a:off x="4410075" y="1720454"/>
            <a:ext cx="19050" cy="16669"/>
          </a:xfrm>
          <a:custGeom>
            <a:avLst/>
            <a:gdLst>
              <a:gd name="T0" fmla="*/ 2147483646 w 11"/>
              <a:gd name="T1" fmla="*/ 2147483646 h 10"/>
              <a:gd name="T2" fmla="*/ 2147483646 w 11"/>
              <a:gd name="T3" fmla="*/ 0 h 10"/>
              <a:gd name="T4" fmla="*/ 2147483646 w 11"/>
              <a:gd name="T5" fmla="*/ 2147483646 h 10"/>
              <a:gd name="T6" fmla="*/ 2147483646 w 11"/>
              <a:gd name="T7" fmla="*/ 2147483646 h 10"/>
              <a:gd name="T8" fmla="*/ 2147483646 w 11"/>
              <a:gd name="T9" fmla="*/ 2147483646 h 10"/>
              <a:gd name="T10" fmla="*/ 2147483646 w 11"/>
              <a:gd name="T11" fmla="*/ 2147483646 h 10"/>
              <a:gd name="T12" fmla="*/ 2147483646 w 11"/>
              <a:gd name="T13" fmla="*/ 2147483646 h 10"/>
              <a:gd name="T14" fmla="*/ 0 w 11"/>
              <a:gd name="T15" fmla="*/ 2147483646 h 10"/>
              <a:gd name="T16" fmla="*/ 0 w 11"/>
              <a:gd name="T17" fmla="*/ 2147483646 h 10"/>
              <a:gd name="T18" fmla="*/ 0 w 11"/>
              <a:gd name="T19" fmla="*/ 2147483646 h 10"/>
              <a:gd name="T20" fmla="*/ 2147483646 w 11"/>
              <a:gd name="T21" fmla="*/ 2147483646 h 10"/>
              <a:gd name="T22" fmla="*/ 2147483646 w 11"/>
              <a:gd name="T23" fmla="*/ 2147483646 h 10"/>
              <a:gd name="T24" fmla="*/ 2147483646 w 11"/>
              <a:gd name="T25" fmla="*/ 2147483646 h 10"/>
              <a:gd name="T26" fmla="*/ 2147483646 w 11"/>
              <a:gd name="T27" fmla="*/ 2147483646 h 10"/>
              <a:gd name="T28" fmla="*/ 2147483646 w 11"/>
              <a:gd name="T29" fmla="*/ 2147483646 h 10"/>
              <a:gd name="T30" fmla="*/ 2147483646 w 11"/>
              <a:gd name="T31" fmla="*/ 2147483646 h 10"/>
              <a:gd name="T32" fmla="*/ 2147483646 w 11"/>
              <a:gd name="T33" fmla="*/ 2147483646 h 10"/>
              <a:gd name="T34" fmla="*/ 2147483646 w 11"/>
              <a:gd name="T35" fmla="*/ 2147483646 h 10"/>
              <a:gd name="T36" fmla="*/ 2147483646 w 11"/>
              <a:gd name="T37" fmla="*/ 2147483646 h 10"/>
              <a:gd name="T38" fmla="*/ 2147483646 w 11"/>
              <a:gd name="T39" fmla="*/ 2147483646 h 10"/>
              <a:gd name="T40" fmla="*/ 2147483646 w 11"/>
              <a:gd name="T41" fmla="*/ 2147483646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
              <a:gd name="T64" fmla="*/ 0 h 10"/>
              <a:gd name="T65" fmla="*/ 11 w 11"/>
              <a:gd name="T66" fmla="*/ 10 h 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 h="10">
                <a:moveTo>
                  <a:pt x="3" y="4"/>
                </a:moveTo>
                <a:lnTo>
                  <a:pt x="3" y="0"/>
                </a:lnTo>
                <a:lnTo>
                  <a:pt x="3" y="2"/>
                </a:lnTo>
                <a:lnTo>
                  <a:pt x="2" y="4"/>
                </a:lnTo>
                <a:lnTo>
                  <a:pt x="2" y="6"/>
                </a:lnTo>
                <a:lnTo>
                  <a:pt x="0" y="6"/>
                </a:lnTo>
                <a:lnTo>
                  <a:pt x="0" y="8"/>
                </a:lnTo>
                <a:lnTo>
                  <a:pt x="0" y="10"/>
                </a:lnTo>
                <a:lnTo>
                  <a:pt x="7" y="10"/>
                </a:lnTo>
                <a:lnTo>
                  <a:pt x="7" y="8"/>
                </a:lnTo>
                <a:lnTo>
                  <a:pt x="9" y="8"/>
                </a:lnTo>
                <a:lnTo>
                  <a:pt x="9" y="6"/>
                </a:lnTo>
                <a:lnTo>
                  <a:pt x="11" y="4"/>
                </a:lnTo>
                <a:lnTo>
                  <a:pt x="3"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18" name="Freeform 339"/>
          <p:cNvSpPr>
            <a:spLocks/>
          </p:cNvSpPr>
          <p:nvPr/>
        </p:nvSpPr>
        <p:spPr bwMode="auto">
          <a:xfrm>
            <a:off x="4416028" y="1707356"/>
            <a:ext cx="13097" cy="20241"/>
          </a:xfrm>
          <a:custGeom>
            <a:avLst/>
            <a:gdLst>
              <a:gd name="T0" fmla="*/ 2147483646 w 8"/>
              <a:gd name="T1" fmla="*/ 2147483646 h 12"/>
              <a:gd name="T2" fmla="*/ 0 w 8"/>
              <a:gd name="T3" fmla="*/ 2147483646 h 12"/>
              <a:gd name="T4" fmla="*/ 0 w 8"/>
              <a:gd name="T5" fmla="*/ 2147483646 h 12"/>
              <a:gd name="T6" fmla="*/ 2147483646 w 8"/>
              <a:gd name="T7" fmla="*/ 2147483646 h 12"/>
              <a:gd name="T8" fmla="*/ 2147483646 w 8"/>
              <a:gd name="T9" fmla="*/ 2147483646 h 12"/>
              <a:gd name="T10" fmla="*/ 2147483646 w 8"/>
              <a:gd name="T11" fmla="*/ 0 h 12"/>
              <a:gd name="T12" fmla="*/ 2147483646 w 8"/>
              <a:gd name="T13" fmla="*/ 2147483646 h 12"/>
              <a:gd name="T14" fmla="*/ 2147483646 w 8"/>
              <a:gd name="T15" fmla="*/ 0 h 12"/>
              <a:gd name="T16" fmla="*/ 2147483646 w 8"/>
              <a:gd name="T17" fmla="*/ 0 h 12"/>
              <a:gd name="T18" fmla="*/ 2147483646 w 8"/>
              <a:gd name="T19" fmla="*/ 2147483646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2"/>
              <a:gd name="T32" fmla="*/ 8 w 8"/>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2">
                <a:moveTo>
                  <a:pt x="4" y="8"/>
                </a:moveTo>
                <a:lnTo>
                  <a:pt x="0" y="4"/>
                </a:lnTo>
                <a:lnTo>
                  <a:pt x="0" y="12"/>
                </a:lnTo>
                <a:lnTo>
                  <a:pt x="8" y="12"/>
                </a:lnTo>
                <a:lnTo>
                  <a:pt x="8" y="4"/>
                </a:lnTo>
                <a:lnTo>
                  <a:pt x="4" y="0"/>
                </a:lnTo>
                <a:lnTo>
                  <a:pt x="8" y="4"/>
                </a:lnTo>
                <a:lnTo>
                  <a:pt x="8" y="0"/>
                </a:lnTo>
                <a:lnTo>
                  <a:pt x="4" y="0"/>
                </a:lnTo>
                <a:lnTo>
                  <a:pt x="4" y="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19" name="Freeform 340"/>
          <p:cNvSpPr>
            <a:spLocks/>
          </p:cNvSpPr>
          <p:nvPr/>
        </p:nvSpPr>
        <p:spPr bwMode="auto">
          <a:xfrm>
            <a:off x="4413648" y="1707357"/>
            <a:ext cx="11906" cy="13097"/>
          </a:xfrm>
          <a:custGeom>
            <a:avLst/>
            <a:gdLst>
              <a:gd name="T0" fmla="*/ 0 w 7"/>
              <a:gd name="T1" fmla="*/ 2147483646 h 8"/>
              <a:gd name="T2" fmla="*/ 2147483646 w 7"/>
              <a:gd name="T3" fmla="*/ 2147483646 h 8"/>
              <a:gd name="T4" fmla="*/ 2147483646 w 7"/>
              <a:gd name="T5" fmla="*/ 2147483646 h 8"/>
              <a:gd name="T6" fmla="*/ 2147483646 w 7"/>
              <a:gd name="T7" fmla="*/ 0 h 8"/>
              <a:gd name="T8" fmla="*/ 2147483646 w 7"/>
              <a:gd name="T9" fmla="*/ 0 h 8"/>
              <a:gd name="T10" fmla="*/ 2147483646 w 7"/>
              <a:gd name="T11" fmla="*/ 2147483646 h 8"/>
              <a:gd name="T12" fmla="*/ 0 w 7"/>
              <a:gd name="T13" fmla="*/ 2147483646 h 8"/>
              <a:gd name="T14" fmla="*/ 0 w 7"/>
              <a:gd name="T15" fmla="*/ 2147483646 h 8"/>
              <a:gd name="T16" fmla="*/ 2147483646 w 7"/>
              <a:gd name="T17" fmla="*/ 2147483646 h 8"/>
              <a:gd name="T18" fmla="*/ 0 w 7"/>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8"/>
              <a:gd name="T32" fmla="*/ 7 w 7"/>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8">
                <a:moveTo>
                  <a:pt x="0" y="4"/>
                </a:moveTo>
                <a:lnTo>
                  <a:pt x="3" y="8"/>
                </a:lnTo>
                <a:lnTo>
                  <a:pt x="5" y="8"/>
                </a:lnTo>
                <a:lnTo>
                  <a:pt x="5" y="0"/>
                </a:lnTo>
                <a:lnTo>
                  <a:pt x="3" y="0"/>
                </a:lnTo>
                <a:lnTo>
                  <a:pt x="7" y="4"/>
                </a:lnTo>
                <a:lnTo>
                  <a:pt x="0" y="4"/>
                </a:lnTo>
                <a:lnTo>
                  <a:pt x="0" y="8"/>
                </a:lnTo>
                <a:lnTo>
                  <a:pt x="3" y="8"/>
                </a:lnTo>
                <a:lnTo>
                  <a:pt x="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20" name="Freeform 341"/>
          <p:cNvSpPr>
            <a:spLocks/>
          </p:cNvSpPr>
          <p:nvPr/>
        </p:nvSpPr>
        <p:spPr bwMode="auto">
          <a:xfrm>
            <a:off x="4413648" y="1702594"/>
            <a:ext cx="11906" cy="11906"/>
          </a:xfrm>
          <a:custGeom>
            <a:avLst/>
            <a:gdLst>
              <a:gd name="T0" fmla="*/ 2147483646 w 7"/>
              <a:gd name="T1" fmla="*/ 2147483646 h 7"/>
              <a:gd name="T2" fmla="*/ 0 w 7"/>
              <a:gd name="T3" fmla="*/ 2147483646 h 7"/>
              <a:gd name="T4" fmla="*/ 0 w 7"/>
              <a:gd name="T5" fmla="*/ 2147483646 h 7"/>
              <a:gd name="T6" fmla="*/ 2147483646 w 7"/>
              <a:gd name="T7" fmla="*/ 2147483646 h 7"/>
              <a:gd name="T8" fmla="*/ 2147483646 w 7"/>
              <a:gd name="T9" fmla="*/ 2147483646 h 7"/>
              <a:gd name="T10" fmla="*/ 2147483646 w 7"/>
              <a:gd name="T11" fmla="*/ 0 h 7"/>
              <a:gd name="T12" fmla="*/ 2147483646 w 7"/>
              <a:gd name="T13" fmla="*/ 2147483646 h 7"/>
              <a:gd name="T14" fmla="*/ 2147483646 w 7"/>
              <a:gd name="T15" fmla="*/ 0 h 7"/>
              <a:gd name="T16" fmla="*/ 2147483646 w 7"/>
              <a:gd name="T17" fmla="*/ 0 h 7"/>
              <a:gd name="T18" fmla="*/ 2147483646 w 7"/>
              <a:gd name="T19" fmla="*/ 2147483646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7"/>
              <a:gd name="T32" fmla="*/ 7 w 7"/>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7">
                <a:moveTo>
                  <a:pt x="3" y="7"/>
                </a:moveTo>
                <a:lnTo>
                  <a:pt x="0" y="3"/>
                </a:lnTo>
                <a:lnTo>
                  <a:pt x="0" y="7"/>
                </a:lnTo>
                <a:lnTo>
                  <a:pt x="7" y="7"/>
                </a:lnTo>
                <a:lnTo>
                  <a:pt x="7" y="3"/>
                </a:lnTo>
                <a:lnTo>
                  <a:pt x="3" y="0"/>
                </a:lnTo>
                <a:lnTo>
                  <a:pt x="7" y="3"/>
                </a:lnTo>
                <a:lnTo>
                  <a:pt x="7" y="0"/>
                </a:lnTo>
                <a:lnTo>
                  <a:pt x="3" y="0"/>
                </a:lnTo>
                <a:lnTo>
                  <a:pt x="3" y="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21" name="Freeform 342"/>
          <p:cNvSpPr>
            <a:spLocks/>
          </p:cNvSpPr>
          <p:nvPr/>
        </p:nvSpPr>
        <p:spPr bwMode="auto">
          <a:xfrm>
            <a:off x="4356497" y="1702594"/>
            <a:ext cx="61913" cy="11906"/>
          </a:xfrm>
          <a:custGeom>
            <a:avLst/>
            <a:gdLst>
              <a:gd name="T0" fmla="*/ 0 w 38"/>
              <a:gd name="T1" fmla="*/ 2147483646 h 7"/>
              <a:gd name="T2" fmla="*/ 2147483646 w 38"/>
              <a:gd name="T3" fmla="*/ 2147483646 h 7"/>
              <a:gd name="T4" fmla="*/ 2147483646 w 38"/>
              <a:gd name="T5" fmla="*/ 2147483646 h 7"/>
              <a:gd name="T6" fmla="*/ 2147483646 w 38"/>
              <a:gd name="T7" fmla="*/ 0 h 7"/>
              <a:gd name="T8" fmla="*/ 2147483646 w 38"/>
              <a:gd name="T9" fmla="*/ 0 h 7"/>
              <a:gd name="T10" fmla="*/ 2147483646 w 38"/>
              <a:gd name="T11" fmla="*/ 2147483646 h 7"/>
              <a:gd name="T12" fmla="*/ 0 w 38"/>
              <a:gd name="T13" fmla="*/ 2147483646 h 7"/>
              <a:gd name="T14" fmla="*/ 0 w 38"/>
              <a:gd name="T15" fmla="*/ 2147483646 h 7"/>
              <a:gd name="T16" fmla="*/ 2147483646 w 38"/>
              <a:gd name="T17" fmla="*/ 2147483646 h 7"/>
              <a:gd name="T18" fmla="*/ 0 w 38"/>
              <a:gd name="T19" fmla="*/ 2147483646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
              <a:gd name="T31" fmla="*/ 0 h 7"/>
              <a:gd name="T32" fmla="*/ 38 w 38"/>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 h="7">
                <a:moveTo>
                  <a:pt x="0" y="3"/>
                </a:moveTo>
                <a:lnTo>
                  <a:pt x="4" y="7"/>
                </a:lnTo>
                <a:lnTo>
                  <a:pt x="38" y="7"/>
                </a:lnTo>
                <a:lnTo>
                  <a:pt x="38" y="0"/>
                </a:lnTo>
                <a:lnTo>
                  <a:pt x="4" y="0"/>
                </a:lnTo>
                <a:lnTo>
                  <a:pt x="8" y="3"/>
                </a:lnTo>
                <a:lnTo>
                  <a:pt x="0" y="3"/>
                </a:lnTo>
                <a:lnTo>
                  <a:pt x="0" y="7"/>
                </a:lnTo>
                <a:lnTo>
                  <a:pt x="4" y="7"/>
                </a:lnTo>
                <a:lnTo>
                  <a:pt x="0"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22" name="Freeform 343"/>
          <p:cNvSpPr>
            <a:spLocks/>
          </p:cNvSpPr>
          <p:nvPr/>
        </p:nvSpPr>
        <p:spPr bwMode="auto">
          <a:xfrm>
            <a:off x="4356497" y="1420417"/>
            <a:ext cx="13097" cy="286940"/>
          </a:xfrm>
          <a:custGeom>
            <a:avLst/>
            <a:gdLst>
              <a:gd name="T0" fmla="*/ 2147483646 w 8"/>
              <a:gd name="T1" fmla="*/ 0 h 174"/>
              <a:gd name="T2" fmla="*/ 0 w 8"/>
              <a:gd name="T3" fmla="*/ 2147483646 h 174"/>
              <a:gd name="T4" fmla="*/ 0 w 8"/>
              <a:gd name="T5" fmla="*/ 2147483646 h 174"/>
              <a:gd name="T6" fmla="*/ 2147483646 w 8"/>
              <a:gd name="T7" fmla="*/ 2147483646 h 174"/>
              <a:gd name="T8" fmla="*/ 2147483646 w 8"/>
              <a:gd name="T9" fmla="*/ 2147483646 h 174"/>
              <a:gd name="T10" fmla="*/ 2147483646 w 8"/>
              <a:gd name="T11" fmla="*/ 2147483646 h 174"/>
              <a:gd name="T12" fmla="*/ 2147483646 w 8"/>
              <a:gd name="T13" fmla="*/ 0 h 174"/>
              <a:gd name="T14" fmla="*/ 0 w 8"/>
              <a:gd name="T15" fmla="*/ 0 h 174"/>
              <a:gd name="T16" fmla="*/ 0 w 8"/>
              <a:gd name="T17" fmla="*/ 2147483646 h 174"/>
              <a:gd name="T18" fmla="*/ 2147483646 w 8"/>
              <a:gd name="T19" fmla="*/ 0 h 1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74"/>
              <a:gd name="T32" fmla="*/ 8 w 8"/>
              <a:gd name="T33" fmla="*/ 174 h 1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74">
                <a:moveTo>
                  <a:pt x="4" y="0"/>
                </a:moveTo>
                <a:lnTo>
                  <a:pt x="0" y="4"/>
                </a:lnTo>
                <a:lnTo>
                  <a:pt x="0" y="174"/>
                </a:lnTo>
                <a:lnTo>
                  <a:pt x="8" y="174"/>
                </a:lnTo>
                <a:lnTo>
                  <a:pt x="8" y="4"/>
                </a:lnTo>
                <a:lnTo>
                  <a:pt x="4" y="7"/>
                </a:lnTo>
                <a:lnTo>
                  <a:pt x="4" y="0"/>
                </a:lnTo>
                <a:lnTo>
                  <a:pt x="0" y="0"/>
                </a:lnTo>
                <a:lnTo>
                  <a:pt x="0" y="4"/>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23" name="Freeform 344"/>
          <p:cNvSpPr>
            <a:spLocks/>
          </p:cNvSpPr>
          <p:nvPr/>
        </p:nvSpPr>
        <p:spPr bwMode="auto">
          <a:xfrm>
            <a:off x="4362450" y="1420417"/>
            <a:ext cx="66675" cy="10715"/>
          </a:xfrm>
          <a:custGeom>
            <a:avLst/>
            <a:gdLst>
              <a:gd name="T0" fmla="*/ 2147483646 w 40"/>
              <a:gd name="T1" fmla="*/ 2147483646 h 7"/>
              <a:gd name="T2" fmla="*/ 2147483646 w 40"/>
              <a:gd name="T3" fmla="*/ 0 h 7"/>
              <a:gd name="T4" fmla="*/ 0 w 40"/>
              <a:gd name="T5" fmla="*/ 0 h 7"/>
              <a:gd name="T6" fmla="*/ 0 w 40"/>
              <a:gd name="T7" fmla="*/ 2147483646 h 7"/>
              <a:gd name="T8" fmla="*/ 2147483646 w 40"/>
              <a:gd name="T9" fmla="*/ 2147483646 h 7"/>
              <a:gd name="T10" fmla="*/ 2147483646 w 40"/>
              <a:gd name="T11" fmla="*/ 2147483646 h 7"/>
              <a:gd name="T12" fmla="*/ 2147483646 w 40"/>
              <a:gd name="T13" fmla="*/ 2147483646 h 7"/>
              <a:gd name="T14" fmla="*/ 2147483646 w 40"/>
              <a:gd name="T15" fmla="*/ 2147483646 h 7"/>
              <a:gd name="T16" fmla="*/ 2147483646 w 40"/>
              <a:gd name="T17" fmla="*/ 2147483646 h 7"/>
              <a:gd name="T18" fmla="*/ 2147483646 w 40"/>
              <a:gd name="T19" fmla="*/ 2147483646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7"/>
              <a:gd name="T32" fmla="*/ 40 w 40"/>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7">
                <a:moveTo>
                  <a:pt x="32" y="4"/>
                </a:moveTo>
                <a:lnTo>
                  <a:pt x="36" y="0"/>
                </a:lnTo>
                <a:lnTo>
                  <a:pt x="0" y="0"/>
                </a:lnTo>
                <a:lnTo>
                  <a:pt x="0" y="7"/>
                </a:lnTo>
                <a:lnTo>
                  <a:pt x="36" y="7"/>
                </a:lnTo>
                <a:lnTo>
                  <a:pt x="40" y="4"/>
                </a:lnTo>
                <a:lnTo>
                  <a:pt x="36" y="7"/>
                </a:lnTo>
                <a:lnTo>
                  <a:pt x="40" y="7"/>
                </a:lnTo>
                <a:lnTo>
                  <a:pt x="40" y="4"/>
                </a:lnTo>
                <a:lnTo>
                  <a:pt x="32"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24" name="Freeform 345"/>
          <p:cNvSpPr>
            <a:spLocks/>
          </p:cNvSpPr>
          <p:nvPr/>
        </p:nvSpPr>
        <p:spPr bwMode="auto">
          <a:xfrm>
            <a:off x="4416028" y="1385888"/>
            <a:ext cx="13097" cy="40481"/>
          </a:xfrm>
          <a:custGeom>
            <a:avLst/>
            <a:gdLst>
              <a:gd name="T0" fmla="*/ 2147483646 w 8"/>
              <a:gd name="T1" fmla="*/ 2147483646 h 25"/>
              <a:gd name="T2" fmla="*/ 0 w 8"/>
              <a:gd name="T3" fmla="*/ 2147483646 h 25"/>
              <a:gd name="T4" fmla="*/ 0 w 8"/>
              <a:gd name="T5" fmla="*/ 2147483646 h 25"/>
              <a:gd name="T6" fmla="*/ 2147483646 w 8"/>
              <a:gd name="T7" fmla="*/ 2147483646 h 25"/>
              <a:gd name="T8" fmla="*/ 2147483646 w 8"/>
              <a:gd name="T9" fmla="*/ 2147483646 h 25"/>
              <a:gd name="T10" fmla="*/ 2147483646 w 8"/>
              <a:gd name="T11" fmla="*/ 0 h 25"/>
              <a:gd name="T12" fmla="*/ 2147483646 w 8"/>
              <a:gd name="T13" fmla="*/ 2147483646 h 25"/>
              <a:gd name="T14" fmla="*/ 2147483646 w 8"/>
              <a:gd name="T15" fmla="*/ 0 h 25"/>
              <a:gd name="T16" fmla="*/ 2147483646 w 8"/>
              <a:gd name="T17" fmla="*/ 0 h 25"/>
              <a:gd name="T18" fmla="*/ 2147483646 w 8"/>
              <a:gd name="T19" fmla="*/ 2147483646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25"/>
              <a:gd name="T32" fmla="*/ 8 w 8"/>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25">
                <a:moveTo>
                  <a:pt x="4" y="7"/>
                </a:moveTo>
                <a:lnTo>
                  <a:pt x="0" y="4"/>
                </a:lnTo>
                <a:lnTo>
                  <a:pt x="0" y="25"/>
                </a:lnTo>
                <a:lnTo>
                  <a:pt x="8" y="25"/>
                </a:lnTo>
                <a:lnTo>
                  <a:pt x="8" y="4"/>
                </a:lnTo>
                <a:lnTo>
                  <a:pt x="4" y="0"/>
                </a:lnTo>
                <a:lnTo>
                  <a:pt x="8" y="4"/>
                </a:lnTo>
                <a:lnTo>
                  <a:pt x="8" y="0"/>
                </a:lnTo>
                <a:lnTo>
                  <a:pt x="4" y="0"/>
                </a:lnTo>
                <a:lnTo>
                  <a:pt x="4" y="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25" name="Rectangle 433"/>
          <p:cNvSpPr>
            <a:spLocks noChangeArrowheads="1"/>
          </p:cNvSpPr>
          <p:nvPr/>
        </p:nvSpPr>
        <p:spPr bwMode="auto">
          <a:xfrm>
            <a:off x="3442097" y="1457325"/>
            <a:ext cx="127397" cy="272654"/>
          </a:xfrm>
          <a:prstGeom prst="rect">
            <a:avLst/>
          </a:prstGeom>
          <a:solidFill>
            <a:srgbClr val="C2C2C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013"/>
          </a:p>
        </p:txBody>
      </p:sp>
      <p:sp>
        <p:nvSpPr>
          <p:cNvPr id="56426" name="Rectangle 434"/>
          <p:cNvSpPr>
            <a:spLocks noChangeArrowheads="1"/>
          </p:cNvSpPr>
          <p:nvPr/>
        </p:nvSpPr>
        <p:spPr bwMode="auto">
          <a:xfrm>
            <a:off x="3442097" y="1457325"/>
            <a:ext cx="127397" cy="272654"/>
          </a:xfrm>
          <a:prstGeom prst="rect">
            <a:avLst/>
          </a:prstGeom>
          <a:noFill/>
          <a:ln w="6350">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013"/>
          </a:p>
        </p:txBody>
      </p:sp>
      <p:sp>
        <p:nvSpPr>
          <p:cNvPr id="56427" name="Line 435"/>
          <p:cNvSpPr>
            <a:spLocks noChangeShapeType="1"/>
          </p:cNvSpPr>
          <p:nvPr/>
        </p:nvSpPr>
        <p:spPr bwMode="auto">
          <a:xfrm>
            <a:off x="3442097" y="1457325"/>
            <a:ext cx="127397" cy="272654"/>
          </a:xfrm>
          <a:prstGeom prst="line">
            <a:avLst/>
          </a:prstGeom>
          <a:noFill/>
          <a:ln w="63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6428" name="Line 436"/>
          <p:cNvSpPr>
            <a:spLocks noChangeShapeType="1"/>
          </p:cNvSpPr>
          <p:nvPr/>
        </p:nvSpPr>
        <p:spPr bwMode="auto">
          <a:xfrm flipV="1">
            <a:off x="3442097" y="1457325"/>
            <a:ext cx="127397" cy="272654"/>
          </a:xfrm>
          <a:prstGeom prst="line">
            <a:avLst/>
          </a:prstGeom>
          <a:noFill/>
          <a:ln w="63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6429" name="Rectangle 437"/>
          <p:cNvSpPr>
            <a:spLocks noChangeArrowheads="1"/>
          </p:cNvSpPr>
          <p:nvPr/>
        </p:nvSpPr>
        <p:spPr bwMode="auto">
          <a:xfrm>
            <a:off x="4194573" y="1451372"/>
            <a:ext cx="102394" cy="238125"/>
          </a:xfrm>
          <a:prstGeom prst="rect">
            <a:avLst/>
          </a:prstGeom>
          <a:solidFill>
            <a:srgbClr val="C2C2C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013"/>
          </a:p>
        </p:txBody>
      </p:sp>
      <p:sp>
        <p:nvSpPr>
          <p:cNvPr id="56430" name="Rectangle 438"/>
          <p:cNvSpPr>
            <a:spLocks noChangeArrowheads="1"/>
          </p:cNvSpPr>
          <p:nvPr/>
        </p:nvSpPr>
        <p:spPr bwMode="auto">
          <a:xfrm>
            <a:off x="4194573" y="1451372"/>
            <a:ext cx="102394" cy="238125"/>
          </a:xfrm>
          <a:prstGeom prst="rect">
            <a:avLst/>
          </a:prstGeom>
          <a:noFill/>
          <a:ln w="6350">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013"/>
          </a:p>
        </p:txBody>
      </p:sp>
      <p:sp>
        <p:nvSpPr>
          <p:cNvPr id="56431" name="Line 439"/>
          <p:cNvSpPr>
            <a:spLocks noChangeShapeType="1"/>
          </p:cNvSpPr>
          <p:nvPr/>
        </p:nvSpPr>
        <p:spPr bwMode="auto">
          <a:xfrm>
            <a:off x="4194573" y="1451372"/>
            <a:ext cx="102394" cy="238125"/>
          </a:xfrm>
          <a:prstGeom prst="line">
            <a:avLst/>
          </a:prstGeom>
          <a:noFill/>
          <a:ln w="63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6432" name="Line 440"/>
          <p:cNvSpPr>
            <a:spLocks noChangeShapeType="1"/>
          </p:cNvSpPr>
          <p:nvPr/>
        </p:nvSpPr>
        <p:spPr bwMode="auto">
          <a:xfrm flipV="1">
            <a:off x="4194573" y="1451372"/>
            <a:ext cx="102394" cy="238125"/>
          </a:xfrm>
          <a:prstGeom prst="line">
            <a:avLst/>
          </a:prstGeom>
          <a:noFill/>
          <a:ln w="63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6433" name="Rectangle 441"/>
          <p:cNvSpPr>
            <a:spLocks noChangeArrowheads="1"/>
          </p:cNvSpPr>
          <p:nvPr/>
        </p:nvSpPr>
        <p:spPr bwMode="auto">
          <a:xfrm>
            <a:off x="3994548" y="1447800"/>
            <a:ext cx="102394" cy="238125"/>
          </a:xfrm>
          <a:prstGeom prst="rect">
            <a:avLst/>
          </a:prstGeom>
          <a:solidFill>
            <a:srgbClr val="C2C2C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013"/>
          </a:p>
        </p:txBody>
      </p:sp>
      <p:sp>
        <p:nvSpPr>
          <p:cNvPr id="56434" name="Rectangle 442"/>
          <p:cNvSpPr>
            <a:spLocks noChangeArrowheads="1"/>
          </p:cNvSpPr>
          <p:nvPr/>
        </p:nvSpPr>
        <p:spPr bwMode="auto">
          <a:xfrm>
            <a:off x="3994548" y="1447800"/>
            <a:ext cx="102394" cy="238125"/>
          </a:xfrm>
          <a:prstGeom prst="rect">
            <a:avLst/>
          </a:prstGeom>
          <a:noFill/>
          <a:ln w="6350">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013"/>
          </a:p>
        </p:txBody>
      </p:sp>
      <p:sp>
        <p:nvSpPr>
          <p:cNvPr id="56435" name="Line 443"/>
          <p:cNvSpPr>
            <a:spLocks noChangeShapeType="1"/>
          </p:cNvSpPr>
          <p:nvPr/>
        </p:nvSpPr>
        <p:spPr bwMode="auto">
          <a:xfrm>
            <a:off x="3994548" y="1447800"/>
            <a:ext cx="102394" cy="238125"/>
          </a:xfrm>
          <a:prstGeom prst="line">
            <a:avLst/>
          </a:prstGeom>
          <a:noFill/>
          <a:ln w="63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6436" name="Line 444"/>
          <p:cNvSpPr>
            <a:spLocks noChangeShapeType="1"/>
          </p:cNvSpPr>
          <p:nvPr/>
        </p:nvSpPr>
        <p:spPr bwMode="auto">
          <a:xfrm flipV="1">
            <a:off x="3994548" y="1447800"/>
            <a:ext cx="102394" cy="238125"/>
          </a:xfrm>
          <a:prstGeom prst="line">
            <a:avLst/>
          </a:prstGeom>
          <a:noFill/>
          <a:ln w="63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6437" name="Rectangle 469"/>
          <p:cNvSpPr>
            <a:spLocks noChangeArrowheads="1"/>
          </p:cNvSpPr>
          <p:nvPr/>
        </p:nvSpPr>
        <p:spPr bwMode="auto">
          <a:xfrm>
            <a:off x="4663679" y="1613298"/>
            <a:ext cx="282178" cy="107156"/>
          </a:xfrm>
          <a:prstGeom prst="rect">
            <a:avLst/>
          </a:prstGeom>
          <a:solidFill>
            <a:srgbClr val="C2C2C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013"/>
          </a:p>
        </p:txBody>
      </p:sp>
      <p:sp>
        <p:nvSpPr>
          <p:cNvPr id="56438" name="Rectangle 470"/>
          <p:cNvSpPr>
            <a:spLocks noChangeArrowheads="1"/>
          </p:cNvSpPr>
          <p:nvPr/>
        </p:nvSpPr>
        <p:spPr bwMode="auto">
          <a:xfrm>
            <a:off x="4663679" y="1613298"/>
            <a:ext cx="282178" cy="107156"/>
          </a:xfrm>
          <a:prstGeom prst="rect">
            <a:avLst/>
          </a:prstGeom>
          <a:noFill/>
          <a:ln w="6350">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013"/>
          </a:p>
        </p:txBody>
      </p:sp>
      <p:sp>
        <p:nvSpPr>
          <p:cNvPr id="56439" name="Line 471"/>
          <p:cNvSpPr>
            <a:spLocks noChangeShapeType="1"/>
          </p:cNvSpPr>
          <p:nvPr/>
        </p:nvSpPr>
        <p:spPr bwMode="auto">
          <a:xfrm>
            <a:off x="4663679" y="1613298"/>
            <a:ext cx="282178" cy="107156"/>
          </a:xfrm>
          <a:prstGeom prst="line">
            <a:avLst/>
          </a:prstGeom>
          <a:noFill/>
          <a:ln w="63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6440" name="Line 472"/>
          <p:cNvSpPr>
            <a:spLocks noChangeShapeType="1"/>
          </p:cNvSpPr>
          <p:nvPr/>
        </p:nvSpPr>
        <p:spPr bwMode="auto">
          <a:xfrm flipV="1">
            <a:off x="4663679" y="1613298"/>
            <a:ext cx="282178" cy="107156"/>
          </a:xfrm>
          <a:prstGeom prst="line">
            <a:avLst/>
          </a:prstGeom>
          <a:noFill/>
          <a:ln w="63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6441" name="Rectangle 493"/>
          <p:cNvSpPr>
            <a:spLocks noChangeArrowheads="1"/>
          </p:cNvSpPr>
          <p:nvPr/>
        </p:nvSpPr>
        <p:spPr bwMode="auto">
          <a:xfrm>
            <a:off x="2581275" y="1188244"/>
            <a:ext cx="2882504" cy="4405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013"/>
          </a:p>
        </p:txBody>
      </p:sp>
      <p:sp>
        <p:nvSpPr>
          <p:cNvPr id="56442" name="Rectangle 502"/>
          <p:cNvSpPr>
            <a:spLocks noChangeArrowheads="1"/>
          </p:cNvSpPr>
          <p:nvPr/>
        </p:nvSpPr>
        <p:spPr bwMode="auto">
          <a:xfrm>
            <a:off x="2763441" y="1968104"/>
            <a:ext cx="183672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500">
                <a:solidFill>
                  <a:srgbClr val="C00000"/>
                </a:solidFill>
              </a:rPr>
              <a:t>Rear Cross Access Drive</a:t>
            </a:r>
          </a:p>
        </p:txBody>
      </p:sp>
      <p:grpSp>
        <p:nvGrpSpPr>
          <p:cNvPr id="2" name="Group 558"/>
          <p:cNvGrpSpPr>
            <a:grpSpLocks/>
          </p:cNvGrpSpPr>
          <p:nvPr/>
        </p:nvGrpSpPr>
        <p:grpSpPr bwMode="auto">
          <a:xfrm>
            <a:off x="5434013" y="1483519"/>
            <a:ext cx="1004888" cy="432197"/>
            <a:chOff x="3604" y="1246"/>
            <a:chExt cx="844" cy="363"/>
          </a:xfrm>
        </p:grpSpPr>
        <p:sp>
          <p:nvSpPr>
            <p:cNvPr id="56827" name="Freeform 254"/>
            <p:cNvSpPr>
              <a:spLocks/>
            </p:cNvSpPr>
            <p:nvPr/>
          </p:nvSpPr>
          <p:spPr bwMode="auto">
            <a:xfrm>
              <a:off x="3604" y="1376"/>
              <a:ext cx="11" cy="104"/>
            </a:xfrm>
            <a:custGeom>
              <a:avLst/>
              <a:gdLst>
                <a:gd name="T0" fmla="*/ 105 w 8"/>
                <a:gd name="T1" fmla="*/ 1968 h 75"/>
                <a:gd name="T2" fmla="*/ 197 w 8"/>
                <a:gd name="T3" fmla="*/ 1860 h 75"/>
                <a:gd name="T4" fmla="*/ 197 w 8"/>
                <a:gd name="T5" fmla="*/ 0 h 75"/>
                <a:gd name="T6" fmla="*/ 0 w 8"/>
                <a:gd name="T7" fmla="*/ 0 h 75"/>
                <a:gd name="T8" fmla="*/ 0 w 8"/>
                <a:gd name="T9" fmla="*/ 1860 h 75"/>
                <a:gd name="T10" fmla="*/ 105 w 8"/>
                <a:gd name="T11" fmla="*/ 1764 h 75"/>
                <a:gd name="T12" fmla="*/ 105 w 8"/>
                <a:gd name="T13" fmla="*/ 1968 h 75"/>
                <a:gd name="T14" fmla="*/ 197 w 8"/>
                <a:gd name="T15" fmla="*/ 1968 h 75"/>
                <a:gd name="T16" fmla="*/ 197 w 8"/>
                <a:gd name="T17" fmla="*/ 1860 h 75"/>
                <a:gd name="T18" fmla="*/ 105 w 8"/>
                <a:gd name="T19" fmla="*/ 1968 h 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75"/>
                <a:gd name="T32" fmla="*/ 8 w 8"/>
                <a:gd name="T33" fmla="*/ 75 h 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75">
                  <a:moveTo>
                    <a:pt x="4" y="75"/>
                  </a:moveTo>
                  <a:lnTo>
                    <a:pt x="8" y="71"/>
                  </a:lnTo>
                  <a:lnTo>
                    <a:pt x="8" y="0"/>
                  </a:lnTo>
                  <a:lnTo>
                    <a:pt x="0" y="0"/>
                  </a:lnTo>
                  <a:lnTo>
                    <a:pt x="0" y="71"/>
                  </a:lnTo>
                  <a:lnTo>
                    <a:pt x="4" y="67"/>
                  </a:lnTo>
                  <a:lnTo>
                    <a:pt x="4" y="75"/>
                  </a:lnTo>
                  <a:lnTo>
                    <a:pt x="8" y="75"/>
                  </a:lnTo>
                  <a:lnTo>
                    <a:pt x="8" y="71"/>
                  </a:lnTo>
                  <a:lnTo>
                    <a:pt x="4" y="7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828" name="Rectangle 518"/>
            <p:cNvSpPr>
              <a:spLocks noChangeArrowheads="1"/>
            </p:cNvSpPr>
            <p:nvPr/>
          </p:nvSpPr>
          <p:spPr bwMode="auto">
            <a:xfrm>
              <a:off x="3699" y="1341"/>
              <a:ext cx="749"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013"/>
                <a:t>Good Separation</a:t>
              </a:r>
            </a:p>
          </p:txBody>
        </p:sp>
        <p:sp>
          <p:nvSpPr>
            <p:cNvPr id="56829" name="Line 547"/>
            <p:cNvSpPr>
              <a:spLocks noChangeShapeType="1"/>
            </p:cNvSpPr>
            <p:nvPr/>
          </p:nvSpPr>
          <p:spPr bwMode="auto">
            <a:xfrm>
              <a:off x="3639" y="1246"/>
              <a:ext cx="0" cy="363"/>
            </a:xfrm>
            <a:prstGeom prst="line">
              <a:avLst/>
            </a:prstGeom>
            <a:noFill/>
            <a:ln w="3810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1013"/>
            </a:p>
          </p:txBody>
        </p:sp>
      </p:grpSp>
      <p:sp>
        <p:nvSpPr>
          <p:cNvPr id="56444" name="Rectangle 11"/>
          <p:cNvSpPr>
            <a:spLocks noChangeArrowheads="1"/>
          </p:cNvSpPr>
          <p:nvPr/>
        </p:nvSpPr>
        <p:spPr bwMode="auto">
          <a:xfrm>
            <a:off x="2675335" y="2418160"/>
            <a:ext cx="2657475" cy="622697"/>
          </a:xfrm>
          <a:prstGeom prst="rect">
            <a:avLst/>
          </a:prstGeom>
          <a:solidFill>
            <a:srgbClr val="00AC0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013"/>
          </a:p>
        </p:txBody>
      </p:sp>
      <p:sp>
        <p:nvSpPr>
          <p:cNvPr id="56445" name="Freeform 14"/>
          <p:cNvSpPr>
            <a:spLocks noEditPoints="1"/>
          </p:cNvSpPr>
          <p:nvPr/>
        </p:nvSpPr>
        <p:spPr bwMode="auto">
          <a:xfrm>
            <a:off x="2527697" y="2418160"/>
            <a:ext cx="2894409" cy="731044"/>
          </a:xfrm>
          <a:custGeom>
            <a:avLst/>
            <a:gdLst>
              <a:gd name="T0" fmla="*/ 2147483646 w 1752"/>
              <a:gd name="T1" fmla="*/ 2147483646 h 442"/>
              <a:gd name="T2" fmla="*/ 2147483646 w 1752"/>
              <a:gd name="T3" fmla="*/ 2147483646 h 442"/>
              <a:gd name="T4" fmla="*/ 2147483646 w 1752"/>
              <a:gd name="T5" fmla="*/ 2147483646 h 442"/>
              <a:gd name="T6" fmla="*/ 2147483646 w 1752"/>
              <a:gd name="T7" fmla="*/ 2147483646 h 442"/>
              <a:gd name="T8" fmla="*/ 2147483646 w 1752"/>
              <a:gd name="T9" fmla="*/ 2147483646 h 442"/>
              <a:gd name="T10" fmla="*/ 2147483646 w 1752"/>
              <a:gd name="T11" fmla="*/ 2147483646 h 442"/>
              <a:gd name="T12" fmla="*/ 2147483646 w 1752"/>
              <a:gd name="T13" fmla="*/ 2147483646 h 442"/>
              <a:gd name="T14" fmla="*/ 2147483646 w 1752"/>
              <a:gd name="T15" fmla="*/ 2147483646 h 442"/>
              <a:gd name="T16" fmla="*/ 2147483646 w 1752"/>
              <a:gd name="T17" fmla="*/ 2147483646 h 442"/>
              <a:gd name="T18" fmla="*/ 2147483646 w 1752"/>
              <a:gd name="T19" fmla="*/ 2147483646 h 442"/>
              <a:gd name="T20" fmla="*/ 2147483646 w 1752"/>
              <a:gd name="T21" fmla="*/ 2147483646 h 442"/>
              <a:gd name="T22" fmla="*/ 2147483646 w 1752"/>
              <a:gd name="T23" fmla="*/ 2147483646 h 442"/>
              <a:gd name="T24" fmla="*/ 2147483646 w 1752"/>
              <a:gd name="T25" fmla="*/ 2147483646 h 442"/>
              <a:gd name="T26" fmla="*/ 2147483646 w 1752"/>
              <a:gd name="T27" fmla="*/ 2147483646 h 442"/>
              <a:gd name="T28" fmla="*/ 2147483646 w 1752"/>
              <a:gd name="T29" fmla="*/ 2147483646 h 442"/>
              <a:gd name="T30" fmla="*/ 2147483646 w 1752"/>
              <a:gd name="T31" fmla="*/ 2147483646 h 442"/>
              <a:gd name="T32" fmla="*/ 2147483646 w 1752"/>
              <a:gd name="T33" fmla="*/ 2147483646 h 442"/>
              <a:gd name="T34" fmla="*/ 2147483646 w 1752"/>
              <a:gd name="T35" fmla="*/ 2147483646 h 442"/>
              <a:gd name="T36" fmla="*/ 2147483646 w 1752"/>
              <a:gd name="T37" fmla="*/ 2147483646 h 442"/>
              <a:gd name="T38" fmla="*/ 2147483646 w 1752"/>
              <a:gd name="T39" fmla="*/ 2147483646 h 442"/>
              <a:gd name="T40" fmla="*/ 2147483646 w 1752"/>
              <a:gd name="T41" fmla="*/ 2147483646 h 442"/>
              <a:gd name="T42" fmla="*/ 2147483646 w 1752"/>
              <a:gd name="T43" fmla="*/ 2147483646 h 442"/>
              <a:gd name="T44" fmla="*/ 2147483646 w 1752"/>
              <a:gd name="T45" fmla="*/ 2147483646 h 442"/>
              <a:gd name="T46" fmla="*/ 2147483646 w 1752"/>
              <a:gd name="T47" fmla="*/ 2147483646 h 442"/>
              <a:gd name="T48" fmla="*/ 2147483646 w 1752"/>
              <a:gd name="T49" fmla="*/ 2147483646 h 442"/>
              <a:gd name="T50" fmla="*/ 2147483646 w 1752"/>
              <a:gd name="T51" fmla="*/ 2147483646 h 442"/>
              <a:gd name="T52" fmla="*/ 2147483646 w 1752"/>
              <a:gd name="T53" fmla="*/ 2147483646 h 442"/>
              <a:gd name="T54" fmla="*/ 2147483646 w 1752"/>
              <a:gd name="T55" fmla="*/ 2147483646 h 442"/>
              <a:gd name="T56" fmla="*/ 2147483646 w 1752"/>
              <a:gd name="T57" fmla="*/ 2147483646 h 442"/>
              <a:gd name="T58" fmla="*/ 2147483646 w 1752"/>
              <a:gd name="T59" fmla="*/ 2147483646 h 442"/>
              <a:gd name="T60" fmla="*/ 2147483646 w 1752"/>
              <a:gd name="T61" fmla="*/ 2147483646 h 442"/>
              <a:gd name="T62" fmla="*/ 2147483646 w 1752"/>
              <a:gd name="T63" fmla="*/ 2147483646 h 442"/>
              <a:gd name="T64" fmla="*/ 2147483646 w 1752"/>
              <a:gd name="T65" fmla="*/ 2147483646 h 442"/>
              <a:gd name="T66" fmla="*/ 2147483646 w 1752"/>
              <a:gd name="T67" fmla="*/ 2147483646 h 442"/>
              <a:gd name="T68" fmla="*/ 2147483646 w 1752"/>
              <a:gd name="T69" fmla="*/ 2147483646 h 442"/>
              <a:gd name="T70" fmla="*/ 2147483646 w 1752"/>
              <a:gd name="T71" fmla="*/ 2147483646 h 442"/>
              <a:gd name="T72" fmla="*/ 2147483646 w 1752"/>
              <a:gd name="T73" fmla="*/ 2147483646 h 442"/>
              <a:gd name="T74" fmla="*/ 2147483646 w 1752"/>
              <a:gd name="T75" fmla="*/ 2147483646 h 442"/>
              <a:gd name="T76" fmla="*/ 2147483646 w 1752"/>
              <a:gd name="T77" fmla="*/ 2147483646 h 442"/>
              <a:gd name="T78" fmla="*/ 2147483646 w 1752"/>
              <a:gd name="T79" fmla="*/ 2147483646 h 442"/>
              <a:gd name="T80" fmla="*/ 2147483646 w 1752"/>
              <a:gd name="T81" fmla="*/ 2147483646 h 442"/>
              <a:gd name="T82" fmla="*/ 2147483646 w 1752"/>
              <a:gd name="T83" fmla="*/ 2147483646 h 442"/>
              <a:gd name="T84" fmla="*/ 2147483646 w 1752"/>
              <a:gd name="T85" fmla="*/ 2147483646 h 442"/>
              <a:gd name="T86" fmla="*/ 2147483646 w 1752"/>
              <a:gd name="T87" fmla="*/ 2147483646 h 442"/>
              <a:gd name="T88" fmla="*/ 2147483646 w 1752"/>
              <a:gd name="T89" fmla="*/ 2147483646 h 442"/>
              <a:gd name="T90" fmla="*/ 2147483646 w 1752"/>
              <a:gd name="T91" fmla="*/ 2147483646 h 442"/>
              <a:gd name="T92" fmla="*/ 2147483646 w 1752"/>
              <a:gd name="T93" fmla="*/ 2147483646 h 442"/>
              <a:gd name="T94" fmla="*/ 2147483646 w 1752"/>
              <a:gd name="T95" fmla="*/ 2147483646 h 442"/>
              <a:gd name="T96" fmla="*/ 2147483646 w 1752"/>
              <a:gd name="T97" fmla="*/ 2147483646 h 442"/>
              <a:gd name="T98" fmla="*/ 2147483646 w 1752"/>
              <a:gd name="T99" fmla="*/ 2147483646 h 442"/>
              <a:gd name="T100" fmla="*/ 2147483646 w 1752"/>
              <a:gd name="T101" fmla="*/ 2147483646 h 442"/>
              <a:gd name="T102" fmla="*/ 2147483646 w 1752"/>
              <a:gd name="T103" fmla="*/ 2147483646 h 442"/>
              <a:gd name="T104" fmla="*/ 2147483646 w 1752"/>
              <a:gd name="T105" fmla="*/ 2147483646 h 442"/>
              <a:gd name="T106" fmla="*/ 2147483646 w 1752"/>
              <a:gd name="T107" fmla="*/ 2147483646 h 442"/>
              <a:gd name="T108" fmla="*/ 2147483646 w 1752"/>
              <a:gd name="T109" fmla="*/ 2147483646 h 442"/>
              <a:gd name="T110" fmla="*/ 2147483646 w 1752"/>
              <a:gd name="T111" fmla="*/ 2147483646 h 442"/>
              <a:gd name="T112" fmla="*/ 2147483646 w 1752"/>
              <a:gd name="T113" fmla="*/ 2147483646 h 442"/>
              <a:gd name="T114" fmla="*/ 2147483646 w 1752"/>
              <a:gd name="T115" fmla="*/ 2147483646 h 442"/>
              <a:gd name="T116" fmla="*/ 2147483646 w 1752"/>
              <a:gd name="T117" fmla="*/ 2147483646 h 4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52"/>
              <a:gd name="T178" fmla="*/ 0 h 442"/>
              <a:gd name="T179" fmla="*/ 1752 w 1752"/>
              <a:gd name="T180" fmla="*/ 442 h 44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52" h="442">
                <a:moveTo>
                  <a:pt x="911" y="47"/>
                </a:moveTo>
                <a:lnTo>
                  <a:pt x="929" y="47"/>
                </a:lnTo>
                <a:lnTo>
                  <a:pt x="1234" y="47"/>
                </a:lnTo>
                <a:lnTo>
                  <a:pt x="1234" y="45"/>
                </a:lnTo>
                <a:lnTo>
                  <a:pt x="1236" y="45"/>
                </a:lnTo>
                <a:lnTo>
                  <a:pt x="1237" y="45"/>
                </a:lnTo>
                <a:lnTo>
                  <a:pt x="1241" y="48"/>
                </a:lnTo>
                <a:lnTo>
                  <a:pt x="1243" y="48"/>
                </a:lnTo>
                <a:lnTo>
                  <a:pt x="1245" y="48"/>
                </a:lnTo>
                <a:lnTo>
                  <a:pt x="1247" y="50"/>
                </a:lnTo>
                <a:lnTo>
                  <a:pt x="1249" y="52"/>
                </a:lnTo>
                <a:lnTo>
                  <a:pt x="1249" y="54"/>
                </a:lnTo>
                <a:lnTo>
                  <a:pt x="1249" y="56"/>
                </a:lnTo>
                <a:lnTo>
                  <a:pt x="1251" y="58"/>
                </a:lnTo>
                <a:lnTo>
                  <a:pt x="1253" y="60"/>
                </a:lnTo>
                <a:lnTo>
                  <a:pt x="1253" y="62"/>
                </a:lnTo>
                <a:lnTo>
                  <a:pt x="1253" y="64"/>
                </a:lnTo>
                <a:lnTo>
                  <a:pt x="1255" y="66"/>
                </a:lnTo>
                <a:lnTo>
                  <a:pt x="1257" y="66"/>
                </a:lnTo>
                <a:lnTo>
                  <a:pt x="1257" y="68"/>
                </a:lnTo>
                <a:lnTo>
                  <a:pt x="1259" y="70"/>
                </a:lnTo>
                <a:lnTo>
                  <a:pt x="1260" y="70"/>
                </a:lnTo>
                <a:lnTo>
                  <a:pt x="1264" y="70"/>
                </a:lnTo>
                <a:lnTo>
                  <a:pt x="1266" y="70"/>
                </a:lnTo>
                <a:lnTo>
                  <a:pt x="1268" y="70"/>
                </a:lnTo>
                <a:lnTo>
                  <a:pt x="1270" y="71"/>
                </a:lnTo>
                <a:lnTo>
                  <a:pt x="1274" y="71"/>
                </a:lnTo>
                <a:lnTo>
                  <a:pt x="1276" y="71"/>
                </a:lnTo>
                <a:lnTo>
                  <a:pt x="1278" y="71"/>
                </a:lnTo>
                <a:lnTo>
                  <a:pt x="1280" y="73"/>
                </a:lnTo>
                <a:lnTo>
                  <a:pt x="1280" y="83"/>
                </a:lnTo>
                <a:lnTo>
                  <a:pt x="1280" y="89"/>
                </a:lnTo>
                <a:lnTo>
                  <a:pt x="1280" y="275"/>
                </a:lnTo>
                <a:lnTo>
                  <a:pt x="1278" y="275"/>
                </a:lnTo>
                <a:lnTo>
                  <a:pt x="1278" y="288"/>
                </a:lnTo>
                <a:lnTo>
                  <a:pt x="1278" y="290"/>
                </a:lnTo>
                <a:lnTo>
                  <a:pt x="1282" y="290"/>
                </a:lnTo>
                <a:lnTo>
                  <a:pt x="1282" y="292"/>
                </a:lnTo>
                <a:lnTo>
                  <a:pt x="1280" y="292"/>
                </a:lnTo>
                <a:lnTo>
                  <a:pt x="1280" y="294"/>
                </a:lnTo>
                <a:lnTo>
                  <a:pt x="1278" y="294"/>
                </a:lnTo>
                <a:lnTo>
                  <a:pt x="1278" y="296"/>
                </a:lnTo>
                <a:lnTo>
                  <a:pt x="1276" y="296"/>
                </a:lnTo>
                <a:lnTo>
                  <a:pt x="1274" y="296"/>
                </a:lnTo>
                <a:lnTo>
                  <a:pt x="1274" y="298"/>
                </a:lnTo>
                <a:lnTo>
                  <a:pt x="1272" y="298"/>
                </a:lnTo>
                <a:lnTo>
                  <a:pt x="1270" y="300"/>
                </a:lnTo>
                <a:lnTo>
                  <a:pt x="1268" y="302"/>
                </a:lnTo>
                <a:lnTo>
                  <a:pt x="1268" y="304"/>
                </a:lnTo>
                <a:lnTo>
                  <a:pt x="1266" y="304"/>
                </a:lnTo>
                <a:lnTo>
                  <a:pt x="1264" y="304"/>
                </a:lnTo>
                <a:lnTo>
                  <a:pt x="1264" y="306"/>
                </a:lnTo>
                <a:lnTo>
                  <a:pt x="1262" y="306"/>
                </a:lnTo>
                <a:lnTo>
                  <a:pt x="1260" y="306"/>
                </a:lnTo>
                <a:lnTo>
                  <a:pt x="1260" y="308"/>
                </a:lnTo>
                <a:lnTo>
                  <a:pt x="1259" y="308"/>
                </a:lnTo>
                <a:lnTo>
                  <a:pt x="1257" y="311"/>
                </a:lnTo>
                <a:lnTo>
                  <a:pt x="1255" y="311"/>
                </a:lnTo>
                <a:lnTo>
                  <a:pt x="1253" y="311"/>
                </a:lnTo>
                <a:lnTo>
                  <a:pt x="1253" y="313"/>
                </a:lnTo>
                <a:lnTo>
                  <a:pt x="1251" y="313"/>
                </a:lnTo>
                <a:lnTo>
                  <a:pt x="1249" y="313"/>
                </a:lnTo>
                <a:lnTo>
                  <a:pt x="1247" y="315"/>
                </a:lnTo>
                <a:lnTo>
                  <a:pt x="1245" y="317"/>
                </a:lnTo>
                <a:lnTo>
                  <a:pt x="1243" y="319"/>
                </a:lnTo>
                <a:lnTo>
                  <a:pt x="1241" y="319"/>
                </a:lnTo>
                <a:lnTo>
                  <a:pt x="1239" y="321"/>
                </a:lnTo>
                <a:lnTo>
                  <a:pt x="1236" y="323"/>
                </a:lnTo>
                <a:lnTo>
                  <a:pt x="1234" y="323"/>
                </a:lnTo>
                <a:lnTo>
                  <a:pt x="1232" y="325"/>
                </a:lnTo>
                <a:lnTo>
                  <a:pt x="1232" y="340"/>
                </a:lnTo>
                <a:lnTo>
                  <a:pt x="1387" y="340"/>
                </a:lnTo>
                <a:lnTo>
                  <a:pt x="1387" y="315"/>
                </a:lnTo>
                <a:lnTo>
                  <a:pt x="1354" y="315"/>
                </a:lnTo>
                <a:lnTo>
                  <a:pt x="1354" y="45"/>
                </a:lnTo>
                <a:lnTo>
                  <a:pt x="1441" y="45"/>
                </a:lnTo>
                <a:lnTo>
                  <a:pt x="1441" y="315"/>
                </a:lnTo>
                <a:lnTo>
                  <a:pt x="1414" y="315"/>
                </a:lnTo>
                <a:lnTo>
                  <a:pt x="1414" y="340"/>
                </a:lnTo>
                <a:lnTo>
                  <a:pt x="1447" y="340"/>
                </a:lnTo>
                <a:lnTo>
                  <a:pt x="1456" y="334"/>
                </a:lnTo>
                <a:lnTo>
                  <a:pt x="1456" y="333"/>
                </a:lnTo>
                <a:lnTo>
                  <a:pt x="1458" y="331"/>
                </a:lnTo>
                <a:lnTo>
                  <a:pt x="1462" y="329"/>
                </a:lnTo>
                <a:lnTo>
                  <a:pt x="1466" y="327"/>
                </a:lnTo>
                <a:lnTo>
                  <a:pt x="1470" y="327"/>
                </a:lnTo>
                <a:lnTo>
                  <a:pt x="1473" y="325"/>
                </a:lnTo>
                <a:lnTo>
                  <a:pt x="1479" y="323"/>
                </a:lnTo>
                <a:lnTo>
                  <a:pt x="1481" y="321"/>
                </a:lnTo>
                <a:lnTo>
                  <a:pt x="1485" y="317"/>
                </a:lnTo>
                <a:lnTo>
                  <a:pt x="1487" y="315"/>
                </a:lnTo>
                <a:lnTo>
                  <a:pt x="1493" y="302"/>
                </a:lnTo>
                <a:lnTo>
                  <a:pt x="1495" y="302"/>
                </a:lnTo>
                <a:lnTo>
                  <a:pt x="1495" y="300"/>
                </a:lnTo>
                <a:lnTo>
                  <a:pt x="1495" y="298"/>
                </a:lnTo>
                <a:lnTo>
                  <a:pt x="1496" y="298"/>
                </a:lnTo>
                <a:lnTo>
                  <a:pt x="1496" y="292"/>
                </a:lnTo>
                <a:lnTo>
                  <a:pt x="1498" y="292"/>
                </a:lnTo>
                <a:lnTo>
                  <a:pt x="1498" y="290"/>
                </a:lnTo>
                <a:lnTo>
                  <a:pt x="1498" y="286"/>
                </a:lnTo>
                <a:lnTo>
                  <a:pt x="1498" y="283"/>
                </a:lnTo>
                <a:lnTo>
                  <a:pt x="1498" y="279"/>
                </a:lnTo>
                <a:lnTo>
                  <a:pt x="1498" y="275"/>
                </a:lnTo>
                <a:lnTo>
                  <a:pt x="1498" y="271"/>
                </a:lnTo>
                <a:lnTo>
                  <a:pt x="1498" y="267"/>
                </a:lnTo>
                <a:lnTo>
                  <a:pt x="1500" y="265"/>
                </a:lnTo>
                <a:lnTo>
                  <a:pt x="1502" y="265"/>
                </a:lnTo>
                <a:lnTo>
                  <a:pt x="1502" y="261"/>
                </a:lnTo>
                <a:lnTo>
                  <a:pt x="1504" y="258"/>
                </a:lnTo>
                <a:lnTo>
                  <a:pt x="1504" y="252"/>
                </a:lnTo>
                <a:lnTo>
                  <a:pt x="1504" y="248"/>
                </a:lnTo>
                <a:lnTo>
                  <a:pt x="1504" y="242"/>
                </a:lnTo>
                <a:lnTo>
                  <a:pt x="1506" y="238"/>
                </a:lnTo>
                <a:lnTo>
                  <a:pt x="1508" y="235"/>
                </a:lnTo>
                <a:lnTo>
                  <a:pt x="1510" y="231"/>
                </a:lnTo>
                <a:lnTo>
                  <a:pt x="1510" y="229"/>
                </a:lnTo>
                <a:lnTo>
                  <a:pt x="1510" y="227"/>
                </a:lnTo>
                <a:lnTo>
                  <a:pt x="1512" y="227"/>
                </a:lnTo>
                <a:lnTo>
                  <a:pt x="1514" y="227"/>
                </a:lnTo>
                <a:lnTo>
                  <a:pt x="1514" y="225"/>
                </a:lnTo>
                <a:lnTo>
                  <a:pt x="1516" y="225"/>
                </a:lnTo>
                <a:lnTo>
                  <a:pt x="1516" y="223"/>
                </a:lnTo>
                <a:lnTo>
                  <a:pt x="1516" y="221"/>
                </a:lnTo>
                <a:lnTo>
                  <a:pt x="1518" y="221"/>
                </a:lnTo>
                <a:lnTo>
                  <a:pt x="1518" y="217"/>
                </a:lnTo>
                <a:lnTo>
                  <a:pt x="1521" y="215"/>
                </a:lnTo>
                <a:lnTo>
                  <a:pt x="1521" y="212"/>
                </a:lnTo>
                <a:lnTo>
                  <a:pt x="1525" y="210"/>
                </a:lnTo>
                <a:lnTo>
                  <a:pt x="1525" y="208"/>
                </a:lnTo>
                <a:lnTo>
                  <a:pt x="1527" y="206"/>
                </a:lnTo>
                <a:lnTo>
                  <a:pt x="1527" y="204"/>
                </a:lnTo>
                <a:lnTo>
                  <a:pt x="1529" y="204"/>
                </a:lnTo>
                <a:lnTo>
                  <a:pt x="1529" y="202"/>
                </a:lnTo>
                <a:lnTo>
                  <a:pt x="1531" y="202"/>
                </a:lnTo>
                <a:lnTo>
                  <a:pt x="1531" y="200"/>
                </a:lnTo>
                <a:lnTo>
                  <a:pt x="1533" y="198"/>
                </a:lnTo>
                <a:lnTo>
                  <a:pt x="1535" y="198"/>
                </a:lnTo>
                <a:lnTo>
                  <a:pt x="1535" y="196"/>
                </a:lnTo>
                <a:lnTo>
                  <a:pt x="1537" y="196"/>
                </a:lnTo>
                <a:lnTo>
                  <a:pt x="1539" y="196"/>
                </a:lnTo>
                <a:lnTo>
                  <a:pt x="1539" y="194"/>
                </a:lnTo>
                <a:lnTo>
                  <a:pt x="1541" y="194"/>
                </a:lnTo>
                <a:lnTo>
                  <a:pt x="1541" y="192"/>
                </a:lnTo>
                <a:lnTo>
                  <a:pt x="1543" y="192"/>
                </a:lnTo>
                <a:lnTo>
                  <a:pt x="1544" y="192"/>
                </a:lnTo>
                <a:lnTo>
                  <a:pt x="1546" y="190"/>
                </a:lnTo>
                <a:lnTo>
                  <a:pt x="1548" y="190"/>
                </a:lnTo>
                <a:lnTo>
                  <a:pt x="1548" y="189"/>
                </a:lnTo>
                <a:lnTo>
                  <a:pt x="1550" y="189"/>
                </a:lnTo>
                <a:lnTo>
                  <a:pt x="1552" y="187"/>
                </a:lnTo>
                <a:lnTo>
                  <a:pt x="1554" y="187"/>
                </a:lnTo>
                <a:lnTo>
                  <a:pt x="1556" y="185"/>
                </a:lnTo>
                <a:lnTo>
                  <a:pt x="1560" y="185"/>
                </a:lnTo>
                <a:lnTo>
                  <a:pt x="1562" y="183"/>
                </a:lnTo>
                <a:lnTo>
                  <a:pt x="1562" y="181"/>
                </a:lnTo>
                <a:lnTo>
                  <a:pt x="1571" y="181"/>
                </a:lnTo>
                <a:lnTo>
                  <a:pt x="1573" y="181"/>
                </a:lnTo>
                <a:lnTo>
                  <a:pt x="1575" y="181"/>
                </a:lnTo>
                <a:lnTo>
                  <a:pt x="1577" y="181"/>
                </a:lnTo>
                <a:lnTo>
                  <a:pt x="1579" y="181"/>
                </a:lnTo>
                <a:lnTo>
                  <a:pt x="1581" y="181"/>
                </a:lnTo>
                <a:lnTo>
                  <a:pt x="1583" y="181"/>
                </a:lnTo>
                <a:lnTo>
                  <a:pt x="1583" y="179"/>
                </a:lnTo>
                <a:lnTo>
                  <a:pt x="1585" y="179"/>
                </a:lnTo>
                <a:lnTo>
                  <a:pt x="1587" y="181"/>
                </a:lnTo>
                <a:lnTo>
                  <a:pt x="1665" y="181"/>
                </a:lnTo>
                <a:lnTo>
                  <a:pt x="1679" y="181"/>
                </a:lnTo>
                <a:lnTo>
                  <a:pt x="1679" y="2"/>
                </a:lnTo>
                <a:lnTo>
                  <a:pt x="1723" y="2"/>
                </a:lnTo>
                <a:lnTo>
                  <a:pt x="1723" y="371"/>
                </a:lnTo>
                <a:lnTo>
                  <a:pt x="1752" y="371"/>
                </a:lnTo>
                <a:lnTo>
                  <a:pt x="1752" y="442"/>
                </a:lnTo>
                <a:lnTo>
                  <a:pt x="0" y="442"/>
                </a:lnTo>
                <a:lnTo>
                  <a:pt x="0" y="371"/>
                </a:lnTo>
                <a:lnTo>
                  <a:pt x="44" y="371"/>
                </a:lnTo>
                <a:lnTo>
                  <a:pt x="44" y="0"/>
                </a:lnTo>
                <a:lnTo>
                  <a:pt x="94" y="0"/>
                </a:lnTo>
                <a:lnTo>
                  <a:pt x="94" y="194"/>
                </a:lnTo>
                <a:lnTo>
                  <a:pt x="100" y="194"/>
                </a:lnTo>
                <a:lnTo>
                  <a:pt x="106" y="194"/>
                </a:lnTo>
                <a:lnTo>
                  <a:pt x="111" y="194"/>
                </a:lnTo>
                <a:lnTo>
                  <a:pt x="117" y="194"/>
                </a:lnTo>
                <a:lnTo>
                  <a:pt x="121" y="194"/>
                </a:lnTo>
                <a:lnTo>
                  <a:pt x="127" y="194"/>
                </a:lnTo>
                <a:lnTo>
                  <a:pt x="132" y="194"/>
                </a:lnTo>
                <a:lnTo>
                  <a:pt x="138" y="194"/>
                </a:lnTo>
                <a:lnTo>
                  <a:pt x="140" y="194"/>
                </a:lnTo>
                <a:lnTo>
                  <a:pt x="142" y="196"/>
                </a:lnTo>
                <a:lnTo>
                  <a:pt x="144" y="196"/>
                </a:lnTo>
                <a:lnTo>
                  <a:pt x="146" y="198"/>
                </a:lnTo>
                <a:lnTo>
                  <a:pt x="148" y="202"/>
                </a:lnTo>
                <a:lnTo>
                  <a:pt x="150" y="206"/>
                </a:lnTo>
                <a:lnTo>
                  <a:pt x="150" y="210"/>
                </a:lnTo>
                <a:lnTo>
                  <a:pt x="150" y="215"/>
                </a:lnTo>
                <a:lnTo>
                  <a:pt x="150" y="331"/>
                </a:lnTo>
                <a:lnTo>
                  <a:pt x="159" y="340"/>
                </a:lnTo>
                <a:lnTo>
                  <a:pt x="437" y="340"/>
                </a:lnTo>
                <a:lnTo>
                  <a:pt x="437" y="319"/>
                </a:lnTo>
                <a:lnTo>
                  <a:pt x="388" y="319"/>
                </a:lnTo>
                <a:lnTo>
                  <a:pt x="388" y="200"/>
                </a:lnTo>
                <a:lnTo>
                  <a:pt x="508" y="200"/>
                </a:lnTo>
                <a:lnTo>
                  <a:pt x="508" y="319"/>
                </a:lnTo>
                <a:lnTo>
                  <a:pt x="460" y="319"/>
                </a:lnTo>
                <a:lnTo>
                  <a:pt x="460" y="340"/>
                </a:lnTo>
                <a:lnTo>
                  <a:pt x="685" y="340"/>
                </a:lnTo>
                <a:lnTo>
                  <a:pt x="685" y="325"/>
                </a:lnTo>
                <a:lnTo>
                  <a:pt x="599" y="325"/>
                </a:lnTo>
                <a:lnTo>
                  <a:pt x="599" y="221"/>
                </a:lnTo>
                <a:lnTo>
                  <a:pt x="790" y="221"/>
                </a:lnTo>
                <a:lnTo>
                  <a:pt x="790" y="325"/>
                </a:lnTo>
                <a:lnTo>
                  <a:pt x="719" y="325"/>
                </a:lnTo>
                <a:lnTo>
                  <a:pt x="719" y="340"/>
                </a:lnTo>
                <a:lnTo>
                  <a:pt x="917" y="340"/>
                </a:lnTo>
                <a:lnTo>
                  <a:pt x="917" y="323"/>
                </a:lnTo>
                <a:lnTo>
                  <a:pt x="915" y="321"/>
                </a:lnTo>
                <a:lnTo>
                  <a:pt x="915" y="319"/>
                </a:lnTo>
                <a:lnTo>
                  <a:pt x="913" y="317"/>
                </a:lnTo>
                <a:lnTo>
                  <a:pt x="907" y="317"/>
                </a:lnTo>
                <a:lnTo>
                  <a:pt x="907" y="315"/>
                </a:lnTo>
                <a:lnTo>
                  <a:pt x="904" y="315"/>
                </a:lnTo>
                <a:lnTo>
                  <a:pt x="902" y="313"/>
                </a:lnTo>
                <a:lnTo>
                  <a:pt x="902" y="311"/>
                </a:lnTo>
                <a:lnTo>
                  <a:pt x="900" y="311"/>
                </a:lnTo>
                <a:lnTo>
                  <a:pt x="898" y="309"/>
                </a:lnTo>
                <a:lnTo>
                  <a:pt x="896" y="309"/>
                </a:lnTo>
                <a:lnTo>
                  <a:pt x="894" y="309"/>
                </a:lnTo>
                <a:lnTo>
                  <a:pt x="894" y="308"/>
                </a:lnTo>
                <a:lnTo>
                  <a:pt x="892" y="308"/>
                </a:lnTo>
                <a:lnTo>
                  <a:pt x="892" y="306"/>
                </a:lnTo>
                <a:lnTo>
                  <a:pt x="890" y="306"/>
                </a:lnTo>
                <a:lnTo>
                  <a:pt x="888" y="306"/>
                </a:lnTo>
                <a:lnTo>
                  <a:pt x="886" y="304"/>
                </a:lnTo>
                <a:lnTo>
                  <a:pt x="867" y="304"/>
                </a:lnTo>
                <a:lnTo>
                  <a:pt x="867" y="273"/>
                </a:lnTo>
                <a:lnTo>
                  <a:pt x="863" y="273"/>
                </a:lnTo>
                <a:lnTo>
                  <a:pt x="863" y="85"/>
                </a:lnTo>
                <a:lnTo>
                  <a:pt x="867" y="85"/>
                </a:lnTo>
                <a:lnTo>
                  <a:pt x="867" y="79"/>
                </a:lnTo>
                <a:lnTo>
                  <a:pt x="883" y="75"/>
                </a:lnTo>
                <a:lnTo>
                  <a:pt x="884" y="71"/>
                </a:lnTo>
                <a:lnTo>
                  <a:pt x="888" y="71"/>
                </a:lnTo>
                <a:lnTo>
                  <a:pt x="888" y="70"/>
                </a:lnTo>
                <a:lnTo>
                  <a:pt x="890" y="68"/>
                </a:lnTo>
                <a:lnTo>
                  <a:pt x="892" y="68"/>
                </a:lnTo>
                <a:lnTo>
                  <a:pt x="892" y="66"/>
                </a:lnTo>
                <a:lnTo>
                  <a:pt x="894" y="64"/>
                </a:lnTo>
                <a:lnTo>
                  <a:pt x="896" y="64"/>
                </a:lnTo>
                <a:lnTo>
                  <a:pt x="896" y="62"/>
                </a:lnTo>
                <a:lnTo>
                  <a:pt x="898" y="62"/>
                </a:lnTo>
                <a:lnTo>
                  <a:pt x="900" y="60"/>
                </a:lnTo>
                <a:lnTo>
                  <a:pt x="902" y="60"/>
                </a:lnTo>
                <a:lnTo>
                  <a:pt x="902" y="58"/>
                </a:lnTo>
                <a:lnTo>
                  <a:pt x="902" y="56"/>
                </a:lnTo>
                <a:lnTo>
                  <a:pt x="904" y="56"/>
                </a:lnTo>
                <a:lnTo>
                  <a:pt x="906" y="54"/>
                </a:lnTo>
                <a:lnTo>
                  <a:pt x="907" y="54"/>
                </a:lnTo>
                <a:lnTo>
                  <a:pt x="907" y="52"/>
                </a:lnTo>
                <a:lnTo>
                  <a:pt x="907" y="50"/>
                </a:lnTo>
                <a:lnTo>
                  <a:pt x="907" y="48"/>
                </a:lnTo>
                <a:lnTo>
                  <a:pt x="909" y="48"/>
                </a:lnTo>
                <a:lnTo>
                  <a:pt x="911" y="48"/>
                </a:lnTo>
                <a:lnTo>
                  <a:pt x="911" y="47"/>
                </a:lnTo>
                <a:close/>
                <a:moveTo>
                  <a:pt x="1642" y="206"/>
                </a:moveTo>
                <a:lnTo>
                  <a:pt x="1564" y="206"/>
                </a:lnTo>
                <a:lnTo>
                  <a:pt x="1564" y="208"/>
                </a:lnTo>
                <a:lnTo>
                  <a:pt x="1562" y="208"/>
                </a:lnTo>
                <a:lnTo>
                  <a:pt x="1560" y="210"/>
                </a:lnTo>
                <a:lnTo>
                  <a:pt x="1558" y="210"/>
                </a:lnTo>
                <a:lnTo>
                  <a:pt x="1556" y="212"/>
                </a:lnTo>
                <a:lnTo>
                  <a:pt x="1556" y="213"/>
                </a:lnTo>
                <a:lnTo>
                  <a:pt x="1554" y="215"/>
                </a:lnTo>
                <a:lnTo>
                  <a:pt x="1552" y="215"/>
                </a:lnTo>
                <a:lnTo>
                  <a:pt x="1552" y="217"/>
                </a:lnTo>
                <a:lnTo>
                  <a:pt x="1550" y="217"/>
                </a:lnTo>
                <a:lnTo>
                  <a:pt x="1550" y="219"/>
                </a:lnTo>
                <a:lnTo>
                  <a:pt x="1548" y="221"/>
                </a:lnTo>
                <a:lnTo>
                  <a:pt x="1546" y="221"/>
                </a:lnTo>
                <a:lnTo>
                  <a:pt x="1546" y="223"/>
                </a:lnTo>
                <a:lnTo>
                  <a:pt x="1544" y="225"/>
                </a:lnTo>
                <a:lnTo>
                  <a:pt x="1544" y="227"/>
                </a:lnTo>
                <a:lnTo>
                  <a:pt x="1544" y="229"/>
                </a:lnTo>
                <a:lnTo>
                  <a:pt x="1544" y="231"/>
                </a:lnTo>
                <a:lnTo>
                  <a:pt x="1543" y="231"/>
                </a:lnTo>
                <a:lnTo>
                  <a:pt x="1543" y="233"/>
                </a:lnTo>
                <a:lnTo>
                  <a:pt x="1541" y="235"/>
                </a:lnTo>
                <a:lnTo>
                  <a:pt x="1541" y="237"/>
                </a:lnTo>
                <a:lnTo>
                  <a:pt x="1541" y="238"/>
                </a:lnTo>
                <a:lnTo>
                  <a:pt x="1541" y="240"/>
                </a:lnTo>
                <a:lnTo>
                  <a:pt x="1539" y="240"/>
                </a:lnTo>
                <a:lnTo>
                  <a:pt x="1539" y="246"/>
                </a:lnTo>
                <a:lnTo>
                  <a:pt x="1537" y="246"/>
                </a:lnTo>
                <a:lnTo>
                  <a:pt x="1537" y="254"/>
                </a:lnTo>
                <a:lnTo>
                  <a:pt x="1535" y="254"/>
                </a:lnTo>
                <a:lnTo>
                  <a:pt x="1535" y="256"/>
                </a:lnTo>
                <a:lnTo>
                  <a:pt x="1535" y="258"/>
                </a:lnTo>
                <a:lnTo>
                  <a:pt x="1535" y="260"/>
                </a:lnTo>
                <a:lnTo>
                  <a:pt x="1533" y="260"/>
                </a:lnTo>
                <a:lnTo>
                  <a:pt x="1533" y="261"/>
                </a:lnTo>
                <a:lnTo>
                  <a:pt x="1533" y="263"/>
                </a:lnTo>
                <a:lnTo>
                  <a:pt x="1533" y="265"/>
                </a:lnTo>
                <a:lnTo>
                  <a:pt x="1533" y="269"/>
                </a:lnTo>
                <a:lnTo>
                  <a:pt x="1533" y="271"/>
                </a:lnTo>
                <a:lnTo>
                  <a:pt x="1533" y="275"/>
                </a:lnTo>
                <a:lnTo>
                  <a:pt x="1531" y="279"/>
                </a:lnTo>
                <a:lnTo>
                  <a:pt x="1531" y="281"/>
                </a:lnTo>
                <a:lnTo>
                  <a:pt x="1531" y="283"/>
                </a:lnTo>
                <a:lnTo>
                  <a:pt x="1529" y="283"/>
                </a:lnTo>
                <a:lnTo>
                  <a:pt x="1527" y="286"/>
                </a:lnTo>
                <a:lnTo>
                  <a:pt x="1527" y="290"/>
                </a:lnTo>
                <a:lnTo>
                  <a:pt x="1525" y="296"/>
                </a:lnTo>
                <a:lnTo>
                  <a:pt x="1525" y="300"/>
                </a:lnTo>
                <a:lnTo>
                  <a:pt x="1523" y="306"/>
                </a:lnTo>
                <a:lnTo>
                  <a:pt x="1523" y="309"/>
                </a:lnTo>
                <a:lnTo>
                  <a:pt x="1521" y="313"/>
                </a:lnTo>
                <a:lnTo>
                  <a:pt x="1518" y="317"/>
                </a:lnTo>
                <a:lnTo>
                  <a:pt x="1518" y="323"/>
                </a:lnTo>
                <a:lnTo>
                  <a:pt x="1518" y="325"/>
                </a:lnTo>
                <a:lnTo>
                  <a:pt x="1516" y="325"/>
                </a:lnTo>
                <a:lnTo>
                  <a:pt x="1514" y="327"/>
                </a:lnTo>
                <a:lnTo>
                  <a:pt x="1514" y="329"/>
                </a:lnTo>
                <a:lnTo>
                  <a:pt x="1512" y="329"/>
                </a:lnTo>
                <a:lnTo>
                  <a:pt x="1512" y="331"/>
                </a:lnTo>
                <a:lnTo>
                  <a:pt x="1510" y="331"/>
                </a:lnTo>
                <a:lnTo>
                  <a:pt x="1510" y="333"/>
                </a:lnTo>
                <a:lnTo>
                  <a:pt x="1508" y="333"/>
                </a:lnTo>
                <a:lnTo>
                  <a:pt x="1508" y="336"/>
                </a:lnTo>
                <a:lnTo>
                  <a:pt x="1506" y="336"/>
                </a:lnTo>
                <a:lnTo>
                  <a:pt x="1506" y="340"/>
                </a:lnTo>
                <a:lnTo>
                  <a:pt x="1506" y="342"/>
                </a:lnTo>
                <a:lnTo>
                  <a:pt x="1504" y="342"/>
                </a:lnTo>
                <a:lnTo>
                  <a:pt x="1504" y="344"/>
                </a:lnTo>
                <a:lnTo>
                  <a:pt x="1502" y="346"/>
                </a:lnTo>
                <a:lnTo>
                  <a:pt x="1500" y="346"/>
                </a:lnTo>
                <a:lnTo>
                  <a:pt x="1498" y="346"/>
                </a:lnTo>
                <a:lnTo>
                  <a:pt x="1496" y="346"/>
                </a:lnTo>
                <a:lnTo>
                  <a:pt x="1496" y="348"/>
                </a:lnTo>
                <a:lnTo>
                  <a:pt x="1495" y="348"/>
                </a:lnTo>
                <a:lnTo>
                  <a:pt x="1493" y="348"/>
                </a:lnTo>
                <a:lnTo>
                  <a:pt x="1493" y="350"/>
                </a:lnTo>
                <a:lnTo>
                  <a:pt x="1491" y="350"/>
                </a:lnTo>
                <a:lnTo>
                  <a:pt x="1489" y="354"/>
                </a:lnTo>
                <a:lnTo>
                  <a:pt x="1477" y="356"/>
                </a:lnTo>
                <a:lnTo>
                  <a:pt x="1477" y="357"/>
                </a:lnTo>
                <a:lnTo>
                  <a:pt x="1475" y="357"/>
                </a:lnTo>
                <a:lnTo>
                  <a:pt x="1473" y="357"/>
                </a:lnTo>
                <a:lnTo>
                  <a:pt x="1472" y="357"/>
                </a:lnTo>
                <a:lnTo>
                  <a:pt x="1470" y="357"/>
                </a:lnTo>
                <a:lnTo>
                  <a:pt x="1103" y="357"/>
                </a:lnTo>
                <a:lnTo>
                  <a:pt x="1103" y="371"/>
                </a:lnTo>
                <a:lnTo>
                  <a:pt x="1679" y="371"/>
                </a:lnTo>
                <a:lnTo>
                  <a:pt x="1679" y="208"/>
                </a:lnTo>
                <a:lnTo>
                  <a:pt x="1642" y="208"/>
                </a:lnTo>
                <a:lnTo>
                  <a:pt x="1642" y="206"/>
                </a:lnTo>
                <a:close/>
                <a:moveTo>
                  <a:pt x="1046" y="357"/>
                </a:moveTo>
                <a:lnTo>
                  <a:pt x="608" y="357"/>
                </a:lnTo>
                <a:lnTo>
                  <a:pt x="608" y="371"/>
                </a:lnTo>
                <a:lnTo>
                  <a:pt x="1046" y="371"/>
                </a:lnTo>
                <a:lnTo>
                  <a:pt x="1046" y="357"/>
                </a:lnTo>
                <a:close/>
                <a:moveTo>
                  <a:pt x="1245" y="279"/>
                </a:moveTo>
                <a:lnTo>
                  <a:pt x="1245" y="275"/>
                </a:lnTo>
                <a:lnTo>
                  <a:pt x="1195" y="275"/>
                </a:lnTo>
                <a:lnTo>
                  <a:pt x="1195" y="83"/>
                </a:lnTo>
                <a:lnTo>
                  <a:pt x="1234" y="83"/>
                </a:lnTo>
                <a:lnTo>
                  <a:pt x="1234" y="81"/>
                </a:lnTo>
                <a:lnTo>
                  <a:pt x="1234" y="79"/>
                </a:lnTo>
                <a:lnTo>
                  <a:pt x="1236" y="77"/>
                </a:lnTo>
                <a:lnTo>
                  <a:pt x="1236" y="75"/>
                </a:lnTo>
                <a:lnTo>
                  <a:pt x="1236" y="73"/>
                </a:lnTo>
                <a:lnTo>
                  <a:pt x="1236" y="71"/>
                </a:lnTo>
                <a:lnTo>
                  <a:pt x="1234" y="71"/>
                </a:lnTo>
                <a:lnTo>
                  <a:pt x="1232" y="71"/>
                </a:lnTo>
                <a:lnTo>
                  <a:pt x="1232" y="68"/>
                </a:lnTo>
                <a:lnTo>
                  <a:pt x="1230" y="68"/>
                </a:lnTo>
                <a:lnTo>
                  <a:pt x="1230" y="66"/>
                </a:lnTo>
                <a:lnTo>
                  <a:pt x="1230" y="64"/>
                </a:lnTo>
                <a:lnTo>
                  <a:pt x="1228" y="64"/>
                </a:lnTo>
                <a:lnTo>
                  <a:pt x="1228" y="60"/>
                </a:lnTo>
                <a:lnTo>
                  <a:pt x="925" y="60"/>
                </a:lnTo>
                <a:lnTo>
                  <a:pt x="925" y="62"/>
                </a:lnTo>
                <a:lnTo>
                  <a:pt x="919" y="62"/>
                </a:lnTo>
                <a:lnTo>
                  <a:pt x="919" y="64"/>
                </a:lnTo>
                <a:lnTo>
                  <a:pt x="915" y="64"/>
                </a:lnTo>
                <a:lnTo>
                  <a:pt x="915" y="66"/>
                </a:lnTo>
                <a:lnTo>
                  <a:pt x="913" y="68"/>
                </a:lnTo>
                <a:lnTo>
                  <a:pt x="911" y="68"/>
                </a:lnTo>
                <a:lnTo>
                  <a:pt x="911" y="71"/>
                </a:lnTo>
                <a:lnTo>
                  <a:pt x="909" y="71"/>
                </a:lnTo>
                <a:lnTo>
                  <a:pt x="909" y="73"/>
                </a:lnTo>
                <a:lnTo>
                  <a:pt x="909" y="75"/>
                </a:lnTo>
                <a:lnTo>
                  <a:pt x="909" y="77"/>
                </a:lnTo>
                <a:lnTo>
                  <a:pt x="909" y="79"/>
                </a:lnTo>
                <a:lnTo>
                  <a:pt x="909" y="81"/>
                </a:lnTo>
                <a:lnTo>
                  <a:pt x="909" y="83"/>
                </a:lnTo>
                <a:lnTo>
                  <a:pt x="909" y="85"/>
                </a:lnTo>
                <a:lnTo>
                  <a:pt x="950" y="85"/>
                </a:lnTo>
                <a:lnTo>
                  <a:pt x="950" y="273"/>
                </a:lnTo>
                <a:lnTo>
                  <a:pt x="904" y="273"/>
                </a:lnTo>
                <a:lnTo>
                  <a:pt x="904" y="290"/>
                </a:lnTo>
                <a:lnTo>
                  <a:pt x="904" y="292"/>
                </a:lnTo>
                <a:lnTo>
                  <a:pt x="906" y="292"/>
                </a:lnTo>
                <a:lnTo>
                  <a:pt x="907" y="292"/>
                </a:lnTo>
                <a:lnTo>
                  <a:pt x="909" y="294"/>
                </a:lnTo>
                <a:lnTo>
                  <a:pt x="911" y="294"/>
                </a:lnTo>
                <a:lnTo>
                  <a:pt x="913" y="296"/>
                </a:lnTo>
                <a:lnTo>
                  <a:pt x="915" y="296"/>
                </a:lnTo>
                <a:lnTo>
                  <a:pt x="917" y="298"/>
                </a:lnTo>
                <a:lnTo>
                  <a:pt x="917" y="290"/>
                </a:lnTo>
                <a:lnTo>
                  <a:pt x="1230" y="290"/>
                </a:lnTo>
                <a:lnTo>
                  <a:pt x="1232" y="288"/>
                </a:lnTo>
                <a:lnTo>
                  <a:pt x="1234" y="288"/>
                </a:lnTo>
                <a:lnTo>
                  <a:pt x="1236" y="286"/>
                </a:lnTo>
                <a:lnTo>
                  <a:pt x="1237" y="286"/>
                </a:lnTo>
                <a:lnTo>
                  <a:pt x="1237" y="285"/>
                </a:lnTo>
                <a:lnTo>
                  <a:pt x="1239" y="285"/>
                </a:lnTo>
                <a:lnTo>
                  <a:pt x="1241" y="285"/>
                </a:lnTo>
                <a:lnTo>
                  <a:pt x="1243" y="283"/>
                </a:lnTo>
                <a:lnTo>
                  <a:pt x="1245" y="279"/>
                </a:lnTo>
                <a:close/>
                <a:moveTo>
                  <a:pt x="560" y="357"/>
                </a:moveTo>
                <a:lnTo>
                  <a:pt x="132" y="357"/>
                </a:lnTo>
                <a:lnTo>
                  <a:pt x="123" y="350"/>
                </a:lnTo>
                <a:lnTo>
                  <a:pt x="123" y="227"/>
                </a:lnTo>
                <a:lnTo>
                  <a:pt x="113" y="217"/>
                </a:lnTo>
                <a:lnTo>
                  <a:pt x="94" y="217"/>
                </a:lnTo>
                <a:lnTo>
                  <a:pt x="94" y="371"/>
                </a:lnTo>
                <a:lnTo>
                  <a:pt x="560" y="371"/>
                </a:lnTo>
                <a:lnTo>
                  <a:pt x="560" y="3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46" name="Freeform 15"/>
          <p:cNvSpPr>
            <a:spLocks/>
          </p:cNvSpPr>
          <p:nvPr/>
        </p:nvSpPr>
        <p:spPr bwMode="auto">
          <a:xfrm>
            <a:off x="4032648" y="2489597"/>
            <a:ext cx="29765" cy="14288"/>
          </a:xfrm>
          <a:custGeom>
            <a:avLst/>
            <a:gdLst>
              <a:gd name="T0" fmla="*/ 2147483646 w 18"/>
              <a:gd name="T1" fmla="*/ 0 h 9"/>
              <a:gd name="T2" fmla="*/ 2147483646 w 18"/>
              <a:gd name="T3" fmla="*/ 0 h 9"/>
              <a:gd name="T4" fmla="*/ 0 w 18"/>
              <a:gd name="T5" fmla="*/ 0 h 9"/>
              <a:gd name="T6" fmla="*/ 0 w 18"/>
              <a:gd name="T7" fmla="*/ 2147483646 h 9"/>
              <a:gd name="T8" fmla="*/ 2147483646 w 18"/>
              <a:gd name="T9" fmla="*/ 2147483646 h 9"/>
              <a:gd name="T10" fmla="*/ 2147483646 w 18"/>
              <a:gd name="T11" fmla="*/ 2147483646 h 9"/>
              <a:gd name="T12" fmla="*/ 2147483646 w 18"/>
              <a:gd name="T13" fmla="*/ 0 h 9"/>
              <a:gd name="T14" fmla="*/ 0 60000 65536"/>
              <a:gd name="T15" fmla="*/ 0 60000 65536"/>
              <a:gd name="T16" fmla="*/ 0 60000 65536"/>
              <a:gd name="T17" fmla="*/ 0 60000 65536"/>
              <a:gd name="T18" fmla="*/ 0 60000 65536"/>
              <a:gd name="T19" fmla="*/ 0 60000 65536"/>
              <a:gd name="T20" fmla="*/ 0 60000 65536"/>
              <a:gd name="T21" fmla="*/ 0 w 18"/>
              <a:gd name="T22" fmla="*/ 0 h 9"/>
              <a:gd name="T23" fmla="*/ 18 w 18"/>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9">
                <a:moveTo>
                  <a:pt x="18" y="0"/>
                </a:moveTo>
                <a:lnTo>
                  <a:pt x="18" y="0"/>
                </a:lnTo>
                <a:lnTo>
                  <a:pt x="0" y="0"/>
                </a:lnTo>
                <a:lnTo>
                  <a:pt x="0" y="9"/>
                </a:lnTo>
                <a:lnTo>
                  <a:pt x="18" y="9"/>
                </a:lnTo>
                <a:lnTo>
                  <a:pt x="18"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47" name="Freeform 16"/>
          <p:cNvSpPr>
            <a:spLocks/>
          </p:cNvSpPr>
          <p:nvPr/>
        </p:nvSpPr>
        <p:spPr bwMode="auto">
          <a:xfrm>
            <a:off x="4062413" y="2489597"/>
            <a:ext cx="1191" cy="14288"/>
          </a:xfrm>
          <a:custGeom>
            <a:avLst/>
            <a:gdLst>
              <a:gd name="T0" fmla="*/ 0 w 1588"/>
              <a:gd name="T1" fmla="*/ 0 h 9"/>
              <a:gd name="T2" fmla="*/ 0 w 1588"/>
              <a:gd name="T3" fmla="*/ 0 h 9"/>
              <a:gd name="T4" fmla="*/ 0 w 1588"/>
              <a:gd name="T5" fmla="*/ 0 h 9"/>
              <a:gd name="T6" fmla="*/ 0 w 1588"/>
              <a:gd name="T7" fmla="*/ 2147483646 h 9"/>
              <a:gd name="T8" fmla="*/ 0 w 1588"/>
              <a:gd name="T9" fmla="*/ 2147483646 h 9"/>
              <a:gd name="T10" fmla="*/ 0 w 1588"/>
              <a:gd name="T11" fmla="*/ 2147483646 h 9"/>
              <a:gd name="T12" fmla="*/ 0 w 1588"/>
              <a:gd name="T13" fmla="*/ 0 h 9"/>
              <a:gd name="T14" fmla="*/ 0 60000 65536"/>
              <a:gd name="T15" fmla="*/ 0 60000 65536"/>
              <a:gd name="T16" fmla="*/ 0 60000 65536"/>
              <a:gd name="T17" fmla="*/ 0 60000 65536"/>
              <a:gd name="T18" fmla="*/ 0 60000 65536"/>
              <a:gd name="T19" fmla="*/ 0 60000 65536"/>
              <a:gd name="T20" fmla="*/ 0 60000 65536"/>
              <a:gd name="T21" fmla="*/ 0 w 1588"/>
              <a:gd name="T22" fmla="*/ 0 h 9"/>
              <a:gd name="T23" fmla="*/ 1588 w 1588"/>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8" h="9">
                <a:moveTo>
                  <a:pt x="0" y="0"/>
                </a:moveTo>
                <a:lnTo>
                  <a:pt x="0" y="0"/>
                </a:lnTo>
                <a:lnTo>
                  <a:pt x="0" y="9"/>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48" name="Freeform 17"/>
          <p:cNvSpPr>
            <a:spLocks/>
          </p:cNvSpPr>
          <p:nvPr/>
        </p:nvSpPr>
        <p:spPr bwMode="auto">
          <a:xfrm>
            <a:off x="4062413" y="2489597"/>
            <a:ext cx="508397" cy="14288"/>
          </a:xfrm>
          <a:custGeom>
            <a:avLst/>
            <a:gdLst>
              <a:gd name="T0" fmla="*/ 2147483646 w 308"/>
              <a:gd name="T1" fmla="*/ 2147483646 h 9"/>
              <a:gd name="T2" fmla="*/ 2147483646 w 308"/>
              <a:gd name="T3" fmla="*/ 0 h 9"/>
              <a:gd name="T4" fmla="*/ 0 w 308"/>
              <a:gd name="T5" fmla="*/ 0 h 9"/>
              <a:gd name="T6" fmla="*/ 0 w 308"/>
              <a:gd name="T7" fmla="*/ 2147483646 h 9"/>
              <a:gd name="T8" fmla="*/ 2147483646 w 308"/>
              <a:gd name="T9" fmla="*/ 2147483646 h 9"/>
              <a:gd name="T10" fmla="*/ 2147483646 w 308"/>
              <a:gd name="T11" fmla="*/ 2147483646 h 9"/>
              <a:gd name="T12" fmla="*/ 2147483646 w 308"/>
              <a:gd name="T13" fmla="*/ 2147483646 h 9"/>
              <a:gd name="T14" fmla="*/ 2147483646 w 308"/>
              <a:gd name="T15" fmla="*/ 2147483646 h 9"/>
              <a:gd name="T16" fmla="*/ 2147483646 w 308"/>
              <a:gd name="T17" fmla="*/ 2147483646 h 9"/>
              <a:gd name="T18" fmla="*/ 2147483646 w 308"/>
              <a:gd name="T19" fmla="*/ 2147483646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8"/>
              <a:gd name="T31" fmla="*/ 0 h 9"/>
              <a:gd name="T32" fmla="*/ 308 w 308"/>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8" h="9">
                <a:moveTo>
                  <a:pt x="301" y="4"/>
                </a:moveTo>
                <a:lnTo>
                  <a:pt x="305" y="0"/>
                </a:lnTo>
                <a:lnTo>
                  <a:pt x="0" y="0"/>
                </a:lnTo>
                <a:lnTo>
                  <a:pt x="0" y="9"/>
                </a:lnTo>
                <a:lnTo>
                  <a:pt x="305" y="9"/>
                </a:lnTo>
                <a:lnTo>
                  <a:pt x="308" y="5"/>
                </a:lnTo>
                <a:lnTo>
                  <a:pt x="305" y="9"/>
                </a:lnTo>
                <a:lnTo>
                  <a:pt x="307" y="9"/>
                </a:lnTo>
                <a:lnTo>
                  <a:pt x="308" y="5"/>
                </a:lnTo>
                <a:lnTo>
                  <a:pt x="301"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49" name="Freeform 18"/>
          <p:cNvSpPr>
            <a:spLocks/>
          </p:cNvSpPr>
          <p:nvPr/>
        </p:nvSpPr>
        <p:spPr bwMode="auto">
          <a:xfrm>
            <a:off x="4558904" y="2486025"/>
            <a:ext cx="11906" cy="14288"/>
          </a:xfrm>
          <a:custGeom>
            <a:avLst/>
            <a:gdLst>
              <a:gd name="T0" fmla="*/ 2147483646 w 7"/>
              <a:gd name="T1" fmla="*/ 0 h 9"/>
              <a:gd name="T2" fmla="*/ 0 w 7"/>
              <a:gd name="T3" fmla="*/ 2147483646 h 9"/>
              <a:gd name="T4" fmla="*/ 0 w 7"/>
              <a:gd name="T5" fmla="*/ 2147483646 h 9"/>
              <a:gd name="T6" fmla="*/ 2147483646 w 7"/>
              <a:gd name="T7" fmla="*/ 2147483646 h 9"/>
              <a:gd name="T8" fmla="*/ 2147483646 w 7"/>
              <a:gd name="T9" fmla="*/ 2147483646 h 9"/>
              <a:gd name="T10" fmla="*/ 2147483646 w 7"/>
              <a:gd name="T11" fmla="*/ 2147483646 h 9"/>
              <a:gd name="T12" fmla="*/ 2147483646 w 7"/>
              <a:gd name="T13" fmla="*/ 0 h 9"/>
              <a:gd name="T14" fmla="*/ 0 w 7"/>
              <a:gd name="T15" fmla="*/ 0 h 9"/>
              <a:gd name="T16" fmla="*/ 0 w 7"/>
              <a:gd name="T17" fmla="*/ 2147483646 h 9"/>
              <a:gd name="T18" fmla="*/ 2147483646 w 7"/>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9"/>
              <a:gd name="T32" fmla="*/ 7 w 7"/>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9">
                <a:moveTo>
                  <a:pt x="4" y="0"/>
                </a:moveTo>
                <a:lnTo>
                  <a:pt x="0" y="4"/>
                </a:lnTo>
                <a:lnTo>
                  <a:pt x="0" y="6"/>
                </a:lnTo>
                <a:lnTo>
                  <a:pt x="7" y="7"/>
                </a:lnTo>
                <a:lnTo>
                  <a:pt x="7" y="6"/>
                </a:lnTo>
                <a:lnTo>
                  <a:pt x="4" y="9"/>
                </a:lnTo>
                <a:lnTo>
                  <a:pt x="4" y="0"/>
                </a:lnTo>
                <a:lnTo>
                  <a:pt x="0" y="0"/>
                </a:lnTo>
                <a:lnTo>
                  <a:pt x="0" y="4"/>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50" name="Freeform 19"/>
          <p:cNvSpPr>
            <a:spLocks/>
          </p:cNvSpPr>
          <p:nvPr/>
        </p:nvSpPr>
        <p:spPr bwMode="auto">
          <a:xfrm>
            <a:off x="4566047" y="2486025"/>
            <a:ext cx="3572" cy="14288"/>
          </a:xfrm>
          <a:custGeom>
            <a:avLst/>
            <a:gdLst>
              <a:gd name="T0" fmla="*/ 2147483646 w 2"/>
              <a:gd name="T1" fmla="*/ 0 h 9"/>
              <a:gd name="T2" fmla="*/ 2147483646 w 2"/>
              <a:gd name="T3" fmla="*/ 0 h 9"/>
              <a:gd name="T4" fmla="*/ 0 w 2"/>
              <a:gd name="T5" fmla="*/ 0 h 9"/>
              <a:gd name="T6" fmla="*/ 0 w 2"/>
              <a:gd name="T7" fmla="*/ 2147483646 h 9"/>
              <a:gd name="T8" fmla="*/ 2147483646 w 2"/>
              <a:gd name="T9" fmla="*/ 2147483646 h 9"/>
              <a:gd name="T10" fmla="*/ 2147483646 w 2"/>
              <a:gd name="T11" fmla="*/ 2147483646 h 9"/>
              <a:gd name="T12" fmla="*/ 2147483646 w 2"/>
              <a:gd name="T13" fmla="*/ 0 h 9"/>
              <a:gd name="T14" fmla="*/ 0 60000 65536"/>
              <a:gd name="T15" fmla="*/ 0 60000 65536"/>
              <a:gd name="T16" fmla="*/ 0 60000 65536"/>
              <a:gd name="T17" fmla="*/ 0 60000 65536"/>
              <a:gd name="T18" fmla="*/ 0 60000 65536"/>
              <a:gd name="T19" fmla="*/ 0 60000 65536"/>
              <a:gd name="T20" fmla="*/ 0 60000 65536"/>
              <a:gd name="T21" fmla="*/ 0 w 2"/>
              <a:gd name="T22" fmla="*/ 0 h 9"/>
              <a:gd name="T23" fmla="*/ 2 w 2"/>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9">
                <a:moveTo>
                  <a:pt x="2" y="0"/>
                </a:moveTo>
                <a:lnTo>
                  <a:pt x="2" y="0"/>
                </a:lnTo>
                <a:lnTo>
                  <a:pt x="0" y="0"/>
                </a:lnTo>
                <a:lnTo>
                  <a:pt x="0" y="9"/>
                </a:lnTo>
                <a:lnTo>
                  <a:pt x="2" y="9"/>
                </a:lnTo>
                <a:lnTo>
                  <a:pt x="2"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51" name="Freeform 20"/>
          <p:cNvSpPr>
            <a:spLocks/>
          </p:cNvSpPr>
          <p:nvPr/>
        </p:nvSpPr>
        <p:spPr bwMode="auto">
          <a:xfrm>
            <a:off x="4566047" y="2486025"/>
            <a:ext cx="8334" cy="14288"/>
          </a:xfrm>
          <a:custGeom>
            <a:avLst/>
            <a:gdLst>
              <a:gd name="T0" fmla="*/ 2147483646 w 5"/>
              <a:gd name="T1" fmla="*/ 2147483646 h 9"/>
              <a:gd name="T2" fmla="*/ 2147483646 w 5"/>
              <a:gd name="T3" fmla="*/ 0 h 9"/>
              <a:gd name="T4" fmla="*/ 2147483646 w 5"/>
              <a:gd name="T5" fmla="*/ 0 h 9"/>
              <a:gd name="T6" fmla="*/ 2147483646 w 5"/>
              <a:gd name="T7" fmla="*/ 2147483646 h 9"/>
              <a:gd name="T8" fmla="*/ 2147483646 w 5"/>
              <a:gd name="T9" fmla="*/ 2147483646 h 9"/>
              <a:gd name="T10" fmla="*/ 0 w 5"/>
              <a:gd name="T11" fmla="*/ 2147483646 h 9"/>
              <a:gd name="T12" fmla="*/ 2147483646 w 5"/>
              <a:gd name="T13" fmla="*/ 2147483646 h 9"/>
              <a:gd name="T14" fmla="*/ 0 60000 65536"/>
              <a:gd name="T15" fmla="*/ 0 60000 65536"/>
              <a:gd name="T16" fmla="*/ 0 60000 65536"/>
              <a:gd name="T17" fmla="*/ 0 60000 65536"/>
              <a:gd name="T18" fmla="*/ 0 60000 65536"/>
              <a:gd name="T19" fmla="*/ 0 60000 65536"/>
              <a:gd name="T20" fmla="*/ 0 60000 65536"/>
              <a:gd name="T21" fmla="*/ 0 w 5"/>
              <a:gd name="T22" fmla="*/ 0 h 9"/>
              <a:gd name="T23" fmla="*/ 5 w 5"/>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9">
                <a:moveTo>
                  <a:pt x="5" y="2"/>
                </a:moveTo>
                <a:lnTo>
                  <a:pt x="3" y="0"/>
                </a:lnTo>
                <a:lnTo>
                  <a:pt x="2" y="0"/>
                </a:lnTo>
                <a:lnTo>
                  <a:pt x="2" y="9"/>
                </a:lnTo>
                <a:lnTo>
                  <a:pt x="3" y="9"/>
                </a:lnTo>
                <a:lnTo>
                  <a:pt x="0" y="7"/>
                </a:lnTo>
                <a:lnTo>
                  <a:pt x="5"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52" name="Freeform 21"/>
          <p:cNvSpPr>
            <a:spLocks/>
          </p:cNvSpPr>
          <p:nvPr/>
        </p:nvSpPr>
        <p:spPr bwMode="auto">
          <a:xfrm>
            <a:off x="4566047" y="2489597"/>
            <a:ext cx="14288" cy="14288"/>
          </a:xfrm>
          <a:custGeom>
            <a:avLst/>
            <a:gdLst>
              <a:gd name="T0" fmla="*/ 2147483646 w 9"/>
              <a:gd name="T1" fmla="*/ 2147483646 h 9"/>
              <a:gd name="T2" fmla="*/ 2147483646 w 9"/>
              <a:gd name="T3" fmla="*/ 2147483646 h 9"/>
              <a:gd name="T4" fmla="*/ 2147483646 w 9"/>
              <a:gd name="T5" fmla="*/ 0 h 9"/>
              <a:gd name="T6" fmla="*/ 0 w 9"/>
              <a:gd name="T7" fmla="*/ 2147483646 h 9"/>
              <a:gd name="T8" fmla="*/ 2147483646 w 9"/>
              <a:gd name="T9" fmla="*/ 2147483646 h 9"/>
              <a:gd name="T10" fmla="*/ 2147483646 w 9"/>
              <a:gd name="T11" fmla="*/ 2147483646 h 9"/>
              <a:gd name="T12" fmla="*/ 2147483646 w 9"/>
              <a:gd name="T13" fmla="*/ 2147483646 h 9"/>
              <a:gd name="T14" fmla="*/ 0 60000 65536"/>
              <a:gd name="T15" fmla="*/ 0 60000 65536"/>
              <a:gd name="T16" fmla="*/ 0 60000 65536"/>
              <a:gd name="T17" fmla="*/ 0 60000 65536"/>
              <a:gd name="T18" fmla="*/ 0 60000 65536"/>
              <a:gd name="T19" fmla="*/ 0 60000 65536"/>
              <a:gd name="T20" fmla="*/ 0 60000 65536"/>
              <a:gd name="T21" fmla="*/ 0 w 9"/>
              <a:gd name="T22" fmla="*/ 0 h 9"/>
              <a:gd name="T23" fmla="*/ 9 w 9"/>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9">
                <a:moveTo>
                  <a:pt x="7" y="2"/>
                </a:moveTo>
                <a:lnTo>
                  <a:pt x="9" y="4"/>
                </a:lnTo>
                <a:lnTo>
                  <a:pt x="5" y="0"/>
                </a:lnTo>
                <a:lnTo>
                  <a:pt x="0" y="5"/>
                </a:lnTo>
                <a:lnTo>
                  <a:pt x="3" y="9"/>
                </a:lnTo>
                <a:lnTo>
                  <a:pt x="7" y="9"/>
                </a:lnTo>
                <a:lnTo>
                  <a:pt x="7"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53" name="Freeform 22"/>
          <p:cNvSpPr>
            <a:spLocks/>
          </p:cNvSpPr>
          <p:nvPr/>
        </p:nvSpPr>
        <p:spPr bwMode="auto">
          <a:xfrm>
            <a:off x="4577954" y="2491979"/>
            <a:ext cx="2381" cy="11906"/>
          </a:xfrm>
          <a:custGeom>
            <a:avLst/>
            <a:gdLst>
              <a:gd name="T0" fmla="*/ 2147483646 w 2"/>
              <a:gd name="T1" fmla="*/ 0 h 7"/>
              <a:gd name="T2" fmla="*/ 2147483646 w 2"/>
              <a:gd name="T3" fmla="*/ 0 h 7"/>
              <a:gd name="T4" fmla="*/ 0 w 2"/>
              <a:gd name="T5" fmla="*/ 0 h 7"/>
              <a:gd name="T6" fmla="*/ 0 w 2"/>
              <a:gd name="T7" fmla="*/ 2147483646 h 7"/>
              <a:gd name="T8" fmla="*/ 2147483646 w 2"/>
              <a:gd name="T9" fmla="*/ 2147483646 h 7"/>
              <a:gd name="T10" fmla="*/ 2147483646 w 2"/>
              <a:gd name="T11" fmla="*/ 2147483646 h 7"/>
              <a:gd name="T12" fmla="*/ 2147483646 w 2"/>
              <a:gd name="T13" fmla="*/ 0 h 7"/>
              <a:gd name="T14" fmla="*/ 0 60000 65536"/>
              <a:gd name="T15" fmla="*/ 0 60000 65536"/>
              <a:gd name="T16" fmla="*/ 0 60000 65536"/>
              <a:gd name="T17" fmla="*/ 0 60000 65536"/>
              <a:gd name="T18" fmla="*/ 0 60000 65536"/>
              <a:gd name="T19" fmla="*/ 0 60000 65536"/>
              <a:gd name="T20" fmla="*/ 0 60000 65536"/>
              <a:gd name="T21" fmla="*/ 0 w 2"/>
              <a:gd name="T22" fmla="*/ 0 h 7"/>
              <a:gd name="T23" fmla="*/ 2 w 2"/>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7">
                <a:moveTo>
                  <a:pt x="2" y="0"/>
                </a:moveTo>
                <a:lnTo>
                  <a:pt x="2" y="0"/>
                </a:lnTo>
                <a:lnTo>
                  <a:pt x="0" y="0"/>
                </a:lnTo>
                <a:lnTo>
                  <a:pt x="0" y="7"/>
                </a:lnTo>
                <a:lnTo>
                  <a:pt x="2" y="7"/>
                </a:lnTo>
                <a:lnTo>
                  <a:pt x="2"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54" name="Freeform 23"/>
          <p:cNvSpPr>
            <a:spLocks/>
          </p:cNvSpPr>
          <p:nvPr/>
        </p:nvSpPr>
        <p:spPr bwMode="auto">
          <a:xfrm>
            <a:off x="4577954" y="2491979"/>
            <a:ext cx="9525" cy="11906"/>
          </a:xfrm>
          <a:custGeom>
            <a:avLst/>
            <a:gdLst>
              <a:gd name="T0" fmla="*/ 2147483646 w 6"/>
              <a:gd name="T1" fmla="*/ 2147483646 h 7"/>
              <a:gd name="T2" fmla="*/ 2147483646 w 6"/>
              <a:gd name="T3" fmla="*/ 0 h 7"/>
              <a:gd name="T4" fmla="*/ 2147483646 w 6"/>
              <a:gd name="T5" fmla="*/ 0 h 7"/>
              <a:gd name="T6" fmla="*/ 2147483646 w 6"/>
              <a:gd name="T7" fmla="*/ 2147483646 h 7"/>
              <a:gd name="T8" fmla="*/ 2147483646 w 6"/>
              <a:gd name="T9" fmla="*/ 2147483646 h 7"/>
              <a:gd name="T10" fmla="*/ 0 w 6"/>
              <a:gd name="T11" fmla="*/ 2147483646 h 7"/>
              <a:gd name="T12" fmla="*/ 2147483646 w 6"/>
              <a:gd name="T13" fmla="*/ 2147483646 h 7"/>
              <a:gd name="T14" fmla="*/ 0 60000 65536"/>
              <a:gd name="T15" fmla="*/ 0 60000 65536"/>
              <a:gd name="T16" fmla="*/ 0 60000 65536"/>
              <a:gd name="T17" fmla="*/ 0 60000 65536"/>
              <a:gd name="T18" fmla="*/ 0 60000 65536"/>
              <a:gd name="T19" fmla="*/ 0 60000 65536"/>
              <a:gd name="T20" fmla="*/ 0 60000 65536"/>
              <a:gd name="T21" fmla="*/ 0 w 6"/>
              <a:gd name="T22" fmla="*/ 0 h 7"/>
              <a:gd name="T23" fmla="*/ 6 w 6"/>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7">
                <a:moveTo>
                  <a:pt x="6" y="2"/>
                </a:moveTo>
                <a:lnTo>
                  <a:pt x="4" y="0"/>
                </a:lnTo>
                <a:lnTo>
                  <a:pt x="2" y="0"/>
                </a:lnTo>
                <a:lnTo>
                  <a:pt x="2" y="7"/>
                </a:lnTo>
                <a:lnTo>
                  <a:pt x="4" y="7"/>
                </a:lnTo>
                <a:lnTo>
                  <a:pt x="0" y="7"/>
                </a:lnTo>
                <a:lnTo>
                  <a:pt x="6"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55" name="Freeform 24"/>
          <p:cNvSpPr>
            <a:spLocks/>
          </p:cNvSpPr>
          <p:nvPr/>
        </p:nvSpPr>
        <p:spPr bwMode="auto">
          <a:xfrm>
            <a:off x="4577953" y="2495551"/>
            <a:ext cx="13097" cy="11906"/>
          </a:xfrm>
          <a:custGeom>
            <a:avLst/>
            <a:gdLst>
              <a:gd name="T0" fmla="*/ 2147483646 w 8"/>
              <a:gd name="T1" fmla="*/ 2147483646 h 7"/>
              <a:gd name="T2" fmla="*/ 2147483646 w 8"/>
              <a:gd name="T3" fmla="*/ 2147483646 h 7"/>
              <a:gd name="T4" fmla="*/ 2147483646 w 8"/>
              <a:gd name="T5" fmla="*/ 0 h 7"/>
              <a:gd name="T6" fmla="*/ 0 w 8"/>
              <a:gd name="T7" fmla="*/ 2147483646 h 7"/>
              <a:gd name="T8" fmla="*/ 2147483646 w 8"/>
              <a:gd name="T9" fmla="*/ 2147483646 h 7"/>
              <a:gd name="T10" fmla="*/ 2147483646 w 8"/>
              <a:gd name="T11" fmla="*/ 2147483646 h 7"/>
              <a:gd name="T12" fmla="*/ 2147483646 w 8"/>
              <a:gd name="T13" fmla="*/ 2147483646 h 7"/>
              <a:gd name="T14" fmla="*/ 0 60000 65536"/>
              <a:gd name="T15" fmla="*/ 0 60000 65536"/>
              <a:gd name="T16" fmla="*/ 0 60000 65536"/>
              <a:gd name="T17" fmla="*/ 0 60000 65536"/>
              <a:gd name="T18" fmla="*/ 0 60000 65536"/>
              <a:gd name="T19" fmla="*/ 0 60000 65536"/>
              <a:gd name="T20" fmla="*/ 0 60000 65536"/>
              <a:gd name="T21" fmla="*/ 0 w 8"/>
              <a:gd name="T22" fmla="*/ 0 h 7"/>
              <a:gd name="T23" fmla="*/ 8 w 8"/>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7">
                <a:moveTo>
                  <a:pt x="8" y="1"/>
                </a:moveTo>
                <a:lnTo>
                  <a:pt x="8" y="1"/>
                </a:lnTo>
                <a:lnTo>
                  <a:pt x="6" y="0"/>
                </a:lnTo>
                <a:lnTo>
                  <a:pt x="0" y="5"/>
                </a:lnTo>
                <a:lnTo>
                  <a:pt x="2" y="7"/>
                </a:lnTo>
                <a:lnTo>
                  <a:pt x="8"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56" name="Freeform 25"/>
          <p:cNvSpPr>
            <a:spLocks/>
          </p:cNvSpPr>
          <p:nvPr/>
        </p:nvSpPr>
        <p:spPr bwMode="auto">
          <a:xfrm>
            <a:off x="4580335" y="2497932"/>
            <a:ext cx="16669" cy="13097"/>
          </a:xfrm>
          <a:custGeom>
            <a:avLst/>
            <a:gdLst>
              <a:gd name="T0" fmla="*/ 2147483646 w 10"/>
              <a:gd name="T1" fmla="*/ 2147483646 h 8"/>
              <a:gd name="T2" fmla="*/ 2147483646 w 10"/>
              <a:gd name="T3" fmla="*/ 2147483646 h 8"/>
              <a:gd name="T4" fmla="*/ 2147483646 w 10"/>
              <a:gd name="T5" fmla="*/ 0 h 8"/>
              <a:gd name="T6" fmla="*/ 0 w 10"/>
              <a:gd name="T7" fmla="*/ 2147483646 h 8"/>
              <a:gd name="T8" fmla="*/ 2147483646 w 10"/>
              <a:gd name="T9" fmla="*/ 2147483646 h 8"/>
              <a:gd name="T10" fmla="*/ 0 w 10"/>
              <a:gd name="T11" fmla="*/ 2147483646 h 8"/>
              <a:gd name="T12" fmla="*/ 2147483646 w 10"/>
              <a:gd name="T13" fmla="*/ 2147483646 h 8"/>
              <a:gd name="T14" fmla="*/ 0 60000 65536"/>
              <a:gd name="T15" fmla="*/ 0 60000 65536"/>
              <a:gd name="T16" fmla="*/ 0 60000 65536"/>
              <a:gd name="T17" fmla="*/ 0 60000 65536"/>
              <a:gd name="T18" fmla="*/ 0 60000 65536"/>
              <a:gd name="T19" fmla="*/ 0 60000 65536"/>
              <a:gd name="T20" fmla="*/ 0 60000 65536"/>
              <a:gd name="T21" fmla="*/ 0 w 10"/>
              <a:gd name="T22" fmla="*/ 0 h 8"/>
              <a:gd name="T23" fmla="*/ 10 w 10"/>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8">
                <a:moveTo>
                  <a:pt x="10" y="4"/>
                </a:moveTo>
                <a:lnTo>
                  <a:pt x="8" y="2"/>
                </a:lnTo>
                <a:lnTo>
                  <a:pt x="6" y="0"/>
                </a:lnTo>
                <a:lnTo>
                  <a:pt x="0" y="6"/>
                </a:lnTo>
                <a:lnTo>
                  <a:pt x="2" y="8"/>
                </a:lnTo>
                <a:lnTo>
                  <a:pt x="0" y="4"/>
                </a:lnTo>
                <a:lnTo>
                  <a:pt x="1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57" name="Freeform 26"/>
          <p:cNvSpPr>
            <a:spLocks/>
          </p:cNvSpPr>
          <p:nvPr/>
        </p:nvSpPr>
        <p:spPr bwMode="auto">
          <a:xfrm>
            <a:off x="4580335" y="2503885"/>
            <a:ext cx="23813" cy="20240"/>
          </a:xfrm>
          <a:custGeom>
            <a:avLst/>
            <a:gdLst>
              <a:gd name="T0" fmla="*/ 2147483646 w 14"/>
              <a:gd name="T1" fmla="*/ 2147483646 h 12"/>
              <a:gd name="T2" fmla="*/ 2147483646 w 14"/>
              <a:gd name="T3" fmla="*/ 2147483646 h 12"/>
              <a:gd name="T4" fmla="*/ 2147483646 w 14"/>
              <a:gd name="T5" fmla="*/ 2147483646 h 12"/>
              <a:gd name="T6" fmla="*/ 2147483646 w 14"/>
              <a:gd name="T7" fmla="*/ 2147483646 h 12"/>
              <a:gd name="T8" fmla="*/ 2147483646 w 14"/>
              <a:gd name="T9" fmla="*/ 2147483646 h 12"/>
              <a:gd name="T10" fmla="*/ 2147483646 w 14"/>
              <a:gd name="T11" fmla="*/ 2147483646 h 12"/>
              <a:gd name="T12" fmla="*/ 2147483646 w 14"/>
              <a:gd name="T13" fmla="*/ 2147483646 h 12"/>
              <a:gd name="T14" fmla="*/ 2147483646 w 14"/>
              <a:gd name="T15" fmla="*/ 0 h 12"/>
              <a:gd name="T16" fmla="*/ 2147483646 w 14"/>
              <a:gd name="T17" fmla="*/ 0 h 12"/>
              <a:gd name="T18" fmla="*/ 2147483646 w 14"/>
              <a:gd name="T19" fmla="*/ 0 h 12"/>
              <a:gd name="T20" fmla="*/ 0 w 14"/>
              <a:gd name="T21" fmla="*/ 0 h 12"/>
              <a:gd name="T22" fmla="*/ 2147483646 w 14"/>
              <a:gd name="T23" fmla="*/ 2147483646 h 12"/>
              <a:gd name="T24" fmla="*/ 2147483646 w 14"/>
              <a:gd name="T25" fmla="*/ 2147483646 h 12"/>
              <a:gd name="T26" fmla="*/ 2147483646 w 14"/>
              <a:gd name="T27" fmla="*/ 2147483646 h 12"/>
              <a:gd name="T28" fmla="*/ 2147483646 w 14"/>
              <a:gd name="T29" fmla="*/ 2147483646 h 12"/>
              <a:gd name="T30" fmla="*/ 2147483646 w 14"/>
              <a:gd name="T31" fmla="*/ 2147483646 h 12"/>
              <a:gd name="T32" fmla="*/ 2147483646 w 14"/>
              <a:gd name="T33" fmla="*/ 2147483646 h 12"/>
              <a:gd name="T34" fmla="*/ 2147483646 w 14"/>
              <a:gd name="T35" fmla="*/ 2147483646 h 12"/>
              <a:gd name="T36" fmla="*/ 2147483646 w 14"/>
              <a:gd name="T37" fmla="*/ 2147483646 h 12"/>
              <a:gd name="T38" fmla="*/ 2147483646 w 14"/>
              <a:gd name="T39" fmla="*/ 2147483646 h 12"/>
              <a:gd name="T40" fmla="*/ 2147483646 w 14"/>
              <a:gd name="T41" fmla="*/ 2147483646 h 12"/>
              <a:gd name="T42" fmla="*/ 2147483646 w 14"/>
              <a:gd name="T43" fmla="*/ 2147483646 h 12"/>
              <a:gd name="T44" fmla="*/ 2147483646 w 14"/>
              <a:gd name="T45" fmla="*/ 2147483646 h 12"/>
              <a:gd name="T46" fmla="*/ 2147483646 w 14"/>
              <a:gd name="T47" fmla="*/ 2147483646 h 1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
              <a:gd name="T73" fmla="*/ 0 h 12"/>
              <a:gd name="T74" fmla="*/ 14 w 14"/>
              <a:gd name="T75" fmla="*/ 12 h 1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 h="12">
                <a:moveTo>
                  <a:pt x="14" y="8"/>
                </a:moveTo>
                <a:lnTo>
                  <a:pt x="10" y="4"/>
                </a:lnTo>
                <a:lnTo>
                  <a:pt x="12" y="4"/>
                </a:lnTo>
                <a:lnTo>
                  <a:pt x="10" y="2"/>
                </a:lnTo>
                <a:lnTo>
                  <a:pt x="10" y="0"/>
                </a:lnTo>
                <a:lnTo>
                  <a:pt x="0" y="0"/>
                </a:lnTo>
                <a:lnTo>
                  <a:pt x="2" y="2"/>
                </a:lnTo>
                <a:lnTo>
                  <a:pt x="2" y="4"/>
                </a:lnTo>
                <a:lnTo>
                  <a:pt x="2" y="6"/>
                </a:lnTo>
                <a:lnTo>
                  <a:pt x="4" y="8"/>
                </a:lnTo>
                <a:lnTo>
                  <a:pt x="4" y="10"/>
                </a:lnTo>
                <a:lnTo>
                  <a:pt x="6" y="10"/>
                </a:lnTo>
                <a:lnTo>
                  <a:pt x="8" y="12"/>
                </a:lnTo>
                <a:lnTo>
                  <a:pt x="10" y="12"/>
                </a:lnTo>
                <a:lnTo>
                  <a:pt x="6" y="8"/>
                </a:lnTo>
                <a:lnTo>
                  <a:pt x="14" y="8"/>
                </a:lnTo>
                <a:lnTo>
                  <a:pt x="14" y="4"/>
                </a:lnTo>
                <a:lnTo>
                  <a:pt x="10" y="4"/>
                </a:lnTo>
                <a:lnTo>
                  <a:pt x="14" y="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58" name="Freeform 27"/>
          <p:cNvSpPr>
            <a:spLocks/>
          </p:cNvSpPr>
          <p:nvPr/>
        </p:nvSpPr>
        <p:spPr bwMode="auto">
          <a:xfrm>
            <a:off x="4591051" y="2516982"/>
            <a:ext cx="13097" cy="3572"/>
          </a:xfrm>
          <a:custGeom>
            <a:avLst/>
            <a:gdLst>
              <a:gd name="T0" fmla="*/ 2147483646 w 8"/>
              <a:gd name="T1" fmla="*/ 2147483646 h 2"/>
              <a:gd name="T2" fmla="*/ 2147483646 w 8"/>
              <a:gd name="T3" fmla="*/ 2147483646 h 2"/>
              <a:gd name="T4" fmla="*/ 2147483646 w 8"/>
              <a:gd name="T5" fmla="*/ 0 h 2"/>
              <a:gd name="T6" fmla="*/ 0 w 8"/>
              <a:gd name="T7" fmla="*/ 0 h 2"/>
              <a:gd name="T8" fmla="*/ 0 w 8"/>
              <a:gd name="T9" fmla="*/ 2147483646 h 2"/>
              <a:gd name="T10" fmla="*/ 0 w 8"/>
              <a:gd name="T11" fmla="*/ 2147483646 h 2"/>
              <a:gd name="T12" fmla="*/ 2147483646 w 8"/>
              <a:gd name="T13" fmla="*/ 2147483646 h 2"/>
              <a:gd name="T14" fmla="*/ 0 60000 65536"/>
              <a:gd name="T15" fmla="*/ 0 60000 65536"/>
              <a:gd name="T16" fmla="*/ 0 60000 65536"/>
              <a:gd name="T17" fmla="*/ 0 60000 65536"/>
              <a:gd name="T18" fmla="*/ 0 60000 65536"/>
              <a:gd name="T19" fmla="*/ 0 60000 65536"/>
              <a:gd name="T20" fmla="*/ 0 60000 65536"/>
              <a:gd name="T21" fmla="*/ 0 w 8"/>
              <a:gd name="T22" fmla="*/ 0 h 2"/>
              <a:gd name="T23" fmla="*/ 8 w 8"/>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2">
                <a:moveTo>
                  <a:pt x="8" y="2"/>
                </a:moveTo>
                <a:lnTo>
                  <a:pt x="8" y="2"/>
                </a:lnTo>
                <a:lnTo>
                  <a:pt x="8" y="0"/>
                </a:lnTo>
                <a:lnTo>
                  <a:pt x="0" y="0"/>
                </a:lnTo>
                <a:lnTo>
                  <a:pt x="0" y="2"/>
                </a:lnTo>
                <a:lnTo>
                  <a:pt x="8"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59" name="Freeform 28"/>
          <p:cNvSpPr>
            <a:spLocks/>
          </p:cNvSpPr>
          <p:nvPr/>
        </p:nvSpPr>
        <p:spPr bwMode="auto">
          <a:xfrm>
            <a:off x="4591051" y="2520554"/>
            <a:ext cx="13097" cy="9525"/>
          </a:xfrm>
          <a:custGeom>
            <a:avLst/>
            <a:gdLst>
              <a:gd name="T0" fmla="*/ 2147483646 w 8"/>
              <a:gd name="T1" fmla="*/ 0 h 6"/>
              <a:gd name="T2" fmla="*/ 2147483646 w 8"/>
              <a:gd name="T3" fmla="*/ 2147483646 h 6"/>
              <a:gd name="T4" fmla="*/ 2147483646 w 8"/>
              <a:gd name="T5" fmla="*/ 0 h 6"/>
              <a:gd name="T6" fmla="*/ 0 w 8"/>
              <a:gd name="T7" fmla="*/ 0 h 6"/>
              <a:gd name="T8" fmla="*/ 0 w 8"/>
              <a:gd name="T9" fmla="*/ 2147483646 h 6"/>
              <a:gd name="T10" fmla="*/ 2147483646 w 8"/>
              <a:gd name="T11" fmla="*/ 2147483646 h 6"/>
              <a:gd name="T12" fmla="*/ 2147483646 w 8"/>
              <a:gd name="T13" fmla="*/ 0 h 6"/>
              <a:gd name="T14" fmla="*/ 0 60000 65536"/>
              <a:gd name="T15" fmla="*/ 0 60000 65536"/>
              <a:gd name="T16" fmla="*/ 0 60000 65536"/>
              <a:gd name="T17" fmla="*/ 0 60000 65536"/>
              <a:gd name="T18" fmla="*/ 0 60000 65536"/>
              <a:gd name="T19" fmla="*/ 0 60000 65536"/>
              <a:gd name="T20" fmla="*/ 0 60000 65536"/>
              <a:gd name="T21" fmla="*/ 0 w 8"/>
              <a:gd name="T22" fmla="*/ 0 h 6"/>
              <a:gd name="T23" fmla="*/ 8 w 8"/>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6">
                <a:moveTo>
                  <a:pt x="8" y="0"/>
                </a:moveTo>
                <a:lnTo>
                  <a:pt x="8" y="2"/>
                </a:lnTo>
                <a:lnTo>
                  <a:pt x="8" y="0"/>
                </a:lnTo>
                <a:lnTo>
                  <a:pt x="0" y="0"/>
                </a:lnTo>
                <a:lnTo>
                  <a:pt x="0" y="2"/>
                </a:lnTo>
                <a:lnTo>
                  <a:pt x="2" y="6"/>
                </a:lnTo>
                <a:lnTo>
                  <a:pt x="8"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60" name="Freeform 29"/>
          <p:cNvSpPr>
            <a:spLocks/>
          </p:cNvSpPr>
          <p:nvPr/>
        </p:nvSpPr>
        <p:spPr bwMode="auto">
          <a:xfrm>
            <a:off x="4594622" y="2520553"/>
            <a:ext cx="13097" cy="13097"/>
          </a:xfrm>
          <a:custGeom>
            <a:avLst/>
            <a:gdLst>
              <a:gd name="T0" fmla="*/ 2147483646 w 8"/>
              <a:gd name="T1" fmla="*/ 0 h 8"/>
              <a:gd name="T2" fmla="*/ 2147483646 w 8"/>
              <a:gd name="T3" fmla="*/ 2147483646 h 8"/>
              <a:gd name="T4" fmla="*/ 2147483646 w 8"/>
              <a:gd name="T5" fmla="*/ 0 h 8"/>
              <a:gd name="T6" fmla="*/ 0 w 8"/>
              <a:gd name="T7" fmla="*/ 2147483646 h 8"/>
              <a:gd name="T8" fmla="*/ 2147483646 w 8"/>
              <a:gd name="T9" fmla="*/ 2147483646 h 8"/>
              <a:gd name="T10" fmla="*/ 2147483646 w 8"/>
              <a:gd name="T11" fmla="*/ 2147483646 h 8"/>
              <a:gd name="T12" fmla="*/ 2147483646 w 8"/>
              <a:gd name="T13" fmla="*/ 0 h 8"/>
              <a:gd name="T14" fmla="*/ 0 60000 65536"/>
              <a:gd name="T15" fmla="*/ 0 60000 65536"/>
              <a:gd name="T16" fmla="*/ 0 60000 65536"/>
              <a:gd name="T17" fmla="*/ 0 60000 65536"/>
              <a:gd name="T18" fmla="*/ 0 60000 65536"/>
              <a:gd name="T19" fmla="*/ 0 60000 65536"/>
              <a:gd name="T20" fmla="*/ 0 60000 65536"/>
              <a:gd name="T21" fmla="*/ 0 w 8"/>
              <a:gd name="T22" fmla="*/ 0 h 8"/>
              <a:gd name="T23" fmla="*/ 8 w 8"/>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8">
                <a:moveTo>
                  <a:pt x="4" y="0"/>
                </a:moveTo>
                <a:lnTo>
                  <a:pt x="8" y="2"/>
                </a:lnTo>
                <a:lnTo>
                  <a:pt x="6" y="0"/>
                </a:lnTo>
                <a:lnTo>
                  <a:pt x="0" y="6"/>
                </a:lnTo>
                <a:lnTo>
                  <a:pt x="2" y="6"/>
                </a:lnTo>
                <a:lnTo>
                  <a:pt x="4" y="8"/>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61" name="Freeform 30"/>
          <p:cNvSpPr>
            <a:spLocks/>
          </p:cNvSpPr>
          <p:nvPr/>
        </p:nvSpPr>
        <p:spPr bwMode="auto">
          <a:xfrm>
            <a:off x="4597004" y="2520553"/>
            <a:ext cx="11906" cy="13097"/>
          </a:xfrm>
          <a:custGeom>
            <a:avLst/>
            <a:gdLst>
              <a:gd name="T0" fmla="*/ 2147483646 w 7"/>
              <a:gd name="T1" fmla="*/ 2147483646 h 8"/>
              <a:gd name="T2" fmla="*/ 2147483646 w 7"/>
              <a:gd name="T3" fmla="*/ 0 h 8"/>
              <a:gd name="T4" fmla="*/ 2147483646 w 7"/>
              <a:gd name="T5" fmla="*/ 0 h 8"/>
              <a:gd name="T6" fmla="*/ 2147483646 w 7"/>
              <a:gd name="T7" fmla="*/ 2147483646 h 8"/>
              <a:gd name="T8" fmla="*/ 2147483646 w 7"/>
              <a:gd name="T9" fmla="*/ 2147483646 h 8"/>
              <a:gd name="T10" fmla="*/ 0 w 7"/>
              <a:gd name="T11" fmla="*/ 2147483646 h 8"/>
              <a:gd name="T12" fmla="*/ 2147483646 w 7"/>
              <a:gd name="T13" fmla="*/ 2147483646 h 8"/>
              <a:gd name="T14" fmla="*/ 2147483646 w 7"/>
              <a:gd name="T15" fmla="*/ 0 h 8"/>
              <a:gd name="T16" fmla="*/ 2147483646 w 7"/>
              <a:gd name="T17" fmla="*/ 0 h 8"/>
              <a:gd name="T18" fmla="*/ 2147483646 w 7"/>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8"/>
              <a:gd name="T32" fmla="*/ 7 w 7"/>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8">
                <a:moveTo>
                  <a:pt x="7" y="4"/>
                </a:moveTo>
                <a:lnTo>
                  <a:pt x="4" y="0"/>
                </a:lnTo>
                <a:lnTo>
                  <a:pt x="2" y="0"/>
                </a:lnTo>
                <a:lnTo>
                  <a:pt x="2" y="8"/>
                </a:lnTo>
                <a:lnTo>
                  <a:pt x="4" y="8"/>
                </a:lnTo>
                <a:lnTo>
                  <a:pt x="0" y="4"/>
                </a:lnTo>
                <a:lnTo>
                  <a:pt x="7" y="4"/>
                </a:lnTo>
                <a:lnTo>
                  <a:pt x="7" y="0"/>
                </a:lnTo>
                <a:lnTo>
                  <a:pt x="4" y="0"/>
                </a:lnTo>
                <a:lnTo>
                  <a:pt x="7"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62" name="Freeform 31"/>
          <p:cNvSpPr>
            <a:spLocks/>
          </p:cNvSpPr>
          <p:nvPr/>
        </p:nvSpPr>
        <p:spPr bwMode="auto">
          <a:xfrm>
            <a:off x="4597004" y="2527698"/>
            <a:ext cx="11906" cy="5953"/>
          </a:xfrm>
          <a:custGeom>
            <a:avLst/>
            <a:gdLst>
              <a:gd name="T0" fmla="*/ 2147483646 w 7"/>
              <a:gd name="T1" fmla="*/ 0 h 4"/>
              <a:gd name="T2" fmla="*/ 2147483646 w 7"/>
              <a:gd name="T3" fmla="*/ 2147483646 h 4"/>
              <a:gd name="T4" fmla="*/ 2147483646 w 7"/>
              <a:gd name="T5" fmla="*/ 0 h 4"/>
              <a:gd name="T6" fmla="*/ 0 w 7"/>
              <a:gd name="T7" fmla="*/ 0 h 4"/>
              <a:gd name="T8" fmla="*/ 0 w 7"/>
              <a:gd name="T9" fmla="*/ 2147483646 h 4"/>
              <a:gd name="T10" fmla="*/ 2147483646 w 7"/>
              <a:gd name="T11" fmla="*/ 2147483646 h 4"/>
              <a:gd name="T12" fmla="*/ 2147483646 w 7"/>
              <a:gd name="T13" fmla="*/ 0 h 4"/>
              <a:gd name="T14" fmla="*/ 0 60000 65536"/>
              <a:gd name="T15" fmla="*/ 0 60000 65536"/>
              <a:gd name="T16" fmla="*/ 0 60000 65536"/>
              <a:gd name="T17" fmla="*/ 0 60000 65536"/>
              <a:gd name="T18" fmla="*/ 0 60000 65536"/>
              <a:gd name="T19" fmla="*/ 0 60000 65536"/>
              <a:gd name="T20" fmla="*/ 0 60000 65536"/>
              <a:gd name="T21" fmla="*/ 0 w 7"/>
              <a:gd name="T22" fmla="*/ 0 h 4"/>
              <a:gd name="T23" fmla="*/ 7 w 7"/>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4">
                <a:moveTo>
                  <a:pt x="7" y="0"/>
                </a:moveTo>
                <a:lnTo>
                  <a:pt x="7" y="2"/>
                </a:lnTo>
                <a:lnTo>
                  <a:pt x="7" y="0"/>
                </a:lnTo>
                <a:lnTo>
                  <a:pt x="0" y="0"/>
                </a:lnTo>
                <a:lnTo>
                  <a:pt x="0" y="2"/>
                </a:lnTo>
                <a:lnTo>
                  <a:pt x="2" y="4"/>
                </a:lnTo>
                <a:lnTo>
                  <a:pt x="7"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63" name="Freeform 32"/>
          <p:cNvSpPr>
            <a:spLocks/>
          </p:cNvSpPr>
          <p:nvPr/>
        </p:nvSpPr>
        <p:spPr bwMode="auto">
          <a:xfrm>
            <a:off x="4600576" y="2527698"/>
            <a:ext cx="11906" cy="10715"/>
          </a:xfrm>
          <a:custGeom>
            <a:avLst/>
            <a:gdLst>
              <a:gd name="T0" fmla="*/ 2147483646 w 7"/>
              <a:gd name="T1" fmla="*/ 0 h 7"/>
              <a:gd name="T2" fmla="*/ 2147483646 w 7"/>
              <a:gd name="T3" fmla="*/ 0 h 7"/>
              <a:gd name="T4" fmla="*/ 2147483646 w 7"/>
              <a:gd name="T5" fmla="*/ 0 h 7"/>
              <a:gd name="T6" fmla="*/ 0 w 7"/>
              <a:gd name="T7" fmla="*/ 2147483646 h 7"/>
              <a:gd name="T8" fmla="*/ 2147483646 w 7"/>
              <a:gd name="T9" fmla="*/ 2147483646 h 7"/>
              <a:gd name="T10" fmla="*/ 2147483646 w 7"/>
              <a:gd name="T11" fmla="*/ 2147483646 h 7"/>
              <a:gd name="T12" fmla="*/ 2147483646 w 7"/>
              <a:gd name="T13" fmla="*/ 0 h 7"/>
              <a:gd name="T14" fmla="*/ 0 60000 65536"/>
              <a:gd name="T15" fmla="*/ 0 60000 65536"/>
              <a:gd name="T16" fmla="*/ 0 60000 65536"/>
              <a:gd name="T17" fmla="*/ 0 60000 65536"/>
              <a:gd name="T18" fmla="*/ 0 60000 65536"/>
              <a:gd name="T19" fmla="*/ 0 60000 65536"/>
              <a:gd name="T20" fmla="*/ 0 60000 65536"/>
              <a:gd name="T21" fmla="*/ 0 w 7"/>
              <a:gd name="T22" fmla="*/ 0 h 7"/>
              <a:gd name="T23" fmla="*/ 7 w 7"/>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7">
                <a:moveTo>
                  <a:pt x="4" y="0"/>
                </a:moveTo>
                <a:lnTo>
                  <a:pt x="7" y="0"/>
                </a:lnTo>
                <a:lnTo>
                  <a:pt x="5" y="0"/>
                </a:lnTo>
                <a:lnTo>
                  <a:pt x="0" y="4"/>
                </a:lnTo>
                <a:lnTo>
                  <a:pt x="2" y="5"/>
                </a:lnTo>
                <a:lnTo>
                  <a:pt x="4" y="7"/>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64" name="Freeform 33"/>
          <p:cNvSpPr>
            <a:spLocks/>
          </p:cNvSpPr>
          <p:nvPr/>
        </p:nvSpPr>
        <p:spPr bwMode="auto">
          <a:xfrm>
            <a:off x="4607719" y="2527697"/>
            <a:ext cx="34529" cy="14288"/>
          </a:xfrm>
          <a:custGeom>
            <a:avLst/>
            <a:gdLst>
              <a:gd name="T0" fmla="*/ 2147483646 w 21"/>
              <a:gd name="T1" fmla="*/ 2147483646 h 9"/>
              <a:gd name="T2" fmla="*/ 2147483646 w 21"/>
              <a:gd name="T3" fmla="*/ 2147483646 h 9"/>
              <a:gd name="T4" fmla="*/ 2147483646 w 21"/>
              <a:gd name="T5" fmla="*/ 2147483646 h 9"/>
              <a:gd name="T6" fmla="*/ 2147483646 w 21"/>
              <a:gd name="T7" fmla="*/ 2147483646 h 9"/>
              <a:gd name="T8" fmla="*/ 2147483646 w 21"/>
              <a:gd name="T9" fmla="*/ 2147483646 h 9"/>
              <a:gd name="T10" fmla="*/ 2147483646 w 21"/>
              <a:gd name="T11" fmla="*/ 0 h 9"/>
              <a:gd name="T12" fmla="*/ 2147483646 w 21"/>
              <a:gd name="T13" fmla="*/ 0 h 9"/>
              <a:gd name="T14" fmla="*/ 2147483646 w 21"/>
              <a:gd name="T15" fmla="*/ 0 h 9"/>
              <a:gd name="T16" fmla="*/ 2147483646 w 21"/>
              <a:gd name="T17" fmla="*/ 0 h 9"/>
              <a:gd name="T18" fmla="*/ 0 w 21"/>
              <a:gd name="T19" fmla="*/ 0 h 9"/>
              <a:gd name="T20" fmla="*/ 0 w 21"/>
              <a:gd name="T21" fmla="*/ 2147483646 h 9"/>
              <a:gd name="T22" fmla="*/ 2147483646 w 21"/>
              <a:gd name="T23" fmla="*/ 2147483646 h 9"/>
              <a:gd name="T24" fmla="*/ 2147483646 w 21"/>
              <a:gd name="T25" fmla="*/ 2147483646 h 9"/>
              <a:gd name="T26" fmla="*/ 2147483646 w 21"/>
              <a:gd name="T27" fmla="*/ 2147483646 h 9"/>
              <a:gd name="T28" fmla="*/ 2147483646 w 21"/>
              <a:gd name="T29" fmla="*/ 2147483646 h 9"/>
              <a:gd name="T30" fmla="*/ 2147483646 w 21"/>
              <a:gd name="T31" fmla="*/ 2147483646 h 9"/>
              <a:gd name="T32" fmla="*/ 2147483646 w 21"/>
              <a:gd name="T33" fmla="*/ 2147483646 h 9"/>
              <a:gd name="T34" fmla="*/ 2147483646 w 21"/>
              <a:gd name="T35" fmla="*/ 2147483646 h 9"/>
              <a:gd name="T36" fmla="*/ 2147483646 w 21"/>
              <a:gd name="T37" fmla="*/ 2147483646 h 9"/>
              <a:gd name="T38" fmla="*/ 2147483646 w 21"/>
              <a:gd name="T39" fmla="*/ 2147483646 h 9"/>
              <a:gd name="T40" fmla="*/ 2147483646 w 21"/>
              <a:gd name="T41" fmla="*/ 2147483646 h 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
              <a:gd name="T64" fmla="*/ 0 h 9"/>
              <a:gd name="T65" fmla="*/ 21 w 21"/>
              <a:gd name="T66" fmla="*/ 9 h 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 h="9">
                <a:moveTo>
                  <a:pt x="21" y="2"/>
                </a:moveTo>
                <a:lnTo>
                  <a:pt x="19" y="2"/>
                </a:lnTo>
                <a:lnTo>
                  <a:pt x="17" y="2"/>
                </a:lnTo>
                <a:lnTo>
                  <a:pt x="15" y="2"/>
                </a:lnTo>
                <a:lnTo>
                  <a:pt x="13" y="2"/>
                </a:lnTo>
                <a:lnTo>
                  <a:pt x="9" y="0"/>
                </a:lnTo>
                <a:lnTo>
                  <a:pt x="7" y="0"/>
                </a:lnTo>
                <a:lnTo>
                  <a:pt x="5" y="0"/>
                </a:lnTo>
                <a:lnTo>
                  <a:pt x="3" y="0"/>
                </a:lnTo>
                <a:lnTo>
                  <a:pt x="0" y="0"/>
                </a:lnTo>
                <a:lnTo>
                  <a:pt x="0" y="7"/>
                </a:lnTo>
                <a:lnTo>
                  <a:pt x="1" y="7"/>
                </a:lnTo>
                <a:lnTo>
                  <a:pt x="3" y="7"/>
                </a:lnTo>
                <a:lnTo>
                  <a:pt x="7" y="7"/>
                </a:lnTo>
                <a:lnTo>
                  <a:pt x="9" y="7"/>
                </a:lnTo>
                <a:lnTo>
                  <a:pt x="11" y="9"/>
                </a:lnTo>
                <a:lnTo>
                  <a:pt x="13" y="9"/>
                </a:lnTo>
                <a:lnTo>
                  <a:pt x="17" y="9"/>
                </a:lnTo>
                <a:lnTo>
                  <a:pt x="19" y="9"/>
                </a:lnTo>
                <a:lnTo>
                  <a:pt x="15" y="7"/>
                </a:lnTo>
                <a:lnTo>
                  <a:pt x="21"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65" name="Freeform 34"/>
          <p:cNvSpPr>
            <a:spLocks/>
          </p:cNvSpPr>
          <p:nvPr/>
        </p:nvSpPr>
        <p:spPr bwMode="auto">
          <a:xfrm>
            <a:off x="4632723" y="2530079"/>
            <a:ext cx="15478" cy="11906"/>
          </a:xfrm>
          <a:custGeom>
            <a:avLst/>
            <a:gdLst>
              <a:gd name="T0" fmla="*/ 2147483646 w 10"/>
              <a:gd name="T1" fmla="*/ 2147483646 h 7"/>
              <a:gd name="T2" fmla="*/ 2147483646 w 10"/>
              <a:gd name="T3" fmla="*/ 2147483646 h 7"/>
              <a:gd name="T4" fmla="*/ 2147483646 w 10"/>
              <a:gd name="T5" fmla="*/ 0 h 7"/>
              <a:gd name="T6" fmla="*/ 0 w 10"/>
              <a:gd name="T7" fmla="*/ 2147483646 h 7"/>
              <a:gd name="T8" fmla="*/ 2147483646 w 10"/>
              <a:gd name="T9" fmla="*/ 2147483646 h 7"/>
              <a:gd name="T10" fmla="*/ 2147483646 w 10"/>
              <a:gd name="T11" fmla="*/ 2147483646 h 7"/>
              <a:gd name="T12" fmla="*/ 2147483646 w 10"/>
              <a:gd name="T13" fmla="*/ 2147483646 h 7"/>
              <a:gd name="T14" fmla="*/ 0 60000 65536"/>
              <a:gd name="T15" fmla="*/ 0 60000 65536"/>
              <a:gd name="T16" fmla="*/ 0 60000 65536"/>
              <a:gd name="T17" fmla="*/ 0 60000 65536"/>
              <a:gd name="T18" fmla="*/ 0 60000 65536"/>
              <a:gd name="T19" fmla="*/ 0 60000 65536"/>
              <a:gd name="T20" fmla="*/ 0 60000 65536"/>
              <a:gd name="T21" fmla="*/ 0 w 10"/>
              <a:gd name="T22" fmla="*/ 0 h 7"/>
              <a:gd name="T23" fmla="*/ 10 w 10"/>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7">
                <a:moveTo>
                  <a:pt x="10" y="5"/>
                </a:moveTo>
                <a:lnTo>
                  <a:pt x="8" y="2"/>
                </a:lnTo>
                <a:lnTo>
                  <a:pt x="6" y="0"/>
                </a:lnTo>
                <a:lnTo>
                  <a:pt x="0" y="5"/>
                </a:lnTo>
                <a:lnTo>
                  <a:pt x="2" y="7"/>
                </a:lnTo>
                <a:lnTo>
                  <a:pt x="2" y="5"/>
                </a:lnTo>
                <a:lnTo>
                  <a:pt x="10" y="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66" name="Freeform 35"/>
          <p:cNvSpPr>
            <a:spLocks/>
          </p:cNvSpPr>
          <p:nvPr/>
        </p:nvSpPr>
        <p:spPr bwMode="auto">
          <a:xfrm>
            <a:off x="4635103" y="2538413"/>
            <a:ext cx="13097" cy="16669"/>
          </a:xfrm>
          <a:custGeom>
            <a:avLst/>
            <a:gdLst>
              <a:gd name="T0" fmla="*/ 2147483646 w 8"/>
              <a:gd name="T1" fmla="*/ 2147483646 h 10"/>
              <a:gd name="T2" fmla="*/ 2147483646 w 8"/>
              <a:gd name="T3" fmla="*/ 2147483646 h 10"/>
              <a:gd name="T4" fmla="*/ 2147483646 w 8"/>
              <a:gd name="T5" fmla="*/ 0 h 10"/>
              <a:gd name="T6" fmla="*/ 0 w 8"/>
              <a:gd name="T7" fmla="*/ 0 h 10"/>
              <a:gd name="T8" fmla="*/ 0 w 8"/>
              <a:gd name="T9" fmla="*/ 2147483646 h 10"/>
              <a:gd name="T10" fmla="*/ 0 w 8"/>
              <a:gd name="T11" fmla="*/ 2147483646 h 10"/>
              <a:gd name="T12" fmla="*/ 2147483646 w 8"/>
              <a:gd name="T13" fmla="*/ 2147483646 h 10"/>
              <a:gd name="T14" fmla="*/ 0 60000 65536"/>
              <a:gd name="T15" fmla="*/ 0 60000 65536"/>
              <a:gd name="T16" fmla="*/ 0 60000 65536"/>
              <a:gd name="T17" fmla="*/ 0 60000 65536"/>
              <a:gd name="T18" fmla="*/ 0 60000 65536"/>
              <a:gd name="T19" fmla="*/ 0 60000 65536"/>
              <a:gd name="T20" fmla="*/ 0 60000 65536"/>
              <a:gd name="T21" fmla="*/ 0 w 8"/>
              <a:gd name="T22" fmla="*/ 0 h 10"/>
              <a:gd name="T23" fmla="*/ 8 w 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10">
                <a:moveTo>
                  <a:pt x="8" y="10"/>
                </a:moveTo>
                <a:lnTo>
                  <a:pt x="8" y="10"/>
                </a:lnTo>
                <a:lnTo>
                  <a:pt x="8" y="0"/>
                </a:lnTo>
                <a:lnTo>
                  <a:pt x="0" y="0"/>
                </a:lnTo>
                <a:lnTo>
                  <a:pt x="0" y="10"/>
                </a:lnTo>
                <a:lnTo>
                  <a:pt x="8" y="1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67" name="Freeform 36"/>
          <p:cNvSpPr>
            <a:spLocks/>
          </p:cNvSpPr>
          <p:nvPr/>
        </p:nvSpPr>
        <p:spPr bwMode="auto">
          <a:xfrm>
            <a:off x="4635103" y="2555081"/>
            <a:ext cx="13097" cy="9525"/>
          </a:xfrm>
          <a:custGeom>
            <a:avLst/>
            <a:gdLst>
              <a:gd name="T0" fmla="*/ 2147483646 w 8"/>
              <a:gd name="T1" fmla="*/ 2147483646 h 6"/>
              <a:gd name="T2" fmla="*/ 2147483646 w 8"/>
              <a:gd name="T3" fmla="*/ 2147483646 h 6"/>
              <a:gd name="T4" fmla="*/ 2147483646 w 8"/>
              <a:gd name="T5" fmla="*/ 0 h 6"/>
              <a:gd name="T6" fmla="*/ 0 w 8"/>
              <a:gd name="T7" fmla="*/ 0 h 6"/>
              <a:gd name="T8" fmla="*/ 0 w 8"/>
              <a:gd name="T9" fmla="*/ 2147483646 h 6"/>
              <a:gd name="T10" fmla="*/ 0 w 8"/>
              <a:gd name="T11" fmla="*/ 2147483646 h 6"/>
              <a:gd name="T12" fmla="*/ 2147483646 w 8"/>
              <a:gd name="T13" fmla="*/ 2147483646 h 6"/>
              <a:gd name="T14" fmla="*/ 0 60000 65536"/>
              <a:gd name="T15" fmla="*/ 0 60000 65536"/>
              <a:gd name="T16" fmla="*/ 0 60000 65536"/>
              <a:gd name="T17" fmla="*/ 0 60000 65536"/>
              <a:gd name="T18" fmla="*/ 0 60000 65536"/>
              <a:gd name="T19" fmla="*/ 0 60000 65536"/>
              <a:gd name="T20" fmla="*/ 0 60000 65536"/>
              <a:gd name="T21" fmla="*/ 0 w 8"/>
              <a:gd name="T22" fmla="*/ 0 h 6"/>
              <a:gd name="T23" fmla="*/ 8 w 8"/>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6">
                <a:moveTo>
                  <a:pt x="8" y="6"/>
                </a:moveTo>
                <a:lnTo>
                  <a:pt x="8" y="6"/>
                </a:lnTo>
                <a:lnTo>
                  <a:pt x="8" y="0"/>
                </a:lnTo>
                <a:lnTo>
                  <a:pt x="0" y="0"/>
                </a:lnTo>
                <a:lnTo>
                  <a:pt x="0" y="6"/>
                </a:lnTo>
                <a:lnTo>
                  <a:pt x="8" y="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68" name="Freeform 37"/>
          <p:cNvSpPr>
            <a:spLocks/>
          </p:cNvSpPr>
          <p:nvPr/>
        </p:nvSpPr>
        <p:spPr bwMode="auto">
          <a:xfrm>
            <a:off x="4635103" y="2564606"/>
            <a:ext cx="13097" cy="314325"/>
          </a:xfrm>
          <a:custGeom>
            <a:avLst/>
            <a:gdLst>
              <a:gd name="T0" fmla="*/ 2147483646 w 8"/>
              <a:gd name="T1" fmla="*/ 2147483646 h 190"/>
              <a:gd name="T2" fmla="*/ 2147483646 w 8"/>
              <a:gd name="T3" fmla="*/ 2147483646 h 190"/>
              <a:gd name="T4" fmla="*/ 2147483646 w 8"/>
              <a:gd name="T5" fmla="*/ 0 h 190"/>
              <a:gd name="T6" fmla="*/ 0 w 8"/>
              <a:gd name="T7" fmla="*/ 0 h 190"/>
              <a:gd name="T8" fmla="*/ 0 w 8"/>
              <a:gd name="T9" fmla="*/ 2147483646 h 190"/>
              <a:gd name="T10" fmla="*/ 2147483646 w 8"/>
              <a:gd name="T11" fmla="*/ 2147483646 h 190"/>
              <a:gd name="T12" fmla="*/ 2147483646 w 8"/>
              <a:gd name="T13" fmla="*/ 2147483646 h 190"/>
              <a:gd name="T14" fmla="*/ 2147483646 w 8"/>
              <a:gd name="T15" fmla="*/ 2147483646 h 190"/>
              <a:gd name="T16" fmla="*/ 2147483646 w 8"/>
              <a:gd name="T17" fmla="*/ 2147483646 h 190"/>
              <a:gd name="T18" fmla="*/ 2147483646 w 8"/>
              <a:gd name="T19" fmla="*/ 2147483646 h 1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90"/>
              <a:gd name="T32" fmla="*/ 8 w 8"/>
              <a:gd name="T33" fmla="*/ 190 h 1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90">
                <a:moveTo>
                  <a:pt x="4" y="190"/>
                </a:moveTo>
                <a:lnTo>
                  <a:pt x="8" y="186"/>
                </a:lnTo>
                <a:lnTo>
                  <a:pt x="8" y="0"/>
                </a:lnTo>
                <a:lnTo>
                  <a:pt x="0" y="0"/>
                </a:lnTo>
                <a:lnTo>
                  <a:pt x="0" y="186"/>
                </a:lnTo>
                <a:lnTo>
                  <a:pt x="4" y="182"/>
                </a:lnTo>
                <a:lnTo>
                  <a:pt x="4" y="190"/>
                </a:lnTo>
                <a:lnTo>
                  <a:pt x="8" y="190"/>
                </a:lnTo>
                <a:lnTo>
                  <a:pt x="8" y="186"/>
                </a:lnTo>
                <a:lnTo>
                  <a:pt x="4" y="19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69" name="Freeform 38"/>
          <p:cNvSpPr>
            <a:spLocks/>
          </p:cNvSpPr>
          <p:nvPr/>
        </p:nvSpPr>
        <p:spPr bwMode="auto">
          <a:xfrm>
            <a:off x="4632722" y="2865835"/>
            <a:ext cx="13097" cy="13097"/>
          </a:xfrm>
          <a:custGeom>
            <a:avLst/>
            <a:gdLst>
              <a:gd name="T0" fmla="*/ 2147483646 w 8"/>
              <a:gd name="T1" fmla="*/ 2147483646 h 8"/>
              <a:gd name="T2" fmla="*/ 2147483646 w 8"/>
              <a:gd name="T3" fmla="*/ 2147483646 h 8"/>
              <a:gd name="T4" fmla="*/ 2147483646 w 8"/>
              <a:gd name="T5" fmla="*/ 2147483646 h 8"/>
              <a:gd name="T6" fmla="*/ 2147483646 w 8"/>
              <a:gd name="T7" fmla="*/ 0 h 8"/>
              <a:gd name="T8" fmla="*/ 2147483646 w 8"/>
              <a:gd name="T9" fmla="*/ 0 h 8"/>
              <a:gd name="T10" fmla="*/ 0 w 8"/>
              <a:gd name="T11" fmla="*/ 2147483646 h 8"/>
              <a:gd name="T12" fmla="*/ 2147483646 w 8"/>
              <a:gd name="T13" fmla="*/ 0 h 8"/>
              <a:gd name="T14" fmla="*/ 0 w 8"/>
              <a:gd name="T15" fmla="*/ 0 h 8"/>
              <a:gd name="T16" fmla="*/ 0 w 8"/>
              <a:gd name="T17" fmla="*/ 2147483646 h 8"/>
              <a:gd name="T18" fmla="*/ 2147483646 w 8"/>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8"/>
              <a:gd name="T32" fmla="*/ 8 w 8"/>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8">
                <a:moveTo>
                  <a:pt x="8" y="4"/>
                </a:moveTo>
                <a:lnTo>
                  <a:pt x="4" y="8"/>
                </a:lnTo>
                <a:lnTo>
                  <a:pt x="6" y="8"/>
                </a:lnTo>
                <a:lnTo>
                  <a:pt x="6" y="0"/>
                </a:lnTo>
                <a:lnTo>
                  <a:pt x="4" y="0"/>
                </a:lnTo>
                <a:lnTo>
                  <a:pt x="0" y="4"/>
                </a:lnTo>
                <a:lnTo>
                  <a:pt x="4" y="0"/>
                </a:lnTo>
                <a:lnTo>
                  <a:pt x="0" y="0"/>
                </a:lnTo>
                <a:lnTo>
                  <a:pt x="0" y="4"/>
                </a:lnTo>
                <a:lnTo>
                  <a:pt x="8"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70" name="Freeform 39"/>
          <p:cNvSpPr>
            <a:spLocks/>
          </p:cNvSpPr>
          <p:nvPr/>
        </p:nvSpPr>
        <p:spPr bwMode="auto">
          <a:xfrm>
            <a:off x="4632722" y="2872979"/>
            <a:ext cx="13097" cy="21431"/>
          </a:xfrm>
          <a:custGeom>
            <a:avLst/>
            <a:gdLst>
              <a:gd name="T0" fmla="*/ 2147483646 w 8"/>
              <a:gd name="T1" fmla="*/ 2147483646 h 13"/>
              <a:gd name="T2" fmla="*/ 2147483646 w 8"/>
              <a:gd name="T3" fmla="*/ 2147483646 h 13"/>
              <a:gd name="T4" fmla="*/ 2147483646 w 8"/>
              <a:gd name="T5" fmla="*/ 0 h 13"/>
              <a:gd name="T6" fmla="*/ 0 w 8"/>
              <a:gd name="T7" fmla="*/ 0 h 13"/>
              <a:gd name="T8" fmla="*/ 0 w 8"/>
              <a:gd name="T9" fmla="*/ 2147483646 h 13"/>
              <a:gd name="T10" fmla="*/ 0 w 8"/>
              <a:gd name="T11" fmla="*/ 2147483646 h 13"/>
              <a:gd name="T12" fmla="*/ 2147483646 w 8"/>
              <a:gd name="T13" fmla="*/ 2147483646 h 13"/>
              <a:gd name="T14" fmla="*/ 0 60000 65536"/>
              <a:gd name="T15" fmla="*/ 0 60000 65536"/>
              <a:gd name="T16" fmla="*/ 0 60000 65536"/>
              <a:gd name="T17" fmla="*/ 0 60000 65536"/>
              <a:gd name="T18" fmla="*/ 0 60000 65536"/>
              <a:gd name="T19" fmla="*/ 0 60000 65536"/>
              <a:gd name="T20" fmla="*/ 0 60000 65536"/>
              <a:gd name="T21" fmla="*/ 0 w 8"/>
              <a:gd name="T22" fmla="*/ 0 h 13"/>
              <a:gd name="T23" fmla="*/ 8 w 8"/>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13">
                <a:moveTo>
                  <a:pt x="8" y="13"/>
                </a:moveTo>
                <a:lnTo>
                  <a:pt x="8" y="13"/>
                </a:lnTo>
                <a:lnTo>
                  <a:pt x="8" y="0"/>
                </a:lnTo>
                <a:lnTo>
                  <a:pt x="0" y="0"/>
                </a:lnTo>
                <a:lnTo>
                  <a:pt x="0" y="13"/>
                </a:lnTo>
                <a:lnTo>
                  <a:pt x="8" y="1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71" name="Freeform 40"/>
          <p:cNvSpPr>
            <a:spLocks/>
          </p:cNvSpPr>
          <p:nvPr/>
        </p:nvSpPr>
        <p:spPr bwMode="auto">
          <a:xfrm>
            <a:off x="4632722" y="2890838"/>
            <a:ext cx="13097" cy="13097"/>
          </a:xfrm>
          <a:custGeom>
            <a:avLst/>
            <a:gdLst>
              <a:gd name="T0" fmla="*/ 2147483646 w 8"/>
              <a:gd name="T1" fmla="*/ 0 h 8"/>
              <a:gd name="T2" fmla="*/ 2147483646 w 8"/>
              <a:gd name="T3" fmla="*/ 2147483646 h 8"/>
              <a:gd name="T4" fmla="*/ 2147483646 w 8"/>
              <a:gd name="T5" fmla="*/ 2147483646 h 8"/>
              <a:gd name="T6" fmla="*/ 0 w 8"/>
              <a:gd name="T7" fmla="*/ 2147483646 h 8"/>
              <a:gd name="T8" fmla="*/ 0 w 8"/>
              <a:gd name="T9" fmla="*/ 2147483646 h 8"/>
              <a:gd name="T10" fmla="*/ 2147483646 w 8"/>
              <a:gd name="T11" fmla="*/ 2147483646 h 8"/>
              <a:gd name="T12" fmla="*/ 0 w 8"/>
              <a:gd name="T13" fmla="*/ 2147483646 h 8"/>
              <a:gd name="T14" fmla="*/ 0 w 8"/>
              <a:gd name="T15" fmla="*/ 2147483646 h 8"/>
              <a:gd name="T16" fmla="*/ 2147483646 w 8"/>
              <a:gd name="T17" fmla="*/ 2147483646 h 8"/>
              <a:gd name="T18" fmla="*/ 2147483646 w 8"/>
              <a:gd name="T19" fmla="*/ 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8"/>
              <a:gd name="T32" fmla="*/ 8 w 8"/>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8">
                <a:moveTo>
                  <a:pt x="4" y="0"/>
                </a:moveTo>
                <a:lnTo>
                  <a:pt x="8" y="4"/>
                </a:lnTo>
                <a:lnTo>
                  <a:pt x="8" y="2"/>
                </a:lnTo>
                <a:lnTo>
                  <a:pt x="0" y="2"/>
                </a:lnTo>
                <a:lnTo>
                  <a:pt x="0" y="4"/>
                </a:lnTo>
                <a:lnTo>
                  <a:pt x="4" y="8"/>
                </a:lnTo>
                <a:lnTo>
                  <a:pt x="0" y="4"/>
                </a:lnTo>
                <a:lnTo>
                  <a:pt x="0" y="8"/>
                </a:lnTo>
                <a:lnTo>
                  <a:pt x="4" y="8"/>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72" name="Freeform 41"/>
          <p:cNvSpPr>
            <a:spLocks/>
          </p:cNvSpPr>
          <p:nvPr/>
        </p:nvSpPr>
        <p:spPr bwMode="auto">
          <a:xfrm>
            <a:off x="4638676" y="2890838"/>
            <a:ext cx="11906" cy="13097"/>
          </a:xfrm>
          <a:custGeom>
            <a:avLst/>
            <a:gdLst>
              <a:gd name="T0" fmla="*/ 2147483646 w 7"/>
              <a:gd name="T1" fmla="*/ 2147483646 h 8"/>
              <a:gd name="T2" fmla="*/ 2147483646 w 7"/>
              <a:gd name="T3" fmla="*/ 0 h 8"/>
              <a:gd name="T4" fmla="*/ 0 w 7"/>
              <a:gd name="T5" fmla="*/ 0 h 8"/>
              <a:gd name="T6" fmla="*/ 0 w 7"/>
              <a:gd name="T7" fmla="*/ 2147483646 h 8"/>
              <a:gd name="T8" fmla="*/ 2147483646 w 7"/>
              <a:gd name="T9" fmla="*/ 2147483646 h 8"/>
              <a:gd name="T10" fmla="*/ 0 w 7"/>
              <a:gd name="T11" fmla="*/ 2147483646 h 8"/>
              <a:gd name="T12" fmla="*/ 2147483646 w 7"/>
              <a:gd name="T13" fmla="*/ 2147483646 h 8"/>
              <a:gd name="T14" fmla="*/ 2147483646 w 7"/>
              <a:gd name="T15" fmla="*/ 0 h 8"/>
              <a:gd name="T16" fmla="*/ 2147483646 w 7"/>
              <a:gd name="T17" fmla="*/ 0 h 8"/>
              <a:gd name="T18" fmla="*/ 2147483646 w 7"/>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8"/>
              <a:gd name="T32" fmla="*/ 7 w 7"/>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8">
                <a:moveTo>
                  <a:pt x="7" y="4"/>
                </a:moveTo>
                <a:lnTo>
                  <a:pt x="4" y="0"/>
                </a:lnTo>
                <a:lnTo>
                  <a:pt x="0" y="0"/>
                </a:lnTo>
                <a:lnTo>
                  <a:pt x="0" y="8"/>
                </a:lnTo>
                <a:lnTo>
                  <a:pt x="4" y="8"/>
                </a:lnTo>
                <a:lnTo>
                  <a:pt x="0" y="4"/>
                </a:lnTo>
                <a:lnTo>
                  <a:pt x="7" y="4"/>
                </a:lnTo>
                <a:lnTo>
                  <a:pt x="7" y="0"/>
                </a:lnTo>
                <a:lnTo>
                  <a:pt x="4" y="0"/>
                </a:lnTo>
                <a:lnTo>
                  <a:pt x="7"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73" name="Freeform 42"/>
          <p:cNvSpPr>
            <a:spLocks/>
          </p:cNvSpPr>
          <p:nvPr/>
        </p:nvSpPr>
        <p:spPr bwMode="auto">
          <a:xfrm>
            <a:off x="4632722" y="2897982"/>
            <a:ext cx="17859" cy="13097"/>
          </a:xfrm>
          <a:custGeom>
            <a:avLst/>
            <a:gdLst>
              <a:gd name="T0" fmla="*/ 2147483646 w 11"/>
              <a:gd name="T1" fmla="*/ 2147483646 h 8"/>
              <a:gd name="T2" fmla="*/ 2147483646 w 11"/>
              <a:gd name="T3" fmla="*/ 2147483646 h 8"/>
              <a:gd name="T4" fmla="*/ 2147483646 w 11"/>
              <a:gd name="T5" fmla="*/ 2147483646 h 8"/>
              <a:gd name="T6" fmla="*/ 2147483646 w 11"/>
              <a:gd name="T7" fmla="*/ 2147483646 h 8"/>
              <a:gd name="T8" fmla="*/ 2147483646 w 11"/>
              <a:gd name="T9" fmla="*/ 2147483646 h 8"/>
              <a:gd name="T10" fmla="*/ 2147483646 w 11"/>
              <a:gd name="T11" fmla="*/ 2147483646 h 8"/>
              <a:gd name="T12" fmla="*/ 2147483646 w 11"/>
              <a:gd name="T13" fmla="*/ 2147483646 h 8"/>
              <a:gd name="T14" fmla="*/ 2147483646 w 11"/>
              <a:gd name="T15" fmla="*/ 2147483646 h 8"/>
              <a:gd name="T16" fmla="*/ 2147483646 w 11"/>
              <a:gd name="T17" fmla="*/ 2147483646 h 8"/>
              <a:gd name="T18" fmla="*/ 2147483646 w 11"/>
              <a:gd name="T19" fmla="*/ 0 h 8"/>
              <a:gd name="T20" fmla="*/ 2147483646 w 11"/>
              <a:gd name="T21" fmla="*/ 0 h 8"/>
              <a:gd name="T22" fmla="*/ 2147483646 w 11"/>
              <a:gd name="T23" fmla="*/ 0 h 8"/>
              <a:gd name="T24" fmla="*/ 2147483646 w 11"/>
              <a:gd name="T25" fmla="*/ 0 h 8"/>
              <a:gd name="T26" fmla="*/ 2147483646 w 11"/>
              <a:gd name="T27" fmla="*/ 0 h 8"/>
              <a:gd name="T28" fmla="*/ 2147483646 w 11"/>
              <a:gd name="T29" fmla="*/ 0 h 8"/>
              <a:gd name="T30" fmla="*/ 2147483646 w 11"/>
              <a:gd name="T31" fmla="*/ 0 h 8"/>
              <a:gd name="T32" fmla="*/ 2147483646 w 11"/>
              <a:gd name="T33" fmla="*/ 0 h 8"/>
              <a:gd name="T34" fmla="*/ 2147483646 w 11"/>
              <a:gd name="T35" fmla="*/ 0 h 8"/>
              <a:gd name="T36" fmla="*/ 2147483646 w 11"/>
              <a:gd name="T37" fmla="*/ 0 h 8"/>
              <a:gd name="T38" fmla="*/ 0 w 11"/>
              <a:gd name="T39" fmla="*/ 2147483646 h 8"/>
              <a:gd name="T40" fmla="*/ 2147483646 w 11"/>
              <a:gd name="T41" fmla="*/ 0 h 8"/>
              <a:gd name="T42" fmla="*/ 0 w 11"/>
              <a:gd name="T43" fmla="*/ 0 h 8"/>
              <a:gd name="T44" fmla="*/ 0 w 11"/>
              <a:gd name="T45" fmla="*/ 2147483646 h 8"/>
              <a:gd name="T46" fmla="*/ 2147483646 w 11"/>
              <a:gd name="T47" fmla="*/ 2147483646 h 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
              <a:gd name="T73" fmla="*/ 0 h 8"/>
              <a:gd name="T74" fmla="*/ 11 w 11"/>
              <a:gd name="T75" fmla="*/ 8 h 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 h="8">
                <a:moveTo>
                  <a:pt x="8" y="4"/>
                </a:moveTo>
                <a:lnTo>
                  <a:pt x="4" y="8"/>
                </a:lnTo>
                <a:lnTo>
                  <a:pt x="6" y="8"/>
                </a:lnTo>
                <a:lnTo>
                  <a:pt x="8" y="6"/>
                </a:lnTo>
                <a:lnTo>
                  <a:pt x="10" y="6"/>
                </a:lnTo>
                <a:lnTo>
                  <a:pt x="10" y="4"/>
                </a:lnTo>
                <a:lnTo>
                  <a:pt x="11" y="2"/>
                </a:lnTo>
                <a:lnTo>
                  <a:pt x="11" y="0"/>
                </a:lnTo>
                <a:lnTo>
                  <a:pt x="4" y="0"/>
                </a:lnTo>
                <a:lnTo>
                  <a:pt x="0" y="4"/>
                </a:lnTo>
                <a:lnTo>
                  <a:pt x="4" y="0"/>
                </a:lnTo>
                <a:lnTo>
                  <a:pt x="0" y="0"/>
                </a:lnTo>
                <a:lnTo>
                  <a:pt x="0" y="4"/>
                </a:lnTo>
                <a:lnTo>
                  <a:pt x="8"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74" name="Freeform 43"/>
          <p:cNvSpPr>
            <a:spLocks/>
          </p:cNvSpPr>
          <p:nvPr/>
        </p:nvSpPr>
        <p:spPr bwMode="auto">
          <a:xfrm>
            <a:off x="4632722" y="2900363"/>
            <a:ext cx="13097" cy="13097"/>
          </a:xfrm>
          <a:custGeom>
            <a:avLst/>
            <a:gdLst>
              <a:gd name="T0" fmla="*/ 2147483646 w 8"/>
              <a:gd name="T1" fmla="*/ 2147483646 h 8"/>
              <a:gd name="T2" fmla="*/ 2147483646 w 8"/>
              <a:gd name="T3" fmla="*/ 2147483646 h 8"/>
              <a:gd name="T4" fmla="*/ 2147483646 w 8"/>
              <a:gd name="T5" fmla="*/ 2147483646 h 8"/>
              <a:gd name="T6" fmla="*/ 0 w 8"/>
              <a:gd name="T7" fmla="*/ 2147483646 h 8"/>
              <a:gd name="T8" fmla="*/ 0 w 8"/>
              <a:gd name="T9" fmla="*/ 2147483646 h 8"/>
              <a:gd name="T10" fmla="*/ 2147483646 w 8"/>
              <a:gd name="T11" fmla="*/ 0 h 8"/>
              <a:gd name="T12" fmla="*/ 2147483646 w 8"/>
              <a:gd name="T13" fmla="*/ 2147483646 h 8"/>
              <a:gd name="T14" fmla="*/ 2147483646 w 8"/>
              <a:gd name="T15" fmla="*/ 2147483646 h 8"/>
              <a:gd name="T16" fmla="*/ 2147483646 w 8"/>
              <a:gd name="T17" fmla="*/ 2147483646 h 8"/>
              <a:gd name="T18" fmla="*/ 2147483646 w 8"/>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8"/>
              <a:gd name="T32" fmla="*/ 8 w 8"/>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8">
                <a:moveTo>
                  <a:pt x="4" y="8"/>
                </a:moveTo>
                <a:lnTo>
                  <a:pt x="8" y="4"/>
                </a:lnTo>
                <a:lnTo>
                  <a:pt x="8" y="2"/>
                </a:lnTo>
                <a:lnTo>
                  <a:pt x="0" y="2"/>
                </a:lnTo>
                <a:lnTo>
                  <a:pt x="0" y="4"/>
                </a:lnTo>
                <a:lnTo>
                  <a:pt x="4" y="0"/>
                </a:lnTo>
                <a:lnTo>
                  <a:pt x="4" y="8"/>
                </a:lnTo>
                <a:lnTo>
                  <a:pt x="8" y="8"/>
                </a:lnTo>
                <a:lnTo>
                  <a:pt x="8" y="4"/>
                </a:lnTo>
                <a:lnTo>
                  <a:pt x="4" y="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75" name="Freeform 44"/>
          <p:cNvSpPr>
            <a:spLocks/>
          </p:cNvSpPr>
          <p:nvPr/>
        </p:nvSpPr>
        <p:spPr bwMode="auto">
          <a:xfrm>
            <a:off x="4632723" y="2900363"/>
            <a:ext cx="5953" cy="13097"/>
          </a:xfrm>
          <a:custGeom>
            <a:avLst/>
            <a:gdLst>
              <a:gd name="T0" fmla="*/ 2147483646 w 4"/>
              <a:gd name="T1" fmla="*/ 2147483646 h 8"/>
              <a:gd name="T2" fmla="*/ 2147483646 w 4"/>
              <a:gd name="T3" fmla="*/ 2147483646 h 8"/>
              <a:gd name="T4" fmla="*/ 2147483646 w 4"/>
              <a:gd name="T5" fmla="*/ 2147483646 h 8"/>
              <a:gd name="T6" fmla="*/ 2147483646 w 4"/>
              <a:gd name="T7" fmla="*/ 0 h 8"/>
              <a:gd name="T8" fmla="*/ 2147483646 w 4"/>
              <a:gd name="T9" fmla="*/ 0 h 8"/>
              <a:gd name="T10" fmla="*/ 0 w 4"/>
              <a:gd name="T11" fmla="*/ 0 h 8"/>
              <a:gd name="T12" fmla="*/ 2147483646 w 4"/>
              <a:gd name="T13" fmla="*/ 2147483646 h 8"/>
              <a:gd name="T14" fmla="*/ 0 60000 65536"/>
              <a:gd name="T15" fmla="*/ 0 60000 65536"/>
              <a:gd name="T16" fmla="*/ 0 60000 65536"/>
              <a:gd name="T17" fmla="*/ 0 60000 65536"/>
              <a:gd name="T18" fmla="*/ 0 60000 65536"/>
              <a:gd name="T19" fmla="*/ 0 60000 65536"/>
              <a:gd name="T20" fmla="*/ 0 60000 65536"/>
              <a:gd name="T21" fmla="*/ 0 w 4"/>
              <a:gd name="T22" fmla="*/ 0 h 8"/>
              <a:gd name="T23" fmla="*/ 4 w 4"/>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8">
                <a:moveTo>
                  <a:pt x="4" y="8"/>
                </a:moveTo>
                <a:lnTo>
                  <a:pt x="2" y="8"/>
                </a:lnTo>
                <a:lnTo>
                  <a:pt x="4" y="8"/>
                </a:lnTo>
                <a:lnTo>
                  <a:pt x="4" y="0"/>
                </a:lnTo>
                <a:lnTo>
                  <a:pt x="2" y="0"/>
                </a:lnTo>
                <a:lnTo>
                  <a:pt x="0" y="0"/>
                </a:lnTo>
                <a:lnTo>
                  <a:pt x="4" y="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76" name="Freeform 45"/>
          <p:cNvSpPr>
            <a:spLocks/>
          </p:cNvSpPr>
          <p:nvPr/>
        </p:nvSpPr>
        <p:spPr bwMode="auto">
          <a:xfrm>
            <a:off x="4616053" y="2900363"/>
            <a:ext cx="22622" cy="27385"/>
          </a:xfrm>
          <a:custGeom>
            <a:avLst/>
            <a:gdLst>
              <a:gd name="T0" fmla="*/ 2147483646 w 14"/>
              <a:gd name="T1" fmla="*/ 2147483646 h 16"/>
              <a:gd name="T2" fmla="*/ 2147483646 w 14"/>
              <a:gd name="T3" fmla="*/ 2147483646 h 16"/>
              <a:gd name="T4" fmla="*/ 2147483646 w 14"/>
              <a:gd name="T5" fmla="*/ 2147483646 h 16"/>
              <a:gd name="T6" fmla="*/ 2147483646 w 14"/>
              <a:gd name="T7" fmla="*/ 2147483646 h 16"/>
              <a:gd name="T8" fmla="*/ 2147483646 w 14"/>
              <a:gd name="T9" fmla="*/ 2147483646 h 16"/>
              <a:gd name="T10" fmla="*/ 2147483646 w 14"/>
              <a:gd name="T11" fmla="*/ 2147483646 h 16"/>
              <a:gd name="T12" fmla="*/ 2147483646 w 14"/>
              <a:gd name="T13" fmla="*/ 2147483646 h 16"/>
              <a:gd name="T14" fmla="*/ 2147483646 w 14"/>
              <a:gd name="T15" fmla="*/ 2147483646 h 16"/>
              <a:gd name="T16" fmla="*/ 2147483646 w 14"/>
              <a:gd name="T17" fmla="*/ 2147483646 h 16"/>
              <a:gd name="T18" fmla="*/ 2147483646 w 14"/>
              <a:gd name="T19" fmla="*/ 2147483646 h 16"/>
              <a:gd name="T20" fmla="*/ 2147483646 w 14"/>
              <a:gd name="T21" fmla="*/ 0 h 16"/>
              <a:gd name="T22" fmla="*/ 2147483646 w 14"/>
              <a:gd name="T23" fmla="*/ 2147483646 h 16"/>
              <a:gd name="T24" fmla="*/ 2147483646 w 14"/>
              <a:gd name="T25" fmla="*/ 2147483646 h 16"/>
              <a:gd name="T26" fmla="*/ 2147483646 w 14"/>
              <a:gd name="T27" fmla="*/ 2147483646 h 16"/>
              <a:gd name="T28" fmla="*/ 2147483646 w 14"/>
              <a:gd name="T29" fmla="*/ 2147483646 h 16"/>
              <a:gd name="T30" fmla="*/ 2147483646 w 14"/>
              <a:gd name="T31" fmla="*/ 2147483646 h 16"/>
              <a:gd name="T32" fmla="*/ 2147483646 w 14"/>
              <a:gd name="T33" fmla="*/ 2147483646 h 16"/>
              <a:gd name="T34" fmla="*/ 0 w 14"/>
              <a:gd name="T35" fmla="*/ 2147483646 h 16"/>
              <a:gd name="T36" fmla="*/ 0 w 14"/>
              <a:gd name="T37" fmla="*/ 2147483646 h 16"/>
              <a:gd name="T38" fmla="*/ 2147483646 w 14"/>
              <a:gd name="T39" fmla="*/ 2147483646 h 16"/>
              <a:gd name="T40" fmla="*/ 2147483646 w 14"/>
              <a:gd name="T41" fmla="*/ 2147483646 h 16"/>
              <a:gd name="T42" fmla="*/ 2147483646 w 14"/>
              <a:gd name="T43" fmla="*/ 2147483646 h 16"/>
              <a:gd name="T44" fmla="*/ 2147483646 w 14"/>
              <a:gd name="T45" fmla="*/ 2147483646 h 16"/>
              <a:gd name="T46" fmla="*/ 2147483646 w 14"/>
              <a:gd name="T47" fmla="*/ 2147483646 h 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
              <a:gd name="T73" fmla="*/ 0 h 16"/>
              <a:gd name="T74" fmla="*/ 14 w 14"/>
              <a:gd name="T75" fmla="*/ 16 h 1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 h="16">
                <a:moveTo>
                  <a:pt x="4" y="16"/>
                </a:moveTo>
                <a:lnTo>
                  <a:pt x="8" y="12"/>
                </a:lnTo>
                <a:lnTo>
                  <a:pt x="10" y="10"/>
                </a:lnTo>
                <a:lnTo>
                  <a:pt x="12" y="8"/>
                </a:lnTo>
                <a:lnTo>
                  <a:pt x="14" y="8"/>
                </a:lnTo>
                <a:lnTo>
                  <a:pt x="10" y="0"/>
                </a:lnTo>
                <a:lnTo>
                  <a:pt x="8" y="2"/>
                </a:lnTo>
                <a:lnTo>
                  <a:pt x="6" y="2"/>
                </a:lnTo>
                <a:lnTo>
                  <a:pt x="4" y="4"/>
                </a:lnTo>
                <a:lnTo>
                  <a:pt x="2" y="6"/>
                </a:lnTo>
                <a:lnTo>
                  <a:pt x="0" y="8"/>
                </a:lnTo>
                <a:lnTo>
                  <a:pt x="0" y="12"/>
                </a:lnTo>
                <a:lnTo>
                  <a:pt x="4" y="8"/>
                </a:lnTo>
                <a:lnTo>
                  <a:pt x="4" y="16"/>
                </a:lnTo>
                <a:lnTo>
                  <a:pt x="8" y="16"/>
                </a:lnTo>
                <a:lnTo>
                  <a:pt x="8" y="12"/>
                </a:lnTo>
                <a:lnTo>
                  <a:pt x="4" y="1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77" name="Freeform 46"/>
          <p:cNvSpPr>
            <a:spLocks/>
          </p:cNvSpPr>
          <p:nvPr/>
        </p:nvSpPr>
        <p:spPr bwMode="auto">
          <a:xfrm>
            <a:off x="4600576" y="2913460"/>
            <a:ext cx="21431" cy="19050"/>
          </a:xfrm>
          <a:custGeom>
            <a:avLst/>
            <a:gdLst>
              <a:gd name="T0" fmla="*/ 2147483646 w 13"/>
              <a:gd name="T1" fmla="*/ 2147483646 h 11"/>
              <a:gd name="T2" fmla="*/ 2147483646 w 13"/>
              <a:gd name="T3" fmla="*/ 2147483646 h 11"/>
              <a:gd name="T4" fmla="*/ 2147483646 w 13"/>
              <a:gd name="T5" fmla="*/ 2147483646 h 11"/>
              <a:gd name="T6" fmla="*/ 2147483646 w 13"/>
              <a:gd name="T7" fmla="*/ 2147483646 h 11"/>
              <a:gd name="T8" fmla="*/ 2147483646 w 13"/>
              <a:gd name="T9" fmla="*/ 2147483646 h 11"/>
              <a:gd name="T10" fmla="*/ 2147483646 w 13"/>
              <a:gd name="T11" fmla="*/ 2147483646 h 11"/>
              <a:gd name="T12" fmla="*/ 2147483646 w 13"/>
              <a:gd name="T13" fmla="*/ 2147483646 h 11"/>
              <a:gd name="T14" fmla="*/ 2147483646 w 13"/>
              <a:gd name="T15" fmla="*/ 2147483646 h 11"/>
              <a:gd name="T16" fmla="*/ 2147483646 w 13"/>
              <a:gd name="T17" fmla="*/ 2147483646 h 11"/>
              <a:gd name="T18" fmla="*/ 2147483646 w 13"/>
              <a:gd name="T19" fmla="*/ 2147483646 h 11"/>
              <a:gd name="T20" fmla="*/ 2147483646 w 13"/>
              <a:gd name="T21" fmla="*/ 0 h 11"/>
              <a:gd name="T22" fmla="*/ 2147483646 w 13"/>
              <a:gd name="T23" fmla="*/ 0 h 11"/>
              <a:gd name="T24" fmla="*/ 2147483646 w 13"/>
              <a:gd name="T25" fmla="*/ 0 h 11"/>
              <a:gd name="T26" fmla="*/ 2147483646 w 13"/>
              <a:gd name="T27" fmla="*/ 0 h 11"/>
              <a:gd name="T28" fmla="*/ 2147483646 w 13"/>
              <a:gd name="T29" fmla="*/ 2147483646 h 11"/>
              <a:gd name="T30" fmla="*/ 2147483646 w 13"/>
              <a:gd name="T31" fmla="*/ 2147483646 h 11"/>
              <a:gd name="T32" fmla="*/ 2147483646 w 13"/>
              <a:gd name="T33" fmla="*/ 2147483646 h 11"/>
              <a:gd name="T34" fmla="*/ 2147483646 w 13"/>
              <a:gd name="T35" fmla="*/ 2147483646 h 11"/>
              <a:gd name="T36" fmla="*/ 2147483646 w 13"/>
              <a:gd name="T37" fmla="*/ 2147483646 h 11"/>
              <a:gd name="T38" fmla="*/ 0 w 13"/>
              <a:gd name="T39" fmla="*/ 2147483646 h 11"/>
              <a:gd name="T40" fmla="*/ 2147483646 w 13"/>
              <a:gd name="T41" fmla="*/ 2147483646 h 11"/>
              <a:gd name="T42" fmla="*/ 2147483646 w 13"/>
              <a:gd name="T43" fmla="*/ 2147483646 h 11"/>
              <a:gd name="T44" fmla="*/ 0 w 13"/>
              <a:gd name="T45" fmla="*/ 2147483646 h 11"/>
              <a:gd name="T46" fmla="*/ 2147483646 w 13"/>
              <a:gd name="T47" fmla="*/ 2147483646 h 1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
              <a:gd name="T73" fmla="*/ 0 h 11"/>
              <a:gd name="T74" fmla="*/ 13 w 13"/>
              <a:gd name="T75" fmla="*/ 11 h 1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 h="11">
                <a:moveTo>
                  <a:pt x="7" y="9"/>
                </a:moveTo>
                <a:lnTo>
                  <a:pt x="4" y="11"/>
                </a:lnTo>
                <a:lnTo>
                  <a:pt x="5" y="11"/>
                </a:lnTo>
                <a:lnTo>
                  <a:pt x="7" y="9"/>
                </a:lnTo>
                <a:lnTo>
                  <a:pt x="9" y="9"/>
                </a:lnTo>
                <a:lnTo>
                  <a:pt x="11" y="8"/>
                </a:lnTo>
                <a:lnTo>
                  <a:pt x="13" y="8"/>
                </a:lnTo>
                <a:lnTo>
                  <a:pt x="13" y="0"/>
                </a:lnTo>
                <a:lnTo>
                  <a:pt x="11" y="0"/>
                </a:lnTo>
                <a:lnTo>
                  <a:pt x="9" y="0"/>
                </a:lnTo>
                <a:lnTo>
                  <a:pt x="7" y="0"/>
                </a:lnTo>
                <a:lnTo>
                  <a:pt x="7" y="2"/>
                </a:lnTo>
                <a:lnTo>
                  <a:pt x="5" y="2"/>
                </a:lnTo>
                <a:lnTo>
                  <a:pt x="4" y="2"/>
                </a:lnTo>
                <a:lnTo>
                  <a:pt x="4" y="4"/>
                </a:lnTo>
                <a:lnTo>
                  <a:pt x="0" y="6"/>
                </a:lnTo>
                <a:lnTo>
                  <a:pt x="4" y="4"/>
                </a:lnTo>
                <a:lnTo>
                  <a:pt x="2" y="4"/>
                </a:lnTo>
                <a:lnTo>
                  <a:pt x="0" y="6"/>
                </a:lnTo>
                <a:lnTo>
                  <a:pt x="7" y="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78" name="Freeform 47"/>
          <p:cNvSpPr>
            <a:spLocks/>
          </p:cNvSpPr>
          <p:nvPr/>
        </p:nvSpPr>
        <p:spPr bwMode="auto">
          <a:xfrm>
            <a:off x="4597004" y="2924175"/>
            <a:ext cx="15478" cy="14288"/>
          </a:xfrm>
          <a:custGeom>
            <a:avLst/>
            <a:gdLst>
              <a:gd name="T0" fmla="*/ 2147483646 w 9"/>
              <a:gd name="T1" fmla="*/ 2147483646 h 9"/>
              <a:gd name="T2" fmla="*/ 2147483646 w 9"/>
              <a:gd name="T3" fmla="*/ 2147483646 h 9"/>
              <a:gd name="T4" fmla="*/ 2147483646 w 9"/>
              <a:gd name="T5" fmla="*/ 2147483646 h 9"/>
              <a:gd name="T6" fmla="*/ 2147483646 w 9"/>
              <a:gd name="T7" fmla="*/ 0 h 9"/>
              <a:gd name="T8" fmla="*/ 0 w 9"/>
              <a:gd name="T9" fmla="*/ 2147483646 h 9"/>
              <a:gd name="T10" fmla="*/ 2147483646 w 9"/>
              <a:gd name="T11" fmla="*/ 0 h 9"/>
              <a:gd name="T12" fmla="*/ 2147483646 w 9"/>
              <a:gd name="T13" fmla="*/ 2147483646 h 9"/>
              <a:gd name="T14" fmla="*/ 2147483646 w 9"/>
              <a:gd name="T15" fmla="*/ 2147483646 h 9"/>
              <a:gd name="T16" fmla="*/ 2147483646 w 9"/>
              <a:gd name="T17" fmla="*/ 2147483646 h 9"/>
              <a:gd name="T18" fmla="*/ 2147483646 w 9"/>
              <a:gd name="T19" fmla="*/ 2147483646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9"/>
              <a:gd name="T32" fmla="*/ 9 w 9"/>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9">
                <a:moveTo>
                  <a:pt x="4" y="9"/>
                </a:moveTo>
                <a:lnTo>
                  <a:pt x="7" y="5"/>
                </a:lnTo>
                <a:lnTo>
                  <a:pt x="9" y="3"/>
                </a:lnTo>
                <a:lnTo>
                  <a:pt x="2" y="0"/>
                </a:lnTo>
                <a:lnTo>
                  <a:pt x="0" y="3"/>
                </a:lnTo>
                <a:lnTo>
                  <a:pt x="4" y="0"/>
                </a:lnTo>
                <a:lnTo>
                  <a:pt x="4" y="9"/>
                </a:lnTo>
                <a:lnTo>
                  <a:pt x="7" y="9"/>
                </a:lnTo>
                <a:lnTo>
                  <a:pt x="7" y="5"/>
                </a:lnTo>
                <a:lnTo>
                  <a:pt x="4" y="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79" name="Freeform 48"/>
          <p:cNvSpPr>
            <a:spLocks/>
          </p:cNvSpPr>
          <p:nvPr/>
        </p:nvSpPr>
        <p:spPr bwMode="auto">
          <a:xfrm>
            <a:off x="4587479" y="2924176"/>
            <a:ext cx="16669" cy="21431"/>
          </a:xfrm>
          <a:custGeom>
            <a:avLst/>
            <a:gdLst>
              <a:gd name="T0" fmla="*/ 2147483646 w 10"/>
              <a:gd name="T1" fmla="*/ 2147483646 h 13"/>
              <a:gd name="T2" fmla="*/ 2147483646 w 10"/>
              <a:gd name="T3" fmla="*/ 2147483646 h 13"/>
              <a:gd name="T4" fmla="*/ 2147483646 w 10"/>
              <a:gd name="T5" fmla="*/ 2147483646 h 13"/>
              <a:gd name="T6" fmla="*/ 2147483646 w 10"/>
              <a:gd name="T7" fmla="*/ 2147483646 h 13"/>
              <a:gd name="T8" fmla="*/ 2147483646 w 10"/>
              <a:gd name="T9" fmla="*/ 2147483646 h 13"/>
              <a:gd name="T10" fmla="*/ 2147483646 w 10"/>
              <a:gd name="T11" fmla="*/ 2147483646 h 13"/>
              <a:gd name="T12" fmla="*/ 2147483646 w 10"/>
              <a:gd name="T13" fmla="*/ 2147483646 h 13"/>
              <a:gd name="T14" fmla="*/ 2147483646 w 10"/>
              <a:gd name="T15" fmla="*/ 2147483646 h 13"/>
              <a:gd name="T16" fmla="*/ 2147483646 w 10"/>
              <a:gd name="T17" fmla="*/ 2147483646 h 13"/>
              <a:gd name="T18" fmla="*/ 2147483646 w 10"/>
              <a:gd name="T19" fmla="*/ 2147483646 h 13"/>
              <a:gd name="T20" fmla="*/ 2147483646 w 10"/>
              <a:gd name="T21" fmla="*/ 0 h 13"/>
              <a:gd name="T22" fmla="*/ 2147483646 w 10"/>
              <a:gd name="T23" fmla="*/ 2147483646 h 13"/>
              <a:gd name="T24" fmla="*/ 2147483646 w 10"/>
              <a:gd name="T25" fmla="*/ 2147483646 h 13"/>
              <a:gd name="T26" fmla="*/ 2147483646 w 10"/>
              <a:gd name="T27" fmla="*/ 2147483646 h 13"/>
              <a:gd name="T28" fmla="*/ 2147483646 w 10"/>
              <a:gd name="T29" fmla="*/ 2147483646 h 13"/>
              <a:gd name="T30" fmla="*/ 2147483646 w 10"/>
              <a:gd name="T31" fmla="*/ 2147483646 h 13"/>
              <a:gd name="T32" fmla="*/ 2147483646 w 10"/>
              <a:gd name="T33" fmla="*/ 2147483646 h 13"/>
              <a:gd name="T34" fmla="*/ 2147483646 w 10"/>
              <a:gd name="T35" fmla="*/ 2147483646 h 13"/>
              <a:gd name="T36" fmla="*/ 0 w 10"/>
              <a:gd name="T37" fmla="*/ 2147483646 h 13"/>
              <a:gd name="T38" fmla="*/ 2147483646 w 10"/>
              <a:gd name="T39" fmla="*/ 2147483646 h 13"/>
              <a:gd name="T40" fmla="*/ 2147483646 w 10"/>
              <a:gd name="T41" fmla="*/ 2147483646 h 13"/>
              <a:gd name="T42" fmla="*/ 2147483646 w 10"/>
              <a:gd name="T43" fmla="*/ 2147483646 h 13"/>
              <a:gd name="T44" fmla="*/ 2147483646 w 10"/>
              <a:gd name="T45" fmla="*/ 2147483646 h 13"/>
              <a:gd name="T46" fmla="*/ 2147483646 w 10"/>
              <a:gd name="T47" fmla="*/ 2147483646 h 1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
              <a:gd name="T73" fmla="*/ 0 h 13"/>
              <a:gd name="T74" fmla="*/ 10 w 10"/>
              <a:gd name="T75" fmla="*/ 13 h 1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 h="13">
                <a:moveTo>
                  <a:pt x="4" y="13"/>
                </a:moveTo>
                <a:lnTo>
                  <a:pt x="10" y="7"/>
                </a:lnTo>
                <a:lnTo>
                  <a:pt x="8" y="9"/>
                </a:lnTo>
                <a:lnTo>
                  <a:pt x="10" y="9"/>
                </a:lnTo>
                <a:lnTo>
                  <a:pt x="10" y="0"/>
                </a:lnTo>
                <a:lnTo>
                  <a:pt x="10" y="2"/>
                </a:lnTo>
                <a:lnTo>
                  <a:pt x="8" y="2"/>
                </a:lnTo>
                <a:lnTo>
                  <a:pt x="6" y="2"/>
                </a:lnTo>
                <a:lnTo>
                  <a:pt x="4" y="2"/>
                </a:lnTo>
                <a:lnTo>
                  <a:pt x="4" y="3"/>
                </a:lnTo>
                <a:lnTo>
                  <a:pt x="2" y="3"/>
                </a:lnTo>
                <a:lnTo>
                  <a:pt x="2" y="5"/>
                </a:lnTo>
                <a:lnTo>
                  <a:pt x="0" y="7"/>
                </a:lnTo>
                <a:lnTo>
                  <a:pt x="4" y="3"/>
                </a:lnTo>
                <a:lnTo>
                  <a:pt x="4" y="13"/>
                </a:lnTo>
                <a:lnTo>
                  <a:pt x="10" y="13"/>
                </a:lnTo>
                <a:lnTo>
                  <a:pt x="10" y="7"/>
                </a:lnTo>
                <a:lnTo>
                  <a:pt x="4" y="1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80" name="Freeform 49"/>
          <p:cNvSpPr>
            <a:spLocks/>
          </p:cNvSpPr>
          <p:nvPr/>
        </p:nvSpPr>
        <p:spPr bwMode="auto">
          <a:xfrm>
            <a:off x="4591051" y="2928938"/>
            <a:ext cx="3572" cy="16669"/>
          </a:xfrm>
          <a:custGeom>
            <a:avLst/>
            <a:gdLst>
              <a:gd name="T0" fmla="*/ 0 w 2"/>
              <a:gd name="T1" fmla="*/ 2147483646 h 10"/>
              <a:gd name="T2" fmla="*/ 0 w 2"/>
              <a:gd name="T3" fmla="*/ 2147483646 h 10"/>
              <a:gd name="T4" fmla="*/ 2147483646 w 2"/>
              <a:gd name="T5" fmla="*/ 2147483646 h 10"/>
              <a:gd name="T6" fmla="*/ 2147483646 w 2"/>
              <a:gd name="T7" fmla="*/ 0 h 10"/>
              <a:gd name="T8" fmla="*/ 0 w 2"/>
              <a:gd name="T9" fmla="*/ 0 h 10"/>
              <a:gd name="T10" fmla="*/ 0 w 2"/>
              <a:gd name="T11" fmla="*/ 0 h 10"/>
              <a:gd name="T12" fmla="*/ 0 w 2"/>
              <a:gd name="T13" fmla="*/ 2147483646 h 10"/>
              <a:gd name="T14" fmla="*/ 0 60000 65536"/>
              <a:gd name="T15" fmla="*/ 0 60000 65536"/>
              <a:gd name="T16" fmla="*/ 0 60000 65536"/>
              <a:gd name="T17" fmla="*/ 0 60000 65536"/>
              <a:gd name="T18" fmla="*/ 0 60000 65536"/>
              <a:gd name="T19" fmla="*/ 0 60000 65536"/>
              <a:gd name="T20" fmla="*/ 0 60000 65536"/>
              <a:gd name="T21" fmla="*/ 0 w 2"/>
              <a:gd name="T22" fmla="*/ 0 h 10"/>
              <a:gd name="T23" fmla="*/ 2 w 2"/>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10">
                <a:moveTo>
                  <a:pt x="0" y="10"/>
                </a:moveTo>
                <a:lnTo>
                  <a:pt x="0" y="10"/>
                </a:lnTo>
                <a:lnTo>
                  <a:pt x="2" y="10"/>
                </a:lnTo>
                <a:lnTo>
                  <a:pt x="2" y="0"/>
                </a:lnTo>
                <a:lnTo>
                  <a:pt x="0" y="0"/>
                </a:lnTo>
                <a:lnTo>
                  <a:pt x="0" y="1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81" name="Freeform 50"/>
          <p:cNvSpPr>
            <a:spLocks/>
          </p:cNvSpPr>
          <p:nvPr/>
        </p:nvSpPr>
        <p:spPr bwMode="auto">
          <a:xfrm>
            <a:off x="4583906" y="2928938"/>
            <a:ext cx="10716" cy="16669"/>
          </a:xfrm>
          <a:custGeom>
            <a:avLst/>
            <a:gdLst>
              <a:gd name="T0" fmla="*/ 2147483646 w 6"/>
              <a:gd name="T1" fmla="*/ 2147483646 h 10"/>
              <a:gd name="T2" fmla="*/ 2147483646 w 6"/>
              <a:gd name="T3" fmla="*/ 2147483646 h 10"/>
              <a:gd name="T4" fmla="*/ 2147483646 w 6"/>
              <a:gd name="T5" fmla="*/ 2147483646 h 10"/>
              <a:gd name="T6" fmla="*/ 2147483646 w 6"/>
              <a:gd name="T7" fmla="*/ 0 h 10"/>
              <a:gd name="T8" fmla="*/ 2147483646 w 6"/>
              <a:gd name="T9" fmla="*/ 0 h 10"/>
              <a:gd name="T10" fmla="*/ 0 w 6"/>
              <a:gd name="T11" fmla="*/ 2147483646 h 10"/>
              <a:gd name="T12" fmla="*/ 2147483646 w 6"/>
              <a:gd name="T13" fmla="*/ 2147483646 h 10"/>
              <a:gd name="T14" fmla="*/ 0 60000 65536"/>
              <a:gd name="T15" fmla="*/ 0 60000 65536"/>
              <a:gd name="T16" fmla="*/ 0 60000 65536"/>
              <a:gd name="T17" fmla="*/ 0 60000 65536"/>
              <a:gd name="T18" fmla="*/ 0 60000 65536"/>
              <a:gd name="T19" fmla="*/ 0 60000 65536"/>
              <a:gd name="T20" fmla="*/ 0 60000 65536"/>
              <a:gd name="T21" fmla="*/ 0 w 6"/>
              <a:gd name="T22" fmla="*/ 0 h 10"/>
              <a:gd name="T23" fmla="*/ 6 w 6"/>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0">
                <a:moveTo>
                  <a:pt x="6" y="8"/>
                </a:moveTo>
                <a:lnTo>
                  <a:pt x="4" y="10"/>
                </a:lnTo>
                <a:lnTo>
                  <a:pt x="4" y="0"/>
                </a:lnTo>
                <a:lnTo>
                  <a:pt x="0" y="2"/>
                </a:lnTo>
                <a:lnTo>
                  <a:pt x="6" y="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82" name="Freeform 51"/>
          <p:cNvSpPr>
            <a:spLocks/>
          </p:cNvSpPr>
          <p:nvPr/>
        </p:nvSpPr>
        <p:spPr bwMode="auto">
          <a:xfrm>
            <a:off x="4556522" y="2932510"/>
            <a:ext cx="38100" cy="29765"/>
          </a:xfrm>
          <a:custGeom>
            <a:avLst/>
            <a:gdLst>
              <a:gd name="T0" fmla="*/ 2147483646 w 23"/>
              <a:gd name="T1" fmla="*/ 2147483646 h 18"/>
              <a:gd name="T2" fmla="*/ 2147483646 w 23"/>
              <a:gd name="T3" fmla="*/ 2147483646 h 18"/>
              <a:gd name="T4" fmla="*/ 2147483646 w 23"/>
              <a:gd name="T5" fmla="*/ 2147483646 h 18"/>
              <a:gd name="T6" fmla="*/ 2147483646 w 23"/>
              <a:gd name="T7" fmla="*/ 2147483646 h 18"/>
              <a:gd name="T8" fmla="*/ 2147483646 w 23"/>
              <a:gd name="T9" fmla="*/ 2147483646 h 18"/>
              <a:gd name="T10" fmla="*/ 2147483646 w 23"/>
              <a:gd name="T11" fmla="*/ 2147483646 h 18"/>
              <a:gd name="T12" fmla="*/ 2147483646 w 23"/>
              <a:gd name="T13" fmla="*/ 2147483646 h 18"/>
              <a:gd name="T14" fmla="*/ 2147483646 w 23"/>
              <a:gd name="T15" fmla="*/ 2147483646 h 18"/>
              <a:gd name="T16" fmla="*/ 2147483646 w 23"/>
              <a:gd name="T17" fmla="*/ 2147483646 h 18"/>
              <a:gd name="T18" fmla="*/ 2147483646 w 23"/>
              <a:gd name="T19" fmla="*/ 2147483646 h 18"/>
              <a:gd name="T20" fmla="*/ 2147483646 w 23"/>
              <a:gd name="T21" fmla="*/ 0 h 18"/>
              <a:gd name="T22" fmla="*/ 2147483646 w 23"/>
              <a:gd name="T23" fmla="*/ 2147483646 h 18"/>
              <a:gd name="T24" fmla="*/ 2147483646 w 23"/>
              <a:gd name="T25" fmla="*/ 2147483646 h 18"/>
              <a:gd name="T26" fmla="*/ 2147483646 w 23"/>
              <a:gd name="T27" fmla="*/ 2147483646 h 18"/>
              <a:gd name="T28" fmla="*/ 2147483646 w 23"/>
              <a:gd name="T29" fmla="*/ 2147483646 h 18"/>
              <a:gd name="T30" fmla="*/ 2147483646 w 23"/>
              <a:gd name="T31" fmla="*/ 2147483646 h 18"/>
              <a:gd name="T32" fmla="*/ 2147483646 w 23"/>
              <a:gd name="T33" fmla="*/ 2147483646 h 18"/>
              <a:gd name="T34" fmla="*/ 2147483646 w 23"/>
              <a:gd name="T35" fmla="*/ 2147483646 h 18"/>
              <a:gd name="T36" fmla="*/ 2147483646 w 23"/>
              <a:gd name="T37" fmla="*/ 2147483646 h 18"/>
              <a:gd name="T38" fmla="*/ 0 w 23"/>
              <a:gd name="T39" fmla="*/ 2147483646 h 18"/>
              <a:gd name="T40" fmla="*/ 2147483646 w 23"/>
              <a:gd name="T41" fmla="*/ 2147483646 h 18"/>
              <a:gd name="T42" fmla="*/ 0 w 23"/>
              <a:gd name="T43" fmla="*/ 2147483646 h 18"/>
              <a:gd name="T44" fmla="*/ 0 w 23"/>
              <a:gd name="T45" fmla="*/ 2147483646 h 18"/>
              <a:gd name="T46" fmla="*/ 2147483646 w 23"/>
              <a:gd name="T47" fmla="*/ 2147483646 h 1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3"/>
              <a:gd name="T73" fmla="*/ 0 h 18"/>
              <a:gd name="T74" fmla="*/ 23 w 23"/>
              <a:gd name="T75" fmla="*/ 18 h 1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3" h="18">
                <a:moveTo>
                  <a:pt x="8" y="14"/>
                </a:moveTo>
                <a:lnTo>
                  <a:pt x="4" y="18"/>
                </a:lnTo>
                <a:lnTo>
                  <a:pt x="8" y="16"/>
                </a:lnTo>
                <a:lnTo>
                  <a:pt x="9" y="16"/>
                </a:lnTo>
                <a:lnTo>
                  <a:pt x="13" y="14"/>
                </a:lnTo>
                <a:lnTo>
                  <a:pt x="15" y="12"/>
                </a:lnTo>
                <a:lnTo>
                  <a:pt x="17" y="10"/>
                </a:lnTo>
                <a:lnTo>
                  <a:pt x="19" y="10"/>
                </a:lnTo>
                <a:lnTo>
                  <a:pt x="21" y="8"/>
                </a:lnTo>
                <a:lnTo>
                  <a:pt x="23" y="6"/>
                </a:lnTo>
                <a:lnTo>
                  <a:pt x="17" y="0"/>
                </a:lnTo>
                <a:lnTo>
                  <a:pt x="15" y="2"/>
                </a:lnTo>
                <a:lnTo>
                  <a:pt x="13" y="2"/>
                </a:lnTo>
                <a:lnTo>
                  <a:pt x="13" y="4"/>
                </a:lnTo>
                <a:lnTo>
                  <a:pt x="11" y="6"/>
                </a:lnTo>
                <a:lnTo>
                  <a:pt x="9" y="6"/>
                </a:lnTo>
                <a:lnTo>
                  <a:pt x="8" y="8"/>
                </a:lnTo>
                <a:lnTo>
                  <a:pt x="4" y="8"/>
                </a:lnTo>
                <a:lnTo>
                  <a:pt x="2" y="10"/>
                </a:lnTo>
                <a:lnTo>
                  <a:pt x="0" y="14"/>
                </a:lnTo>
                <a:lnTo>
                  <a:pt x="2" y="10"/>
                </a:lnTo>
                <a:lnTo>
                  <a:pt x="0" y="10"/>
                </a:lnTo>
                <a:lnTo>
                  <a:pt x="0" y="14"/>
                </a:lnTo>
                <a:lnTo>
                  <a:pt x="8" y="1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83" name="Freeform 52"/>
          <p:cNvSpPr>
            <a:spLocks/>
          </p:cNvSpPr>
          <p:nvPr/>
        </p:nvSpPr>
        <p:spPr bwMode="auto">
          <a:xfrm>
            <a:off x="4556522" y="2955132"/>
            <a:ext cx="13097" cy="32147"/>
          </a:xfrm>
          <a:custGeom>
            <a:avLst/>
            <a:gdLst>
              <a:gd name="T0" fmla="*/ 2147483646 w 8"/>
              <a:gd name="T1" fmla="*/ 2147483646 h 19"/>
              <a:gd name="T2" fmla="*/ 2147483646 w 8"/>
              <a:gd name="T3" fmla="*/ 2147483646 h 19"/>
              <a:gd name="T4" fmla="*/ 2147483646 w 8"/>
              <a:gd name="T5" fmla="*/ 0 h 19"/>
              <a:gd name="T6" fmla="*/ 0 w 8"/>
              <a:gd name="T7" fmla="*/ 0 h 19"/>
              <a:gd name="T8" fmla="*/ 0 w 8"/>
              <a:gd name="T9" fmla="*/ 2147483646 h 19"/>
              <a:gd name="T10" fmla="*/ 2147483646 w 8"/>
              <a:gd name="T11" fmla="*/ 2147483646 h 19"/>
              <a:gd name="T12" fmla="*/ 0 w 8"/>
              <a:gd name="T13" fmla="*/ 2147483646 h 19"/>
              <a:gd name="T14" fmla="*/ 0 w 8"/>
              <a:gd name="T15" fmla="*/ 2147483646 h 19"/>
              <a:gd name="T16" fmla="*/ 2147483646 w 8"/>
              <a:gd name="T17" fmla="*/ 2147483646 h 19"/>
              <a:gd name="T18" fmla="*/ 2147483646 w 8"/>
              <a:gd name="T19" fmla="*/ 2147483646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9"/>
              <a:gd name="T32" fmla="*/ 8 w 8"/>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9">
                <a:moveTo>
                  <a:pt x="4" y="11"/>
                </a:moveTo>
                <a:lnTo>
                  <a:pt x="8" y="15"/>
                </a:lnTo>
                <a:lnTo>
                  <a:pt x="8" y="0"/>
                </a:lnTo>
                <a:lnTo>
                  <a:pt x="0" y="0"/>
                </a:lnTo>
                <a:lnTo>
                  <a:pt x="0" y="15"/>
                </a:lnTo>
                <a:lnTo>
                  <a:pt x="4" y="19"/>
                </a:lnTo>
                <a:lnTo>
                  <a:pt x="0" y="15"/>
                </a:lnTo>
                <a:lnTo>
                  <a:pt x="0" y="19"/>
                </a:lnTo>
                <a:lnTo>
                  <a:pt x="4" y="19"/>
                </a:lnTo>
                <a:lnTo>
                  <a:pt x="4" y="1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84" name="Freeform 53"/>
          <p:cNvSpPr>
            <a:spLocks/>
          </p:cNvSpPr>
          <p:nvPr/>
        </p:nvSpPr>
        <p:spPr bwMode="auto">
          <a:xfrm>
            <a:off x="4562475" y="2972991"/>
            <a:ext cx="263129" cy="14288"/>
          </a:xfrm>
          <a:custGeom>
            <a:avLst/>
            <a:gdLst>
              <a:gd name="T0" fmla="*/ 2147483646 w 159"/>
              <a:gd name="T1" fmla="*/ 2147483646 h 8"/>
              <a:gd name="T2" fmla="*/ 2147483646 w 159"/>
              <a:gd name="T3" fmla="*/ 0 h 8"/>
              <a:gd name="T4" fmla="*/ 0 w 159"/>
              <a:gd name="T5" fmla="*/ 0 h 8"/>
              <a:gd name="T6" fmla="*/ 0 w 159"/>
              <a:gd name="T7" fmla="*/ 2147483646 h 8"/>
              <a:gd name="T8" fmla="*/ 2147483646 w 159"/>
              <a:gd name="T9" fmla="*/ 2147483646 h 8"/>
              <a:gd name="T10" fmla="*/ 2147483646 w 159"/>
              <a:gd name="T11" fmla="*/ 2147483646 h 8"/>
              <a:gd name="T12" fmla="*/ 2147483646 w 159"/>
              <a:gd name="T13" fmla="*/ 2147483646 h 8"/>
              <a:gd name="T14" fmla="*/ 2147483646 w 159"/>
              <a:gd name="T15" fmla="*/ 2147483646 h 8"/>
              <a:gd name="T16" fmla="*/ 2147483646 w 159"/>
              <a:gd name="T17" fmla="*/ 2147483646 h 8"/>
              <a:gd name="T18" fmla="*/ 2147483646 w 159"/>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9"/>
              <a:gd name="T31" fmla="*/ 0 h 8"/>
              <a:gd name="T32" fmla="*/ 159 w 159"/>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9" h="8">
                <a:moveTo>
                  <a:pt x="151" y="4"/>
                </a:moveTo>
                <a:lnTo>
                  <a:pt x="155" y="0"/>
                </a:lnTo>
                <a:lnTo>
                  <a:pt x="0" y="0"/>
                </a:lnTo>
                <a:lnTo>
                  <a:pt x="0" y="8"/>
                </a:lnTo>
                <a:lnTo>
                  <a:pt x="155" y="8"/>
                </a:lnTo>
                <a:lnTo>
                  <a:pt x="159" y="4"/>
                </a:lnTo>
                <a:lnTo>
                  <a:pt x="155" y="8"/>
                </a:lnTo>
                <a:lnTo>
                  <a:pt x="159" y="8"/>
                </a:lnTo>
                <a:lnTo>
                  <a:pt x="159" y="4"/>
                </a:lnTo>
                <a:lnTo>
                  <a:pt x="151"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85" name="Freeform 54"/>
          <p:cNvSpPr>
            <a:spLocks/>
          </p:cNvSpPr>
          <p:nvPr/>
        </p:nvSpPr>
        <p:spPr bwMode="auto">
          <a:xfrm>
            <a:off x="4812507" y="2932510"/>
            <a:ext cx="13097" cy="47625"/>
          </a:xfrm>
          <a:custGeom>
            <a:avLst/>
            <a:gdLst>
              <a:gd name="T0" fmla="*/ 2147483646 w 8"/>
              <a:gd name="T1" fmla="*/ 2147483646 h 29"/>
              <a:gd name="T2" fmla="*/ 0 w 8"/>
              <a:gd name="T3" fmla="*/ 2147483646 h 29"/>
              <a:gd name="T4" fmla="*/ 0 w 8"/>
              <a:gd name="T5" fmla="*/ 2147483646 h 29"/>
              <a:gd name="T6" fmla="*/ 2147483646 w 8"/>
              <a:gd name="T7" fmla="*/ 2147483646 h 29"/>
              <a:gd name="T8" fmla="*/ 2147483646 w 8"/>
              <a:gd name="T9" fmla="*/ 2147483646 h 29"/>
              <a:gd name="T10" fmla="*/ 2147483646 w 8"/>
              <a:gd name="T11" fmla="*/ 0 h 29"/>
              <a:gd name="T12" fmla="*/ 2147483646 w 8"/>
              <a:gd name="T13" fmla="*/ 2147483646 h 29"/>
              <a:gd name="T14" fmla="*/ 2147483646 w 8"/>
              <a:gd name="T15" fmla="*/ 0 h 29"/>
              <a:gd name="T16" fmla="*/ 2147483646 w 8"/>
              <a:gd name="T17" fmla="*/ 0 h 29"/>
              <a:gd name="T18" fmla="*/ 2147483646 w 8"/>
              <a:gd name="T19" fmla="*/ 2147483646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29"/>
              <a:gd name="T32" fmla="*/ 8 w 8"/>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29">
                <a:moveTo>
                  <a:pt x="4" y="8"/>
                </a:moveTo>
                <a:lnTo>
                  <a:pt x="0" y="4"/>
                </a:lnTo>
                <a:lnTo>
                  <a:pt x="0" y="29"/>
                </a:lnTo>
                <a:lnTo>
                  <a:pt x="8" y="29"/>
                </a:lnTo>
                <a:lnTo>
                  <a:pt x="8" y="4"/>
                </a:lnTo>
                <a:lnTo>
                  <a:pt x="4" y="0"/>
                </a:lnTo>
                <a:lnTo>
                  <a:pt x="8" y="4"/>
                </a:lnTo>
                <a:lnTo>
                  <a:pt x="8" y="0"/>
                </a:lnTo>
                <a:lnTo>
                  <a:pt x="4" y="0"/>
                </a:lnTo>
                <a:lnTo>
                  <a:pt x="4" y="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86" name="Freeform 55"/>
          <p:cNvSpPr>
            <a:spLocks/>
          </p:cNvSpPr>
          <p:nvPr/>
        </p:nvSpPr>
        <p:spPr bwMode="auto">
          <a:xfrm>
            <a:off x="4758929" y="2932510"/>
            <a:ext cx="59531" cy="13097"/>
          </a:xfrm>
          <a:custGeom>
            <a:avLst/>
            <a:gdLst>
              <a:gd name="T0" fmla="*/ 0 w 36"/>
              <a:gd name="T1" fmla="*/ 2147483646 h 8"/>
              <a:gd name="T2" fmla="*/ 2147483646 w 36"/>
              <a:gd name="T3" fmla="*/ 2147483646 h 8"/>
              <a:gd name="T4" fmla="*/ 2147483646 w 36"/>
              <a:gd name="T5" fmla="*/ 2147483646 h 8"/>
              <a:gd name="T6" fmla="*/ 2147483646 w 36"/>
              <a:gd name="T7" fmla="*/ 0 h 8"/>
              <a:gd name="T8" fmla="*/ 2147483646 w 36"/>
              <a:gd name="T9" fmla="*/ 0 h 8"/>
              <a:gd name="T10" fmla="*/ 2147483646 w 36"/>
              <a:gd name="T11" fmla="*/ 2147483646 h 8"/>
              <a:gd name="T12" fmla="*/ 0 w 36"/>
              <a:gd name="T13" fmla="*/ 2147483646 h 8"/>
              <a:gd name="T14" fmla="*/ 0 w 36"/>
              <a:gd name="T15" fmla="*/ 2147483646 h 8"/>
              <a:gd name="T16" fmla="*/ 2147483646 w 36"/>
              <a:gd name="T17" fmla="*/ 2147483646 h 8"/>
              <a:gd name="T18" fmla="*/ 0 w 36"/>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8"/>
              <a:gd name="T32" fmla="*/ 36 w 36"/>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8">
                <a:moveTo>
                  <a:pt x="0" y="4"/>
                </a:moveTo>
                <a:lnTo>
                  <a:pt x="3" y="8"/>
                </a:lnTo>
                <a:lnTo>
                  <a:pt x="36" y="8"/>
                </a:lnTo>
                <a:lnTo>
                  <a:pt x="36" y="0"/>
                </a:lnTo>
                <a:lnTo>
                  <a:pt x="3" y="0"/>
                </a:lnTo>
                <a:lnTo>
                  <a:pt x="7" y="4"/>
                </a:lnTo>
                <a:lnTo>
                  <a:pt x="0" y="4"/>
                </a:lnTo>
                <a:lnTo>
                  <a:pt x="0" y="8"/>
                </a:lnTo>
                <a:lnTo>
                  <a:pt x="3" y="8"/>
                </a:lnTo>
                <a:lnTo>
                  <a:pt x="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87" name="Freeform 56"/>
          <p:cNvSpPr>
            <a:spLocks/>
          </p:cNvSpPr>
          <p:nvPr/>
        </p:nvSpPr>
        <p:spPr bwMode="auto">
          <a:xfrm>
            <a:off x="4758929" y="2482454"/>
            <a:ext cx="11906" cy="456009"/>
          </a:xfrm>
          <a:custGeom>
            <a:avLst/>
            <a:gdLst>
              <a:gd name="T0" fmla="*/ 2147483646 w 7"/>
              <a:gd name="T1" fmla="*/ 0 h 276"/>
              <a:gd name="T2" fmla="*/ 0 w 7"/>
              <a:gd name="T3" fmla="*/ 2147483646 h 276"/>
              <a:gd name="T4" fmla="*/ 0 w 7"/>
              <a:gd name="T5" fmla="*/ 2147483646 h 276"/>
              <a:gd name="T6" fmla="*/ 2147483646 w 7"/>
              <a:gd name="T7" fmla="*/ 2147483646 h 276"/>
              <a:gd name="T8" fmla="*/ 2147483646 w 7"/>
              <a:gd name="T9" fmla="*/ 2147483646 h 276"/>
              <a:gd name="T10" fmla="*/ 2147483646 w 7"/>
              <a:gd name="T11" fmla="*/ 2147483646 h 276"/>
              <a:gd name="T12" fmla="*/ 2147483646 w 7"/>
              <a:gd name="T13" fmla="*/ 0 h 276"/>
              <a:gd name="T14" fmla="*/ 0 w 7"/>
              <a:gd name="T15" fmla="*/ 0 h 276"/>
              <a:gd name="T16" fmla="*/ 0 w 7"/>
              <a:gd name="T17" fmla="*/ 2147483646 h 276"/>
              <a:gd name="T18" fmla="*/ 2147483646 w 7"/>
              <a:gd name="T19" fmla="*/ 0 h 2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276"/>
              <a:gd name="T32" fmla="*/ 7 w 7"/>
              <a:gd name="T33" fmla="*/ 276 h 2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276">
                <a:moveTo>
                  <a:pt x="3" y="0"/>
                </a:moveTo>
                <a:lnTo>
                  <a:pt x="0" y="6"/>
                </a:lnTo>
                <a:lnTo>
                  <a:pt x="0" y="276"/>
                </a:lnTo>
                <a:lnTo>
                  <a:pt x="7" y="276"/>
                </a:lnTo>
                <a:lnTo>
                  <a:pt x="7" y="6"/>
                </a:lnTo>
                <a:lnTo>
                  <a:pt x="3" y="9"/>
                </a:lnTo>
                <a:lnTo>
                  <a:pt x="3" y="0"/>
                </a:lnTo>
                <a:lnTo>
                  <a:pt x="0" y="0"/>
                </a:lnTo>
                <a:lnTo>
                  <a:pt x="0" y="6"/>
                </a:lnTo>
                <a:lnTo>
                  <a:pt x="3"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88" name="Freeform 57"/>
          <p:cNvSpPr>
            <a:spLocks/>
          </p:cNvSpPr>
          <p:nvPr/>
        </p:nvSpPr>
        <p:spPr bwMode="auto">
          <a:xfrm>
            <a:off x="4764882" y="2482454"/>
            <a:ext cx="150019" cy="15478"/>
          </a:xfrm>
          <a:custGeom>
            <a:avLst/>
            <a:gdLst>
              <a:gd name="T0" fmla="*/ 2147483646 w 91"/>
              <a:gd name="T1" fmla="*/ 2147483646 h 9"/>
              <a:gd name="T2" fmla="*/ 2147483646 w 91"/>
              <a:gd name="T3" fmla="*/ 0 h 9"/>
              <a:gd name="T4" fmla="*/ 0 w 91"/>
              <a:gd name="T5" fmla="*/ 0 h 9"/>
              <a:gd name="T6" fmla="*/ 0 w 91"/>
              <a:gd name="T7" fmla="*/ 2147483646 h 9"/>
              <a:gd name="T8" fmla="*/ 2147483646 w 91"/>
              <a:gd name="T9" fmla="*/ 2147483646 h 9"/>
              <a:gd name="T10" fmla="*/ 2147483646 w 91"/>
              <a:gd name="T11" fmla="*/ 2147483646 h 9"/>
              <a:gd name="T12" fmla="*/ 2147483646 w 91"/>
              <a:gd name="T13" fmla="*/ 2147483646 h 9"/>
              <a:gd name="T14" fmla="*/ 2147483646 w 91"/>
              <a:gd name="T15" fmla="*/ 0 h 9"/>
              <a:gd name="T16" fmla="*/ 2147483646 w 91"/>
              <a:gd name="T17" fmla="*/ 0 h 9"/>
              <a:gd name="T18" fmla="*/ 2147483646 w 91"/>
              <a:gd name="T19" fmla="*/ 2147483646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9"/>
              <a:gd name="T32" fmla="*/ 91 w 91"/>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9">
                <a:moveTo>
                  <a:pt x="91" y="6"/>
                </a:moveTo>
                <a:lnTo>
                  <a:pt x="87" y="0"/>
                </a:lnTo>
                <a:lnTo>
                  <a:pt x="0" y="0"/>
                </a:lnTo>
                <a:lnTo>
                  <a:pt x="0" y="9"/>
                </a:lnTo>
                <a:lnTo>
                  <a:pt x="87" y="9"/>
                </a:lnTo>
                <a:lnTo>
                  <a:pt x="83" y="6"/>
                </a:lnTo>
                <a:lnTo>
                  <a:pt x="91" y="6"/>
                </a:lnTo>
                <a:lnTo>
                  <a:pt x="91" y="0"/>
                </a:lnTo>
                <a:lnTo>
                  <a:pt x="87" y="0"/>
                </a:lnTo>
                <a:lnTo>
                  <a:pt x="91" y="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89" name="Freeform 58"/>
          <p:cNvSpPr>
            <a:spLocks/>
          </p:cNvSpPr>
          <p:nvPr/>
        </p:nvSpPr>
        <p:spPr bwMode="auto">
          <a:xfrm>
            <a:off x="4901803" y="2491979"/>
            <a:ext cx="13097" cy="453628"/>
          </a:xfrm>
          <a:custGeom>
            <a:avLst/>
            <a:gdLst>
              <a:gd name="T0" fmla="*/ 2147483646 w 8"/>
              <a:gd name="T1" fmla="*/ 2147483646 h 274"/>
              <a:gd name="T2" fmla="*/ 2147483646 w 8"/>
              <a:gd name="T3" fmla="*/ 2147483646 h 274"/>
              <a:gd name="T4" fmla="*/ 2147483646 w 8"/>
              <a:gd name="T5" fmla="*/ 0 h 274"/>
              <a:gd name="T6" fmla="*/ 0 w 8"/>
              <a:gd name="T7" fmla="*/ 0 h 274"/>
              <a:gd name="T8" fmla="*/ 0 w 8"/>
              <a:gd name="T9" fmla="*/ 2147483646 h 274"/>
              <a:gd name="T10" fmla="*/ 2147483646 w 8"/>
              <a:gd name="T11" fmla="*/ 2147483646 h 274"/>
              <a:gd name="T12" fmla="*/ 2147483646 w 8"/>
              <a:gd name="T13" fmla="*/ 2147483646 h 274"/>
              <a:gd name="T14" fmla="*/ 2147483646 w 8"/>
              <a:gd name="T15" fmla="*/ 2147483646 h 274"/>
              <a:gd name="T16" fmla="*/ 2147483646 w 8"/>
              <a:gd name="T17" fmla="*/ 2147483646 h 274"/>
              <a:gd name="T18" fmla="*/ 2147483646 w 8"/>
              <a:gd name="T19" fmla="*/ 2147483646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274"/>
              <a:gd name="T32" fmla="*/ 8 w 8"/>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274">
                <a:moveTo>
                  <a:pt x="4" y="274"/>
                </a:moveTo>
                <a:lnTo>
                  <a:pt x="8" y="270"/>
                </a:lnTo>
                <a:lnTo>
                  <a:pt x="8" y="0"/>
                </a:lnTo>
                <a:lnTo>
                  <a:pt x="0" y="0"/>
                </a:lnTo>
                <a:lnTo>
                  <a:pt x="0" y="270"/>
                </a:lnTo>
                <a:lnTo>
                  <a:pt x="4" y="266"/>
                </a:lnTo>
                <a:lnTo>
                  <a:pt x="4" y="274"/>
                </a:lnTo>
                <a:lnTo>
                  <a:pt x="8" y="274"/>
                </a:lnTo>
                <a:lnTo>
                  <a:pt x="8" y="270"/>
                </a:lnTo>
                <a:lnTo>
                  <a:pt x="4" y="27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90" name="Freeform 59"/>
          <p:cNvSpPr>
            <a:spLocks/>
          </p:cNvSpPr>
          <p:nvPr/>
        </p:nvSpPr>
        <p:spPr bwMode="auto">
          <a:xfrm>
            <a:off x="4856560" y="2932510"/>
            <a:ext cx="51197" cy="13097"/>
          </a:xfrm>
          <a:custGeom>
            <a:avLst/>
            <a:gdLst>
              <a:gd name="T0" fmla="*/ 2147483646 w 31"/>
              <a:gd name="T1" fmla="*/ 2147483646 h 8"/>
              <a:gd name="T2" fmla="*/ 2147483646 w 31"/>
              <a:gd name="T3" fmla="*/ 2147483646 h 8"/>
              <a:gd name="T4" fmla="*/ 2147483646 w 31"/>
              <a:gd name="T5" fmla="*/ 2147483646 h 8"/>
              <a:gd name="T6" fmla="*/ 2147483646 w 31"/>
              <a:gd name="T7" fmla="*/ 0 h 8"/>
              <a:gd name="T8" fmla="*/ 2147483646 w 31"/>
              <a:gd name="T9" fmla="*/ 0 h 8"/>
              <a:gd name="T10" fmla="*/ 0 w 31"/>
              <a:gd name="T11" fmla="*/ 2147483646 h 8"/>
              <a:gd name="T12" fmla="*/ 2147483646 w 31"/>
              <a:gd name="T13" fmla="*/ 0 h 8"/>
              <a:gd name="T14" fmla="*/ 0 w 31"/>
              <a:gd name="T15" fmla="*/ 0 h 8"/>
              <a:gd name="T16" fmla="*/ 0 w 31"/>
              <a:gd name="T17" fmla="*/ 2147483646 h 8"/>
              <a:gd name="T18" fmla="*/ 2147483646 w 31"/>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8"/>
              <a:gd name="T32" fmla="*/ 31 w 31"/>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8">
                <a:moveTo>
                  <a:pt x="8" y="4"/>
                </a:moveTo>
                <a:lnTo>
                  <a:pt x="4" y="8"/>
                </a:lnTo>
                <a:lnTo>
                  <a:pt x="31" y="8"/>
                </a:lnTo>
                <a:lnTo>
                  <a:pt x="31" y="0"/>
                </a:lnTo>
                <a:lnTo>
                  <a:pt x="4" y="0"/>
                </a:lnTo>
                <a:lnTo>
                  <a:pt x="0" y="4"/>
                </a:lnTo>
                <a:lnTo>
                  <a:pt x="4" y="0"/>
                </a:lnTo>
                <a:lnTo>
                  <a:pt x="0" y="0"/>
                </a:lnTo>
                <a:lnTo>
                  <a:pt x="0" y="4"/>
                </a:lnTo>
                <a:lnTo>
                  <a:pt x="8"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91" name="Freeform 60"/>
          <p:cNvSpPr>
            <a:spLocks/>
          </p:cNvSpPr>
          <p:nvPr/>
        </p:nvSpPr>
        <p:spPr bwMode="auto">
          <a:xfrm>
            <a:off x="4856560" y="2938463"/>
            <a:ext cx="13097" cy="48816"/>
          </a:xfrm>
          <a:custGeom>
            <a:avLst/>
            <a:gdLst>
              <a:gd name="T0" fmla="*/ 2147483646 w 8"/>
              <a:gd name="T1" fmla="*/ 2147483646 h 29"/>
              <a:gd name="T2" fmla="*/ 2147483646 w 8"/>
              <a:gd name="T3" fmla="*/ 2147483646 h 29"/>
              <a:gd name="T4" fmla="*/ 2147483646 w 8"/>
              <a:gd name="T5" fmla="*/ 0 h 29"/>
              <a:gd name="T6" fmla="*/ 0 w 8"/>
              <a:gd name="T7" fmla="*/ 0 h 29"/>
              <a:gd name="T8" fmla="*/ 0 w 8"/>
              <a:gd name="T9" fmla="*/ 2147483646 h 29"/>
              <a:gd name="T10" fmla="*/ 2147483646 w 8"/>
              <a:gd name="T11" fmla="*/ 2147483646 h 29"/>
              <a:gd name="T12" fmla="*/ 0 w 8"/>
              <a:gd name="T13" fmla="*/ 2147483646 h 29"/>
              <a:gd name="T14" fmla="*/ 0 w 8"/>
              <a:gd name="T15" fmla="*/ 2147483646 h 29"/>
              <a:gd name="T16" fmla="*/ 2147483646 w 8"/>
              <a:gd name="T17" fmla="*/ 2147483646 h 29"/>
              <a:gd name="T18" fmla="*/ 2147483646 w 8"/>
              <a:gd name="T19" fmla="*/ 2147483646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29"/>
              <a:gd name="T32" fmla="*/ 8 w 8"/>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29">
                <a:moveTo>
                  <a:pt x="4" y="21"/>
                </a:moveTo>
                <a:lnTo>
                  <a:pt x="8" y="25"/>
                </a:lnTo>
                <a:lnTo>
                  <a:pt x="8" y="0"/>
                </a:lnTo>
                <a:lnTo>
                  <a:pt x="0" y="0"/>
                </a:lnTo>
                <a:lnTo>
                  <a:pt x="0" y="25"/>
                </a:lnTo>
                <a:lnTo>
                  <a:pt x="4" y="29"/>
                </a:lnTo>
                <a:lnTo>
                  <a:pt x="0" y="25"/>
                </a:lnTo>
                <a:lnTo>
                  <a:pt x="0" y="29"/>
                </a:lnTo>
                <a:lnTo>
                  <a:pt x="4" y="29"/>
                </a:lnTo>
                <a:lnTo>
                  <a:pt x="4" y="2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92" name="Freeform 61"/>
          <p:cNvSpPr>
            <a:spLocks/>
          </p:cNvSpPr>
          <p:nvPr/>
        </p:nvSpPr>
        <p:spPr bwMode="auto">
          <a:xfrm>
            <a:off x="4863704" y="2972991"/>
            <a:ext cx="57150" cy="14288"/>
          </a:xfrm>
          <a:custGeom>
            <a:avLst/>
            <a:gdLst>
              <a:gd name="T0" fmla="*/ 2147483646 w 35"/>
              <a:gd name="T1" fmla="*/ 0 h 8"/>
              <a:gd name="T2" fmla="*/ 2147483646 w 35"/>
              <a:gd name="T3" fmla="*/ 0 h 8"/>
              <a:gd name="T4" fmla="*/ 0 w 35"/>
              <a:gd name="T5" fmla="*/ 0 h 8"/>
              <a:gd name="T6" fmla="*/ 0 w 35"/>
              <a:gd name="T7" fmla="*/ 2147483646 h 8"/>
              <a:gd name="T8" fmla="*/ 2147483646 w 35"/>
              <a:gd name="T9" fmla="*/ 2147483646 h 8"/>
              <a:gd name="T10" fmla="*/ 2147483646 w 35"/>
              <a:gd name="T11" fmla="*/ 2147483646 h 8"/>
              <a:gd name="T12" fmla="*/ 2147483646 w 35"/>
              <a:gd name="T13" fmla="*/ 0 h 8"/>
              <a:gd name="T14" fmla="*/ 0 60000 65536"/>
              <a:gd name="T15" fmla="*/ 0 60000 65536"/>
              <a:gd name="T16" fmla="*/ 0 60000 65536"/>
              <a:gd name="T17" fmla="*/ 0 60000 65536"/>
              <a:gd name="T18" fmla="*/ 0 60000 65536"/>
              <a:gd name="T19" fmla="*/ 0 60000 65536"/>
              <a:gd name="T20" fmla="*/ 0 60000 65536"/>
              <a:gd name="T21" fmla="*/ 0 w 35"/>
              <a:gd name="T22" fmla="*/ 0 h 8"/>
              <a:gd name="T23" fmla="*/ 35 w 35"/>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8">
                <a:moveTo>
                  <a:pt x="31" y="0"/>
                </a:moveTo>
                <a:lnTo>
                  <a:pt x="33" y="0"/>
                </a:lnTo>
                <a:lnTo>
                  <a:pt x="0" y="0"/>
                </a:lnTo>
                <a:lnTo>
                  <a:pt x="0" y="8"/>
                </a:lnTo>
                <a:lnTo>
                  <a:pt x="33" y="8"/>
                </a:lnTo>
                <a:lnTo>
                  <a:pt x="35" y="8"/>
                </a:lnTo>
                <a:lnTo>
                  <a:pt x="31"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93" name="Freeform 62"/>
          <p:cNvSpPr>
            <a:spLocks/>
          </p:cNvSpPr>
          <p:nvPr/>
        </p:nvSpPr>
        <p:spPr bwMode="auto">
          <a:xfrm>
            <a:off x="4914900" y="2965848"/>
            <a:ext cx="25004" cy="21431"/>
          </a:xfrm>
          <a:custGeom>
            <a:avLst/>
            <a:gdLst>
              <a:gd name="T0" fmla="*/ 2147483646 w 15"/>
              <a:gd name="T1" fmla="*/ 2147483646 h 13"/>
              <a:gd name="T2" fmla="*/ 2147483646 w 15"/>
              <a:gd name="T3" fmla="*/ 0 h 13"/>
              <a:gd name="T4" fmla="*/ 0 w 15"/>
              <a:gd name="T5" fmla="*/ 2147483646 h 13"/>
              <a:gd name="T6" fmla="*/ 2147483646 w 15"/>
              <a:gd name="T7" fmla="*/ 2147483646 h 13"/>
              <a:gd name="T8" fmla="*/ 2147483646 w 15"/>
              <a:gd name="T9" fmla="*/ 2147483646 h 13"/>
              <a:gd name="T10" fmla="*/ 2147483646 w 15"/>
              <a:gd name="T11" fmla="*/ 2147483646 h 13"/>
              <a:gd name="T12" fmla="*/ 2147483646 w 15"/>
              <a:gd name="T13" fmla="*/ 2147483646 h 13"/>
              <a:gd name="T14" fmla="*/ 2147483646 w 15"/>
              <a:gd name="T15" fmla="*/ 2147483646 h 13"/>
              <a:gd name="T16" fmla="*/ 2147483646 w 15"/>
              <a:gd name="T17" fmla="*/ 2147483646 h 13"/>
              <a:gd name="T18" fmla="*/ 2147483646 w 15"/>
              <a:gd name="T19" fmla="*/ 2147483646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
              <a:gd name="T31" fmla="*/ 0 h 13"/>
              <a:gd name="T32" fmla="*/ 15 w 15"/>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 h="13">
                <a:moveTo>
                  <a:pt x="7" y="3"/>
                </a:moveTo>
                <a:lnTo>
                  <a:pt x="9" y="0"/>
                </a:lnTo>
                <a:lnTo>
                  <a:pt x="0" y="5"/>
                </a:lnTo>
                <a:lnTo>
                  <a:pt x="4" y="13"/>
                </a:lnTo>
                <a:lnTo>
                  <a:pt x="13" y="7"/>
                </a:lnTo>
                <a:lnTo>
                  <a:pt x="15" y="3"/>
                </a:lnTo>
                <a:lnTo>
                  <a:pt x="13" y="7"/>
                </a:lnTo>
                <a:lnTo>
                  <a:pt x="15" y="5"/>
                </a:lnTo>
                <a:lnTo>
                  <a:pt x="15" y="3"/>
                </a:lnTo>
                <a:lnTo>
                  <a:pt x="7"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94" name="Freeform 63"/>
          <p:cNvSpPr>
            <a:spLocks/>
          </p:cNvSpPr>
          <p:nvPr/>
        </p:nvSpPr>
        <p:spPr bwMode="auto">
          <a:xfrm>
            <a:off x="4926807" y="2962275"/>
            <a:ext cx="13097" cy="10716"/>
          </a:xfrm>
          <a:custGeom>
            <a:avLst/>
            <a:gdLst>
              <a:gd name="T0" fmla="*/ 0 w 8"/>
              <a:gd name="T1" fmla="*/ 0 h 7"/>
              <a:gd name="T2" fmla="*/ 0 w 8"/>
              <a:gd name="T3" fmla="*/ 2147483646 h 7"/>
              <a:gd name="T4" fmla="*/ 0 w 8"/>
              <a:gd name="T5" fmla="*/ 2147483646 h 7"/>
              <a:gd name="T6" fmla="*/ 2147483646 w 8"/>
              <a:gd name="T7" fmla="*/ 2147483646 h 7"/>
              <a:gd name="T8" fmla="*/ 2147483646 w 8"/>
              <a:gd name="T9" fmla="*/ 2147483646 h 7"/>
              <a:gd name="T10" fmla="*/ 2147483646 w 8"/>
              <a:gd name="T11" fmla="*/ 2147483646 h 7"/>
              <a:gd name="T12" fmla="*/ 0 w 8"/>
              <a:gd name="T13" fmla="*/ 0 h 7"/>
              <a:gd name="T14" fmla="*/ 0 w 8"/>
              <a:gd name="T15" fmla="*/ 2147483646 h 7"/>
              <a:gd name="T16" fmla="*/ 0 w 8"/>
              <a:gd name="T17" fmla="*/ 2147483646 h 7"/>
              <a:gd name="T18" fmla="*/ 0 w 8"/>
              <a:gd name="T19" fmla="*/ 0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7"/>
              <a:gd name="T32" fmla="*/ 8 w 8"/>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7">
                <a:moveTo>
                  <a:pt x="0" y="0"/>
                </a:moveTo>
                <a:lnTo>
                  <a:pt x="0" y="4"/>
                </a:lnTo>
                <a:lnTo>
                  <a:pt x="0" y="5"/>
                </a:lnTo>
                <a:lnTo>
                  <a:pt x="8" y="5"/>
                </a:lnTo>
                <a:lnTo>
                  <a:pt x="8" y="4"/>
                </a:lnTo>
                <a:lnTo>
                  <a:pt x="6" y="7"/>
                </a:lnTo>
                <a:lnTo>
                  <a:pt x="0" y="0"/>
                </a:lnTo>
                <a:lnTo>
                  <a:pt x="0" y="2"/>
                </a:lnTo>
                <a:lnTo>
                  <a:pt x="0" y="4"/>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95" name="Freeform 64"/>
          <p:cNvSpPr>
            <a:spLocks/>
          </p:cNvSpPr>
          <p:nvPr/>
        </p:nvSpPr>
        <p:spPr bwMode="auto">
          <a:xfrm>
            <a:off x="4926806" y="2938462"/>
            <a:ext cx="57150" cy="34529"/>
          </a:xfrm>
          <a:custGeom>
            <a:avLst/>
            <a:gdLst>
              <a:gd name="T0" fmla="*/ 2147483646 w 35"/>
              <a:gd name="T1" fmla="*/ 0 h 21"/>
              <a:gd name="T2" fmla="*/ 2147483646 w 35"/>
              <a:gd name="T3" fmla="*/ 0 h 21"/>
              <a:gd name="T4" fmla="*/ 2147483646 w 35"/>
              <a:gd name="T5" fmla="*/ 2147483646 h 21"/>
              <a:gd name="T6" fmla="*/ 2147483646 w 35"/>
              <a:gd name="T7" fmla="*/ 2147483646 h 21"/>
              <a:gd name="T8" fmla="*/ 2147483646 w 35"/>
              <a:gd name="T9" fmla="*/ 2147483646 h 21"/>
              <a:gd name="T10" fmla="*/ 2147483646 w 35"/>
              <a:gd name="T11" fmla="*/ 2147483646 h 21"/>
              <a:gd name="T12" fmla="*/ 2147483646 w 35"/>
              <a:gd name="T13" fmla="*/ 2147483646 h 21"/>
              <a:gd name="T14" fmla="*/ 2147483646 w 35"/>
              <a:gd name="T15" fmla="*/ 2147483646 h 21"/>
              <a:gd name="T16" fmla="*/ 2147483646 w 35"/>
              <a:gd name="T17" fmla="*/ 2147483646 h 21"/>
              <a:gd name="T18" fmla="*/ 0 w 35"/>
              <a:gd name="T19" fmla="*/ 2147483646 h 21"/>
              <a:gd name="T20" fmla="*/ 2147483646 w 35"/>
              <a:gd name="T21" fmla="*/ 2147483646 h 21"/>
              <a:gd name="T22" fmla="*/ 2147483646 w 35"/>
              <a:gd name="T23" fmla="*/ 2147483646 h 21"/>
              <a:gd name="T24" fmla="*/ 2147483646 w 35"/>
              <a:gd name="T25" fmla="*/ 2147483646 h 21"/>
              <a:gd name="T26" fmla="*/ 2147483646 w 35"/>
              <a:gd name="T27" fmla="*/ 2147483646 h 21"/>
              <a:gd name="T28" fmla="*/ 2147483646 w 35"/>
              <a:gd name="T29" fmla="*/ 2147483646 h 21"/>
              <a:gd name="T30" fmla="*/ 2147483646 w 35"/>
              <a:gd name="T31" fmla="*/ 2147483646 h 21"/>
              <a:gd name="T32" fmla="*/ 2147483646 w 35"/>
              <a:gd name="T33" fmla="*/ 2147483646 h 21"/>
              <a:gd name="T34" fmla="*/ 2147483646 w 35"/>
              <a:gd name="T35" fmla="*/ 2147483646 h 21"/>
              <a:gd name="T36" fmla="*/ 2147483646 w 35"/>
              <a:gd name="T37" fmla="*/ 2147483646 h 21"/>
              <a:gd name="T38" fmla="*/ 2147483646 w 35"/>
              <a:gd name="T39" fmla="*/ 2147483646 h 21"/>
              <a:gd name="T40" fmla="*/ 2147483646 w 35"/>
              <a:gd name="T41" fmla="*/ 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
              <a:gd name="T64" fmla="*/ 0 h 21"/>
              <a:gd name="T65" fmla="*/ 35 w 35"/>
              <a:gd name="T66" fmla="*/ 21 h 2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 h="21">
                <a:moveTo>
                  <a:pt x="31" y="0"/>
                </a:moveTo>
                <a:lnTo>
                  <a:pt x="31" y="0"/>
                </a:lnTo>
                <a:lnTo>
                  <a:pt x="27" y="2"/>
                </a:lnTo>
                <a:lnTo>
                  <a:pt x="25" y="4"/>
                </a:lnTo>
                <a:lnTo>
                  <a:pt x="21" y="6"/>
                </a:lnTo>
                <a:lnTo>
                  <a:pt x="18" y="8"/>
                </a:lnTo>
                <a:lnTo>
                  <a:pt x="12" y="8"/>
                </a:lnTo>
                <a:lnTo>
                  <a:pt x="8" y="10"/>
                </a:lnTo>
                <a:lnTo>
                  <a:pt x="4" y="12"/>
                </a:lnTo>
                <a:lnTo>
                  <a:pt x="0" y="14"/>
                </a:lnTo>
                <a:lnTo>
                  <a:pt x="6" y="21"/>
                </a:lnTo>
                <a:lnTo>
                  <a:pt x="8" y="19"/>
                </a:lnTo>
                <a:lnTo>
                  <a:pt x="12" y="18"/>
                </a:lnTo>
                <a:lnTo>
                  <a:pt x="16" y="16"/>
                </a:lnTo>
                <a:lnTo>
                  <a:pt x="20" y="14"/>
                </a:lnTo>
                <a:lnTo>
                  <a:pt x="23" y="14"/>
                </a:lnTo>
                <a:lnTo>
                  <a:pt x="27" y="12"/>
                </a:lnTo>
                <a:lnTo>
                  <a:pt x="33" y="8"/>
                </a:lnTo>
                <a:lnTo>
                  <a:pt x="35" y="6"/>
                </a:lnTo>
                <a:lnTo>
                  <a:pt x="31"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96" name="Freeform 65"/>
          <p:cNvSpPr>
            <a:spLocks/>
          </p:cNvSpPr>
          <p:nvPr/>
        </p:nvSpPr>
        <p:spPr bwMode="auto">
          <a:xfrm>
            <a:off x="4978003" y="2936082"/>
            <a:ext cx="13097" cy="13097"/>
          </a:xfrm>
          <a:custGeom>
            <a:avLst/>
            <a:gdLst>
              <a:gd name="T0" fmla="*/ 0 w 8"/>
              <a:gd name="T1" fmla="*/ 2147483646 h 8"/>
              <a:gd name="T2" fmla="*/ 0 w 8"/>
              <a:gd name="T3" fmla="*/ 0 h 8"/>
              <a:gd name="T4" fmla="*/ 0 w 8"/>
              <a:gd name="T5" fmla="*/ 2147483646 h 8"/>
              <a:gd name="T6" fmla="*/ 2147483646 w 8"/>
              <a:gd name="T7" fmla="*/ 2147483646 h 8"/>
              <a:gd name="T8" fmla="*/ 2147483646 w 8"/>
              <a:gd name="T9" fmla="*/ 2147483646 h 8"/>
              <a:gd name="T10" fmla="*/ 2147483646 w 8"/>
              <a:gd name="T11" fmla="*/ 2147483646 h 8"/>
              <a:gd name="T12" fmla="*/ 0 w 8"/>
              <a:gd name="T13" fmla="*/ 2147483646 h 8"/>
              <a:gd name="T14" fmla="*/ 0 60000 65536"/>
              <a:gd name="T15" fmla="*/ 0 60000 65536"/>
              <a:gd name="T16" fmla="*/ 0 60000 65536"/>
              <a:gd name="T17" fmla="*/ 0 60000 65536"/>
              <a:gd name="T18" fmla="*/ 0 60000 65536"/>
              <a:gd name="T19" fmla="*/ 0 60000 65536"/>
              <a:gd name="T20" fmla="*/ 0 60000 65536"/>
              <a:gd name="T21" fmla="*/ 0 w 8"/>
              <a:gd name="T22" fmla="*/ 0 h 8"/>
              <a:gd name="T23" fmla="*/ 8 w 8"/>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8">
                <a:moveTo>
                  <a:pt x="0" y="2"/>
                </a:moveTo>
                <a:lnTo>
                  <a:pt x="0" y="0"/>
                </a:lnTo>
                <a:lnTo>
                  <a:pt x="0" y="2"/>
                </a:lnTo>
                <a:lnTo>
                  <a:pt x="4" y="8"/>
                </a:lnTo>
                <a:lnTo>
                  <a:pt x="6" y="6"/>
                </a:lnTo>
                <a:lnTo>
                  <a:pt x="8" y="4"/>
                </a:lnTo>
                <a:lnTo>
                  <a:pt x="0"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97" name="Freeform 66"/>
          <p:cNvSpPr>
            <a:spLocks/>
          </p:cNvSpPr>
          <p:nvPr/>
        </p:nvSpPr>
        <p:spPr bwMode="auto">
          <a:xfrm>
            <a:off x="4978004" y="2911079"/>
            <a:ext cx="21431" cy="30956"/>
          </a:xfrm>
          <a:custGeom>
            <a:avLst/>
            <a:gdLst>
              <a:gd name="T0" fmla="*/ 2147483646 w 13"/>
              <a:gd name="T1" fmla="*/ 0 h 19"/>
              <a:gd name="T2" fmla="*/ 2147483646 w 13"/>
              <a:gd name="T3" fmla="*/ 2147483646 h 19"/>
              <a:gd name="T4" fmla="*/ 0 w 13"/>
              <a:gd name="T5" fmla="*/ 2147483646 h 19"/>
              <a:gd name="T6" fmla="*/ 2147483646 w 13"/>
              <a:gd name="T7" fmla="*/ 2147483646 h 19"/>
              <a:gd name="T8" fmla="*/ 2147483646 w 13"/>
              <a:gd name="T9" fmla="*/ 2147483646 h 19"/>
              <a:gd name="T10" fmla="*/ 2147483646 w 13"/>
              <a:gd name="T11" fmla="*/ 2147483646 h 19"/>
              <a:gd name="T12" fmla="*/ 2147483646 w 13"/>
              <a:gd name="T13" fmla="*/ 0 h 19"/>
              <a:gd name="T14" fmla="*/ 2147483646 w 13"/>
              <a:gd name="T15" fmla="*/ 0 h 19"/>
              <a:gd name="T16" fmla="*/ 2147483646 w 13"/>
              <a:gd name="T17" fmla="*/ 2147483646 h 19"/>
              <a:gd name="T18" fmla="*/ 2147483646 w 13"/>
              <a:gd name="T19" fmla="*/ 0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19"/>
              <a:gd name="T32" fmla="*/ 13 w 13"/>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19">
                <a:moveTo>
                  <a:pt x="10" y="0"/>
                </a:moveTo>
                <a:lnTo>
                  <a:pt x="6" y="2"/>
                </a:lnTo>
                <a:lnTo>
                  <a:pt x="0" y="17"/>
                </a:lnTo>
                <a:lnTo>
                  <a:pt x="8" y="19"/>
                </a:lnTo>
                <a:lnTo>
                  <a:pt x="13" y="4"/>
                </a:lnTo>
                <a:lnTo>
                  <a:pt x="10" y="8"/>
                </a:lnTo>
                <a:lnTo>
                  <a:pt x="10" y="0"/>
                </a:lnTo>
                <a:lnTo>
                  <a:pt x="6" y="0"/>
                </a:lnTo>
                <a:lnTo>
                  <a:pt x="6" y="2"/>
                </a:lnTo>
                <a:lnTo>
                  <a:pt x="1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98" name="Freeform 67"/>
          <p:cNvSpPr>
            <a:spLocks/>
          </p:cNvSpPr>
          <p:nvPr/>
        </p:nvSpPr>
        <p:spPr bwMode="auto">
          <a:xfrm>
            <a:off x="4991100" y="2911078"/>
            <a:ext cx="10716" cy="13097"/>
          </a:xfrm>
          <a:custGeom>
            <a:avLst/>
            <a:gdLst>
              <a:gd name="T0" fmla="*/ 0 w 7"/>
              <a:gd name="T1" fmla="*/ 2147483646 h 8"/>
              <a:gd name="T2" fmla="*/ 2147483646 w 7"/>
              <a:gd name="T3" fmla="*/ 0 h 8"/>
              <a:gd name="T4" fmla="*/ 2147483646 w 7"/>
              <a:gd name="T5" fmla="*/ 0 h 8"/>
              <a:gd name="T6" fmla="*/ 2147483646 w 7"/>
              <a:gd name="T7" fmla="*/ 2147483646 h 8"/>
              <a:gd name="T8" fmla="*/ 2147483646 w 7"/>
              <a:gd name="T9" fmla="*/ 2147483646 h 8"/>
              <a:gd name="T10" fmla="*/ 2147483646 w 7"/>
              <a:gd name="T11" fmla="*/ 2147483646 h 8"/>
              <a:gd name="T12" fmla="*/ 2147483646 w 7"/>
              <a:gd name="T13" fmla="*/ 2147483646 h 8"/>
              <a:gd name="T14" fmla="*/ 2147483646 w 7"/>
              <a:gd name="T15" fmla="*/ 2147483646 h 8"/>
              <a:gd name="T16" fmla="*/ 2147483646 w 7"/>
              <a:gd name="T17" fmla="*/ 2147483646 h 8"/>
              <a:gd name="T18" fmla="*/ 0 w 7"/>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8"/>
              <a:gd name="T32" fmla="*/ 7 w 7"/>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8">
                <a:moveTo>
                  <a:pt x="0" y="4"/>
                </a:moveTo>
                <a:lnTo>
                  <a:pt x="4" y="0"/>
                </a:lnTo>
                <a:lnTo>
                  <a:pt x="2" y="0"/>
                </a:lnTo>
                <a:lnTo>
                  <a:pt x="2" y="8"/>
                </a:lnTo>
                <a:lnTo>
                  <a:pt x="4" y="8"/>
                </a:lnTo>
                <a:lnTo>
                  <a:pt x="7" y="4"/>
                </a:lnTo>
                <a:lnTo>
                  <a:pt x="4" y="8"/>
                </a:lnTo>
                <a:lnTo>
                  <a:pt x="7" y="8"/>
                </a:lnTo>
                <a:lnTo>
                  <a:pt x="7" y="4"/>
                </a:lnTo>
                <a:lnTo>
                  <a:pt x="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499" name="Freeform 68"/>
          <p:cNvSpPr>
            <a:spLocks/>
          </p:cNvSpPr>
          <p:nvPr/>
        </p:nvSpPr>
        <p:spPr bwMode="auto">
          <a:xfrm>
            <a:off x="4991100" y="2913460"/>
            <a:ext cx="10716" cy="3572"/>
          </a:xfrm>
          <a:custGeom>
            <a:avLst/>
            <a:gdLst>
              <a:gd name="T0" fmla="*/ 0 w 7"/>
              <a:gd name="T1" fmla="*/ 0 h 2"/>
              <a:gd name="T2" fmla="*/ 0 w 7"/>
              <a:gd name="T3" fmla="*/ 0 h 2"/>
              <a:gd name="T4" fmla="*/ 0 w 7"/>
              <a:gd name="T5" fmla="*/ 2147483646 h 2"/>
              <a:gd name="T6" fmla="*/ 2147483646 w 7"/>
              <a:gd name="T7" fmla="*/ 2147483646 h 2"/>
              <a:gd name="T8" fmla="*/ 2147483646 w 7"/>
              <a:gd name="T9" fmla="*/ 0 h 2"/>
              <a:gd name="T10" fmla="*/ 2147483646 w 7"/>
              <a:gd name="T11" fmla="*/ 0 h 2"/>
              <a:gd name="T12" fmla="*/ 0 w 7"/>
              <a:gd name="T13" fmla="*/ 0 h 2"/>
              <a:gd name="T14" fmla="*/ 0 60000 65536"/>
              <a:gd name="T15" fmla="*/ 0 60000 65536"/>
              <a:gd name="T16" fmla="*/ 0 60000 65536"/>
              <a:gd name="T17" fmla="*/ 0 60000 65536"/>
              <a:gd name="T18" fmla="*/ 0 60000 65536"/>
              <a:gd name="T19" fmla="*/ 0 60000 65536"/>
              <a:gd name="T20" fmla="*/ 0 60000 65536"/>
              <a:gd name="T21" fmla="*/ 0 w 7"/>
              <a:gd name="T22" fmla="*/ 0 h 2"/>
              <a:gd name="T23" fmla="*/ 7 w 7"/>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2">
                <a:moveTo>
                  <a:pt x="0" y="0"/>
                </a:moveTo>
                <a:lnTo>
                  <a:pt x="0" y="0"/>
                </a:lnTo>
                <a:lnTo>
                  <a:pt x="0" y="2"/>
                </a:lnTo>
                <a:lnTo>
                  <a:pt x="7" y="2"/>
                </a:lnTo>
                <a:lnTo>
                  <a:pt x="7"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00" name="Freeform 69"/>
          <p:cNvSpPr>
            <a:spLocks/>
          </p:cNvSpPr>
          <p:nvPr/>
        </p:nvSpPr>
        <p:spPr bwMode="auto">
          <a:xfrm>
            <a:off x="4991100" y="2903935"/>
            <a:ext cx="10716" cy="13097"/>
          </a:xfrm>
          <a:custGeom>
            <a:avLst/>
            <a:gdLst>
              <a:gd name="T0" fmla="*/ 2147483646 w 7"/>
              <a:gd name="T1" fmla="*/ 0 h 8"/>
              <a:gd name="T2" fmla="*/ 0 w 7"/>
              <a:gd name="T3" fmla="*/ 2147483646 h 8"/>
              <a:gd name="T4" fmla="*/ 0 w 7"/>
              <a:gd name="T5" fmla="*/ 2147483646 h 8"/>
              <a:gd name="T6" fmla="*/ 2147483646 w 7"/>
              <a:gd name="T7" fmla="*/ 2147483646 h 8"/>
              <a:gd name="T8" fmla="*/ 2147483646 w 7"/>
              <a:gd name="T9" fmla="*/ 2147483646 h 8"/>
              <a:gd name="T10" fmla="*/ 2147483646 w 7"/>
              <a:gd name="T11" fmla="*/ 2147483646 h 8"/>
              <a:gd name="T12" fmla="*/ 2147483646 w 7"/>
              <a:gd name="T13" fmla="*/ 0 h 8"/>
              <a:gd name="T14" fmla="*/ 0 w 7"/>
              <a:gd name="T15" fmla="*/ 0 h 8"/>
              <a:gd name="T16" fmla="*/ 0 w 7"/>
              <a:gd name="T17" fmla="*/ 2147483646 h 8"/>
              <a:gd name="T18" fmla="*/ 2147483646 w 7"/>
              <a:gd name="T19" fmla="*/ 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8"/>
              <a:gd name="T32" fmla="*/ 7 w 7"/>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8">
                <a:moveTo>
                  <a:pt x="4" y="0"/>
                </a:moveTo>
                <a:lnTo>
                  <a:pt x="0" y="4"/>
                </a:lnTo>
                <a:lnTo>
                  <a:pt x="0" y="6"/>
                </a:lnTo>
                <a:lnTo>
                  <a:pt x="7" y="6"/>
                </a:lnTo>
                <a:lnTo>
                  <a:pt x="7" y="4"/>
                </a:lnTo>
                <a:lnTo>
                  <a:pt x="4" y="8"/>
                </a:lnTo>
                <a:lnTo>
                  <a:pt x="4" y="0"/>
                </a:lnTo>
                <a:lnTo>
                  <a:pt x="0" y="0"/>
                </a:lnTo>
                <a:lnTo>
                  <a:pt x="0" y="4"/>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01" name="Freeform 70"/>
          <p:cNvSpPr>
            <a:spLocks/>
          </p:cNvSpPr>
          <p:nvPr/>
        </p:nvSpPr>
        <p:spPr bwMode="auto">
          <a:xfrm>
            <a:off x="4993482" y="2903935"/>
            <a:ext cx="11906" cy="13097"/>
          </a:xfrm>
          <a:custGeom>
            <a:avLst/>
            <a:gdLst>
              <a:gd name="T0" fmla="*/ 0 w 7"/>
              <a:gd name="T1" fmla="*/ 2147483646 h 8"/>
              <a:gd name="T2" fmla="*/ 2147483646 w 7"/>
              <a:gd name="T3" fmla="*/ 0 h 8"/>
              <a:gd name="T4" fmla="*/ 2147483646 w 7"/>
              <a:gd name="T5" fmla="*/ 0 h 8"/>
              <a:gd name="T6" fmla="*/ 2147483646 w 7"/>
              <a:gd name="T7" fmla="*/ 2147483646 h 8"/>
              <a:gd name="T8" fmla="*/ 2147483646 w 7"/>
              <a:gd name="T9" fmla="*/ 2147483646 h 8"/>
              <a:gd name="T10" fmla="*/ 2147483646 w 7"/>
              <a:gd name="T11" fmla="*/ 2147483646 h 8"/>
              <a:gd name="T12" fmla="*/ 2147483646 w 7"/>
              <a:gd name="T13" fmla="*/ 2147483646 h 8"/>
              <a:gd name="T14" fmla="*/ 2147483646 w 7"/>
              <a:gd name="T15" fmla="*/ 2147483646 h 8"/>
              <a:gd name="T16" fmla="*/ 2147483646 w 7"/>
              <a:gd name="T17" fmla="*/ 2147483646 h 8"/>
              <a:gd name="T18" fmla="*/ 0 w 7"/>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8"/>
              <a:gd name="T32" fmla="*/ 7 w 7"/>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8">
                <a:moveTo>
                  <a:pt x="0" y="4"/>
                </a:moveTo>
                <a:lnTo>
                  <a:pt x="3" y="0"/>
                </a:lnTo>
                <a:lnTo>
                  <a:pt x="2" y="0"/>
                </a:lnTo>
                <a:lnTo>
                  <a:pt x="2" y="8"/>
                </a:lnTo>
                <a:lnTo>
                  <a:pt x="3" y="8"/>
                </a:lnTo>
                <a:lnTo>
                  <a:pt x="7" y="4"/>
                </a:lnTo>
                <a:lnTo>
                  <a:pt x="3" y="8"/>
                </a:lnTo>
                <a:lnTo>
                  <a:pt x="7" y="8"/>
                </a:lnTo>
                <a:lnTo>
                  <a:pt x="7" y="4"/>
                </a:lnTo>
                <a:lnTo>
                  <a:pt x="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02" name="Freeform 71"/>
          <p:cNvSpPr>
            <a:spLocks/>
          </p:cNvSpPr>
          <p:nvPr/>
        </p:nvSpPr>
        <p:spPr bwMode="auto">
          <a:xfrm>
            <a:off x="4993482" y="2894410"/>
            <a:ext cx="11906" cy="16669"/>
          </a:xfrm>
          <a:custGeom>
            <a:avLst/>
            <a:gdLst>
              <a:gd name="T0" fmla="*/ 2147483646 w 7"/>
              <a:gd name="T1" fmla="*/ 0 h 10"/>
              <a:gd name="T2" fmla="*/ 0 w 7"/>
              <a:gd name="T3" fmla="*/ 2147483646 h 10"/>
              <a:gd name="T4" fmla="*/ 0 w 7"/>
              <a:gd name="T5" fmla="*/ 2147483646 h 10"/>
              <a:gd name="T6" fmla="*/ 2147483646 w 7"/>
              <a:gd name="T7" fmla="*/ 2147483646 h 10"/>
              <a:gd name="T8" fmla="*/ 2147483646 w 7"/>
              <a:gd name="T9" fmla="*/ 2147483646 h 10"/>
              <a:gd name="T10" fmla="*/ 2147483646 w 7"/>
              <a:gd name="T11" fmla="*/ 2147483646 h 10"/>
              <a:gd name="T12" fmla="*/ 2147483646 w 7"/>
              <a:gd name="T13" fmla="*/ 0 h 10"/>
              <a:gd name="T14" fmla="*/ 0 w 7"/>
              <a:gd name="T15" fmla="*/ 0 h 10"/>
              <a:gd name="T16" fmla="*/ 0 w 7"/>
              <a:gd name="T17" fmla="*/ 2147483646 h 10"/>
              <a:gd name="T18" fmla="*/ 2147483646 w 7"/>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10"/>
              <a:gd name="T32" fmla="*/ 7 w 7"/>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10">
                <a:moveTo>
                  <a:pt x="3" y="0"/>
                </a:moveTo>
                <a:lnTo>
                  <a:pt x="0" y="4"/>
                </a:lnTo>
                <a:lnTo>
                  <a:pt x="0" y="10"/>
                </a:lnTo>
                <a:lnTo>
                  <a:pt x="7" y="10"/>
                </a:lnTo>
                <a:lnTo>
                  <a:pt x="7" y="4"/>
                </a:lnTo>
                <a:lnTo>
                  <a:pt x="3" y="8"/>
                </a:lnTo>
                <a:lnTo>
                  <a:pt x="3" y="0"/>
                </a:lnTo>
                <a:lnTo>
                  <a:pt x="0" y="0"/>
                </a:lnTo>
                <a:lnTo>
                  <a:pt x="0" y="4"/>
                </a:lnTo>
                <a:lnTo>
                  <a:pt x="3"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03" name="Freeform 72"/>
          <p:cNvSpPr>
            <a:spLocks/>
          </p:cNvSpPr>
          <p:nvPr/>
        </p:nvSpPr>
        <p:spPr bwMode="auto">
          <a:xfrm>
            <a:off x="4997054" y="2894410"/>
            <a:ext cx="8334" cy="13097"/>
          </a:xfrm>
          <a:custGeom>
            <a:avLst/>
            <a:gdLst>
              <a:gd name="T0" fmla="*/ 0 w 5"/>
              <a:gd name="T1" fmla="*/ 2147483646 h 8"/>
              <a:gd name="T2" fmla="*/ 2147483646 w 5"/>
              <a:gd name="T3" fmla="*/ 0 h 8"/>
              <a:gd name="T4" fmla="*/ 2147483646 w 5"/>
              <a:gd name="T5" fmla="*/ 0 h 8"/>
              <a:gd name="T6" fmla="*/ 2147483646 w 5"/>
              <a:gd name="T7" fmla="*/ 2147483646 h 8"/>
              <a:gd name="T8" fmla="*/ 2147483646 w 5"/>
              <a:gd name="T9" fmla="*/ 2147483646 h 8"/>
              <a:gd name="T10" fmla="*/ 2147483646 w 5"/>
              <a:gd name="T11" fmla="*/ 2147483646 h 8"/>
              <a:gd name="T12" fmla="*/ 2147483646 w 5"/>
              <a:gd name="T13" fmla="*/ 2147483646 h 8"/>
              <a:gd name="T14" fmla="*/ 2147483646 w 5"/>
              <a:gd name="T15" fmla="*/ 2147483646 h 8"/>
              <a:gd name="T16" fmla="*/ 2147483646 w 5"/>
              <a:gd name="T17" fmla="*/ 2147483646 h 8"/>
              <a:gd name="T18" fmla="*/ 0 w 5"/>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8"/>
              <a:gd name="T32" fmla="*/ 5 w 5"/>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8">
                <a:moveTo>
                  <a:pt x="0" y="2"/>
                </a:moveTo>
                <a:lnTo>
                  <a:pt x="3" y="0"/>
                </a:lnTo>
                <a:lnTo>
                  <a:pt x="1" y="0"/>
                </a:lnTo>
                <a:lnTo>
                  <a:pt x="1" y="8"/>
                </a:lnTo>
                <a:lnTo>
                  <a:pt x="3" y="8"/>
                </a:lnTo>
                <a:lnTo>
                  <a:pt x="5" y="6"/>
                </a:lnTo>
                <a:lnTo>
                  <a:pt x="3" y="8"/>
                </a:lnTo>
                <a:lnTo>
                  <a:pt x="5" y="8"/>
                </a:lnTo>
                <a:lnTo>
                  <a:pt x="5" y="6"/>
                </a:lnTo>
                <a:lnTo>
                  <a:pt x="0"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04" name="Freeform 73"/>
          <p:cNvSpPr>
            <a:spLocks/>
          </p:cNvSpPr>
          <p:nvPr/>
        </p:nvSpPr>
        <p:spPr bwMode="auto">
          <a:xfrm>
            <a:off x="4997054" y="2847975"/>
            <a:ext cx="11906" cy="55960"/>
          </a:xfrm>
          <a:custGeom>
            <a:avLst/>
            <a:gdLst>
              <a:gd name="T0" fmla="*/ 2147483646 w 7"/>
              <a:gd name="T1" fmla="*/ 0 h 34"/>
              <a:gd name="T2" fmla="*/ 2147483646 w 7"/>
              <a:gd name="T3" fmla="*/ 2147483646 h 34"/>
              <a:gd name="T4" fmla="*/ 0 w 7"/>
              <a:gd name="T5" fmla="*/ 2147483646 h 34"/>
              <a:gd name="T6" fmla="*/ 0 w 7"/>
              <a:gd name="T7" fmla="*/ 2147483646 h 34"/>
              <a:gd name="T8" fmla="*/ 0 w 7"/>
              <a:gd name="T9" fmla="*/ 2147483646 h 34"/>
              <a:gd name="T10" fmla="*/ 0 w 7"/>
              <a:gd name="T11" fmla="*/ 2147483646 h 34"/>
              <a:gd name="T12" fmla="*/ 0 w 7"/>
              <a:gd name="T13" fmla="*/ 2147483646 h 34"/>
              <a:gd name="T14" fmla="*/ 0 w 7"/>
              <a:gd name="T15" fmla="*/ 2147483646 h 34"/>
              <a:gd name="T16" fmla="*/ 0 w 7"/>
              <a:gd name="T17" fmla="*/ 2147483646 h 34"/>
              <a:gd name="T18" fmla="*/ 0 w 7"/>
              <a:gd name="T19" fmla="*/ 2147483646 h 34"/>
              <a:gd name="T20" fmla="*/ 2147483646 w 7"/>
              <a:gd name="T21" fmla="*/ 2147483646 h 34"/>
              <a:gd name="T22" fmla="*/ 2147483646 w 7"/>
              <a:gd name="T23" fmla="*/ 2147483646 h 34"/>
              <a:gd name="T24" fmla="*/ 2147483646 w 7"/>
              <a:gd name="T25" fmla="*/ 2147483646 h 34"/>
              <a:gd name="T26" fmla="*/ 2147483646 w 7"/>
              <a:gd name="T27" fmla="*/ 2147483646 h 34"/>
              <a:gd name="T28" fmla="*/ 2147483646 w 7"/>
              <a:gd name="T29" fmla="*/ 2147483646 h 34"/>
              <a:gd name="T30" fmla="*/ 2147483646 w 7"/>
              <a:gd name="T31" fmla="*/ 2147483646 h 34"/>
              <a:gd name="T32" fmla="*/ 2147483646 w 7"/>
              <a:gd name="T33" fmla="*/ 2147483646 h 34"/>
              <a:gd name="T34" fmla="*/ 2147483646 w 7"/>
              <a:gd name="T35" fmla="*/ 2147483646 h 34"/>
              <a:gd name="T36" fmla="*/ 2147483646 w 7"/>
              <a:gd name="T37" fmla="*/ 2147483646 h 34"/>
              <a:gd name="T38" fmla="*/ 2147483646 w 7"/>
              <a:gd name="T39" fmla="*/ 2147483646 h 34"/>
              <a:gd name="T40" fmla="*/ 2147483646 w 7"/>
              <a:gd name="T41" fmla="*/ 0 h 34"/>
              <a:gd name="T42" fmla="*/ 2147483646 w 7"/>
              <a:gd name="T43" fmla="*/ 0 h 34"/>
              <a:gd name="T44" fmla="*/ 2147483646 w 7"/>
              <a:gd name="T45" fmla="*/ 2147483646 h 34"/>
              <a:gd name="T46" fmla="*/ 2147483646 w 7"/>
              <a:gd name="T47" fmla="*/ 0 h 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
              <a:gd name="T73" fmla="*/ 0 h 34"/>
              <a:gd name="T74" fmla="*/ 7 w 7"/>
              <a:gd name="T75" fmla="*/ 34 h 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 h="34">
                <a:moveTo>
                  <a:pt x="5" y="0"/>
                </a:moveTo>
                <a:lnTo>
                  <a:pt x="1" y="1"/>
                </a:lnTo>
                <a:lnTo>
                  <a:pt x="0" y="5"/>
                </a:lnTo>
                <a:lnTo>
                  <a:pt x="0" y="11"/>
                </a:lnTo>
                <a:lnTo>
                  <a:pt x="0" y="15"/>
                </a:lnTo>
                <a:lnTo>
                  <a:pt x="0" y="19"/>
                </a:lnTo>
                <a:lnTo>
                  <a:pt x="0" y="23"/>
                </a:lnTo>
                <a:lnTo>
                  <a:pt x="0" y="26"/>
                </a:lnTo>
                <a:lnTo>
                  <a:pt x="0" y="28"/>
                </a:lnTo>
                <a:lnTo>
                  <a:pt x="0" y="30"/>
                </a:lnTo>
                <a:lnTo>
                  <a:pt x="5" y="34"/>
                </a:lnTo>
                <a:lnTo>
                  <a:pt x="7" y="30"/>
                </a:lnTo>
                <a:lnTo>
                  <a:pt x="7" y="26"/>
                </a:lnTo>
                <a:lnTo>
                  <a:pt x="7" y="23"/>
                </a:lnTo>
                <a:lnTo>
                  <a:pt x="7" y="19"/>
                </a:lnTo>
                <a:lnTo>
                  <a:pt x="7" y="13"/>
                </a:lnTo>
                <a:lnTo>
                  <a:pt x="7" y="11"/>
                </a:lnTo>
                <a:lnTo>
                  <a:pt x="7" y="7"/>
                </a:lnTo>
                <a:lnTo>
                  <a:pt x="5" y="9"/>
                </a:lnTo>
                <a:lnTo>
                  <a:pt x="5" y="0"/>
                </a:lnTo>
                <a:lnTo>
                  <a:pt x="3" y="0"/>
                </a:lnTo>
                <a:lnTo>
                  <a:pt x="1" y="1"/>
                </a:lnTo>
                <a:lnTo>
                  <a:pt x="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05" name="Freeform 74"/>
          <p:cNvSpPr>
            <a:spLocks/>
          </p:cNvSpPr>
          <p:nvPr/>
        </p:nvSpPr>
        <p:spPr bwMode="auto">
          <a:xfrm>
            <a:off x="5001817" y="2847975"/>
            <a:ext cx="10715" cy="14288"/>
          </a:xfrm>
          <a:custGeom>
            <a:avLst/>
            <a:gdLst>
              <a:gd name="T0" fmla="*/ 0 w 6"/>
              <a:gd name="T1" fmla="*/ 2147483646 h 9"/>
              <a:gd name="T2" fmla="*/ 2147483646 w 6"/>
              <a:gd name="T3" fmla="*/ 0 h 9"/>
              <a:gd name="T4" fmla="*/ 2147483646 w 6"/>
              <a:gd name="T5" fmla="*/ 0 h 9"/>
              <a:gd name="T6" fmla="*/ 2147483646 w 6"/>
              <a:gd name="T7" fmla="*/ 2147483646 h 9"/>
              <a:gd name="T8" fmla="*/ 2147483646 w 6"/>
              <a:gd name="T9" fmla="*/ 2147483646 h 9"/>
              <a:gd name="T10" fmla="*/ 2147483646 w 6"/>
              <a:gd name="T11" fmla="*/ 2147483646 h 9"/>
              <a:gd name="T12" fmla="*/ 2147483646 w 6"/>
              <a:gd name="T13" fmla="*/ 2147483646 h 9"/>
              <a:gd name="T14" fmla="*/ 2147483646 w 6"/>
              <a:gd name="T15" fmla="*/ 2147483646 h 9"/>
              <a:gd name="T16" fmla="*/ 2147483646 w 6"/>
              <a:gd name="T17" fmla="*/ 2147483646 h 9"/>
              <a:gd name="T18" fmla="*/ 0 w 6"/>
              <a:gd name="T19" fmla="*/ 2147483646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9"/>
              <a:gd name="T32" fmla="*/ 6 w 6"/>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9">
                <a:moveTo>
                  <a:pt x="0" y="1"/>
                </a:moveTo>
                <a:lnTo>
                  <a:pt x="4" y="0"/>
                </a:lnTo>
                <a:lnTo>
                  <a:pt x="2" y="0"/>
                </a:lnTo>
                <a:lnTo>
                  <a:pt x="2" y="9"/>
                </a:lnTo>
                <a:lnTo>
                  <a:pt x="4" y="9"/>
                </a:lnTo>
                <a:lnTo>
                  <a:pt x="6" y="7"/>
                </a:lnTo>
                <a:lnTo>
                  <a:pt x="4" y="9"/>
                </a:lnTo>
                <a:lnTo>
                  <a:pt x="6" y="9"/>
                </a:lnTo>
                <a:lnTo>
                  <a:pt x="6" y="7"/>
                </a:lnTo>
                <a:lnTo>
                  <a:pt x="0"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06" name="Freeform 75"/>
          <p:cNvSpPr>
            <a:spLocks/>
          </p:cNvSpPr>
          <p:nvPr/>
        </p:nvSpPr>
        <p:spPr bwMode="auto">
          <a:xfrm>
            <a:off x="5001816" y="2793206"/>
            <a:ext cx="27384" cy="66675"/>
          </a:xfrm>
          <a:custGeom>
            <a:avLst/>
            <a:gdLst>
              <a:gd name="T0" fmla="*/ 2147483646 w 16"/>
              <a:gd name="T1" fmla="*/ 2147483646 h 40"/>
              <a:gd name="T2" fmla="*/ 2147483646 w 16"/>
              <a:gd name="T3" fmla="*/ 0 h 40"/>
              <a:gd name="T4" fmla="*/ 2147483646 w 16"/>
              <a:gd name="T5" fmla="*/ 2147483646 h 40"/>
              <a:gd name="T6" fmla="*/ 2147483646 w 16"/>
              <a:gd name="T7" fmla="*/ 2147483646 h 40"/>
              <a:gd name="T8" fmla="*/ 2147483646 w 16"/>
              <a:gd name="T9" fmla="*/ 2147483646 h 40"/>
              <a:gd name="T10" fmla="*/ 2147483646 w 16"/>
              <a:gd name="T11" fmla="*/ 2147483646 h 40"/>
              <a:gd name="T12" fmla="*/ 2147483646 w 16"/>
              <a:gd name="T13" fmla="*/ 2147483646 h 40"/>
              <a:gd name="T14" fmla="*/ 2147483646 w 16"/>
              <a:gd name="T15" fmla="*/ 2147483646 h 40"/>
              <a:gd name="T16" fmla="*/ 0 w 16"/>
              <a:gd name="T17" fmla="*/ 2147483646 h 40"/>
              <a:gd name="T18" fmla="*/ 0 w 16"/>
              <a:gd name="T19" fmla="*/ 2147483646 h 40"/>
              <a:gd name="T20" fmla="*/ 2147483646 w 16"/>
              <a:gd name="T21" fmla="*/ 2147483646 h 40"/>
              <a:gd name="T22" fmla="*/ 2147483646 w 16"/>
              <a:gd name="T23" fmla="*/ 2147483646 h 40"/>
              <a:gd name="T24" fmla="*/ 2147483646 w 16"/>
              <a:gd name="T25" fmla="*/ 2147483646 h 40"/>
              <a:gd name="T26" fmla="*/ 2147483646 w 16"/>
              <a:gd name="T27" fmla="*/ 2147483646 h 40"/>
              <a:gd name="T28" fmla="*/ 2147483646 w 16"/>
              <a:gd name="T29" fmla="*/ 2147483646 h 40"/>
              <a:gd name="T30" fmla="*/ 2147483646 w 16"/>
              <a:gd name="T31" fmla="*/ 2147483646 h 40"/>
              <a:gd name="T32" fmla="*/ 2147483646 w 16"/>
              <a:gd name="T33" fmla="*/ 2147483646 h 40"/>
              <a:gd name="T34" fmla="*/ 2147483646 w 16"/>
              <a:gd name="T35" fmla="*/ 2147483646 h 40"/>
              <a:gd name="T36" fmla="*/ 2147483646 w 16"/>
              <a:gd name="T37" fmla="*/ 2147483646 h 40"/>
              <a:gd name="T38" fmla="*/ 2147483646 w 16"/>
              <a:gd name="T39" fmla="*/ 2147483646 h 40"/>
              <a:gd name="T40" fmla="*/ 2147483646 w 16"/>
              <a:gd name="T41" fmla="*/ 2147483646 h 40"/>
              <a:gd name="T42" fmla="*/ 2147483646 w 16"/>
              <a:gd name="T43" fmla="*/ 2147483646 h 40"/>
              <a:gd name="T44" fmla="*/ 2147483646 w 16"/>
              <a:gd name="T45" fmla="*/ 2147483646 h 40"/>
              <a:gd name="T46" fmla="*/ 2147483646 w 16"/>
              <a:gd name="T47" fmla="*/ 2147483646 h 4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6"/>
              <a:gd name="T73" fmla="*/ 0 h 40"/>
              <a:gd name="T74" fmla="*/ 16 w 16"/>
              <a:gd name="T75" fmla="*/ 40 h 4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6" h="40">
                <a:moveTo>
                  <a:pt x="8" y="4"/>
                </a:moveTo>
                <a:lnTo>
                  <a:pt x="10" y="0"/>
                </a:lnTo>
                <a:lnTo>
                  <a:pt x="6" y="4"/>
                </a:lnTo>
                <a:lnTo>
                  <a:pt x="4" y="10"/>
                </a:lnTo>
                <a:lnTo>
                  <a:pt x="2" y="15"/>
                </a:lnTo>
                <a:lnTo>
                  <a:pt x="2" y="19"/>
                </a:lnTo>
                <a:lnTo>
                  <a:pt x="2" y="25"/>
                </a:lnTo>
                <a:lnTo>
                  <a:pt x="2" y="29"/>
                </a:lnTo>
                <a:lnTo>
                  <a:pt x="0" y="33"/>
                </a:lnTo>
                <a:lnTo>
                  <a:pt x="0" y="34"/>
                </a:lnTo>
                <a:lnTo>
                  <a:pt x="6" y="40"/>
                </a:lnTo>
                <a:lnTo>
                  <a:pt x="8" y="34"/>
                </a:lnTo>
                <a:lnTo>
                  <a:pt x="10" y="31"/>
                </a:lnTo>
                <a:lnTo>
                  <a:pt x="10" y="25"/>
                </a:lnTo>
                <a:lnTo>
                  <a:pt x="10" y="21"/>
                </a:lnTo>
                <a:lnTo>
                  <a:pt x="10" y="15"/>
                </a:lnTo>
                <a:lnTo>
                  <a:pt x="12" y="11"/>
                </a:lnTo>
                <a:lnTo>
                  <a:pt x="12" y="10"/>
                </a:lnTo>
                <a:lnTo>
                  <a:pt x="14" y="8"/>
                </a:lnTo>
                <a:lnTo>
                  <a:pt x="16" y="4"/>
                </a:lnTo>
                <a:lnTo>
                  <a:pt x="14" y="8"/>
                </a:lnTo>
                <a:lnTo>
                  <a:pt x="16" y="8"/>
                </a:lnTo>
                <a:lnTo>
                  <a:pt x="16" y="4"/>
                </a:lnTo>
                <a:lnTo>
                  <a:pt x="8"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07" name="Freeform 76"/>
          <p:cNvSpPr>
            <a:spLocks/>
          </p:cNvSpPr>
          <p:nvPr/>
        </p:nvSpPr>
        <p:spPr bwMode="auto">
          <a:xfrm>
            <a:off x="5014912" y="2796778"/>
            <a:ext cx="14288" cy="3572"/>
          </a:xfrm>
          <a:custGeom>
            <a:avLst/>
            <a:gdLst>
              <a:gd name="T0" fmla="*/ 0 w 8"/>
              <a:gd name="T1" fmla="*/ 0 h 2"/>
              <a:gd name="T2" fmla="*/ 0 w 8"/>
              <a:gd name="T3" fmla="*/ 0 h 2"/>
              <a:gd name="T4" fmla="*/ 0 w 8"/>
              <a:gd name="T5" fmla="*/ 2147483646 h 2"/>
              <a:gd name="T6" fmla="*/ 2147483646 w 8"/>
              <a:gd name="T7" fmla="*/ 2147483646 h 2"/>
              <a:gd name="T8" fmla="*/ 2147483646 w 8"/>
              <a:gd name="T9" fmla="*/ 0 h 2"/>
              <a:gd name="T10" fmla="*/ 2147483646 w 8"/>
              <a:gd name="T11" fmla="*/ 0 h 2"/>
              <a:gd name="T12" fmla="*/ 0 w 8"/>
              <a:gd name="T13" fmla="*/ 0 h 2"/>
              <a:gd name="T14" fmla="*/ 0 60000 65536"/>
              <a:gd name="T15" fmla="*/ 0 60000 65536"/>
              <a:gd name="T16" fmla="*/ 0 60000 65536"/>
              <a:gd name="T17" fmla="*/ 0 60000 65536"/>
              <a:gd name="T18" fmla="*/ 0 60000 65536"/>
              <a:gd name="T19" fmla="*/ 0 60000 65536"/>
              <a:gd name="T20" fmla="*/ 0 60000 65536"/>
              <a:gd name="T21" fmla="*/ 0 w 8"/>
              <a:gd name="T22" fmla="*/ 0 h 2"/>
              <a:gd name="T23" fmla="*/ 8 w 8"/>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2">
                <a:moveTo>
                  <a:pt x="0" y="0"/>
                </a:moveTo>
                <a:lnTo>
                  <a:pt x="0" y="0"/>
                </a:lnTo>
                <a:lnTo>
                  <a:pt x="0" y="2"/>
                </a:lnTo>
                <a:lnTo>
                  <a:pt x="8" y="2"/>
                </a:lnTo>
                <a:lnTo>
                  <a:pt x="8"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08" name="Freeform 77"/>
          <p:cNvSpPr>
            <a:spLocks/>
          </p:cNvSpPr>
          <p:nvPr/>
        </p:nvSpPr>
        <p:spPr bwMode="auto">
          <a:xfrm>
            <a:off x="5014912" y="2787253"/>
            <a:ext cx="14288" cy="13097"/>
          </a:xfrm>
          <a:custGeom>
            <a:avLst/>
            <a:gdLst>
              <a:gd name="T0" fmla="*/ 2147483646 w 8"/>
              <a:gd name="T1" fmla="*/ 0 h 8"/>
              <a:gd name="T2" fmla="*/ 0 w 8"/>
              <a:gd name="T3" fmla="*/ 2147483646 h 8"/>
              <a:gd name="T4" fmla="*/ 0 w 8"/>
              <a:gd name="T5" fmla="*/ 2147483646 h 8"/>
              <a:gd name="T6" fmla="*/ 2147483646 w 8"/>
              <a:gd name="T7" fmla="*/ 2147483646 h 8"/>
              <a:gd name="T8" fmla="*/ 2147483646 w 8"/>
              <a:gd name="T9" fmla="*/ 2147483646 h 8"/>
              <a:gd name="T10" fmla="*/ 2147483646 w 8"/>
              <a:gd name="T11" fmla="*/ 2147483646 h 8"/>
              <a:gd name="T12" fmla="*/ 2147483646 w 8"/>
              <a:gd name="T13" fmla="*/ 0 h 8"/>
              <a:gd name="T14" fmla="*/ 0 w 8"/>
              <a:gd name="T15" fmla="*/ 0 h 8"/>
              <a:gd name="T16" fmla="*/ 0 w 8"/>
              <a:gd name="T17" fmla="*/ 2147483646 h 8"/>
              <a:gd name="T18" fmla="*/ 2147483646 w 8"/>
              <a:gd name="T19" fmla="*/ 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8"/>
              <a:gd name="T32" fmla="*/ 8 w 8"/>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8">
                <a:moveTo>
                  <a:pt x="4" y="0"/>
                </a:moveTo>
                <a:lnTo>
                  <a:pt x="0" y="4"/>
                </a:lnTo>
                <a:lnTo>
                  <a:pt x="0" y="6"/>
                </a:lnTo>
                <a:lnTo>
                  <a:pt x="8" y="6"/>
                </a:lnTo>
                <a:lnTo>
                  <a:pt x="8" y="4"/>
                </a:lnTo>
                <a:lnTo>
                  <a:pt x="4" y="8"/>
                </a:lnTo>
                <a:lnTo>
                  <a:pt x="4" y="0"/>
                </a:lnTo>
                <a:lnTo>
                  <a:pt x="0" y="0"/>
                </a:lnTo>
                <a:lnTo>
                  <a:pt x="0" y="4"/>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09" name="Freeform 78"/>
          <p:cNvSpPr>
            <a:spLocks/>
          </p:cNvSpPr>
          <p:nvPr/>
        </p:nvSpPr>
        <p:spPr bwMode="auto">
          <a:xfrm>
            <a:off x="5022056" y="2780110"/>
            <a:ext cx="14288" cy="20240"/>
          </a:xfrm>
          <a:custGeom>
            <a:avLst/>
            <a:gdLst>
              <a:gd name="T0" fmla="*/ 2147483646 w 9"/>
              <a:gd name="T1" fmla="*/ 2147483646 h 12"/>
              <a:gd name="T2" fmla="*/ 2147483646 w 9"/>
              <a:gd name="T3" fmla="*/ 0 h 12"/>
              <a:gd name="T4" fmla="*/ 2147483646 w 9"/>
              <a:gd name="T5" fmla="*/ 2147483646 h 12"/>
              <a:gd name="T6" fmla="*/ 2147483646 w 9"/>
              <a:gd name="T7" fmla="*/ 2147483646 h 12"/>
              <a:gd name="T8" fmla="*/ 2147483646 w 9"/>
              <a:gd name="T9" fmla="*/ 2147483646 h 12"/>
              <a:gd name="T10" fmla="*/ 2147483646 w 9"/>
              <a:gd name="T11" fmla="*/ 2147483646 h 12"/>
              <a:gd name="T12" fmla="*/ 0 w 9"/>
              <a:gd name="T13" fmla="*/ 2147483646 h 12"/>
              <a:gd name="T14" fmla="*/ 0 w 9"/>
              <a:gd name="T15" fmla="*/ 2147483646 h 12"/>
              <a:gd name="T16" fmla="*/ 0 w 9"/>
              <a:gd name="T17" fmla="*/ 2147483646 h 12"/>
              <a:gd name="T18" fmla="*/ 0 w 9"/>
              <a:gd name="T19" fmla="*/ 2147483646 h 12"/>
              <a:gd name="T20" fmla="*/ 0 w 9"/>
              <a:gd name="T21" fmla="*/ 2147483646 h 12"/>
              <a:gd name="T22" fmla="*/ 2147483646 w 9"/>
              <a:gd name="T23" fmla="*/ 2147483646 h 12"/>
              <a:gd name="T24" fmla="*/ 2147483646 w 9"/>
              <a:gd name="T25" fmla="*/ 2147483646 h 12"/>
              <a:gd name="T26" fmla="*/ 2147483646 w 9"/>
              <a:gd name="T27" fmla="*/ 2147483646 h 12"/>
              <a:gd name="T28" fmla="*/ 2147483646 w 9"/>
              <a:gd name="T29" fmla="*/ 2147483646 h 12"/>
              <a:gd name="T30" fmla="*/ 2147483646 w 9"/>
              <a:gd name="T31" fmla="*/ 2147483646 h 12"/>
              <a:gd name="T32" fmla="*/ 2147483646 w 9"/>
              <a:gd name="T33" fmla="*/ 2147483646 h 12"/>
              <a:gd name="T34" fmla="*/ 2147483646 w 9"/>
              <a:gd name="T35" fmla="*/ 2147483646 h 12"/>
              <a:gd name="T36" fmla="*/ 2147483646 w 9"/>
              <a:gd name="T37" fmla="*/ 2147483646 h 12"/>
              <a:gd name="T38" fmla="*/ 2147483646 w 9"/>
              <a:gd name="T39" fmla="*/ 2147483646 h 12"/>
              <a:gd name="T40" fmla="*/ 2147483646 w 9"/>
              <a:gd name="T41" fmla="*/ 2147483646 h 12"/>
              <a:gd name="T42" fmla="*/ 2147483646 w 9"/>
              <a:gd name="T43" fmla="*/ 2147483646 h 12"/>
              <a:gd name="T44" fmla="*/ 2147483646 w 9"/>
              <a:gd name="T45" fmla="*/ 2147483646 h 12"/>
              <a:gd name="T46" fmla="*/ 2147483646 w 9"/>
              <a:gd name="T47" fmla="*/ 2147483646 h 1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
              <a:gd name="T73" fmla="*/ 0 h 12"/>
              <a:gd name="T74" fmla="*/ 9 w 9"/>
              <a:gd name="T75" fmla="*/ 12 h 1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 h="12">
                <a:moveTo>
                  <a:pt x="2" y="4"/>
                </a:moveTo>
                <a:lnTo>
                  <a:pt x="6" y="0"/>
                </a:lnTo>
                <a:lnTo>
                  <a:pt x="4" y="2"/>
                </a:lnTo>
                <a:lnTo>
                  <a:pt x="2" y="2"/>
                </a:lnTo>
                <a:lnTo>
                  <a:pt x="2" y="4"/>
                </a:lnTo>
                <a:lnTo>
                  <a:pt x="0" y="4"/>
                </a:lnTo>
                <a:lnTo>
                  <a:pt x="0" y="12"/>
                </a:lnTo>
                <a:lnTo>
                  <a:pt x="4" y="12"/>
                </a:lnTo>
                <a:lnTo>
                  <a:pt x="6" y="12"/>
                </a:lnTo>
                <a:lnTo>
                  <a:pt x="6" y="10"/>
                </a:lnTo>
                <a:lnTo>
                  <a:pt x="8" y="10"/>
                </a:lnTo>
                <a:lnTo>
                  <a:pt x="8" y="8"/>
                </a:lnTo>
                <a:lnTo>
                  <a:pt x="6" y="10"/>
                </a:lnTo>
                <a:lnTo>
                  <a:pt x="9" y="4"/>
                </a:lnTo>
                <a:lnTo>
                  <a:pt x="6" y="10"/>
                </a:lnTo>
                <a:lnTo>
                  <a:pt x="9" y="10"/>
                </a:lnTo>
                <a:lnTo>
                  <a:pt x="9" y="4"/>
                </a:lnTo>
                <a:lnTo>
                  <a:pt x="2"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10" name="Freeform 79"/>
          <p:cNvSpPr>
            <a:spLocks/>
          </p:cNvSpPr>
          <p:nvPr/>
        </p:nvSpPr>
        <p:spPr bwMode="auto">
          <a:xfrm>
            <a:off x="5025629" y="2772966"/>
            <a:ext cx="10715" cy="16669"/>
          </a:xfrm>
          <a:custGeom>
            <a:avLst/>
            <a:gdLst>
              <a:gd name="T0" fmla="*/ 2147483646 w 7"/>
              <a:gd name="T1" fmla="*/ 0 h 10"/>
              <a:gd name="T2" fmla="*/ 0 w 7"/>
              <a:gd name="T3" fmla="*/ 2147483646 h 10"/>
              <a:gd name="T4" fmla="*/ 0 w 7"/>
              <a:gd name="T5" fmla="*/ 2147483646 h 10"/>
              <a:gd name="T6" fmla="*/ 2147483646 w 7"/>
              <a:gd name="T7" fmla="*/ 2147483646 h 10"/>
              <a:gd name="T8" fmla="*/ 2147483646 w 7"/>
              <a:gd name="T9" fmla="*/ 2147483646 h 10"/>
              <a:gd name="T10" fmla="*/ 2147483646 w 7"/>
              <a:gd name="T11" fmla="*/ 2147483646 h 10"/>
              <a:gd name="T12" fmla="*/ 2147483646 w 7"/>
              <a:gd name="T13" fmla="*/ 0 h 10"/>
              <a:gd name="T14" fmla="*/ 0 w 7"/>
              <a:gd name="T15" fmla="*/ 0 h 10"/>
              <a:gd name="T16" fmla="*/ 0 w 7"/>
              <a:gd name="T17" fmla="*/ 2147483646 h 10"/>
              <a:gd name="T18" fmla="*/ 2147483646 w 7"/>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10"/>
              <a:gd name="T32" fmla="*/ 7 w 7"/>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10">
                <a:moveTo>
                  <a:pt x="4" y="0"/>
                </a:moveTo>
                <a:lnTo>
                  <a:pt x="0" y="6"/>
                </a:lnTo>
                <a:lnTo>
                  <a:pt x="0" y="8"/>
                </a:lnTo>
                <a:lnTo>
                  <a:pt x="7" y="8"/>
                </a:lnTo>
                <a:lnTo>
                  <a:pt x="7" y="6"/>
                </a:lnTo>
                <a:lnTo>
                  <a:pt x="4" y="10"/>
                </a:lnTo>
                <a:lnTo>
                  <a:pt x="4" y="0"/>
                </a:lnTo>
                <a:lnTo>
                  <a:pt x="0" y="0"/>
                </a:lnTo>
                <a:lnTo>
                  <a:pt x="0" y="6"/>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11" name="Freeform 80"/>
          <p:cNvSpPr>
            <a:spLocks/>
          </p:cNvSpPr>
          <p:nvPr/>
        </p:nvSpPr>
        <p:spPr bwMode="auto">
          <a:xfrm>
            <a:off x="5029200" y="2772966"/>
            <a:ext cx="10716" cy="16669"/>
          </a:xfrm>
          <a:custGeom>
            <a:avLst/>
            <a:gdLst>
              <a:gd name="T0" fmla="*/ 0 w 7"/>
              <a:gd name="T1" fmla="*/ 2147483646 h 10"/>
              <a:gd name="T2" fmla="*/ 2147483646 w 7"/>
              <a:gd name="T3" fmla="*/ 0 h 10"/>
              <a:gd name="T4" fmla="*/ 2147483646 w 7"/>
              <a:gd name="T5" fmla="*/ 0 h 10"/>
              <a:gd name="T6" fmla="*/ 2147483646 w 7"/>
              <a:gd name="T7" fmla="*/ 2147483646 h 10"/>
              <a:gd name="T8" fmla="*/ 2147483646 w 7"/>
              <a:gd name="T9" fmla="*/ 2147483646 h 10"/>
              <a:gd name="T10" fmla="*/ 2147483646 w 7"/>
              <a:gd name="T11" fmla="*/ 2147483646 h 10"/>
              <a:gd name="T12" fmla="*/ 2147483646 w 7"/>
              <a:gd name="T13" fmla="*/ 2147483646 h 10"/>
              <a:gd name="T14" fmla="*/ 2147483646 w 7"/>
              <a:gd name="T15" fmla="*/ 2147483646 h 10"/>
              <a:gd name="T16" fmla="*/ 2147483646 w 7"/>
              <a:gd name="T17" fmla="*/ 2147483646 h 10"/>
              <a:gd name="T18" fmla="*/ 0 w 7"/>
              <a:gd name="T19" fmla="*/ 2147483646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10"/>
              <a:gd name="T32" fmla="*/ 7 w 7"/>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10">
                <a:moveTo>
                  <a:pt x="0" y="6"/>
                </a:moveTo>
                <a:lnTo>
                  <a:pt x="4" y="0"/>
                </a:lnTo>
                <a:lnTo>
                  <a:pt x="2" y="0"/>
                </a:lnTo>
                <a:lnTo>
                  <a:pt x="2" y="10"/>
                </a:lnTo>
                <a:lnTo>
                  <a:pt x="4" y="10"/>
                </a:lnTo>
                <a:lnTo>
                  <a:pt x="7" y="6"/>
                </a:lnTo>
                <a:lnTo>
                  <a:pt x="4" y="10"/>
                </a:lnTo>
                <a:lnTo>
                  <a:pt x="7" y="10"/>
                </a:lnTo>
                <a:lnTo>
                  <a:pt x="7" y="6"/>
                </a:lnTo>
                <a:lnTo>
                  <a:pt x="0" y="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12" name="Freeform 81"/>
          <p:cNvSpPr>
            <a:spLocks/>
          </p:cNvSpPr>
          <p:nvPr/>
        </p:nvSpPr>
        <p:spPr bwMode="auto">
          <a:xfrm>
            <a:off x="5029200" y="2770585"/>
            <a:ext cx="10716" cy="13097"/>
          </a:xfrm>
          <a:custGeom>
            <a:avLst/>
            <a:gdLst>
              <a:gd name="T0" fmla="*/ 2147483646 w 7"/>
              <a:gd name="T1" fmla="*/ 0 h 8"/>
              <a:gd name="T2" fmla="*/ 0 w 7"/>
              <a:gd name="T3" fmla="*/ 2147483646 h 8"/>
              <a:gd name="T4" fmla="*/ 0 w 7"/>
              <a:gd name="T5" fmla="*/ 2147483646 h 8"/>
              <a:gd name="T6" fmla="*/ 2147483646 w 7"/>
              <a:gd name="T7" fmla="*/ 2147483646 h 8"/>
              <a:gd name="T8" fmla="*/ 2147483646 w 7"/>
              <a:gd name="T9" fmla="*/ 2147483646 h 8"/>
              <a:gd name="T10" fmla="*/ 2147483646 w 7"/>
              <a:gd name="T11" fmla="*/ 2147483646 h 8"/>
              <a:gd name="T12" fmla="*/ 2147483646 w 7"/>
              <a:gd name="T13" fmla="*/ 0 h 8"/>
              <a:gd name="T14" fmla="*/ 0 w 7"/>
              <a:gd name="T15" fmla="*/ 0 h 8"/>
              <a:gd name="T16" fmla="*/ 0 w 7"/>
              <a:gd name="T17" fmla="*/ 2147483646 h 8"/>
              <a:gd name="T18" fmla="*/ 2147483646 w 7"/>
              <a:gd name="T19" fmla="*/ 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8"/>
              <a:gd name="T32" fmla="*/ 7 w 7"/>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8">
                <a:moveTo>
                  <a:pt x="2" y="0"/>
                </a:moveTo>
                <a:lnTo>
                  <a:pt x="0" y="4"/>
                </a:lnTo>
                <a:lnTo>
                  <a:pt x="0" y="8"/>
                </a:lnTo>
                <a:lnTo>
                  <a:pt x="7" y="8"/>
                </a:lnTo>
                <a:lnTo>
                  <a:pt x="7" y="4"/>
                </a:lnTo>
                <a:lnTo>
                  <a:pt x="5" y="6"/>
                </a:lnTo>
                <a:lnTo>
                  <a:pt x="2" y="0"/>
                </a:lnTo>
                <a:lnTo>
                  <a:pt x="0" y="0"/>
                </a:lnTo>
                <a:lnTo>
                  <a:pt x="0" y="4"/>
                </a:lnTo>
                <a:lnTo>
                  <a:pt x="2"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13" name="Freeform 82"/>
          <p:cNvSpPr>
            <a:spLocks/>
          </p:cNvSpPr>
          <p:nvPr/>
        </p:nvSpPr>
        <p:spPr bwMode="auto">
          <a:xfrm>
            <a:off x="5031581" y="2768204"/>
            <a:ext cx="15479" cy="11906"/>
          </a:xfrm>
          <a:custGeom>
            <a:avLst/>
            <a:gdLst>
              <a:gd name="T0" fmla="*/ 2147483646 w 9"/>
              <a:gd name="T1" fmla="*/ 2147483646 h 7"/>
              <a:gd name="T2" fmla="*/ 2147483646 w 9"/>
              <a:gd name="T3" fmla="*/ 0 h 7"/>
              <a:gd name="T4" fmla="*/ 0 w 9"/>
              <a:gd name="T5" fmla="*/ 2147483646 h 7"/>
              <a:gd name="T6" fmla="*/ 2147483646 w 9"/>
              <a:gd name="T7" fmla="*/ 2147483646 h 7"/>
              <a:gd name="T8" fmla="*/ 2147483646 w 9"/>
              <a:gd name="T9" fmla="*/ 2147483646 h 7"/>
              <a:gd name="T10" fmla="*/ 2147483646 w 9"/>
              <a:gd name="T11" fmla="*/ 2147483646 h 7"/>
              <a:gd name="T12" fmla="*/ 2147483646 w 9"/>
              <a:gd name="T13" fmla="*/ 2147483646 h 7"/>
              <a:gd name="T14" fmla="*/ 2147483646 w 9"/>
              <a:gd name="T15" fmla="*/ 2147483646 h 7"/>
              <a:gd name="T16" fmla="*/ 2147483646 w 9"/>
              <a:gd name="T17" fmla="*/ 2147483646 h 7"/>
              <a:gd name="T18" fmla="*/ 2147483646 w 9"/>
              <a:gd name="T19" fmla="*/ 2147483646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7"/>
              <a:gd name="T32" fmla="*/ 9 w 9"/>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7">
                <a:moveTo>
                  <a:pt x="2" y="3"/>
                </a:moveTo>
                <a:lnTo>
                  <a:pt x="3" y="0"/>
                </a:lnTo>
                <a:lnTo>
                  <a:pt x="0" y="1"/>
                </a:lnTo>
                <a:lnTo>
                  <a:pt x="3" y="7"/>
                </a:lnTo>
                <a:lnTo>
                  <a:pt x="7" y="7"/>
                </a:lnTo>
                <a:lnTo>
                  <a:pt x="9" y="3"/>
                </a:lnTo>
                <a:lnTo>
                  <a:pt x="7" y="7"/>
                </a:lnTo>
                <a:lnTo>
                  <a:pt x="9" y="5"/>
                </a:lnTo>
                <a:lnTo>
                  <a:pt x="9" y="3"/>
                </a:lnTo>
                <a:lnTo>
                  <a:pt x="2"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14" name="Freeform 83"/>
          <p:cNvSpPr>
            <a:spLocks/>
          </p:cNvSpPr>
          <p:nvPr/>
        </p:nvSpPr>
        <p:spPr bwMode="auto">
          <a:xfrm>
            <a:off x="5035154" y="2762250"/>
            <a:ext cx="11906" cy="10716"/>
          </a:xfrm>
          <a:custGeom>
            <a:avLst/>
            <a:gdLst>
              <a:gd name="T0" fmla="*/ 2147483646 w 7"/>
              <a:gd name="T1" fmla="*/ 0 h 7"/>
              <a:gd name="T2" fmla="*/ 0 w 7"/>
              <a:gd name="T3" fmla="*/ 2147483646 h 7"/>
              <a:gd name="T4" fmla="*/ 0 w 7"/>
              <a:gd name="T5" fmla="*/ 2147483646 h 7"/>
              <a:gd name="T6" fmla="*/ 2147483646 w 7"/>
              <a:gd name="T7" fmla="*/ 2147483646 h 7"/>
              <a:gd name="T8" fmla="*/ 2147483646 w 7"/>
              <a:gd name="T9" fmla="*/ 2147483646 h 7"/>
              <a:gd name="T10" fmla="*/ 2147483646 w 7"/>
              <a:gd name="T11" fmla="*/ 2147483646 h 7"/>
              <a:gd name="T12" fmla="*/ 2147483646 w 7"/>
              <a:gd name="T13" fmla="*/ 0 h 7"/>
              <a:gd name="T14" fmla="*/ 0 w 7"/>
              <a:gd name="T15" fmla="*/ 0 h 7"/>
              <a:gd name="T16" fmla="*/ 0 w 7"/>
              <a:gd name="T17" fmla="*/ 2147483646 h 7"/>
              <a:gd name="T18" fmla="*/ 2147483646 w 7"/>
              <a:gd name="T19" fmla="*/ 0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7"/>
              <a:gd name="T32" fmla="*/ 7 w 7"/>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7">
                <a:moveTo>
                  <a:pt x="1" y="0"/>
                </a:moveTo>
                <a:lnTo>
                  <a:pt x="0" y="4"/>
                </a:lnTo>
                <a:lnTo>
                  <a:pt x="0" y="7"/>
                </a:lnTo>
                <a:lnTo>
                  <a:pt x="7" y="7"/>
                </a:lnTo>
                <a:lnTo>
                  <a:pt x="7" y="4"/>
                </a:lnTo>
                <a:lnTo>
                  <a:pt x="5" y="7"/>
                </a:lnTo>
                <a:lnTo>
                  <a:pt x="1" y="0"/>
                </a:lnTo>
                <a:lnTo>
                  <a:pt x="0" y="0"/>
                </a:lnTo>
                <a:lnTo>
                  <a:pt x="0" y="4"/>
                </a:lnTo>
                <a:lnTo>
                  <a:pt x="1"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15" name="Freeform 84"/>
          <p:cNvSpPr>
            <a:spLocks/>
          </p:cNvSpPr>
          <p:nvPr/>
        </p:nvSpPr>
        <p:spPr bwMode="auto">
          <a:xfrm>
            <a:off x="5036344" y="2758678"/>
            <a:ext cx="16669" cy="14288"/>
          </a:xfrm>
          <a:custGeom>
            <a:avLst/>
            <a:gdLst>
              <a:gd name="T0" fmla="*/ 2147483646 w 10"/>
              <a:gd name="T1" fmla="*/ 2147483646 h 9"/>
              <a:gd name="T2" fmla="*/ 2147483646 w 10"/>
              <a:gd name="T3" fmla="*/ 0 h 9"/>
              <a:gd name="T4" fmla="*/ 0 w 10"/>
              <a:gd name="T5" fmla="*/ 2147483646 h 9"/>
              <a:gd name="T6" fmla="*/ 2147483646 w 10"/>
              <a:gd name="T7" fmla="*/ 2147483646 h 9"/>
              <a:gd name="T8" fmla="*/ 2147483646 w 10"/>
              <a:gd name="T9" fmla="*/ 2147483646 h 9"/>
              <a:gd name="T10" fmla="*/ 2147483646 w 10"/>
              <a:gd name="T11" fmla="*/ 2147483646 h 9"/>
              <a:gd name="T12" fmla="*/ 2147483646 w 10"/>
              <a:gd name="T13" fmla="*/ 2147483646 h 9"/>
              <a:gd name="T14" fmla="*/ 2147483646 w 10"/>
              <a:gd name="T15" fmla="*/ 2147483646 h 9"/>
              <a:gd name="T16" fmla="*/ 2147483646 w 10"/>
              <a:gd name="T17" fmla="*/ 2147483646 h 9"/>
              <a:gd name="T18" fmla="*/ 2147483646 w 10"/>
              <a:gd name="T19" fmla="*/ 2147483646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9"/>
              <a:gd name="T32" fmla="*/ 10 w 10"/>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9">
                <a:moveTo>
                  <a:pt x="2" y="4"/>
                </a:moveTo>
                <a:lnTo>
                  <a:pt x="4" y="0"/>
                </a:lnTo>
                <a:lnTo>
                  <a:pt x="0" y="2"/>
                </a:lnTo>
                <a:lnTo>
                  <a:pt x="4" y="9"/>
                </a:lnTo>
                <a:lnTo>
                  <a:pt x="8" y="7"/>
                </a:lnTo>
                <a:lnTo>
                  <a:pt x="10" y="4"/>
                </a:lnTo>
                <a:lnTo>
                  <a:pt x="8" y="7"/>
                </a:lnTo>
                <a:lnTo>
                  <a:pt x="10" y="6"/>
                </a:lnTo>
                <a:lnTo>
                  <a:pt x="10" y="4"/>
                </a:lnTo>
                <a:lnTo>
                  <a:pt x="2"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16" name="Freeform 85"/>
          <p:cNvSpPr>
            <a:spLocks/>
          </p:cNvSpPr>
          <p:nvPr/>
        </p:nvSpPr>
        <p:spPr bwMode="auto">
          <a:xfrm>
            <a:off x="5039916" y="2749154"/>
            <a:ext cx="16669" cy="16669"/>
          </a:xfrm>
          <a:custGeom>
            <a:avLst/>
            <a:gdLst>
              <a:gd name="T0" fmla="*/ 2147483646 w 10"/>
              <a:gd name="T1" fmla="*/ 0 h 10"/>
              <a:gd name="T2" fmla="*/ 2147483646 w 10"/>
              <a:gd name="T3" fmla="*/ 2147483646 h 10"/>
              <a:gd name="T4" fmla="*/ 2147483646 w 10"/>
              <a:gd name="T5" fmla="*/ 2147483646 h 10"/>
              <a:gd name="T6" fmla="*/ 2147483646 w 10"/>
              <a:gd name="T7" fmla="*/ 2147483646 h 10"/>
              <a:gd name="T8" fmla="*/ 2147483646 w 10"/>
              <a:gd name="T9" fmla="*/ 2147483646 h 10"/>
              <a:gd name="T10" fmla="*/ 2147483646 w 10"/>
              <a:gd name="T11" fmla="*/ 2147483646 h 10"/>
              <a:gd name="T12" fmla="*/ 0 w 10"/>
              <a:gd name="T13" fmla="*/ 2147483646 h 10"/>
              <a:gd name="T14" fmla="*/ 0 w 10"/>
              <a:gd name="T15" fmla="*/ 2147483646 h 10"/>
              <a:gd name="T16" fmla="*/ 0 w 10"/>
              <a:gd name="T17" fmla="*/ 2147483646 h 10"/>
              <a:gd name="T18" fmla="*/ 0 w 10"/>
              <a:gd name="T19" fmla="*/ 2147483646 h 10"/>
              <a:gd name="T20" fmla="*/ 2147483646 w 10"/>
              <a:gd name="T21" fmla="*/ 2147483646 h 10"/>
              <a:gd name="T22" fmla="*/ 2147483646 w 10"/>
              <a:gd name="T23" fmla="*/ 2147483646 h 10"/>
              <a:gd name="T24" fmla="*/ 2147483646 w 10"/>
              <a:gd name="T25" fmla="*/ 2147483646 h 10"/>
              <a:gd name="T26" fmla="*/ 2147483646 w 10"/>
              <a:gd name="T27" fmla="*/ 2147483646 h 10"/>
              <a:gd name="T28" fmla="*/ 2147483646 w 10"/>
              <a:gd name="T29" fmla="*/ 2147483646 h 10"/>
              <a:gd name="T30" fmla="*/ 2147483646 w 10"/>
              <a:gd name="T31" fmla="*/ 2147483646 h 10"/>
              <a:gd name="T32" fmla="*/ 2147483646 w 10"/>
              <a:gd name="T33" fmla="*/ 2147483646 h 10"/>
              <a:gd name="T34" fmla="*/ 2147483646 w 10"/>
              <a:gd name="T35" fmla="*/ 2147483646 h 10"/>
              <a:gd name="T36" fmla="*/ 2147483646 w 10"/>
              <a:gd name="T37" fmla="*/ 2147483646 h 10"/>
              <a:gd name="T38" fmla="*/ 2147483646 w 10"/>
              <a:gd name="T39" fmla="*/ 2147483646 h 10"/>
              <a:gd name="T40" fmla="*/ 2147483646 w 10"/>
              <a:gd name="T41" fmla="*/ 0 h 10"/>
              <a:gd name="T42" fmla="*/ 2147483646 w 10"/>
              <a:gd name="T43" fmla="*/ 0 h 10"/>
              <a:gd name="T44" fmla="*/ 2147483646 w 10"/>
              <a:gd name="T45" fmla="*/ 2147483646 h 10"/>
              <a:gd name="T46" fmla="*/ 2147483646 w 10"/>
              <a:gd name="T47" fmla="*/ 0 h 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
              <a:gd name="T73" fmla="*/ 0 h 10"/>
              <a:gd name="T74" fmla="*/ 10 w 10"/>
              <a:gd name="T75" fmla="*/ 10 h 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 h="10">
                <a:moveTo>
                  <a:pt x="6" y="0"/>
                </a:moveTo>
                <a:lnTo>
                  <a:pt x="2" y="4"/>
                </a:lnTo>
                <a:lnTo>
                  <a:pt x="0" y="6"/>
                </a:lnTo>
                <a:lnTo>
                  <a:pt x="0" y="8"/>
                </a:lnTo>
                <a:lnTo>
                  <a:pt x="0" y="10"/>
                </a:lnTo>
                <a:lnTo>
                  <a:pt x="8" y="10"/>
                </a:lnTo>
                <a:lnTo>
                  <a:pt x="8" y="8"/>
                </a:lnTo>
                <a:lnTo>
                  <a:pt x="10" y="8"/>
                </a:lnTo>
                <a:lnTo>
                  <a:pt x="10" y="6"/>
                </a:lnTo>
                <a:lnTo>
                  <a:pt x="10" y="4"/>
                </a:lnTo>
                <a:lnTo>
                  <a:pt x="6" y="8"/>
                </a:lnTo>
                <a:lnTo>
                  <a:pt x="6" y="0"/>
                </a:lnTo>
                <a:lnTo>
                  <a:pt x="2" y="0"/>
                </a:lnTo>
                <a:lnTo>
                  <a:pt x="2" y="4"/>
                </a:lnTo>
                <a:lnTo>
                  <a:pt x="6"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17" name="Freeform 86"/>
          <p:cNvSpPr>
            <a:spLocks/>
          </p:cNvSpPr>
          <p:nvPr/>
        </p:nvSpPr>
        <p:spPr bwMode="auto">
          <a:xfrm>
            <a:off x="5050632" y="2745582"/>
            <a:ext cx="13097" cy="16669"/>
          </a:xfrm>
          <a:custGeom>
            <a:avLst/>
            <a:gdLst>
              <a:gd name="T0" fmla="*/ 0 w 8"/>
              <a:gd name="T1" fmla="*/ 0 h 10"/>
              <a:gd name="T2" fmla="*/ 0 w 8"/>
              <a:gd name="T3" fmla="*/ 2147483646 h 10"/>
              <a:gd name="T4" fmla="*/ 0 w 8"/>
              <a:gd name="T5" fmla="*/ 2147483646 h 10"/>
              <a:gd name="T6" fmla="*/ 0 w 8"/>
              <a:gd name="T7" fmla="*/ 2147483646 h 10"/>
              <a:gd name="T8" fmla="*/ 0 w 8"/>
              <a:gd name="T9" fmla="*/ 2147483646 h 10"/>
              <a:gd name="T10" fmla="*/ 0 w 8"/>
              <a:gd name="T11" fmla="*/ 2147483646 h 10"/>
              <a:gd name="T12" fmla="*/ 0 w 8"/>
              <a:gd name="T13" fmla="*/ 2147483646 h 10"/>
              <a:gd name="T14" fmla="*/ 0 w 8"/>
              <a:gd name="T15" fmla="*/ 2147483646 h 10"/>
              <a:gd name="T16" fmla="*/ 0 w 8"/>
              <a:gd name="T17" fmla="*/ 2147483646 h 10"/>
              <a:gd name="T18" fmla="*/ 0 w 8"/>
              <a:gd name="T19" fmla="*/ 2147483646 h 10"/>
              <a:gd name="T20" fmla="*/ 0 w 8"/>
              <a:gd name="T21" fmla="*/ 2147483646 h 10"/>
              <a:gd name="T22" fmla="*/ 2147483646 w 8"/>
              <a:gd name="T23" fmla="*/ 2147483646 h 10"/>
              <a:gd name="T24" fmla="*/ 2147483646 w 8"/>
              <a:gd name="T25" fmla="*/ 2147483646 h 10"/>
              <a:gd name="T26" fmla="*/ 2147483646 w 8"/>
              <a:gd name="T27" fmla="*/ 2147483646 h 10"/>
              <a:gd name="T28" fmla="*/ 2147483646 w 8"/>
              <a:gd name="T29" fmla="*/ 2147483646 h 10"/>
              <a:gd name="T30" fmla="*/ 2147483646 w 8"/>
              <a:gd name="T31" fmla="*/ 2147483646 h 10"/>
              <a:gd name="T32" fmla="*/ 2147483646 w 8"/>
              <a:gd name="T33" fmla="*/ 2147483646 h 10"/>
              <a:gd name="T34" fmla="*/ 2147483646 w 8"/>
              <a:gd name="T35" fmla="*/ 2147483646 h 10"/>
              <a:gd name="T36" fmla="*/ 2147483646 w 8"/>
              <a:gd name="T37" fmla="*/ 2147483646 h 10"/>
              <a:gd name="T38" fmla="*/ 2147483646 w 8"/>
              <a:gd name="T39" fmla="*/ 2147483646 h 10"/>
              <a:gd name="T40" fmla="*/ 0 w 8"/>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10"/>
              <a:gd name="T65" fmla="*/ 8 w 8"/>
              <a:gd name="T66" fmla="*/ 10 h 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10">
                <a:moveTo>
                  <a:pt x="0" y="0"/>
                </a:moveTo>
                <a:lnTo>
                  <a:pt x="0" y="2"/>
                </a:lnTo>
                <a:lnTo>
                  <a:pt x="0" y="10"/>
                </a:lnTo>
                <a:lnTo>
                  <a:pt x="2" y="10"/>
                </a:lnTo>
                <a:lnTo>
                  <a:pt x="4" y="10"/>
                </a:lnTo>
                <a:lnTo>
                  <a:pt x="4" y="8"/>
                </a:lnTo>
                <a:lnTo>
                  <a:pt x="6" y="8"/>
                </a:lnTo>
                <a:lnTo>
                  <a:pt x="6" y="6"/>
                </a:lnTo>
                <a:lnTo>
                  <a:pt x="8" y="6"/>
                </a:lnTo>
                <a:lnTo>
                  <a:pt x="8" y="4"/>
                </a:lnTo>
                <a:lnTo>
                  <a:pt x="8" y="2"/>
                </a:lnTo>
                <a:lnTo>
                  <a:pt x="6" y="4"/>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18" name="Freeform 87"/>
          <p:cNvSpPr>
            <a:spLocks/>
          </p:cNvSpPr>
          <p:nvPr/>
        </p:nvSpPr>
        <p:spPr bwMode="auto">
          <a:xfrm>
            <a:off x="5050632" y="2738438"/>
            <a:ext cx="13097" cy="13097"/>
          </a:xfrm>
          <a:custGeom>
            <a:avLst/>
            <a:gdLst>
              <a:gd name="T0" fmla="*/ 2147483646 w 8"/>
              <a:gd name="T1" fmla="*/ 0 h 8"/>
              <a:gd name="T2" fmla="*/ 2147483646 w 8"/>
              <a:gd name="T3" fmla="*/ 2147483646 h 8"/>
              <a:gd name="T4" fmla="*/ 0 w 8"/>
              <a:gd name="T5" fmla="*/ 2147483646 h 8"/>
              <a:gd name="T6" fmla="*/ 2147483646 w 8"/>
              <a:gd name="T7" fmla="*/ 2147483646 h 8"/>
              <a:gd name="T8" fmla="*/ 2147483646 w 8"/>
              <a:gd name="T9" fmla="*/ 2147483646 h 8"/>
              <a:gd name="T10" fmla="*/ 2147483646 w 8"/>
              <a:gd name="T11" fmla="*/ 2147483646 h 8"/>
              <a:gd name="T12" fmla="*/ 2147483646 w 8"/>
              <a:gd name="T13" fmla="*/ 0 h 8"/>
              <a:gd name="T14" fmla="*/ 0 60000 65536"/>
              <a:gd name="T15" fmla="*/ 0 60000 65536"/>
              <a:gd name="T16" fmla="*/ 0 60000 65536"/>
              <a:gd name="T17" fmla="*/ 0 60000 65536"/>
              <a:gd name="T18" fmla="*/ 0 60000 65536"/>
              <a:gd name="T19" fmla="*/ 0 60000 65536"/>
              <a:gd name="T20" fmla="*/ 0 60000 65536"/>
              <a:gd name="T21" fmla="*/ 0 w 8"/>
              <a:gd name="T22" fmla="*/ 0 h 8"/>
              <a:gd name="T23" fmla="*/ 8 w 8"/>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8">
                <a:moveTo>
                  <a:pt x="6" y="0"/>
                </a:moveTo>
                <a:lnTo>
                  <a:pt x="2" y="2"/>
                </a:lnTo>
                <a:lnTo>
                  <a:pt x="0" y="4"/>
                </a:lnTo>
                <a:lnTo>
                  <a:pt x="6" y="8"/>
                </a:lnTo>
                <a:lnTo>
                  <a:pt x="8" y="8"/>
                </a:lnTo>
                <a:lnTo>
                  <a:pt x="6" y="8"/>
                </a:lnTo>
                <a:lnTo>
                  <a:pt x="6"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19" name="Freeform 88"/>
          <p:cNvSpPr>
            <a:spLocks/>
          </p:cNvSpPr>
          <p:nvPr/>
        </p:nvSpPr>
        <p:spPr bwMode="auto">
          <a:xfrm>
            <a:off x="5060157" y="2732485"/>
            <a:ext cx="17860" cy="19050"/>
          </a:xfrm>
          <a:custGeom>
            <a:avLst/>
            <a:gdLst>
              <a:gd name="T0" fmla="*/ 2147483646 w 11"/>
              <a:gd name="T1" fmla="*/ 2147483646 h 12"/>
              <a:gd name="T2" fmla="*/ 2147483646 w 11"/>
              <a:gd name="T3" fmla="*/ 0 h 12"/>
              <a:gd name="T4" fmla="*/ 2147483646 w 11"/>
              <a:gd name="T5" fmla="*/ 0 h 12"/>
              <a:gd name="T6" fmla="*/ 2147483646 w 11"/>
              <a:gd name="T7" fmla="*/ 2147483646 h 12"/>
              <a:gd name="T8" fmla="*/ 2147483646 w 11"/>
              <a:gd name="T9" fmla="*/ 2147483646 h 12"/>
              <a:gd name="T10" fmla="*/ 2147483646 w 11"/>
              <a:gd name="T11" fmla="*/ 2147483646 h 12"/>
              <a:gd name="T12" fmla="*/ 2147483646 w 11"/>
              <a:gd name="T13" fmla="*/ 2147483646 h 12"/>
              <a:gd name="T14" fmla="*/ 0 w 11"/>
              <a:gd name="T15" fmla="*/ 2147483646 h 12"/>
              <a:gd name="T16" fmla="*/ 0 w 11"/>
              <a:gd name="T17" fmla="*/ 2147483646 h 12"/>
              <a:gd name="T18" fmla="*/ 0 w 11"/>
              <a:gd name="T19" fmla="*/ 2147483646 h 12"/>
              <a:gd name="T20" fmla="*/ 0 w 11"/>
              <a:gd name="T21" fmla="*/ 2147483646 h 12"/>
              <a:gd name="T22" fmla="*/ 2147483646 w 11"/>
              <a:gd name="T23" fmla="*/ 2147483646 h 12"/>
              <a:gd name="T24" fmla="*/ 2147483646 w 11"/>
              <a:gd name="T25" fmla="*/ 2147483646 h 12"/>
              <a:gd name="T26" fmla="*/ 2147483646 w 11"/>
              <a:gd name="T27" fmla="*/ 2147483646 h 12"/>
              <a:gd name="T28" fmla="*/ 2147483646 w 11"/>
              <a:gd name="T29" fmla="*/ 2147483646 h 12"/>
              <a:gd name="T30" fmla="*/ 2147483646 w 11"/>
              <a:gd name="T31" fmla="*/ 2147483646 h 12"/>
              <a:gd name="T32" fmla="*/ 2147483646 w 11"/>
              <a:gd name="T33" fmla="*/ 2147483646 h 12"/>
              <a:gd name="T34" fmla="*/ 2147483646 w 11"/>
              <a:gd name="T35" fmla="*/ 2147483646 h 12"/>
              <a:gd name="T36" fmla="*/ 2147483646 w 11"/>
              <a:gd name="T37" fmla="*/ 2147483646 h 12"/>
              <a:gd name="T38" fmla="*/ 2147483646 w 11"/>
              <a:gd name="T39" fmla="*/ 2147483646 h 12"/>
              <a:gd name="T40" fmla="*/ 2147483646 w 11"/>
              <a:gd name="T41" fmla="*/ 2147483646 h 12"/>
              <a:gd name="T42" fmla="*/ 2147483646 w 11"/>
              <a:gd name="T43" fmla="*/ 2147483646 h 12"/>
              <a:gd name="T44" fmla="*/ 2147483646 w 11"/>
              <a:gd name="T45" fmla="*/ 2147483646 h 12"/>
              <a:gd name="T46" fmla="*/ 2147483646 w 11"/>
              <a:gd name="T47" fmla="*/ 2147483646 h 1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
              <a:gd name="T73" fmla="*/ 0 h 12"/>
              <a:gd name="T74" fmla="*/ 11 w 11"/>
              <a:gd name="T75" fmla="*/ 12 h 1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 h="12">
                <a:moveTo>
                  <a:pt x="4" y="4"/>
                </a:moveTo>
                <a:lnTo>
                  <a:pt x="6" y="0"/>
                </a:lnTo>
                <a:lnTo>
                  <a:pt x="4" y="0"/>
                </a:lnTo>
                <a:lnTo>
                  <a:pt x="4" y="2"/>
                </a:lnTo>
                <a:lnTo>
                  <a:pt x="2" y="2"/>
                </a:lnTo>
                <a:lnTo>
                  <a:pt x="2" y="4"/>
                </a:lnTo>
                <a:lnTo>
                  <a:pt x="0" y="4"/>
                </a:lnTo>
                <a:lnTo>
                  <a:pt x="0" y="12"/>
                </a:lnTo>
                <a:lnTo>
                  <a:pt x="2" y="12"/>
                </a:lnTo>
                <a:lnTo>
                  <a:pt x="4" y="12"/>
                </a:lnTo>
                <a:lnTo>
                  <a:pt x="4" y="10"/>
                </a:lnTo>
                <a:lnTo>
                  <a:pt x="6" y="10"/>
                </a:lnTo>
                <a:lnTo>
                  <a:pt x="8" y="10"/>
                </a:lnTo>
                <a:lnTo>
                  <a:pt x="8" y="8"/>
                </a:lnTo>
                <a:lnTo>
                  <a:pt x="10" y="8"/>
                </a:lnTo>
                <a:lnTo>
                  <a:pt x="11" y="4"/>
                </a:lnTo>
                <a:lnTo>
                  <a:pt x="10" y="8"/>
                </a:lnTo>
                <a:lnTo>
                  <a:pt x="11" y="6"/>
                </a:lnTo>
                <a:lnTo>
                  <a:pt x="11" y="4"/>
                </a:lnTo>
                <a:lnTo>
                  <a:pt x="4"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20" name="Freeform 89"/>
          <p:cNvSpPr>
            <a:spLocks/>
          </p:cNvSpPr>
          <p:nvPr/>
        </p:nvSpPr>
        <p:spPr bwMode="auto">
          <a:xfrm>
            <a:off x="5066110" y="2730104"/>
            <a:ext cx="11906" cy="11906"/>
          </a:xfrm>
          <a:custGeom>
            <a:avLst/>
            <a:gdLst>
              <a:gd name="T0" fmla="*/ 2147483646 w 7"/>
              <a:gd name="T1" fmla="*/ 0 h 7"/>
              <a:gd name="T2" fmla="*/ 0 w 7"/>
              <a:gd name="T3" fmla="*/ 2147483646 h 7"/>
              <a:gd name="T4" fmla="*/ 0 w 7"/>
              <a:gd name="T5" fmla="*/ 2147483646 h 7"/>
              <a:gd name="T6" fmla="*/ 2147483646 w 7"/>
              <a:gd name="T7" fmla="*/ 2147483646 h 7"/>
              <a:gd name="T8" fmla="*/ 2147483646 w 7"/>
              <a:gd name="T9" fmla="*/ 2147483646 h 7"/>
              <a:gd name="T10" fmla="*/ 2147483646 w 7"/>
              <a:gd name="T11" fmla="*/ 2147483646 h 7"/>
              <a:gd name="T12" fmla="*/ 2147483646 w 7"/>
              <a:gd name="T13" fmla="*/ 0 h 7"/>
              <a:gd name="T14" fmla="*/ 0 w 7"/>
              <a:gd name="T15" fmla="*/ 2147483646 h 7"/>
              <a:gd name="T16" fmla="*/ 0 w 7"/>
              <a:gd name="T17" fmla="*/ 2147483646 h 7"/>
              <a:gd name="T18" fmla="*/ 2147483646 w 7"/>
              <a:gd name="T19" fmla="*/ 0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7"/>
              <a:gd name="T32" fmla="*/ 7 w 7"/>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7">
                <a:moveTo>
                  <a:pt x="2" y="0"/>
                </a:moveTo>
                <a:lnTo>
                  <a:pt x="0" y="3"/>
                </a:lnTo>
                <a:lnTo>
                  <a:pt x="0" y="5"/>
                </a:lnTo>
                <a:lnTo>
                  <a:pt x="7" y="5"/>
                </a:lnTo>
                <a:lnTo>
                  <a:pt x="7" y="3"/>
                </a:lnTo>
                <a:lnTo>
                  <a:pt x="4" y="7"/>
                </a:lnTo>
                <a:lnTo>
                  <a:pt x="2" y="0"/>
                </a:lnTo>
                <a:lnTo>
                  <a:pt x="0" y="1"/>
                </a:lnTo>
                <a:lnTo>
                  <a:pt x="0" y="3"/>
                </a:lnTo>
                <a:lnTo>
                  <a:pt x="2"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21" name="Freeform 90"/>
          <p:cNvSpPr>
            <a:spLocks/>
          </p:cNvSpPr>
          <p:nvPr/>
        </p:nvSpPr>
        <p:spPr bwMode="auto">
          <a:xfrm>
            <a:off x="5069682" y="2727722"/>
            <a:ext cx="21431" cy="14288"/>
          </a:xfrm>
          <a:custGeom>
            <a:avLst/>
            <a:gdLst>
              <a:gd name="T0" fmla="*/ 2147483646 w 13"/>
              <a:gd name="T1" fmla="*/ 2147483646 h 9"/>
              <a:gd name="T2" fmla="*/ 2147483646 w 13"/>
              <a:gd name="T3" fmla="*/ 0 h 9"/>
              <a:gd name="T4" fmla="*/ 2147483646 w 13"/>
              <a:gd name="T5" fmla="*/ 0 h 9"/>
              <a:gd name="T6" fmla="*/ 2147483646 w 13"/>
              <a:gd name="T7" fmla="*/ 0 h 9"/>
              <a:gd name="T8" fmla="*/ 2147483646 w 13"/>
              <a:gd name="T9" fmla="*/ 0 h 9"/>
              <a:gd name="T10" fmla="*/ 2147483646 w 13"/>
              <a:gd name="T11" fmla="*/ 2147483646 h 9"/>
              <a:gd name="T12" fmla="*/ 2147483646 w 13"/>
              <a:gd name="T13" fmla="*/ 2147483646 h 9"/>
              <a:gd name="T14" fmla="*/ 2147483646 w 13"/>
              <a:gd name="T15" fmla="*/ 2147483646 h 9"/>
              <a:gd name="T16" fmla="*/ 0 w 13"/>
              <a:gd name="T17" fmla="*/ 2147483646 h 9"/>
              <a:gd name="T18" fmla="*/ 0 w 13"/>
              <a:gd name="T19" fmla="*/ 2147483646 h 9"/>
              <a:gd name="T20" fmla="*/ 2147483646 w 13"/>
              <a:gd name="T21" fmla="*/ 2147483646 h 9"/>
              <a:gd name="T22" fmla="*/ 2147483646 w 13"/>
              <a:gd name="T23" fmla="*/ 2147483646 h 9"/>
              <a:gd name="T24" fmla="*/ 2147483646 w 13"/>
              <a:gd name="T25" fmla="*/ 2147483646 h 9"/>
              <a:gd name="T26" fmla="*/ 2147483646 w 13"/>
              <a:gd name="T27" fmla="*/ 2147483646 h 9"/>
              <a:gd name="T28" fmla="*/ 2147483646 w 13"/>
              <a:gd name="T29" fmla="*/ 2147483646 h 9"/>
              <a:gd name="T30" fmla="*/ 2147483646 w 13"/>
              <a:gd name="T31" fmla="*/ 2147483646 h 9"/>
              <a:gd name="T32" fmla="*/ 2147483646 w 13"/>
              <a:gd name="T33" fmla="*/ 2147483646 h 9"/>
              <a:gd name="T34" fmla="*/ 2147483646 w 13"/>
              <a:gd name="T35" fmla="*/ 2147483646 h 9"/>
              <a:gd name="T36" fmla="*/ 2147483646 w 13"/>
              <a:gd name="T37" fmla="*/ 2147483646 h 9"/>
              <a:gd name="T38" fmla="*/ 2147483646 w 13"/>
              <a:gd name="T39" fmla="*/ 2147483646 h 9"/>
              <a:gd name="T40" fmla="*/ 2147483646 w 13"/>
              <a:gd name="T41" fmla="*/ 2147483646 h 9"/>
              <a:gd name="T42" fmla="*/ 2147483646 w 13"/>
              <a:gd name="T43" fmla="*/ 2147483646 h 9"/>
              <a:gd name="T44" fmla="*/ 2147483646 w 13"/>
              <a:gd name="T45" fmla="*/ 2147483646 h 9"/>
              <a:gd name="T46" fmla="*/ 2147483646 w 13"/>
              <a:gd name="T47" fmla="*/ 2147483646 h 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
              <a:gd name="T73" fmla="*/ 0 h 9"/>
              <a:gd name="T74" fmla="*/ 13 w 13"/>
              <a:gd name="T75" fmla="*/ 9 h 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 h="9">
                <a:moveTo>
                  <a:pt x="4" y="3"/>
                </a:moveTo>
                <a:lnTo>
                  <a:pt x="9" y="0"/>
                </a:lnTo>
                <a:lnTo>
                  <a:pt x="7" y="0"/>
                </a:lnTo>
                <a:lnTo>
                  <a:pt x="5" y="0"/>
                </a:lnTo>
                <a:lnTo>
                  <a:pt x="4" y="0"/>
                </a:lnTo>
                <a:lnTo>
                  <a:pt x="4" y="2"/>
                </a:lnTo>
                <a:lnTo>
                  <a:pt x="2" y="2"/>
                </a:lnTo>
                <a:lnTo>
                  <a:pt x="0" y="2"/>
                </a:lnTo>
                <a:lnTo>
                  <a:pt x="2" y="9"/>
                </a:lnTo>
                <a:lnTo>
                  <a:pt x="4" y="9"/>
                </a:lnTo>
                <a:lnTo>
                  <a:pt x="5" y="9"/>
                </a:lnTo>
                <a:lnTo>
                  <a:pt x="7" y="7"/>
                </a:lnTo>
                <a:lnTo>
                  <a:pt x="9" y="7"/>
                </a:lnTo>
                <a:lnTo>
                  <a:pt x="13" y="3"/>
                </a:lnTo>
                <a:lnTo>
                  <a:pt x="9" y="7"/>
                </a:lnTo>
                <a:lnTo>
                  <a:pt x="13" y="7"/>
                </a:lnTo>
                <a:lnTo>
                  <a:pt x="13" y="3"/>
                </a:lnTo>
                <a:lnTo>
                  <a:pt x="4"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22" name="Freeform 91"/>
          <p:cNvSpPr>
            <a:spLocks/>
          </p:cNvSpPr>
          <p:nvPr/>
        </p:nvSpPr>
        <p:spPr bwMode="auto">
          <a:xfrm>
            <a:off x="5076825" y="2713435"/>
            <a:ext cx="38100" cy="22622"/>
          </a:xfrm>
          <a:custGeom>
            <a:avLst/>
            <a:gdLst>
              <a:gd name="T0" fmla="*/ 2147483646 w 23"/>
              <a:gd name="T1" fmla="*/ 2147483646 h 13"/>
              <a:gd name="T2" fmla="*/ 2147483646 w 23"/>
              <a:gd name="T3" fmla="*/ 0 h 13"/>
              <a:gd name="T4" fmla="*/ 2147483646 w 23"/>
              <a:gd name="T5" fmla="*/ 2147483646 h 13"/>
              <a:gd name="T6" fmla="*/ 2147483646 w 23"/>
              <a:gd name="T7" fmla="*/ 2147483646 h 13"/>
              <a:gd name="T8" fmla="*/ 2147483646 w 23"/>
              <a:gd name="T9" fmla="*/ 2147483646 h 13"/>
              <a:gd name="T10" fmla="*/ 2147483646 w 23"/>
              <a:gd name="T11" fmla="*/ 2147483646 h 13"/>
              <a:gd name="T12" fmla="*/ 2147483646 w 23"/>
              <a:gd name="T13" fmla="*/ 2147483646 h 13"/>
              <a:gd name="T14" fmla="*/ 2147483646 w 23"/>
              <a:gd name="T15" fmla="*/ 2147483646 h 13"/>
              <a:gd name="T16" fmla="*/ 2147483646 w 23"/>
              <a:gd name="T17" fmla="*/ 2147483646 h 13"/>
              <a:gd name="T18" fmla="*/ 0 w 23"/>
              <a:gd name="T19" fmla="*/ 2147483646 h 13"/>
              <a:gd name="T20" fmla="*/ 2147483646 w 23"/>
              <a:gd name="T21" fmla="*/ 2147483646 h 13"/>
              <a:gd name="T22" fmla="*/ 2147483646 w 23"/>
              <a:gd name="T23" fmla="*/ 2147483646 h 13"/>
              <a:gd name="T24" fmla="*/ 2147483646 w 23"/>
              <a:gd name="T25" fmla="*/ 2147483646 h 13"/>
              <a:gd name="T26" fmla="*/ 2147483646 w 23"/>
              <a:gd name="T27" fmla="*/ 2147483646 h 13"/>
              <a:gd name="T28" fmla="*/ 2147483646 w 23"/>
              <a:gd name="T29" fmla="*/ 2147483646 h 13"/>
              <a:gd name="T30" fmla="*/ 2147483646 w 23"/>
              <a:gd name="T31" fmla="*/ 2147483646 h 13"/>
              <a:gd name="T32" fmla="*/ 2147483646 w 23"/>
              <a:gd name="T33" fmla="*/ 2147483646 h 13"/>
              <a:gd name="T34" fmla="*/ 2147483646 w 23"/>
              <a:gd name="T35" fmla="*/ 2147483646 h 13"/>
              <a:gd name="T36" fmla="*/ 2147483646 w 23"/>
              <a:gd name="T37" fmla="*/ 2147483646 h 13"/>
              <a:gd name="T38" fmla="*/ 2147483646 w 23"/>
              <a:gd name="T39" fmla="*/ 2147483646 h 13"/>
              <a:gd name="T40" fmla="*/ 2147483646 w 23"/>
              <a:gd name="T41" fmla="*/ 2147483646 h 13"/>
              <a:gd name="T42" fmla="*/ 2147483646 w 23"/>
              <a:gd name="T43" fmla="*/ 2147483646 h 13"/>
              <a:gd name="T44" fmla="*/ 2147483646 w 23"/>
              <a:gd name="T45" fmla="*/ 2147483646 h 13"/>
              <a:gd name="T46" fmla="*/ 2147483646 w 23"/>
              <a:gd name="T47" fmla="*/ 2147483646 h 1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3"/>
              <a:gd name="T73" fmla="*/ 0 h 13"/>
              <a:gd name="T74" fmla="*/ 23 w 23"/>
              <a:gd name="T75" fmla="*/ 13 h 1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3" h="13">
                <a:moveTo>
                  <a:pt x="15" y="4"/>
                </a:moveTo>
                <a:lnTo>
                  <a:pt x="19" y="0"/>
                </a:lnTo>
                <a:lnTo>
                  <a:pt x="15" y="2"/>
                </a:lnTo>
                <a:lnTo>
                  <a:pt x="13" y="2"/>
                </a:lnTo>
                <a:lnTo>
                  <a:pt x="9" y="4"/>
                </a:lnTo>
                <a:lnTo>
                  <a:pt x="7" y="4"/>
                </a:lnTo>
                <a:lnTo>
                  <a:pt x="5" y="6"/>
                </a:lnTo>
                <a:lnTo>
                  <a:pt x="3" y="8"/>
                </a:lnTo>
                <a:lnTo>
                  <a:pt x="1" y="10"/>
                </a:lnTo>
                <a:lnTo>
                  <a:pt x="0" y="11"/>
                </a:lnTo>
                <a:lnTo>
                  <a:pt x="9" y="11"/>
                </a:lnTo>
                <a:lnTo>
                  <a:pt x="7" y="13"/>
                </a:lnTo>
                <a:lnTo>
                  <a:pt x="9" y="13"/>
                </a:lnTo>
                <a:lnTo>
                  <a:pt x="11" y="11"/>
                </a:lnTo>
                <a:lnTo>
                  <a:pt x="13" y="11"/>
                </a:lnTo>
                <a:lnTo>
                  <a:pt x="15" y="10"/>
                </a:lnTo>
                <a:lnTo>
                  <a:pt x="17" y="10"/>
                </a:lnTo>
                <a:lnTo>
                  <a:pt x="21" y="8"/>
                </a:lnTo>
                <a:lnTo>
                  <a:pt x="23" y="4"/>
                </a:lnTo>
                <a:lnTo>
                  <a:pt x="21" y="8"/>
                </a:lnTo>
                <a:lnTo>
                  <a:pt x="23" y="8"/>
                </a:lnTo>
                <a:lnTo>
                  <a:pt x="23" y="4"/>
                </a:lnTo>
                <a:lnTo>
                  <a:pt x="15"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23" name="Freeform 92"/>
          <p:cNvSpPr>
            <a:spLocks/>
          </p:cNvSpPr>
          <p:nvPr/>
        </p:nvSpPr>
        <p:spPr bwMode="auto">
          <a:xfrm>
            <a:off x="5101828" y="2711053"/>
            <a:ext cx="13097" cy="13097"/>
          </a:xfrm>
          <a:custGeom>
            <a:avLst/>
            <a:gdLst>
              <a:gd name="T0" fmla="*/ 2147483646 w 8"/>
              <a:gd name="T1" fmla="*/ 0 h 8"/>
              <a:gd name="T2" fmla="*/ 0 w 8"/>
              <a:gd name="T3" fmla="*/ 2147483646 h 8"/>
              <a:gd name="T4" fmla="*/ 0 w 8"/>
              <a:gd name="T5" fmla="*/ 2147483646 h 8"/>
              <a:gd name="T6" fmla="*/ 2147483646 w 8"/>
              <a:gd name="T7" fmla="*/ 2147483646 h 8"/>
              <a:gd name="T8" fmla="*/ 2147483646 w 8"/>
              <a:gd name="T9" fmla="*/ 2147483646 h 8"/>
              <a:gd name="T10" fmla="*/ 2147483646 w 8"/>
              <a:gd name="T11" fmla="*/ 2147483646 h 8"/>
              <a:gd name="T12" fmla="*/ 2147483646 w 8"/>
              <a:gd name="T13" fmla="*/ 0 h 8"/>
              <a:gd name="T14" fmla="*/ 0 w 8"/>
              <a:gd name="T15" fmla="*/ 0 h 8"/>
              <a:gd name="T16" fmla="*/ 0 w 8"/>
              <a:gd name="T17" fmla="*/ 2147483646 h 8"/>
              <a:gd name="T18" fmla="*/ 2147483646 w 8"/>
              <a:gd name="T19" fmla="*/ 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8"/>
              <a:gd name="T32" fmla="*/ 8 w 8"/>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8">
                <a:moveTo>
                  <a:pt x="4" y="0"/>
                </a:moveTo>
                <a:lnTo>
                  <a:pt x="0" y="4"/>
                </a:lnTo>
                <a:lnTo>
                  <a:pt x="0" y="6"/>
                </a:lnTo>
                <a:lnTo>
                  <a:pt x="8" y="6"/>
                </a:lnTo>
                <a:lnTo>
                  <a:pt x="8" y="4"/>
                </a:lnTo>
                <a:lnTo>
                  <a:pt x="4" y="8"/>
                </a:lnTo>
                <a:lnTo>
                  <a:pt x="4" y="0"/>
                </a:lnTo>
                <a:lnTo>
                  <a:pt x="0" y="0"/>
                </a:lnTo>
                <a:lnTo>
                  <a:pt x="0" y="4"/>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24" name="Freeform 93"/>
          <p:cNvSpPr>
            <a:spLocks/>
          </p:cNvSpPr>
          <p:nvPr/>
        </p:nvSpPr>
        <p:spPr bwMode="auto">
          <a:xfrm>
            <a:off x="5107781" y="2711053"/>
            <a:ext cx="15479" cy="13097"/>
          </a:xfrm>
          <a:custGeom>
            <a:avLst/>
            <a:gdLst>
              <a:gd name="T0" fmla="*/ 2147483646 w 9"/>
              <a:gd name="T1" fmla="*/ 0 h 8"/>
              <a:gd name="T2" fmla="*/ 2147483646 w 9"/>
              <a:gd name="T3" fmla="*/ 0 h 8"/>
              <a:gd name="T4" fmla="*/ 0 w 9"/>
              <a:gd name="T5" fmla="*/ 0 h 8"/>
              <a:gd name="T6" fmla="*/ 0 w 9"/>
              <a:gd name="T7" fmla="*/ 2147483646 h 8"/>
              <a:gd name="T8" fmla="*/ 2147483646 w 9"/>
              <a:gd name="T9" fmla="*/ 2147483646 h 8"/>
              <a:gd name="T10" fmla="*/ 2147483646 w 9"/>
              <a:gd name="T11" fmla="*/ 2147483646 h 8"/>
              <a:gd name="T12" fmla="*/ 2147483646 w 9"/>
              <a:gd name="T13" fmla="*/ 0 h 8"/>
              <a:gd name="T14" fmla="*/ 0 60000 65536"/>
              <a:gd name="T15" fmla="*/ 0 60000 65536"/>
              <a:gd name="T16" fmla="*/ 0 60000 65536"/>
              <a:gd name="T17" fmla="*/ 0 60000 65536"/>
              <a:gd name="T18" fmla="*/ 0 60000 65536"/>
              <a:gd name="T19" fmla="*/ 0 60000 65536"/>
              <a:gd name="T20" fmla="*/ 0 60000 65536"/>
              <a:gd name="T21" fmla="*/ 0 w 9"/>
              <a:gd name="T22" fmla="*/ 0 h 8"/>
              <a:gd name="T23" fmla="*/ 9 w 9"/>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8">
                <a:moveTo>
                  <a:pt x="7" y="0"/>
                </a:moveTo>
                <a:lnTo>
                  <a:pt x="9" y="0"/>
                </a:lnTo>
                <a:lnTo>
                  <a:pt x="0" y="0"/>
                </a:lnTo>
                <a:lnTo>
                  <a:pt x="0" y="8"/>
                </a:lnTo>
                <a:lnTo>
                  <a:pt x="9" y="8"/>
                </a:lnTo>
                <a:lnTo>
                  <a:pt x="7"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25" name="Freeform 94"/>
          <p:cNvSpPr>
            <a:spLocks/>
          </p:cNvSpPr>
          <p:nvPr/>
        </p:nvSpPr>
        <p:spPr bwMode="auto">
          <a:xfrm>
            <a:off x="5119688" y="2707482"/>
            <a:ext cx="29766" cy="16669"/>
          </a:xfrm>
          <a:custGeom>
            <a:avLst/>
            <a:gdLst>
              <a:gd name="T0" fmla="*/ 2147483646 w 18"/>
              <a:gd name="T1" fmla="*/ 2147483646 h 10"/>
              <a:gd name="T2" fmla="*/ 2147483646 w 18"/>
              <a:gd name="T3" fmla="*/ 0 h 10"/>
              <a:gd name="T4" fmla="*/ 2147483646 w 18"/>
              <a:gd name="T5" fmla="*/ 0 h 10"/>
              <a:gd name="T6" fmla="*/ 2147483646 w 18"/>
              <a:gd name="T7" fmla="*/ 0 h 10"/>
              <a:gd name="T8" fmla="*/ 2147483646 w 18"/>
              <a:gd name="T9" fmla="*/ 2147483646 h 10"/>
              <a:gd name="T10" fmla="*/ 2147483646 w 18"/>
              <a:gd name="T11" fmla="*/ 2147483646 h 10"/>
              <a:gd name="T12" fmla="*/ 2147483646 w 18"/>
              <a:gd name="T13" fmla="*/ 2147483646 h 10"/>
              <a:gd name="T14" fmla="*/ 2147483646 w 18"/>
              <a:gd name="T15" fmla="*/ 2147483646 h 10"/>
              <a:gd name="T16" fmla="*/ 2147483646 w 18"/>
              <a:gd name="T17" fmla="*/ 2147483646 h 10"/>
              <a:gd name="T18" fmla="*/ 0 w 18"/>
              <a:gd name="T19" fmla="*/ 2147483646 h 10"/>
              <a:gd name="T20" fmla="*/ 2147483646 w 18"/>
              <a:gd name="T21" fmla="*/ 2147483646 h 10"/>
              <a:gd name="T22" fmla="*/ 2147483646 w 18"/>
              <a:gd name="T23" fmla="*/ 2147483646 h 10"/>
              <a:gd name="T24" fmla="*/ 2147483646 w 18"/>
              <a:gd name="T25" fmla="*/ 2147483646 h 10"/>
              <a:gd name="T26" fmla="*/ 2147483646 w 18"/>
              <a:gd name="T27" fmla="*/ 2147483646 h 10"/>
              <a:gd name="T28" fmla="*/ 2147483646 w 18"/>
              <a:gd name="T29" fmla="*/ 2147483646 h 10"/>
              <a:gd name="T30" fmla="*/ 2147483646 w 18"/>
              <a:gd name="T31" fmla="*/ 2147483646 h 10"/>
              <a:gd name="T32" fmla="*/ 2147483646 w 18"/>
              <a:gd name="T33" fmla="*/ 2147483646 h 10"/>
              <a:gd name="T34" fmla="*/ 2147483646 w 18"/>
              <a:gd name="T35" fmla="*/ 2147483646 h 10"/>
              <a:gd name="T36" fmla="*/ 2147483646 w 18"/>
              <a:gd name="T37" fmla="*/ 2147483646 h 10"/>
              <a:gd name="T38" fmla="*/ 2147483646 w 18"/>
              <a:gd name="T39" fmla="*/ 2147483646 h 10"/>
              <a:gd name="T40" fmla="*/ 2147483646 w 18"/>
              <a:gd name="T41" fmla="*/ 2147483646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
              <a:gd name="T64" fmla="*/ 0 h 10"/>
              <a:gd name="T65" fmla="*/ 18 w 18"/>
              <a:gd name="T66" fmla="*/ 10 h 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 h="10">
                <a:moveTo>
                  <a:pt x="18" y="2"/>
                </a:moveTo>
                <a:lnTo>
                  <a:pt x="16" y="0"/>
                </a:lnTo>
                <a:lnTo>
                  <a:pt x="14" y="0"/>
                </a:lnTo>
                <a:lnTo>
                  <a:pt x="12" y="0"/>
                </a:lnTo>
                <a:lnTo>
                  <a:pt x="12" y="2"/>
                </a:lnTo>
                <a:lnTo>
                  <a:pt x="10" y="2"/>
                </a:lnTo>
                <a:lnTo>
                  <a:pt x="8" y="2"/>
                </a:lnTo>
                <a:lnTo>
                  <a:pt x="6" y="2"/>
                </a:lnTo>
                <a:lnTo>
                  <a:pt x="4" y="2"/>
                </a:lnTo>
                <a:lnTo>
                  <a:pt x="0" y="2"/>
                </a:lnTo>
                <a:lnTo>
                  <a:pt x="2" y="10"/>
                </a:lnTo>
                <a:lnTo>
                  <a:pt x="4" y="10"/>
                </a:lnTo>
                <a:lnTo>
                  <a:pt x="6" y="10"/>
                </a:lnTo>
                <a:lnTo>
                  <a:pt x="8" y="10"/>
                </a:lnTo>
                <a:lnTo>
                  <a:pt x="10" y="10"/>
                </a:lnTo>
                <a:lnTo>
                  <a:pt x="12" y="10"/>
                </a:lnTo>
                <a:lnTo>
                  <a:pt x="14" y="10"/>
                </a:lnTo>
                <a:lnTo>
                  <a:pt x="16" y="10"/>
                </a:lnTo>
                <a:lnTo>
                  <a:pt x="12" y="8"/>
                </a:lnTo>
                <a:lnTo>
                  <a:pt x="18"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26" name="Freeform 95"/>
          <p:cNvSpPr>
            <a:spLocks/>
          </p:cNvSpPr>
          <p:nvPr/>
        </p:nvSpPr>
        <p:spPr bwMode="auto">
          <a:xfrm>
            <a:off x="5139928" y="2711053"/>
            <a:ext cx="13097" cy="13097"/>
          </a:xfrm>
          <a:custGeom>
            <a:avLst/>
            <a:gdLst>
              <a:gd name="T0" fmla="*/ 2147483646 w 8"/>
              <a:gd name="T1" fmla="*/ 0 h 8"/>
              <a:gd name="T2" fmla="*/ 2147483646 w 8"/>
              <a:gd name="T3" fmla="*/ 2147483646 h 8"/>
              <a:gd name="T4" fmla="*/ 2147483646 w 8"/>
              <a:gd name="T5" fmla="*/ 0 h 8"/>
              <a:gd name="T6" fmla="*/ 0 w 8"/>
              <a:gd name="T7" fmla="*/ 2147483646 h 8"/>
              <a:gd name="T8" fmla="*/ 2147483646 w 8"/>
              <a:gd name="T9" fmla="*/ 2147483646 h 8"/>
              <a:gd name="T10" fmla="*/ 2147483646 w 8"/>
              <a:gd name="T11" fmla="*/ 2147483646 h 8"/>
              <a:gd name="T12" fmla="*/ 2147483646 w 8"/>
              <a:gd name="T13" fmla="*/ 0 h 8"/>
              <a:gd name="T14" fmla="*/ 0 60000 65536"/>
              <a:gd name="T15" fmla="*/ 0 60000 65536"/>
              <a:gd name="T16" fmla="*/ 0 60000 65536"/>
              <a:gd name="T17" fmla="*/ 0 60000 65536"/>
              <a:gd name="T18" fmla="*/ 0 60000 65536"/>
              <a:gd name="T19" fmla="*/ 0 60000 65536"/>
              <a:gd name="T20" fmla="*/ 0 60000 65536"/>
              <a:gd name="T21" fmla="*/ 0 w 8"/>
              <a:gd name="T22" fmla="*/ 0 h 8"/>
              <a:gd name="T23" fmla="*/ 8 w 8"/>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8">
                <a:moveTo>
                  <a:pt x="6" y="0"/>
                </a:moveTo>
                <a:lnTo>
                  <a:pt x="8" y="2"/>
                </a:lnTo>
                <a:lnTo>
                  <a:pt x="6" y="0"/>
                </a:lnTo>
                <a:lnTo>
                  <a:pt x="0" y="6"/>
                </a:lnTo>
                <a:lnTo>
                  <a:pt x="2" y="8"/>
                </a:lnTo>
                <a:lnTo>
                  <a:pt x="6" y="8"/>
                </a:lnTo>
                <a:lnTo>
                  <a:pt x="6"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27" name="Freeform 96"/>
          <p:cNvSpPr>
            <a:spLocks/>
          </p:cNvSpPr>
          <p:nvPr/>
        </p:nvSpPr>
        <p:spPr bwMode="auto">
          <a:xfrm>
            <a:off x="5149454" y="2711053"/>
            <a:ext cx="135731" cy="13097"/>
          </a:xfrm>
          <a:custGeom>
            <a:avLst/>
            <a:gdLst>
              <a:gd name="T0" fmla="*/ 2147483646 w 82"/>
              <a:gd name="T1" fmla="*/ 2147483646 h 8"/>
              <a:gd name="T2" fmla="*/ 2147483646 w 82"/>
              <a:gd name="T3" fmla="*/ 0 h 8"/>
              <a:gd name="T4" fmla="*/ 0 w 82"/>
              <a:gd name="T5" fmla="*/ 0 h 8"/>
              <a:gd name="T6" fmla="*/ 0 w 82"/>
              <a:gd name="T7" fmla="*/ 2147483646 h 8"/>
              <a:gd name="T8" fmla="*/ 2147483646 w 82"/>
              <a:gd name="T9" fmla="*/ 2147483646 h 8"/>
              <a:gd name="T10" fmla="*/ 2147483646 w 82"/>
              <a:gd name="T11" fmla="*/ 2147483646 h 8"/>
              <a:gd name="T12" fmla="*/ 2147483646 w 82"/>
              <a:gd name="T13" fmla="*/ 2147483646 h 8"/>
              <a:gd name="T14" fmla="*/ 2147483646 w 82"/>
              <a:gd name="T15" fmla="*/ 0 h 8"/>
              <a:gd name="T16" fmla="*/ 2147483646 w 82"/>
              <a:gd name="T17" fmla="*/ 0 h 8"/>
              <a:gd name="T18" fmla="*/ 2147483646 w 82"/>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2"/>
              <a:gd name="T31" fmla="*/ 0 h 8"/>
              <a:gd name="T32" fmla="*/ 82 w 82"/>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2" h="8">
                <a:moveTo>
                  <a:pt x="82" y="4"/>
                </a:moveTo>
                <a:lnTo>
                  <a:pt x="78" y="0"/>
                </a:lnTo>
                <a:lnTo>
                  <a:pt x="0" y="0"/>
                </a:lnTo>
                <a:lnTo>
                  <a:pt x="0" y="8"/>
                </a:lnTo>
                <a:lnTo>
                  <a:pt x="78" y="8"/>
                </a:lnTo>
                <a:lnTo>
                  <a:pt x="74" y="4"/>
                </a:lnTo>
                <a:lnTo>
                  <a:pt x="82" y="4"/>
                </a:lnTo>
                <a:lnTo>
                  <a:pt x="82" y="0"/>
                </a:lnTo>
                <a:lnTo>
                  <a:pt x="78" y="0"/>
                </a:lnTo>
                <a:lnTo>
                  <a:pt x="82"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28" name="Freeform 97"/>
          <p:cNvSpPr>
            <a:spLocks/>
          </p:cNvSpPr>
          <p:nvPr/>
        </p:nvSpPr>
        <p:spPr bwMode="auto">
          <a:xfrm>
            <a:off x="5272088" y="2711054"/>
            <a:ext cx="13097" cy="16669"/>
          </a:xfrm>
          <a:custGeom>
            <a:avLst/>
            <a:gdLst>
              <a:gd name="T0" fmla="*/ 2147483646 w 8"/>
              <a:gd name="T1" fmla="*/ 0 h 10"/>
              <a:gd name="T2" fmla="*/ 2147483646 w 8"/>
              <a:gd name="T3" fmla="*/ 2147483646 h 10"/>
              <a:gd name="T4" fmla="*/ 2147483646 w 8"/>
              <a:gd name="T5" fmla="*/ 2147483646 h 10"/>
              <a:gd name="T6" fmla="*/ 0 w 8"/>
              <a:gd name="T7" fmla="*/ 2147483646 h 10"/>
              <a:gd name="T8" fmla="*/ 0 w 8"/>
              <a:gd name="T9" fmla="*/ 2147483646 h 10"/>
              <a:gd name="T10" fmla="*/ 2147483646 w 8"/>
              <a:gd name="T11" fmla="*/ 2147483646 h 10"/>
              <a:gd name="T12" fmla="*/ 0 w 8"/>
              <a:gd name="T13" fmla="*/ 2147483646 h 10"/>
              <a:gd name="T14" fmla="*/ 0 w 8"/>
              <a:gd name="T15" fmla="*/ 2147483646 h 10"/>
              <a:gd name="T16" fmla="*/ 2147483646 w 8"/>
              <a:gd name="T17" fmla="*/ 2147483646 h 10"/>
              <a:gd name="T18" fmla="*/ 2147483646 w 8"/>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0"/>
              <a:gd name="T32" fmla="*/ 8 w 8"/>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0">
                <a:moveTo>
                  <a:pt x="4" y="0"/>
                </a:moveTo>
                <a:lnTo>
                  <a:pt x="8" y="4"/>
                </a:lnTo>
                <a:lnTo>
                  <a:pt x="0" y="4"/>
                </a:lnTo>
                <a:lnTo>
                  <a:pt x="4" y="10"/>
                </a:lnTo>
                <a:lnTo>
                  <a:pt x="0" y="4"/>
                </a:lnTo>
                <a:lnTo>
                  <a:pt x="0" y="10"/>
                </a:lnTo>
                <a:lnTo>
                  <a:pt x="4" y="10"/>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29" name="Freeform 98"/>
          <p:cNvSpPr>
            <a:spLocks/>
          </p:cNvSpPr>
          <p:nvPr/>
        </p:nvSpPr>
        <p:spPr bwMode="auto">
          <a:xfrm>
            <a:off x="5278042" y="2711054"/>
            <a:ext cx="29765" cy="16669"/>
          </a:xfrm>
          <a:custGeom>
            <a:avLst/>
            <a:gdLst>
              <a:gd name="T0" fmla="*/ 2147483646 w 18"/>
              <a:gd name="T1" fmla="*/ 2147483646 h 10"/>
              <a:gd name="T2" fmla="*/ 2147483646 w 18"/>
              <a:gd name="T3" fmla="*/ 0 h 10"/>
              <a:gd name="T4" fmla="*/ 0 w 18"/>
              <a:gd name="T5" fmla="*/ 0 h 10"/>
              <a:gd name="T6" fmla="*/ 0 w 18"/>
              <a:gd name="T7" fmla="*/ 2147483646 h 10"/>
              <a:gd name="T8" fmla="*/ 2147483646 w 18"/>
              <a:gd name="T9" fmla="*/ 2147483646 h 10"/>
              <a:gd name="T10" fmla="*/ 2147483646 w 18"/>
              <a:gd name="T11" fmla="*/ 2147483646 h 10"/>
              <a:gd name="T12" fmla="*/ 2147483646 w 18"/>
              <a:gd name="T13" fmla="*/ 2147483646 h 10"/>
              <a:gd name="T14" fmla="*/ 2147483646 w 18"/>
              <a:gd name="T15" fmla="*/ 2147483646 h 10"/>
              <a:gd name="T16" fmla="*/ 2147483646 w 18"/>
              <a:gd name="T17" fmla="*/ 2147483646 h 10"/>
              <a:gd name="T18" fmla="*/ 2147483646 w 18"/>
              <a:gd name="T19" fmla="*/ 2147483646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0"/>
              <a:gd name="T32" fmla="*/ 18 w 18"/>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0">
                <a:moveTo>
                  <a:pt x="10" y="4"/>
                </a:moveTo>
                <a:lnTo>
                  <a:pt x="14" y="0"/>
                </a:lnTo>
                <a:lnTo>
                  <a:pt x="0" y="0"/>
                </a:lnTo>
                <a:lnTo>
                  <a:pt x="0" y="10"/>
                </a:lnTo>
                <a:lnTo>
                  <a:pt x="14" y="10"/>
                </a:lnTo>
                <a:lnTo>
                  <a:pt x="18" y="4"/>
                </a:lnTo>
                <a:lnTo>
                  <a:pt x="14" y="10"/>
                </a:lnTo>
                <a:lnTo>
                  <a:pt x="18" y="10"/>
                </a:lnTo>
                <a:lnTo>
                  <a:pt x="18" y="4"/>
                </a:lnTo>
                <a:lnTo>
                  <a:pt x="1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30" name="Freeform 99"/>
          <p:cNvSpPr>
            <a:spLocks/>
          </p:cNvSpPr>
          <p:nvPr/>
        </p:nvSpPr>
        <p:spPr bwMode="auto">
          <a:xfrm>
            <a:off x="5294710" y="2416969"/>
            <a:ext cx="13097" cy="300038"/>
          </a:xfrm>
          <a:custGeom>
            <a:avLst/>
            <a:gdLst>
              <a:gd name="T0" fmla="*/ 2147483646 w 8"/>
              <a:gd name="T1" fmla="*/ 0 h 182"/>
              <a:gd name="T2" fmla="*/ 0 w 8"/>
              <a:gd name="T3" fmla="*/ 2147483646 h 182"/>
              <a:gd name="T4" fmla="*/ 0 w 8"/>
              <a:gd name="T5" fmla="*/ 2147483646 h 182"/>
              <a:gd name="T6" fmla="*/ 2147483646 w 8"/>
              <a:gd name="T7" fmla="*/ 2147483646 h 182"/>
              <a:gd name="T8" fmla="*/ 2147483646 w 8"/>
              <a:gd name="T9" fmla="*/ 2147483646 h 182"/>
              <a:gd name="T10" fmla="*/ 2147483646 w 8"/>
              <a:gd name="T11" fmla="*/ 2147483646 h 182"/>
              <a:gd name="T12" fmla="*/ 2147483646 w 8"/>
              <a:gd name="T13" fmla="*/ 0 h 182"/>
              <a:gd name="T14" fmla="*/ 0 w 8"/>
              <a:gd name="T15" fmla="*/ 0 h 182"/>
              <a:gd name="T16" fmla="*/ 0 w 8"/>
              <a:gd name="T17" fmla="*/ 2147483646 h 182"/>
              <a:gd name="T18" fmla="*/ 2147483646 w 8"/>
              <a:gd name="T19" fmla="*/ 0 h 1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82"/>
              <a:gd name="T32" fmla="*/ 8 w 8"/>
              <a:gd name="T33" fmla="*/ 182 h 18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82">
                <a:moveTo>
                  <a:pt x="4" y="0"/>
                </a:moveTo>
                <a:lnTo>
                  <a:pt x="0" y="3"/>
                </a:lnTo>
                <a:lnTo>
                  <a:pt x="0" y="182"/>
                </a:lnTo>
                <a:lnTo>
                  <a:pt x="8" y="182"/>
                </a:lnTo>
                <a:lnTo>
                  <a:pt x="8" y="3"/>
                </a:lnTo>
                <a:lnTo>
                  <a:pt x="4" y="7"/>
                </a:lnTo>
                <a:lnTo>
                  <a:pt x="4" y="0"/>
                </a:lnTo>
                <a:lnTo>
                  <a:pt x="0" y="0"/>
                </a:lnTo>
                <a:lnTo>
                  <a:pt x="0" y="3"/>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31" name="Freeform 100"/>
          <p:cNvSpPr>
            <a:spLocks/>
          </p:cNvSpPr>
          <p:nvPr/>
        </p:nvSpPr>
        <p:spPr bwMode="auto">
          <a:xfrm>
            <a:off x="5301854" y="2416969"/>
            <a:ext cx="78581" cy="10716"/>
          </a:xfrm>
          <a:custGeom>
            <a:avLst/>
            <a:gdLst>
              <a:gd name="T0" fmla="*/ 2147483646 w 48"/>
              <a:gd name="T1" fmla="*/ 2147483646 h 7"/>
              <a:gd name="T2" fmla="*/ 2147483646 w 48"/>
              <a:gd name="T3" fmla="*/ 0 h 7"/>
              <a:gd name="T4" fmla="*/ 0 w 48"/>
              <a:gd name="T5" fmla="*/ 0 h 7"/>
              <a:gd name="T6" fmla="*/ 0 w 48"/>
              <a:gd name="T7" fmla="*/ 2147483646 h 7"/>
              <a:gd name="T8" fmla="*/ 2147483646 w 48"/>
              <a:gd name="T9" fmla="*/ 2147483646 h 7"/>
              <a:gd name="T10" fmla="*/ 2147483646 w 48"/>
              <a:gd name="T11" fmla="*/ 2147483646 h 7"/>
              <a:gd name="T12" fmla="*/ 2147483646 w 48"/>
              <a:gd name="T13" fmla="*/ 2147483646 h 7"/>
              <a:gd name="T14" fmla="*/ 2147483646 w 48"/>
              <a:gd name="T15" fmla="*/ 0 h 7"/>
              <a:gd name="T16" fmla="*/ 2147483646 w 48"/>
              <a:gd name="T17" fmla="*/ 0 h 7"/>
              <a:gd name="T18" fmla="*/ 2147483646 w 48"/>
              <a:gd name="T19" fmla="*/ 2147483646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7"/>
              <a:gd name="T32" fmla="*/ 48 w 48"/>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7">
                <a:moveTo>
                  <a:pt x="48" y="3"/>
                </a:moveTo>
                <a:lnTo>
                  <a:pt x="44" y="0"/>
                </a:lnTo>
                <a:lnTo>
                  <a:pt x="0" y="0"/>
                </a:lnTo>
                <a:lnTo>
                  <a:pt x="0" y="7"/>
                </a:lnTo>
                <a:lnTo>
                  <a:pt x="44" y="7"/>
                </a:lnTo>
                <a:lnTo>
                  <a:pt x="40" y="3"/>
                </a:lnTo>
                <a:lnTo>
                  <a:pt x="48" y="3"/>
                </a:lnTo>
                <a:lnTo>
                  <a:pt x="48" y="0"/>
                </a:lnTo>
                <a:lnTo>
                  <a:pt x="44" y="0"/>
                </a:lnTo>
                <a:lnTo>
                  <a:pt x="48"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32" name="Freeform 104"/>
          <p:cNvSpPr>
            <a:spLocks/>
          </p:cNvSpPr>
          <p:nvPr/>
        </p:nvSpPr>
        <p:spPr bwMode="auto">
          <a:xfrm>
            <a:off x="2520554" y="3142060"/>
            <a:ext cx="2901553" cy="13097"/>
          </a:xfrm>
          <a:custGeom>
            <a:avLst/>
            <a:gdLst>
              <a:gd name="T0" fmla="*/ 0 w 1756"/>
              <a:gd name="T1" fmla="*/ 2147483646 h 8"/>
              <a:gd name="T2" fmla="*/ 2147483646 w 1756"/>
              <a:gd name="T3" fmla="*/ 2147483646 h 8"/>
              <a:gd name="T4" fmla="*/ 2147483646 w 1756"/>
              <a:gd name="T5" fmla="*/ 2147483646 h 8"/>
              <a:gd name="T6" fmla="*/ 2147483646 w 1756"/>
              <a:gd name="T7" fmla="*/ 0 h 8"/>
              <a:gd name="T8" fmla="*/ 2147483646 w 1756"/>
              <a:gd name="T9" fmla="*/ 0 h 8"/>
              <a:gd name="T10" fmla="*/ 2147483646 w 1756"/>
              <a:gd name="T11" fmla="*/ 2147483646 h 8"/>
              <a:gd name="T12" fmla="*/ 0 w 1756"/>
              <a:gd name="T13" fmla="*/ 2147483646 h 8"/>
              <a:gd name="T14" fmla="*/ 0 w 1756"/>
              <a:gd name="T15" fmla="*/ 2147483646 h 8"/>
              <a:gd name="T16" fmla="*/ 2147483646 w 1756"/>
              <a:gd name="T17" fmla="*/ 2147483646 h 8"/>
              <a:gd name="T18" fmla="*/ 0 w 1756"/>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56"/>
              <a:gd name="T31" fmla="*/ 0 h 8"/>
              <a:gd name="T32" fmla="*/ 1756 w 1756"/>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56" h="8">
                <a:moveTo>
                  <a:pt x="0" y="4"/>
                </a:moveTo>
                <a:lnTo>
                  <a:pt x="4" y="8"/>
                </a:lnTo>
                <a:lnTo>
                  <a:pt x="1756" y="8"/>
                </a:lnTo>
                <a:lnTo>
                  <a:pt x="1756" y="0"/>
                </a:lnTo>
                <a:lnTo>
                  <a:pt x="4" y="0"/>
                </a:lnTo>
                <a:lnTo>
                  <a:pt x="8" y="4"/>
                </a:lnTo>
                <a:lnTo>
                  <a:pt x="0" y="4"/>
                </a:lnTo>
                <a:lnTo>
                  <a:pt x="0" y="8"/>
                </a:lnTo>
                <a:lnTo>
                  <a:pt x="4" y="8"/>
                </a:lnTo>
                <a:lnTo>
                  <a:pt x="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33" name="Freeform 105"/>
          <p:cNvSpPr>
            <a:spLocks/>
          </p:cNvSpPr>
          <p:nvPr/>
        </p:nvSpPr>
        <p:spPr bwMode="auto">
          <a:xfrm>
            <a:off x="2520553" y="3025379"/>
            <a:ext cx="13097" cy="123825"/>
          </a:xfrm>
          <a:custGeom>
            <a:avLst/>
            <a:gdLst>
              <a:gd name="T0" fmla="*/ 2147483646 w 8"/>
              <a:gd name="T1" fmla="*/ 0 h 75"/>
              <a:gd name="T2" fmla="*/ 0 w 8"/>
              <a:gd name="T3" fmla="*/ 2147483646 h 75"/>
              <a:gd name="T4" fmla="*/ 0 w 8"/>
              <a:gd name="T5" fmla="*/ 2147483646 h 75"/>
              <a:gd name="T6" fmla="*/ 2147483646 w 8"/>
              <a:gd name="T7" fmla="*/ 2147483646 h 75"/>
              <a:gd name="T8" fmla="*/ 2147483646 w 8"/>
              <a:gd name="T9" fmla="*/ 2147483646 h 75"/>
              <a:gd name="T10" fmla="*/ 2147483646 w 8"/>
              <a:gd name="T11" fmla="*/ 2147483646 h 75"/>
              <a:gd name="T12" fmla="*/ 2147483646 w 8"/>
              <a:gd name="T13" fmla="*/ 0 h 75"/>
              <a:gd name="T14" fmla="*/ 0 w 8"/>
              <a:gd name="T15" fmla="*/ 0 h 75"/>
              <a:gd name="T16" fmla="*/ 0 w 8"/>
              <a:gd name="T17" fmla="*/ 2147483646 h 75"/>
              <a:gd name="T18" fmla="*/ 2147483646 w 8"/>
              <a:gd name="T19" fmla="*/ 0 h 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75"/>
              <a:gd name="T32" fmla="*/ 8 w 8"/>
              <a:gd name="T33" fmla="*/ 75 h 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75">
                <a:moveTo>
                  <a:pt x="4" y="0"/>
                </a:moveTo>
                <a:lnTo>
                  <a:pt x="0" y="4"/>
                </a:lnTo>
                <a:lnTo>
                  <a:pt x="0" y="75"/>
                </a:lnTo>
                <a:lnTo>
                  <a:pt x="8" y="75"/>
                </a:lnTo>
                <a:lnTo>
                  <a:pt x="8" y="4"/>
                </a:lnTo>
                <a:lnTo>
                  <a:pt x="4" y="8"/>
                </a:lnTo>
                <a:lnTo>
                  <a:pt x="4" y="0"/>
                </a:lnTo>
                <a:lnTo>
                  <a:pt x="0" y="0"/>
                </a:lnTo>
                <a:lnTo>
                  <a:pt x="0" y="4"/>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34" name="Freeform 106"/>
          <p:cNvSpPr>
            <a:spLocks/>
          </p:cNvSpPr>
          <p:nvPr/>
        </p:nvSpPr>
        <p:spPr bwMode="auto">
          <a:xfrm>
            <a:off x="2527698" y="3025378"/>
            <a:ext cx="78581" cy="13097"/>
          </a:xfrm>
          <a:custGeom>
            <a:avLst/>
            <a:gdLst>
              <a:gd name="T0" fmla="*/ 2147483646 w 48"/>
              <a:gd name="T1" fmla="*/ 2147483646 h 8"/>
              <a:gd name="T2" fmla="*/ 2147483646 w 48"/>
              <a:gd name="T3" fmla="*/ 0 h 8"/>
              <a:gd name="T4" fmla="*/ 0 w 48"/>
              <a:gd name="T5" fmla="*/ 0 h 8"/>
              <a:gd name="T6" fmla="*/ 0 w 48"/>
              <a:gd name="T7" fmla="*/ 2147483646 h 8"/>
              <a:gd name="T8" fmla="*/ 2147483646 w 48"/>
              <a:gd name="T9" fmla="*/ 2147483646 h 8"/>
              <a:gd name="T10" fmla="*/ 2147483646 w 48"/>
              <a:gd name="T11" fmla="*/ 2147483646 h 8"/>
              <a:gd name="T12" fmla="*/ 2147483646 w 48"/>
              <a:gd name="T13" fmla="*/ 2147483646 h 8"/>
              <a:gd name="T14" fmla="*/ 2147483646 w 48"/>
              <a:gd name="T15" fmla="*/ 2147483646 h 8"/>
              <a:gd name="T16" fmla="*/ 2147483646 w 48"/>
              <a:gd name="T17" fmla="*/ 2147483646 h 8"/>
              <a:gd name="T18" fmla="*/ 2147483646 w 48"/>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8"/>
              <a:gd name="T32" fmla="*/ 48 w 48"/>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8">
                <a:moveTo>
                  <a:pt x="40" y="4"/>
                </a:moveTo>
                <a:lnTo>
                  <a:pt x="44" y="0"/>
                </a:lnTo>
                <a:lnTo>
                  <a:pt x="0" y="0"/>
                </a:lnTo>
                <a:lnTo>
                  <a:pt x="0" y="8"/>
                </a:lnTo>
                <a:lnTo>
                  <a:pt x="44" y="8"/>
                </a:lnTo>
                <a:lnTo>
                  <a:pt x="48" y="4"/>
                </a:lnTo>
                <a:lnTo>
                  <a:pt x="44" y="8"/>
                </a:lnTo>
                <a:lnTo>
                  <a:pt x="48" y="8"/>
                </a:lnTo>
                <a:lnTo>
                  <a:pt x="48" y="4"/>
                </a:lnTo>
                <a:lnTo>
                  <a:pt x="4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35" name="Freeform 107"/>
          <p:cNvSpPr>
            <a:spLocks/>
          </p:cNvSpPr>
          <p:nvPr/>
        </p:nvSpPr>
        <p:spPr bwMode="auto">
          <a:xfrm>
            <a:off x="2593182" y="2409826"/>
            <a:ext cx="13097" cy="621506"/>
          </a:xfrm>
          <a:custGeom>
            <a:avLst/>
            <a:gdLst>
              <a:gd name="T0" fmla="*/ 2147483646 w 8"/>
              <a:gd name="T1" fmla="*/ 0 h 376"/>
              <a:gd name="T2" fmla="*/ 0 w 8"/>
              <a:gd name="T3" fmla="*/ 2147483646 h 376"/>
              <a:gd name="T4" fmla="*/ 0 w 8"/>
              <a:gd name="T5" fmla="*/ 2147483646 h 376"/>
              <a:gd name="T6" fmla="*/ 2147483646 w 8"/>
              <a:gd name="T7" fmla="*/ 2147483646 h 376"/>
              <a:gd name="T8" fmla="*/ 2147483646 w 8"/>
              <a:gd name="T9" fmla="*/ 2147483646 h 376"/>
              <a:gd name="T10" fmla="*/ 2147483646 w 8"/>
              <a:gd name="T11" fmla="*/ 2147483646 h 376"/>
              <a:gd name="T12" fmla="*/ 2147483646 w 8"/>
              <a:gd name="T13" fmla="*/ 0 h 376"/>
              <a:gd name="T14" fmla="*/ 0 w 8"/>
              <a:gd name="T15" fmla="*/ 0 h 376"/>
              <a:gd name="T16" fmla="*/ 0 w 8"/>
              <a:gd name="T17" fmla="*/ 2147483646 h 376"/>
              <a:gd name="T18" fmla="*/ 2147483646 w 8"/>
              <a:gd name="T19" fmla="*/ 0 h 3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376"/>
              <a:gd name="T32" fmla="*/ 8 w 8"/>
              <a:gd name="T33" fmla="*/ 376 h 3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376">
                <a:moveTo>
                  <a:pt x="4" y="0"/>
                </a:moveTo>
                <a:lnTo>
                  <a:pt x="0" y="5"/>
                </a:lnTo>
                <a:lnTo>
                  <a:pt x="0" y="376"/>
                </a:lnTo>
                <a:lnTo>
                  <a:pt x="8" y="376"/>
                </a:lnTo>
                <a:lnTo>
                  <a:pt x="8" y="5"/>
                </a:lnTo>
                <a:lnTo>
                  <a:pt x="4" y="9"/>
                </a:lnTo>
                <a:lnTo>
                  <a:pt x="4" y="0"/>
                </a:lnTo>
                <a:lnTo>
                  <a:pt x="0" y="0"/>
                </a:lnTo>
                <a:lnTo>
                  <a:pt x="0" y="5"/>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36" name="Freeform 108"/>
          <p:cNvSpPr>
            <a:spLocks/>
          </p:cNvSpPr>
          <p:nvPr/>
        </p:nvSpPr>
        <p:spPr bwMode="auto">
          <a:xfrm>
            <a:off x="2600325" y="2409825"/>
            <a:ext cx="91679" cy="14288"/>
          </a:xfrm>
          <a:custGeom>
            <a:avLst/>
            <a:gdLst>
              <a:gd name="T0" fmla="*/ 2147483646 w 56"/>
              <a:gd name="T1" fmla="*/ 2147483646 h 9"/>
              <a:gd name="T2" fmla="*/ 2147483646 w 56"/>
              <a:gd name="T3" fmla="*/ 0 h 9"/>
              <a:gd name="T4" fmla="*/ 0 w 56"/>
              <a:gd name="T5" fmla="*/ 0 h 9"/>
              <a:gd name="T6" fmla="*/ 0 w 56"/>
              <a:gd name="T7" fmla="*/ 2147483646 h 9"/>
              <a:gd name="T8" fmla="*/ 2147483646 w 56"/>
              <a:gd name="T9" fmla="*/ 2147483646 h 9"/>
              <a:gd name="T10" fmla="*/ 2147483646 w 56"/>
              <a:gd name="T11" fmla="*/ 2147483646 h 9"/>
              <a:gd name="T12" fmla="*/ 2147483646 w 56"/>
              <a:gd name="T13" fmla="*/ 2147483646 h 9"/>
              <a:gd name="T14" fmla="*/ 2147483646 w 56"/>
              <a:gd name="T15" fmla="*/ 0 h 9"/>
              <a:gd name="T16" fmla="*/ 2147483646 w 56"/>
              <a:gd name="T17" fmla="*/ 0 h 9"/>
              <a:gd name="T18" fmla="*/ 2147483646 w 56"/>
              <a:gd name="T19" fmla="*/ 2147483646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6"/>
              <a:gd name="T31" fmla="*/ 0 h 9"/>
              <a:gd name="T32" fmla="*/ 56 w 56"/>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6" h="9">
                <a:moveTo>
                  <a:pt x="56" y="5"/>
                </a:moveTo>
                <a:lnTo>
                  <a:pt x="50" y="0"/>
                </a:lnTo>
                <a:lnTo>
                  <a:pt x="0" y="0"/>
                </a:lnTo>
                <a:lnTo>
                  <a:pt x="0" y="9"/>
                </a:lnTo>
                <a:lnTo>
                  <a:pt x="50" y="9"/>
                </a:lnTo>
                <a:lnTo>
                  <a:pt x="46" y="5"/>
                </a:lnTo>
                <a:lnTo>
                  <a:pt x="56" y="5"/>
                </a:lnTo>
                <a:lnTo>
                  <a:pt x="56" y="0"/>
                </a:lnTo>
                <a:lnTo>
                  <a:pt x="50" y="0"/>
                </a:lnTo>
                <a:lnTo>
                  <a:pt x="56" y="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37" name="Freeform 109"/>
          <p:cNvSpPr>
            <a:spLocks/>
          </p:cNvSpPr>
          <p:nvPr/>
        </p:nvSpPr>
        <p:spPr bwMode="auto">
          <a:xfrm>
            <a:off x="2675335" y="2418160"/>
            <a:ext cx="16669" cy="327422"/>
          </a:xfrm>
          <a:custGeom>
            <a:avLst/>
            <a:gdLst>
              <a:gd name="T0" fmla="*/ 2147483646 w 10"/>
              <a:gd name="T1" fmla="*/ 2147483646 h 198"/>
              <a:gd name="T2" fmla="*/ 2147483646 w 10"/>
              <a:gd name="T3" fmla="*/ 2147483646 h 198"/>
              <a:gd name="T4" fmla="*/ 2147483646 w 10"/>
              <a:gd name="T5" fmla="*/ 0 h 198"/>
              <a:gd name="T6" fmla="*/ 0 w 10"/>
              <a:gd name="T7" fmla="*/ 0 h 198"/>
              <a:gd name="T8" fmla="*/ 0 w 10"/>
              <a:gd name="T9" fmla="*/ 2147483646 h 198"/>
              <a:gd name="T10" fmla="*/ 2147483646 w 10"/>
              <a:gd name="T11" fmla="*/ 2147483646 h 198"/>
              <a:gd name="T12" fmla="*/ 0 w 10"/>
              <a:gd name="T13" fmla="*/ 2147483646 h 198"/>
              <a:gd name="T14" fmla="*/ 0 w 10"/>
              <a:gd name="T15" fmla="*/ 2147483646 h 198"/>
              <a:gd name="T16" fmla="*/ 2147483646 w 10"/>
              <a:gd name="T17" fmla="*/ 2147483646 h 198"/>
              <a:gd name="T18" fmla="*/ 2147483646 w 10"/>
              <a:gd name="T19" fmla="*/ 2147483646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198"/>
              <a:gd name="T32" fmla="*/ 10 w 10"/>
              <a:gd name="T33" fmla="*/ 198 h 1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198">
                <a:moveTo>
                  <a:pt x="4" y="190"/>
                </a:moveTo>
                <a:lnTo>
                  <a:pt x="10" y="194"/>
                </a:lnTo>
                <a:lnTo>
                  <a:pt x="10" y="0"/>
                </a:lnTo>
                <a:lnTo>
                  <a:pt x="0" y="0"/>
                </a:lnTo>
                <a:lnTo>
                  <a:pt x="0" y="194"/>
                </a:lnTo>
                <a:lnTo>
                  <a:pt x="4" y="198"/>
                </a:lnTo>
                <a:lnTo>
                  <a:pt x="0" y="194"/>
                </a:lnTo>
                <a:lnTo>
                  <a:pt x="0" y="198"/>
                </a:lnTo>
                <a:lnTo>
                  <a:pt x="4" y="198"/>
                </a:lnTo>
                <a:lnTo>
                  <a:pt x="4" y="19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38" name="Freeform 110"/>
          <p:cNvSpPr>
            <a:spLocks/>
          </p:cNvSpPr>
          <p:nvPr/>
        </p:nvSpPr>
        <p:spPr bwMode="auto">
          <a:xfrm>
            <a:off x="2682479" y="2732485"/>
            <a:ext cx="72628" cy="13097"/>
          </a:xfrm>
          <a:custGeom>
            <a:avLst/>
            <a:gdLst>
              <a:gd name="T0" fmla="*/ 2147483646 w 44"/>
              <a:gd name="T1" fmla="*/ 0 h 8"/>
              <a:gd name="T2" fmla="*/ 2147483646 w 44"/>
              <a:gd name="T3" fmla="*/ 0 h 8"/>
              <a:gd name="T4" fmla="*/ 2147483646 w 44"/>
              <a:gd name="T5" fmla="*/ 0 h 8"/>
              <a:gd name="T6" fmla="*/ 2147483646 w 44"/>
              <a:gd name="T7" fmla="*/ 0 h 8"/>
              <a:gd name="T8" fmla="*/ 2147483646 w 44"/>
              <a:gd name="T9" fmla="*/ 0 h 8"/>
              <a:gd name="T10" fmla="*/ 2147483646 w 44"/>
              <a:gd name="T11" fmla="*/ 0 h 8"/>
              <a:gd name="T12" fmla="*/ 2147483646 w 44"/>
              <a:gd name="T13" fmla="*/ 0 h 8"/>
              <a:gd name="T14" fmla="*/ 2147483646 w 44"/>
              <a:gd name="T15" fmla="*/ 0 h 8"/>
              <a:gd name="T16" fmla="*/ 2147483646 w 44"/>
              <a:gd name="T17" fmla="*/ 0 h 8"/>
              <a:gd name="T18" fmla="*/ 0 w 44"/>
              <a:gd name="T19" fmla="*/ 0 h 8"/>
              <a:gd name="T20" fmla="*/ 0 w 44"/>
              <a:gd name="T21" fmla="*/ 2147483646 h 8"/>
              <a:gd name="T22" fmla="*/ 2147483646 w 44"/>
              <a:gd name="T23" fmla="*/ 2147483646 h 8"/>
              <a:gd name="T24" fmla="*/ 2147483646 w 44"/>
              <a:gd name="T25" fmla="*/ 2147483646 h 8"/>
              <a:gd name="T26" fmla="*/ 2147483646 w 44"/>
              <a:gd name="T27" fmla="*/ 2147483646 h 8"/>
              <a:gd name="T28" fmla="*/ 2147483646 w 44"/>
              <a:gd name="T29" fmla="*/ 2147483646 h 8"/>
              <a:gd name="T30" fmla="*/ 2147483646 w 44"/>
              <a:gd name="T31" fmla="*/ 2147483646 h 8"/>
              <a:gd name="T32" fmla="*/ 2147483646 w 44"/>
              <a:gd name="T33" fmla="*/ 2147483646 h 8"/>
              <a:gd name="T34" fmla="*/ 2147483646 w 44"/>
              <a:gd name="T35" fmla="*/ 2147483646 h 8"/>
              <a:gd name="T36" fmla="*/ 2147483646 w 44"/>
              <a:gd name="T37" fmla="*/ 2147483646 h 8"/>
              <a:gd name="T38" fmla="*/ 2147483646 w 44"/>
              <a:gd name="T39" fmla="*/ 2147483646 h 8"/>
              <a:gd name="T40" fmla="*/ 2147483646 w 44"/>
              <a:gd name="T41" fmla="*/ 0 h 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4"/>
              <a:gd name="T64" fmla="*/ 0 h 8"/>
              <a:gd name="T65" fmla="*/ 44 w 44"/>
              <a:gd name="T66" fmla="*/ 8 h 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4" h="8">
                <a:moveTo>
                  <a:pt x="44" y="0"/>
                </a:moveTo>
                <a:lnTo>
                  <a:pt x="44" y="0"/>
                </a:lnTo>
                <a:lnTo>
                  <a:pt x="38" y="0"/>
                </a:lnTo>
                <a:lnTo>
                  <a:pt x="33" y="0"/>
                </a:lnTo>
                <a:lnTo>
                  <a:pt x="27" y="0"/>
                </a:lnTo>
                <a:lnTo>
                  <a:pt x="23" y="0"/>
                </a:lnTo>
                <a:lnTo>
                  <a:pt x="17" y="0"/>
                </a:lnTo>
                <a:lnTo>
                  <a:pt x="12" y="0"/>
                </a:lnTo>
                <a:lnTo>
                  <a:pt x="6" y="0"/>
                </a:lnTo>
                <a:lnTo>
                  <a:pt x="0" y="0"/>
                </a:lnTo>
                <a:lnTo>
                  <a:pt x="0" y="8"/>
                </a:lnTo>
                <a:lnTo>
                  <a:pt x="6" y="8"/>
                </a:lnTo>
                <a:lnTo>
                  <a:pt x="12" y="8"/>
                </a:lnTo>
                <a:lnTo>
                  <a:pt x="17" y="8"/>
                </a:lnTo>
                <a:lnTo>
                  <a:pt x="23" y="8"/>
                </a:lnTo>
                <a:lnTo>
                  <a:pt x="27" y="8"/>
                </a:lnTo>
                <a:lnTo>
                  <a:pt x="33" y="8"/>
                </a:lnTo>
                <a:lnTo>
                  <a:pt x="38" y="8"/>
                </a:lnTo>
                <a:lnTo>
                  <a:pt x="44" y="8"/>
                </a:lnTo>
                <a:lnTo>
                  <a:pt x="4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39" name="Freeform 111"/>
          <p:cNvSpPr>
            <a:spLocks/>
          </p:cNvSpPr>
          <p:nvPr/>
        </p:nvSpPr>
        <p:spPr bwMode="auto">
          <a:xfrm>
            <a:off x="2755107" y="2732485"/>
            <a:ext cx="26194" cy="40481"/>
          </a:xfrm>
          <a:custGeom>
            <a:avLst/>
            <a:gdLst>
              <a:gd name="T0" fmla="*/ 2147483646 w 16"/>
              <a:gd name="T1" fmla="*/ 2147483646 h 25"/>
              <a:gd name="T2" fmla="*/ 2147483646 w 16"/>
              <a:gd name="T3" fmla="*/ 2147483646 h 25"/>
              <a:gd name="T4" fmla="*/ 2147483646 w 16"/>
              <a:gd name="T5" fmla="*/ 2147483646 h 25"/>
              <a:gd name="T6" fmla="*/ 2147483646 w 16"/>
              <a:gd name="T7" fmla="*/ 2147483646 h 25"/>
              <a:gd name="T8" fmla="*/ 2147483646 w 16"/>
              <a:gd name="T9" fmla="*/ 2147483646 h 25"/>
              <a:gd name="T10" fmla="*/ 2147483646 w 16"/>
              <a:gd name="T11" fmla="*/ 2147483646 h 25"/>
              <a:gd name="T12" fmla="*/ 2147483646 w 16"/>
              <a:gd name="T13" fmla="*/ 2147483646 h 25"/>
              <a:gd name="T14" fmla="*/ 2147483646 w 16"/>
              <a:gd name="T15" fmla="*/ 2147483646 h 25"/>
              <a:gd name="T16" fmla="*/ 2147483646 w 16"/>
              <a:gd name="T17" fmla="*/ 0 h 25"/>
              <a:gd name="T18" fmla="*/ 0 w 16"/>
              <a:gd name="T19" fmla="*/ 0 h 25"/>
              <a:gd name="T20" fmla="*/ 0 w 16"/>
              <a:gd name="T21" fmla="*/ 2147483646 h 25"/>
              <a:gd name="T22" fmla="*/ 2147483646 w 16"/>
              <a:gd name="T23" fmla="*/ 2147483646 h 25"/>
              <a:gd name="T24" fmla="*/ 2147483646 w 16"/>
              <a:gd name="T25" fmla="*/ 2147483646 h 25"/>
              <a:gd name="T26" fmla="*/ 2147483646 w 16"/>
              <a:gd name="T27" fmla="*/ 2147483646 h 25"/>
              <a:gd name="T28" fmla="*/ 2147483646 w 16"/>
              <a:gd name="T29" fmla="*/ 2147483646 h 25"/>
              <a:gd name="T30" fmla="*/ 2147483646 w 16"/>
              <a:gd name="T31" fmla="*/ 2147483646 h 25"/>
              <a:gd name="T32" fmla="*/ 2147483646 w 16"/>
              <a:gd name="T33" fmla="*/ 2147483646 h 25"/>
              <a:gd name="T34" fmla="*/ 2147483646 w 16"/>
              <a:gd name="T35" fmla="*/ 2147483646 h 25"/>
              <a:gd name="T36" fmla="*/ 2147483646 w 16"/>
              <a:gd name="T37" fmla="*/ 2147483646 h 25"/>
              <a:gd name="T38" fmla="*/ 2147483646 w 16"/>
              <a:gd name="T39" fmla="*/ 2147483646 h 25"/>
              <a:gd name="T40" fmla="*/ 2147483646 w 16"/>
              <a:gd name="T41" fmla="*/ 2147483646 h 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25"/>
              <a:gd name="T65" fmla="*/ 16 w 16"/>
              <a:gd name="T66" fmla="*/ 25 h 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25">
                <a:moveTo>
                  <a:pt x="16" y="25"/>
                </a:moveTo>
                <a:lnTo>
                  <a:pt x="16" y="25"/>
                </a:lnTo>
                <a:lnTo>
                  <a:pt x="16" y="20"/>
                </a:lnTo>
                <a:lnTo>
                  <a:pt x="16" y="14"/>
                </a:lnTo>
                <a:lnTo>
                  <a:pt x="14" y="10"/>
                </a:lnTo>
                <a:lnTo>
                  <a:pt x="12" y="6"/>
                </a:lnTo>
                <a:lnTo>
                  <a:pt x="10" y="4"/>
                </a:lnTo>
                <a:lnTo>
                  <a:pt x="6" y="2"/>
                </a:lnTo>
                <a:lnTo>
                  <a:pt x="4" y="0"/>
                </a:lnTo>
                <a:lnTo>
                  <a:pt x="0" y="0"/>
                </a:lnTo>
                <a:lnTo>
                  <a:pt x="0" y="8"/>
                </a:lnTo>
                <a:lnTo>
                  <a:pt x="2" y="8"/>
                </a:lnTo>
                <a:lnTo>
                  <a:pt x="4" y="10"/>
                </a:lnTo>
                <a:lnTo>
                  <a:pt x="6" y="10"/>
                </a:lnTo>
                <a:lnTo>
                  <a:pt x="6" y="12"/>
                </a:lnTo>
                <a:lnTo>
                  <a:pt x="8" y="16"/>
                </a:lnTo>
                <a:lnTo>
                  <a:pt x="8" y="20"/>
                </a:lnTo>
                <a:lnTo>
                  <a:pt x="8" y="25"/>
                </a:lnTo>
                <a:lnTo>
                  <a:pt x="16" y="2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40" name="Freeform 112"/>
          <p:cNvSpPr>
            <a:spLocks/>
          </p:cNvSpPr>
          <p:nvPr/>
        </p:nvSpPr>
        <p:spPr bwMode="auto">
          <a:xfrm>
            <a:off x="2768203" y="2772966"/>
            <a:ext cx="13097" cy="195263"/>
          </a:xfrm>
          <a:custGeom>
            <a:avLst/>
            <a:gdLst>
              <a:gd name="T0" fmla="*/ 2147483646 w 8"/>
              <a:gd name="T1" fmla="*/ 2147483646 h 118"/>
              <a:gd name="T2" fmla="*/ 2147483646 w 8"/>
              <a:gd name="T3" fmla="*/ 2147483646 h 118"/>
              <a:gd name="T4" fmla="*/ 2147483646 w 8"/>
              <a:gd name="T5" fmla="*/ 0 h 118"/>
              <a:gd name="T6" fmla="*/ 0 w 8"/>
              <a:gd name="T7" fmla="*/ 0 h 118"/>
              <a:gd name="T8" fmla="*/ 0 w 8"/>
              <a:gd name="T9" fmla="*/ 2147483646 h 118"/>
              <a:gd name="T10" fmla="*/ 2147483646 w 8"/>
              <a:gd name="T11" fmla="*/ 2147483646 h 118"/>
              <a:gd name="T12" fmla="*/ 2147483646 w 8"/>
              <a:gd name="T13" fmla="*/ 2147483646 h 118"/>
              <a:gd name="T14" fmla="*/ 0 60000 65536"/>
              <a:gd name="T15" fmla="*/ 0 60000 65536"/>
              <a:gd name="T16" fmla="*/ 0 60000 65536"/>
              <a:gd name="T17" fmla="*/ 0 60000 65536"/>
              <a:gd name="T18" fmla="*/ 0 60000 65536"/>
              <a:gd name="T19" fmla="*/ 0 60000 65536"/>
              <a:gd name="T20" fmla="*/ 0 60000 65536"/>
              <a:gd name="T21" fmla="*/ 0 w 8"/>
              <a:gd name="T22" fmla="*/ 0 h 118"/>
              <a:gd name="T23" fmla="*/ 8 w 8"/>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118">
                <a:moveTo>
                  <a:pt x="8" y="114"/>
                </a:moveTo>
                <a:lnTo>
                  <a:pt x="8" y="116"/>
                </a:lnTo>
                <a:lnTo>
                  <a:pt x="8" y="0"/>
                </a:lnTo>
                <a:lnTo>
                  <a:pt x="0" y="0"/>
                </a:lnTo>
                <a:lnTo>
                  <a:pt x="0" y="116"/>
                </a:lnTo>
                <a:lnTo>
                  <a:pt x="2" y="118"/>
                </a:lnTo>
                <a:lnTo>
                  <a:pt x="8" y="11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41" name="Freeform 113"/>
          <p:cNvSpPr>
            <a:spLocks/>
          </p:cNvSpPr>
          <p:nvPr/>
        </p:nvSpPr>
        <p:spPr bwMode="auto">
          <a:xfrm>
            <a:off x="2771776" y="2962275"/>
            <a:ext cx="21431" cy="25004"/>
          </a:xfrm>
          <a:custGeom>
            <a:avLst/>
            <a:gdLst>
              <a:gd name="T0" fmla="*/ 2147483646 w 13"/>
              <a:gd name="T1" fmla="*/ 2147483646 h 15"/>
              <a:gd name="T2" fmla="*/ 2147483646 w 13"/>
              <a:gd name="T3" fmla="*/ 2147483646 h 15"/>
              <a:gd name="T4" fmla="*/ 2147483646 w 13"/>
              <a:gd name="T5" fmla="*/ 0 h 15"/>
              <a:gd name="T6" fmla="*/ 0 w 13"/>
              <a:gd name="T7" fmla="*/ 2147483646 h 15"/>
              <a:gd name="T8" fmla="*/ 2147483646 w 13"/>
              <a:gd name="T9" fmla="*/ 2147483646 h 15"/>
              <a:gd name="T10" fmla="*/ 2147483646 w 13"/>
              <a:gd name="T11" fmla="*/ 2147483646 h 15"/>
              <a:gd name="T12" fmla="*/ 2147483646 w 13"/>
              <a:gd name="T13" fmla="*/ 2147483646 h 15"/>
              <a:gd name="T14" fmla="*/ 2147483646 w 13"/>
              <a:gd name="T15" fmla="*/ 2147483646 h 15"/>
              <a:gd name="T16" fmla="*/ 2147483646 w 13"/>
              <a:gd name="T17" fmla="*/ 2147483646 h 15"/>
              <a:gd name="T18" fmla="*/ 2147483646 w 13"/>
              <a:gd name="T19" fmla="*/ 2147483646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15"/>
              <a:gd name="T32" fmla="*/ 13 w 13"/>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15">
                <a:moveTo>
                  <a:pt x="11" y="7"/>
                </a:moveTo>
                <a:lnTo>
                  <a:pt x="13" y="7"/>
                </a:lnTo>
                <a:lnTo>
                  <a:pt x="6" y="0"/>
                </a:lnTo>
                <a:lnTo>
                  <a:pt x="0" y="4"/>
                </a:lnTo>
                <a:lnTo>
                  <a:pt x="7" y="13"/>
                </a:lnTo>
                <a:lnTo>
                  <a:pt x="11" y="15"/>
                </a:lnTo>
                <a:lnTo>
                  <a:pt x="7" y="13"/>
                </a:lnTo>
                <a:lnTo>
                  <a:pt x="9" y="15"/>
                </a:lnTo>
                <a:lnTo>
                  <a:pt x="11" y="15"/>
                </a:lnTo>
                <a:lnTo>
                  <a:pt x="11" y="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42" name="Freeform 114"/>
          <p:cNvSpPr>
            <a:spLocks/>
          </p:cNvSpPr>
          <p:nvPr/>
        </p:nvSpPr>
        <p:spPr bwMode="auto">
          <a:xfrm>
            <a:off x="2789635" y="2972991"/>
            <a:ext cx="466725" cy="14288"/>
          </a:xfrm>
          <a:custGeom>
            <a:avLst/>
            <a:gdLst>
              <a:gd name="T0" fmla="*/ 2147483646 w 282"/>
              <a:gd name="T1" fmla="*/ 2147483646 h 8"/>
              <a:gd name="T2" fmla="*/ 2147483646 w 282"/>
              <a:gd name="T3" fmla="*/ 0 h 8"/>
              <a:gd name="T4" fmla="*/ 0 w 282"/>
              <a:gd name="T5" fmla="*/ 0 h 8"/>
              <a:gd name="T6" fmla="*/ 0 w 282"/>
              <a:gd name="T7" fmla="*/ 2147483646 h 8"/>
              <a:gd name="T8" fmla="*/ 2147483646 w 282"/>
              <a:gd name="T9" fmla="*/ 2147483646 h 8"/>
              <a:gd name="T10" fmla="*/ 2147483646 w 282"/>
              <a:gd name="T11" fmla="*/ 2147483646 h 8"/>
              <a:gd name="T12" fmla="*/ 2147483646 w 282"/>
              <a:gd name="T13" fmla="*/ 2147483646 h 8"/>
              <a:gd name="T14" fmla="*/ 2147483646 w 282"/>
              <a:gd name="T15" fmla="*/ 2147483646 h 8"/>
              <a:gd name="T16" fmla="*/ 2147483646 w 282"/>
              <a:gd name="T17" fmla="*/ 2147483646 h 8"/>
              <a:gd name="T18" fmla="*/ 2147483646 w 282"/>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2"/>
              <a:gd name="T31" fmla="*/ 0 h 8"/>
              <a:gd name="T32" fmla="*/ 282 w 282"/>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2" h="8">
                <a:moveTo>
                  <a:pt x="273" y="4"/>
                </a:moveTo>
                <a:lnTo>
                  <a:pt x="278" y="0"/>
                </a:lnTo>
                <a:lnTo>
                  <a:pt x="0" y="0"/>
                </a:lnTo>
                <a:lnTo>
                  <a:pt x="0" y="8"/>
                </a:lnTo>
                <a:lnTo>
                  <a:pt x="278" y="8"/>
                </a:lnTo>
                <a:lnTo>
                  <a:pt x="282" y="4"/>
                </a:lnTo>
                <a:lnTo>
                  <a:pt x="278" y="8"/>
                </a:lnTo>
                <a:lnTo>
                  <a:pt x="282" y="8"/>
                </a:lnTo>
                <a:lnTo>
                  <a:pt x="282" y="4"/>
                </a:lnTo>
                <a:lnTo>
                  <a:pt x="273"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43" name="Freeform 115"/>
          <p:cNvSpPr>
            <a:spLocks/>
          </p:cNvSpPr>
          <p:nvPr/>
        </p:nvSpPr>
        <p:spPr bwMode="auto">
          <a:xfrm>
            <a:off x="3240881" y="2938463"/>
            <a:ext cx="15479" cy="41672"/>
          </a:xfrm>
          <a:custGeom>
            <a:avLst/>
            <a:gdLst>
              <a:gd name="T0" fmla="*/ 2147483646 w 9"/>
              <a:gd name="T1" fmla="*/ 2147483646 h 25"/>
              <a:gd name="T2" fmla="*/ 0 w 9"/>
              <a:gd name="T3" fmla="*/ 2147483646 h 25"/>
              <a:gd name="T4" fmla="*/ 0 w 9"/>
              <a:gd name="T5" fmla="*/ 2147483646 h 25"/>
              <a:gd name="T6" fmla="*/ 2147483646 w 9"/>
              <a:gd name="T7" fmla="*/ 2147483646 h 25"/>
              <a:gd name="T8" fmla="*/ 2147483646 w 9"/>
              <a:gd name="T9" fmla="*/ 2147483646 h 25"/>
              <a:gd name="T10" fmla="*/ 2147483646 w 9"/>
              <a:gd name="T11" fmla="*/ 0 h 25"/>
              <a:gd name="T12" fmla="*/ 2147483646 w 9"/>
              <a:gd name="T13" fmla="*/ 2147483646 h 25"/>
              <a:gd name="T14" fmla="*/ 2147483646 w 9"/>
              <a:gd name="T15" fmla="*/ 0 h 25"/>
              <a:gd name="T16" fmla="*/ 2147483646 w 9"/>
              <a:gd name="T17" fmla="*/ 0 h 25"/>
              <a:gd name="T18" fmla="*/ 2147483646 w 9"/>
              <a:gd name="T19" fmla="*/ 2147483646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25"/>
              <a:gd name="T32" fmla="*/ 9 w 9"/>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25">
                <a:moveTo>
                  <a:pt x="5" y="8"/>
                </a:moveTo>
                <a:lnTo>
                  <a:pt x="0" y="4"/>
                </a:lnTo>
                <a:lnTo>
                  <a:pt x="0" y="25"/>
                </a:lnTo>
                <a:lnTo>
                  <a:pt x="9" y="25"/>
                </a:lnTo>
                <a:lnTo>
                  <a:pt x="9" y="4"/>
                </a:lnTo>
                <a:lnTo>
                  <a:pt x="5" y="0"/>
                </a:lnTo>
                <a:lnTo>
                  <a:pt x="9" y="4"/>
                </a:lnTo>
                <a:lnTo>
                  <a:pt x="9" y="0"/>
                </a:lnTo>
                <a:lnTo>
                  <a:pt x="5" y="0"/>
                </a:lnTo>
                <a:lnTo>
                  <a:pt x="5" y="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44" name="Freeform 116"/>
          <p:cNvSpPr>
            <a:spLocks/>
          </p:cNvSpPr>
          <p:nvPr/>
        </p:nvSpPr>
        <p:spPr bwMode="auto">
          <a:xfrm>
            <a:off x="3161110" y="2938463"/>
            <a:ext cx="88106" cy="13097"/>
          </a:xfrm>
          <a:custGeom>
            <a:avLst/>
            <a:gdLst>
              <a:gd name="T0" fmla="*/ 0 w 53"/>
              <a:gd name="T1" fmla="*/ 2147483646 h 8"/>
              <a:gd name="T2" fmla="*/ 2147483646 w 53"/>
              <a:gd name="T3" fmla="*/ 2147483646 h 8"/>
              <a:gd name="T4" fmla="*/ 2147483646 w 53"/>
              <a:gd name="T5" fmla="*/ 2147483646 h 8"/>
              <a:gd name="T6" fmla="*/ 2147483646 w 53"/>
              <a:gd name="T7" fmla="*/ 0 h 8"/>
              <a:gd name="T8" fmla="*/ 2147483646 w 53"/>
              <a:gd name="T9" fmla="*/ 0 h 8"/>
              <a:gd name="T10" fmla="*/ 2147483646 w 53"/>
              <a:gd name="T11" fmla="*/ 2147483646 h 8"/>
              <a:gd name="T12" fmla="*/ 0 w 53"/>
              <a:gd name="T13" fmla="*/ 2147483646 h 8"/>
              <a:gd name="T14" fmla="*/ 0 w 53"/>
              <a:gd name="T15" fmla="*/ 2147483646 h 8"/>
              <a:gd name="T16" fmla="*/ 2147483646 w 53"/>
              <a:gd name="T17" fmla="*/ 2147483646 h 8"/>
              <a:gd name="T18" fmla="*/ 0 w 53"/>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
              <a:gd name="T31" fmla="*/ 0 h 8"/>
              <a:gd name="T32" fmla="*/ 53 w 53"/>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 h="8">
                <a:moveTo>
                  <a:pt x="0" y="4"/>
                </a:moveTo>
                <a:lnTo>
                  <a:pt x="4" y="8"/>
                </a:lnTo>
                <a:lnTo>
                  <a:pt x="53" y="8"/>
                </a:lnTo>
                <a:lnTo>
                  <a:pt x="53" y="0"/>
                </a:lnTo>
                <a:lnTo>
                  <a:pt x="4" y="0"/>
                </a:lnTo>
                <a:lnTo>
                  <a:pt x="7" y="4"/>
                </a:lnTo>
                <a:lnTo>
                  <a:pt x="0" y="4"/>
                </a:lnTo>
                <a:lnTo>
                  <a:pt x="0" y="8"/>
                </a:lnTo>
                <a:lnTo>
                  <a:pt x="4" y="8"/>
                </a:lnTo>
                <a:lnTo>
                  <a:pt x="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45" name="Freeform 117"/>
          <p:cNvSpPr>
            <a:spLocks/>
          </p:cNvSpPr>
          <p:nvPr/>
        </p:nvSpPr>
        <p:spPr bwMode="auto">
          <a:xfrm>
            <a:off x="3161110" y="2742010"/>
            <a:ext cx="11906" cy="203597"/>
          </a:xfrm>
          <a:custGeom>
            <a:avLst/>
            <a:gdLst>
              <a:gd name="T0" fmla="*/ 2147483646 w 7"/>
              <a:gd name="T1" fmla="*/ 0 h 123"/>
              <a:gd name="T2" fmla="*/ 0 w 7"/>
              <a:gd name="T3" fmla="*/ 2147483646 h 123"/>
              <a:gd name="T4" fmla="*/ 0 w 7"/>
              <a:gd name="T5" fmla="*/ 2147483646 h 123"/>
              <a:gd name="T6" fmla="*/ 2147483646 w 7"/>
              <a:gd name="T7" fmla="*/ 2147483646 h 123"/>
              <a:gd name="T8" fmla="*/ 2147483646 w 7"/>
              <a:gd name="T9" fmla="*/ 2147483646 h 123"/>
              <a:gd name="T10" fmla="*/ 2147483646 w 7"/>
              <a:gd name="T11" fmla="*/ 2147483646 h 123"/>
              <a:gd name="T12" fmla="*/ 2147483646 w 7"/>
              <a:gd name="T13" fmla="*/ 0 h 123"/>
              <a:gd name="T14" fmla="*/ 0 w 7"/>
              <a:gd name="T15" fmla="*/ 0 h 123"/>
              <a:gd name="T16" fmla="*/ 0 w 7"/>
              <a:gd name="T17" fmla="*/ 2147483646 h 123"/>
              <a:gd name="T18" fmla="*/ 2147483646 w 7"/>
              <a:gd name="T19" fmla="*/ 0 h 1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123"/>
              <a:gd name="T32" fmla="*/ 7 w 7"/>
              <a:gd name="T33" fmla="*/ 123 h 1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123">
                <a:moveTo>
                  <a:pt x="4" y="0"/>
                </a:moveTo>
                <a:lnTo>
                  <a:pt x="0" y="4"/>
                </a:lnTo>
                <a:lnTo>
                  <a:pt x="0" y="123"/>
                </a:lnTo>
                <a:lnTo>
                  <a:pt x="7" y="123"/>
                </a:lnTo>
                <a:lnTo>
                  <a:pt x="7" y="4"/>
                </a:lnTo>
                <a:lnTo>
                  <a:pt x="4" y="8"/>
                </a:lnTo>
                <a:lnTo>
                  <a:pt x="4" y="0"/>
                </a:lnTo>
                <a:lnTo>
                  <a:pt x="0" y="0"/>
                </a:lnTo>
                <a:lnTo>
                  <a:pt x="0" y="4"/>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46" name="Freeform 118"/>
          <p:cNvSpPr>
            <a:spLocks/>
          </p:cNvSpPr>
          <p:nvPr/>
        </p:nvSpPr>
        <p:spPr bwMode="auto">
          <a:xfrm>
            <a:off x="3168253" y="2742010"/>
            <a:ext cx="204788" cy="13097"/>
          </a:xfrm>
          <a:custGeom>
            <a:avLst/>
            <a:gdLst>
              <a:gd name="T0" fmla="*/ 2147483646 w 124"/>
              <a:gd name="T1" fmla="*/ 2147483646 h 8"/>
              <a:gd name="T2" fmla="*/ 2147483646 w 124"/>
              <a:gd name="T3" fmla="*/ 0 h 8"/>
              <a:gd name="T4" fmla="*/ 0 w 124"/>
              <a:gd name="T5" fmla="*/ 0 h 8"/>
              <a:gd name="T6" fmla="*/ 0 w 124"/>
              <a:gd name="T7" fmla="*/ 2147483646 h 8"/>
              <a:gd name="T8" fmla="*/ 2147483646 w 124"/>
              <a:gd name="T9" fmla="*/ 2147483646 h 8"/>
              <a:gd name="T10" fmla="*/ 2147483646 w 124"/>
              <a:gd name="T11" fmla="*/ 2147483646 h 8"/>
              <a:gd name="T12" fmla="*/ 2147483646 w 124"/>
              <a:gd name="T13" fmla="*/ 2147483646 h 8"/>
              <a:gd name="T14" fmla="*/ 2147483646 w 124"/>
              <a:gd name="T15" fmla="*/ 0 h 8"/>
              <a:gd name="T16" fmla="*/ 2147483646 w 124"/>
              <a:gd name="T17" fmla="*/ 0 h 8"/>
              <a:gd name="T18" fmla="*/ 2147483646 w 124"/>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4"/>
              <a:gd name="T31" fmla="*/ 0 h 8"/>
              <a:gd name="T32" fmla="*/ 124 w 124"/>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4" h="8">
                <a:moveTo>
                  <a:pt x="124" y="4"/>
                </a:moveTo>
                <a:lnTo>
                  <a:pt x="120" y="0"/>
                </a:lnTo>
                <a:lnTo>
                  <a:pt x="0" y="0"/>
                </a:lnTo>
                <a:lnTo>
                  <a:pt x="0" y="8"/>
                </a:lnTo>
                <a:lnTo>
                  <a:pt x="120" y="8"/>
                </a:lnTo>
                <a:lnTo>
                  <a:pt x="117" y="4"/>
                </a:lnTo>
                <a:lnTo>
                  <a:pt x="124" y="4"/>
                </a:lnTo>
                <a:lnTo>
                  <a:pt x="124" y="0"/>
                </a:lnTo>
                <a:lnTo>
                  <a:pt x="120" y="0"/>
                </a:lnTo>
                <a:lnTo>
                  <a:pt x="124"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47" name="Freeform 119"/>
          <p:cNvSpPr>
            <a:spLocks/>
          </p:cNvSpPr>
          <p:nvPr/>
        </p:nvSpPr>
        <p:spPr bwMode="auto">
          <a:xfrm>
            <a:off x="3361135" y="2749154"/>
            <a:ext cx="11906" cy="202406"/>
          </a:xfrm>
          <a:custGeom>
            <a:avLst/>
            <a:gdLst>
              <a:gd name="T0" fmla="*/ 2147483646 w 7"/>
              <a:gd name="T1" fmla="*/ 2147483646 h 123"/>
              <a:gd name="T2" fmla="*/ 2147483646 w 7"/>
              <a:gd name="T3" fmla="*/ 2147483646 h 123"/>
              <a:gd name="T4" fmla="*/ 2147483646 w 7"/>
              <a:gd name="T5" fmla="*/ 0 h 123"/>
              <a:gd name="T6" fmla="*/ 0 w 7"/>
              <a:gd name="T7" fmla="*/ 0 h 123"/>
              <a:gd name="T8" fmla="*/ 0 w 7"/>
              <a:gd name="T9" fmla="*/ 2147483646 h 123"/>
              <a:gd name="T10" fmla="*/ 2147483646 w 7"/>
              <a:gd name="T11" fmla="*/ 2147483646 h 123"/>
              <a:gd name="T12" fmla="*/ 2147483646 w 7"/>
              <a:gd name="T13" fmla="*/ 2147483646 h 123"/>
              <a:gd name="T14" fmla="*/ 2147483646 w 7"/>
              <a:gd name="T15" fmla="*/ 2147483646 h 123"/>
              <a:gd name="T16" fmla="*/ 2147483646 w 7"/>
              <a:gd name="T17" fmla="*/ 2147483646 h 123"/>
              <a:gd name="T18" fmla="*/ 2147483646 w 7"/>
              <a:gd name="T19" fmla="*/ 2147483646 h 1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123"/>
              <a:gd name="T32" fmla="*/ 7 w 7"/>
              <a:gd name="T33" fmla="*/ 123 h 1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123">
                <a:moveTo>
                  <a:pt x="3" y="123"/>
                </a:moveTo>
                <a:lnTo>
                  <a:pt x="7" y="119"/>
                </a:lnTo>
                <a:lnTo>
                  <a:pt x="7" y="0"/>
                </a:lnTo>
                <a:lnTo>
                  <a:pt x="0" y="0"/>
                </a:lnTo>
                <a:lnTo>
                  <a:pt x="0" y="119"/>
                </a:lnTo>
                <a:lnTo>
                  <a:pt x="3" y="115"/>
                </a:lnTo>
                <a:lnTo>
                  <a:pt x="3" y="123"/>
                </a:lnTo>
                <a:lnTo>
                  <a:pt x="7" y="123"/>
                </a:lnTo>
                <a:lnTo>
                  <a:pt x="7" y="119"/>
                </a:lnTo>
                <a:lnTo>
                  <a:pt x="3" y="12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48" name="Freeform 120"/>
          <p:cNvSpPr>
            <a:spLocks/>
          </p:cNvSpPr>
          <p:nvPr/>
        </p:nvSpPr>
        <p:spPr bwMode="auto">
          <a:xfrm>
            <a:off x="3282554" y="2938463"/>
            <a:ext cx="84534" cy="13097"/>
          </a:xfrm>
          <a:custGeom>
            <a:avLst/>
            <a:gdLst>
              <a:gd name="T0" fmla="*/ 2147483646 w 51"/>
              <a:gd name="T1" fmla="*/ 2147483646 h 8"/>
              <a:gd name="T2" fmla="*/ 2147483646 w 51"/>
              <a:gd name="T3" fmla="*/ 2147483646 h 8"/>
              <a:gd name="T4" fmla="*/ 2147483646 w 51"/>
              <a:gd name="T5" fmla="*/ 2147483646 h 8"/>
              <a:gd name="T6" fmla="*/ 2147483646 w 51"/>
              <a:gd name="T7" fmla="*/ 0 h 8"/>
              <a:gd name="T8" fmla="*/ 2147483646 w 51"/>
              <a:gd name="T9" fmla="*/ 0 h 8"/>
              <a:gd name="T10" fmla="*/ 0 w 51"/>
              <a:gd name="T11" fmla="*/ 2147483646 h 8"/>
              <a:gd name="T12" fmla="*/ 2147483646 w 51"/>
              <a:gd name="T13" fmla="*/ 0 h 8"/>
              <a:gd name="T14" fmla="*/ 0 w 51"/>
              <a:gd name="T15" fmla="*/ 0 h 8"/>
              <a:gd name="T16" fmla="*/ 0 w 51"/>
              <a:gd name="T17" fmla="*/ 2147483646 h 8"/>
              <a:gd name="T18" fmla="*/ 2147483646 w 51"/>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
              <a:gd name="T31" fmla="*/ 0 h 8"/>
              <a:gd name="T32" fmla="*/ 51 w 51"/>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 h="8">
                <a:moveTo>
                  <a:pt x="7" y="4"/>
                </a:moveTo>
                <a:lnTo>
                  <a:pt x="3" y="8"/>
                </a:lnTo>
                <a:lnTo>
                  <a:pt x="51" y="8"/>
                </a:lnTo>
                <a:lnTo>
                  <a:pt x="51" y="0"/>
                </a:lnTo>
                <a:lnTo>
                  <a:pt x="3" y="0"/>
                </a:lnTo>
                <a:lnTo>
                  <a:pt x="0" y="4"/>
                </a:lnTo>
                <a:lnTo>
                  <a:pt x="3" y="0"/>
                </a:lnTo>
                <a:lnTo>
                  <a:pt x="0" y="0"/>
                </a:lnTo>
                <a:lnTo>
                  <a:pt x="0" y="4"/>
                </a:lnTo>
                <a:lnTo>
                  <a:pt x="7"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49" name="Freeform 121"/>
          <p:cNvSpPr>
            <a:spLocks/>
          </p:cNvSpPr>
          <p:nvPr/>
        </p:nvSpPr>
        <p:spPr bwMode="auto">
          <a:xfrm>
            <a:off x="3282554" y="2945607"/>
            <a:ext cx="10715" cy="41672"/>
          </a:xfrm>
          <a:custGeom>
            <a:avLst/>
            <a:gdLst>
              <a:gd name="T0" fmla="*/ 2147483646 w 7"/>
              <a:gd name="T1" fmla="*/ 2147483646 h 25"/>
              <a:gd name="T2" fmla="*/ 2147483646 w 7"/>
              <a:gd name="T3" fmla="*/ 2147483646 h 25"/>
              <a:gd name="T4" fmla="*/ 2147483646 w 7"/>
              <a:gd name="T5" fmla="*/ 0 h 25"/>
              <a:gd name="T6" fmla="*/ 0 w 7"/>
              <a:gd name="T7" fmla="*/ 0 h 25"/>
              <a:gd name="T8" fmla="*/ 0 w 7"/>
              <a:gd name="T9" fmla="*/ 2147483646 h 25"/>
              <a:gd name="T10" fmla="*/ 2147483646 w 7"/>
              <a:gd name="T11" fmla="*/ 2147483646 h 25"/>
              <a:gd name="T12" fmla="*/ 0 w 7"/>
              <a:gd name="T13" fmla="*/ 2147483646 h 25"/>
              <a:gd name="T14" fmla="*/ 0 w 7"/>
              <a:gd name="T15" fmla="*/ 2147483646 h 25"/>
              <a:gd name="T16" fmla="*/ 2147483646 w 7"/>
              <a:gd name="T17" fmla="*/ 2147483646 h 25"/>
              <a:gd name="T18" fmla="*/ 2147483646 w 7"/>
              <a:gd name="T19" fmla="*/ 2147483646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25"/>
              <a:gd name="T32" fmla="*/ 7 w 7"/>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25">
                <a:moveTo>
                  <a:pt x="3" y="17"/>
                </a:moveTo>
                <a:lnTo>
                  <a:pt x="7" y="21"/>
                </a:lnTo>
                <a:lnTo>
                  <a:pt x="7" y="0"/>
                </a:lnTo>
                <a:lnTo>
                  <a:pt x="0" y="0"/>
                </a:lnTo>
                <a:lnTo>
                  <a:pt x="0" y="21"/>
                </a:lnTo>
                <a:lnTo>
                  <a:pt x="3" y="25"/>
                </a:lnTo>
                <a:lnTo>
                  <a:pt x="0" y="21"/>
                </a:lnTo>
                <a:lnTo>
                  <a:pt x="0" y="25"/>
                </a:lnTo>
                <a:lnTo>
                  <a:pt x="3" y="25"/>
                </a:lnTo>
                <a:lnTo>
                  <a:pt x="3" y="1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50" name="Freeform 122"/>
          <p:cNvSpPr>
            <a:spLocks/>
          </p:cNvSpPr>
          <p:nvPr/>
        </p:nvSpPr>
        <p:spPr bwMode="auto">
          <a:xfrm>
            <a:off x="3287316" y="2972991"/>
            <a:ext cx="378619" cy="14288"/>
          </a:xfrm>
          <a:custGeom>
            <a:avLst/>
            <a:gdLst>
              <a:gd name="T0" fmla="*/ 2147483646 w 229"/>
              <a:gd name="T1" fmla="*/ 2147483646 h 8"/>
              <a:gd name="T2" fmla="*/ 2147483646 w 229"/>
              <a:gd name="T3" fmla="*/ 0 h 8"/>
              <a:gd name="T4" fmla="*/ 0 w 229"/>
              <a:gd name="T5" fmla="*/ 0 h 8"/>
              <a:gd name="T6" fmla="*/ 0 w 229"/>
              <a:gd name="T7" fmla="*/ 2147483646 h 8"/>
              <a:gd name="T8" fmla="*/ 2147483646 w 229"/>
              <a:gd name="T9" fmla="*/ 2147483646 h 8"/>
              <a:gd name="T10" fmla="*/ 2147483646 w 229"/>
              <a:gd name="T11" fmla="*/ 2147483646 h 8"/>
              <a:gd name="T12" fmla="*/ 2147483646 w 229"/>
              <a:gd name="T13" fmla="*/ 2147483646 h 8"/>
              <a:gd name="T14" fmla="*/ 2147483646 w 229"/>
              <a:gd name="T15" fmla="*/ 2147483646 h 8"/>
              <a:gd name="T16" fmla="*/ 2147483646 w 229"/>
              <a:gd name="T17" fmla="*/ 2147483646 h 8"/>
              <a:gd name="T18" fmla="*/ 2147483646 w 229"/>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9"/>
              <a:gd name="T31" fmla="*/ 0 h 8"/>
              <a:gd name="T32" fmla="*/ 229 w 229"/>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9" h="8">
                <a:moveTo>
                  <a:pt x="221" y="4"/>
                </a:moveTo>
                <a:lnTo>
                  <a:pt x="225" y="0"/>
                </a:lnTo>
                <a:lnTo>
                  <a:pt x="0" y="0"/>
                </a:lnTo>
                <a:lnTo>
                  <a:pt x="0" y="8"/>
                </a:lnTo>
                <a:lnTo>
                  <a:pt x="225" y="8"/>
                </a:lnTo>
                <a:lnTo>
                  <a:pt x="229" y="4"/>
                </a:lnTo>
                <a:lnTo>
                  <a:pt x="225" y="8"/>
                </a:lnTo>
                <a:lnTo>
                  <a:pt x="229" y="8"/>
                </a:lnTo>
                <a:lnTo>
                  <a:pt x="229" y="4"/>
                </a:lnTo>
                <a:lnTo>
                  <a:pt x="221"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51" name="Freeform 123"/>
          <p:cNvSpPr>
            <a:spLocks/>
          </p:cNvSpPr>
          <p:nvPr/>
        </p:nvSpPr>
        <p:spPr bwMode="auto">
          <a:xfrm>
            <a:off x="3652838" y="2949179"/>
            <a:ext cx="13097" cy="30956"/>
          </a:xfrm>
          <a:custGeom>
            <a:avLst/>
            <a:gdLst>
              <a:gd name="T0" fmla="*/ 2147483646 w 8"/>
              <a:gd name="T1" fmla="*/ 2147483646 h 19"/>
              <a:gd name="T2" fmla="*/ 0 w 8"/>
              <a:gd name="T3" fmla="*/ 2147483646 h 19"/>
              <a:gd name="T4" fmla="*/ 0 w 8"/>
              <a:gd name="T5" fmla="*/ 2147483646 h 19"/>
              <a:gd name="T6" fmla="*/ 2147483646 w 8"/>
              <a:gd name="T7" fmla="*/ 2147483646 h 19"/>
              <a:gd name="T8" fmla="*/ 2147483646 w 8"/>
              <a:gd name="T9" fmla="*/ 2147483646 h 19"/>
              <a:gd name="T10" fmla="*/ 2147483646 w 8"/>
              <a:gd name="T11" fmla="*/ 0 h 19"/>
              <a:gd name="T12" fmla="*/ 2147483646 w 8"/>
              <a:gd name="T13" fmla="*/ 2147483646 h 19"/>
              <a:gd name="T14" fmla="*/ 2147483646 w 8"/>
              <a:gd name="T15" fmla="*/ 0 h 19"/>
              <a:gd name="T16" fmla="*/ 2147483646 w 8"/>
              <a:gd name="T17" fmla="*/ 0 h 19"/>
              <a:gd name="T18" fmla="*/ 2147483646 w 8"/>
              <a:gd name="T19" fmla="*/ 2147483646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9"/>
              <a:gd name="T32" fmla="*/ 8 w 8"/>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9">
                <a:moveTo>
                  <a:pt x="4" y="8"/>
                </a:moveTo>
                <a:lnTo>
                  <a:pt x="0" y="4"/>
                </a:lnTo>
                <a:lnTo>
                  <a:pt x="0" y="19"/>
                </a:lnTo>
                <a:lnTo>
                  <a:pt x="8" y="19"/>
                </a:lnTo>
                <a:lnTo>
                  <a:pt x="8" y="4"/>
                </a:lnTo>
                <a:lnTo>
                  <a:pt x="4" y="0"/>
                </a:lnTo>
                <a:lnTo>
                  <a:pt x="8" y="4"/>
                </a:lnTo>
                <a:lnTo>
                  <a:pt x="8" y="0"/>
                </a:lnTo>
                <a:lnTo>
                  <a:pt x="4" y="0"/>
                </a:lnTo>
                <a:lnTo>
                  <a:pt x="4" y="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52" name="Freeform 124"/>
          <p:cNvSpPr>
            <a:spLocks/>
          </p:cNvSpPr>
          <p:nvPr/>
        </p:nvSpPr>
        <p:spPr bwMode="auto">
          <a:xfrm>
            <a:off x="3509962" y="2949178"/>
            <a:ext cx="148829" cy="13097"/>
          </a:xfrm>
          <a:custGeom>
            <a:avLst/>
            <a:gdLst>
              <a:gd name="T0" fmla="*/ 0 w 90"/>
              <a:gd name="T1" fmla="*/ 2147483646 h 8"/>
              <a:gd name="T2" fmla="*/ 2147483646 w 90"/>
              <a:gd name="T3" fmla="*/ 2147483646 h 8"/>
              <a:gd name="T4" fmla="*/ 2147483646 w 90"/>
              <a:gd name="T5" fmla="*/ 2147483646 h 8"/>
              <a:gd name="T6" fmla="*/ 2147483646 w 90"/>
              <a:gd name="T7" fmla="*/ 0 h 8"/>
              <a:gd name="T8" fmla="*/ 2147483646 w 90"/>
              <a:gd name="T9" fmla="*/ 0 h 8"/>
              <a:gd name="T10" fmla="*/ 2147483646 w 90"/>
              <a:gd name="T11" fmla="*/ 2147483646 h 8"/>
              <a:gd name="T12" fmla="*/ 0 w 90"/>
              <a:gd name="T13" fmla="*/ 2147483646 h 8"/>
              <a:gd name="T14" fmla="*/ 0 w 90"/>
              <a:gd name="T15" fmla="*/ 2147483646 h 8"/>
              <a:gd name="T16" fmla="*/ 2147483646 w 90"/>
              <a:gd name="T17" fmla="*/ 2147483646 h 8"/>
              <a:gd name="T18" fmla="*/ 0 w 90"/>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
              <a:gd name="T31" fmla="*/ 0 h 8"/>
              <a:gd name="T32" fmla="*/ 90 w 90"/>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 h="8">
                <a:moveTo>
                  <a:pt x="0" y="4"/>
                </a:moveTo>
                <a:lnTo>
                  <a:pt x="4" y="8"/>
                </a:lnTo>
                <a:lnTo>
                  <a:pt x="90" y="8"/>
                </a:lnTo>
                <a:lnTo>
                  <a:pt x="90" y="0"/>
                </a:lnTo>
                <a:lnTo>
                  <a:pt x="4" y="0"/>
                </a:lnTo>
                <a:lnTo>
                  <a:pt x="7" y="4"/>
                </a:lnTo>
                <a:lnTo>
                  <a:pt x="0" y="4"/>
                </a:lnTo>
                <a:lnTo>
                  <a:pt x="0" y="8"/>
                </a:lnTo>
                <a:lnTo>
                  <a:pt x="4" y="8"/>
                </a:lnTo>
                <a:lnTo>
                  <a:pt x="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53" name="Freeform 125"/>
          <p:cNvSpPr>
            <a:spLocks/>
          </p:cNvSpPr>
          <p:nvPr/>
        </p:nvSpPr>
        <p:spPr bwMode="auto">
          <a:xfrm>
            <a:off x="3509963" y="2772967"/>
            <a:ext cx="11906" cy="182165"/>
          </a:xfrm>
          <a:custGeom>
            <a:avLst/>
            <a:gdLst>
              <a:gd name="T0" fmla="*/ 2147483646 w 7"/>
              <a:gd name="T1" fmla="*/ 0 h 110"/>
              <a:gd name="T2" fmla="*/ 0 w 7"/>
              <a:gd name="T3" fmla="*/ 2147483646 h 110"/>
              <a:gd name="T4" fmla="*/ 0 w 7"/>
              <a:gd name="T5" fmla="*/ 2147483646 h 110"/>
              <a:gd name="T6" fmla="*/ 2147483646 w 7"/>
              <a:gd name="T7" fmla="*/ 2147483646 h 110"/>
              <a:gd name="T8" fmla="*/ 2147483646 w 7"/>
              <a:gd name="T9" fmla="*/ 2147483646 h 110"/>
              <a:gd name="T10" fmla="*/ 2147483646 w 7"/>
              <a:gd name="T11" fmla="*/ 2147483646 h 110"/>
              <a:gd name="T12" fmla="*/ 2147483646 w 7"/>
              <a:gd name="T13" fmla="*/ 0 h 110"/>
              <a:gd name="T14" fmla="*/ 0 w 7"/>
              <a:gd name="T15" fmla="*/ 0 h 110"/>
              <a:gd name="T16" fmla="*/ 0 w 7"/>
              <a:gd name="T17" fmla="*/ 2147483646 h 110"/>
              <a:gd name="T18" fmla="*/ 2147483646 w 7"/>
              <a:gd name="T19" fmla="*/ 0 h 1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110"/>
              <a:gd name="T32" fmla="*/ 7 w 7"/>
              <a:gd name="T33" fmla="*/ 110 h 1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110">
                <a:moveTo>
                  <a:pt x="4" y="0"/>
                </a:moveTo>
                <a:lnTo>
                  <a:pt x="0" y="6"/>
                </a:lnTo>
                <a:lnTo>
                  <a:pt x="0" y="110"/>
                </a:lnTo>
                <a:lnTo>
                  <a:pt x="7" y="110"/>
                </a:lnTo>
                <a:lnTo>
                  <a:pt x="7" y="6"/>
                </a:lnTo>
                <a:lnTo>
                  <a:pt x="4" y="10"/>
                </a:lnTo>
                <a:lnTo>
                  <a:pt x="4" y="0"/>
                </a:lnTo>
                <a:lnTo>
                  <a:pt x="0" y="0"/>
                </a:lnTo>
                <a:lnTo>
                  <a:pt x="0" y="6"/>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54" name="Freeform 126"/>
          <p:cNvSpPr>
            <a:spLocks/>
          </p:cNvSpPr>
          <p:nvPr/>
        </p:nvSpPr>
        <p:spPr bwMode="auto">
          <a:xfrm>
            <a:off x="3517107" y="2772966"/>
            <a:ext cx="321469" cy="16669"/>
          </a:xfrm>
          <a:custGeom>
            <a:avLst/>
            <a:gdLst>
              <a:gd name="T0" fmla="*/ 2147483646 w 195"/>
              <a:gd name="T1" fmla="*/ 2147483646 h 10"/>
              <a:gd name="T2" fmla="*/ 2147483646 w 195"/>
              <a:gd name="T3" fmla="*/ 0 h 10"/>
              <a:gd name="T4" fmla="*/ 0 w 195"/>
              <a:gd name="T5" fmla="*/ 0 h 10"/>
              <a:gd name="T6" fmla="*/ 0 w 195"/>
              <a:gd name="T7" fmla="*/ 2147483646 h 10"/>
              <a:gd name="T8" fmla="*/ 2147483646 w 195"/>
              <a:gd name="T9" fmla="*/ 2147483646 h 10"/>
              <a:gd name="T10" fmla="*/ 2147483646 w 195"/>
              <a:gd name="T11" fmla="*/ 2147483646 h 10"/>
              <a:gd name="T12" fmla="*/ 2147483646 w 195"/>
              <a:gd name="T13" fmla="*/ 2147483646 h 10"/>
              <a:gd name="T14" fmla="*/ 2147483646 w 195"/>
              <a:gd name="T15" fmla="*/ 0 h 10"/>
              <a:gd name="T16" fmla="*/ 2147483646 w 195"/>
              <a:gd name="T17" fmla="*/ 0 h 10"/>
              <a:gd name="T18" fmla="*/ 2147483646 w 195"/>
              <a:gd name="T19" fmla="*/ 2147483646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5"/>
              <a:gd name="T31" fmla="*/ 0 h 10"/>
              <a:gd name="T32" fmla="*/ 195 w 195"/>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5" h="10">
                <a:moveTo>
                  <a:pt x="195" y="6"/>
                </a:moveTo>
                <a:lnTo>
                  <a:pt x="191" y="0"/>
                </a:lnTo>
                <a:lnTo>
                  <a:pt x="0" y="0"/>
                </a:lnTo>
                <a:lnTo>
                  <a:pt x="0" y="10"/>
                </a:lnTo>
                <a:lnTo>
                  <a:pt x="191" y="10"/>
                </a:lnTo>
                <a:lnTo>
                  <a:pt x="188" y="6"/>
                </a:lnTo>
                <a:lnTo>
                  <a:pt x="195" y="6"/>
                </a:lnTo>
                <a:lnTo>
                  <a:pt x="195" y="0"/>
                </a:lnTo>
                <a:lnTo>
                  <a:pt x="191" y="0"/>
                </a:lnTo>
                <a:lnTo>
                  <a:pt x="195" y="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55" name="Freeform 127"/>
          <p:cNvSpPr>
            <a:spLocks/>
          </p:cNvSpPr>
          <p:nvPr/>
        </p:nvSpPr>
        <p:spPr bwMode="auto">
          <a:xfrm>
            <a:off x="3827860" y="2783682"/>
            <a:ext cx="10715" cy="178594"/>
          </a:xfrm>
          <a:custGeom>
            <a:avLst/>
            <a:gdLst>
              <a:gd name="T0" fmla="*/ 2147483646 w 7"/>
              <a:gd name="T1" fmla="*/ 2147483646 h 108"/>
              <a:gd name="T2" fmla="*/ 2147483646 w 7"/>
              <a:gd name="T3" fmla="*/ 2147483646 h 108"/>
              <a:gd name="T4" fmla="*/ 2147483646 w 7"/>
              <a:gd name="T5" fmla="*/ 0 h 108"/>
              <a:gd name="T6" fmla="*/ 0 w 7"/>
              <a:gd name="T7" fmla="*/ 0 h 108"/>
              <a:gd name="T8" fmla="*/ 0 w 7"/>
              <a:gd name="T9" fmla="*/ 2147483646 h 108"/>
              <a:gd name="T10" fmla="*/ 2147483646 w 7"/>
              <a:gd name="T11" fmla="*/ 2147483646 h 108"/>
              <a:gd name="T12" fmla="*/ 2147483646 w 7"/>
              <a:gd name="T13" fmla="*/ 2147483646 h 108"/>
              <a:gd name="T14" fmla="*/ 2147483646 w 7"/>
              <a:gd name="T15" fmla="*/ 2147483646 h 108"/>
              <a:gd name="T16" fmla="*/ 2147483646 w 7"/>
              <a:gd name="T17" fmla="*/ 2147483646 h 108"/>
              <a:gd name="T18" fmla="*/ 2147483646 w 7"/>
              <a:gd name="T19" fmla="*/ 2147483646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108"/>
              <a:gd name="T32" fmla="*/ 7 w 7"/>
              <a:gd name="T33" fmla="*/ 108 h 1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108">
                <a:moveTo>
                  <a:pt x="3" y="108"/>
                </a:moveTo>
                <a:lnTo>
                  <a:pt x="7" y="104"/>
                </a:lnTo>
                <a:lnTo>
                  <a:pt x="7" y="0"/>
                </a:lnTo>
                <a:lnTo>
                  <a:pt x="0" y="0"/>
                </a:lnTo>
                <a:lnTo>
                  <a:pt x="0" y="104"/>
                </a:lnTo>
                <a:lnTo>
                  <a:pt x="3" y="100"/>
                </a:lnTo>
                <a:lnTo>
                  <a:pt x="3" y="108"/>
                </a:lnTo>
                <a:lnTo>
                  <a:pt x="7" y="108"/>
                </a:lnTo>
                <a:lnTo>
                  <a:pt x="7" y="104"/>
                </a:lnTo>
                <a:lnTo>
                  <a:pt x="3" y="10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56" name="Freeform 128"/>
          <p:cNvSpPr>
            <a:spLocks/>
          </p:cNvSpPr>
          <p:nvPr/>
        </p:nvSpPr>
        <p:spPr bwMode="auto">
          <a:xfrm>
            <a:off x="3709988" y="2949178"/>
            <a:ext cx="122635" cy="13097"/>
          </a:xfrm>
          <a:custGeom>
            <a:avLst/>
            <a:gdLst>
              <a:gd name="T0" fmla="*/ 2147483646 w 74"/>
              <a:gd name="T1" fmla="*/ 2147483646 h 8"/>
              <a:gd name="T2" fmla="*/ 2147483646 w 74"/>
              <a:gd name="T3" fmla="*/ 2147483646 h 8"/>
              <a:gd name="T4" fmla="*/ 2147483646 w 74"/>
              <a:gd name="T5" fmla="*/ 2147483646 h 8"/>
              <a:gd name="T6" fmla="*/ 2147483646 w 74"/>
              <a:gd name="T7" fmla="*/ 0 h 8"/>
              <a:gd name="T8" fmla="*/ 2147483646 w 74"/>
              <a:gd name="T9" fmla="*/ 0 h 8"/>
              <a:gd name="T10" fmla="*/ 0 w 74"/>
              <a:gd name="T11" fmla="*/ 2147483646 h 8"/>
              <a:gd name="T12" fmla="*/ 2147483646 w 74"/>
              <a:gd name="T13" fmla="*/ 0 h 8"/>
              <a:gd name="T14" fmla="*/ 0 w 74"/>
              <a:gd name="T15" fmla="*/ 0 h 8"/>
              <a:gd name="T16" fmla="*/ 0 w 74"/>
              <a:gd name="T17" fmla="*/ 2147483646 h 8"/>
              <a:gd name="T18" fmla="*/ 2147483646 w 74"/>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4"/>
              <a:gd name="T31" fmla="*/ 0 h 8"/>
              <a:gd name="T32" fmla="*/ 74 w 74"/>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4" h="8">
                <a:moveTo>
                  <a:pt x="7" y="4"/>
                </a:moveTo>
                <a:lnTo>
                  <a:pt x="3" y="8"/>
                </a:lnTo>
                <a:lnTo>
                  <a:pt x="74" y="8"/>
                </a:lnTo>
                <a:lnTo>
                  <a:pt x="74" y="0"/>
                </a:lnTo>
                <a:lnTo>
                  <a:pt x="3" y="0"/>
                </a:lnTo>
                <a:lnTo>
                  <a:pt x="0" y="4"/>
                </a:lnTo>
                <a:lnTo>
                  <a:pt x="3" y="0"/>
                </a:lnTo>
                <a:lnTo>
                  <a:pt x="0" y="0"/>
                </a:lnTo>
                <a:lnTo>
                  <a:pt x="0" y="4"/>
                </a:lnTo>
                <a:lnTo>
                  <a:pt x="7"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57" name="Freeform 129"/>
          <p:cNvSpPr>
            <a:spLocks/>
          </p:cNvSpPr>
          <p:nvPr/>
        </p:nvSpPr>
        <p:spPr bwMode="auto">
          <a:xfrm>
            <a:off x="3709988" y="2955132"/>
            <a:ext cx="11906" cy="32147"/>
          </a:xfrm>
          <a:custGeom>
            <a:avLst/>
            <a:gdLst>
              <a:gd name="T0" fmla="*/ 2147483646 w 7"/>
              <a:gd name="T1" fmla="*/ 2147483646 h 19"/>
              <a:gd name="T2" fmla="*/ 2147483646 w 7"/>
              <a:gd name="T3" fmla="*/ 2147483646 h 19"/>
              <a:gd name="T4" fmla="*/ 2147483646 w 7"/>
              <a:gd name="T5" fmla="*/ 0 h 19"/>
              <a:gd name="T6" fmla="*/ 0 w 7"/>
              <a:gd name="T7" fmla="*/ 0 h 19"/>
              <a:gd name="T8" fmla="*/ 0 w 7"/>
              <a:gd name="T9" fmla="*/ 2147483646 h 19"/>
              <a:gd name="T10" fmla="*/ 2147483646 w 7"/>
              <a:gd name="T11" fmla="*/ 2147483646 h 19"/>
              <a:gd name="T12" fmla="*/ 0 w 7"/>
              <a:gd name="T13" fmla="*/ 2147483646 h 19"/>
              <a:gd name="T14" fmla="*/ 0 w 7"/>
              <a:gd name="T15" fmla="*/ 2147483646 h 19"/>
              <a:gd name="T16" fmla="*/ 2147483646 w 7"/>
              <a:gd name="T17" fmla="*/ 2147483646 h 19"/>
              <a:gd name="T18" fmla="*/ 2147483646 w 7"/>
              <a:gd name="T19" fmla="*/ 2147483646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19"/>
              <a:gd name="T32" fmla="*/ 7 w 7"/>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19">
                <a:moveTo>
                  <a:pt x="3" y="11"/>
                </a:moveTo>
                <a:lnTo>
                  <a:pt x="7" y="15"/>
                </a:lnTo>
                <a:lnTo>
                  <a:pt x="7" y="0"/>
                </a:lnTo>
                <a:lnTo>
                  <a:pt x="0" y="0"/>
                </a:lnTo>
                <a:lnTo>
                  <a:pt x="0" y="15"/>
                </a:lnTo>
                <a:lnTo>
                  <a:pt x="3" y="19"/>
                </a:lnTo>
                <a:lnTo>
                  <a:pt x="0" y="15"/>
                </a:lnTo>
                <a:lnTo>
                  <a:pt x="0" y="19"/>
                </a:lnTo>
                <a:lnTo>
                  <a:pt x="3" y="19"/>
                </a:lnTo>
                <a:lnTo>
                  <a:pt x="3" y="1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58" name="Freeform 130"/>
          <p:cNvSpPr>
            <a:spLocks/>
          </p:cNvSpPr>
          <p:nvPr/>
        </p:nvSpPr>
        <p:spPr bwMode="auto">
          <a:xfrm>
            <a:off x="3714750" y="2972991"/>
            <a:ext cx="334566" cy="14288"/>
          </a:xfrm>
          <a:custGeom>
            <a:avLst/>
            <a:gdLst>
              <a:gd name="T0" fmla="*/ 2147483646 w 202"/>
              <a:gd name="T1" fmla="*/ 2147483646 h 8"/>
              <a:gd name="T2" fmla="*/ 2147483646 w 202"/>
              <a:gd name="T3" fmla="*/ 0 h 8"/>
              <a:gd name="T4" fmla="*/ 0 w 202"/>
              <a:gd name="T5" fmla="*/ 0 h 8"/>
              <a:gd name="T6" fmla="*/ 0 w 202"/>
              <a:gd name="T7" fmla="*/ 2147483646 h 8"/>
              <a:gd name="T8" fmla="*/ 2147483646 w 202"/>
              <a:gd name="T9" fmla="*/ 2147483646 h 8"/>
              <a:gd name="T10" fmla="*/ 2147483646 w 202"/>
              <a:gd name="T11" fmla="*/ 2147483646 h 8"/>
              <a:gd name="T12" fmla="*/ 2147483646 w 202"/>
              <a:gd name="T13" fmla="*/ 2147483646 h 8"/>
              <a:gd name="T14" fmla="*/ 2147483646 w 202"/>
              <a:gd name="T15" fmla="*/ 2147483646 h 8"/>
              <a:gd name="T16" fmla="*/ 2147483646 w 202"/>
              <a:gd name="T17" fmla="*/ 2147483646 h 8"/>
              <a:gd name="T18" fmla="*/ 2147483646 w 202"/>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2"/>
              <a:gd name="T31" fmla="*/ 0 h 8"/>
              <a:gd name="T32" fmla="*/ 202 w 202"/>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2" h="8">
                <a:moveTo>
                  <a:pt x="194" y="4"/>
                </a:moveTo>
                <a:lnTo>
                  <a:pt x="198" y="0"/>
                </a:lnTo>
                <a:lnTo>
                  <a:pt x="0" y="0"/>
                </a:lnTo>
                <a:lnTo>
                  <a:pt x="0" y="8"/>
                </a:lnTo>
                <a:lnTo>
                  <a:pt x="198" y="8"/>
                </a:lnTo>
                <a:lnTo>
                  <a:pt x="202" y="4"/>
                </a:lnTo>
                <a:lnTo>
                  <a:pt x="198" y="8"/>
                </a:lnTo>
                <a:lnTo>
                  <a:pt x="202" y="8"/>
                </a:lnTo>
                <a:lnTo>
                  <a:pt x="202" y="4"/>
                </a:lnTo>
                <a:lnTo>
                  <a:pt x="194"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59" name="Freeform 131"/>
          <p:cNvSpPr>
            <a:spLocks/>
          </p:cNvSpPr>
          <p:nvPr/>
        </p:nvSpPr>
        <p:spPr bwMode="auto">
          <a:xfrm>
            <a:off x="4036219" y="2949179"/>
            <a:ext cx="13097" cy="30956"/>
          </a:xfrm>
          <a:custGeom>
            <a:avLst/>
            <a:gdLst>
              <a:gd name="T0" fmla="*/ 2147483646 w 8"/>
              <a:gd name="T1" fmla="*/ 2147483646 h 19"/>
              <a:gd name="T2" fmla="*/ 0 w 8"/>
              <a:gd name="T3" fmla="*/ 2147483646 h 19"/>
              <a:gd name="T4" fmla="*/ 0 w 8"/>
              <a:gd name="T5" fmla="*/ 2147483646 h 19"/>
              <a:gd name="T6" fmla="*/ 2147483646 w 8"/>
              <a:gd name="T7" fmla="*/ 2147483646 h 19"/>
              <a:gd name="T8" fmla="*/ 2147483646 w 8"/>
              <a:gd name="T9" fmla="*/ 2147483646 h 19"/>
              <a:gd name="T10" fmla="*/ 2147483646 w 8"/>
              <a:gd name="T11" fmla="*/ 0 h 19"/>
              <a:gd name="T12" fmla="*/ 2147483646 w 8"/>
              <a:gd name="T13" fmla="*/ 2147483646 h 19"/>
              <a:gd name="T14" fmla="*/ 0 60000 65536"/>
              <a:gd name="T15" fmla="*/ 0 60000 65536"/>
              <a:gd name="T16" fmla="*/ 0 60000 65536"/>
              <a:gd name="T17" fmla="*/ 0 60000 65536"/>
              <a:gd name="T18" fmla="*/ 0 60000 65536"/>
              <a:gd name="T19" fmla="*/ 0 60000 65536"/>
              <a:gd name="T20" fmla="*/ 0 60000 65536"/>
              <a:gd name="T21" fmla="*/ 0 w 8"/>
              <a:gd name="T22" fmla="*/ 0 h 19"/>
              <a:gd name="T23" fmla="*/ 8 w 8"/>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19">
                <a:moveTo>
                  <a:pt x="2" y="6"/>
                </a:moveTo>
                <a:lnTo>
                  <a:pt x="0" y="2"/>
                </a:lnTo>
                <a:lnTo>
                  <a:pt x="0" y="19"/>
                </a:lnTo>
                <a:lnTo>
                  <a:pt x="8" y="19"/>
                </a:lnTo>
                <a:lnTo>
                  <a:pt x="8" y="2"/>
                </a:lnTo>
                <a:lnTo>
                  <a:pt x="8" y="0"/>
                </a:lnTo>
                <a:lnTo>
                  <a:pt x="2" y="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60" name="Freeform 132"/>
          <p:cNvSpPr>
            <a:spLocks/>
          </p:cNvSpPr>
          <p:nvPr/>
        </p:nvSpPr>
        <p:spPr bwMode="auto">
          <a:xfrm>
            <a:off x="4032648" y="2945607"/>
            <a:ext cx="16669" cy="13097"/>
          </a:xfrm>
          <a:custGeom>
            <a:avLst/>
            <a:gdLst>
              <a:gd name="T0" fmla="*/ 0 w 10"/>
              <a:gd name="T1" fmla="*/ 2147483646 h 8"/>
              <a:gd name="T2" fmla="*/ 2147483646 w 10"/>
              <a:gd name="T3" fmla="*/ 2147483646 h 8"/>
              <a:gd name="T4" fmla="*/ 2147483646 w 10"/>
              <a:gd name="T5" fmla="*/ 2147483646 h 8"/>
              <a:gd name="T6" fmla="*/ 2147483646 w 10"/>
              <a:gd name="T7" fmla="*/ 2147483646 h 8"/>
              <a:gd name="T8" fmla="*/ 2147483646 w 10"/>
              <a:gd name="T9" fmla="*/ 0 h 8"/>
              <a:gd name="T10" fmla="*/ 2147483646 w 10"/>
              <a:gd name="T11" fmla="*/ 2147483646 h 8"/>
              <a:gd name="T12" fmla="*/ 0 w 10"/>
              <a:gd name="T13" fmla="*/ 2147483646 h 8"/>
              <a:gd name="T14" fmla="*/ 0 60000 65536"/>
              <a:gd name="T15" fmla="*/ 0 60000 65536"/>
              <a:gd name="T16" fmla="*/ 0 60000 65536"/>
              <a:gd name="T17" fmla="*/ 0 60000 65536"/>
              <a:gd name="T18" fmla="*/ 0 60000 65536"/>
              <a:gd name="T19" fmla="*/ 0 60000 65536"/>
              <a:gd name="T20" fmla="*/ 0 60000 65536"/>
              <a:gd name="T21" fmla="*/ 0 w 10"/>
              <a:gd name="T22" fmla="*/ 0 h 8"/>
              <a:gd name="T23" fmla="*/ 10 w 10"/>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8">
                <a:moveTo>
                  <a:pt x="0" y="2"/>
                </a:moveTo>
                <a:lnTo>
                  <a:pt x="2" y="6"/>
                </a:lnTo>
                <a:lnTo>
                  <a:pt x="4" y="8"/>
                </a:lnTo>
                <a:lnTo>
                  <a:pt x="10" y="2"/>
                </a:lnTo>
                <a:lnTo>
                  <a:pt x="8" y="0"/>
                </a:lnTo>
                <a:lnTo>
                  <a:pt x="8" y="2"/>
                </a:lnTo>
                <a:lnTo>
                  <a:pt x="0"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61" name="Freeform 133"/>
          <p:cNvSpPr>
            <a:spLocks/>
          </p:cNvSpPr>
          <p:nvPr/>
        </p:nvSpPr>
        <p:spPr bwMode="auto">
          <a:xfrm>
            <a:off x="4032647" y="2942035"/>
            <a:ext cx="13097" cy="9525"/>
          </a:xfrm>
          <a:custGeom>
            <a:avLst/>
            <a:gdLst>
              <a:gd name="T0" fmla="*/ 2147483646 w 8"/>
              <a:gd name="T1" fmla="*/ 2147483646 h 6"/>
              <a:gd name="T2" fmla="*/ 0 w 8"/>
              <a:gd name="T3" fmla="*/ 2147483646 h 6"/>
              <a:gd name="T4" fmla="*/ 0 w 8"/>
              <a:gd name="T5" fmla="*/ 2147483646 h 6"/>
              <a:gd name="T6" fmla="*/ 2147483646 w 8"/>
              <a:gd name="T7" fmla="*/ 2147483646 h 6"/>
              <a:gd name="T8" fmla="*/ 2147483646 w 8"/>
              <a:gd name="T9" fmla="*/ 2147483646 h 6"/>
              <a:gd name="T10" fmla="*/ 2147483646 w 8"/>
              <a:gd name="T11" fmla="*/ 0 h 6"/>
              <a:gd name="T12" fmla="*/ 2147483646 w 8"/>
              <a:gd name="T13" fmla="*/ 2147483646 h 6"/>
              <a:gd name="T14" fmla="*/ 0 60000 65536"/>
              <a:gd name="T15" fmla="*/ 0 60000 65536"/>
              <a:gd name="T16" fmla="*/ 0 60000 65536"/>
              <a:gd name="T17" fmla="*/ 0 60000 65536"/>
              <a:gd name="T18" fmla="*/ 0 60000 65536"/>
              <a:gd name="T19" fmla="*/ 0 60000 65536"/>
              <a:gd name="T20" fmla="*/ 0 60000 65536"/>
              <a:gd name="T21" fmla="*/ 0 w 8"/>
              <a:gd name="T22" fmla="*/ 0 h 6"/>
              <a:gd name="T23" fmla="*/ 8 w 8"/>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6">
                <a:moveTo>
                  <a:pt x="2" y="6"/>
                </a:moveTo>
                <a:lnTo>
                  <a:pt x="0" y="2"/>
                </a:lnTo>
                <a:lnTo>
                  <a:pt x="0" y="4"/>
                </a:lnTo>
                <a:lnTo>
                  <a:pt x="8" y="4"/>
                </a:lnTo>
                <a:lnTo>
                  <a:pt x="8" y="2"/>
                </a:lnTo>
                <a:lnTo>
                  <a:pt x="8" y="0"/>
                </a:lnTo>
                <a:lnTo>
                  <a:pt x="2" y="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62" name="Freeform 134"/>
          <p:cNvSpPr>
            <a:spLocks/>
          </p:cNvSpPr>
          <p:nvPr/>
        </p:nvSpPr>
        <p:spPr bwMode="auto">
          <a:xfrm>
            <a:off x="4032647" y="2936081"/>
            <a:ext cx="13097" cy="15479"/>
          </a:xfrm>
          <a:custGeom>
            <a:avLst/>
            <a:gdLst>
              <a:gd name="T0" fmla="*/ 2147483646 w 8"/>
              <a:gd name="T1" fmla="*/ 2147483646 h 10"/>
              <a:gd name="T2" fmla="*/ 0 w 8"/>
              <a:gd name="T3" fmla="*/ 2147483646 h 10"/>
              <a:gd name="T4" fmla="*/ 2147483646 w 8"/>
              <a:gd name="T5" fmla="*/ 2147483646 h 10"/>
              <a:gd name="T6" fmla="*/ 2147483646 w 8"/>
              <a:gd name="T7" fmla="*/ 2147483646 h 10"/>
              <a:gd name="T8" fmla="*/ 2147483646 w 8"/>
              <a:gd name="T9" fmla="*/ 2147483646 h 10"/>
              <a:gd name="T10" fmla="*/ 2147483646 w 8"/>
              <a:gd name="T11" fmla="*/ 0 h 10"/>
              <a:gd name="T12" fmla="*/ 2147483646 w 8"/>
              <a:gd name="T13" fmla="*/ 2147483646 h 10"/>
              <a:gd name="T14" fmla="*/ 0 60000 65536"/>
              <a:gd name="T15" fmla="*/ 0 60000 65536"/>
              <a:gd name="T16" fmla="*/ 0 60000 65536"/>
              <a:gd name="T17" fmla="*/ 0 60000 65536"/>
              <a:gd name="T18" fmla="*/ 0 60000 65536"/>
              <a:gd name="T19" fmla="*/ 0 60000 65536"/>
              <a:gd name="T20" fmla="*/ 0 60000 65536"/>
              <a:gd name="T21" fmla="*/ 0 w 8"/>
              <a:gd name="T22" fmla="*/ 0 h 10"/>
              <a:gd name="T23" fmla="*/ 8 w 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10">
                <a:moveTo>
                  <a:pt x="2" y="8"/>
                </a:moveTo>
                <a:lnTo>
                  <a:pt x="0" y="8"/>
                </a:lnTo>
                <a:lnTo>
                  <a:pt x="2" y="10"/>
                </a:lnTo>
                <a:lnTo>
                  <a:pt x="8" y="4"/>
                </a:lnTo>
                <a:lnTo>
                  <a:pt x="6" y="2"/>
                </a:lnTo>
                <a:lnTo>
                  <a:pt x="2" y="0"/>
                </a:lnTo>
                <a:lnTo>
                  <a:pt x="2" y="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63" name="Freeform 135"/>
          <p:cNvSpPr>
            <a:spLocks/>
          </p:cNvSpPr>
          <p:nvPr/>
        </p:nvSpPr>
        <p:spPr bwMode="auto">
          <a:xfrm>
            <a:off x="4020741" y="2936082"/>
            <a:ext cx="15478" cy="13097"/>
          </a:xfrm>
          <a:custGeom>
            <a:avLst/>
            <a:gdLst>
              <a:gd name="T0" fmla="*/ 0 w 9"/>
              <a:gd name="T1" fmla="*/ 2147483646 h 8"/>
              <a:gd name="T2" fmla="*/ 2147483646 w 9"/>
              <a:gd name="T3" fmla="*/ 2147483646 h 8"/>
              <a:gd name="T4" fmla="*/ 2147483646 w 9"/>
              <a:gd name="T5" fmla="*/ 2147483646 h 8"/>
              <a:gd name="T6" fmla="*/ 2147483646 w 9"/>
              <a:gd name="T7" fmla="*/ 0 h 8"/>
              <a:gd name="T8" fmla="*/ 2147483646 w 9"/>
              <a:gd name="T9" fmla="*/ 0 h 8"/>
              <a:gd name="T10" fmla="*/ 2147483646 w 9"/>
              <a:gd name="T11" fmla="*/ 2147483646 h 8"/>
              <a:gd name="T12" fmla="*/ 0 w 9"/>
              <a:gd name="T13" fmla="*/ 2147483646 h 8"/>
              <a:gd name="T14" fmla="*/ 0 w 9"/>
              <a:gd name="T15" fmla="*/ 2147483646 h 8"/>
              <a:gd name="T16" fmla="*/ 2147483646 w 9"/>
              <a:gd name="T17" fmla="*/ 2147483646 h 8"/>
              <a:gd name="T18" fmla="*/ 0 w 9"/>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8"/>
              <a:gd name="T32" fmla="*/ 9 w 9"/>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8">
                <a:moveTo>
                  <a:pt x="0" y="4"/>
                </a:moveTo>
                <a:lnTo>
                  <a:pt x="3" y="8"/>
                </a:lnTo>
                <a:lnTo>
                  <a:pt x="9" y="8"/>
                </a:lnTo>
                <a:lnTo>
                  <a:pt x="9" y="0"/>
                </a:lnTo>
                <a:lnTo>
                  <a:pt x="3" y="0"/>
                </a:lnTo>
                <a:lnTo>
                  <a:pt x="9" y="4"/>
                </a:lnTo>
                <a:lnTo>
                  <a:pt x="0" y="4"/>
                </a:lnTo>
                <a:lnTo>
                  <a:pt x="0" y="8"/>
                </a:lnTo>
                <a:lnTo>
                  <a:pt x="3" y="8"/>
                </a:lnTo>
                <a:lnTo>
                  <a:pt x="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64" name="Freeform 136"/>
          <p:cNvSpPr>
            <a:spLocks/>
          </p:cNvSpPr>
          <p:nvPr/>
        </p:nvSpPr>
        <p:spPr bwMode="auto">
          <a:xfrm>
            <a:off x="4020741" y="2932510"/>
            <a:ext cx="15478" cy="13097"/>
          </a:xfrm>
          <a:custGeom>
            <a:avLst/>
            <a:gdLst>
              <a:gd name="T0" fmla="*/ 2147483646 w 9"/>
              <a:gd name="T1" fmla="*/ 2147483646 h 8"/>
              <a:gd name="T2" fmla="*/ 0 w 9"/>
              <a:gd name="T3" fmla="*/ 2147483646 h 8"/>
              <a:gd name="T4" fmla="*/ 0 w 9"/>
              <a:gd name="T5" fmla="*/ 2147483646 h 8"/>
              <a:gd name="T6" fmla="*/ 2147483646 w 9"/>
              <a:gd name="T7" fmla="*/ 2147483646 h 8"/>
              <a:gd name="T8" fmla="*/ 2147483646 w 9"/>
              <a:gd name="T9" fmla="*/ 2147483646 h 8"/>
              <a:gd name="T10" fmla="*/ 2147483646 w 9"/>
              <a:gd name="T11" fmla="*/ 0 h 8"/>
              <a:gd name="T12" fmla="*/ 2147483646 w 9"/>
              <a:gd name="T13" fmla="*/ 2147483646 h 8"/>
              <a:gd name="T14" fmla="*/ 2147483646 w 9"/>
              <a:gd name="T15" fmla="*/ 0 h 8"/>
              <a:gd name="T16" fmla="*/ 2147483646 w 9"/>
              <a:gd name="T17" fmla="*/ 0 h 8"/>
              <a:gd name="T18" fmla="*/ 2147483646 w 9"/>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8"/>
              <a:gd name="T32" fmla="*/ 9 w 9"/>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8">
                <a:moveTo>
                  <a:pt x="3" y="8"/>
                </a:moveTo>
                <a:lnTo>
                  <a:pt x="0" y="4"/>
                </a:lnTo>
                <a:lnTo>
                  <a:pt x="0" y="6"/>
                </a:lnTo>
                <a:lnTo>
                  <a:pt x="9" y="6"/>
                </a:lnTo>
                <a:lnTo>
                  <a:pt x="9" y="4"/>
                </a:lnTo>
                <a:lnTo>
                  <a:pt x="3" y="0"/>
                </a:lnTo>
                <a:lnTo>
                  <a:pt x="9" y="4"/>
                </a:lnTo>
                <a:lnTo>
                  <a:pt x="9" y="0"/>
                </a:lnTo>
                <a:lnTo>
                  <a:pt x="3" y="0"/>
                </a:lnTo>
                <a:lnTo>
                  <a:pt x="3" y="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65" name="Freeform 137"/>
          <p:cNvSpPr>
            <a:spLocks/>
          </p:cNvSpPr>
          <p:nvPr/>
        </p:nvSpPr>
        <p:spPr bwMode="auto">
          <a:xfrm>
            <a:off x="4013598" y="2932510"/>
            <a:ext cx="11906" cy="13097"/>
          </a:xfrm>
          <a:custGeom>
            <a:avLst/>
            <a:gdLst>
              <a:gd name="T0" fmla="*/ 0 w 7"/>
              <a:gd name="T1" fmla="*/ 2147483646 h 8"/>
              <a:gd name="T2" fmla="*/ 2147483646 w 7"/>
              <a:gd name="T3" fmla="*/ 2147483646 h 8"/>
              <a:gd name="T4" fmla="*/ 2147483646 w 7"/>
              <a:gd name="T5" fmla="*/ 2147483646 h 8"/>
              <a:gd name="T6" fmla="*/ 2147483646 w 7"/>
              <a:gd name="T7" fmla="*/ 0 h 8"/>
              <a:gd name="T8" fmla="*/ 2147483646 w 7"/>
              <a:gd name="T9" fmla="*/ 0 h 8"/>
              <a:gd name="T10" fmla="*/ 2147483646 w 7"/>
              <a:gd name="T11" fmla="*/ 2147483646 h 8"/>
              <a:gd name="T12" fmla="*/ 0 w 7"/>
              <a:gd name="T13" fmla="*/ 2147483646 h 8"/>
              <a:gd name="T14" fmla="*/ 0 60000 65536"/>
              <a:gd name="T15" fmla="*/ 0 60000 65536"/>
              <a:gd name="T16" fmla="*/ 0 60000 65536"/>
              <a:gd name="T17" fmla="*/ 0 60000 65536"/>
              <a:gd name="T18" fmla="*/ 0 60000 65536"/>
              <a:gd name="T19" fmla="*/ 0 60000 65536"/>
              <a:gd name="T20" fmla="*/ 0 60000 65536"/>
              <a:gd name="T21" fmla="*/ 0 w 7"/>
              <a:gd name="T22" fmla="*/ 0 h 8"/>
              <a:gd name="T23" fmla="*/ 7 w 7"/>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8">
                <a:moveTo>
                  <a:pt x="0" y="8"/>
                </a:moveTo>
                <a:lnTo>
                  <a:pt x="4" y="8"/>
                </a:lnTo>
                <a:lnTo>
                  <a:pt x="7" y="8"/>
                </a:lnTo>
                <a:lnTo>
                  <a:pt x="7" y="0"/>
                </a:lnTo>
                <a:lnTo>
                  <a:pt x="4" y="0"/>
                </a:lnTo>
                <a:lnTo>
                  <a:pt x="6" y="2"/>
                </a:lnTo>
                <a:lnTo>
                  <a:pt x="0" y="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66" name="Freeform 138"/>
          <p:cNvSpPr>
            <a:spLocks/>
          </p:cNvSpPr>
          <p:nvPr/>
        </p:nvSpPr>
        <p:spPr bwMode="auto">
          <a:xfrm>
            <a:off x="4011216" y="2932510"/>
            <a:ext cx="13097" cy="13097"/>
          </a:xfrm>
          <a:custGeom>
            <a:avLst/>
            <a:gdLst>
              <a:gd name="T0" fmla="*/ 0 w 8"/>
              <a:gd name="T1" fmla="*/ 2147483646 h 8"/>
              <a:gd name="T2" fmla="*/ 0 w 8"/>
              <a:gd name="T3" fmla="*/ 2147483646 h 8"/>
              <a:gd name="T4" fmla="*/ 2147483646 w 8"/>
              <a:gd name="T5" fmla="*/ 2147483646 h 8"/>
              <a:gd name="T6" fmla="*/ 2147483646 w 8"/>
              <a:gd name="T7" fmla="*/ 2147483646 h 8"/>
              <a:gd name="T8" fmla="*/ 2147483646 w 8"/>
              <a:gd name="T9" fmla="*/ 0 h 8"/>
              <a:gd name="T10" fmla="*/ 2147483646 w 8"/>
              <a:gd name="T11" fmla="*/ 2147483646 h 8"/>
              <a:gd name="T12" fmla="*/ 0 w 8"/>
              <a:gd name="T13" fmla="*/ 2147483646 h 8"/>
              <a:gd name="T14" fmla="*/ 0 60000 65536"/>
              <a:gd name="T15" fmla="*/ 0 60000 65536"/>
              <a:gd name="T16" fmla="*/ 0 60000 65536"/>
              <a:gd name="T17" fmla="*/ 0 60000 65536"/>
              <a:gd name="T18" fmla="*/ 0 60000 65536"/>
              <a:gd name="T19" fmla="*/ 0 60000 65536"/>
              <a:gd name="T20" fmla="*/ 0 60000 65536"/>
              <a:gd name="T21" fmla="*/ 0 w 8"/>
              <a:gd name="T22" fmla="*/ 0 h 8"/>
              <a:gd name="T23" fmla="*/ 8 w 8"/>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8">
                <a:moveTo>
                  <a:pt x="0" y="2"/>
                </a:moveTo>
                <a:lnTo>
                  <a:pt x="0" y="6"/>
                </a:lnTo>
                <a:lnTo>
                  <a:pt x="2" y="8"/>
                </a:lnTo>
                <a:lnTo>
                  <a:pt x="8" y="2"/>
                </a:lnTo>
                <a:lnTo>
                  <a:pt x="6" y="0"/>
                </a:lnTo>
                <a:lnTo>
                  <a:pt x="8" y="2"/>
                </a:lnTo>
                <a:lnTo>
                  <a:pt x="0"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67" name="Freeform 139"/>
          <p:cNvSpPr>
            <a:spLocks/>
          </p:cNvSpPr>
          <p:nvPr/>
        </p:nvSpPr>
        <p:spPr bwMode="auto">
          <a:xfrm>
            <a:off x="4011216" y="2927747"/>
            <a:ext cx="13097" cy="14288"/>
          </a:xfrm>
          <a:custGeom>
            <a:avLst/>
            <a:gdLst>
              <a:gd name="T0" fmla="*/ 2147483646 w 8"/>
              <a:gd name="T1" fmla="*/ 2147483646 h 9"/>
              <a:gd name="T2" fmla="*/ 0 w 8"/>
              <a:gd name="T3" fmla="*/ 2147483646 h 9"/>
              <a:gd name="T4" fmla="*/ 0 w 8"/>
              <a:gd name="T5" fmla="*/ 2147483646 h 9"/>
              <a:gd name="T6" fmla="*/ 2147483646 w 8"/>
              <a:gd name="T7" fmla="*/ 2147483646 h 9"/>
              <a:gd name="T8" fmla="*/ 2147483646 w 8"/>
              <a:gd name="T9" fmla="*/ 2147483646 h 9"/>
              <a:gd name="T10" fmla="*/ 2147483646 w 8"/>
              <a:gd name="T11" fmla="*/ 0 h 9"/>
              <a:gd name="T12" fmla="*/ 2147483646 w 8"/>
              <a:gd name="T13" fmla="*/ 2147483646 h 9"/>
              <a:gd name="T14" fmla="*/ 2147483646 w 8"/>
              <a:gd name="T15" fmla="*/ 0 h 9"/>
              <a:gd name="T16" fmla="*/ 2147483646 w 8"/>
              <a:gd name="T17" fmla="*/ 0 h 9"/>
              <a:gd name="T18" fmla="*/ 2147483646 w 8"/>
              <a:gd name="T19" fmla="*/ 2147483646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9"/>
              <a:gd name="T32" fmla="*/ 8 w 8"/>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9">
                <a:moveTo>
                  <a:pt x="4" y="9"/>
                </a:moveTo>
                <a:lnTo>
                  <a:pt x="0" y="3"/>
                </a:lnTo>
                <a:lnTo>
                  <a:pt x="0" y="5"/>
                </a:lnTo>
                <a:lnTo>
                  <a:pt x="8" y="5"/>
                </a:lnTo>
                <a:lnTo>
                  <a:pt x="8" y="3"/>
                </a:lnTo>
                <a:lnTo>
                  <a:pt x="4" y="0"/>
                </a:lnTo>
                <a:lnTo>
                  <a:pt x="8" y="3"/>
                </a:lnTo>
                <a:lnTo>
                  <a:pt x="8" y="0"/>
                </a:lnTo>
                <a:lnTo>
                  <a:pt x="4" y="0"/>
                </a:lnTo>
                <a:lnTo>
                  <a:pt x="4" y="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68" name="Freeform 140"/>
          <p:cNvSpPr>
            <a:spLocks/>
          </p:cNvSpPr>
          <p:nvPr/>
        </p:nvSpPr>
        <p:spPr bwMode="auto">
          <a:xfrm>
            <a:off x="4007644" y="2927747"/>
            <a:ext cx="13097" cy="14288"/>
          </a:xfrm>
          <a:custGeom>
            <a:avLst/>
            <a:gdLst>
              <a:gd name="T0" fmla="*/ 0 w 8"/>
              <a:gd name="T1" fmla="*/ 2147483646 h 9"/>
              <a:gd name="T2" fmla="*/ 2147483646 w 8"/>
              <a:gd name="T3" fmla="*/ 2147483646 h 9"/>
              <a:gd name="T4" fmla="*/ 2147483646 w 8"/>
              <a:gd name="T5" fmla="*/ 2147483646 h 9"/>
              <a:gd name="T6" fmla="*/ 2147483646 w 8"/>
              <a:gd name="T7" fmla="*/ 0 h 9"/>
              <a:gd name="T8" fmla="*/ 2147483646 w 8"/>
              <a:gd name="T9" fmla="*/ 0 h 9"/>
              <a:gd name="T10" fmla="*/ 2147483646 w 8"/>
              <a:gd name="T11" fmla="*/ 2147483646 h 9"/>
              <a:gd name="T12" fmla="*/ 0 w 8"/>
              <a:gd name="T13" fmla="*/ 2147483646 h 9"/>
              <a:gd name="T14" fmla="*/ 0 w 8"/>
              <a:gd name="T15" fmla="*/ 2147483646 h 9"/>
              <a:gd name="T16" fmla="*/ 2147483646 w 8"/>
              <a:gd name="T17" fmla="*/ 2147483646 h 9"/>
              <a:gd name="T18" fmla="*/ 0 w 8"/>
              <a:gd name="T19" fmla="*/ 2147483646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9"/>
              <a:gd name="T32" fmla="*/ 8 w 8"/>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9">
                <a:moveTo>
                  <a:pt x="0" y="3"/>
                </a:moveTo>
                <a:lnTo>
                  <a:pt x="4" y="9"/>
                </a:lnTo>
                <a:lnTo>
                  <a:pt x="6" y="9"/>
                </a:lnTo>
                <a:lnTo>
                  <a:pt x="6" y="0"/>
                </a:lnTo>
                <a:lnTo>
                  <a:pt x="4" y="0"/>
                </a:lnTo>
                <a:lnTo>
                  <a:pt x="8" y="3"/>
                </a:lnTo>
                <a:lnTo>
                  <a:pt x="0" y="3"/>
                </a:lnTo>
                <a:lnTo>
                  <a:pt x="0" y="9"/>
                </a:lnTo>
                <a:lnTo>
                  <a:pt x="4" y="9"/>
                </a:lnTo>
                <a:lnTo>
                  <a:pt x="0"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69" name="Freeform 141"/>
          <p:cNvSpPr>
            <a:spLocks/>
          </p:cNvSpPr>
          <p:nvPr/>
        </p:nvSpPr>
        <p:spPr bwMode="auto">
          <a:xfrm>
            <a:off x="4007644" y="2927747"/>
            <a:ext cx="13097" cy="8334"/>
          </a:xfrm>
          <a:custGeom>
            <a:avLst/>
            <a:gdLst>
              <a:gd name="T0" fmla="*/ 0 w 8"/>
              <a:gd name="T1" fmla="*/ 2147483646 h 5"/>
              <a:gd name="T2" fmla="*/ 0 w 8"/>
              <a:gd name="T3" fmla="*/ 2147483646 h 5"/>
              <a:gd name="T4" fmla="*/ 0 w 8"/>
              <a:gd name="T5" fmla="*/ 2147483646 h 5"/>
              <a:gd name="T6" fmla="*/ 2147483646 w 8"/>
              <a:gd name="T7" fmla="*/ 2147483646 h 5"/>
              <a:gd name="T8" fmla="*/ 2147483646 w 8"/>
              <a:gd name="T9" fmla="*/ 2147483646 h 5"/>
              <a:gd name="T10" fmla="*/ 2147483646 w 8"/>
              <a:gd name="T11" fmla="*/ 0 h 5"/>
              <a:gd name="T12" fmla="*/ 0 w 8"/>
              <a:gd name="T13" fmla="*/ 2147483646 h 5"/>
              <a:gd name="T14" fmla="*/ 0 60000 65536"/>
              <a:gd name="T15" fmla="*/ 0 60000 65536"/>
              <a:gd name="T16" fmla="*/ 0 60000 65536"/>
              <a:gd name="T17" fmla="*/ 0 60000 65536"/>
              <a:gd name="T18" fmla="*/ 0 60000 65536"/>
              <a:gd name="T19" fmla="*/ 0 60000 65536"/>
              <a:gd name="T20" fmla="*/ 0 60000 65536"/>
              <a:gd name="T21" fmla="*/ 0 w 8"/>
              <a:gd name="T22" fmla="*/ 0 h 5"/>
              <a:gd name="T23" fmla="*/ 8 w 8"/>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5">
                <a:moveTo>
                  <a:pt x="0" y="5"/>
                </a:moveTo>
                <a:lnTo>
                  <a:pt x="0" y="3"/>
                </a:lnTo>
                <a:lnTo>
                  <a:pt x="8" y="3"/>
                </a:lnTo>
                <a:lnTo>
                  <a:pt x="6" y="0"/>
                </a:lnTo>
                <a:lnTo>
                  <a:pt x="0" y="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70" name="Freeform 142"/>
          <p:cNvSpPr>
            <a:spLocks/>
          </p:cNvSpPr>
          <p:nvPr/>
        </p:nvSpPr>
        <p:spPr bwMode="auto">
          <a:xfrm>
            <a:off x="4004072" y="2920604"/>
            <a:ext cx="13097" cy="15478"/>
          </a:xfrm>
          <a:custGeom>
            <a:avLst/>
            <a:gdLst>
              <a:gd name="T0" fmla="*/ 2147483646 w 8"/>
              <a:gd name="T1" fmla="*/ 2147483646 h 9"/>
              <a:gd name="T2" fmla="*/ 0 w 8"/>
              <a:gd name="T3" fmla="*/ 2147483646 h 9"/>
              <a:gd name="T4" fmla="*/ 2147483646 w 8"/>
              <a:gd name="T5" fmla="*/ 2147483646 h 9"/>
              <a:gd name="T6" fmla="*/ 2147483646 w 8"/>
              <a:gd name="T7" fmla="*/ 2147483646 h 9"/>
              <a:gd name="T8" fmla="*/ 2147483646 w 8"/>
              <a:gd name="T9" fmla="*/ 2147483646 h 9"/>
              <a:gd name="T10" fmla="*/ 2147483646 w 8"/>
              <a:gd name="T11" fmla="*/ 0 h 9"/>
              <a:gd name="T12" fmla="*/ 2147483646 w 8"/>
              <a:gd name="T13" fmla="*/ 2147483646 h 9"/>
              <a:gd name="T14" fmla="*/ 0 60000 65536"/>
              <a:gd name="T15" fmla="*/ 0 60000 65536"/>
              <a:gd name="T16" fmla="*/ 0 60000 65536"/>
              <a:gd name="T17" fmla="*/ 0 60000 65536"/>
              <a:gd name="T18" fmla="*/ 0 60000 65536"/>
              <a:gd name="T19" fmla="*/ 0 60000 65536"/>
              <a:gd name="T20" fmla="*/ 0 60000 65536"/>
              <a:gd name="T21" fmla="*/ 0 w 8"/>
              <a:gd name="T22" fmla="*/ 0 h 9"/>
              <a:gd name="T23" fmla="*/ 8 w 8"/>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9">
                <a:moveTo>
                  <a:pt x="4" y="9"/>
                </a:moveTo>
                <a:lnTo>
                  <a:pt x="0" y="7"/>
                </a:lnTo>
                <a:lnTo>
                  <a:pt x="2" y="9"/>
                </a:lnTo>
                <a:lnTo>
                  <a:pt x="8" y="4"/>
                </a:lnTo>
                <a:lnTo>
                  <a:pt x="6" y="2"/>
                </a:lnTo>
                <a:lnTo>
                  <a:pt x="4" y="0"/>
                </a:lnTo>
                <a:lnTo>
                  <a:pt x="4" y="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71" name="Freeform 143"/>
          <p:cNvSpPr>
            <a:spLocks/>
          </p:cNvSpPr>
          <p:nvPr/>
        </p:nvSpPr>
        <p:spPr bwMode="auto">
          <a:xfrm>
            <a:off x="4007644" y="2920604"/>
            <a:ext cx="3572" cy="15478"/>
          </a:xfrm>
          <a:custGeom>
            <a:avLst/>
            <a:gdLst>
              <a:gd name="T0" fmla="*/ 0 w 2"/>
              <a:gd name="T1" fmla="*/ 2147483646 h 9"/>
              <a:gd name="T2" fmla="*/ 0 w 2"/>
              <a:gd name="T3" fmla="*/ 2147483646 h 9"/>
              <a:gd name="T4" fmla="*/ 2147483646 w 2"/>
              <a:gd name="T5" fmla="*/ 2147483646 h 9"/>
              <a:gd name="T6" fmla="*/ 2147483646 w 2"/>
              <a:gd name="T7" fmla="*/ 0 h 9"/>
              <a:gd name="T8" fmla="*/ 0 w 2"/>
              <a:gd name="T9" fmla="*/ 0 h 9"/>
              <a:gd name="T10" fmla="*/ 0 w 2"/>
              <a:gd name="T11" fmla="*/ 0 h 9"/>
              <a:gd name="T12" fmla="*/ 0 w 2"/>
              <a:gd name="T13" fmla="*/ 2147483646 h 9"/>
              <a:gd name="T14" fmla="*/ 0 60000 65536"/>
              <a:gd name="T15" fmla="*/ 0 60000 65536"/>
              <a:gd name="T16" fmla="*/ 0 60000 65536"/>
              <a:gd name="T17" fmla="*/ 0 60000 65536"/>
              <a:gd name="T18" fmla="*/ 0 60000 65536"/>
              <a:gd name="T19" fmla="*/ 0 60000 65536"/>
              <a:gd name="T20" fmla="*/ 0 60000 65536"/>
              <a:gd name="T21" fmla="*/ 0 w 2"/>
              <a:gd name="T22" fmla="*/ 0 h 9"/>
              <a:gd name="T23" fmla="*/ 2 w 2"/>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9">
                <a:moveTo>
                  <a:pt x="0" y="9"/>
                </a:moveTo>
                <a:lnTo>
                  <a:pt x="0" y="9"/>
                </a:lnTo>
                <a:lnTo>
                  <a:pt x="2" y="9"/>
                </a:lnTo>
                <a:lnTo>
                  <a:pt x="2" y="0"/>
                </a:lnTo>
                <a:lnTo>
                  <a:pt x="0" y="0"/>
                </a:lnTo>
                <a:lnTo>
                  <a:pt x="0" y="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72" name="Freeform 144"/>
          <p:cNvSpPr>
            <a:spLocks/>
          </p:cNvSpPr>
          <p:nvPr/>
        </p:nvSpPr>
        <p:spPr bwMode="auto">
          <a:xfrm>
            <a:off x="3998119" y="2920604"/>
            <a:ext cx="13097" cy="15478"/>
          </a:xfrm>
          <a:custGeom>
            <a:avLst/>
            <a:gdLst>
              <a:gd name="T0" fmla="*/ 0 w 8"/>
              <a:gd name="T1" fmla="*/ 2147483646 h 9"/>
              <a:gd name="T2" fmla="*/ 2147483646 w 8"/>
              <a:gd name="T3" fmla="*/ 2147483646 h 9"/>
              <a:gd name="T4" fmla="*/ 2147483646 w 8"/>
              <a:gd name="T5" fmla="*/ 2147483646 h 9"/>
              <a:gd name="T6" fmla="*/ 2147483646 w 8"/>
              <a:gd name="T7" fmla="*/ 0 h 9"/>
              <a:gd name="T8" fmla="*/ 2147483646 w 8"/>
              <a:gd name="T9" fmla="*/ 0 h 9"/>
              <a:gd name="T10" fmla="*/ 2147483646 w 8"/>
              <a:gd name="T11" fmla="*/ 2147483646 h 9"/>
              <a:gd name="T12" fmla="*/ 0 w 8"/>
              <a:gd name="T13" fmla="*/ 2147483646 h 9"/>
              <a:gd name="T14" fmla="*/ 0 w 8"/>
              <a:gd name="T15" fmla="*/ 2147483646 h 9"/>
              <a:gd name="T16" fmla="*/ 2147483646 w 8"/>
              <a:gd name="T17" fmla="*/ 2147483646 h 9"/>
              <a:gd name="T18" fmla="*/ 0 w 8"/>
              <a:gd name="T19" fmla="*/ 2147483646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9"/>
              <a:gd name="T32" fmla="*/ 8 w 8"/>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9">
                <a:moveTo>
                  <a:pt x="0" y="5"/>
                </a:moveTo>
                <a:lnTo>
                  <a:pt x="4" y="9"/>
                </a:lnTo>
                <a:lnTo>
                  <a:pt x="6" y="9"/>
                </a:lnTo>
                <a:lnTo>
                  <a:pt x="6" y="0"/>
                </a:lnTo>
                <a:lnTo>
                  <a:pt x="4" y="0"/>
                </a:lnTo>
                <a:lnTo>
                  <a:pt x="8" y="5"/>
                </a:lnTo>
                <a:lnTo>
                  <a:pt x="0" y="5"/>
                </a:lnTo>
                <a:lnTo>
                  <a:pt x="0" y="9"/>
                </a:lnTo>
                <a:lnTo>
                  <a:pt x="4" y="9"/>
                </a:lnTo>
                <a:lnTo>
                  <a:pt x="0" y="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73" name="Freeform 145"/>
          <p:cNvSpPr>
            <a:spLocks/>
          </p:cNvSpPr>
          <p:nvPr/>
        </p:nvSpPr>
        <p:spPr bwMode="auto">
          <a:xfrm>
            <a:off x="3987403" y="2917032"/>
            <a:ext cx="23813" cy="11906"/>
          </a:xfrm>
          <a:custGeom>
            <a:avLst/>
            <a:gdLst>
              <a:gd name="T0" fmla="*/ 0 w 14"/>
              <a:gd name="T1" fmla="*/ 2147483646 h 7"/>
              <a:gd name="T2" fmla="*/ 2147483646 w 14"/>
              <a:gd name="T3" fmla="*/ 2147483646 h 7"/>
              <a:gd name="T4" fmla="*/ 2147483646 w 14"/>
              <a:gd name="T5" fmla="*/ 2147483646 h 7"/>
              <a:gd name="T6" fmla="*/ 2147483646 w 14"/>
              <a:gd name="T7" fmla="*/ 2147483646 h 7"/>
              <a:gd name="T8" fmla="*/ 2147483646 w 14"/>
              <a:gd name="T9" fmla="*/ 2147483646 h 7"/>
              <a:gd name="T10" fmla="*/ 2147483646 w 14"/>
              <a:gd name="T11" fmla="*/ 2147483646 h 7"/>
              <a:gd name="T12" fmla="*/ 2147483646 w 14"/>
              <a:gd name="T13" fmla="*/ 2147483646 h 7"/>
              <a:gd name="T14" fmla="*/ 2147483646 w 14"/>
              <a:gd name="T15" fmla="*/ 2147483646 h 7"/>
              <a:gd name="T16" fmla="*/ 2147483646 w 14"/>
              <a:gd name="T17" fmla="*/ 2147483646 h 7"/>
              <a:gd name="T18" fmla="*/ 2147483646 w 14"/>
              <a:gd name="T19" fmla="*/ 2147483646 h 7"/>
              <a:gd name="T20" fmla="*/ 2147483646 w 14"/>
              <a:gd name="T21" fmla="*/ 2147483646 h 7"/>
              <a:gd name="T22" fmla="*/ 2147483646 w 14"/>
              <a:gd name="T23" fmla="*/ 2147483646 h 7"/>
              <a:gd name="T24" fmla="*/ 2147483646 w 14"/>
              <a:gd name="T25" fmla="*/ 2147483646 h 7"/>
              <a:gd name="T26" fmla="*/ 2147483646 w 14"/>
              <a:gd name="T27" fmla="*/ 2147483646 h 7"/>
              <a:gd name="T28" fmla="*/ 2147483646 w 14"/>
              <a:gd name="T29" fmla="*/ 0 h 7"/>
              <a:gd name="T30" fmla="*/ 2147483646 w 14"/>
              <a:gd name="T31" fmla="*/ 0 h 7"/>
              <a:gd name="T32" fmla="*/ 2147483646 w 14"/>
              <a:gd name="T33" fmla="*/ 0 h 7"/>
              <a:gd name="T34" fmla="*/ 2147483646 w 14"/>
              <a:gd name="T35" fmla="*/ 0 h 7"/>
              <a:gd name="T36" fmla="*/ 2147483646 w 14"/>
              <a:gd name="T37" fmla="*/ 0 h 7"/>
              <a:gd name="T38" fmla="*/ 2147483646 w 14"/>
              <a:gd name="T39" fmla="*/ 0 h 7"/>
              <a:gd name="T40" fmla="*/ 0 w 14"/>
              <a:gd name="T41" fmla="*/ 2147483646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7"/>
              <a:gd name="T65" fmla="*/ 14 w 14"/>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7">
                <a:moveTo>
                  <a:pt x="0" y="6"/>
                </a:moveTo>
                <a:lnTo>
                  <a:pt x="4" y="7"/>
                </a:lnTo>
                <a:lnTo>
                  <a:pt x="6" y="7"/>
                </a:lnTo>
                <a:lnTo>
                  <a:pt x="14" y="7"/>
                </a:lnTo>
                <a:lnTo>
                  <a:pt x="14" y="4"/>
                </a:lnTo>
                <a:lnTo>
                  <a:pt x="12" y="2"/>
                </a:lnTo>
                <a:lnTo>
                  <a:pt x="10" y="2"/>
                </a:lnTo>
                <a:lnTo>
                  <a:pt x="10" y="0"/>
                </a:lnTo>
                <a:lnTo>
                  <a:pt x="8" y="0"/>
                </a:lnTo>
                <a:lnTo>
                  <a:pt x="6" y="0"/>
                </a:lnTo>
                <a:lnTo>
                  <a:pt x="4" y="0"/>
                </a:lnTo>
                <a:lnTo>
                  <a:pt x="6" y="0"/>
                </a:lnTo>
                <a:lnTo>
                  <a:pt x="0" y="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74" name="Freeform 146"/>
          <p:cNvSpPr>
            <a:spLocks/>
          </p:cNvSpPr>
          <p:nvPr/>
        </p:nvSpPr>
        <p:spPr bwMode="auto">
          <a:xfrm>
            <a:off x="3987404" y="2913460"/>
            <a:ext cx="10715" cy="14288"/>
          </a:xfrm>
          <a:custGeom>
            <a:avLst/>
            <a:gdLst>
              <a:gd name="T0" fmla="*/ 2147483646 w 6"/>
              <a:gd name="T1" fmla="*/ 2147483646 h 8"/>
              <a:gd name="T2" fmla="*/ 0 w 6"/>
              <a:gd name="T3" fmla="*/ 2147483646 h 8"/>
              <a:gd name="T4" fmla="*/ 0 w 6"/>
              <a:gd name="T5" fmla="*/ 2147483646 h 8"/>
              <a:gd name="T6" fmla="*/ 2147483646 w 6"/>
              <a:gd name="T7" fmla="*/ 2147483646 h 8"/>
              <a:gd name="T8" fmla="*/ 2147483646 w 6"/>
              <a:gd name="T9" fmla="*/ 0 h 8"/>
              <a:gd name="T10" fmla="*/ 2147483646 w 6"/>
              <a:gd name="T11" fmla="*/ 0 h 8"/>
              <a:gd name="T12" fmla="*/ 2147483646 w 6"/>
              <a:gd name="T13" fmla="*/ 2147483646 h 8"/>
              <a:gd name="T14" fmla="*/ 0 60000 65536"/>
              <a:gd name="T15" fmla="*/ 0 60000 65536"/>
              <a:gd name="T16" fmla="*/ 0 60000 65536"/>
              <a:gd name="T17" fmla="*/ 0 60000 65536"/>
              <a:gd name="T18" fmla="*/ 0 60000 65536"/>
              <a:gd name="T19" fmla="*/ 0 60000 65536"/>
              <a:gd name="T20" fmla="*/ 0 60000 65536"/>
              <a:gd name="T21" fmla="*/ 0 w 6"/>
              <a:gd name="T22" fmla="*/ 0 h 8"/>
              <a:gd name="T23" fmla="*/ 6 w 6"/>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8">
                <a:moveTo>
                  <a:pt x="2" y="8"/>
                </a:moveTo>
                <a:lnTo>
                  <a:pt x="0" y="6"/>
                </a:lnTo>
                <a:lnTo>
                  <a:pt x="0" y="8"/>
                </a:lnTo>
                <a:lnTo>
                  <a:pt x="6" y="2"/>
                </a:lnTo>
                <a:lnTo>
                  <a:pt x="4" y="0"/>
                </a:lnTo>
                <a:lnTo>
                  <a:pt x="2" y="0"/>
                </a:lnTo>
                <a:lnTo>
                  <a:pt x="2" y="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75" name="Freeform 147"/>
          <p:cNvSpPr>
            <a:spLocks/>
          </p:cNvSpPr>
          <p:nvPr/>
        </p:nvSpPr>
        <p:spPr bwMode="auto">
          <a:xfrm>
            <a:off x="3952875" y="2913460"/>
            <a:ext cx="38100" cy="14288"/>
          </a:xfrm>
          <a:custGeom>
            <a:avLst/>
            <a:gdLst>
              <a:gd name="T0" fmla="*/ 0 w 23"/>
              <a:gd name="T1" fmla="*/ 2147483646 h 8"/>
              <a:gd name="T2" fmla="*/ 2147483646 w 23"/>
              <a:gd name="T3" fmla="*/ 2147483646 h 8"/>
              <a:gd name="T4" fmla="*/ 2147483646 w 23"/>
              <a:gd name="T5" fmla="*/ 2147483646 h 8"/>
              <a:gd name="T6" fmla="*/ 2147483646 w 23"/>
              <a:gd name="T7" fmla="*/ 0 h 8"/>
              <a:gd name="T8" fmla="*/ 2147483646 w 23"/>
              <a:gd name="T9" fmla="*/ 0 h 8"/>
              <a:gd name="T10" fmla="*/ 2147483646 w 23"/>
              <a:gd name="T11" fmla="*/ 2147483646 h 8"/>
              <a:gd name="T12" fmla="*/ 0 w 23"/>
              <a:gd name="T13" fmla="*/ 2147483646 h 8"/>
              <a:gd name="T14" fmla="*/ 0 w 23"/>
              <a:gd name="T15" fmla="*/ 2147483646 h 8"/>
              <a:gd name="T16" fmla="*/ 2147483646 w 23"/>
              <a:gd name="T17" fmla="*/ 2147483646 h 8"/>
              <a:gd name="T18" fmla="*/ 0 w 23"/>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8"/>
              <a:gd name="T32" fmla="*/ 23 w 23"/>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8">
                <a:moveTo>
                  <a:pt x="0" y="4"/>
                </a:moveTo>
                <a:lnTo>
                  <a:pt x="4" y="8"/>
                </a:lnTo>
                <a:lnTo>
                  <a:pt x="23" y="8"/>
                </a:lnTo>
                <a:lnTo>
                  <a:pt x="23" y="0"/>
                </a:lnTo>
                <a:lnTo>
                  <a:pt x="4" y="0"/>
                </a:lnTo>
                <a:lnTo>
                  <a:pt x="10" y="4"/>
                </a:lnTo>
                <a:lnTo>
                  <a:pt x="0" y="4"/>
                </a:lnTo>
                <a:lnTo>
                  <a:pt x="0" y="8"/>
                </a:lnTo>
                <a:lnTo>
                  <a:pt x="4" y="8"/>
                </a:lnTo>
                <a:lnTo>
                  <a:pt x="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76" name="Freeform 148"/>
          <p:cNvSpPr>
            <a:spLocks/>
          </p:cNvSpPr>
          <p:nvPr/>
        </p:nvSpPr>
        <p:spPr bwMode="auto">
          <a:xfrm>
            <a:off x="3952875" y="2862263"/>
            <a:ext cx="16669" cy="58341"/>
          </a:xfrm>
          <a:custGeom>
            <a:avLst/>
            <a:gdLst>
              <a:gd name="T0" fmla="*/ 2147483646 w 10"/>
              <a:gd name="T1" fmla="*/ 2147483646 h 35"/>
              <a:gd name="T2" fmla="*/ 0 w 10"/>
              <a:gd name="T3" fmla="*/ 2147483646 h 35"/>
              <a:gd name="T4" fmla="*/ 0 w 10"/>
              <a:gd name="T5" fmla="*/ 2147483646 h 35"/>
              <a:gd name="T6" fmla="*/ 2147483646 w 10"/>
              <a:gd name="T7" fmla="*/ 2147483646 h 35"/>
              <a:gd name="T8" fmla="*/ 2147483646 w 10"/>
              <a:gd name="T9" fmla="*/ 2147483646 h 35"/>
              <a:gd name="T10" fmla="*/ 2147483646 w 10"/>
              <a:gd name="T11" fmla="*/ 0 h 35"/>
              <a:gd name="T12" fmla="*/ 2147483646 w 10"/>
              <a:gd name="T13" fmla="*/ 2147483646 h 35"/>
              <a:gd name="T14" fmla="*/ 2147483646 w 10"/>
              <a:gd name="T15" fmla="*/ 0 h 35"/>
              <a:gd name="T16" fmla="*/ 2147483646 w 10"/>
              <a:gd name="T17" fmla="*/ 0 h 35"/>
              <a:gd name="T18" fmla="*/ 2147483646 w 10"/>
              <a:gd name="T19" fmla="*/ 2147483646 h 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35"/>
              <a:gd name="T32" fmla="*/ 10 w 10"/>
              <a:gd name="T33" fmla="*/ 35 h 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35">
                <a:moveTo>
                  <a:pt x="4" y="8"/>
                </a:moveTo>
                <a:lnTo>
                  <a:pt x="0" y="4"/>
                </a:lnTo>
                <a:lnTo>
                  <a:pt x="0" y="35"/>
                </a:lnTo>
                <a:lnTo>
                  <a:pt x="10" y="35"/>
                </a:lnTo>
                <a:lnTo>
                  <a:pt x="10" y="4"/>
                </a:lnTo>
                <a:lnTo>
                  <a:pt x="4" y="0"/>
                </a:lnTo>
                <a:lnTo>
                  <a:pt x="10" y="4"/>
                </a:lnTo>
                <a:lnTo>
                  <a:pt x="10" y="0"/>
                </a:lnTo>
                <a:lnTo>
                  <a:pt x="4" y="0"/>
                </a:lnTo>
                <a:lnTo>
                  <a:pt x="4" y="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77" name="Freeform 149"/>
          <p:cNvSpPr>
            <a:spLocks/>
          </p:cNvSpPr>
          <p:nvPr/>
        </p:nvSpPr>
        <p:spPr bwMode="auto">
          <a:xfrm>
            <a:off x="3944541" y="2862262"/>
            <a:ext cx="15478" cy="14288"/>
          </a:xfrm>
          <a:custGeom>
            <a:avLst/>
            <a:gdLst>
              <a:gd name="T0" fmla="*/ 0 w 9"/>
              <a:gd name="T1" fmla="*/ 2147483646 h 8"/>
              <a:gd name="T2" fmla="*/ 2147483646 w 9"/>
              <a:gd name="T3" fmla="*/ 2147483646 h 8"/>
              <a:gd name="T4" fmla="*/ 2147483646 w 9"/>
              <a:gd name="T5" fmla="*/ 2147483646 h 8"/>
              <a:gd name="T6" fmla="*/ 2147483646 w 9"/>
              <a:gd name="T7" fmla="*/ 0 h 8"/>
              <a:gd name="T8" fmla="*/ 2147483646 w 9"/>
              <a:gd name="T9" fmla="*/ 0 h 8"/>
              <a:gd name="T10" fmla="*/ 2147483646 w 9"/>
              <a:gd name="T11" fmla="*/ 2147483646 h 8"/>
              <a:gd name="T12" fmla="*/ 0 w 9"/>
              <a:gd name="T13" fmla="*/ 2147483646 h 8"/>
              <a:gd name="T14" fmla="*/ 0 w 9"/>
              <a:gd name="T15" fmla="*/ 2147483646 h 8"/>
              <a:gd name="T16" fmla="*/ 2147483646 w 9"/>
              <a:gd name="T17" fmla="*/ 2147483646 h 8"/>
              <a:gd name="T18" fmla="*/ 0 w 9"/>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8"/>
              <a:gd name="T32" fmla="*/ 9 w 9"/>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8">
                <a:moveTo>
                  <a:pt x="0" y="4"/>
                </a:moveTo>
                <a:lnTo>
                  <a:pt x="5" y="8"/>
                </a:lnTo>
                <a:lnTo>
                  <a:pt x="9" y="8"/>
                </a:lnTo>
                <a:lnTo>
                  <a:pt x="9" y="0"/>
                </a:lnTo>
                <a:lnTo>
                  <a:pt x="5" y="0"/>
                </a:lnTo>
                <a:lnTo>
                  <a:pt x="9" y="4"/>
                </a:lnTo>
                <a:lnTo>
                  <a:pt x="0" y="4"/>
                </a:lnTo>
                <a:lnTo>
                  <a:pt x="0" y="8"/>
                </a:lnTo>
                <a:lnTo>
                  <a:pt x="5" y="8"/>
                </a:lnTo>
                <a:lnTo>
                  <a:pt x="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78" name="Freeform 150"/>
          <p:cNvSpPr>
            <a:spLocks/>
          </p:cNvSpPr>
          <p:nvPr/>
        </p:nvSpPr>
        <p:spPr bwMode="auto">
          <a:xfrm>
            <a:off x="3944541" y="2551510"/>
            <a:ext cx="15478" cy="317897"/>
          </a:xfrm>
          <a:custGeom>
            <a:avLst/>
            <a:gdLst>
              <a:gd name="T0" fmla="*/ 2147483646 w 9"/>
              <a:gd name="T1" fmla="*/ 0 h 192"/>
              <a:gd name="T2" fmla="*/ 0 w 9"/>
              <a:gd name="T3" fmla="*/ 2147483646 h 192"/>
              <a:gd name="T4" fmla="*/ 0 w 9"/>
              <a:gd name="T5" fmla="*/ 2147483646 h 192"/>
              <a:gd name="T6" fmla="*/ 2147483646 w 9"/>
              <a:gd name="T7" fmla="*/ 2147483646 h 192"/>
              <a:gd name="T8" fmla="*/ 2147483646 w 9"/>
              <a:gd name="T9" fmla="*/ 2147483646 h 192"/>
              <a:gd name="T10" fmla="*/ 2147483646 w 9"/>
              <a:gd name="T11" fmla="*/ 2147483646 h 192"/>
              <a:gd name="T12" fmla="*/ 2147483646 w 9"/>
              <a:gd name="T13" fmla="*/ 0 h 192"/>
              <a:gd name="T14" fmla="*/ 0 w 9"/>
              <a:gd name="T15" fmla="*/ 0 h 192"/>
              <a:gd name="T16" fmla="*/ 0 w 9"/>
              <a:gd name="T17" fmla="*/ 2147483646 h 192"/>
              <a:gd name="T18" fmla="*/ 2147483646 w 9"/>
              <a:gd name="T19" fmla="*/ 0 h 1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92"/>
              <a:gd name="T32" fmla="*/ 9 w 9"/>
              <a:gd name="T33" fmla="*/ 192 h 19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92">
                <a:moveTo>
                  <a:pt x="5" y="0"/>
                </a:moveTo>
                <a:lnTo>
                  <a:pt x="0" y="4"/>
                </a:lnTo>
                <a:lnTo>
                  <a:pt x="0" y="192"/>
                </a:lnTo>
                <a:lnTo>
                  <a:pt x="9" y="192"/>
                </a:lnTo>
                <a:lnTo>
                  <a:pt x="9" y="4"/>
                </a:lnTo>
                <a:lnTo>
                  <a:pt x="5" y="8"/>
                </a:lnTo>
                <a:lnTo>
                  <a:pt x="5" y="0"/>
                </a:lnTo>
                <a:lnTo>
                  <a:pt x="0" y="0"/>
                </a:lnTo>
                <a:lnTo>
                  <a:pt x="0" y="4"/>
                </a:lnTo>
                <a:lnTo>
                  <a:pt x="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79" name="Freeform 151"/>
          <p:cNvSpPr>
            <a:spLocks/>
          </p:cNvSpPr>
          <p:nvPr/>
        </p:nvSpPr>
        <p:spPr bwMode="auto">
          <a:xfrm>
            <a:off x="3952875" y="2551510"/>
            <a:ext cx="16669" cy="13097"/>
          </a:xfrm>
          <a:custGeom>
            <a:avLst/>
            <a:gdLst>
              <a:gd name="T0" fmla="*/ 0 w 10"/>
              <a:gd name="T1" fmla="*/ 2147483646 h 8"/>
              <a:gd name="T2" fmla="*/ 2147483646 w 10"/>
              <a:gd name="T3" fmla="*/ 0 h 8"/>
              <a:gd name="T4" fmla="*/ 0 w 10"/>
              <a:gd name="T5" fmla="*/ 0 h 8"/>
              <a:gd name="T6" fmla="*/ 0 w 10"/>
              <a:gd name="T7" fmla="*/ 2147483646 h 8"/>
              <a:gd name="T8" fmla="*/ 2147483646 w 10"/>
              <a:gd name="T9" fmla="*/ 2147483646 h 8"/>
              <a:gd name="T10" fmla="*/ 2147483646 w 10"/>
              <a:gd name="T11" fmla="*/ 2147483646 h 8"/>
              <a:gd name="T12" fmla="*/ 2147483646 w 10"/>
              <a:gd name="T13" fmla="*/ 2147483646 h 8"/>
              <a:gd name="T14" fmla="*/ 2147483646 w 10"/>
              <a:gd name="T15" fmla="*/ 2147483646 h 8"/>
              <a:gd name="T16" fmla="*/ 2147483646 w 10"/>
              <a:gd name="T17" fmla="*/ 2147483646 h 8"/>
              <a:gd name="T18" fmla="*/ 0 w 10"/>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8"/>
              <a:gd name="T32" fmla="*/ 10 w 10"/>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8">
                <a:moveTo>
                  <a:pt x="0" y="4"/>
                </a:moveTo>
                <a:lnTo>
                  <a:pt x="4" y="0"/>
                </a:lnTo>
                <a:lnTo>
                  <a:pt x="0" y="0"/>
                </a:lnTo>
                <a:lnTo>
                  <a:pt x="0" y="8"/>
                </a:lnTo>
                <a:lnTo>
                  <a:pt x="4" y="8"/>
                </a:lnTo>
                <a:lnTo>
                  <a:pt x="10" y="4"/>
                </a:lnTo>
                <a:lnTo>
                  <a:pt x="4" y="8"/>
                </a:lnTo>
                <a:lnTo>
                  <a:pt x="10" y="8"/>
                </a:lnTo>
                <a:lnTo>
                  <a:pt x="10" y="4"/>
                </a:lnTo>
                <a:lnTo>
                  <a:pt x="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80" name="Freeform 152"/>
          <p:cNvSpPr>
            <a:spLocks/>
          </p:cNvSpPr>
          <p:nvPr/>
        </p:nvSpPr>
        <p:spPr bwMode="auto">
          <a:xfrm>
            <a:off x="3952875" y="2541985"/>
            <a:ext cx="16669" cy="16669"/>
          </a:xfrm>
          <a:custGeom>
            <a:avLst/>
            <a:gdLst>
              <a:gd name="T0" fmla="*/ 2147483646 w 10"/>
              <a:gd name="T1" fmla="*/ 0 h 10"/>
              <a:gd name="T2" fmla="*/ 0 w 10"/>
              <a:gd name="T3" fmla="*/ 2147483646 h 10"/>
              <a:gd name="T4" fmla="*/ 0 w 10"/>
              <a:gd name="T5" fmla="*/ 2147483646 h 10"/>
              <a:gd name="T6" fmla="*/ 2147483646 w 10"/>
              <a:gd name="T7" fmla="*/ 2147483646 h 10"/>
              <a:gd name="T8" fmla="*/ 2147483646 w 10"/>
              <a:gd name="T9" fmla="*/ 2147483646 h 10"/>
              <a:gd name="T10" fmla="*/ 2147483646 w 10"/>
              <a:gd name="T11" fmla="*/ 2147483646 h 10"/>
              <a:gd name="T12" fmla="*/ 2147483646 w 10"/>
              <a:gd name="T13" fmla="*/ 0 h 10"/>
              <a:gd name="T14" fmla="*/ 0 w 10"/>
              <a:gd name="T15" fmla="*/ 0 h 10"/>
              <a:gd name="T16" fmla="*/ 0 w 10"/>
              <a:gd name="T17" fmla="*/ 2147483646 h 10"/>
              <a:gd name="T18" fmla="*/ 2147483646 w 10"/>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10"/>
              <a:gd name="T32" fmla="*/ 10 w 10"/>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10">
                <a:moveTo>
                  <a:pt x="4" y="0"/>
                </a:moveTo>
                <a:lnTo>
                  <a:pt x="0" y="4"/>
                </a:lnTo>
                <a:lnTo>
                  <a:pt x="0" y="10"/>
                </a:lnTo>
                <a:lnTo>
                  <a:pt x="10" y="10"/>
                </a:lnTo>
                <a:lnTo>
                  <a:pt x="10" y="4"/>
                </a:lnTo>
                <a:lnTo>
                  <a:pt x="6" y="8"/>
                </a:lnTo>
                <a:lnTo>
                  <a:pt x="4" y="0"/>
                </a:lnTo>
                <a:lnTo>
                  <a:pt x="0" y="0"/>
                </a:lnTo>
                <a:lnTo>
                  <a:pt x="0" y="4"/>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81" name="Freeform 153"/>
          <p:cNvSpPr>
            <a:spLocks/>
          </p:cNvSpPr>
          <p:nvPr/>
        </p:nvSpPr>
        <p:spPr bwMode="auto">
          <a:xfrm>
            <a:off x="3960019" y="2534842"/>
            <a:ext cx="30956" cy="20240"/>
          </a:xfrm>
          <a:custGeom>
            <a:avLst/>
            <a:gdLst>
              <a:gd name="T0" fmla="*/ 2147483646 w 19"/>
              <a:gd name="T1" fmla="*/ 2147483646 h 12"/>
              <a:gd name="T2" fmla="*/ 2147483646 w 19"/>
              <a:gd name="T3" fmla="*/ 0 h 12"/>
              <a:gd name="T4" fmla="*/ 0 w 19"/>
              <a:gd name="T5" fmla="*/ 2147483646 h 12"/>
              <a:gd name="T6" fmla="*/ 2147483646 w 19"/>
              <a:gd name="T7" fmla="*/ 2147483646 h 12"/>
              <a:gd name="T8" fmla="*/ 2147483646 w 19"/>
              <a:gd name="T9" fmla="*/ 2147483646 h 12"/>
              <a:gd name="T10" fmla="*/ 2147483646 w 19"/>
              <a:gd name="T11" fmla="*/ 2147483646 h 12"/>
              <a:gd name="T12" fmla="*/ 2147483646 w 19"/>
              <a:gd name="T13" fmla="*/ 2147483646 h 12"/>
              <a:gd name="T14" fmla="*/ 2147483646 w 19"/>
              <a:gd name="T15" fmla="*/ 2147483646 h 12"/>
              <a:gd name="T16" fmla="*/ 2147483646 w 19"/>
              <a:gd name="T17" fmla="*/ 2147483646 h 12"/>
              <a:gd name="T18" fmla="*/ 2147483646 w 19"/>
              <a:gd name="T19" fmla="*/ 2147483646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12"/>
              <a:gd name="T32" fmla="*/ 19 w 19"/>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12">
                <a:moveTo>
                  <a:pt x="12" y="2"/>
                </a:moveTo>
                <a:lnTo>
                  <a:pt x="16" y="0"/>
                </a:lnTo>
                <a:lnTo>
                  <a:pt x="0" y="4"/>
                </a:lnTo>
                <a:lnTo>
                  <a:pt x="2" y="12"/>
                </a:lnTo>
                <a:lnTo>
                  <a:pt x="17" y="8"/>
                </a:lnTo>
                <a:lnTo>
                  <a:pt x="19" y="6"/>
                </a:lnTo>
                <a:lnTo>
                  <a:pt x="17" y="8"/>
                </a:lnTo>
                <a:lnTo>
                  <a:pt x="19" y="8"/>
                </a:lnTo>
                <a:lnTo>
                  <a:pt x="19" y="6"/>
                </a:lnTo>
                <a:lnTo>
                  <a:pt x="12"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82" name="Freeform 154"/>
          <p:cNvSpPr>
            <a:spLocks/>
          </p:cNvSpPr>
          <p:nvPr/>
        </p:nvSpPr>
        <p:spPr bwMode="auto">
          <a:xfrm>
            <a:off x="3979069" y="2530079"/>
            <a:ext cx="15479" cy="15478"/>
          </a:xfrm>
          <a:custGeom>
            <a:avLst/>
            <a:gdLst>
              <a:gd name="T0" fmla="*/ 2147483646 w 9"/>
              <a:gd name="T1" fmla="*/ 0 h 9"/>
              <a:gd name="T2" fmla="*/ 2147483646 w 9"/>
              <a:gd name="T3" fmla="*/ 2147483646 h 9"/>
              <a:gd name="T4" fmla="*/ 0 w 9"/>
              <a:gd name="T5" fmla="*/ 2147483646 h 9"/>
              <a:gd name="T6" fmla="*/ 2147483646 w 9"/>
              <a:gd name="T7" fmla="*/ 2147483646 h 9"/>
              <a:gd name="T8" fmla="*/ 2147483646 w 9"/>
              <a:gd name="T9" fmla="*/ 2147483646 h 9"/>
              <a:gd name="T10" fmla="*/ 2147483646 w 9"/>
              <a:gd name="T11" fmla="*/ 2147483646 h 9"/>
              <a:gd name="T12" fmla="*/ 2147483646 w 9"/>
              <a:gd name="T13" fmla="*/ 0 h 9"/>
              <a:gd name="T14" fmla="*/ 2147483646 w 9"/>
              <a:gd name="T15" fmla="*/ 0 h 9"/>
              <a:gd name="T16" fmla="*/ 2147483646 w 9"/>
              <a:gd name="T17" fmla="*/ 2147483646 h 9"/>
              <a:gd name="T18" fmla="*/ 2147483646 w 9"/>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9"/>
              <a:gd name="T32" fmla="*/ 9 w 9"/>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9">
                <a:moveTo>
                  <a:pt x="5" y="0"/>
                </a:moveTo>
                <a:lnTo>
                  <a:pt x="2" y="2"/>
                </a:lnTo>
                <a:lnTo>
                  <a:pt x="0" y="5"/>
                </a:lnTo>
                <a:lnTo>
                  <a:pt x="7" y="9"/>
                </a:lnTo>
                <a:lnTo>
                  <a:pt x="9" y="5"/>
                </a:lnTo>
                <a:lnTo>
                  <a:pt x="5" y="7"/>
                </a:lnTo>
                <a:lnTo>
                  <a:pt x="5" y="0"/>
                </a:lnTo>
                <a:lnTo>
                  <a:pt x="4" y="0"/>
                </a:lnTo>
                <a:lnTo>
                  <a:pt x="2" y="2"/>
                </a:lnTo>
                <a:lnTo>
                  <a:pt x="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83" name="Freeform 155"/>
          <p:cNvSpPr>
            <a:spLocks/>
          </p:cNvSpPr>
          <p:nvPr/>
        </p:nvSpPr>
        <p:spPr bwMode="auto">
          <a:xfrm>
            <a:off x="3987403" y="2530079"/>
            <a:ext cx="13097" cy="11906"/>
          </a:xfrm>
          <a:custGeom>
            <a:avLst/>
            <a:gdLst>
              <a:gd name="T0" fmla="*/ 0 w 8"/>
              <a:gd name="T1" fmla="*/ 2147483646 h 7"/>
              <a:gd name="T2" fmla="*/ 2147483646 w 8"/>
              <a:gd name="T3" fmla="*/ 0 h 7"/>
              <a:gd name="T4" fmla="*/ 0 w 8"/>
              <a:gd name="T5" fmla="*/ 0 h 7"/>
              <a:gd name="T6" fmla="*/ 0 w 8"/>
              <a:gd name="T7" fmla="*/ 2147483646 h 7"/>
              <a:gd name="T8" fmla="*/ 2147483646 w 8"/>
              <a:gd name="T9" fmla="*/ 2147483646 h 7"/>
              <a:gd name="T10" fmla="*/ 2147483646 w 8"/>
              <a:gd name="T11" fmla="*/ 2147483646 h 7"/>
              <a:gd name="T12" fmla="*/ 2147483646 w 8"/>
              <a:gd name="T13" fmla="*/ 2147483646 h 7"/>
              <a:gd name="T14" fmla="*/ 2147483646 w 8"/>
              <a:gd name="T15" fmla="*/ 2147483646 h 7"/>
              <a:gd name="T16" fmla="*/ 2147483646 w 8"/>
              <a:gd name="T17" fmla="*/ 2147483646 h 7"/>
              <a:gd name="T18" fmla="*/ 0 w 8"/>
              <a:gd name="T19" fmla="*/ 2147483646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7"/>
              <a:gd name="T32" fmla="*/ 8 w 8"/>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7">
                <a:moveTo>
                  <a:pt x="0" y="3"/>
                </a:moveTo>
                <a:lnTo>
                  <a:pt x="4" y="0"/>
                </a:lnTo>
                <a:lnTo>
                  <a:pt x="0" y="0"/>
                </a:lnTo>
                <a:lnTo>
                  <a:pt x="0" y="7"/>
                </a:lnTo>
                <a:lnTo>
                  <a:pt x="4" y="7"/>
                </a:lnTo>
                <a:lnTo>
                  <a:pt x="8" y="3"/>
                </a:lnTo>
                <a:lnTo>
                  <a:pt x="4" y="7"/>
                </a:lnTo>
                <a:lnTo>
                  <a:pt x="8" y="7"/>
                </a:lnTo>
                <a:lnTo>
                  <a:pt x="8" y="3"/>
                </a:lnTo>
                <a:lnTo>
                  <a:pt x="0"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84" name="Freeform 156"/>
          <p:cNvSpPr>
            <a:spLocks/>
          </p:cNvSpPr>
          <p:nvPr/>
        </p:nvSpPr>
        <p:spPr bwMode="auto">
          <a:xfrm>
            <a:off x="3987404" y="2524125"/>
            <a:ext cx="20240" cy="10716"/>
          </a:xfrm>
          <a:custGeom>
            <a:avLst/>
            <a:gdLst>
              <a:gd name="T0" fmla="*/ 2147483646 w 12"/>
              <a:gd name="T1" fmla="*/ 2147483646 h 7"/>
              <a:gd name="T2" fmla="*/ 2147483646 w 12"/>
              <a:gd name="T3" fmla="*/ 0 h 7"/>
              <a:gd name="T4" fmla="*/ 2147483646 w 12"/>
              <a:gd name="T5" fmla="*/ 0 h 7"/>
              <a:gd name="T6" fmla="*/ 2147483646 w 12"/>
              <a:gd name="T7" fmla="*/ 0 h 7"/>
              <a:gd name="T8" fmla="*/ 2147483646 w 12"/>
              <a:gd name="T9" fmla="*/ 0 h 7"/>
              <a:gd name="T10" fmla="*/ 2147483646 w 12"/>
              <a:gd name="T11" fmla="*/ 0 h 7"/>
              <a:gd name="T12" fmla="*/ 2147483646 w 12"/>
              <a:gd name="T13" fmla="*/ 2147483646 h 7"/>
              <a:gd name="T14" fmla="*/ 0 w 12"/>
              <a:gd name="T15" fmla="*/ 2147483646 h 7"/>
              <a:gd name="T16" fmla="*/ 0 w 12"/>
              <a:gd name="T17" fmla="*/ 2147483646 h 7"/>
              <a:gd name="T18" fmla="*/ 0 w 12"/>
              <a:gd name="T19" fmla="*/ 2147483646 h 7"/>
              <a:gd name="T20" fmla="*/ 2147483646 w 12"/>
              <a:gd name="T21" fmla="*/ 2147483646 h 7"/>
              <a:gd name="T22" fmla="*/ 2147483646 w 12"/>
              <a:gd name="T23" fmla="*/ 2147483646 h 7"/>
              <a:gd name="T24" fmla="*/ 2147483646 w 12"/>
              <a:gd name="T25" fmla="*/ 2147483646 h 7"/>
              <a:gd name="T26" fmla="*/ 2147483646 w 12"/>
              <a:gd name="T27" fmla="*/ 2147483646 h 7"/>
              <a:gd name="T28" fmla="*/ 2147483646 w 12"/>
              <a:gd name="T29" fmla="*/ 2147483646 h 7"/>
              <a:gd name="T30" fmla="*/ 2147483646 w 12"/>
              <a:gd name="T31" fmla="*/ 2147483646 h 7"/>
              <a:gd name="T32" fmla="*/ 2147483646 w 12"/>
              <a:gd name="T33" fmla="*/ 2147483646 h 7"/>
              <a:gd name="T34" fmla="*/ 2147483646 w 12"/>
              <a:gd name="T35" fmla="*/ 2147483646 h 7"/>
              <a:gd name="T36" fmla="*/ 2147483646 w 12"/>
              <a:gd name="T37" fmla="*/ 2147483646 h 7"/>
              <a:gd name="T38" fmla="*/ 2147483646 w 12"/>
              <a:gd name="T39" fmla="*/ 2147483646 h 7"/>
              <a:gd name="T40" fmla="*/ 2147483646 w 12"/>
              <a:gd name="T41" fmla="*/ 2147483646 h 7"/>
              <a:gd name="T42" fmla="*/ 2147483646 w 12"/>
              <a:gd name="T43" fmla="*/ 2147483646 h 7"/>
              <a:gd name="T44" fmla="*/ 2147483646 w 12"/>
              <a:gd name="T45" fmla="*/ 2147483646 h 7"/>
              <a:gd name="T46" fmla="*/ 2147483646 w 12"/>
              <a:gd name="T47" fmla="*/ 2147483646 h 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
              <a:gd name="T73" fmla="*/ 0 h 7"/>
              <a:gd name="T74" fmla="*/ 12 w 12"/>
              <a:gd name="T75" fmla="*/ 7 h 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 h="7">
                <a:moveTo>
                  <a:pt x="4" y="4"/>
                </a:moveTo>
                <a:lnTo>
                  <a:pt x="8" y="0"/>
                </a:lnTo>
                <a:lnTo>
                  <a:pt x="6" y="0"/>
                </a:lnTo>
                <a:lnTo>
                  <a:pt x="4" y="0"/>
                </a:lnTo>
                <a:lnTo>
                  <a:pt x="2" y="2"/>
                </a:lnTo>
                <a:lnTo>
                  <a:pt x="0" y="4"/>
                </a:lnTo>
                <a:lnTo>
                  <a:pt x="0" y="6"/>
                </a:lnTo>
                <a:lnTo>
                  <a:pt x="0" y="7"/>
                </a:lnTo>
                <a:lnTo>
                  <a:pt x="8" y="7"/>
                </a:lnTo>
                <a:lnTo>
                  <a:pt x="12" y="4"/>
                </a:lnTo>
                <a:lnTo>
                  <a:pt x="8" y="7"/>
                </a:lnTo>
                <a:lnTo>
                  <a:pt x="12" y="7"/>
                </a:lnTo>
                <a:lnTo>
                  <a:pt x="12" y="4"/>
                </a:lnTo>
                <a:lnTo>
                  <a:pt x="4"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85" name="Freeform 157"/>
          <p:cNvSpPr>
            <a:spLocks/>
          </p:cNvSpPr>
          <p:nvPr/>
        </p:nvSpPr>
        <p:spPr bwMode="auto">
          <a:xfrm>
            <a:off x="3994547" y="2524125"/>
            <a:ext cx="13097" cy="5954"/>
          </a:xfrm>
          <a:custGeom>
            <a:avLst/>
            <a:gdLst>
              <a:gd name="T0" fmla="*/ 0 w 8"/>
              <a:gd name="T1" fmla="*/ 0 h 4"/>
              <a:gd name="T2" fmla="*/ 0 w 8"/>
              <a:gd name="T3" fmla="*/ 2147483646 h 4"/>
              <a:gd name="T4" fmla="*/ 0 w 8"/>
              <a:gd name="T5" fmla="*/ 2147483646 h 4"/>
              <a:gd name="T6" fmla="*/ 2147483646 w 8"/>
              <a:gd name="T7" fmla="*/ 2147483646 h 4"/>
              <a:gd name="T8" fmla="*/ 2147483646 w 8"/>
              <a:gd name="T9" fmla="*/ 2147483646 h 4"/>
              <a:gd name="T10" fmla="*/ 2147483646 w 8"/>
              <a:gd name="T11" fmla="*/ 2147483646 h 4"/>
              <a:gd name="T12" fmla="*/ 0 w 8"/>
              <a:gd name="T13" fmla="*/ 0 h 4"/>
              <a:gd name="T14" fmla="*/ 0 60000 65536"/>
              <a:gd name="T15" fmla="*/ 0 60000 65536"/>
              <a:gd name="T16" fmla="*/ 0 60000 65536"/>
              <a:gd name="T17" fmla="*/ 0 60000 65536"/>
              <a:gd name="T18" fmla="*/ 0 60000 65536"/>
              <a:gd name="T19" fmla="*/ 0 60000 65536"/>
              <a:gd name="T20" fmla="*/ 0 60000 65536"/>
              <a:gd name="T21" fmla="*/ 0 w 8"/>
              <a:gd name="T22" fmla="*/ 0 h 4"/>
              <a:gd name="T23" fmla="*/ 8 w 8"/>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4">
                <a:moveTo>
                  <a:pt x="0" y="0"/>
                </a:moveTo>
                <a:lnTo>
                  <a:pt x="0" y="2"/>
                </a:lnTo>
                <a:lnTo>
                  <a:pt x="0" y="4"/>
                </a:lnTo>
                <a:lnTo>
                  <a:pt x="8" y="4"/>
                </a:lnTo>
                <a:lnTo>
                  <a:pt x="8" y="2"/>
                </a:lnTo>
                <a:lnTo>
                  <a:pt x="6" y="4"/>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86" name="Freeform 158"/>
          <p:cNvSpPr>
            <a:spLocks/>
          </p:cNvSpPr>
          <p:nvPr/>
        </p:nvSpPr>
        <p:spPr bwMode="auto">
          <a:xfrm>
            <a:off x="3994547" y="2511029"/>
            <a:ext cx="22622" cy="19050"/>
          </a:xfrm>
          <a:custGeom>
            <a:avLst/>
            <a:gdLst>
              <a:gd name="T0" fmla="*/ 2147483646 w 14"/>
              <a:gd name="T1" fmla="*/ 0 h 12"/>
              <a:gd name="T2" fmla="*/ 2147483646 w 14"/>
              <a:gd name="T3" fmla="*/ 2147483646 h 12"/>
              <a:gd name="T4" fmla="*/ 2147483646 w 14"/>
              <a:gd name="T5" fmla="*/ 2147483646 h 12"/>
              <a:gd name="T6" fmla="*/ 2147483646 w 14"/>
              <a:gd name="T7" fmla="*/ 2147483646 h 12"/>
              <a:gd name="T8" fmla="*/ 2147483646 w 14"/>
              <a:gd name="T9" fmla="*/ 2147483646 h 12"/>
              <a:gd name="T10" fmla="*/ 2147483646 w 14"/>
              <a:gd name="T11" fmla="*/ 2147483646 h 12"/>
              <a:gd name="T12" fmla="*/ 2147483646 w 14"/>
              <a:gd name="T13" fmla="*/ 2147483646 h 12"/>
              <a:gd name="T14" fmla="*/ 2147483646 w 14"/>
              <a:gd name="T15" fmla="*/ 2147483646 h 12"/>
              <a:gd name="T16" fmla="*/ 2147483646 w 14"/>
              <a:gd name="T17" fmla="*/ 2147483646 h 12"/>
              <a:gd name="T18" fmla="*/ 0 w 14"/>
              <a:gd name="T19" fmla="*/ 2147483646 h 12"/>
              <a:gd name="T20" fmla="*/ 2147483646 w 14"/>
              <a:gd name="T21" fmla="*/ 2147483646 h 12"/>
              <a:gd name="T22" fmla="*/ 2147483646 w 14"/>
              <a:gd name="T23" fmla="*/ 2147483646 h 12"/>
              <a:gd name="T24" fmla="*/ 2147483646 w 14"/>
              <a:gd name="T25" fmla="*/ 2147483646 h 12"/>
              <a:gd name="T26" fmla="*/ 2147483646 w 14"/>
              <a:gd name="T27" fmla="*/ 2147483646 h 12"/>
              <a:gd name="T28" fmla="*/ 2147483646 w 14"/>
              <a:gd name="T29" fmla="*/ 2147483646 h 12"/>
              <a:gd name="T30" fmla="*/ 2147483646 w 14"/>
              <a:gd name="T31" fmla="*/ 2147483646 h 12"/>
              <a:gd name="T32" fmla="*/ 2147483646 w 14"/>
              <a:gd name="T33" fmla="*/ 2147483646 h 12"/>
              <a:gd name="T34" fmla="*/ 2147483646 w 14"/>
              <a:gd name="T35" fmla="*/ 2147483646 h 12"/>
              <a:gd name="T36" fmla="*/ 2147483646 w 14"/>
              <a:gd name="T37" fmla="*/ 2147483646 h 12"/>
              <a:gd name="T38" fmla="*/ 2147483646 w 14"/>
              <a:gd name="T39" fmla="*/ 2147483646 h 12"/>
              <a:gd name="T40" fmla="*/ 2147483646 w 14"/>
              <a:gd name="T41" fmla="*/ 0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12"/>
              <a:gd name="T65" fmla="*/ 14 w 14"/>
              <a:gd name="T66" fmla="*/ 12 h 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12">
                <a:moveTo>
                  <a:pt x="12" y="0"/>
                </a:moveTo>
                <a:lnTo>
                  <a:pt x="8" y="2"/>
                </a:lnTo>
                <a:lnTo>
                  <a:pt x="6" y="4"/>
                </a:lnTo>
                <a:lnTo>
                  <a:pt x="4" y="4"/>
                </a:lnTo>
                <a:lnTo>
                  <a:pt x="2" y="6"/>
                </a:lnTo>
                <a:lnTo>
                  <a:pt x="0" y="8"/>
                </a:lnTo>
                <a:lnTo>
                  <a:pt x="6" y="12"/>
                </a:lnTo>
                <a:lnTo>
                  <a:pt x="8" y="12"/>
                </a:lnTo>
                <a:lnTo>
                  <a:pt x="10" y="10"/>
                </a:lnTo>
                <a:lnTo>
                  <a:pt x="12" y="10"/>
                </a:lnTo>
                <a:lnTo>
                  <a:pt x="14" y="8"/>
                </a:lnTo>
                <a:lnTo>
                  <a:pt x="12" y="8"/>
                </a:lnTo>
                <a:lnTo>
                  <a:pt x="12"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87" name="Freeform 159"/>
          <p:cNvSpPr>
            <a:spLocks/>
          </p:cNvSpPr>
          <p:nvPr/>
        </p:nvSpPr>
        <p:spPr bwMode="auto">
          <a:xfrm>
            <a:off x="4011216" y="2511028"/>
            <a:ext cx="13097" cy="13097"/>
          </a:xfrm>
          <a:custGeom>
            <a:avLst/>
            <a:gdLst>
              <a:gd name="T0" fmla="*/ 0 w 8"/>
              <a:gd name="T1" fmla="*/ 2147483646 h 8"/>
              <a:gd name="T2" fmla="*/ 2147483646 w 8"/>
              <a:gd name="T3" fmla="*/ 0 h 8"/>
              <a:gd name="T4" fmla="*/ 2147483646 w 8"/>
              <a:gd name="T5" fmla="*/ 0 h 8"/>
              <a:gd name="T6" fmla="*/ 2147483646 w 8"/>
              <a:gd name="T7" fmla="*/ 2147483646 h 8"/>
              <a:gd name="T8" fmla="*/ 2147483646 w 8"/>
              <a:gd name="T9" fmla="*/ 2147483646 h 8"/>
              <a:gd name="T10" fmla="*/ 2147483646 w 8"/>
              <a:gd name="T11" fmla="*/ 2147483646 h 8"/>
              <a:gd name="T12" fmla="*/ 2147483646 w 8"/>
              <a:gd name="T13" fmla="*/ 2147483646 h 8"/>
              <a:gd name="T14" fmla="*/ 2147483646 w 8"/>
              <a:gd name="T15" fmla="*/ 2147483646 h 8"/>
              <a:gd name="T16" fmla="*/ 2147483646 w 8"/>
              <a:gd name="T17" fmla="*/ 2147483646 h 8"/>
              <a:gd name="T18" fmla="*/ 0 w 8"/>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8"/>
              <a:gd name="T32" fmla="*/ 8 w 8"/>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8">
                <a:moveTo>
                  <a:pt x="0" y="4"/>
                </a:moveTo>
                <a:lnTo>
                  <a:pt x="4" y="0"/>
                </a:lnTo>
                <a:lnTo>
                  <a:pt x="2" y="0"/>
                </a:lnTo>
                <a:lnTo>
                  <a:pt x="2" y="8"/>
                </a:lnTo>
                <a:lnTo>
                  <a:pt x="4" y="8"/>
                </a:lnTo>
                <a:lnTo>
                  <a:pt x="8" y="4"/>
                </a:lnTo>
                <a:lnTo>
                  <a:pt x="4" y="8"/>
                </a:lnTo>
                <a:lnTo>
                  <a:pt x="8" y="8"/>
                </a:lnTo>
                <a:lnTo>
                  <a:pt x="8" y="4"/>
                </a:lnTo>
                <a:lnTo>
                  <a:pt x="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88" name="Freeform 160"/>
          <p:cNvSpPr>
            <a:spLocks/>
          </p:cNvSpPr>
          <p:nvPr/>
        </p:nvSpPr>
        <p:spPr bwMode="auto">
          <a:xfrm>
            <a:off x="4011217" y="2500313"/>
            <a:ext cx="21431" cy="16669"/>
          </a:xfrm>
          <a:custGeom>
            <a:avLst/>
            <a:gdLst>
              <a:gd name="T0" fmla="*/ 2147483646 w 13"/>
              <a:gd name="T1" fmla="*/ 2147483646 h 10"/>
              <a:gd name="T2" fmla="*/ 2147483646 w 13"/>
              <a:gd name="T3" fmla="*/ 0 h 10"/>
              <a:gd name="T4" fmla="*/ 2147483646 w 13"/>
              <a:gd name="T5" fmla="*/ 0 h 10"/>
              <a:gd name="T6" fmla="*/ 2147483646 w 13"/>
              <a:gd name="T7" fmla="*/ 2147483646 h 10"/>
              <a:gd name="T8" fmla="*/ 2147483646 w 13"/>
              <a:gd name="T9" fmla="*/ 2147483646 h 10"/>
              <a:gd name="T10" fmla="*/ 2147483646 w 13"/>
              <a:gd name="T11" fmla="*/ 2147483646 h 10"/>
              <a:gd name="T12" fmla="*/ 0 w 13"/>
              <a:gd name="T13" fmla="*/ 2147483646 h 10"/>
              <a:gd name="T14" fmla="*/ 0 w 13"/>
              <a:gd name="T15" fmla="*/ 2147483646 h 10"/>
              <a:gd name="T16" fmla="*/ 0 w 13"/>
              <a:gd name="T17" fmla="*/ 2147483646 h 10"/>
              <a:gd name="T18" fmla="*/ 0 w 13"/>
              <a:gd name="T19" fmla="*/ 2147483646 h 10"/>
              <a:gd name="T20" fmla="*/ 2147483646 w 13"/>
              <a:gd name="T21" fmla="*/ 2147483646 h 10"/>
              <a:gd name="T22" fmla="*/ 2147483646 w 13"/>
              <a:gd name="T23" fmla="*/ 2147483646 h 10"/>
              <a:gd name="T24" fmla="*/ 2147483646 w 13"/>
              <a:gd name="T25" fmla="*/ 2147483646 h 10"/>
              <a:gd name="T26" fmla="*/ 2147483646 w 13"/>
              <a:gd name="T27" fmla="*/ 2147483646 h 10"/>
              <a:gd name="T28" fmla="*/ 2147483646 w 13"/>
              <a:gd name="T29" fmla="*/ 2147483646 h 10"/>
              <a:gd name="T30" fmla="*/ 2147483646 w 13"/>
              <a:gd name="T31" fmla="*/ 2147483646 h 10"/>
              <a:gd name="T32" fmla="*/ 2147483646 w 13"/>
              <a:gd name="T33" fmla="*/ 2147483646 h 10"/>
              <a:gd name="T34" fmla="*/ 2147483646 w 13"/>
              <a:gd name="T35" fmla="*/ 2147483646 h 10"/>
              <a:gd name="T36" fmla="*/ 2147483646 w 13"/>
              <a:gd name="T37" fmla="*/ 2147483646 h 10"/>
              <a:gd name="T38" fmla="*/ 2147483646 w 13"/>
              <a:gd name="T39" fmla="*/ 2147483646 h 10"/>
              <a:gd name="T40" fmla="*/ 2147483646 w 13"/>
              <a:gd name="T41" fmla="*/ 2147483646 h 10"/>
              <a:gd name="T42" fmla="*/ 2147483646 w 13"/>
              <a:gd name="T43" fmla="*/ 2147483646 h 10"/>
              <a:gd name="T44" fmla="*/ 2147483646 w 13"/>
              <a:gd name="T45" fmla="*/ 2147483646 h 10"/>
              <a:gd name="T46" fmla="*/ 2147483646 w 13"/>
              <a:gd name="T47" fmla="*/ 2147483646 h 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
              <a:gd name="T73" fmla="*/ 0 h 10"/>
              <a:gd name="T74" fmla="*/ 13 w 13"/>
              <a:gd name="T75" fmla="*/ 10 h 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 h="10">
                <a:moveTo>
                  <a:pt x="4" y="4"/>
                </a:moveTo>
                <a:lnTo>
                  <a:pt x="9" y="0"/>
                </a:lnTo>
                <a:lnTo>
                  <a:pt x="6" y="0"/>
                </a:lnTo>
                <a:lnTo>
                  <a:pt x="4" y="2"/>
                </a:lnTo>
                <a:lnTo>
                  <a:pt x="2" y="2"/>
                </a:lnTo>
                <a:lnTo>
                  <a:pt x="2" y="4"/>
                </a:lnTo>
                <a:lnTo>
                  <a:pt x="0" y="6"/>
                </a:lnTo>
                <a:lnTo>
                  <a:pt x="0" y="8"/>
                </a:lnTo>
                <a:lnTo>
                  <a:pt x="0" y="10"/>
                </a:lnTo>
                <a:lnTo>
                  <a:pt x="8" y="10"/>
                </a:lnTo>
                <a:lnTo>
                  <a:pt x="8" y="8"/>
                </a:lnTo>
                <a:lnTo>
                  <a:pt x="9" y="8"/>
                </a:lnTo>
                <a:lnTo>
                  <a:pt x="13" y="4"/>
                </a:lnTo>
                <a:lnTo>
                  <a:pt x="9" y="8"/>
                </a:lnTo>
                <a:lnTo>
                  <a:pt x="13" y="8"/>
                </a:lnTo>
                <a:lnTo>
                  <a:pt x="13" y="4"/>
                </a:lnTo>
                <a:lnTo>
                  <a:pt x="4"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89" name="Freeform 161"/>
          <p:cNvSpPr>
            <a:spLocks/>
          </p:cNvSpPr>
          <p:nvPr/>
        </p:nvSpPr>
        <p:spPr bwMode="auto">
          <a:xfrm>
            <a:off x="4017169" y="2491979"/>
            <a:ext cx="19050" cy="15478"/>
          </a:xfrm>
          <a:custGeom>
            <a:avLst/>
            <a:gdLst>
              <a:gd name="T0" fmla="*/ 2147483646 w 11"/>
              <a:gd name="T1" fmla="*/ 0 h 9"/>
              <a:gd name="T2" fmla="*/ 2147483646 w 11"/>
              <a:gd name="T3" fmla="*/ 2147483646 h 9"/>
              <a:gd name="T4" fmla="*/ 2147483646 w 11"/>
              <a:gd name="T5" fmla="*/ 2147483646 h 9"/>
              <a:gd name="T6" fmla="*/ 2147483646 w 11"/>
              <a:gd name="T7" fmla="*/ 2147483646 h 9"/>
              <a:gd name="T8" fmla="*/ 2147483646 w 11"/>
              <a:gd name="T9" fmla="*/ 2147483646 h 9"/>
              <a:gd name="T10" fmla="*/ 2147483646 w 11"/>
              <a:gd name="T11" fmla="*/ 2147483646 h 9"/>
              <a:gd name="T12" fmla="*/ 2147483646 w 11"/>
              <a:gd name="T13" fmla="*/ 2147483646 h 9"/>
              <a:gd name="T14" fmla="*/ 2147483646 w 11"/>
              <a:gd name="T15" fmla="*/ 2147483646 h 9"/>
              <a:gd name="T16" fmla="*/ 2147483646 w 11"/>
              <a:gd name="T17" fmla="*/ 2147483646 h 9"/>
              <a:gd name="T18" fmla="*/ 0 w 11"/>
              <a:gd name="T19" fmla="*/ 2147483646 h 9"/>
              <a:gd name="T20" fmla="*/ 2147483646 w 11"/>
              <a:gd name="T21" fmla="*/ 2147483646 h 9"/>
              <a:gd name="T22" fmla="*/ 2147483646 w 11"/>
              <a:gd name="T23" fmla="*/ 2147483646 h 9"/>
              <a:gd name="T24" fmla="*/ 2147483646 w 11"/>
              <a:gd name="T25" fmla="*/ 2147483646 h 9"/>
              <a:gd name="T26" fmla="*/ 2147483646 w 11"/>
              <a:gd name="T27" fmla="*/ 2147483646 h 9"/>
              <a:gd name="T28" fmla="*/ 2147483646 w 11"/>
              <a:gd name="T29" fmla="*/ 2147483646 h 9"/>
              <a:gd name="T30" fmla="*/ 2147483646 w 11"/>
              <a:gd name="T31" fmla="*/ 2147483646 h 9"/>
              <a:gd name="T32" fmla="*/ 2147483646 w 11"/>
              <a:gd name="T33" fmla="*/ 2147483646 h 9"/>
              <a:gd name="T34" fmla="*/ 2147483646 w 11"/>
              <a:gd name="T35" fmla="*/ 2147483646 h 9"/>
              <a:gd name="T36" fmla="*/ 2147483646 w 11"/>
              <a:gd name="T37" fmla="*/ 2147483646 h 9"/>
              <a:gd name="T38" fmla="*/ 2147483646 w 11"/>
              <a:gd name="T39" fmla="*/ 2147483646 h 9"/>
              <a:gd name="T40" fmla="*/ 2147483646 w 11"/>
              <a:gd name="T41" fmla="*/ 0 h 9"/>
              <a:gd name="T42" fmla="*/ 2147483646 w 11"/>
              <a:gd name="T43" fmla="*/ 0 h 9"/>
              <a:gd name="T44" fmla="*/ 2147483646 w 11"/>
              <a:gd name="T45" fmla="*/ 2147483646 h 9"/>
              <a:gd name="T46" fmla="*/ 2147483646 w 11"/>
              <a:gd name="T47" fmla="*/ 0 h 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
              <a:gd name="T73" fmla="*/ 0 h 9"/>
              <a:gd name="T74" fmla="*/ 11 w 11"/>
              <a:gd name="T75" fmla="*/ 9 h 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 h="9">
                <a:moveTo>
                  <a:pt x="5" y="0"/>
                </a:moveTo>
                <a:lnTo>
                  <a:pt x="2" y="3"/>
                </a:lnTo>
                <a:lnTo>
                  <a:pt x="2" y="5"/>
                </a:lnTo>
                <a:lnTo>
                  <a:pt x="2" y="7"/>
                </a:lnTo>
                <a:lnTo>
                  <a:pt x="0" y="9"/>
                </a:lnTo>
                <a:lnTo>
                  <a:pt x="9" y="9"/>
                </a:lnTo>
                <a:lnTo>
                  <a:pt x="9" y="7"/>
                </a:lnTo>
                <a:lnTo>
                  <a:pt x="9" y="5"/>
                </a:lnTo>
                <a:lnTo>
                  <a:pt x="11" y="3"/>
                </a:lnTo>
                <a:lnTo>
                  <a:pt x="5" y="7"/>
                </a:lnTo>
                <a:lnTo>
                  <a:pt x="5" y="0"/>
                </a:lnTo>
                <a:lnTo>
                  <a:pt x="2" y="0"/>
                </a:lnTo>
                <a:lnTo>
                  <a:pt x="2" y="3"/>
                </a:lnTo>
                <a:lnTo>
                  <a:pt x="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90" name="Freeform 162"/>
          <p:cNvSpPr>
            <a:spLocks/>
          </p:cNvSpPr>
          <p:nvPr/>
        </p:nvSpPr>
        <p:spPr bwMode="auto">
          <a:xfrm>
            <a:off x="4025503" y="2491979"/>
            <a:ext cx="13097" cy="11906"/>
          </a:xfrm>
          <a:custGeom>
            <a:avLst/>
            <a:gdLst>
              <a:gd name="T0" fmla="*/ 0 w 8"/>
              <a:gd name="T1" fmla="*/ 2147483646 h 7"/>
              <a:gd name="T2" fmla="*/ 2147483646 w 8"/>
              <a:gd name="T3" fmla="*/ 0 h 7"/>
              <a:gd name="T4" fmla="*/ 2147483646 w 8"/>
              <a:gd name="T5" fmla="*/ 0 h 7"/>
              <a:gd name="T6" fmla="*/ 2147483646 w 8"/>
              <a:gd name="T7" fmla="*/ 0 h 7"/>
              <a:gd name="T8" fmla="*/ 2147483646 w 8"/>
              <a:gd name="T9" fmla="*/ 0 h 7"/>
              <a:gd name="T10" fmla="*/ 2147483646 w 8"/>
              <a:gd name="T11" fmla="*/ 0 h 7"/>
              <a:gd name="T12" fmla="*/ 2147483646 w 8"/>
              <a:gd name="T13" fmla="*/ 0 h 7"/>
              <a:gd name="T14" fmla="*/ 2147483646 w 8"/>
              <a:gd name="T15" fmla="*/ 0 h 7"/>
              <a:gd name="T16" fmla="*/ 2147483646 w 8"/>
              <a:gd name="T17" fmla="*/ 0 h 7"/>
              <a:gd name="T18" fmla="*/ 0 w 8"/>
              <a:gd name="T19" fmla="*/ 0 h 7"/>
              <a:gd name="T20" fmla="*/ 0 w 8"/>
              <a:gd name="T21" fmla="*/ 2147483646 h 7"/>
              <a:gd name="T22" fmla="*/ 2147483646 w 8"/>
              <a:gd name="T23" fmla="*/ 2147483646 h 7"/>
              <a:gd name="T24" fmla="*/ 2147483646 w 8"/>
              <a:gd name="T25" fmla="*/ 2147483646 h 7"/>
              <a:gd name="T26" fmla="*/ 2147483646 w 8"/>
              <a:gd name="T27" fmla="*/ 2147483646 h 7"/>
              <a:gd name="T28" fmla="*/ 2147483646 w 8"/>
              <a:gd name="T29" fmla="*/ 2147483646 h 7"/>
              <a:gd name="T30" fmla="*/ 2147483646 w 8"/>
              <a:gd name="T31" fmla="*/ 2147483646 h 7"/>
              <a:gd name="T32" fmla="*/ 2147483646 w 8"/>
              <a:gd name="T33" fmla="*/ 2147483646 h 7"/>
              <a:gd name="T34" fmla="*/ 2147483646 w 8"/>
              <a:gd name="T35" fmla="*/ 2147483646 h 7"/>
              <a:gd name="T36" fmla="*/ 2147483646 w 8"/>
              <a:gd name="T37" fmla="*/ 2147483646 h 7"/>
              <a:gd name="T38" fmla="*/ 2147483646 w 8"/>
              <a:gd name="T39" fmla="*/ 2147483646 h 7"/>
              <a:gd name="T40" fmla="*/ 2147483646 w 8"/>
              <a:gd name="T41" fmla="*/ 2147483646 h 7"/>
              <a:gd name="T42" fmla="*/ 2147483646 w 8"/>
              <a:gd name="T43" fmla="*/ 2147483646 h 7"/>
              <a:gd name="T44" fmla="*/ 2147483646 w 8"/>
              <a:gd name="T45" fmla="*/ 2147483646 h 7"/>
              <a:gd name="T46" fmla="*/ 0 w 8"/>
              <a:gd name="T47" fmla="*/ 2147483646 h 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
              <a:gd name="T73" fmla="*/ 0 h 7"/>
              <a:gd name="T74" fmla="*/ 8 w 8"/>
              <a:gd name="T75" fmla="*/ 7 h 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 h="7">
                <a:moveTo>
                  <a:pt x="0" y="3"/>
                </a:moveTo>
                <a:lnTo>
                  <a:pt x="4" y="0"/>
                </a:lnTo>
                <a:lnTo>
                  <a:pt x="2" y="0"/>
                </a:lnTo>
                <a:lnTo>
                  <a:pt x="0" y="0"/>
                </a:lnTo>
                <a:lnTo>
                  <a:pt x="0" y="7"/>
                </a:lnTo>
                <a:lnTo>
                  <a:pt x="2" y="7"/>
                </a:lnTo>
                <a:lnTo>
                  <a:pt x="4" y="7"/>
                </a:lnTo>
                <a:lnTo>
                  <a:pt x="6" y="7"/>
                </a:lnTo>
                <a:lnTo>
                  <a:pt x="8" y="3"/>
                </a:lnTo>
                <a:lnTo>
                  <a:pt x="6" y="7"/>
                </a:lnTo>
                <a:lnTo>
                  <a:pt x="8" y="7"/>
                </a:lnTo>
                <a:lnTo>
                  <a:pt x="8" y="3"/>
                </a:lnTo>
                <a:lnTo>
                  <a:pt x="0"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91" name="Freeform 163"/>
          <p:cNvSpPr>
            <a:spLocks/>
          </p:cNvSpPr>
          <p:nvPr/>
        </p:nvSpPr>
        <p:spPr bwMode="auto">
          <a:xfrm>
            <a:off x="4025503" y="2489597"/>
            <a:ext cx="13097" cy="14288"/>
          </a:xfrm>
          <a:custGeom>
            <a:avLst/>
            <a:gdLst>
              <a:gd name="T0" fmla="*/ 2147483646 w 8"/>
              <a:gd name="T1" fmla="*/ 0 h 9"/>
              <a:gd name="T2" fmla="*/ 0 w 8"/>
              <a:gd name="T3" fmla="*/ 2147483646 h 9"/>
              <a:gd name="T4" fmla="*/ 0 w 8"/>
              <a:gd name="T5" fmla="*/ 2147483646 h 9"/>
              <a:gd name="T6" fmla="*/ 2147483646 w 8"/>
              <a:gd name="T7" fmla="*/ 2147483646 h 9"/>
              <a:gd name="T8" fmla="*/ 2147483646 w 8"/>
              <a:gd name="T9" fmla="*/ 2147483646 h 9"/>
              <a:gd name="T10" fmla="*/ 2147483646 w 8"/>
              <a:gd name="T11" fmla="*/ 2147483646 h 9"/>
              <a:gd name="T12" fmla="*/ 2147483646 w 8"/>
              <a:gd name="T13" fmla="*/ 0 h 9"/>
              <a:gd name="T14" fmla="*/ 0 w 8"/>
              <a:gd name="T15" fmla="*/ 0 h 9"/>
              <a:gd name="T16" fmla="*/ 0 w 8"/>
              <a:gd name="T17" fmla="*/ 2147483646 h 9"/>
              <a:gd name="T18" fmla="*/ 2147483646 w 8"/>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9"/>
              <a:gd name="T32" fmla="*/ 8 w 8"/>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9">
                <a:moveTo>
                  <a:pt x="4" y="0"/>
                </a:moveTo>
                <a:lnTo>
                  <a:pt x="0" y="4"/>
                </a:lnTo>
                <a:lnTo>
                  <a:pt x="0" y="5"/>
                </a:lnTo>
                <a:lnTo>
                  <a:pt x="8" y="5"/>
                </a:lnTo>
                <a:lnTo>
                  <a:pt x="8" y="4"/>
                </a:lnTo>
                <a:lnTo>
                  <a:pt x="4" y="9"/>
                </a:lnTo>
                <a:lnTo>
                  <a:pt x="4" y="0"/>
                </a:lnTo>
                <a:lnTo>
                  <a:pt x="0" y="0"/>
                </a:lnTo>
                <a:lnTo>
                  <a:pt x="0" y="4"/>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92" name="Freeform 164"/>
          <p:cNvSpPr>
            <a:spLocks/>
          </p:cNvSpPr>
          <p:nvPr/>
        </p:nvSpPr>
        <p:spPr bwMode="auto">
          <a:xfrm>
            <a:off x="5104210" y="2751535"/>
            <a:ext cx="135731" cy="14288"/>
          </a:xfrm>
          <a:custGeom>
            <a:avLst/>
            <a:gdLst>
              <a:gd name="T0" fmla="*/ 2147483646 w 82"/>
              <a:gd name="T1" fmla="*/ 2147483646 h 8"/>
              <a:gd name="T2" fmla="*/ 2147483646 w 82"/>
              <a:gd name="T3" fmla="*/ 2147483646 h 8"/>
              <a:gd name="T4" fmla="*/ 2147483646 w 82"/>
              <a:gd name="T5" fmla="*/ 2147483646 h 8"/>
              <a:gd name="T6" fmla="*/ 2147483646 w 82"/>
              <a:gd name="T7" fmla="*/ 0 h 8"/>
              <a:gd name="T8" fmla="*/ 2147483646 w 82"/>
              <a:gd name="T9" fmla="*/ 0 h 8"/>
              <a:gd name="T10" fmla="*/ 0 w 82"/>
              <a:gd name="T11" fmla="*/ 2147483646 h 8"/>
              <a:gd name="T12" fmla="*/ 2147483646 w 82"/>
              <a:gd name="T13" fmla="*/ 0 h 8"/>
              <a:gd name="T14" fmla="*/ 0 w 82"/>
              <a:gd name="T15" fmla="*/ 0 h 8"/>
              <a:gd name="T16" fmla="*/ 0 w 82"/>
              <a:gd name="T17" fmla="*/ 2147483646 h 8"/>
              <a:gd name="T18" fmla="*/ 2147483646 w 82"/>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2"/>
              <a:gd name="T31" fmla="*/ 0 h 8"/>
              <a:gd name="T32" fmla="*/ 82 w 82"/>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2" h="8">
                <a:moveTo>
                  <a:pt x="7" y="4"/>
                </a:moveTo>
                <a:lnTo>
                  <a:pt x="4" y="8"/>
                </a:lnTo>
                <a:lnTo>
                  <a:pt x="82" y="8"/>
                </a:lnTo>
                <a:lnTo>
                  <a:pt x="82" y="0"/>
                </a:lnTo>
                <a:lnTo>
                  <a:pt x="4" y="0"/>
                </a:lnTo>
                <a:lnTo>
                  <a:pt x="0" y="4"/>
                </a:lnTo>
                <a:lnTo>
                  <a:pt x="4" y="0"/>
                </a:lnTo>
                <a:lnTo>
                  <a:pt x="0" y="0"/>
                </a:lnTo>
                <a:lnTo>
                  <a:pt x="0" y="4"/>
                </a:lnTo>
                <a:lnTo>
                  <a:pt x="7"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93" name="Freeform 165"/>
          <p:cNvSpPr>
            <a:spLocks/>
          </p:cNvSpPr>
          <p:nvPr/>
        </p:nvSpPr>
        <p:spPr bwMode="auto">
          <a:xfrm>
            <a:off x="5104210" y="2755106"/>
            <a:ext cx="11906" cy="10716"/>
          </a:xfrm>
          <a:custGeom>
            <a:avLst/>
            <a:gdLst>
              <a:gd name="T0" fmla="*/ 2147483646 w 7"/>
              <a:gd name="T1" fmla="*/ 2147483646 h 6"/>
              <a:gd name="T2" fmla="*/ 2147483646 w 7"/>
              <a:gd name="T3" fmla="*/ 2147483646 h 6"/>
              <a:gd name="T4" fmla="*/ 2147483646 w 7"/>
              <a:gd name="T5" fmla="*/ 2147483646 h 6"/>
              <a:gd name="T6" fmla="*/ 0 w 7"/>
              <a:gd name="T7" fmla="*/ 2147483646 h 6"/>
              <a:gd name="T8" fmla="*/ 0 w 7"/>
              <a:gd name="T9" fmla="*/ 2147483646 h 6"/>
              <a:gd name="T10" fmla="*/ 2147483646 w 7"/>
              <a:gd name="T11" fmla="*/ 0 h 6"/>
              <a:gd name="T12" fmla="*/ 2147483646 w 7"/>
              <a:gd name="T13" fmla="*/ 2147483646 h 6"/>
              <a:gd name="T14" fmla="*/ 0 60000 65536"/>
              <a:gd name="T15" fmla="*/ 0 60000 65536"/>
              <a:gd name="T16" fmla="*/ 0 60000 65536"/>
              <a:gd name="T17" fmla="*/ 0 60000 65536"/>
              <a:gd name="T18" fmla="*/ 0 60000 65536"/>
              <a:gd name="T19" fmla="*/ 0 60000 65536"/>
              <a:gd name="T20" fmla="*/ 0 60000 65536"/>
              <a:gd name="T21" fmla="*/ 0 w 7"/>
              <a:gd name="T22" fmla="*/ 0 h 6"/>
              <a:gd name="T23" fmla="*/ 7 w 7"/>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6">
                <a:moveTo>
                  <a:pt x="7" y="6"/>
                </a:moveTo>
                <a:lnTo>
                  <a:pt x="7" y="4"/>
                </a:lnTo>
                <a:lnTo>
                  <a:pt x="7" y="2"/>
                </a:lnTo>
                <a:lnTo>
                  <a:pt x="0" y="2"/>
                </a:lnTo>
                <a:lnTo>
                  <a:pt x="0" y="4"/>
                </a:lnTo>
                <a:lnTo>
                  <a:pt x="2" y="0"/>
                </a:lnTo>
                <a:lnTo>
                  <a:pt x="7" y="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94" name="Freeform 166"/>
          <p:cNvSpPr>
            <a:spLocks/>
          </p:cNvSpPr>
          <p:nvPr/>
        </p:nvSpPr>
        <p:spPr bwMode="auto">
          <a:xfrm>
            <a:off x="5088732" y="2755106"/>
            <a:ext cx="27385" cy="25004"/>
          </a:xfrm>
          <a:custGeom>
            <a:avLst/>
            <a:gdLst>
              <a:gd name="T0" fmla="*/ 2147483646 w 17"/>
              <a:gd name="T1" fmla="*/ 2147483646 h 15"/>
              <a:gd name="T2" fmla="*/ 2147483646 w 17"/>
              <a:gd name="T3" fmla="*/ 2147483646 h 15"/>
              <a:gd name="T4" fmla="*/ 2147483646 w 17"/>
              <a:gd name="T5" fmla="*/ 2147483646 h 15"/>
              <a:gd name="T6" fmla="*/ 2147483646 w 17"/>
              <a:gd name="T7" fmla="*/ 2147483646 h 15"/>
              <a:gd name="T8" fmla="*/ 2147483646 w 17"/>
              <a:gd name="T9" fmla="*/ 2147483646 h 15"/>
              <a:gd name="T10" fmla="*/ 2147483646 w 17"/>
              <a:gd name="T11" fmla="*/ 2147483646 h 15"/>
              <a:gd name="T12" fmla="*/ 2147483646 w 17"/>
              <a:gd name="T13" fmla="*/ 2147483646 h 15"/>
              <a:gd name="T14" fmla="*/ 2147483646 w 17"/>
              <a:gd name="T15" fmla="*/ 2147483646 h 15"/>
              <a:gd name="T16" fmla="*/ 2147483646 w 17"/>
              <a:gd name="T17" fmla="*/ 2147483646 h 15"/>
              <a:gd name="T18" fmla="*/ 2147483646 w 17"/>
              <a:gd name="T19" fmla="*/ 2147483646 h 15"/>
              <a:gd name="T20" fmla="*/ 2147483646 w 17"/>
              <a:gd name="T21" fmla="*/ 0 h 15"/>
              <a:gd name="T22" fmla="*/ 2147483646 w 17"/>
              <a:gd name="T23" fmla="*/ 0 h 15"/>
              <a:gd name="T24" fmla="*/ 2147483646 w 17"/>
              <a:gd name="T25" fmla="*/ 0 h 15"/>
              <a:gd name="T26" fmla="*/ 2147483646 w 17"/>
              <a:gd name="T27" fmla="*/ 2147483646 h 15"/>
              <a:gd name="T28" fmla="*/ 2147483646 w 17"/>
              <a:gd name="T29" fmla="*/ 2147483646 h 15"/>
              <a:gd name="T30" fmla="*/ 2147483646 w 17"/>
              <a:gd name="T31" fmla="*/ 2147483646 h 15"/>
              <a:gd name="T32" fmla="*/ 2147483646 w 17"/>
              <a:gd name="T33" fmla="*/ 2147483646 h 15"/>
              <a:gd name="T34" fmla="*/ 2147483646 w 17"/>
              <a:gd name="T35" fmla="*/ 2147483646 h 15"/>
              <a:gd name="T36" fmla="*/ 0 w 17"/>
              <a:gd name="T37" fmla="*/ 2147483646 h 15"/>
              <a:gd name="T38" fmla="*/ 2147483646 w 17"/>
              <a:gd name="T39" fmla="*/ 2147483646 h 15"/>
              <a:gd name="T40" fmla="*/ 2147483646 w 17"/>
              <a:gd name="T41" fmla="*/ 2147483646 h 15"/>
              <a:gd name="T42" fmla="*/ 2147483646 w 17"/>
              <a:gd name="T43" fmla="*/ 2147483646 h 15"/>
              <a:gd name="T44" fmla="*/ 2147483646 w 17"/>
              <a:gd name="T45" fmla="*/ 2147483646 h 15"/>
              <a:gd name="T46" fmla="*/ 2147483646 w 17"/>
              <a:gd name="T47" fmla="*/ 2147483646 h 1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
              <a:gd name="T73" fmla="*/ 0 h 15"/>
              <a:gd name="T74" fmla="*/ 17 w 17"/>
              <a:gd name="T75" fmla="*/ 15 h 1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 h="15">
                <a:moveTo>
                  <a:pt x="4" y="15"/>
                </a:moveTo>
                <a:lnTo>
                  <a:pt x="8" y="11"/>
                </a:lnTo>
                <a:lnTo>
                  <a:pt x="8" y="9"/>
                </a:lnTo>
                <a:lnTo>
                  <a:pt x="10" y="9"/>
                </a:lnTo>
                <a:lnTo>
                  <a:pt x="12" y="9"/>
                </a:lnTo>
                <a:lnTo>
                  <a:pt x="14" y="8"/>
                </a:lnTo>
                <a:lnTo>
                  <a:pt x="16" y="8"/>
                </a:lnTo>
                <a:lnTo>
                  <a:pt x="17" y="6"/>
                </a:lnTo>
                <a:lnTo>
                  <a:pt x="12" y="0"/>
                </a:lnTo>
                <a:lnTo>
                  <a:pt x="10" y="0"/>
                </a:lnTo>
                <a:lnTo>
                  <a:pt x="8" y="2"/>
                </a:lnTo>
                <a:lnTo>
                  <a:pt x="4" y="4"/>
                </a:lnTo>
                <a:lnTo>
                  <a:pt x="2" y="6"/>
                </a:lnTo>
                <a:lnTo>
                  <a:pt x="2" y="8"/>
                </a:lnTo>
                <a:lnTo>
                  <a:pt x="0" y="11"/>
                </a:lnTo>
                <a:lnTo>
                  <a:pt x="4" y="8"/>
                </a:lnTo>
                <a:lnTo>
                  <a:pt x="4" y="15"/>
                </a:lnTo>
                <a:lnTo>
                  <a:pt x="8" y="15"/>
                </a:lnTo>
                <a:lnTo>
                  <a:pt x="8" y="11"/>
                </a:lnTo>
                <a:lnTo>
                  <a:pt x="4" y="1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95" name="Freeform 167"/>
          <p:cNvSpPr>
            <a:spLocks/>
          </p:cNvSpPr>
          <p:nvPr/>
        </p:nvSpPr>
        <p:spPr bwMode="auto">
          <a:xfrm>
            <a:off x="5081588" y="2768204"/>
            <a:ext cx="16669" cy="15478"/>
          </a:xfrm>
          <a:custGeom>
            <a:avLst/>
            <a:gdLst>
              <a:gd name="T0" fmla="*/ 2147483646 w 10"/>
              <a:gd name="T1" fmla="*/ 2147483646 h 9"/>
              <a:gd name="T2" fmla="*/ 2147483646 w 10"/>
              <a:gd name="T3" fmla="*/ 2147483646 h 9"/>
              <a:gd name="T4" fmla="*/ 2147483646 w 10"/>
              <a:gd name="T5" fmla="*/ 2147483646 h 9"/>
              <a:gd name="T6" fmla="*/ 2147483646 w 10"/>
              <a:gd name="T7" fmla="*/ 2147483646 h 9"/>
              <a:gd name="T8" fmla="*/ 2147483646 w 10"/>
              <a:gd name="T9" fmla="*/ 2147483646 h 9"/>
              <a:gd name="T10" fmla="*/ 2147483646 w 10"/>
              <a:gd name="T11" fmla="*/ 2147483646 h 9"/>
              <a:gd name="T12" fmla="*/ 2147483646 w 10"/>
              <a:gd name="T13" fmla="*/ 2147483646 h 9"/>
              <a:gd name="T14" fmla="*/ 2147483646 w 10"/>
              <a:gd name="T15" fmla="*/ 2147483646 h 9"/>
              <a:gd name="T16" fmla="*/ 2147483646 w 10"/>
              <a:gd name="T17" fmla="*/ 2147483646 h 9"/>
              <a:gd name="T18" fmla="*/ 2147483646 w 10"/>
              <a:gd name="T19" fmla="*/ 2147483646 h 9"/>
              <a:gd name="T20" fmla="*/ 2147483646 w 10"/>
              <a:gd name="T21" fmla="*/ 0 h 9"/>
              <a:gd name="T22" fmla="*/ 2147483646 w 10"/>
              <a:gd name="T23" fmla="*/ 0 h 9"/>
              <a:gd name="T24" fmla="*/ 2147483646 w 10"/>
              <a:gd name="T25" fmla="*/ 0 h 9"/>
              <a:gd name="T26" fmla="*/ 2147483646 w 10"/>
              <a:gd name="T27" fmla="*/ 0 h 9"/>
              <a:gd name="T28" fmla="*/ 2147483646 w 10"/>
              <a:gd name="T29" fmla="*/ 2147483646 h 9"/>
              <a:gd name="T30" fmla="*/ 2147483646 w 10"/>
              <a:gd name="T31" fmla="*/ 2147483646 h 9"/>
              <a:gd name="T32" fmla="*/ 2147483646 w 10"/>
              <a:gd name="T33" fmla="*/ 2147483646 h 9"/>
              <a:gd name="T34" fmla="*/ 0 w 10"/>
              <a:gd name="T35" fmla="*/ 2147483646 h 9"/>
              <a:gd name="T36" fmla="*/ 0 w 10"/>
              <a:gd name="T37" fmla="*/ 2147483646 h 9"/>
              <a:gd name="T38" fmla="*/ 2147483646 w 10"/>
              <a:gd name="T39" fmla="*/ 2147483646 h 9"/>
              <a:gd name="T40" fmla="*/ 2147483646 w 10"/>
              <a:gd name="T41" fmla="*/ 2147483646 h 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9"/>
              <a:gd name="T65" fmla="*/ 10 w 10"/>
              <a:gd name="T66" fmla="*/ 9 h 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9">
                <a:moveTo>
                  <a:pt x="8" y="9"/>
                </a:moveTo>
                <a:lnTo>
                  <a:pt x="10" y="7"/>
                </a:lnTo>
                <a:lnTo>
                  <a:pt x="8" y="7"/>
                </a:lnTo>
                <a:lnTo>
                  <a:pt x="10" y="7"/>
                </a:lnTo>
                <a:lnTo>
                  <a:pt x="8" y="7"/>
                </a:lnTo>
                <a:lnTo>
                  <a:pt x="8" y="0"/>
                </a:lnTo>
                <a:lnTo>
                  <a:pt x="6" y="0"/>
                </a:lnTo>
                <a:lnTo>
                  <a:pt x="4" y="0"/>
                </a:lnTo>
                <a:lnTo>
                  <a:pt x="4" y="1"/>
                </a:lnTo>
                <a:lnTo>
                  <a:pt x="2" y="1"/>
                </a:lnTo>
                <a:lnTo>
                  <a:pt x="2" y="3"/>
                </a:lnTo>
                <a:lnTo>
                  <a:pt x="0" y="5"/>
                </a:lnTo>
                <a:lnTo>
                  <a:pt x="0" y="7"/>
                </a:lnTo>
                <a:lnTo>
                  <a:pt x="2" y="3"/>
                </a:lnTo>
                <a:lnTo>
                  <a:pt x="8" y="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96" name="Freeform 168"/>
          <p:cNvSpPr>
            <a:spLocks/>
          </p:cNvSpPr>
          <p:nvPr/>
        </p:nvSpPr>
        <p:spPr bwMode="auto">
          <a:xfrm>
            <a:off x="5081588" y="2772966"/>
            <a:ext cx="13097" cy="16669"/>
          </a:xfrm>
          <a:custGeom>
            <a:avLst/>
            <a:gdLst>
              <a:gd name="T0" fmla="*/ 2147483646 w 8"/>
              <a:gd name="T1" fmla="*/ 2147483646 h 10"/>
              <a:gd name="T2" fmla="*/ 2147483646 w 8"/>
              <a:gd name="T3" fmla="*/ 2147483646 h 10"/>
              <a:gd name="T4" fmla="*/ 2147483646 w 8"/>
              <a:gd name="T5" fmla="*/ 2147483646 h 10"/>
              <a:gd name="T6" fmla="*/ 2147483646 w 8"/>
              <a:gd name="T7" fmla="*/ 0 h 10"/>
              <a:gd name="T8" fmla="*/ 0 w 8"/>
              <a:gd name="T9" fmla="*/ 2147483646 h 10"/>
              <a:gd name="T10" fmla="*/ 2147483646 w 8"/>
              <a:gd name="T11" fmla="*/ 0 h 10"/>
              <a:gd name="T12" fmla="*/ 2147483646 w 8"/>
              <a:gd name="T13" fmla="*/ 2147483646 h 10"/>
              <a:gd name="T14" fmla="*/ 0 60000 65536"/>
              <a:gd name="T15" fmla="*/ 0 60000 65536"/>
              <a:gd name="T16" fmla="*/ 0 60000 65536"/>
              <a:gd name="T17" fmla="*/ 0 60000 65536"/>
              <a:gd name="T18" fmla="*/ 0 60000 65536"/>
              <a:gd name="T19" fmla="*/ 0 60000 65536"/>
              <a:gd name="T20" fmla="*/ 0 60000 65536"/>
              <a:gd name="T21" fmla="*/ 0 w 8"/>
              <a:gd name="T22" fmla="*/ 0 h 10"/>
              <a:gd name="T23" fmla="*/ 8 w 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10">
                <a:moveTo>
                  <a:pt x="2" y="10"/>
                </a:moveTo>
                <a:lnTo>
                  <a:pt x="6" y="8"/>
                </a:lnTo>
                <a:lnTo>
                  <a:pt x="8" y="6"/>
                </a:lnTo>
                <a:lnTo>
                  <a:pt x="2" y="0"/>
                </a:lnTo>
                <a:lnTo>
                  <a:pt x="0" y="2"/>
                </a:lnTo>
                <a:lnTo>
                  <a:pt x="2" y="0"/>
                </a:lnTo>
                <a:lnTo>
                  <a:pt x="2" y="1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97" name="Freeform 169"/>
          <p:cNvSpPr>
            <a:spLocks/>
          </p:cNvSpPr>
          <p:nvPr/>
        </p:nvSpPr>
        <p:spPr bwMode="auto">
          <a:xfrm>
            <a:off x="5078017" y="2772966"/>
            <a:ext cx="10715" cy="16669"/>
          </a:xfrm>
          <a:custGeom>
            <a:avLst/>
            <a:gdLst>
              <a:gd name="T0" fmla="*/ 2147483646 w 6"/>
              <a:gd name="T1" fmla="*/ 2147483646 h 10"/>
              <a:gd name="T2" fmla="*/ 2147483646 w 6"/>
              <a:gd name="T3" fmla="*/ 2147483646 h 10"/>
              <a:gd name="T4" fmla="*/ 2147483646 w 6"/>
              <a:gd name="T5" fmla="*/ 2147483646 h 10"/>
              <a:gd name="T6" fmla="*/ 2147483646 w 6"/>
              <a:gd name="T7" fmla="*/ 0 h 10"/>
              <a:gd name="T8" fmla="*/ 2147483646 w 6"/>
              <a:gd name="T9" fmla="*/ 0 h 10"/>
              <a:gd name="T10" fmla="*/ 0 w 6"/>
              <a:gd name="T11" fmla="*/ 2147483646 h 10"/>
              <a:gd name="T12" fmla="*/ 2147483646 w 6"/>
              <a:gd name="T13" fmla="*/ 2147483646 h 10"/>
              <a:gd name="T14" fmla="*/ 0 60000 65536"/>
              <a:gd name="T15" fmla="*/ 0 60000 65536"/>
              <a:gd name="T16" fmla="*/ 0 60000 65536"/>
              <a:gd name="T17" fmla="*/ 0 60000 65536"/>
              <a:gd name="T18" fmla="*/ 0 60000 65536"/>
              <a:gd name="T19" fmla="*/ 0 60000 65536"/>
              <a:gd name="T20" fmla="*/ 0 60000 65536"/>
              <a:gd name="T21" fmla="*/ 0 w 6"/>
              <a:gd name="T22" fmla="*/ 0 h 10"/>
              <a:gd name="T23" fmla="*/ 6 w 6"/>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0">
                <a:moveTo>
                  <a:pt x="6" y="8"/>
                </a:moveTo>
                <a:lnTo>
                  <a:pt x="4" y="10"/>
                </a:lnTo>
                <a:lnTo>
                  <a:pt x="4" y="0"/>
                </a:lnTo>
                <a:lnTo>
                  <a:pt x="0" y="2"/>
                </a:lnTo>
                <a:lnTo>
                  <a:pt x="6" y="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98" name="Freeform 170"/>
          <p:cNvSpPr>
            <a:spLocks/>
          </p:cNvSpPr>
          <p:nvPr/>
        </p:nvSpPr>
        <p:spPr bwMode="auto">
          <a:xfrm>
            <a:off x="5073254" y="2776538"/>
            <a:ext cx="15478" cy="13097"/>
          </a:xfrm>
          <a:custGeom>
            <a:avLst/>
            <a:gdLst>
              <a:gd name="T0" fmla="*/ 2147483646 w 9"/>
              <a:gd name="T1" fmla="*/ 2147483646 h 8"/>
              <a:gd name="T2" fmla="*/ 2147483646 w 9"/>
              <a:gd name="T3" fmla="*/ 2147483646 h 8"/>
              <a:gd name="T4" fmla="*/ 2147483646 w 9"/>
              <a:gd name="T5" fmla="*/ 2147483646 h 8"/>
              <a:gd name="T6" fmla="*/ 2147483646 w 9"/>
              <a:gd name="T7" fmla="*/ 0 h 8"/>
              <a:gd name="T8" fmla="*/ 2147483646 w 9"/>
              <a:gd name="T9" fmla="*/ 2147483646 h 8"/>
              <a:gd name="T10" fmla="*/ 0 w 9"/>
              <a:gd name="T11" fmla="*/ 2147483646 h 8"/>
              <a:gd name="T12" fmla="*/ 2147483646 w 9"/>
              <a:gd name="T13" fmla="*/ 2147483646 h 8"/>
              <a:gd name="T14" fmla="*/ 0 60000 65536"/>
              <a:gd name="T15" fmla="*/ 0 60000 65536"/>
              <a:gd name="T16" fmla="*/ 0 60000 65536"/>
              <a:gd name="T17" fmla="*/ 0 60000 65536"/>
              <a:gd name="T18" fmla="*/ 0 60000 65536"/>
              <a:gd name="T19" fmla="*/ 0 60000 65536"/>
              <a:gd name="T20" fmla="*/ 0 60000 65536"/>
              <a:gd name="T21" fmla="*/ 0 w 9"/>
              <a:gd name="T22" fmla="*/ 0 h 8"/>
              <a:gd name="T23" fmla="*/ 9 w 9"/>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8">
                <a:moveTo>
                  <a:pt x="9" y="4"/>
                </a:moveTo>
                <a:lnTo>
                  <a:pt x="7" y="8"/>
                </a:lnTo>
                <a:lnTo>
                  <a:pt x="9" y="6"/>
                </a:lnTo>
                <a:lnTo>
                  <a:pt x="3" y="0"/>
                </a:lnTo>
                <a:lnTo>
                  <a:pt x="2" y="2"/>
                </a:lnTo>
                <a:lnTo>
                  <a:pt x="0" y="4"/>
                </a:lnTo>
                <a:lnTo>
                  <a:pt x="9"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599" name="Freeform 171"/>
          <p:cNvSpPr>
            <a:spLocks/>
          </p:cNvSpPr>
          <p:nvPr/>
        </p:nvSpPr>
        <p:spPr bwMode="auto">
          <a:xfrm>
            <a:off x="5073254" y="2783682"/>
            <a:ext cx="15478" cy="22622"/>
          </a:xfrm>
          <a:custGeom>
            <a:avLst/>
            <a:gdLst>
              <a:gd name="T0" fmla="*/ 2147483646 w 9"/>
              <a:gd name="T1" fmla="*/ 2147483646 h 14"/>
              <a:gd name="T2" fmla="*/ 2147483646 w 9"/>
              <a:gd name="T3" fmla="*/ 2147483646 h 14"/>
              <a:gd name="T4" fmla="*/ 2147483646 w 9"/>
              <a:gd name="T5" fmla="*/ 2147483646 h 14"/>
              <a:gd name="T6" fmla="*/ 2147483646 w 9"/>
              <a:gd name="T7" fmla="*/ 2147483646 h 14"/>
              <a:gd name="T8" fmla="*/ 2147483646 w 9"/>
              <a:gd name="T9" fmla="*/ 2147483646 h 14"/>
              <a:gd name="T10" fmla="*/ 2147483646 w 9"/>
              <a:gd name="T11" fmla="*/ 2147483646 h 14"/>
              <a:gd name="T12" fmla="*/ 2147483646 w 9"/>
              <a:gd name="T13" fmla="*/ 2147483646 h 14"/>
              <a:gd name="T14" fmla="*/ 2147483646 w 9"/>
              <a:gd name="T15" fmla="*/ 2147483646 h 14"/>
              <a:gd name="T16" fmla="*/ 2147483646 w 9"/>
              <a:gd name="T17" fmla="*/ 2147483646 h 14"/>
              <a:gd name="T18" fmla="*/ 2147483646 w 9"/>
              <a:gd name="T19" fmla="*/ 0 h 14"/>
              <a:gd name="T20" fmla="*/ 0 w 9"/>
              <a:gd name="T21" fmla="*/ 0 h 14"/>
              <a:gd name="T22" fmla="*/ 0 w 9"/>
              <a:gd name="T23" fmla="*/ 2147483646 h 14"/>
              <a:gd name="T24" fmla="*/ 0 w 9"/>
              <a:gd name="T25" fmla="*/ 2147483646 h 14"/>
              <a:gd name="T26" fmla="*/ 0 w 9"/>
              <a:gd name="T27" fmla="*/ 2147483646 h 14"/>
              <a:gd name="T28" fmla="*/ 0 w 9"/>
              <a:gd name="T29" fmla="*/ 2147483646 h 14"/>
              <a:gd name="T30" fmla="*/ 0 w 9"/>
              <a:gd name="T31" fmla="*/ 2147483646 h 14"/>
              <a:gd name="T32" fmla="*/ 0 w 9"/>
              <a:gd name="T33" fmla="*/ 2147483646 h 14"/>
              <a:gd name="T34" fmla="*/ 0 w 9"/>
              <a:gd name="T35" fmla="*/ 2147483646 h 14"/>
              <a:gd name="T36" fmla="*/ 0 w 9"/>
              <a:gd name="T37" fmla="*/ 2147483646 h 14"/>
              <a:gd name="T38" fmla="*/ 2147483646 w 9"/>
              <a:gd name="T39" fmla="*/ 2147483646 h 14"/>
              <a:gd name="T40" fmla="*/ 2147483646 w 9"/>
              <a:gd name="T41" fmla="*/ 2147483646 h 14"/>
              <a:gd name="T42" fmla="*/ 2147483646 w 9"/>
              <a:gd name="T43" fmla="*/ 2147483646 h 14"/>
              <a:gd name="T44" fmla="*/ 2147483646 w 9"/>
              <a:gd name="T45" fmla="*/ 2147483646 h 14"/>
              <a:gd name="T46" fmla="*/ 2147483646 w 9"/>
              <a:gd name="T47" fmla="*/ 2147483646 h 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
              <a:gd name="T73" fmla="*/ 0 h 14"/>
              <a:gd name="T74" fmla="*/ 9 w 9"/>
              <a:gd name="T75" fmla="*/ 14 h 1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 h="14">
                <a:moveTo>
                  <a:pt x="3" y="14"/>
                </a:moveTo>
                <a:lnTo>
                  <a:pt x="7" y="10"/>
                </a:lnTo>
                <a:lnTo>
                  <a:pt x="7" y="8"/>
                </a:lnTo>
                <a:lnTo>
                  <a:pt x="7" y="6"/>
                </a:lnTo>
                <a:lnTo>
                  <a:pt x="7" y="4"/>
                </a:lnTo>
                <a:lnTo>
                  <a:pt x="9" y="2"/>
                </a:lnTo>
                <a:lnTo>
                  <a:pt x="9" y="0"/>
                </a:lnTo>
                <a:lnTo>
                  <a:pt x="0" y="0"/>
                </a:lnTo>
                <a:lnTo>
                  <a:pt x="0" y="2"/>
                </a:lnTo>
                <a:lnTo>
                  <a:pt x="0" y="4"/>
                </a:lnTo>
                <a:lnTo>
                  <a:pt x="0" y="6"/>
                </a:lnTo>
                <a:lnTo>
                  <a:pt x="0" y="8"/>
                </a:lnTo>
                <a:lnTo>
                  <a:pt x="0" y="10"/>
                </a:lnTo>
                <a:lnTo>
                  <a:pt x="3" y="6"/>
                </a:lnTo>
                <a:lnTo>
                  <a:pt x="3" y="14"/>
                </a:lnTo>
                <a:lnTo>
                  <a:pt x="7" y="14"/>
                </a:lnTo>
                <a:lnTo>
                  <a:pt x="7" y="10"/>
                </a:lnTo>
                <a:lnTo>
                  <a:pt x="3" y="1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00" name="Freeform 172"/>
          <p:cNvSpPr>
            <a:spLocks/>
          </p:cNvSpPr>
          <p:nvPr/>
        </p:nvSpPr>
        <p:spPr bwMode="auto">
          <a:xfrm>
            <a:off x="5069682" y="2793207"/>
            <a:ext cx="11906" cy="13097"/>
          </a:xfrm>
          <a:custGeom>
            <a:avLst/>
            <a:gdLst>
              <a:gd name="T0" fmla="*/ 2147483646 w 7"/>
              <a:gd name="T1" fmla="*/ 2147483646 h 8"/>
              <a:gd name="T2" fmla="*/ 2147483646 w 7"/>
              <a:gd name="T3" fmla="*/ 2147483646 h 8"/>
              <a:gd name="T4" fmla="*/ 2147483646 w 7"/>
              <a:gd name="T5" fmla="*/ 2147483646 h 8"/>
              <a:gd name="T6" fmla="*/ 2147483646 w 7"/>
              <a:gd name="T7" fmla="*/ 0 h 8"/>
              <a:gd name="T8" fmla="*/ 2147483646 w 7"/>
              <a:gd name="T9" fmla="*/ 0 h 8"/>
              <a:gd name="T10" fmla="*/ 0 w 7"/>
              <a:gd name="T11" fmla="*/ 2147483646 h 8"/>
              <a:gd name="T12" fmla="*/ 2147483646 w 7"/>
              <a:gd name="T13" fmla="*/ 0 h 8"/>
              <a:gd name="T14" fmla="*/ 0 w 7"/>
              <a:gd name="T15" fmla="*/ 0 h 8"/>
              <a:gd name="T16" fmla="*/ 0 w 7"/>
              <a:gd name="T17" fmla="*/ 2147483646 h 8"/>
              <a:gd name="T18" fmla="*/ 2147483646 w 7"/>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8"/>
              <a:gd name="T32" fmla="*/ 7 w 7"/>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8">
                <a:moveTo>
                  <a:pt x="7" y="4"/>
                </a:moveTo>
                <a:lnTo>
                  <a:pt x="4" y="8"/>
                </a:lnTo>
                <a:lnTo>
                  <a:pt x="5" y="8"/>
                </a:lnTo>
                <a:lnTo>
                  <a:pt x="5" y="0"/>
                </a:lnTo>
                <a:lnTo>
                  <a:pt x="4" y="0"/>
                </a:lnTo>
                <a:lnTo>
                  <a:pt x="0" y="4"/>
                </a:lnTo>
                <a:lnTo>
                  <a:pt x="4" y="0"/>
                </a:lnTo>
                <a:lnTo>
                  <a:pt x="0" y="0"/>
                </a:lnTo>
                <a:lnTo>
                  <a:pt x="0" y="4"/>
                </a:lnTo>
                <a:lnTo>
                  <a:pt x="7"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01" name="Freeform 173"/>
          <p:cNvSpPr>
            <a:spLocks/>
          </p:cNvSpPr>
          <p:nvPr/>
        </p:nvSpPr>
        <p:spPr bwMode="auto">
          <a:xfrm>
            <a:off x="5066110" y="2800351"/>
            <a:ext cx="15478" cy="21431"/>
          </a:xfrm>
          <a:custGeom>
            <a:avLst/>
            <a:gdLst>
              <a:gd name="T0" fmla="*/ 2147483646 w 9"/>
              <a:gd name="T1" fmla="*/ 2147483646 h 13"/>
              <a:gd name="T2" fmla="*/ 2147483646 w 9"/>
              <a:gd name="T3" fmla="*/ 2147483646 h 13"/>
              <a:gd name="T4" fmla="*/ 2147483646 w 9"/>
              <a:gd name="T5" fmla="*/ 2147483646 h 13"/>
              <a:gd name="T6" fmla="*/ 2147483646 w 9"/>
              <a:gd name="T7" fmla="*/ 2147483646 h 13"/>
              <a:gd name="T8" fmla="*/ 2147483646 w 9"/>
              <a:gd name="T9" fmla="*/ 2147483646 h 13"/>
              <a:gd name="T10" fmla="*/ 2147483646 w 9"/>
              <a:gd name="T11" fmla="*/ 2147483646 h 13"/>
              <a:gd name="T12" fmla="*/ 2147483646 w 9"/>
              <a:gd name="T13" fmla="*/ 2147483646 h 13"/>
              <a:gd name="T14" fmla="*/ 2147483646 w 9"/>
              <a:gd name="T15" fmla="*/ 2147483646 h 13"/>
              <a:gd name="T16" fmla="*/ 2147483646 w 9"/>
              <a:gd name="T17" fmla="*/ 2147483646 h 13"/>
              <a:gd name="T18" fmla="*/ 2147483646 w 9"/>
              <a:gd name="T19" fmla="*/ 0 h 13"/>
              <a:gd name="T20" fmla="*/ 2147483646 w 9"/>
              <a:gd name="T21" fmla="*/ 0 h 13"/>
              <a:gd name="T22" fmla="*/ 2147483646 w 9"/>
              <a:gd name="T23" fmla="*/ 0 h 13"/>
              <a:gd name="T24" fmla="*/ 0 w 9"/>
              <a:gd name="T25" fmla="*/ 2147483646 h 13"/>
              <a:gd name="T26" fmla="*/ 0 w 9"/>
              <a:gd name="T27" fmla="*/ 2147483646 h 13"/>
              <a:gd name="T28" fmla="*/ 0 w 9"/>
              <a:gd name="T29" fmla="*/ 2147483646 h 13"/>
              <a:gd name="T30" fmla="*/ 0 w 9"/>
              <a:gd name="T31" fmla="*/ 2147483646 h 13"/>
              <a:gd name="T32" fmla="*/ 0 w 9"/>
              <a:gd name="T33" fmla="*/ 2147483646 h 13"/>
              <a:gd name="T34" fmla="*/ 0 w 9"/>
              <a:gd name="T35" fmla="*/ 2147483646 h 13"/>
              <a:gd name="T36" fmla="*/ 0 w 9"/>
              <a:gd name="T37" fmla="*/ 2147483646 h 13"/>
              <a:gd name="T38" fmla="*/ 2147483646 w 9"/>
              <a:gd name="T39" fmla="*/ 2147483646 h 13"/>
              <a:gd name="T40" fmla="*/ 2147483646 w 9"/>
              <a:gd name="T41" fmla="*/ 2147483646 h 13"/>
              <a:gd name="T42" fmla="*/ 2147483646 w 9"/>
              <a:gd name="T43" fmla="*/ 2147483646 h 13"/>
              <a:gd name="T44" fmla="*/ 2147483646 w 9"/>
              <a:gd name="T45" fmla="*/ 2147483646 h 13"/>
              <a:gd name="T46" fmla="*/ 2147483646 w 9"/>
              <a:gd name="T47" fmla="*/ 2147483646 h 1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
              <a:gd name="T73" fmla="*/ 0 h 13"/>
              <a:gd name="T74" fmla="*/ 9 w 9"/>
              <a:gd name="T75" fmla="*/ 13 h 1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 h="13">
                <a:moveTo>
                  <a:pt x="4" y="13"/>
                </a:moveTo>
                <a:lnTo>
                  <a:pt x="7" y="9"/>
                </a:lnTo>
                <a:lnTo>
                  <a:pt x="7" y="7"/>
                </a:lnTo>
                <a:lnTo>
                  <a:pt x="7" y="6"/>
                </a:lnTo>
                <a:lnTo>
                  <a:pt x="7" y="4"/>
                </a:lnTo>
                <a:lnTo>
                  <a:pt x="9" y="4"/>
                </a:lnTo>
                <a:lnTo>
                  <a:pt x="9" y="2"/>
                </a:lnTo>
                <a:lnTo>
                  <a:pt x="9" y="0"/>
                </a:lnTo>
                <a:lnTo>
                  <a:pt x="2" y="0"/>
                </a:lnTo>
                <a:lnTo>
                  <a:pt x="0" y="2"/>
                </a:lnTo>
                <a:lnTo>
                  <a:pt x="0" y="4"/>
                </a:lnTo>
                <a:lnTo>
                  <a:pt x="0" y="6"/>
                </a:lnTo>
                <a:lnTo>
                  <a:pt x="0" y="7"/>
                </a:lnTo>
                <a:lnTo>
                  <a:pt x="0" y="9"/>
                </a:lnTo>
                <a:lnTo>
                  <a:pt x="4" y="6"/>
                </a:lnTo>
                <a:lnTo>
                  <a:pt x="4" y="13"/>
                </a:lnTo>
                <a:lnTo>
                  <a:pt x="7" y="13"/>
                </a:lnTo>
                <a:lnTo>
                  <a:pt x="7" y="9"/>
                </a:lnTo>
                <a:lnTo>
                  <a:pt x="4" y="1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02" name="Freeform 174"/>
          <p:cNvSpPr>
            <a:spLocks/>
          </p:cNvSpPr>
          <p:nvPr/>
        </p:nvSpPr>
        <p:spPr bwMode="auto">
          <a:xfrm>
            <a:off x="5063728" y="2809876"/>
            <a:ext cx="13097" cy="11906"/>
          </a:xfrm>
          <a:custGeom>
            <a:avLst/>
            <a:gdLst>
              <a:gd name="T0" fmla="*/ 2147483646 w 8"/>
              <a:gd name="T1" fmla="*/ 2147483646 h 7"/>
              <a:gd name="T2" fmla="*/ 2147483646 w 8"/>
              <a:gd name="T3" fmla="*/ 2147483646 h 7"/>
              <a:gd name="T4" fmla="*/ 2147483646 w 8"/>
              <a:gd name="T5" fmla="*/ 2147483646 h 7"/>
              <a:gd name="T6" fmla="*/ 2147483646 w 8"/>
              <a:gd name="T7" fmla="*/ 0 h 7"/>
              <a:gd name="T8" fmla="*/ 2147483646 w 8"/>
              <a:gd name="T9" fmla="*/ 0 h 7"/>
              <a:gd name="T10" fmla="*/ 0 w 8"/>
              <a:gd name="T11" fmla="*/ 2147483646 h 7"/>
              <a:gd name="T12" fmla="*/ 2147483646 w 8"/>
              <a:gd name="T13" fmla="*/ 0 h 7"/>
              <a:gd name="T14" fmla="*/ 0 w 8"/>
              <a:gd name="T15" fmla="*/ 0 h 7"/>
              <a:gd name="T16" fmla="*/ 0 w 8"/>
              <a:gd name="T17" fmla="*/ 2147483646 h 7"/>
              <a:gd name="T18" fmla="*/ 2147483646 w 8"/>
              <a:gd name="T19" fmla="*/ 2147483646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7"/>
              <a:gd name="T32" fmla="*/ 8 w 8"/>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7">
                <a:moveTo>
                  <a:pt x="8" y="3"/>
                </a:moveTo>
                <a:lnTo>
                  <a:pt x="4" y="7"/>
                </a:lnTo>
                <a:lnTo>
                  <a:pt x="6" y="7"/>
                </a:lnTo>
                <a:lnTo>
                  <a:pt x="6" y="0"/>
                </a:lnTo>
                <a:lnTo>
                  <a:pt x="4" y="0"/>
                </a:lnTo>
                <a:lnTo>
                  <a:pt x="0" y="3"/>
                </a:lnTo>
                <a:lnTo>
                  <a:pt x="4" y="0"/>
                </a:lnTo>
                <a:lnTo>
                  <a:pt x="0" y="0"/>
                </a:lnTo>
                <a:lnTo>
                  <a:pt x="0" y="3"/>
                </a:lnTo>
                <a:lnTo>
                  <a:pt x="8"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03" name="Freeform 175"/>
          <p:cNvSpPr>
            <a:spLocks/>
          </p:cNvSpPr>
          <p:nvPr/>
        </p:nvSpPr>
        <p:spPr bwMode="auto">
          <a:xfrm>
            <a:off x="5063728" y="2814638"/>
            <a:ext cx="13097" cy="16669"/>
          </a:xfrm>
          <a:custGeom>
            <a:avLst/>
            <a:gdLst>
              <a:gd name="T0" fmla="*/ 2147483646 w 8"/>
              <a:gd name="T1" fmla="*/ 2147483646 h 10"/>
              <a:gd name="T2" fmla="*/ 2147483646 w 8"/>
              <a:gd name="T3" fmla="*/ 2147483646 h 10"/>
              <a:gd name="T4" fmla="*/ 2147483646 w 8"/>
              <a:gd name="T5" fmla="*/ 0 h 10"/>
              <a:gd name="T6" fmla="*/ 0 w 8"/>
              <a:gd name="T7" fmla="*/ 0 h 10"/>
              <a:gd name="T8" fmla="*/ 0 w 8"/>
              <a:gd name="T9" fmla="*/ 2147483646 h 10"/>
              <a:gd name="T10" fmla="*/ 2147483646 w 8"/>
              <a:gd name="T11" fmla="*/ 2147483646 h 10"/>
              <a:gd name="T12" fmla="*/ 2147483646 w 8"/>
              <a:gd name="T13" fmla="*/ 2147483646 h 10"/>
              <a:gd name="T14" fmla="*/ 2147483646 w 8"/>
              <a:gd name="T15" fmla="*/ 2147483646 h 10"/>
              <a:gd name="T16" fmla="*/ 2147483646 w 8"/>
              <a:gd name="T17" fmla="*/ 2147483646 h 10"/>
              <a:gd name="T18" fmla="*/ 2147483646 w 8"/>
              <a:gd name="T19" fmla="*/ 2147483646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0"/>
              <a:gd name="T32" fmla="*/ 8 w 8"/>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0">
                <a:moveTo>
                  <a:pt x="4" y="10"/>
                </a:moveTo>
                <a:lnTo>
                  <a:pt x="8" y="6"/>
                </a:lnTo>
                <a:lnTo>
                  <a:pt x="8" y="0"/>
                </a:lnTo>
                <a:lnTo>
                  <a:pt x="0" y="0"/>
                </a:lnTo>
                <a:lnTo>
                  <a:pt x="0" y="6"/>
                </a:lnTo>
                <a:lnTo>
                  <a:pt x="4" y="2"/>
                </a:lnTo>
                <a:lnTo>
                  <a:pt x="4" y="10"/>
                </a:lnTo>
                <a:lnTo>
                  <a:pt x="8" y="10"/>
                </a:lnTo>
                <a:lnTo>
                  <a:pt x="8" y="6"/>
                </a:lnTo>
                <a:lnTo>
                  <a:pt x="4" y="1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04" name="Freeform 176"/>
          <p:cNvSpPr>
            <a:spLocks/>
          </p:cNvSpPr>
          <p:nvPr/>
        </p:nvSpPr>
        <p:spPr bwMode="auto">
          <a:xfrm>
            <a:off x="5060157" y="2818210"/>
            <a:ext cx="13097" cy="13097"/>
          </a:xfrm>
          <a:custGeom>
            <a:avLst/>
            <a:gdLst>
              <a:gd name="T0" fmla="*/ 2147483646 w 8"/>
              <a:gd name="T1" fmla="*/ 2147483646 h 8"/>
              <a:gd name="T2" fmla="*/ 2147483646 w 8"/>
              <a:gd name="T3" fmla="*/ 2147483646 h 8"/>
              <a:gd name="T4" fmla="*/ 2147483646 w 8"/>
              <a:gd name="T5" fmla="*/ 2147483646 h 8"/>
              <a:gd name="T6" fmla="*/ 2147483646 w 8"/>
              <a:gd name="T7" fmla="*/ 0 h 8"/>
              <a:gd name="T8" fmla="*/ 2147483646 w 8"/>
              <a:gd name="T9" fmla="*/ 0 h 8"/>
              <a:gd name="T10" fmla="*/ 0 w 8"/>
              <a:gd name="T11" fmla="*/ 2147483646 h 8"/>
              <a:gd name="T12" fmla="*/ 2147483646 w 8"/>
              <a:gd name="T13" fmla="*/ 0 h 8"/>
              <a:gd name="T14" fmla="*/ 0 w 8"/>
              <a:gd name="T15" fmla="*/ 0 h 8"/>
              <a:gd name="T16" fmla="*/ 0 w 8"/>
              <a:gd name="T17" fmla="*/ 2147483646 h 8"/>
              <a:gd name="T18" fmla="*/ 2147483646 w 8"/>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8"/>
              <a:gd name="T32" fmla="*/ 8 w 8"/>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8">
                <a:moveTo>
                  <a:pt x="8" y="4"/>
                </a:moveTo>
                <a:lnTo>
                  <a:pt x="4" y="8"/>
                </a:lnTo>
                <a:lnTo>
                  <a:pt x="6" y="8"/>
                </a:lnTo>
                <a:lnTo>
                  <a:pt x="6" y="0"/>
                </a:lnTo>
                <a:lnTo>
                  <a:pt x="4" y="0"/>
                </a:lnTo>
                <a:lnTo>
                  <a:pt x="0" y="4"/>
                </a:lnTo>
                <a:lnTo>
                  <a:pt x="4" y="0"/>
                </a:lnTo>
                <a:lnTo>
                  <a:pt x="0" y="0"/>
                </a:lnTo>
                <a:lnTo>
                  <a:pt x="0" y="4"/>
                </a:lnTo>
                <a:lnTo>
                  <a:pt x="8"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05" name="Freeform 177"/>
          <p:cNvSpPr>
            <a:spLocks/>
          </p:cNvSpPr>
          <p:nvPr/>
        </p:nvSpPr>
        <p:spPr bwMode="auto">
          <a:xfrm>
            <a:off x="5060157" y="2824163"/>
            <a:ext cx="13097" cy="20241"/>
          </a:xfrm>
          <a:custGeom>
            <a:avLst/>
            <a:gdLst>
              <a:gd name="T0" fmla="*/ 2147483646 w 8"/>
              <a:gd name="T1" fmla="*/ 2147483646 h 12"/>
              <a:gd name="T2" fmla="*/ 2147483646 w 8"/>
              <a:gd name="T3" fmla="*/ 2147483646 h 12"/>
              <a:gd name="T4" fmla="*/ 2147483646 w 8"/>
              <a:gd name="T5" fmla="*/ 0 h 12"/>
              <a:gd name="T6" fmla="*/ 0 w 8"/>
              <a:gd name="T7" fmla="*/ 0 h 12"/>
              <a:gd name="T8" fmla="*/ 0 w 8"/>
              <a:gd name="T9" fmla="*/ 2147483646 h 12"/>
              <a:gd name="T10" fmla="*/ 2147483646 w 8"/>
              <a:gd name="T11" fmla="*/ 2147483646 h 12"/>
              <a:gd name="T12" fmla="*/ 2147483646 w 8"/>
              <a:gd name="T13" fmla="*/ 2147483646 h 12"/>
              <a:gd name="T14" fmla="*/ 2147483646 w 8"/>
              <a:gd name="T15" fmla="*/ 2147483646 h 12"/>
              <a:gd name="T16" fmla="*/ 2147483646 w 8"/>
              <a:gd name="T17" fmla="*/ 2147483646 h 12"/>
              <a:gd name="T18" fmla="*/ 2147483646 w 8"/>
              <a:gd name="T19" fmla="*/ 2147483646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2"/>
              <a:gd name="T32" fmla="*/ 8 w 8"/>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2">
                <a:moveTo>
                  <a:pt x="4" y="12"/>
                </a:moveTo>
                <a:lnTo>
                  <a:pt x="8" y="8"/>
                </a:lnTo>
                <a:lnTo>
                  <a:pt x="8" y="0"/>
                </a:lnTo>
                <a:lnTo>
                  <a:pt x="0" y="0"/>
                </a:lnTo>
                <a:lnTo>
                  <a:pt x="0" y="8"/>
                </a:lnTo>
                <a:lnTo>
                  <a:pt x="4" y="4"/>
                </a:lnTo>
                <a:lnTo>
                  <a:pt x="4" y="12"/>
                </a:lnTo>
                <a:lnTo>
                  <a:pt x="8" y="12"/>
                </a:lnTo>
                <a:lnTo>
                  <a:pt x="8" y="8"/>
                </a:lnTo>
                <a:lnTo>
                  <a:pt x="4" y="1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06" name="Freeform 178"/>
          <p:cNvSpPr>
            <a:spLocks/>
          </p:cNvSpPr>
          <p:nvPr/>
        </p:nvSpPr>
        <p:spPr bwMode="auto">
          <a:xfrm>
            <a:off x="5056585" y="2831307"/>
            <a:ext cx="13097" cy="13097"/>
          </a:xfrm>
          <a:custGeom>
            <a:avLst/>
            <a:gdLst>
              <a:gd name="T0" fmla="*/ 2147483646 w 8"/>
              <a:gd name="T1" fmla="*/ 2147483646 h 8"/>
              <a:gd name="T2" fmla="*/ 2147483646 w 8"/>
              <a:gd name="T3" fmla="*/ 2147483646 h 8"/>
              <a:gd name="T4" fmla="*/ 2147483646 w 8"/>
              <a:gd name="T5" fmla="*/ 2147483646 h 8"/>
              <a:gd name="T6" fmla="*/ 2147483646 w 8"/>
              <a:gd name="T7" fmla="*/ 0 h 8"/>
              <a:gd name="T8" fmla="*/ 2147483646 w 8"/>
              <a:gd name="T9" fmla="*/ 0 h 8"/>
              <a:gd name="T10" fmla="*/ 0 w 8"/>
              <a:gd name="T11" fmla="*/ 2147483646 h 8"/>
              <a:gd name="T12" fmla="*/ 2147483646 w 8"/>
              <a:gd name="T13" fmla="*/ 0 h 8"/>
              <a:gd name="T14" fmla="*/ 0 w 8"/>
              <a:gd name="T15" fmla="*/ 0 h 8"/>
              <a:gd name="T16" fmla="*/ 0 w 8"/>
              <a:gd name="T17" fmla="*/ 2147483646 h 8"/>
              <a:gd name="T18" fmla="*/ 2147483646 w 8"/>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8"/>
              <a:gd name="T32" fmla="*/ 8 w 8"/>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8">
                <a:moveTo>
                  <a:pt x="8" y="4"/>
                </a:moveTo>
                <a:lnTo>
                  <a:pt x="4" y="8"/>
                </a:lnTo>
                <a:lnTo>
                  <a:pt x="6" y="8"/>
                </a:lnTo>
                <a:lnTo>
                  <a:pt x="6" y="0"/>
                </a:lnTo>
                <a:lnTo>
                  <a:pt x="4" y="0"/>
                </a:lnTo>
                <a:lnTo>
                  <a:pt x="0" y="4"/>
                </a:lnTo>
                <a:lnTo>
                  <a:pt x="4" y="0"/>
                </a:lnTo>
                <a:lnTo>
                  <a:pt x="0" y="0"/>
                </a:lnTo>
                <a:lnTo>
                  <a:pt x="0" y="4"/>
                </a:lnTo>
                <a:lnTo>
                  <a:pt x="8"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07" name="Freeform 179"/>
          <p:cNvSpPr>
            <a:spLocks/>
          </p:cNvSpPr>
          <p:nvPr/>
        </p:nvSpPr>
        <p:spPr bwMode="auto">
          <a:xfrm>
            <a:off x="5053013" y="2838450"/>
            <a:ext cx="16669" cy="17860"/>
          </a:xfrm>
          <a:custGeom>
            <a:avLst/>
            <a:gdLst>
              <a:gd name="T0" fmla="*/ 2147483646 w 10"/>
              <a:gd name="T1" fmla="*/ 2147483646 h 11"/>
              <a:gd name="T2" fmla="*/ 2147483646 w 10"/>
              <a:gd name="T3" fmla="*/ 2147483646 h 11"/>
              <a:gd name="T4" fmla="*/ 2147483646 w 10"/>
              <a:gd name="T5" fmla="*/ 2147483646 h 11"/>
              <a:gd name="T6" fmla="*/ 2147483646 w 10"/>
              <a:gd name="T7" fmla="*/ 2147483646 h 11"/>
              <a:gd name="T8" fmla="*/ 2147483646 w 10"/>
              <a:gd name="T9" fmla="*/ 2147483646 h 11"/>
              <a:gd name="T10" fmla="*/ 2147483646 w 10"/>
              <a:gd name="T11" fmla="*/ 2147483646 h 11"/>
              <a:gd name="T12" fmla="*/ 2147483646 w 10"/>
              <a:gd name="T13" fmla="*/ 2147483646 h 11"/>
              <a:gd name="T14" fmla="*/ 2147483646 w 10"/>
              <a:gd name="T15" fmla="*/ 2147483646 h 11"/>
              <a:gd name="T16" fmla="*/ 2147483646 w 10"/>
              <a:gd name="T17" fmla="*/ 0 h 11"/>
              <a:gd name="T18" fmla="*/ 2147483646 w 10"/>
              <a:gd name="T19" fmla="*/ 0 h 11"/>
              <a:gd name="T20" fmla="*/ 2147483646 w 10"/>
              <a:gd name="T21" fmla="*/ 0 h 11"/>
              <a:gd name="T22" fmla="*/ 2147483646 w 10"/>
              <a:gd name="T23" fmla="*/ 0 h 11"/>
              <a:gd name="T24" fmla="*/ 2147483646 w 10"/>
              <a:gd name="T25" fmla="*/ 2147483646 h 11"/>
              <a:gd name="T26" fmla="*/ 2147483646 w 10"/>
              <a:gd name="T27" fmla="*/ 2147483646 h 11"/>
              <a:gd name="T28" fmla="*/ 2147483646 w 10"/>
              <a:gd name="T29" fmla="*/ 2147483646 h 11"/>
              <a:gd name="T30" fmla="*/ 2147483646 w 10"/>
              <a:gd name="T31" fmla="*/ 2147483646 h 11"/>
              <a:gd name="T32" fmla="*/ 2147483646 w 10"/>
              <a:gd name="T33" fmla="*/ 2147483646 h 11"/>
              <a:gd name="T34" fmla="*/ 2147483646 w 10"/>
              <a:gd name="T35" fmla="*/ 2147483646 h 11"/>
              <a:gd name="T36" fmla="*/ 2147483646 w 10"/>
              <a:gd name="T37" fmla="*/ 2147483646 h 11"/>
              <a:gd name="T38" fmla="*/ 0 w 10"/>
              <a:gd name="T39" fmla="*/ 2147483646 h 11"/>
              <a:gd name="T40" fmla="*/ 2147483646 w 10"/>
              <a:gd name="T41" fmla="*/ 2147483646 h 11"/>
              <a:gd name="T42" fmla="*/ 0 w 10"/>
              <a:gd name="T43" fmla="*/ 2147483646 h 11"/>
              <a:gd name="T44" fmla="*/ 0 w 10"/>
              <a:gd name="T45" fmla="*/ 2147483646 h 11"/>
              <a:gd name="T46" fmla="*/ 2147483646 w 10"/>
              <a:gd name="T47" fmla="*/ 2147483646 h 1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
              <a:gd name="T73" fmla="*/ 0 h 11"/>
              <a:gd name="T74" fmla="*/ 10 w 10"/>
              <a:gd name="T75" fmla="*/ 11 h 1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 h="11">
                <a:moveTo>
                  <a:pt x="8" y="7"/>
                </a:moveTo>
                <a:lnTo>
                  <a:pt x="4" y="11"/>
                </a:lnTo>
                <a:lnTo>
                  <a:pt x="6" y="9"/>
                </a:lnTo>
                <a:lnTo>
                  <a:pt x="10" y="7"/>
                </a:lnTo>
                <a:lnTo>
                  <a:pt x="10" y="6"/>
                </a:lnTo>
                <a:lnTo>
                  <a:pt x="10" y="4"/>
                </a:lnTo>
                <a:lnTo>
                  <a:pt x="10" y="2"/>
                </a:lnTo>
                <a:lnTo>
                  <a:pt x="10" y="0"/>
                </a:lnTo>
                <a:lnTo>
                  <a:pt x="2" y="0"/>
                </a:lnTo>
                <a:lnTo>
                  <a:pt x="2" y="2"/>
                </a:lnTo>
                <a:lnTo>
                  <a:pt x="2" y="4"/>
                </a:lnTo>
                <a:lnTo>
                  <a:pt x="4" y="4"/>
                </a:lnTo>
                <a:lnTo>
                  <a:pt x="0" y="7"/>
                </a:lnTo>
                <a:lnTo>
                  <a:pt x="4" y="4"/>
                </a:lnTo>
                <a:lnTo>
                  <a:pt x="0" y="4"/>
                </a:lnTo>
                <a:lnTo>
                  <a:pt x="0" y="7"/>
                </a:lnTo>
                <a:lnTo>
                  <a:pt x="8" y="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08" name="Freeform 180"/>
          <p:cNvSpPr>
            <a:spLocks/>
          </p:cNvSpPr>
          <p:nvPr/>
        </p:nvSpPr>
        <p:spPr bwMode="auto">
          <a:xfrm>
            <a:off x="5050631" y="2849166"/>
            <a:ext cx="15479" cy="41672"/>
          </a:xfrm>
          <a:custGeom>
            <a:avLst/>
            <a:gdLst>
              <a:gd name="T0" fmla="*/ 2147483646 w 10"/>
              <a:gd name="T1" fmla="*/ 2147483646 h 25"/>
              <a:gd name="T2" fmla="*/ 2147483646 w 10"/>
              <a:gd name="T3" fmla="*/ 2147483646 h 25"/>
              <a:gd name="T4" fmla="*/ 2147483646 w 10"/>
              <a:gd name="T5" fmla="*/ 2147483646 h 25"/>
              <a:gd name="T6" fmla="*/ 2147483646 w 10"/>
              <a:gd name="T7" fmla="*/ 2147483646 h 25"/>
              <a:gd name="T8" fmla="*/ 2147483646 w 10"/>
              <a:gd name="T9" fmla="*/ 2147483646 h 25"/>
              <a:gd name="T10" fmla="*/ 2147483646 w 10"/>
              <a:gd name="T11" fmla="*/ 2147483646 h 25"/>
              <a:gd name="T12" fmla="*/ 2147483646 w 10"/>
              <a:gd name="T13" fmla="*/ 2147483646 h 25"/>
              <a:gd name="T14" fmla="*/ 2147483646 w 10"/>
              <a:gd name="T15" fmla="*/ 2147483646 h 25"/>
              <a:gd name="T16" fmla="*/ 2147483646 w 10"/>
              <a:gd name="T17" fmla="*/ 2147483646 h 25"/>
              <a:gd name="T18" fmla="*/ 2147483646 w 10"/>
              <a:gd name="T19" fmla="*/ 0 h 25"/>
              <a:gd name="T20" fmla="*/ 2147483646 w 10"/>
              <a:gd name="T21" fmla="*/ 0 h 25"/>
              <a:gd name="T22" fmla="*/ 2147483646 w 10"/>
              <a:gd name="T23" fmla="*/ 2147483646 h 25"/>
              <a:gd name="T24" fmla="*/ 2147483646 w 10"/>
              <a:gd name="T25" fmla="*/ 2147483646 h 25"/>
              <a:gd name="T26" fmla="*/ 2147483646 w 10"/>
              <a:gd name="T27" fmla="*/ 2147483646 h 25"/>
              <a:gd name="T28" fmla="*/ 2147483646 w 10"/>
              <a:gd name="T29" fmla="*/ 2147483646 h 25"/>
              <a:gd name="T30" fmla="*/ 2147483646 w 10"/>
              <a:gd name="T31" fmla="*/ 2147483646 h 25"/>
              <a:gd name="T32" fmla="*/ 0 w 10"/>
              <a:gd name="T33" fmla="*/ 2147483646 h 25"/>
              <a:gd name="T34" fmla="*/ 0 w 10"/>
              <a:gd name="T35" fmla="*/ 2147483646 h 25"/>
              <a:gd name="T36" fmla="*/ 0 w 10"/>
              <a:gd name="T37" fmla="*/ 2147483646 h 25"/>
              <a:gd name="T38" fmla="*/ 2147483646 w 10"/>
              <a:gd name="T39" fmla="*/ 2147483646 h 25"/>
              <a:gd name="T40" fmla="*/ 2147483646 w 10"/>
              <a:gd name="T41" fmla="*/ 2147483646 h 25"/>
              <a:gd name="T42" fmla="*/ 2147483646 w 10"/>
              <a:gd name="T43" fmla="*/ 2147483646 h 25"/>
              <a:gd name="T44" fmla="*/ 2147483646 w 10"/>
              <a:gd name="T45" fmla="*/ 2147483646 h 25"/>
              <a:gd name="T46" fmla="*/ 2147483646 w 10"/>
              <a:gd name="T47" fmla="*/ 2147483646 h 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
              <a:gd name="T73" fmla="*/ 0 h 25"/>
              <a:gd name="T74" fmla="*/ 10 w 10"/>
              <a:gd name="T75" fmla="*/ 25 h 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 h="25">
                <a:moveTo>
                  <a:pt x="4" y="25"/>
                </a:moveTo>
                <a:lnTo>
                  <a:pt x="8" y="24"/>
                </a:lnTo>
                <a:lnTo>
                  <a:pt x="8" y="22"/>
                </a:lnTo>
                <a:lnTo>
                  <a:pt x="10" y="18"/>
                </a:lnTo>
                <a:lnTo>
                  <a:pt x="10" y="14"/>
                </a:lnTo>
                <a:lnTo>
                  <a:pt x="10" y="10"/>
                </a:lnTo>
                <a:lnTo>
                  <a:pt x="10" y="8"/>
                </a:lnTo>
                <a:lnTo>
                  <a:pt x="10" y="4"/>
                </a:lnTo>
                <a:lnTo>
                  <a:pt x="10" y="2"/>
                </a:lnTo>
                <a:lnTo>
                  <a:pt x="10" y="0"/>
                </a:lnTo>
                <a:lnTo>
                  <a:pt x="2" y="0"/>
                </a:lnTo>
                <a:lnTo>
                  <a:pt x="2" y="2"/>
                </a:lnTo>
                <a:lnTo>
                  <a:pt x="2" y="4"/>
                </a:lnTo>
                <a:lnTo>
                  <a:pt x="2" y="8"/>
                </a:lnTo>
                <a:lnTo>
                  <a:pt x="2" y="10"/>
                </a:lnTo>
                <a:lnTo>
                  <a:pt x="2" y="14"/>
                </a:lnTo>
                <a:lnTo>
                  <a:pt x="0" y="18"/>
                </a:lnTo>
                <a:lnTo>
                  <a:pt x="0" y="20"/>
                </a:lnTo>
                <a:lnTo>
                  <a:pt x="4" y="18"/>
                </a:lnTo>
                <a:lnTo>
                  <a:pt x="4" y="25"/>
                </a:lnTo>
                <a:lnTo>
                  <a:pt x="6" y="25"/>
                </a:lnTo>
                <a:lnTo>
                  <a:pt x="8" y="24"/>
                </a:lnTo>
                <a:lnTo>
                  <a:pt x="4" y="2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09" name="Freeform 181"/>
          <p:cNvSpPr>
            <a:spLocks/>
          </p:cNvSpPr>
          <p:nvPr/>
        </p:nvSpPr>
        <p:spPr bwMode="auto">
          <a:xfrm>
            <a:off x="5047060" y="2878932"/>
            <a:ext cx="13097" cy="11906"/>
          </a:xfrm>
          <a:custGeom>
            <a:avLst/>
            <a:gdLst>
              <a:gd name="T0" fmla="*/ 2147483646 w 8"/>
              <a:gd name="T1" fmla="*/ 2147483646 h 7"/>
              <a:gd name="T2" fmla="*/ 2147483646 w 8"/>
              <a:gd name="T3" fmla="*/ 2147483646 h 7"/>
              <a:gd name="T4" fmla="*/ 2147483646 w 8"/>
              <a:gd name="T5" fmla="*/ 2147483646 h 7"/>
              <a:gd name="T6" fmla="*/ 2147483646 w 8"/>
              <a:gd name="T7" fmla="*/ 0 h 7"/>
              <a:gd name="T8" fmla="*/ 2147483646 w 8"/>
              <a:gd name="T9" fmla="*/ 0 h 7"/>
              <a:gd name="T10" fmla="*/ 0 w 8"/>
              <a:gd name="T11" fmla="*/ 2147483646 h 7"/>
              <a:gd name="T12" fmla="*/ 2147483646 w 8"/>
              <a:gd name="T13" fmla="*/ 0 h 7"/>
              <a:gd name="T14" fmla="*/ 2147483646 w 8"/>
              <a:gd name="T15" fmla="*/ 0 h 7"/>
              <a:gd name="T16" fmla="*/ 0 w 8"/>
              <a:gd name="T17" fmla="*/ 2147483646 h 7"/>
              <a:gd name="T18" fmla="*/ 2147483646 w 8"/>
              <a:gd name="T19" fmla="*/ 2147483646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7"/>
              <a:gd name="T32" fmla="*/ 8 w 8"/>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7">
                <a:moveTo>
                  <a:pt x="8" y="6"/>
                </a:moveTo>
                <a:lnTo>
                  <a:pt x="4" y="7"/>
                </a:lnTo>
                <a:lnTo>
                  <a:pt x="6" y="7"/>
                </a:lnTo>
                <a:lnTo>
                  <a:pt x="6" y="0"/>
                </a:lnTo>
                <a:lnTo>
                  <a:pt x="4" y="0"/>
                </a:lnTo>
                <a:lnTo>
                  <a:pt x="0" y="2"/>
                </a:lnTo>
                <a:lnTo>
                  <a:pt x="4" y="0"/>
                </a:lnTo>
                <a:lnTo>
                  <a:pt x="2" y="0"/>
                </a:lnTo>
                <a:lnTo>
                  <a:pt x="0" y="2"/>
                </a:lnTo>
                <a:lnTo>
                  <a:pt x="8" y="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10" name="Freeform 182"/>
          <p:cNvSpPr>
            <a:spLocks/>
          </p:cNvSpPr>
          <p:nvPr/>
        </p:nvSpPr>
        <p:spPr bwMode="auto">
          <a:xfrm>
            <a:off x="5029201" y="2882504"/>
            <a:ext cx="30956" cy="66675"/>
          </a:xfrm>
          <a:custGeom>
            <a:avLst/>
            <a:gdLst>
              <a:gd name="T0" fmla="*/ 2147483646 w 19"/>
              <a:gd name="T1" fmla="*/ 2147483646 h 40"/>
              <a:gd name="T2" fmla="*/ 2147483646 w 19"/>
              <a:gd name="T3" fmla="*/ 2147483646 h 40"/>
              <a:gd name="T4" fmla="*/ 2147483646 w 19"/>
              <a:gd name="T5" fmla="*/ 2147483646 h 40"/>
              <a:gd name="T6" fmla="*/ 2147483646 w 19"/>
              <a:gd name="T7" fmla="*/ 2147483646 h 40"/>
              <a:gd name="T8" fmla="*/ 2147483646 w 19"/>
              <a:gd name="T9" fmla="*/ 2147483646 h 40"/>
              <a:gd name="T10" fmla="*/ 2147483646 w 19"/>
              <a:gd name="T11" fmla="*/ 2147483646 h 40"/>
              <a:gd name="T12" fmla="*/ 2147483646 w 19"/>
              <a:gd name="T13" fmla="*/ 2147483646 h 40"/>
              <a:gd name="T14" fmla="*/ 2147483646 w 19"/>
              <a:gd name="T15" fmla="*/ 2147483646 h 40"/>
              <a:gd name="T16" fmla="*/ 2147483646 w 19"/>
              <a:gd name="T17" fmla="*/ 2147483646 h 40"/>
              <a:gd name="T18" fmla="*/ 2147483646 w 19"/>
              <a:gd name="T19" fmla="*/ 2147483646 h 40"/>
              <a:gd name="T20" fmla="*/ 2147483646 w 19"/>
              <a:gd name="T21" fmla="*/ 0 h 40"/>
              <a:gd name="T22" fmla="*/ 2147483646 w 19"/>
              <a:gd name="T23" fmla="*/ 2147483646 h 40"/>
              <a:gd name="T24" fmla="*/ 2147483646 w 19"/>
              <a:gd name="T25" fmla="*/ 2147483646 h 40"/>
              <a:gd name="T26" fmla="*/ 2147483646 w 19"/>
              <a:gd name="T27" fmla="*/ 2147483646 h 40"/>
              <a:gd name="T28" fmla="*/ 2147483646 w 19"/>
              <a:gd name="T29" fmla="*/ 2147483646 h 40"/>
              <a:gd name="T30" fmla="*/ 2147483646 w 19"/>
              <a:gd name="T31" fmla="*/ 2147483646 h 40"/>
              <a:gd name="T32" fmla="*/ 2147483646 w 19"/>
              <a:gd name="T33" fmla="*/ 2147483646 h 40"/>
              <a:gd name="T34" fmla="*/ 2147483646 w 19"/>
              <a:gd name="T35" fmla="*/ 2147483646 h 40"/>
              <a:gd name="T36" fmla="*/ 2147483646 w 19"/>
              <a:gd name="T37" fmla="*/ 2147483646 h 40"/>
              <a:gd name="T38" fmla="*/ 0 w 19"/>
              <a:gd name="T39" fmla="*/ 2147483646 h 40"/>
              <a:gd name="T40" fmla="*/ 2147483646 w 19"/>
              <a:gd name="T41" fmla="*/ 2147483646 h 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
              <a:gd name="T64" fmla="*/ 0 h 40"/>
              <a:gd name="T65" fmla="*/ 19 w 19"/>
              <a:gd name="T66" fmla="*/ 40 h 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 h="40">
                <a:moveTo>
                  <a:pt x="7" y="36"/>
                </a:moveTo>
                <a:lnTo>
                  <a:pt x="7" y="40"/>
                </a:lnTo>
                <a:lnTo>
                  <a:pt x="9" y="34"/>
                </a:lnTo>
                <a:lnTo>
                  <a:pt x="13" y="30"/>
                </a:lnTo>
                <a:lnTo>
                  <a:pt x="13" y="25"/>
                </a:lnTo>
                <a:lnTo>
                  <a:pt x="15" y="21"/>
                </a:lnTo>
                <a:lnTo>
                  <a:pt x="15" y="15"/>
                </a:lnTo>
                <a:lnTo>
                  <a:pt x="17" y="11"/>
                </a:lnTo>
                <a:lnTo>
                  <a:pt x="17" y="7"/>
                </a:lnTo>
                <a:lnTo>
                  <a:pt x="19" y="4"/>
                </a:lnTo>
                <a:lnTo>
                  <a:pt x="11" y="0"/>
                </a:lnTo>
                <a:lnTo>
                  <a:pt x="9" y="4"/>
                </a:lnTo>
                <a:lnTo>
                  <a:pt x="7" y="9"/>
                </a:lnTo>
                <a:lnTo>
                  <a:pt x="7" y="13"/>
                </a:lnTo>
                <a:lnTo>
                  <a:pt x="7" y="19"/>
                </a:lnTo>
                <a:lnTo>
                  <a:pt x="5" y="23"/>
                </a:lnTo>
                <a:lnTo>
                  <a:pt x="5" y="27"/>
                </a:lnTo>
                <a:lnTo>
                  <a:pt x="4" y="30"/>
                </a:lnTo>
                <a:lnTo>
                  <a:pt x="2" y="34"/>
                </a:lnTo>
                <a:lnTo>
                  <a:pt x="0" y="36"/>
                </a:lnTo>
                <a:lnTo>
                  <a:pt x="7" y="3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11" name="Freeform 183"/>
          <p:cNvSpPr>
            <a:spLocks/>
          </p:cNvSpPr>
          <p:nvPr/>
        </p:nvSpPr>
        <p:spPr bwMode="auto">
          <a:xfrm>
            <a:off x="5029200" y="2942035"/>
            <a:ext cx="10716" cy="16669"/>
          </a:xfrm>
          <a:custGeom>
            <a:avLst/>
            <a:gdLst>
              <a:gd name="T0" fmla="*/ 2147483646 w 7"/>
              <a:gd name="T1" fmla="*/ 2147483646 h 10"/>
              <a:gd name="T2" fmla="*/ 2147483646 w 7"/>
              <a:gd name="T3" fmla="*/ 2147483646 h 10"/>
              <a:gd name="T4" fmla="*/ 2147483646 w 7"/>
              <a:gd name="T5" fmla="*/ 0 h 10"/>
              <a:gd name="T6" fmla="*/ 0 w 7"/>
              <a:gd name="T7" fmla="*/ 0 h 10"/>
              <a:gd name="T8" fmla="*/ 0 w 7"/>
              <a:gd name="T9" fmla="*/ 2147483646 h 10"/>
              <a:gd name="T10" fmla="*/ 2147483646 w 7"/>
              <a:gd name="T11" fmla="*/ 2147483646 h 10"/>
              <a:gd name="T12" fmla="*/ 2147483646 w 7"/>
              <a:gd name="T13" fmla="*/ 2147483646 h 10"/>
              <a:gd name="T14" fmla="*/ 0 60000 65536"/>
              <a:gd name="T15" fmla="*/ 0 60000 65536"/>
              <a:gd name="T16" fmla="*/ 0 60000 65536"/>
              <a:gd name="T17" fmla="*/ 0 60000 65536"/>
              <a:gd name="T18" fmla="*/ 0 60000 65536"/>
              <a:gd name="T19" fmla="*/ 0 60000 65536"/>
              <a:gd name="T20" fmla="*/ 0 60000 65536"/>
              <a:gd name="T21" fmla="*/ 0 w 7"/>
              <a:gd name="T22" fmla="*/ 0 h 10"/>
              <a:gd name="T23" fmla="*/ 7 w 7"/>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0">
                <a:moveTo>
                  <a:pt x="7" y="10"/>
                </a:moveTo>
                <a:lnTo>
                  <a:pt x="7" y="6"/>
                </a:lnTo>
                <a:lnTo>
                  <a:pt x="7" y="0"/>
                </a:lnTo>
                <a:lnTo>
                  <a:pt x="0" y="0"/>
                </a:lnTo>
                <a:lnTo>
                  <a:pt x="0" y="6"/>
                </a:lnTo>
                <a:lnTo>
                  <a:pt x="2" y="4"/>
                </a:lnTo>
                <a:lnTo>
                  <a:pt x="7" y="1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12" name="Freeform 184"/>
          <p:cNvSpPr>
            <a:spLocks/>
          </p:cNvSpPr>
          <p:nvPr/>
        </p:nvSpPr>
        <p:spPr bwMode="auto">
          <a:xfrm>
            <a:off x="5018485" y="2949179"/>
            <a:ext cx="21431" cy="21431"/>
          </a:xfrm>
          <a:custGeom>
            <a:avLst/>
            <a:gdLst>
              <a:gd name="T0" fmla="*/ 2147483646 w 13"/>
              <a:gd name="T1" fmla="*/ 2147483646 h 13"/>
              <a:gd name="T2" fmla="*/ 2147483646 w 13"/>
              <a:gd name="T3" fmla="*/ 2147483646 h 13"/>
              <a:gd name="T4" fmla="*/ 2147483646 w 13"/>
              <a:gd name="T5" fmla="*/ 2147483646 h 13"/>
              <a:gd name="T6" fmla="*/ 2147483646 w 13"/>
              <a:gd name="T7" fmla="*/ 2147483646 h 13"/>
              <a:gd name="T8" fmla="*/ 2147483646 w 13"/>
              <a:gd name="T9" fmla="*/ 2147483646 h 13"/>
              <a:gd name="T10" fmla="*/ 2147483646 w 13"/>
              <a:gd name="T11" fmla="*/ 2147483646 h 13"/>
              <a:gd name="T12" fmla="*/ 2147483646 w 13"/>
              <a:gd name="T13" fmla="*/ 2147483646 h 13"/>
              <a:gd name="T14" fmla="*/ 2147483646 w 13"/>
              <a:gd name="T15" fmla="*/ 2147483646 h 13"/>
              <a:gd name="T16" fmla="*/ 2147483646 w 13"/>
              <a:gd name="T17" fmla="*/ 2147483646 h 13"/>
              <a:gd name="T18" fmla="*/ 2147483646 w 13"/>
              <a:gd name="T19" fmla="*/ 2147483646 h 13"/>
              <a:gd name="T20" fmla="*/ 2147483646 w 13"/>
              <a:gd name="T21" fmla="*/ 0 h 13"/>
              <a:gd name="T22" fmla="*/ 2147483646 w 13"/>
              <a:gd name="T23" fmla="*/ 0 h 13"/>
              <a:gd name="T24" fmla="*/ 2147483646 w 13"/>
              <a:gd name="T25" fmla="*/ 0 h 13"/>
              <a:gd name="T26" fmla="*/ 2147483646 w 13"/>
              <a:gd name="T27" fmla="*/ 2147483646 h 13"/>
              <a:gd name="T28" fmla="*/ 2147483646 w 13"/>
              <a:gd name="T29" fmla="*/ 2147483646 h 13"/>
              <a:gd name="T30" fmla="*/ 2147483646 w 13"/>
              <a:gd name="T31" fmla="*/ 2147483646 h 13"/>
              <a:gd name="T32" fmla="*/ 2147483646 w 13"/>
              <a:gd name="T33" fmla="*/ 2147483646 h 13"/>
              <a:gd name="T34" fmla="*/ 0 w 13"/>
              <a:gd name="T35" fmla="*/ 2147483646 h 13"/>
              <a:gd name="T36" fmla="*/ 0 w 13"/>
              <a:gd name="T37" fmla="*/ 2147483646 h 13"/>
              <a:gd name="T38" fmla="*/ 2147483646 w 13"/>
              <a:gd name="T39" fmla="*/ 2147483646 h 13"/>
              <a:gd name="T40" fmla="*/ 2147483646 w 13"/>
              <a:gd name="T41" fmla="*/ 2147483646 h 13"/>
              <a:gd name="T42" fmla="*/ 2147483646 w 13"/>
              <a:gd name="T43" fmla="*/ 2147483646 h 13"/>
              <a:gd name="T44" fmla="*/ 2147483646 w 13"/>
              <a:gd name="T45" fmla="*/ 2147483646 h 13"/>
              <a:gd name="T46" fmla="*/ 2147483646 w 13"/>
              <a:gd name="T47" fmla="*/ 2147483646 h 1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
              <a:gd name="T73" fmla="*/ 0 h 13"/>
              <a:gd name="T74" fmla="*/ 13 w 13"/>
              <a:gd name="T75" fmla="*/ 13 h 1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 h="13">
                <a:moveTo>
                  <a:pt x="4" y="13"/>
                </a:moveTo>
                <a:lnTo>
                  <a:pt x="8" y="10"/>
                </a:lnTo>
                <a:lnTo>
                  <a:pt x="10" y="10"/>
                </a:lnTo>
                <a:lnTo>
                  <a:pt x="10" y="8"/>
                </a:lnTo>
                <a:lnTo>
                  <a:pt x="11" y="8"/>
                </a:lnTo>
                <a:lnTo>
                  <a:pt x="11" y="6"/>
                </a:lnTo>
                <a:lnTo>
                  <a:pt x="13" y="6"/>
                </a:lnTo>
                <a:lnTo>
                  <a:pt x="8" y="0"/>
                </a:lnTo>
                <a:lnTo>
                  <a:pt x="6" y="0"/>
                </a:lnTo>
                <a:lnTo>
                  <a:pt x="6" y="2"/>
                </a:lnTo>
                <a:lnTo>
                  <a:pt x="4" y="2"/>
                </a:lnTo>
                <a:lnTo>
                  <a:pt x="2" y="4"/>
                </a:lnTo>
                <a:lnTo>
                  <a:pt x="2" y="6"/>
                </a:lnTo>
                <a:lnTo>
                  <a:pt x="0" y="8"/>
                </a:lnTo>
                <a:lnTo>
                  <a:pt x="0" y="10"/>
                </a:lnTo>
                <a:lnTo>
                  <a:pt x="4" y="6"/>
                </a:lnTo>
                <a:lnTo>
                  <a:pt x="4" y="13"/>
                </a:lnTo>
                <a:lnTo>
                  <a:pt x="8" y="13"/>
                </a:lnTo>
                <a:lnTo>
                  <a:pt x="8" y="10"/>
                </a:lnTo>
                <a:lnTo>
                  <a:pt x="4" y="1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13" name="Freeform 185"/>
          <p:cNvSpPr>
            <a:spLocks/>
          </p:cNvSpPr>
          <p:nvPr/>
        </p:nvSpPr>
        <p:spPr bwMode="auto">
          <a:xfrm>
            <a:off x="5012532" y="2958703"/>
            <a:ext cx="16669" cy="14288"/>
          </a:xfrm>
          <a:custGeom>
            <a:avLst/>
            <a:gdLst>
              <a:gd name="T0" fmla="*/ 2147483646 w 10"/>
              <a:gd name="T1" fmla="*/ 2147483646 h 9"/>
              <a:gd name="T2" fmla="*/ 2147483646 w 10"/>
              <a:gd name="T3" fmla="*/ 2147483646 h 9"/>
              <a:gd name="T4" fmla="*/ 2147483646 w 10"/>
              <a:gd name="T5" fmla="*/ 2147483646 h 9"/>
              <a:gd name="T6" fmla="*/ 2147483646 w 10"/>
              <a:gd name="T7" fmla="*/ 2147483646 h 9"/>
              <a:gd name="T8" fmla="*/ 2147483646 w 10"/>
              <a:gd name="T9" fmla="*/ 2147483646 h 9"/>
              <a:gd name="T10" fmla="*/ 2147483646 w 10"/>
              <a:gd name="T11" fmla="*/ 2147483646 h 9"/>
              <a:gd name="T12" fmla="*/ 2147483646 w 10"/>
              <a:gd name="T13" fmla="*/ 2147483646 h 9"/>
              <a:gd name="T14" fmla="*/ 2147483646 w 10"/>
              <a:gd name="T15" fmla="*/ 2147483646 h 9"/>
              <a:gd name="T16" fmla="*/ 2147483646 w 10"/>
              <a:gd name="T17" fmla="*/ 2147483646 h 9"/>
              <a:gd name="T18" fmla="*/ 2147483646 w 10"/>
              <a:gd name="T19" fmla="*/ 2147483646 h 9"/>
              <a:gd name="T20" fmla="*/ 2147483646 w 10"/>
              <a:gd name="T21" fmla="*/ 0 h 9"/>
              <a:gd name="T22" fmla="*/ 2147483646 w 10"/>
              <a:gd name="T23" fmla="*/ 0 h 9"/>
              <a:gd name="T24" fmla="*/ 2147483646 w 10"/>
              <a:gd name="T25" fmla="*/ 0 h 9"/>
              <a:gd name="T26" fmla="*/ 2147483646 w 10"/>
              <a:gd name="T27" fmla="*/ 2147483646 h 9"/>
              <a:gd name="T28" fmla="*/ 2147483646 w 10"/>
              <a:gd name="T29" fmla="*/ 2147483646 h 9"/>
              <a:gd name="T30" fmla="*/ 2147483646 w 10"/>
              <a:gd name="T31" fmla="*/ 2147483646 h 9"/>
              <a:gd name="T32" fmla="*/ 2147483646 w 10"/>
              <a:gd name="T33" fmla="*/ 2147483646 h 9"/>
              <a:gd name="T34" fmla="*/ 2147483646 w 10"/>
              <a:gd name="T35" fmla="*/ 2147483646 h 9"/>
              <a:gd name="T36" fmla="*/ 2147483646 w 10"/>
              <a:gd name="T37" fmla="*/ 2147483646 h 9"/>
              <a:gd name="T38" fmla="*/ 0 w 10"/>
              <a:gd name="T39" fmla="*/ 2147483646 h 9"/>
              <a:gd name="T40" fmla="*/ 2147483646 w 10"/>
              <a:gd name="T41" fmla="*/ 2147483646 h 9"/>
              <a:gd name="T42" fmla="*/ 0 w 10"/>
              <a:gd name="T43" fmla="*/ 2147483646 h 9"/>
              <a:gd name="T44" fmla="*/ 0 w 10"/>
              <a:gd name="T45" fmla="*/ 2147483646 h 9"/>
              <a:gd name="T46" fmla="*/ 2147483646 w 10"/>
              <a:gd name="T47" fmla="*/ 2147483646 h 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
              <a:gd name="T73" fmla="*/ 0 h 9"/>
              <a:gd name="T74" fmla="*/ 10 w 10"/>
              <a:gd name="T75" fmla="*/ 9 h 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 h="9">
                <a:moveTo>
                  <a:pt x="10" y="6"/>
                </a:moveTo>
                <a:lnTo>
                  <a:pt x="4" y="9"/>
                </a:lnTo>
                <a:lnTo>
                  <a:pt x="6" y="9"/>
                </a:lnTo>
                <a:lnTo>
                  <a:pt x="8" y="9"/>
                </a:lnTo>
                <a:lnTo>
                  <a:pt x="10" y="6"/>
                </a:lnTo>
                <a:lnTo>
                  <a:pt x="10" y="7"/>
                </a:lnTo>
                <a:lnTo>
                  <a:pt x="8" y="7"/>
                </a:lnTo>
                <a:lnTo>
                  <a:pt x="8" y="0"/>
                </a:lnTo>
                <a:lnTo>
                  <a:pt x="6" y="0"/>
                </a:lnTo>
                <a:lnTo>
                  <a:pt x="4" y="0"/>
                </a:lnTo>
                <a:lnTo>
                  <a:pt x="2" y="4"/>
                </a:lnTo>
                <a:lnTo>
                  <a:pt x="4" y="2"/>
                </a:lnTo>
                <a:lnTo>
                  <a:pt x="6" y="2"/>
                </a:lnTo>
                <a:lnTo>
                  <a:pt x="4" y="2"/>
                </a:lnTo>
                <a:lnTo>
                  <a:pt x="0" y="6"/>
                </a:lnTo>
                <a:lnTo>
                  <a:pt x="4" y="2"/>
                </a:lnTo>
                <a:lnTo>
                  <a:pt x="0" y="2"/>
                </a:lnTo>
                <a:lnTo>
                  <a:pt x="0" y="6"/>
                </a:lnTo>
                <a:lnTo>
                  <a:pt x="10" y="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14" name="Freeform 186"/>
          <p:cNvSpPr>
            <a:spLocks/>
          </p:cNvSpPr>
          <p:nvPr/>
        </p:nvSpPr>
        <p:spPr bwMode="auto">
          <a:xfrm>
            <a:off x="5012532" y="2968229"/>
            <a:ext cx="16669" cy="11906"/>
          </a:xfrm>
          <a:custGeom>
            <a:avLst/>
            <a:gdLst>
              <a:gd name="T0" fmla="*/ 2147483646 w 10"/>
              <a:gd name="T1" fmla="*/ 2147483646 h 7"/>
              <a:gd name="T2" fmla="*/ 2147483646 w 10"/>
              <a:gd name="T3" fmla="*/ 2147483646 h 7"/>
              <a:gd name="T4" fmla="*/ 2147483646 w 10"/>
              <a:gd name="T5" fmla="*/ 0 h 7"/>
              <a:gd name="T6" fmla="*/ 0 w 10"/>
              <a:gd name="T7" fmla="*/ 0 h 7"/>
              <a:gd name="T8" fmla="*/ 0 w 10"/>
              <a:gd name="T9" fmla="*/ 2147483646 h 7"/>
              <a:gd name="T10" fmla="*/ 2147483646 w 10"/>
              <a:gd name="T11" fmla="*/ 0 h 7"/>
              <a:gd name="T12" fmla="*/ 2147483646 w 10"/>
              <a:gd name="T13" fmla="*/ 2147483646 h 7"/>
              <a:gd name="T14" fmla="*/ 2147483646 w 10"/>
              <a:gd name="T15" fmla="*/ 2147483646 h 7"/>
              <a:gd name="T16" fmla="*/ 2147483646 w 10"/>
              <a:gd name="T17" fmla="*/ 2147483646 h 7"/>
              <a:gd name="T18" fmla="*/ 2147483646 w 10"/>
              <a:gd name="T19" fmla="*/ 2147483646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7"/>
              <a:gd name="T32" fmla="*/ 10 w 10"/>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7">
                <a:moveTo>
                  <a:pt x="4" y="7"/>
                </a:moveTo>
                <a:lnTo>
                  <a:pt x="10" y="3"/>
                </a:lnTo>
                <a:lnTo>
                  <a:pt x="10" y="0"/>
                </a:lnTo>
                <a:lnTo>
                  <a:pt x="0" y="0"/>
                </a:lnTo>
                <a:lnTo>
                  <a:pt x="0" y="3"/>
                </a:lnTo>
                <a:lnTo>
                  <a:pt x="4" y="0"/>
                </a:lnTo>
                <a:lnTo>
                  <a:pt x="4" y="7"/>
                </a:lnTo>
                <a:lnTo>
                  <a:pt x="10" y="7"/>
                </a:lnTo>
                <a:lnTo>
                  <a:pt x="10" y="3"/>
                </a:lnTo>
                <a:lnTo>
                  <a:pt x="4" y="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15" name="Freeform 187"/>
          <p:cNvSpPr>
            <a:spLocks/>
          </p:cNvSpPr>
          <p:nvPr/>
        </p:nvSpPr>
        <p:spPr bwMode="auto">
          <a:xfrm>
            <a:off x="5008960" y="2968229"/>
            <a:ext cx="16669" cy="11906"/>
          </a:xfrm>
          <a:custGeom>
            <a:avLst/>
            <a:gdLst>
              <a:gd name="T0" fmla="*/ 2147483646 w 10"/>
              <a:gd name="T1" fmla="*/ 2147483646 h 7"/>
              <a:gd name="T2" fmla="*/ 2147483646 w 10"/>
              <a:gd name="T3" fmla="*/ 2147483646 h 7"/>
              <a:gd name="T4" fmla="*/ 2147483646 w 10"/>
              <a:gd name="T5" fmla="*/ 2147483646 h 7"/>
              <a:gd name="T6" fmla="*/ 2147483646 w 10"/>
              <a:gd name="T7" fmla="*/ 0 h 7"/>
              <a:gd name="T8" fmla="*/ 2147483646 w 10"/>
              <a:gd name="T9" fmla="*/ 0 h 7"/>
              <a:gd name="T10" fmla="*/ 0 w 10"/>
              <a:gd name="T11" fmla="*/ 2147483646 h 7"/>
              <a:gd name="T12" fmla="*/ 2147483646 w 10"/>
              <a:gd name="T13" fmla="*/ 0 h 7"/>
              <a:gd name="T14" fmla="*/ 0 w 10"/>
              <a:gd name="T15" fmla="*/ 0 h 7"/>
              <a:gd name="T16" fmla="*/ 0 w 10"/>
              <a:gd name="T17" fmla="*/ 2147483646 h 7"/>
              <a:gd name="T18" fmla="*/ 2147483646 w 10"/>
              <a:gd name="T19" fmla="*/ 2147483646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7"/>
              <a:gd name="T32" fmla="*/ 10 w 10"/>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7">
                <a:moveTo>
                  <a:pt x="10" y="3"/>
                </a:moveTo>
                <a:lnTo>
                  <a:pt x="4" y="7"/>
                </a:lnTo>
                <a:lnTo>
                  <a:pt x="6" y="7"/>
                </a:lnTo>
                <a:lnTo>
                  <a:pt x="6" y="0"/>
                </a:lnTo>
                <a:lnTo>
                  <a:pt x="4" y="0"/>
                </a:lnTo>
                <a:lnTo>
                  <a:pt x="0" y="3"/>
                </a:lnTo>
                <a:lnTo>
                  <a:pt x="4" y="0"/>
                </a:lnTo>
                <a:lnTo>
                  <a:pt x="0" y="0"/>
                </a:lnTo>
                <a:lnTo>
                  <a:pt x="0" y="3"/>
                </a:lnTo>
                <a:lnTo>
                  <a:pt x="10"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16" name="Freeform 188"/>
          <p:cNvSpPr>
            <a:spLocks/>
          </p:cNvSpPr>
          <p:nvPr/>
        </p:nvSpPr>
        <p:spPr bwMode="auto">
          <a:xfrm>
            <a:off x="5008960" y="2972992"/>
            <a:ext cx="16669" cy="10715"/>
          </a:xfrm>
          <a:custGeom>
            <a:avLst/>
            <a:gdLst>
              <a:gd name="T0" fmla="*/ 2147483646 w 10"/>
              <a:gd name="T1" fmla="*/ 2147483646 h 6"/>
              <a:gd name="T2" fmla="*/ 2147483646 w 10"/>
              <a:gd name="T3" fmla="*/ 2147483646 h 6"/>
              <a:gd name="T4" fmla="*/ 2147483646 w 10"/>
              <a:gd name="T5" fmla="*/ 0 h 6"/>
              <a:gd name="T6" fmla="*/ 0 w 10"/>
              <a:gd name="T7" fmla="*/ 0 h 6"/>
              <a:gd name="T8" fmla="*/ 0 w 10"/>
              <a:gd name="T9" fmla="*/ 2147483646 h 6"/>
              <a:gd name="T10" fmla="*/ 2147483646 w 10"/>
              <a:gd name="T11" fmla="*/ 0 h 6"/>
              <a:gd name="T12" fmla="*/ 2147483646 w 10"/>
              <a:gd name="T13" fmla="*/ 2147483646 h 6"/>
              <a:gd name="T14" fmla="*/ 0 60000 65536"/>
              <a:gd name="T15" fmla="*/ 0 60000 65536"/>
              <a:gd name="T16" fmla="*/ 0 60000 65536"/>
              <a:gd name="T17" fmla="*/ 0 60000 65536"/>
              <a:gd name="T18" fmla="*/ 0 60000 65536"/>
              <a:gd name="T19" fmla="*/ 0 60000 65536"/>
              <a:gd name="T20" fmla="*/ 0 60000 65536"/>
              <a:gd name="T21" fmla="*/ 0 w 10"/>
              <a:gd name="T22" fmla="*/ 0 h 6"/>
              <a:gd name="T23" fmla="*/ 10 w 10"/>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6">
                <a:moveTo>
                  <a:pt x="8" y="6"/>
                </a:moveTo>
                <a:lnTo>
                  <a:pt x="10" y="4"/>
                </a:lnTo>
                <a:lnTo>
                  <a:pt x="10" y="0"/>
                </a:lnTo>
                <a:lnTo>
                  <a:pt x="0" y="0"/>
                </a:lnTo>
                <a:lnTo>
                  <a:pt x="0" y="4"/>
                </a:lnTo>
                <a:lnTo>
                  <a:pt x="2" y="0"/>
                </a:lnTo>
                <a:lnTo>
                  <a:pt x="8" y="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17" name="Freeform 189"/>
          <p:cNvSpPr>
            <a:spLocks/>
          </p:cNvSpPr>
          <p:nvPr/>
        </p:nvSpPr>
        <p:spPr bwMode="auto">
          <a:xfrm>
            <a:off x="5008960" y="2972991"/>
            <a:ext cx="13097" cy="16669"/>
          </a:xfrm>
          <a:custGeom>
            <a:avLst/>
            <a:gdLst>
              <a:gd name="T0" fmla="*/ 2147483646 w 8"/>
              <a:gd name="T1" fmla="*/ 2147483646 h 10"/>
              <a:gd name="T2" fmla="*/ 2147483646 w 8"/>
              <a:gd name="T3" fmla="*/ 2147483646 h 10"/>
              <a:gd name="T4" fmla="*/ 2147483646 w 8"/>
              <a:gd name="T5" fmla="*/ 2147483646 h 10"/>
              <a:gd name="T6" fmla="*/ 2147483646 w 8"/>
              <a:gd name="T7" fmla="*/ 0 h 10"/>
              <a:gd name="T8" fmla="*/ 0 w 8"/>
              <a:gd name="T9" fmla="*/ 2147483646 h 10"/>
              <a:gd name="T10" fmla="*/ 2147483646 w 8"/>
              <a:gd name="T11" fmla="*/ 2147483646 h 10"/>
              <a:gd name="T12" fmla="*/ 2147483646 w 8"/>
              <a:gd name="T13" fmla="*/ 2147483646 h 10"/>
              <a:gd name="T14" fmla="*/ 0 60000 65536"/>
              <a:gd name="T15" fmla="*/ 0 60000 65536"/>
              <a:gd name="T16" fmla="*/ 0 60000 65536"/>
              <a:gd name="T17" fmla="*/ 0 60000 65536"/>
              <a:gd name="T18" fmla="*/ 0 60000 65536"/>
              <a:gd name="T19" fmla="*/ 0 60000 65536"/>
              <a:gd name="T20" fmla="*/ 0 60000 65536"/>
              <a:gd name="T21" fmla="*/ 0 w 8"/>
              <a:gd name="T22" fmla="*/ 0 h 10"/>
              <a:gd name="T23" fmla="*/ 8 w 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10">
                <a:moveTo>
                  <a:pt x="4" y="10"/>
                </a:moveTo>
                <a:lnTo>
                  <a:pt x="6" y="8"/>
                </a:lnTo>
                <a:lnTo>
                  <a:pt x="8" y="6"/>
                </a:lnTo>
                <a:lnTo>
                  <a:pt x="2" y="0"/>
                </a:lnTo>
                <a:lnTo>
                  <a:pt x="0" y="2"/>
                </a:lnTo>
                <a:lnTo>
                  <a:pt x="4" y="2"/>
                </a:lnTo>
                <a:lnTo>
                  <a:pt x="4" y="1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18" name="Freeform 190"/>
          <p:cNvSpPr>
            <a:spLocks/>
          </p:cNvSpPr>
          <p:nvPr/>
        </p:nvSpPr>
        <p:spPr bwMode="auto">
          <a:xfrm>
            <a:off x="5001816" y="2976563"/>
            <a:ext cx="16669" cy="13097"/>
          </a:xfrm>
          <a:custGeom>
            <a:avLst/>
            <a:gdLst>
              <a:gd name="T0" fmla="*/ 2147483646 w 10"/>
              <a:gd name="T1" fmla="*/ 2147483646 h 8"/>
              <a:gd name="T2" fmla="*/ 2147483646 w 10"/>
              <a:gd name="T3" fmla="*/ 2147483646 h 8"/>
              <a:gd name="T4" fmla="*/ 2147483646 w 10"/>
              <a:gd name="T5" fmla="*/ 2147483646 h 8"/>
              <a:gd name="T6" fmla="*/ 2147483646 w 10"/>
              <a:gd name="T7" fmla="*/ 0 h 8"/>
              <a:gd name="T8" fmla="*/ 2147483646 w 10"/>
              <a:gd name="T9" fmla="*/ 0 h 8"/>
              <a:gd name="T10" fmla="*/ 0 w 10"/>
              <a:gd name="T11" fmla="*/ 2147483646 h 8"/>
              <a:gd name="T12" fmla="*/ 2147483646 w 10"/>
              <a:gd name="T13" fmla="*/ 0 h 8"/>
              <a:gd name="T14" fmla="*/ 0 w 10"/>
              <a:gd name="T15" fmla="*/ 0 h 8"/>
              <a:gd name="T16" fmla="*/ 0 w 10"/>
              <a:gd name="T17" fmla="*/ 2147483646 h 8"/>
              <a:gd name="T18" fmla="*/ 2147483646 w 10"/>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8"/>
              <a:gd name="T32" fmla="*/ 10 w 10"/>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8">
                <a:moveTo>
                  <a:pt x="10" y="4"/>
                </a:moveTo>
                <a:lnTo>
                  <a:pt x="6" y="8"/>
                </a:lnTo>
                <a:lnTo>
                  <a:pt x="8" y="8"/>
                </a:lnTo>
                <a:lnTo>
                  <a:pt x="8" y="0"/>
                </a:lnTo>
                <a:lnTo>
                  <a:pt x="6" y="0"/>
                </a:lnTo>
                <a:lnTo>
                  <a:pt x="0" y="4"/>
                </a:lnTo>
                <a:lnTo>
                  <a:pt x="6" y="0"/>
                </a:lnTo>
                <a:lnTo>
                  <a:pt x="0" y="0"/>
                </a:lnTo>
                <a:lnTo>
                  <a:pt x="0" y="4"/>
                </a:lnTo>
                <a:lnTo>
                  <a:pt x="1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19" name="Freeform 191"/>
          <p:cNvSpPr>
            <a:spLocks/>
          </p:cNvSpPr>
          <p:nvPr/>
        </p:nvSpPr>
        <p:spPr bwMode="auto">
          <a:xfrm>
            <a:off x="5001816" y="2980135"/>
            <a:ext cx="16669" cy="9525"/>
          </a:xfrm>
          <a:custGeom>
            <a:avLst/>
            <a:gdLst>
              <a:gd name="T0" fmla="*/ 2147483646 w 10"/>
              <a:gd name="T1" fmla="*/ 2147483646 h 6"/>
              <a:gd name="T2" fmla="*/ 2147483646 w 10"/>
              <a:gd name="T3" fmla="*/ 2147483646 h 6"/>
              <a:gd name="T4" fmla="*/ 2147483646 w 10"/>
              <a:gd name="T5" fmla="*/ 2147483646 h 6"/>
              <a:gd name="T6" fmla="*/ 0 w 10"/>
              <a:gd name="T7" fmla="*/ 2147483646 h 6"/>
              <a:gd name="T8" fmla="*/ 0 w 10"/>
              <a:gd name="T9" fmla="*/ 2147483646 h 6"/>
              <a:gd name="T10" fmla="*/ 2147483646 w 10"/>
              <a:gd name="T11" fmla="*/ 0 h 6"/>
              <a:gd name="T12" fmla="*/ 2147483646 w 10"/>
              <a:gd name="T13" fmla="*/ 2147483646 h 6"/>
              <a:gd name="T14" fmla="*/ 0 60000 65536"/>
              <a:gd name="T15" fmla="*/ 0 60000 65536"/>
              <a:gd name="T16" fmla="*/ 0 60000 65536"/>
              <a:gd name="T17" fmla="*/ 0 60000 65536"/>
              <a:gd name="T18" fmla="*/ 0 60000 65536"/>
              <a:gd name="T19" fmla="*/ 0 60000 65536"/>
              <a:gd name="T20" fmla="*/ 0 60000 65536"/>
              <a:gd name="T21" fmla="*/ 0 w 10"/>
              <a:gd name="T22" fmla="*/ 0 h 6"/>
              <a:gd name="T23" fmla="*/ 10 w 10"/>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6">
                <a:moveTo>
                  <a:pt x="8" y="6"/>
                </a:moveTo>
                <a:lnTo>
                  <a:pt x="10" y="4"/>
                </a:lnTo>
                <a:lnTo>
                  <a:pt x="10" y="2"/>
                </a:lnTo>
                <a:lnTo>
                  <a:pt x="0" y="2"/>
                </a:lnTo>
                <a:lnTo>
                  <a:pt x="0" y="4"/>
                </a:lnTo>
                <a:lnTo>
                  <a:pt x="2" y="0"/>
                </a:lnTo>
                <a:lnTo>
                  <a:pt x="8" y="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20" name="Freeform 192"/>
          <p:cNvSpPr>
            <a:spLocks/>
          </p:cNvSpPr>
          <p:nvPr/>
        </p:nvSpPr>
        <p:spPr bwMode="auto">
          <a:xfrm>
            <a:off x="5001816" y="2980135"/>
            <a:ext cx="13097" cy="16669"/>
          </a:xfrm>
          <a:custGeom>
            <a:avLst/>
            <a:gdLst>
              <a:gd name="T0" fmla="*/ 2147483646 w 8"/>
              <a:gd name="T1" fmla="*/ 2147483646 h 10"/>
              <a:gd name="T2" fmla="*/ 2147483646 w 8"/>
              <a:gd name="T3" fmla="*/ 2147483646 h 10"/>
              <a:gd name="T4" fmla="*/ 2147483646 w 8"/>
              <a:gd name="T5" fmla="*/ 2147483646 h 10"/>
              <a:gd name="T6" fmla="*/ 2147483646 w 8"/>
              <a:gd name="T7" fmla="*/ 0 h 10"/>
              <a:gd name="T8" fmla="*/ 0 w 8"/>
              <a:gd name="T9" fmla="*/ 2147483646 h 10"/>
              <a:gd name="T10" fmla="*/ 2147483646 w 8"/>
              <a:gd name="T11" fmla="*/ 2147483646 h 10"/>
              <a:gd name="T12" fmla="*/ 2147483646 w 8"/>
              <a:gd name="T13" fmla="*/ 2147483646 h 10"/>
              <a:gd name="T14" fmla="*/ 0 60000 65536"/>
              <a:gd name="T15" fmla="*/ 0 60000 65536"/>
              <a:gd name="T16" fmla="*/ 0 60000 65536"/>
              <a:gd name="T17" fmla="*/ 0 60000 65536"/>
              <a:gd name="T18" fmla="*/ 0 60000 65536"/>
              <a:gd name="T19" fmla="*/ 0 60000 65536"/>
              <a:gd name="T20" fmla="*/ 0 60000 65536"/>
              <a:gd name="T21" fmla="*/ 0 w 8"/>
              <a:gd name="T22" fmla="*/ 0 h 10"/>
              <a:gd name="T23" fmla="*/ 8 w 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10">
                <a:moveTo>
                  <a:pt x="4" y="10"/>
                </a:moveTo>
                <a:lnTo>
                  <a:pt x="6" y="8"/>
                </a:lnTo>
                <a:lnTo>
                  <a:pt x="8" y="6"/>
                </a:lnTo>
                <a:lnTo>
                  <a:pt x="2" y="0"/>
                </a:lnTo>
                <a:lnTo>
                  <a:pt x="0" y="2"/>
                </a:lnTo>
                <a:lnTo>
                  <a:pt x="4" y="2"/>
                </a:lnTo>
                <a:lnTo>
                  <a:pt x="4" y="1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21" name="Freeform 193"/>
          <p:cNvSpPr>
            <a:spLocks/>
          </p:cNvSpPr>
          <p:nvPr/>
        </p:nvSpPr>
        <p:spPr bwMode="auto">
          <a:xfrm>
            <a:off x="4983956" y="2983706"/>
            <a:ext cx="25004" cy="19050"/>
          </a:xfrm>
          <a:custGeom>
            <a:avLst/>
            <a:gdLst>
              <a:gd name="T0" fmla="*/ 2147483646 w 15"/>
              <a:gd name="T1" fmla="*/ 2147483646 h 12"/>
              <a:gd name="T2" fmla="*/ 2147483646 w 15"/>
              <a:gd name="T3" fmla="*/ 2147483646 h 12"/>
              <a:gd name="T4" fmla="*/ 2147483646 w 15"/>
              <a:gd name="T5" fmla="*/ 2147483646 h 12"/>
              <a:gd name="T6" fmla="*/ 2147483646 w 15"/>
              <a:gd name="T7" fmla="*/ 2147483646 h 12"/>
              <a:gd name="T8" fmla="*/ 2147483646 w 15"/>
              <a:gd name="T9" fmla="*/ 2147483646 h 12"/>
              <a:gd name="T10" fmla="*/ 2147483646 w 15"/>
              <a:gd name="T11" fmla="*/ 2147483646 h 12"/>
              <a:gd name="T12" fmla="*/ 2147483646 w 15"/>
              <a:gd name="T13" fmla="*/ 2147483646 h 12"/>
              <a:gd name="T14" fmla="*/ 2147483646 w 15"/>
              <a:gd name="T15" fmla="*/ 2147483646 h 12"/>
              <a:gd name="T16" fmla="*/ 2147483646 w 15"/>
              <a:gd name="T17" fmla="*/ 2147483646 h 12"/>
              <a:gd name="T18" fmla="*/ 2147483646 w 15"/>
              <a:gd name="T19" fmla="*/ 2147483646 h 12"/>
              <a:gd name="T20" fmla="*/ 2147483646 w 15"/>
              <a:gd name="T21" fmla="*/ 0 h 12"/>
              <a:gd name="T22" fmla="*/ 2147483646 w 15"/>
              <a:gd name="T23" fmla="*/ 0 h 12"/>
              <a:gd name="T24" fmla="*/ 2147483646 w 15"/>
              <a:gd name="T25" fmla="*/ 0 h 12"/>
              <a:gd name="T26" fmla="*/ 2147483646 w 15"/>
              <a:gd name="T27" fmla="*/ 0 h 12"/>
              <a:gd name="T28" fmla="*/ 2147483646 w 15"/>
              <a:gd name="T29" fmla="*/ 2147483646 h 12"/>
              <a:gd name="T30" fmla="*/ 2147483646 w 15"/>
              <a:gd name="T31" fmla="*/ 2147483646 h 12"/>
              <a:gd name="T32" fmla="*/ 2147483646 w 15"/>
              <a:gd name="T33" fmla="*/ 2147483646 h 12"/>
              <a:gd name="T34" fmla="*/ 2147483646 w 15"/>
              <a:gd name="T35" fmla="*/ 2147483646 h 12"/>
              <a:gd name="T36" fmla="*/ 2147483646 w 15"/>
              <a:gd name="T37" fmla="*/ 2147483646 h 12"/>
              <a:gd name="T38" fmla="*/ 0 w 15"/>
              <a:gd name="T39" fmla="*/ 2147483646 h 12"/>
              <a:gd name="T40" fmla="*/ 2147483646 w 15"/>
              <a:gd name="T41" fmla="*/ 2147483646 h 12"/>
              <a:gd name="T42" fmla="*/ 2147483646 w 15"/>
              <a:gd name="T43" fmla="*/ 2147483646 h 12"/>
              <a:gd name="T44" fmla="*/ 0 w 15"/>
              <a:gd name="T45" fmla="*/ 2147483646 h 12"/>
              <a:gd name="T46" fmla="*/ 2147483646 w 15"/>
              <a:gd name="T47" fmla="*/ 2147483646 h 1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
              <a:gd name="T73" fmla="*/ 0 h 12"/>
              <a:gd name="T74" fmla="*/ 15 w 15"/>
              <a:gd name="T75" fmla="*/ 12 h 1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 h="12">
                <a:moveTo>
                  <a:pt x="8" y="10"/>
                </a:moveTo>
                <a:lnTo>
                  <a:pt x="4" y="12"/>
                </a:lnTo>
                <a:lnTo>
                  <a:pt x="6" y="12"/>
                </a:lnTo>
                <a:lnTo>
                  <a:pt x="8" y="10"/>
                </a:lnTo>
                <a:lnTo>
                  <a:pt x="9" y="10"/>
                </a:lnTo>
                <a:lnTo>
                  <a:pt x="11" y="10"/>
                </a:lnTo>
                <a:lnTo>
                  <a:pt x="11" y="8"/>
                </a:lnTo>
                <a:lnTo>
                  <a:pt x="13" y="8"/>
                </a:lnTo>
                <a:lnTo>
                  <a:pt x="15" y="8"/>
                </a:lnTo>
                <a:lnTo>
                  <a:pt x="15" y="0"/>
                </a:lnTo>
                <a:lnTo>
                  <a:pt x="11" y="0"/>
                </a:lnTo>
                <a:lnTo>
                  <a:pt x="9" y="0"/>
                </a:lnTo>
                <a:lnTo>
                  <a:pt x="8" y="2"/>
                </a:lnTo>
                <a:lnTo>
                  <a:pt x="6" y="2"/>
                </a:lnTo>
                <a:lnTo>
                  <a:pt x="4" y="4"/>
                </a:lnTo>
                <a:lnTo>
                  <a:pt x="0" y="6"/>
                </a:lnTo>
                <a:lnTo>
                  <a:pt x="4" y="4"/>
                </a:lnTo>
                <a:lnTo>
                  <a:pt x="2" y="4"/>
                </a:lnTo>
                <a:lnTo>
                  <a:pt x="0" y="6"/>
                </a:lnTo>
                <a:lnTo>
                  <a:pt x="8" y="1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22" name="Freeform 194"/>
          <p:cNvSpPr>
            <a:spLocks/>
          </p:cNvSpPr>
          <p:nvPr/>
        </p:nvSpPr>
        <p:spPr bwMode="auto">
          <a:xfrm>
            <a:off x="4980385" y="2993231"/>
            <a:ext cx="16669" cy="15479"/>
          </a:xfrm>
          <a:custGeom>
            <a:avLst/>
            <a:gdLst>
              <a:gd name="T0" fmla="*/ 2147483646 w 10"/>
              <a:gd name="T1" fmla="*/ 2147483646 h 9"/>
              <a:gd name="T2" fmla="*/ 2147483646 w 10"/>
              <a:gd name="T3" fmla="*/ 2147483646 h 9"/>
              <a:gd name="T4" fmla="*/ 2147483646 w 10"/>
              <a:gd name="T5" fmla="*/ 2147483646 h 9"/>
              <a:gd name="T6" fmla="*/ 2147483646 w 10"/>
              <a:gd name="T7" fmla="*/ 0 h 9"/>
              <a:gd name="T8" fmla="*/ 0 w 10"/>
              <a:gd name="T9" fmla="*/ 2147483646 h 9"/>
              <a:gd name="T10" fmla="*/ 2147483646 w 10"/>
              <a:gd name="T11" fmla="*/ 2147483646 h 9"/>
              <a:gd name="T12" fmla="*/ 2147483646 w 10"/>
              <a:gd name="T13" fmla="*/ 2147483646 h 9"/>
              <a:gd name="T14" fmla="*/ 2147483646 w 10"/>
              <a:gd name="T15" fmla="*/ 2147483646 h 9"/>
              <a:gd name="T16" fmla="*/ 2147483646 w 10"/>
              <a:gd name="T17" fmla="*/ 2147483646 h 9"/>
              <a:gd name="T18" fmla="*/ 2147483646 w 10"/>
              <a:gd name="T19" fmla="*/ 2147483646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9"/>
              <a:gd name="T32" fmla="*/ 10 w 10"/>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9">
                <a:moveTo>
                  <a:pt x="4" y="9"/>
                </a:moveTo>
                <a:lnTo>
                  <a:pt x="8" y="6"/>
                </a:lnTo>
                <a:lnTo>
                  <a:pt x="10" y="4"/>
                </a:lnTo>
                <a:lnTo>
                  <a:pt x="2" y="0"/>
                </a:lnTo>
                <a:lnTo>
                  <a:pt x="0" y="4"/>
                </a:lnTo>
                <a:lnTo>
                  <a:pt x="4" y="2"/>
                </a:lnTo>
                <a:lnTo>
                  <a:pt x="4" y="9"/>
                </a:lnTo>
                <a:lnTo>
                  <a:pt x="6" y="8"/>
                </a:lnTo>
                <a:lnTo>
                  <a:pt x="8" y="6"/>
                </a:lnTo>
                <a:lnTo>
                  <a:pt x="4" y="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23" name="Freeform 195"/>
          <p:cNvSpPr>
            <a:spLocks/>
          </p:cNvSpPr>
          <p:nvPr/>
        </p:nvSpPr>
        <p:spPr bwMode="auto">
          <a:xfrm>
            <a:off x="4961335" y="2996803"/>
            <a:ext cx="26194" cy="14288"/>
          </a:xfrm>
          <a:custGeom>
            <a:avLst/>
            <a:gdLst>
              <a:gd name="T0" fmla="*/ 2147483646 w 16"/>
              <a:gd name="T1" fmla="*/ 2147483646 h 9"/>
              <a:gd name="T2" fmla="*/ 2147483646 w 16"/>
              <a:gd name="T3" fmla="*/ 2147483646 h 9"/>
              <a:gd name="T4" fmla="*/ 2147483646 w 16"/>
              <a:gd name="T5" fmla="*/ 2147483646 h 9"/>
              <a:gd name="T6" fmla="*/ 2147483646 w 16"/>
              <a:gd name="T7" fmla="*/ 0 h 9"/>
              <a:gd name="T8" fmla="*/ 2147483646 w 16"/>
              <a:gd name="T9" fmla="*/ 0 h 9"/>
              <a:gd name="T10" fmla="*/ 0 w 16"/>
              <a:gd name="T11" fmla="*/ 2147483646 h 9"/>
              <a:gd name="T12" fmla="*/ 2147483646 w 16"/>
              <a:gd name="T13" fmla="*/ 0 h 9"/>
              <a:gd name="T14" fmla="*/ 0 w 16"/>
              <a:gd name="T15" fmla="*/ 2147483646 h 9"/>
              <a:gd name="T16" fmla="*/ 0 w 16"/>
              <a:gd name="T17" fmla="*/ 2147483646 h 9"/>
              <a:gd name="T18" fmla="*/ 2147483646 w 16"/>
              <a:gd name="T19" fmla="*/ 2147483646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9"/>
              <a:gd name="T32" fmla="*/ 16 w 16"/>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9">
                <a:moveTo>
                  <a:pt x="8" y="6"/>
                </a:moveTo>
                <a:lnTo>
                  <a:pt x="4" y="9"/>
                </a:lnTo>
                <a:lnTo>
                  <a:pt x="16" y="7"/>
                </a:lnTo>
                <a:lnTo>
                  <a:pt x="16" y="0"/>
                </a:lnTo>
                <a:lnTo>
                  <a:pt x="4" y="0"/>
                </a:lnTo>
                <a:lnTo>
                  <a:pt x="0" y="6"/>
                </a:lnTo>
                <a:lnTo>
                  <a:pt x="4" y="0"/>
                </a:lnTo>
                <a:lnTo>
                  <a:pt x="0" y="2"/>
                </a:lnTo>
                <a:lnTo>
                  <a:pt x="0" y="6"/>
                </a:lnTo>
                <a:lnTo>
                  <a:pt x="8" y="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24" name="Freeform 196"/>
          <p:cNvSpPr>
            <a:spLocks/>
          </p:cNvSpPr>
          <p:nvPr/>
        </p:nvSpPr>
        <p:spPr bwMode="auto">
          <a:xfrm>
            <a:off x="4961335" y="3002757"/>
            <a:ext cx="13097" cy="8335"/>
          </a:xfrm>
          <a:custGeom>
            <a:avLst/>
            <a:gdLst>
              <a:gd name="T0" fmla="*/ 2147483646 w 8"/>
              <a:gd name="T1" fmla="*/ 2147483646 h 5"/>
              <a:gd name="T2" fmla="*/ 2147483646 w 8"/>
              <a:gd name="T3" fmla="*/ 2147483646 h 5"/>
              <a:gd name="T4" fmla="*/ 2147483646 w 8"/>
              <a:gd name="T5" fmla="*/ 2147483646 h 5"/>
              <a:gd name="T6" fmla="*/ 0 w 8"/>
              <a:gd name="T7" fmla="*/ 2147483646 h 5"/>
              <a:gd name="T8" fmla="*/ 0 w 8"/>
              <a:gd name="T9" fmla="*/ 2147483646 h 5"/>
              <a:gd name="T10" fmla="*/ 2147483646 w 8"/>
              <a:gd name="T11" fmla="*/ 0 h 5"/>
              <a:gd name="T12" fmla="*/ 2147483646 w 8"/>
              <a:gd name="T13" fmla="*/ 2147483646 h 5"/>
              <a:gd name="T14" fmla="*/ 2147483646 w 8"/>
              <a:gd name="T15" fmla="*/ 2147483646 h 5"/>
              <a:gd name="T16" fmla="*/ 2147483646 w 8"/>
              <a:gd name="T17" fmla="*/ 2147483646 h 5"/>
              <a:gd name="T18" fmla="*/ 2147483646 w 8"/>
              <a:gd name="T19" fmla="*/ 2147483646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5"/>
              <a:gd name="T32" fmla="*/ 8 w 8"/>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5">
                <a:moveTo>
                  <a:pt x="6" y="5"/>
                </a:moveTo>
                <a:lnTo>
                  <a:pt x="8" y="2"/>
                </a:lnTo>
                <a:lnTo>
                  <a:pt x="0" y="2"/>
                </a:lnTo>
                <a:lnTo>
                  <a:pt x="2" y="0"/>
                </a:lnTo>
                <a:lnTo>
                  <a:pt x="6" y="5"/>
                </a:lnTo>
                <a:lnTo>
                  <a:pt x="8" y="5"/>
                </a:lnTo>
                <a:lnTo>
                  <a:pt x="8" y="2"/>
                </a:lnTo>
                <a:lnTo>
                  <a:pt x="6" y="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25" name="Freeform 197"/>
          <p:cNvSpPr>
            <a:spLocks/>
          </p:cNvSpPr>
          <p:nvPr/>
        </p:nvSpPr>
        <p:spPr bwMode="auto">
          <a:xfrm>
            <a:off x="4949429" y="3002757"/>
            <a:ext cx="21431" cy="11906"/>
          </a:xfrm>
          <a:custGeom>
            <a:avLst/>
            <a:gdLst>
              <a:gd name="T0" fmla="*/ 2147483646 w 13"/>
              <a:gd name="T1" fmla="*/ 2147483646 h 7"/>
              <a:gd name="T2" fmla="*/ 2147483646 w 13"/>
              <a:gd name="T3" fmla="*/ 2147483646 h 7"/>
              <a:gd name="T4" fmla="*/ 2147483646 w 13"/>
              <a:gd name="T5" fmla="*/ 2147483646 h 7"/>
              <a:gd name="T6" fmla="*/ 2147483646 w 13"/>
              <a:gd name="T7" fmla="*/ 2147483646 h 7"/>
              <a:gd name="T8" fmla="*/ 2147483646 w 13"/>
              <a:gd name="T9" fmla="*/ 2147483646 h 7"/>
              <a:gd name="T10" fmla="*/ 2147483646 w 13"/>
              <a:gd name="T11" fmla="*/ 2147483646 h 7"/>
              <a:gd name="T12" fmla="*/ 2147483646 w 13"/>
              <a:gd name="T13" fmla="*/ 2147483646 h 7"/>
              <a:gd name="T14" fmla="*/ 2147483646 w 13"/>
              <a:gd name="T15" fmla="*/ 2147483646 h 7"/>
              <a:gd name="T16" fmla="*/ 2147483646 w 13"/>
              <a:gd name="T17" fmla="*/ 2147483646 h 7"/>
              <a:gd name="T18" fmla="*/ 2147483646 w 13"/>
              <a:gd name="T19" fmla="*/ 2147483646 h 7"/>
              <a:gd name="T20" fmla="*/ 2147483646 w 13"/>
              <a:gd name="T21" fmla="*/ 0 h 7"/>
              <a:gd name="T22" fmla="*/ 2147483646 w 13"/>
              <a:gd name="T23" fmla="*/ 0 h 7"/>
              <a:gd name="T24" fmla="*/ 2147483646 w 13"/>
              <a:gd name="T25" fmla="*/ 0 h 7"/>
              <a:gd name="T26" fmla="*/ 2147483646 w 13"/>
              <a:gd name="T27" fmla="*/ 0 h 7"/>
              <a:gd name="T28" fmla="*/ 2147483646 w 13"/>
              <a:gd name="T29" fmla="*/ 0 h 7"/>
              <a:gd name="T30" fmla="*/ 2147483646 w 13"/>
              <a:gd name="T31" fmla="*/ 0 h 7"/>
              <a:gd name="T32" fmla="*/ 2147483646 w 13"/>
              <a:gd name="T33" fmla="*/ 0 h 7"/>
              <a:gd name="T34" fmla="*/ 2147483646 w 13"/>
              <a:gd name="T35" fmla="*/ 0 h 7"/>
              <a:gd name="T36" fmla="*/ 2147483646 w 13"/>
              <a:gd name="T37" fmla="*/ 0 h 7"/>
              <a:gd name="T38" fmla="*/ 0 w 13"/>
              <a:gd name="T39" fmla="*/ 2147483646 h 7"/>
              <a:gd name="T40" fmla="*/ 2147483646 w 13"/>
              <a:gd name="T41" fmla="*/ 0 h 7"/>
              <a:gd name="T42" fmla="*/ 0 w 13"/>
              <a:gd name="T43" fmla="*/ 0 h 7"/>
              <a:gd name="T44" fmla="*/ 0 w 13"/>
              <a:gd name="T45" fmla="*/ 2147483646 h 7"/>
              <a:gd name="T46" fmla="*/ 2147483646 w 13"/>
              <a:gd name="T47" fmla="*/ 2147483646 h 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
              <a:gd name="T73" fmla="*/ 0 h 7"/>
              <a:gd name="T74" fmla="*/ 13 w 13"/>
              <a:gd name="T75" fmla="*/ 7 h 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 h="7">
                <a:moveTo>
                  <a:pt x="7" y="3"/>
                </a:moveTo>
                <a:lnTo>
                  <a:pt x="4" y="7"/>
                </a:lnTo>
                <a:lnTo>
                  <a:pt x="6" y="7"/>
                </a:lnTo>
                <a:lnTo>
                  <a:pt x="7" y="7"/>
                </a:lnTo>
                <a:lnTo>
                  <a:pt x="9" y="7"/>
                </a:lnTo>
                <a:lnTo>
                  <a:pt x="11" y="7"/>
                </a:lnTo>
                <a:lnTo>
                  <a:pt x="13" y="7"/>
                </a:lnTo>
                <a:lnTo>
                  <a:pt x="13" y="5"/>
                </a:lnTo>
                <a:lnTo>
                  <a:pt x="9" y="0"/>
                </a:lnTo>
                <a:lnTo>
                  <a:pt x="7" y="0"/>
                </a:lnTo>
                <a:lnTo>
                  <a:pt x="6" y="0"/>
                </a:lnTo>
                <a:lnTo>
                  <a:pt x="4" y="0"/>
                </a:lnTo>
                <a:lnTo>
                  <a:pt x="0" y="3"/>
                </a:lnTo>
                <a:lnTo>
                  <a:pt x="4" y="0"/>
                </a:lnTo>
                <a:lnTo>
                  <a:pt x="0" y="0"/>
                </a:lnTo>
                <a:lnTo>
                  <a:pt x="0" y="3"/>
                </a:lnTo>
                <a:lnTo>
                  <a:pt x="7"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26" name="Freeform 198"/>
          <p:cNvSpPr>
            <a:spLocks/>
          </p:cNvSpPr>
          <p:nvPr/>
        </p:nvSpPr>
        <p:spPr bwMode="auto">
          <a:xfrm>
            <a:off x="4949429" y="3002756"/>
            <a:ext cx="11906" cy="15479"/>
          </a:xfrm>
          <a:custGeom>
            <a:avLst/>
            <a:gdLst>
              <a:gd name="T0" fmla="*/ 2147483646 w 7"/>
              <a:gd name="T1" fmla="*/ 2147483646 h 9"/>
              <a:gd name="T2" fmla="*/ 2147483646 w 7"/>
              <a:gd name="T3" fmla="*/ 2147483646 h 9"/>
              <a:gd name="T4" fmla="*/ 2147483646 w 7"/>
              <a:gd name="T5" fmla="*/ 2147483646 h 9"/>
              <a:gd name="T6" fmla="*/ 0 w 7"/>
              <a:gd name="T7" fmla="*/ 2147483646 h 9"/>
              <a:gd name="T8" fmla="*/ 0 w 7"/>
              <a:gd name="T9" fmla="*/ 2147483646 h 9"/>
              <a:gd name="T10" fmla="*/ 2147483646 w 7"/>
              <a:gd name="T11" fmla="*/ 0 h 9"/>
              <a:gd name="T12" fmla="*/ 2147483646 w 7"/>
              <a:gd name="T13" fmla="*/ 2147483646 h 9"/>
              <a:gd name="T14" fmla="*/ 2147483646 w 7"/>
              <a:gd name="T15" fmla="*/ 2147483646 h 9"/>
              <a:gd name="T16" fmla="*/ 2147483646 w 7"/>
              <a:gd name="T17" fmla="*/ 2147483646 h 9"/>
              <a:gd name="T18" fmla="*/ 2147483646 w 7"/>
              <a:gd name="T19" fmla="*/ 2147483646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9"/>
              <a:gd name="T32" fmla="*/ 7 w 7"/>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9">
                <a:moveTo>
                  <a:pt x="4" y="9"/>
                </a:moveTo>
                <a:lnTo>
                  <a:pt x="7" y="3"/>
                </a:lnTo>
                <a:lnTo>
                  <a:pt x="0" y="3"/>
                </a:lnTo>
                <a:lnTo>
                  <a:pt x="4" y="0"/>
                </a:lnTo>
                <a:lnTo>
                  <a:pt x="4" y="9"/>
                </a:lnTo>
                <a:lnTo>
                  <a:pt x="7" y="9"/>
                </a:lnTo>
                <a:lnTo>
                  <a:pt x="7" y="3"/>
                </a:lnTo>
                <a:lnTo>
                  <a:pt x="4" y="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27" name="Freeform 199"/>
          <p:cNvSpPr>
            <a:spLocks/>
          </p:cNvSpPr>
          <p:nvPr/>
        </p:nvSpPr>
        <p:spPr bwMode="auto">
          <a:xfrm>
            <a:off x="4343401" y="3002756"/>
            <a:ext cx="611981" cy="15479"/>
          </a:xfrm>
          <a:custGeom>
            <a:avLst/>
            <a:gdLst>
              <a:gd name="T0" fmla="*/ 2147483646 w 371"/>
              <a:gd name="T1" fmla="*/ 2147483646 h 9"/>
              <a:gd name="T2" fmla="*/ 2147483646 w 371"/>
              <a:gd name="T3" fmla="*/ 2147483646 h 9"/>
              <a:gd name="T4" fmla="*/ 2147483646 w 371"/>
              <a:gd name="T5" fmla="*/ 2147483646 h 9"/>
              <a:gd name="T6" fmla="*/ 2147483646 w 371"/>
              <a:gd name="T7" fmla="*/ 0 h 9"/>
              <a:gd name="T8" fmla="*/ 2147483646 w 371"/>
              <a:gd name="T9" fmla="*/ 0 h 9"/>
              <a:gd name="T10" fmla="*/ 0 w 371"/>
              <a:gd name="T11" fmla="*/ 2147483646 h 9"/>
              <a:gd name="T12" fmla="*/ 2147483646 w 371"/>
              <a:gd name="T13" fmla="*/ 0 h 9"/>
              <a:gd name="T14" fmla="*/ 0 w 371"/>
              <a:gd name="T15" fmla="*/ 0 h 9"/>
              <a:gd name="T16" fmla="*/ 0 w 371"/>
              <a:gd name="T17" fmla="*/ 2147483646 h 9"/>
              <a:gd name="T18" fmla="*/ 2147483646 w 371"/>
              <a:gd name="T19" fmla="*/ 2147483646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1"/>
              <a:gd name="T31" fmla="*/ 0 h 9"/>
              <a:gd name="T32" fmla="*/ 371 w 371"/>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1" h="9">
                <a:moveTo>
                  <a:pt x="8" y="3"/>
                </a:moveTo>
                <a:lnTo>
                  <a:pt x="4" y="9"/>
                </a:lnTo>
                <a:lnTo>
                  <a:pt x="371" y="9"/>
                </a:lnTo>
                <a:lnTo>
                  <a:pt x="371" y="0"/>
                </a:lnTo>
                <a:lnTo>
                  <a:pt x="4" y="0"/>
                </a:lnTo>
                <a:lnTo>
                  <a:pt x="0" y="3"/>
                </a:lnTo>
                <a:lnTo>
                  <a:pt x="4" y="0"/>
                </a:lnTo>
                <a:lnTo>
                  <a:pt x="0" y="0"/>
                </a:lnTo>
                <a:lnTo>
                  <a:pt x="0" y="3"/>
                </a:lnTo>
                <a:lnTo>
                  <a:pt x="8"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28" name="Freeform 200"/>
          <p:cNvSpPr>
            <a:spLocks/>
          </p:cNvSpPr>
          <p:nvPr/>
        </p:nvSpPr>
        <p:spPr bwMode="auto">
          <a:xfrm>
            <a:off x="4343401" y="3008710"/>
            <a:ext cx="13097" cy="29765"/>
          </a:xfrm>
          <a:custGeom>
            <a:avLst/>
            <a:gdLst>
              <a:gd name="T0" fmla="*/ 2147483646 w 8"/>
              <a:gd name="T1" fmla="*/ 2147483646 h 18"/>
              <a:gd name="T2" fmla="*/ 2147483646 w 8"/>
              <a:gd name="T3" fmla="*/ 2147483646 h 18"/>
              <a:gd name="T4" fmla="*/ 2147483646 w 8"/>
              <a:gd name="T5" fmla="*/ 0 h 18"/>
              <a:gd name="T6" fmla="*/ 0 w 8"/>
              <a:gd name="T7" fmla="*/ 0 h 18"/>
              <a:gd name="T8" fmla="*/ 0 w 8"/>
              <a:gd name="T9" fmla="*/ 2147483646 h 18"/>
              <a:gd name="T10" fmla="*/ 2147483646 w 8"/>
              <a:gd name="T11" fmla="*/ 2147483646 h 18"/>
              <a:gd name="T12" fmla="*/ 0 w 8"/>
              <a:gd name="T13" fmla="*/ 2147483646 h 18"/>
              <a:gd name="T14" fmla="*/ 0 w 8"/>
              <a:gd name="T15" fmla="*/ 2147483646 h 18"/>
              <a:gd name="T16" fmla="*/ 2147483646 w 8"/>
              <a:gd name="T17" fmla="*/ 2147483646 h 18"/>
              <a:gd name="T18" fmla="*/ 2147483646 w 8"/>
              <a:gd name="T19" fmla="*/ 2147483646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8"/>
              <a:gd name="T32" fmla="*/ 8 w 8"/>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8">
                <a:moveTo>
                  <a:pt x="4" y="10"/>
                </a:moveTo>
                <a:lnTo>
                  <a:pt x="8" y="14"/>
                </a:lnTo>
                <a:lnTo>
                  <a:pt x="8" y="0"/>
                </a:lnTo>
                <a:lnTo>
                  <a:pt x="0" y="0"/>
                </a:lnTo>
                <a:lnTo>
                  <a:pt x="0" y="14"/>
                </a:lnTo>
                <a:lnTo>
                  <a:pt x="4" y="18"/>
                </a:lnTo>
                <a:lnTo>
                  <a:pt x="0" y="14"/>
                </a:lnTo>
                <a:lnTo>
                  <a:pt x="0" y="18"/>
                </a:lnTo>
                <a:lnTo>
                  <a:pt x="4" y="18"/>
                </a:lnTo>
                <a:lnTo>
                  <a:pt x="4" y="1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29" name="Freeform 201"/>
          <p:cNvSpPr>
            <a:spLocks/>
          </p:cNvSpPr>
          <p:nvPr/>
        </p:nvSpPr>
        <p:spPr bwMode="auto">
          <a:xfrm>
            <a:off x="4349354" y="3025378"/>
            <a:ext cx="958453" cy="13097"/>
          </a:xfrm>
          <a:custGeom>
            <a:avLst/>
            <a:gdLst>
              <a:gd name="T0" fmla="*/ 2147483646 w 580"/>
              <a:gd name="T1" fmla="*/ 2147483646 h 8"/>
              <a:gd name="T2" fmla="*/ 2147483646 w 580"/>
              <a:gd name="T3" fmla="*/ 0 h 8"/>
              <a:gd name="T4" fmla="*/ 0 w 580"/>
              <a:gd name="T5" fmla="*/ 0 h 8"/>
              <a:gd name="T6" fmla="*/ 0 w 580"/>
              <a:gd name="T7" fmla="*/ 2147483646 h 8"/>
              <a:gd name="T8" fmla="*/ 2147483646 w 580"/>
              <a:gd name="T9" fmla="*/ 2147483646 h 8"/>
              <a:gd name="T10" fmla="*/ 2147483646 w 580"/>
              <a:gd name="T11" fmla="*/ 2147483646 h 8"/>
              <a:gd name="T12" fmla="*/ 2147483646 w 580"/>
              <a:gd name="T13" fmla="*/ 2147483646 h 8"/>
              <a:gd name="T14" fmla="*/ 2147483646 w 580"/>
              <a:gd name="T15" fmla="*/ 2147483646 h 8"/>
              <a:gd name="T16" fmla="*/ 2147483646 w 580"/>
              <a:gd name="T17" fmla="*/ 2147483646 h 8"/>
              <a:gd name="T18" fmla="*/ 2147483646 w 580"/>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0"/>
              <a:gd name="T31" fmla="*/ 0 h 8"/>
              <a:gd name="T32" fmla="*/ 580 w 580"/>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0" h="8">
                <a:moveTo>
                  <a:pt x="572" y="4"/>
                </a:moveTo>
                <a:lnTo>
                  <a:pt x="576" y="0"/>
                </a:lnTo>
                <a:lnTo>
                  <a:pt x="0" y="0"/>
                </a:lnTo>
                <a:lnTo>
                  <a:pt x="0" y="8"/>
                </a:lnTo>
                <a:lnTo>
                  <a:pt x="576" y="8"/>
                </a:lnTo>
                <a:lnTo>
                  <a:pt x="580" y="4"/>
                </a:lnTo>
                <a:lnTo>
                  <a:pt x="576" y="8"/>
                </a:lnTo>
                <a:lnTo>
                  <a:pt x="580" y="8"/>
                </a:lnTo>
                <a:lnTo>
                  <a:pt x="580" y="4"/>
                </a:lnTo>
                <a:lnTo>
                  <a:pt x="572"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30" name="Freeform 202"/>
          <p:cNvSpPr>
            <a:spLocks/>
          </p:cNvSpPr>
          <p:nvPr/>
        </p:nvSpPr>
        <p:spPr bwMode="auto">
          <a:xfrm>
            <a:off x="5294710" y="2755106"/>
            <a:ext cx="13097" cy="276225"/>
          </a:xfrm>
          <a:custGeom>
            <a:avLst/>
            <a:gdLst>
              <a:gd name="T0" fmla="*/ 2147483646 w 8"/>
              <a:gd name="T1" fmla="*/ 2147483646 h 167"/>
              <a:gd name="T2" fmla="*/ 0 w 8"/>
              <a:gd name="T3" fmla="*/ 2147483646 h 167"/>
              <a:gd name="T4" fmla="*/ 0 w 8"/>
              <a:gd name="T5" fmla="*/ 2147483646 h 167"/>
              <a:gd name="T6" fmla="*/ 2147483646 w 8"/>
              <a:gd name="T7" fmla="*/ 2147483646 h 167"/>
              <a:gd name="T8" fmla="*/ 2147483646 w 8"/>
              <a:gd name="T9" fmla="*/ 2147483646 h 167"/>
              <a:gd name="T10" fmla="*/ 2147483646 w 8"/>
              <a:gd name="T11" fmla="*/ 0 h 167"/>
              <a:gd name="T12" fmla="*/ 2147483646 w 8"/>
              <a:gd name="T13" fmla="*/ 2147483646 h 167"/>
              <a:gd name="T14" fmla="*/ 2147483646 w 8"/>
              <a:gd name="T15" fmla="*/ 0 h 167"/>
              <a:gd name="T16" fmla="*/ 2147483646 w 8"/>
              <a:gd name="T17" fmla="*/ 0 h 167"/>
              <a:gd name="T18" fmla="*/ 2147483646 w 8"/>
              <a:gd name="T19" fmla="*/ 2147483646 h 1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67"/>
              <a:gd name="T32" fmla="*/ 8 w 8"/>
              <a:gd name="T33" fmla="*/ 167 h 1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67">
                <a:moveTo>
                  <a:pt x="4" y="8"/>
                </a:moveTo>
                <a:lnTo>
                  <a:pt x="0" y="4"/>
                </a:lnTo>
                <a:lnTo>
                  <a:pt x="0" y="167"/>
                </a:lnTo>
                <a:lnTo>
                  <a:pt x="8" y="167"/>
                </a:lnTo>
                <a:lnTo>
                  <a:pt x="8" y="4"/>
                </a:lnTo>
                <a:lnTo>
                  <a:pt x="4" y="0"/>
                </a:lnTo>
                <a:lnTo>
                  <a:pt x="8" y="4"/>
                </a:lnTo>
                <a:lnTo>
                  <a:pt x="8" y="0"/>
                </a:lnTo>
                <a:lnTo>
                  <a:pt x="4" y="0"/>
                </a:lnTo>
                <a:lnTo>
                  <a:pt x="4" y="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31" name="Freeform 203"/>
          <p:cNvSpPr>
            <a:spLocks/>
          </p:cNvSpPr>
          <p:nvPr/>
        </p:nvSpPr>
        <p:spPr bwMode="auto">
          <a:xfrm>
            <a:off x="5233988" y="2755107"/>
            <a:ext cx="67866" cy="13097"/>
          </a:xfrm>
          <a:custGeom>
            <a:avLst/>
            <a:gdLst>
              <a:gd name="T0" fmla="*/ 0 w 41"/>
              <a:gd name="T1" fmla="*/ 2147483646 h 8"/>
              <a:gd name="T2" fmla="*/ 2147483646 w 41"/>
              <a:gd name="T3" fmla="*/ 2147483646 h 8"/>
              <a:gd name="T4" fmla="*/ 2147483646 w 41"/>
              <a:gd name="T5" fmla="*/ 2147483646 h 8"/>
              <a:gd name="T6" fmla="*/ 2147483646 w 41"/>
              <a:gd name="T7" fmla="*/ 0 h 8"/>
              <a:gd name="T8" fmla="*/ 2147483646 w 41"/>
              <a:gd name="T9" fmla="*/ 0 h 8"/>
              <a:gd name="T10" fmla="*/ 2147483646 w 41"/>
              <a:gd name="T11" fmla="*/ 2147483646 h 8"/>
              <a:gd name="T12" fmla="*/ 0 w 41"/>
              <a:gd name="T13" fmla="*/ 2147483646 h 8"/>
              <a:gd name="T14" fmla="*/ 0 w 41"/>
              <a:gd name="T15" fmla="*/ 2147483646 h 8"/>
              <a:gd name="T16" fmla="*/ 2147483646 w 41"/>
              <a:gd name="T17" fmla="*/ 2147483646 h 8"/>
              <a:gd name="T18" fmla="*/ 0 w 41"/>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8"/>
              <a:gd name="T32" fmla="*/ 41 w 41"/>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8">
                <a:moveTo>
                  <a:pt x="0" y="4"/>
                </a:moveTo>
                <a:lnTo>
                  <a:pt x="4" y="8"/>
                </a:lnTo>
                <a:lnTo>
                  <a:pt x="41" y="8"/>
                </a:lnTo>
                <a:lnTo>
                  <a:pt x="41" y="0"/>
                </a:lnTo>
                <a:lnTo>
                  <a:pt x="4" y="0"/>
                </a:lnTo>
                <a:lnTo>
                  <a:pt x="8" y="4"/>
                </a:lnTo>
                <a:lnTo>
                  <a:pt x="0" y="4"/>
                </a:lnTo>
                <a:lnTo>
                  <a:pt x="0" y="8"/>
                </a:lnTo>
                <a:lnTo>
                  <a:pt x="4" y="8"/>
                </a:lnTo>
                <a:lnTo>
                  <a:pt x="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32" name="Freeform 204"/>
          <p:cNvSpPr>
            <a:spLocks/>
          </p:cNvSpPr>
          <p:nvPr/>
        </p:nvSpPr>
        <p:spPr bwMode="auto">
          <a:xfrm>
            <a:off x="5233988" y="2751535"/>
            <a:ext cx="13097" cy="14288"/>
          </a:xfrm>
          <a:custGeom>
            <a:avLst/>
            <a:gdLst>
              <a:gd name="T0" fmla="*/ 2147483646 w 8"/>
              <a:gd name="T1" fmla="*/ 2147483646 h 8"/>
              <a:gd name="T2" fmla="*/ 0 w 8"/>
              <a:gd name="T3" fmla="*/ 2147483646 h 8"/>
              <a:gd name="T4" fmla="*/ 0 w 8"/>
              <a:gd name="T5" fmla="*/ 2147483646 h 8"/>
              <a:gd name="T6" fmla="*/ 2147483646 w 8"/>
              <a:gd name="T7" fmla="*/ 2147483646 h 8"/>
              <a:gd name="T8" fmla="*/ 2147483646 w 8"/>
              <a:gd name="T9" fmla="*/ 2147483646 h 8"/>
              <a:gd name="T10" fmla="*/ 2147483646 w 8"/>
              <a:gd name="T11" fmla="*/ 0 h 8"/>
              <a:gd name="T12" fmla="*/ 2147483646 w 8"/>
              <a:gd name="T13" fmla="*/ 2147483646 h 8"/>
              <a:gd name="T14" fmla="*/ 2147483646 w 8"/>
              <a:gd name="T15" fmla="*/ 0 h 8"/>
              <a:gd name="T16" fmla="*/ 2147483646 w 8"/>
              <a:gd name="T17" fmla="*/ 0 h 8"/>
              <a:gd name="T18" fmla="*/ 2147483646 w 8"/>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8"/>
              <a:gd name="T32" fmla="*/ 8 w 8"/>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8">
                <a:moveTo>
                  <a:pt x="4" y="8"/>
                </a:moveTo>
                <a:lnTo>
                  <a:pt x="0" y="4"/>
                </a:lnTo>
                <a:lnTo>
                  <a:pt x="0" y="6"/>
                </a:lnTo>
                <a:lnTo>
                  <a:pt x="8" y="6"/>
                </a:lnTo>
                <a:lnTo>
                  <a:pt x="8" y="4"/>
                </a:lnTo>
                <a:lnTo>
                  <a:pt x="4" y="0"/>
                </a:lnTo>
                <a:lnTo>
                  <a:pt x="8" y="4"/>
                </a:lnTo>
                <a:lnTo>
                  <a:pt x="8" y="0"/>
                </a:lnTo>
                <a:lnTo>
                  <a:pt x="4" y="0"/>
                </a:lnTo>
                <a:lnTo>
                  <a:pt x="4" y="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33" name="Freeform 205"/>
          <p:cNvSpPr>
            <a:spLocks/>
          </p:cNvSpPr>
          <p:nvPr/>
        </p:nvSpPr>
        <p:spPr bwMode="auto">
          <a:xfrm>
            <a:off x="3525441" y="3002756"/>
            <a:ext cx="729853" cy="15479"/>
          </a:xfrm>
          <a:custGeom>
            <a:avLst/>
            <a:gdLst>
              <a:gd name="T0" fmla="*/ 2147483646 w 442"/>
              <a:gd name="T1" fmla="*/ 2147483646 h 9"/>
              <a:gd name="T2" fmla="*/ 2147483646 w 442"/>
              <a:gd name="T3" fmla="*/ 2147483646 h 9"/>
              <a:gd name="T4" fmla="*/ 2147483646 w 442"/>
              <a:gd name="T5" fmla="*/ 2147483646 h 9"/>
              <a:gd name="T6" fmla="*/ 2147483646 w 442"/>
              <a:gd name="T7" fmla="*/ 0 h 9"/>
              <a:gd name="T8" fmla="*/ 2147483646 w 442"/>
              <a:gd name="T9" fmla="*/ 0 h 9"/>
              <a:gd name="T10" fmla="*/ 0 w 442"/>
              <a:gd name="T11" fmla="*/ 2147483646 h 9"/>
              <a:gd name="T12" fmla="*/ 2147483646 w 442"/>
              <a:gd name="T13" fmla="*/ 0 h 9"/>
              <a:gd name="T14" fmla="*/ 0 w 442"/>
              <a:gd name="T15" fmla="*/ 0 h 9"/>
              <a:gd name="T16" fmla="*/ 0 w 442"/>
              <a:gd name="T17" fmla="*/ 2147483646 h 9"/>
              <a:gd name="T18" fmla="*/ 2147483646 w 442"/>
              <a:gd name="T19" fmla="*/ 2147483646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2"/>
              <a:gd name="T31" fmla="*/ 0 h 9"/>
              <a:gd name="T32" fmla="*/ 442 w 442"/>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2" h="9">
                <a:moveTo>
                  <a:pt x="10" y="3"/>
                </a:moveTo>
                <a:lnTo>
                  <a:pt x="4" y="9"/>
                </a:lnTo>
                <a:lnTo>
                  <a:pt x="442" y="9"/>
                </a:lnTo>
                <a:lnTo>
                  <a:pt x="442" y="0"/>
                </a:lnTo>
                <a:lnTo>
                  <a:pt x="4" y="0"/>
                </a:lnTo>
                <a:lnTo>
                  <a:pt x="0" y="3"/>
                </a:lnTo>
                <a:lnTo>
                  <a:pt x="4" y="0"/>
                </a:lnTo>
                <a:lnTo>
                  <a:pt x="0" y="0"/>
                </a:lnTo>
                <a:lnTo>
                  <a:pt x="0" y="3"/>
                </a:lnTo>
                <a:lnTo>
                  <a:pt x="10"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34" name="Freeform 206"/>
          <p:cNvSpPr>
            <a:spLocks/>
          </p:cNvSpPr>
          <p:nvPr/>
        </p:nvSpPr>
        <p:spPr bwMode="auto">
          <a:xfrm>
            <a:off x="3525441" y="3008710"/>
            <a:ext cx="16669" cy="29765"/>
          </a:xfrm>
          <a:custGeom>
            <a:avLst/>
            <a:gdLst>
              <a:gd name="T0" fmla="*/ 2147483646 w 10"/>
              <a:gd name="T1" fmla="*/ 2147483646 h 18"/>
              <a:gd name="T2" fmla="*/ 2147483646 w 10"/>
              <a:gd name="T3" fmla="*/ 2147483646 h 18"/>
              <a:gd name="T4" fmla="*/ 2147483646 w 10"/>
              <a:gd name="T5" fmla="*/ 0 h 18"/>
              <a:gd name="T6" fmla="*/ 0 w 10"/>
              <a:gd name="T7" fmla="*/ 0 h 18"/>
              <a:gd name="T8" fmla="*/ 0 w 10"/>
              <a:gd name="T9" fmla="*/ 2147483646 h 18"/>
              <a:gd name="T10" fmla="*/ 2147483646 w 10"/>
              <a:gd name="T11" fmla="*/ 2147483646 h 18"/>
              <a:gd name="T12" fmla="*/ 0 w 10"/>
              <a:gd name="T13" fmla="*/ 2147483646 h 18"/>
              <a:gd name="T14" fmla="*/ 0 w 10"/>
              <a:gd name="T15" fmla="*/ 2147483646 h 18"/>
              <a:gd name="T16" fmla="*/ 2147483646 w 10"/>
              <a:gd name="T17" fmla="*/ 2147483646 h 18"/>
              <a:gd name="T18" fmla="*/ 2147483646 w 10"/>
              <a:gd name="T19" fmla="*/ 2147483646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18"/>
              <a:gd name="T32" fmla="*/ 10 w 10"/>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18">
                <a:moveTo>
                  <a:pt x="4" y="10"/>
                </a:moveTo>
                <a:lnTo>
                  <a:pt x="10" y="14"/>
                </a:lnTo>
                <a:lnTo>
                  <a:pt x="10" y="0"/>
                </a:lnTo>
                <a:lnTo>
                  <a:pt x="0" y="0"/>
                </a:lnTo>
                <a:lnTo>
                  <a:pt x="0" y="14"/>
                </a:lnTo>
                <a:lnTo>
                  <a:pt x="4" y="18"/>
                </a:lnTo>
                <a:lnTo>
                  <a:pt x="0" y="14"/>
                </a:lnTo>
                <a:lnTo>
                  <a:pt x="0" y="18"/>
                </a:lnTo>
                <a:lnTo>
                  <a:pt x="4" y="18"/>
                </a:lnTo>
                <a:lnTo>
                  <a:pt x="4" y="1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35" name="Freeform 207"/>
          <p:cNvSpPr>
            <a:spLocks/>
          </p:cNvSpPr>
          <p:nvPr/>
        </p:nvSpPr>
        <p:spPr bwMode="auto">
          <a:xfrm>
            <a:off x="3531394" y="3025378"/>
            <a:ext cx="728663" cy="13097"/>
          </a:xfrm>
          <a:custGeom>
            <a:avLst/>
            <a:gdLst>
              <a:gd name="T0" fmla="*/ 2147483646 w 441"/>
              <a:gd name="T1" fmla="*/ 2147483646 h 8"/>
              <a:gd name="T2" fmla="*/ 2147483646 w 441"/>
              <a:gd name="T3" fmla="*/ 0 h 8"/>
              <a:gd name="T4" fmla="*/ 0 w 441"/>
              <a:gd name="T5" fmla="*/ 0 h 8"/>
              <a:gd name="T6" fmla="*/ 0 w 441"/>
              <a:gd name="T7" fmla="*/ 2147483646 h 8"/>
              <a:gd name="T8" fmla="*/ 2147483646 w 441"/>
              <a:gd name="T9" fmla="*/ 2147483646 h 8"/>
              <a:gd name="T10" fmla="*/ 2147483646 w 441"/>
              <a:gd name="T11" fmla="*/ 2147483646 h 8"/>
              <a:gd name="T12" fmla="*/ 2147483646 w 441"/>
              <a:gd name="T13" fmla="*/ 2147483646 h 8"/>
              <a:gd name="T14" fmla="*/ 2147483646 w 441"/>
              <a:gd name="T15" fmla="*/ 2147483646 h 8"/>
              <a:gd name="T16" fmla="*/ 2147483646 w 441"/>
              <a:gd name="T17" fmla="*/ 2147483646 h 8"/>
              <a:gd name="T18" fmla="*/ 2147483646 w 441"/>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1"/>
              <a:gd name="T31" fmla="*/ 0 h 8"/>
              <a:gd name="T32" fmla="*/ 441 w 441"/>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1" h="8">
                <a:moveTo>
                  <a:pt x="434" y="4"/>
                </a:moveTo>
                <a:lnTo>
                  <a:pt x="438" y="0"/>
                </a:lnTo>
                <a:lnTo>
                  <a:pt x="0" y="0"/>
                </a:lnTo>
                <a:lnTo>
                  <a:pt x="0" y="8"/>
                </a:lnTo>
                <a:lnTo>
                  <a:pt x="438" y="8"/>
                </a:lnTo>
                <a:lnTo>
                  <a:pt x="441" y="4"/>
                </a:lnTo>
                <a:lnTo>
                  <a:pt x="438" y="8"/>
                </a:lnTo>
                <a:lnTo>
                  <a:pt x="441" y="8"/>
                </a:lnTo>
                <a:lnTo>
                  <a:pt x="441" y="4"/>
                </a:lnTo>
                <a:lnTo>
                  <a:pt x="434"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36" name="Freeform 208"/>
          <p:cNvSpPr>
            <a:spLocks/>
          </p:cNvSpPr>
          <p:nvPr/>
        </p:nvSpPr>
        <p:spPr bwMode="auto">
          <a:xfrm>
            <a:off x="4249342" y="3002756"/>
            <a:ext cx="10715" cy="28575"/>
          </a:xfrm>
          <a:custGeom>
            <a:avLst/>
            <a:gdLst>
              <a:gd name="T0" fmla="*/ 2147483646 w 7"/>
              <a:gd name="T1" fmla="*/ 2147483646 h 17"/>
              <a:gd name="T2" fmla="*/ 0 w 7"/>
              <a:gd name="T3" fmla="*/ 2147483646 h 17"/>
              <a:gd name="T4" fmla="*/ 0 w 7"/>
              <a:gd name="T5" fmla="*/ 2147483646 h 17"/>
              <a:gd name="T6" fmla="*/ 2147483646 w 7"/>
              <a:gd name="T7" fmla="*/ 2147483646 h 17"/>
              <a:gd name="T8" fmla="*/ 2147483646 w 7"/>
              <a:gd name="T9" fmla="*/ 2147483646 h 17"/>
              <a:gd name="T10" fmla="*/ 2147483646 w 7"/>
              <a:gd name="T11" fmla="*/ 0 h 17"/>
              <a:gd name="T12" fmla="*/ 2147483646 w 7"/>
              <a:gd name="T13" fmla="*/ 2147483646 h 17"/>
              <a:gd name="T14" fmla="*/ 2147483646 w 7"/>
              <a:gd name="T15" fmla="*/ 0 h 17"/>
              <a:gd name="T16" fmla="*/ 2147483646 w 7"/>
              <a:gd name="T17" fmla="*/ 0 h 17"/>
              <a:gd name="T18" fmla="*/ 2147483646 w 7"/>
              <a:gd name="T19" fmla="*/ 214748364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17"/>
              <a:gd name="T32" fmla="*/ 7 w 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17">
                <a:moveTo>
                  <a:pt x="4" y="9"/>
                </a:moveTo>
                <a:lnTo>
                  <a:pt x="0" y="3"/>
                </a:lnTo>
                <a:lnTo>
                  <a:pt x="0" y="17"/>
                </a:lnTo>
                <a:lnTo>
                  <a:pt x="7" y="17"/>
                </a:lnTo>
                <a:lnTo>
                  <a:pt x="7" y="3"/>
                </a:lnTo>
                <a:lnTo>
                  <a:pt x="4" y="0"/>
                </a:lnTo>
                <a:lnTo>
                  <a:pt x="7" y="3"/>
                </a:lnTo>
                <a:lnTo>
                  <a:pt x="7" y="0"/>
                </a:lnTo>
                <a:lnTo>
                  <a:pt x="4" y="0"/>
                </a:lnTo>
                <a:lnTo>
                  <a:pt x="4" y="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37" name="Freeform 209"/>
          <p:cNvSpPr>
            <a:spLocks/>
          </p:cNvSpPr>
          <p:nvPr/>
        </p:nvSpPr>
        <p:spPr bwMode="auto">
          <a:xfrm>
            <a:off x="4577953" y="2865835"/>
            <a:ext cx="13097" cy="13097"/>
          </a:xfrm>
          <a:custGeom>
            <a:avLst/>
            <a:gdLst>
              <a:gd name="T0" fmla="*/ 2147483646 w 8"/>
              <a:gd name="T1" fmla="*/ 2147483646 h 8"/>
              <a:gd name="T2" fmla="*/ 0 w 8"/>
              <a:gd name="T3" fmla="*/ 2147483646 h 8"/>
              <a:gd name="T4" fmla="*/ 0 w 8"/>
              <a:gd name="T5" fmla="*/ 2147483646 h 8"/>
              <a:gd name="T6" fmla="*/ 2147483646 w 8"/>
              <a:gd name="T7" fmla="*/ 2147483646 h 8"/>
              <a:gd name="T8" fmla="*/ 2147483646 w 8"/>
              <a:gd name="T9" fmla="*/ 2147483646 h 8"/>
              <a:gd name="T10" fmla="*/ 2147483646 w 8"/>
              <a:gd name="T11" fmla="*/ 0 h 8"/>
              <a:gd name="T12" fmla="*/ 2147483646 w 8"/>
              <a:gd name="T13" fmla="*/ 2147483646 h 8"/>
              <a:gd name="T14" fmla="*/ 2147483646 w 8"/>
              <a:gd name="T15" fmla="*/ 0 h 8"/>
              <a:gd name="T16" fmla="*/ 2147483646 w 8"/>
              <a:gd name="T17" fmla="*/ 0 h 8"/>
              <a:gd name="T18" fmla="*/ 2147483646 w 8"/>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8"/>
              <a:gd name="T32" fmla="*/ 8 w 8"/>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8">
                <a:moveTo>
                  <a:pt x="4" y="8"/>
                </a:moveTo>
                <a:lnTo>
                  <a:pt x="0" y="4"/>
                </a:lnTo>
                <a:lnTo>
                  <a:pt x="0" y="8"/>
                </a:lnTo>
                <a:lnTo>
                  <a:pt x="8" y="8"/>
                </a:lnTo>
                <a:lnTo>
                  <a:pt x="8" y="4"/>
                </a:lnTo>
                <a:lnTo>
                  <a:pt x="4" y="0"/>
                </a:lnTo>
                <a:lnTo>
                  <a:pt x="8" y="4"/>
                </a:lnTo>
                <a:lnTo>
                  <a:pt x="8" y="0"/>
                </a:lnTo>
                <a:lnTo>
                  <a:pt x="4" y="0"/>
                </a:lnTo>
                <a:lnTo>
                  <a:pt x="4" y="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38" name="Freeform 210"/>
          <p:cNvSpPr>
            <a:spLocks/>
          </p:cNvSpPr>
          <p:nvPr/>
        </p:nvSpPr>
        <p:spPr bwMode="auto">
          <a:xfrm>
            <a:off x="4494610" y="2865835"/>
            <a:ext cx="89297" cy="13097"/>
          </a:xfrm>
          <a:custGeom>
            <a:avLst/>
            <a:gdLst>
              <a:gd name="T0" fmla="*/ 0 w 54"/>
              <a:gd name="T1" fmla="*/ 2147483646 h 8"/>
              <a:gd name="T2" fmla="*/ 2147483646 w 54"/>
              <a:gd name="T3" fmla="*/ 2147483646 h 8"/>
              <a:gd name="T4" fmla="*/ 2147483646 w 54"/>
              <a:gd name="T5" fmla="*/ 2147483646 h 8"/>
              <a:gd name="T6" fmla="*/ 2147483646 w 54"/>
              <a:gd name="T7" fmla="*/ 0 h 8"/>
              <a:gd name="T8" fmla="*/ 2147483646 w 54"/>
              <a:gd name="T9" fmla="*/ 0 h 8"/>
              <a:gd name="T10" fmla="*/ 2147483646 w 54"/>
              <a:gd name="T11" fmla="*/ 2147483646 h 8"/>
              <a:gd name="T12" fmla="*/ 0 w 54"/>
              <a:gd name="T13" fmla="*/ 2147483646 h 8"/>
              <a:gd name="T14" fmla="*/ 0 w 54"/>
              <a:gd name="T15" fmla="*/ 2147483646 h 8"/>
              <a:gd name="T16" fmla="*/ 2147483646 w 54"/>
              <a:gd name="T17" fmla="*/ 2147483646 h 8"/>
              <a:gd name="T18" fmla="*/ 0 w 54"/>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8"/>
              <a:gd name="T32" fmla="*/ 54 w 54"/>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8">
                <a:moveTo>
                  <a:pt x="0" y="4"/>
                </a:moveTo>
                <a:lnTo>
                  <a:pt x="4" y="8"/>
                </a:lnTo>
                <a:lnTo>
                  <a:pt x="54" y="8"/>
                </a:lnTo>
                <a:lnTo>
                  <a:pt x="54" y="0"/>
                </a:lnTo>
                <a:lnTo>
                  <a:pt x="4" y="0"/>
                </a:lnTo>
                <a:lnTo>
                  <a:pt x="8" y="4"/>
                </a:lnTo>
                <a:lnTo>
                  <a:pt x="0" y="4"/>
                </a:lnTo>
                <a:lnTo>
                  <a:pt x="0" y="8"/>
                </a:lnTo>
                <a:lnTo>
                  <a:pt x="4" y="8"/>
                </a:lnTo>
                <a:lnTo>
                  <a:pt x="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39" name="Freeform 212"/>
          <p:cNvSpPr>
            <a:spLocks/>
          </p:cNvSpPr>
          <p:nvPr/>
        </p:nvSpPr>
        <p:spPr bwMode="auto">
          <a:xfrm>
            <a:off x="4494610" y="2549129"/>
            <a:ext cx="13097" cy="323850"/>
          </a:xfrm>
          <a:custGeom>
            <a:avLst/>
            <a:gdLst>
              <a:gd name="T0" fmla="*/ 2147483646 w 8"/>
              <a:gd name="T1" fmla="*/ 0 h 196"/>
              <a:gd name="T2" fmla="*/ 0 w 8"/>
              <a:gd name="T3" fmla="*/ 2147483646 h 196"/>
              <a:gd name="T4" fmla="*/ 0 w 8"/>
              <a:gd name="T5" fmla="*/ 2147483646 h 196"/>
              <a:gd name="T6" fmla="*/ 2147483646 w 8"/>
              <a:gd name="T7" fmla="*/ 2147483646 h 196"/>
              <a:gd name="T8" fmla="*/ 2147483646 w 8"/>
              <a:gd name="T9" fmla="*/ 2147483646 h 196"/>
              <a:gd name="T10" fmla="*/ 2147483646 w 8"/>
              <a:gd name="T11" fmla="*/ 2147483646 h 196"/>
              <a:gd name="T12" fmla="*/ 2147483646 w 8"/>
              <a:gd name="T13" fmla="*/ 0 h 196"/>
              <a:gd name="T14" fmla="*/ 0 w 8"/>
              <a:gd name="T15" fmla="*/ 0 h 196"/>
              <a:gd name="T16" fmla="*/ 0 w 8"/>
              <a:gd name="T17" fmla="*/ 2147483646 h 196"/>
              <a:gd name="T18" fmla="*/ 2147483646 w 8"/>
              <a:gd name="T19" fmla="*/ 0 h 1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96"/>
              <a:gd name="T32" fmla="*/ 8 w 8"/>
              <a:gd name="T33" fmla="*/ 196 h 1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96">
                <a:moveTo>
                  <a:pt x="4" y="0"/>
                </a:moveTo>
                <a:lnTo>
                  <a:pt x="0" y="4"/>
                </a:lnTo>
                <a:lnTo>
                  <a:pt x="0" y="196"/>
                </a:lnTo>
                <a:lnTo>
                  <a:pt x="8" y="196"/>
                </a:lnTo>
                <a:lnTo>
                  <a:pt x="8" y="4"/>
                </a:lnTo>
                <a:lnTo>
                  <a:pt x="4" y="8"/>
                </a:lnTo>
                <a:lnTo>
                  <a:pt x="4" y="0"/>
                </a:lnTo>
                <a:lnTo>
                  <a:pt x="0" y="0"/>
                </a:lnTo>
                <a:lnTo>
                  <a:pt x="0" y="4"/>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40" name="Freeform 213"/>
          <p:cNvSpPr>
            <a:spLocks/>
          </p:cNvSpPr>
          <p:nvPr/>
        </p:nvSpPr>
        <p:spPr bwMode="auto">
          <a:xfrm>
            <a:off x="4501754" y="2549128"/>
            <a:ext cx="69056" cy="13097"/>
          </a:xfrm>
          <a:custGeom>
            <a:avLst/>
            <a:gdLst>
              <a:gd name="T0" fmla="*/ 2147483646 w 42"/>
              <a:gd name="T1" fmla="*/ 2147483646 h 8"/>
              <a:gd name="T2" fmla="*/ 2147483646 w 42"/>
              <a:gd name="T3" fmla="*/ 0 h 8"/>
              <a:gd name="T4" fmla="*/ 0 w 42"/>
              <a:gd name="T5" fmla="*/ 0 h 8"/>
              <a:gd name="T6" fmla="*/ 0 w 42"/>
              <a:gd name="T7" fmla="*/ 2147483646 h 8"/>
              <a:gd name="T8" fmla="*/ 2147483646 w 42"/>
              <a:gd name="T9" fmla="*/ 2147483646 h 8"/>
              <a:gd name="T10" fmla="*/ 2147483646 w 42"/>
              <a:gd name="T11" fmla="*/ 2147483646 h 8"/>
              <a:gd name="T12" fmla="*/ 2147483646 w 42"/>
              <a:gd name="T13" fmla="*/ 2147483646 h 8"/>
              <a:gd name="T14" fmla="*/ 2147483646 w 42"/>
              <a:gd name="T15" fmla="*/ 2147483646 h 8"/>
              <a:gd name="T16" fmla="*/ 2147483646 w 42"/>
              <a:gd name="T17" fmla="*/ 2147483646 h 8"/>
              <a:gd name="T18" fmla="*/ 2147483646 w 42"/>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8"/>
              <a:gd name="T32" fmla="*/ 42 w 42"/>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8">
                <a:moveTo>
                  <a:pt x="35" y="2"/>
                </a:moveTo>
                <a:lnTo>
                  <a:pt x="39" y="0"/>
                </a:lnTo>
                <a:lnTo>
                  <a:pt x="0" y="0"/>
                </a:lnTo>
                <a:lnTo>
                  <a:pt x="0" y="8"/>
                </a:lnTo>
                <a:lnTo>
                  <a:pt x="39" y="8"/>
                </a:lnTo>
                <a:lnTo>
                  <a:pt x="42" y="4"/>
                </a:lnTo>
                <a:lnTo>
                  <a:pt x="39" y="8"/>
                </a:lnTo>
                <a:lnTo>
                  <a:pt x="42" y="8"/>
                </a:lnTo>
                <a:lnTo>
                  <a:pt x="42" y="4"/>
                </a:lnTo>
                <a:lnTo>
                  <a:pt x="35"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41" name="Freeform 214"/>
          <p:cNvSpPr>
            <a:spLocks/>
          </p:cNvSpPr>
          <p:nvPr/>
        </p:nvSpPr>
        <p:spPr bwMode="auto">
          <a:xfrm>
            <a:off x="4558904" y="2531269"/>
            <a:ext cx="15478" cy="25004"/>
          </a:xfrm>
          <a:custGeom>
            <a:avLst/>
            <a:gdLst>
              <a:gd name="T0" fmla="*/ 2147483646 w 9"/>
              <a:gd name="T1" fmla="*/ 2147483646 h 15"/>
              <a:gd name="T2" fmla="*/ 2147483646 w 9"/>
              <a:gd name="T3" fmla="*/ 2147483646 h 15"/>
              <a:gd name="T4" fmla="*/ 2147483646 w 9"/>
              <a:gd name="T5" fmla="*/ 2147483646 h 15"/>
              <a:gd name="T6" fmla="*/ 2147483646 w 9"/>
              <a:gd name="T7" fmla="*/ 2147483646 h 15"/>
              <a:gd name="T8" fmla="*/ 2147483646 w 9"/>
              <a:gd name="T9" fmla="*/ 2147483646 h 15"/>
              <a:gd name="T10" fmla="*/ 0 w 9"/>
              <a:gd name="T11" fmla="*/ 2147483646 h 15"/>
              <a:gd name="T12" fmla="*/ 0 w 9"/>
              <a:gd name="T13" fmla="*/ 2147483646 h 15"/>
              <a:gd name="T14" fmla="*/ 0 w 9"/>
              <a:gd name="T15" fmla="*/ 2147483646 h 15"/>
              <a:gd name="T16" fmla="*/ 0 w 9"/>
              <a:gd name="T17" fmla="*/ 2147483646 h 15"/>
              <a:gd name="T18" fmla="*/ 0 w 9"/>
              <a:gd name="T19" fmla="*/ 2147483646 h 15"/>
              <a:gd name="T20" fmla="*/ 2147483646 w 9"/>
              <a:gd name="T21" fmla="*/ 2147483646 h 15"/>
              <a:gd name="T22" fmla="*/ 2147483646 w 9"/>
              <a:gd name="T23" fmla="*/ 2147483646 h 15"/>
              <a:gd name="T24" fmla="*/ 2147483646 w 9"/>
              <a:gd name="T25" fmla="*/ 2147483646 h 15"/>
              <a:gd name="T26" fmla="*/ 2147483646 w 9"/>
              <a:gd name="T27" fmla="*/ 2147483646 h 15"/>
              <a:gd name="T28" fmla="*/ 2147483646 w 9"/>
              <a:gd name="T29" fmla="*/ 2147483646 h 15"/>
              <a:gd name="T30" fmla="*/ 2147483646 w 9"/>
              <a:gd name="T31" fmla="*/ 2147483646 h 15"/>
              <a:gd name="T32" fmla="*/ 2147483646 w 9"/>
              <a:gd name="T33" fmla="*/ 2147483646 h 15"/>
              <a:gd name="T34" fmla="*/ 2147483646 w 9"/>
              <a:gd name="T35" fmla="*/ 2147483646 h 15"/>
              <a:gd name="T36" fmla="*/ 2147483646 w 9"/>
              <a:gd name="T37" fmla="*/ 2147483646 h 15"/>
              <a:gd name="T38" fmla="*/ 2147483646 w 9"/>
              <a:gd name="T39" fmla="*/ 0 h 15"/>
              <a:gd name="T40" fmla="*/ 2147483646 w 9"/>
              <a:gd name="T41" fmla="*/ 2147483646 h 15"/>
              <a:gd name="T42" fmla="*/ 2147483646 w 9"/>
              <a:gd name="T43" fmla="*/ 0 h 15"/>
              <a:gd name="T44" fmla="*/ 2147483646 w 9"/>
              <a:gd name="T45" fmla="*/ 0 h 15"/>
              <a:gd name="T46" fmla="*/ 2147483646 w 9"/>
              <a:gd name="T47" fmla="*/ 2147483646 h 1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
              <a:gd name="T73" fmla="*/ 0 h 15"/>
              <a:gd name="T74" fmla="*/ 9 w 9"/>
              <a:gd name="T75" fmla="*/ 15 h 1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 h="15">
                <a:moveTo>
                  <a:pt x="6" y="7"/>
                </a:moveTo>
                <a:lnTo>
                  <a:pt x="2" y="3"/>
                </a:lnTo>
                <a:lnTo>
                  <a:pt x="2" y="5"/>
                </a:lnTo>
                <a:lnTo>
                  <a:pt x="2" y="7"/>
                </a:lnTo>
                <a:lnTo>
                  <a:pt x="0" y="7"/>
                </a:lnTo>
                <a:lnTo>
                  <a:pt x="0" y="9"/>
                </a:lnTo>
                <a:lnTo>
                  <a:pt x="0" y="11"/>
                </a:lnTo>
                <a:lnTo>
                  <a:pt x="0" y="13"/>
                </a:lnTo>
                <a:lnTo>
                  <a:pt x="7" y="15"/>
                </a:lnTo>
                <a:lnTo>
                  <a:pt x="7" y="13"/>
                </a:lnTo>
                <a:lnTo>
                  <a:pt x="7" y="11"/>
                </a:lnTo>
                <a:lnTo>
                  <a:pt x="9" y="9"/>
                </a:lnTo>
                <a:lnTo>
                  <a:pt x="9" y="7"/>
                </a:lnTo>
                <a:lnTo>
                  <a:pt x="9" y="5"/>
                </a:lnTo>
                <a:lnTo>
                  <a:pt x="9" y="3"/>
                </a:lnTo>
                <a:lnTo>
                  <a:pt x="6" y="0"/>
                </a:lnTo>
                <a:lnTo>
                  <a:pt x="9" y="3"/>
                </a:lnTo>
                <a:lnTo>
                  <a:pt x="9" y="0"/>
                </a:lnTo>
                <a:lnTo>
                  <a:pt x="6" y="0"/>
                </a:lnTo>
                <a:lnTo>
                  <a:pt x="6" y="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42" name="Freeform 215"/>
          <p:cNvSpPr>
            <a:spLocks/>
          </p:cNvSpPr>
          <p:nvPr/>
        </p:nvSpPr>
        <p:spPr bwMode="auto">
          <a:xfrm>
            <a:off x="4566047" y="2531269"/>
            <a:ext cx="3572" cy="10716"/>
          </a:xfrm>
          <a:custGeom>
            <a:avLst/>
            <a:gdLst>
              <a:gd name="T0" fmla="*/ 0 w 2"/>
              <a:gd name="T1" fmla="*/ 2147483646 h 7"/>
              <a:gd name="T2" fmla="*/ 0 w 2"/>
              <a:gd name="T3" fmla="*/ 2147483646 h 7"/>
              <a:gd name="T4" fmla="*/ 2147483646 w 2"/>
              <a:gd name="T5" fmla="*/ 2147483646 h 7"/>
              <a:gd name="T6" fmla="*/ 2147483646 w 2"/>
              <a:gd name="T7" fmla="*/ 0 h 7"/>
              <a:gd name="T8" fmla="*/ 0 w 2"/>
              <a:gd name="T9" fmla="*/ 0 h 7"/>
              <a:gd name="T10" fmla="*/ 0 w 2"/>
              <a:gd name="T11" fmla="*/ 0 h 7"/>
              <a:gd name="T12" fmla="*/ 0 w 2"/>
              <a:gd name="T13" fmla="*/ 2147483646 h 7"/>
              <a:gd name="T14" fmla="*/ 0 60000 65536"/>
              <a:gd name="T15" fmla="*/ 0 60000 65536"/>
              <a:gd name="T16" fmla="*/ 0 60000 65536"/>
              <a:gd name="T17" fmla="*/ 0 60000 65536"/>
              <a:gd name="T18" fmla="*/ 0 60000 65536"/>
              <a:gd name="T19" fmla="*/ 0 60000 65536"/>
              <a:gd name="T20" fmla="*/ 0 60000 65536"/>
              <a:gd name="T21" fmla="*/ 0 w 2"/>
              <a:gd name="T22" fmla="*/ 0 h 7"/>
              <a:gd name="T23" fmla="*/ 2 w 2"/>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7">
                <a:moveTo>
                  <a:pt x="0" y="7"/>
                </a:moveTo>
                <a:lnTo>
                  <a:pt x="0" y="7"/>
                </a:lnTo>
                <a:lnTo>
                  <a:pt x="2" y="7"/>
                </a:lnTo>
                <a:lnTo>
                  <a:pt x="2" y="0"/>
                </a:lnTo>
                <a:lnTo>
                  <a:pt x="0" y="0"/>
                </a:lnTo>
                <a:lnTo>
                  <a:pt x="0" y="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43" name="Freeform 216"/>
          <p:cNvSpPr>
            <a:spLocks/>
          </p:cNvSpPr>
          <p:nvPr/>
        </p:nvSpPr>
        <p:spPr bwMode="auto">
          <a:xfrm>
            <a:off x="4556522" y="2531269"/>
            <a:ext cx="13097" cy="10716"/>
          </a:xfrm>
          <a:custGeom>
            <a:avLst/>
            <a:gdLst>
              <a:gd name="T0" fmla="*/ 0 w 8"/>
              <a:gd name="T1" fmla="*/ 2147483646 h 7"/>
              <a:gd name="T2" fmla="*/ 2147483646 w 8"/>
              <a:gd name="T3" fmla="*/ 2147483646 h 7"/>
              <a:gd name="T4" fmla="*/ 2147483646 w 8"/>
              <a:gd name="T5" fmla="*/ 2147483646 h 7"/>
              <a:gd name="T6" fmla="*/ 2147483646 w 8"/>
              <a:gd name="T7" fmla="*/ 0 h 7"/>
              <a:gd name="T8" fmla="*/ 2147483646 w 8"/>
              <a:gd name="T9" fmla="*/ 0 h 7"/>
              <a:gd name="T10" fmla="*/ 2147483646 w 8"/>
              <a:gd name="T11" fmla="*/ 2147483646 h 7"/>
              <a:gd name="T12" fmla="*/ 0 w 8"/>
              <a:gd name="T13" fmla="*/ 2147483646 h 7"/>
              <a:gd name="T14" fmla="*/ 0 w 8"/>
              <a:gd name="T15" fmla="*/ 2147483646 h 7"/>
              <a:gd name="T16" fmla="*/ 2147483646 w 8"/>
              <a:gd name="T17" fmla="*/ 2147483646 h 7"/>
              <a:gd name="T18" fmla="*/ 0 w 8"/>
              <a:gd name="T19" fmla="*/ 2147483646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7"/>
              <a:gd name="T32" fmla="*/ 8 w 8"/>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7">
                <a:moveTo>
                  <a:pt x="0" y="3"/>
                </a:moveTo>
                <a:lnTo>
                  <a:pt x="4" y="7"/>
                </a:lnTo>
                <a:lnTo>
                  <a:pt x="6" y="7"/>
                </a:lnTo>
                <a:lnTo>
                  <a:pt x="6" y="0"/>
                </a:lnTo>
                <a:lnTo>
                  <a:pt x="4" y="0"/>
                </a:lnTo>
                <a:lnTo>
                  <a:pt x="8" y="3"/>
                </a:lnTo>
                <a:lnTo>
                  <a:pt x="0" y="3"/>
                </a:lnTo>
                <a:lnTo>
                  <a:pt x="0" y="7"/>
                </a:lnTo>
                <a:lnTo>
                  <a:pt x="4" y="7"/>
                </a:lnTo>
                <a:lnTo>
                  <a:pt x="0"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44" name="Freeform 217"/>
          <p:cNvSpPr>
            <a:spLocks/>
          </p:cNvSpPr>
          <p:nvPr/>
        </p:nvSpPr>
        <p:spPr bwMode="auto">
          <a:xfrm>
            <a:off x="4556522" y="2524126"/>
            <a:ext cx="13097" cy="11906"/>
          </a:xfrm>
          <a:custGeom>
            <a:avLst/>
            <a:gdLst>
              <a:gd name="T0" fmla="*/ 2147483646 w 8"/>
              <a:gd name="T1" fmla="*/ 2147483646 h 7"/>
              <a:gd name="T2" fmla="*/ 0 w 8"/>
              <a:gd name="T3" fmla="*/ 2147483646 h 7"/>
              <a:gd name="T4" fmla="*/ 0 w 8"/>
              <a:gd name="T5" fmla="*/ 2147483646 h 7"/>
              <a:gd name="T6" fmla="*/ 2147483646 w 8"/>
              <a:gd name="T7" fmla="*/ 2147483646 h 7"/>
              <a:gd name="T8" fmla="*/ 2147483646 w 8"/>
              <a:gd name="T9" fmla="*/ 2147483646 h 7"/>
              <a:gd name="T10" fmla="*/ 2147483646 w 8"/>
              <a:gd name="T11" fmla="*/ 0 h 7"/>
              <a:gd name="T12" fmla="*/ 2147483646 w 8"/>
              <a:gd name="T13" fmla="*/ 2147483646 h 7"/>
              <a:gd name="T14" fmla="*/ 2147483646 w 8"/>
              <a:gd name="T15" fmla="*/ 0 h 7"/>
              <a:gd name="T16" fmla="*/ 2147483646 w 8"/>
              <a:gd name="T17" fmla="*/ 0 h 7"/>
              <a:gd name="T18" fmla="*/ 2147483646 w 8"/>
              <a:gd name="T19" fmla="*/ 2147483646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7"/>
              <a:gd name="T32" fmla="*/ 8 w 8"/>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7">
                <a:moveTo>
                  <a:pt x="4" y="7"/>
                </a:moveTo>
                <a:lnTo>
                  <a:pt x="0" y="4"/>
                </a:lnTo>
                <a:lnTo>
                  <a:pt x="0" y="7"/>
                </a:lnTo>
                <a:lnTo>
                  <a:pt x="8" y="7"/>
                </a:lnTo>
                <a:lnTo>
                  <a:pt x="8" y="4"/>
                </a:lnTo>
                <a:lnTo>
                  <a:pt x="4" y="0"/>
                </a:lnTo>
                <a:lnTo>
                  <a:pt x="8" y="4"/>
                </a:lnTo>
                <a:lnTo>
                  <a:pt x="8" y="0"/>
                </a:lnTo>
                <a:lnTo>
                  <a:pt x="4" y="0"/>
                </a:lnTo>
                <a:lnTo>
                  <a:pt x="4" y="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45" name="Freeform 218"/>
          <p:cNvSpPr>
            <a:spLocks/>
          </p:cNvSpPr>
          <p:nvPr/>
        </p:nvSpPr>
        <p:spPr bwMode="auto">
          <a:xfrm>
            <a:off x="4552951" y="2524126"/>
            <a:ext cx="13097" cy="11906"/>
          </a:xfrm>
          <a:custGeom>
            <a:avLst/>
            <a:gdLst>
              <a:gd name="T0" fmla="*/ 0 w 8"/>
              <a:gd name="T1" fmla="*/ 2147483646 h 7"/>
              <a:gd name="T2" fmla="*/ 2147483646 w 8"/>
              <a:gd name="T3" fmla="*/ 2147483646 h 7"/>
              <a:gd name="T4" fmla="*/ 2147483646 w 8"/>
              <a:gd name="T5" fmla="*/ 2147483646 h 7"/>
              <a:gd name="T6" fmla="*/ 2147483646 w 8"/>
              <a:gd name="T7" fmla="*/ 0 h 7"/>
              <a:gd name="T8" fmla="*/ 2147483646 w 8"/>
              <a:gd name="T9" fmla="*/ 0 h 7"/>
              <a:gd name="T10" fmla="*/ 2147483646 w 8"/>
              <a:gd name="T11" fmla="*/ 2147483646 h 7"/>
              <a:gd name="T12" fmla="*/ 0 w 8"/>
              <a:gd name="T13" fmla="*/ 2147483646 h 7"/>
              <a:gd name="T14" fmla="*/ 0 w 8"/>
              <a:gd name="T15" fmla="*/ 2147483646 h 7"/>
              <a:gd name="T16" fmla="*/ 2147483646 w 8"/>
              <a:gd name="T17" fmla="*/ 2147483646 h 7"/>
              <a:gd name="T18" fmla="*/ 0 w 8"/>
              <a:gd name="T19" fmla="*/ 2147483646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7"/>
              <a:gd name="T32" fmla="*/ 8 w 8"/>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7">
                <a:moveTo>
                  <a:pt x="0" y="4"/>
                </a:moveTo>
                <a:lnTo>
                  <a:pt x="4" y="7"/>
                </a:lnTo>
                <a:lnTo>
                  <a:pt x="6" y="7"/>
                </a:lnTo>
                <a:lnTo>
                  <a:pt x="6" y="0"/>
                </a:lnTo>
                <a:lnTo>
                  <a:pt x="4" y="0"/>
                </a:lnTo>
                <a:lnTo>
                  <a:pt x="8" y="4"/>
                </a:lnTo>
                <a:lnTo>
                  <a:pt x="0" y="4"/>
                </a:lnTo>
                <a:lnTo>
                  <a:pt x="0" y="7"/>
                </a:lnTo>
                <a:lnTo>
                  <a:pt x="4" y="7"/>
                </a:lnTo>
                <a:lnTo>
                  <a:pt x="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46" name="Freeform 219"/>
          <p:cNvSpPr>
            <a:spLocks/>
          </p:cNvSpPr>
          <p:nvPr/>
        </p:nvSpPr>
        <p:spPr bwMode="auto">
          <a:xfrm>
            <a:off x="4552951" y="2527697"/>
            <a:ext cx="13097" cy="3572"/>
          </a:xfrm>
          <a:custGeom>
            <a:avLst/>
            <a:gdLst>
              <a:gd name="T0" fmla="*/ 0 w 8"/>
              <a:gd name="T1" fmla="*/ 0 h 2"/>
              <a:gd name="T2" fmla="*/ 0 w 8"/>
              <a:gd name="T3" fmla="*/ 0 h 2"/>
              <a:gd name="T4" fmla="*/ 0 w 8"/>
              <a:gd name="T5" fmla="*/ 2147483646 h 2"/>
              <a:gd name="T6" fmla="*/ 2147483646 w 8"/>
              <a:gd name="T7" fmla="*/ 2147483646 h 2"/>
              <a:gd name="T8" fmla="*/ 2147483646 w 8"/>
              <a:gd name="T9" fmla="*/ 0 h 2"/>
              <a:gd name="T10" fmla="*/ 2147483646 w 8"/>
              <a:gd name="T11" fmla="*/ 0 h 2"/>
              <a:gd name="T12" fmla="*/ 0 w 8"/>
              <a:gd name="T13" fmla="*/ 0 h 2"/>
              <a:gd name="T14" fmla="*/ 0 60000 65536"/>
              <a:gd name="T15" fmla="*/ 0 60000 65536"/>
              <a:gd name="T16" fmla="*/ 0 60000 65536"/>
              <a:gd name="T17" fmla="*/ 0 60000 65536"/>
              <a:gd name="T18" fmla="*/ 0 60000 65536"/>
              <a:gd name="T19" fmla="*/ 0 60000 65536"/>
              <a:gd name="T20" fmla="*/ 0 60000 65536"/>
              <a:gd name="T21" fmla="*/ 0 w 8"/>
              <a:gd name="T22" fmla="*/ 0 h 2"/>
              <a:gd name="T23" fmla="*/ 8 w 8"/>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2">
                <a:moveTo>
                  <a:pt x="0" y="0"/>
                </a:moveTo>
                <a:lnTo>
                  <a:pt x="0" y="0"/>
                </a:lnTo>
                <a:lnTo>
                  <a:pt x="0" y="2"/>
                </a:lnTo>
                <a:lnTo>
                  <a:pt x="8" y="2"/>
                </a:lnTo>
                <a:lnTo>
                  <a:pt x="8"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47" name="Freeform 220"/>
          <p:cNvSpPr>
            <a:spLocks/>
          </p:cNvSpPr>
          <p:nvPr/>
        </p:nvSpPr>
        <p:spPr bwMode="auto">
          <a:xfrm>
            <a:off x="4552951" y="2518172"/>
            <a:ext cx="13097" cy="13097"/>
          </a:xfrm>
          <a:custGeom>
            <a:avLst/>
            <a:gdLst>
              <a:gd name="T0" fmla="*/ 2147483646 w 8"/>
              <a:gd name="T1" fmla="*/ 2147483646 h 8"/>
              <a:gd name="T2" fmla="*/ 0 w 8"/>
              <a:gd name="T3" fmla="*/ 2147483646 h 8"/>
              <a:gd name="T4" fmla="*/ 0 w 8"/>
              <a:gd name="T5" fmla="*/ 2147483646 h 8"/>
              <a:gd name="T6" fmla="*/ 2147483646 w 8"/>
              <a:gd name="T7" fmla="*/ 2147483646 h 8"/>
              <a:gd name="T8" fmla="*/ 2147483646 w 8"/>
              <a:gd name="T9" fmla="*/ 2147483646 h 8"/>
              <a:gd name="T10" fmla="*/ 2147483646 w 8"/>
              <a:gd name="T11" fmla="*/ 0 h 8"/>
              <a:gd name="T12" fmla="*/ 2147483646 w 8"/>
              <a:gd name="T13" fmla="*/ 2147483646 h 8"/>
              <a:gd name="T14" fmla="*/ 2147483646 w 8"/>
              <a:gd name="T15" fmla="*/ 0 h 8"/>
              <a:gd name="T16" fmla="*/ 2147483646 w 8"/>
              <a:gd name="T17" fmla="*/ 0 h 8"/>
              <a:gd name="T18" fmla="*/ 2147483646 w 8"/>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8"/>
              <a:gd name="T32" fmla="*/ 8 w 8"/>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8">
                <a:moveTo>
                  <a:pt x="4" y="8"/>
                </a:moveTo>
                <a:lnTo>
                  <a:pt x="0" y="4"/>
                </a:lnTo>
                <a:lnTo>
                  <a:pt x="0" y="6"/>
                </a:lnTo>
                <a:lnTo>
                  <a:pt x="8" y="6"/>
                </a:lnTo>
                <a:lnTo>
                  <a:pt x="8" y="4"/>
                </a:lnTo>
                <a:lnTo>
                  <a:pt x="4" y="0"/>
                </a:lnTo>
                <a:lnTo>
                  <a:pt x="8" y="4"/>
                </a:lnTo>
                <a:lnTo>
                  <a:pt x="8" y="0"/>
                </a:lnTo>
                <a:lnTo>
                  <a:pt x="4" y="0"/>
                </a:lnTo>
                <a:lnTo>
                  <a:pt x="4" y="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48" name="Freeform 221"/>
          <p:cNvSpPr>
            <a:spLocks/>
          </p:cNvSpPr>
          <p:nvPr/>
        </p:nvSpPr>
        <p:spPr bwMode="auto">
          <a:xfrm>
            <a:off x="4549378" y="2518172"/>
            <a:ext cx="13097" cy="13097"/>
          </a:xfrm>
          <a:custGeom>
            <a:avLst/>
            <a:gdLst>
              <a:gd name="T0" fmla="*/ 0 w 8"/>
              <a:gd name="T1" fmla="*/ 2147483646 h 8"/>
              <a:gd name="T2" fmla="*/ 2147483646 w 8"/>
              <a:gd name="T3" fmla="*/ 2147483646 h 8"/>
              <a:gd name="T4" fmla="*/ 2147483646 w 8"/>
              <a:gd name="T5" fmla="*/ 2147483646 h 8"/>
              <a:gd name="T6" fmla="*/ 2147483646 w 8"/>
              <a:gd name="T7" fmla="*/ 0 h 8"/>
              <a:gd name="T8" fmla="*/ 2147483646 w 8"/>
              <a:gd name="T9" fmla="*/ 0 h 8"/>
              <a:gd name="T10" fmla="*/ 2147483646 w 8"/>
              <a:gd name="T11" fmla="*/ 2147483646 h 8"/>
              <a:gd name="T12" fmla="*/ 0 w 8"/>
              <a:gd name="T13" fmla="*/ 2147483646 h 8"/>
              <a:gd name="T14" fmla="*/ 0 w 8"/>
              <a:gd name="T15" fmla="*/ 2147483646 h 8"/>
              <a:gd name="T16" fmla="*/ 2147483646 w 8"/>
              <a:gd name="T17" fmla="*/ 2147483646 h 8"/>
              <a:gd name="T18" fmla="*/ 0 w 8"/>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8"/>
              <a:gd name="T32" fmla="*/ 8 w 8"/>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8">
                <a:moveTo>
                  <a:pt x="0" y="4"/>
                </a:moveTo>
                <a:lnTo>
                  <a:pt x="4" y="8"/>
                </a:lnTo>
                <a:lnTo>
                  <a:pt x="6" y="8"/>
                </a:lnTo>
                <a:lnTo>
                  <a:pt x="6" y="0"/>
                </a:lnTo>
                <a:lnTo>
                  <a:pt x="4" y="0"/>
                </a:lnTo>
                <a:lnTo>
                  <a:pt x="8" y="4"/>
                </a:lnTo>
                <a:lnTo>
                  <a:pt x="0" y="4"/>
                </a:lnTo>
                <a:lnTo>
                  <a:pt x="0" y="8"/>
                </a:lnTo>
                <a:lnTo>
                  <a:pt x="4" y="8"/>
                </a:lnTo>
                <a:lnTo>
                  <a:pt x="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49" name="Freeform 222"/>
          <p:cNvSpPr>
            <a:spLocks/>
          </p:cNvSpPr>
          <p:nvPr/>
        </p:nvSpPr>
        <p:spPr bwMode="auto">
          <a:xfrm>
            <a:off x="4549378" y="2511028"/>
            <a:ext cx="13097" cy="13097"/>
          </a:xfrm>
          <a:custGeom>
            <a:avLst/>
            <a:gdLst>
              <a:gd name="T0" fmla="*/ 2147483646 w 8"/>
              <a:gd name="T1" fmla="*/ 2147483646 h 8"/>
              <a:gd name="T2" fmla="*/ 0 w 8"/>
              <a:gd name="T3" fmla="*/ 2147483646 h 8"/>
              <a:gd name="T4" fmla="*/ 0 w 8"/>
              <a:gd name="T5" fmla="*/ 2147483646 h 8"/>
              <a:gd name="T6" fmla="*/ 2147483646 w 8"/>
              <a:gd name="T7" fmla="*/ 2147483646 h 8"/>
              <a:gd name="T8" fmla="*/ 2147483646 w 8"/>
              <a:gd name="T9" fmla="*/ 2147483646 h 8"/>
              <a:gd name="T10" fmla="*/ 2147483646 w 8"/>
              <a:gd name="T11" fmla="*/ 0 h 8"/>
              <a:gd name="T12" fmla="*/ 2147483646 w 8"/>
              <a:gd name="T13" fmla="*/ 2147483646 h 8"/>
              <a:gd name="T14" fmla="*/ 2147483646 w 8"/>
              <a:gd name="T15" fmla="*/ 0 h 8"/>
              <a:gd name="T16" fmla="*/ 2147483646 w 8"/>
              <a:gd name="T17" fmla="*/ 0 h 8"/>
              <a:gd name="T18" fmla="*/ 2147483646 w 8"/>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8"/>
              <a:gd name="T32" fmla="*/ 8 w 8"/>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8">
                <a:moveTo>
                  <a:pt x="4" y="8"/>
                </a:moveTo>
                <a:lnTo>
                  <a:pt x="0" y="4"/>
                </a:lnTo>
                <a:lnTo>
                  <a:pt x="0" y="8"/>
                </a:lnTo>
                <a:lnTo>
                  <a:pt x="8" y="8"/>
                </a:lnTo>
                <a:lnTo>
                  <a:pt x="8" y="4"/>
                </a:lnTo>
                <a:lnTo>
                  <a:pt x="4" y="0"/>
                </a:lnTo>
                <a:lnTo>
                  <a:pt x="8" y="4"/>
                </a:lnTo>
                <a:lnTo>
                  <a:pt x="8" y="0"/>
                </a:lnTo>
                <a:lnTo>
                  <a:pt x="4" y="0"/>
                </a:lnTo>
                <a:lnTo>
                  <a:pt x="4" y="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50" name="Freeform 223"/>
          <p:cNvSpPr>
            <a:spLocks/>
          </p:cNvSpPr>
          <p:nvPr/>
        </p:nvSpPr>
        <p:spPr bwMode="auto">
          <a:xfrm>
            <a:off x="4051697" y="2511028"/>
            <a:ext cx="504825" cy="13097"/>
          </a:xfrm>
          <a:custGeom>
            <a:avLst/>
            <a:gdLst>
              <a:gd name="T0" fmla="*/ 2147483646 w 305"/>
              <a:gd name="T1" fmla="*/ 2147483646 h 8"/>
              <a:gd name="T2" fmla="*/ 2147483646 w 305"/>
              <a:gd name="T3" fmla="*/ 2147483646 h 8"/>
              <a:gd name="T4" fmla="*/ 2147483646 w 305"/>
              <a:gd name="T5" fmla="*/ 2147483646 h 8"/>
              <a:gd name="T6" fmla="*/ 2147483646 w 305"/>
              <a:gd name="T7" fmla="*/ 0 h 8"/>
              <a:gd name="T8" fmla="*/ 2147483646 w 305"/>
              <a:gd name="T9" fmla="*/ 0 h 8"/>
              <a:gd name="T10" fmla="*/ 0 w 305"/>
              <a:gd name="T11" fmla="*/ 2147483646 h 8"/>
              <a:gd name="T12" fmla="*/ 2147483646 w 305"/>
              <a:gd name="T13" fmla="*/ 0 h 8"/>
              <a:gd name="T14" fmla="*/ 0 w 305"/>
              <a:gd name="T15" fmla="*/ 0 h 8"/>
              <a:gd name="T16" fmla="*/ 0 w 305"/>
              <a:gd name="T17" fmla="*/ 2147483646 h 8"/>
              <a:gd name="T18" fmla="*/ 2147483646 w 305"/>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8"/>
              <a:gd name="T32" fmla="*/ 305 w 305"/>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8">
                <a:moveTo>
                  <a:pt x="6" y="6"/>
                </a:moveTo>
                <a:lnTo>
                  <a:pt x="2" y="8"/>
                </a:lnTo>
                <a:lnTo>
                  <a:pt x="305" y="8"/>
                </a:lnTo>
                <a:lnTo>
                  <a:pt x="305" y="0"/>
                </a:lnTo>
                <a:lnTo>
                  <a:pt x="2" y="0"/>
                </a:lnTo>
                <a:lnTo>
                  <a:pt x="0" y="2"/>
                </a:lnTo>
                <a:lnTo>
                  <a:pt x="2" y="0"/>
                </a:lnTo>
                <a:lnTo>
                  <a:pt x="0" y="0"/>
                </a:lnTo>
                <a:lnTo>
                  <a:pt x="0" y="2"/>
                </a:lnTo>
                <a:lnTo>
                  <a:pt x="6" y="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51" name="Freeform 224"/>
          <p:cNvSpPr>
            <a:spLocks/>
          </p:cNvSpPr>
          <p:nvPr/>
        </p:nvSpPr>
        <p:spPr bwMode="auto">
          <a:xfrm>
            <a:off x="4048125" y="2514601"/>
            <a:ext cx="14288" cy="13097"/>
          </a:xfrm>
          <a:custGeom>
            <a:avLst/>
            <a:gdLst>
              <a:gd name="T0" fmla="*/ 2147483646 w 8"/>
              <a:gd name="T1" fmla="*/ 2147483646 h 8"/>
              <a:gd name="T2" fmla="*/ 2147483646 w 8"/>
              <a:gd name="T3" fmla="*/ 2147483646 h 8"/>
              <a:gd name="T4" fmla="*/ 2147483646 w 8"/>
              <a:gd name="T5" fmla="*/ 2147483646 h 8"/>
              <a:gd name="T6" fmla="*/ 2147483646 w 8"/>
              <a:gd name="T7" fmla="*/ 2147483646 h 8"/>
              <a:gd name="T8" fmla="*/ 2147483646 w 8"/>
              <a:gd name="T9" fmla="*/ 2147483646 h 8"/>
              <a:gd name="T10" fmla="*/ 2147483646 w 8"/>
              <a:gd name="T11" fmla="*/ 2147483646 h 8"/>
              <a:gd name="T12" fmla="*/ 2147483646 w 8"/>
              <a:gd name="T13" fmla="*/ 2147483646 h 8"/>
              <a:gd name="T14" fmla="*/ 2147483646 w 8"/>
              <a:gd name="T15" fmla="*/ 2147483646 h 8"/>
              <a:gd name="T16" fmla="*/ 2147483646 w 8"/>
              <a:gd name="T17" fmla="*/ 2147483646 h 8"/>
              <a:gd name="T18" fmla="*/ 2147483646 w 8"/>
              <a:gd name="T19" fmla="*/ 2147483646 h 8"/>
              <a:gd name="T20" fmla="*/ 2147483646 w 8"/>
              <a:gd name="T21" fmla="*/ 0 h 8"/>
              <a:gd name="T22" fmla="*/ 2147483646 w 8"/>
              <a:gd name="T23" fmla="*/ 0 h 8"/>
              <a:gd name="T24" fmla="*/ 0 w 8"/>
              <a:gd name="T25" fmla="*/ 0 h 8"/>
              <a:gd name="T26" fmla="*/ 0 w 8"/>
              <a:gd name="T27" fmla="*/ 2147483646 h 8"/>
              <a:gd name="T28" fmla="*/ 0 w 8"/>
              <a:gd name="T29" fmla="*/ 2147483646 h 8"/>
              <a:gd name="T30" fmla="*/ 0 w 8"/>
              <a:gd name="T31" fmla="*/ 2147483646 h 8"/>
              <a:gd name="T32" fmla="*/ 0 w 8"/>
              <a:gd name="T33" fmla="*/ 2147483646 h 8"/>
              <a:gd name="T34" fmla="*/ 0 w 8"/>
              <a:gd name="T35" fmla="*/ 2147483646 h 8"/>
              <a:gd name="T36" fmla="*/ 0 w 8"/>
              <a:gd name="T37" fmla="*/ 2147483646 h 8"/>
              <a:gd name="T38" fmla="*/ 2147483646 w 8"/>
              <a:gd name="T39" fmla="*/ 0 h 8"/>
              <a:gd name="T40" fmla="*/ 2147483646 w 8"/>
              <a:gd name="T41" fmla="*/ 2147483646 h 8"/>
              <a:gd name="T42" fmla="*/ 2147483646 w 8"/>
              <a:gd name="T43" fmla="*/ 2147483646 h 8"/>
              <a:gd name="T44" fmla="*/ 2147483646 w 8"/>
              <a:gd name="T45" fmla="*/ 2147483646 h 8"/>
              <a:gd name="T46" fmla="*/ 2147483646 w 8"/>
              <a:gd name="T47" fmla="*/ 2147483646 h 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
              <a:gd name="T73" fmla="*/ 0 h 8"/>
              <a:gd name="T74" fmla="*/ 8 w 8"/>
              <a:gd name="T75" fmla="*/ 8 h 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 h="8">
                <a:moveTo>
                  <a:pt x="4" y="8"/>
                </a:moveTo>
                <a:lnTo>
                  <a:pt x="8" y="4"/>
                </a:lnTo>
                <a:lnTo>
                  <a:pt x="2" y="0"/>
                </a:lnTo>
                <a:lnTo>
                  <a:pt x="0" y="0"/>
                </a:lnTo>
                <a:lnTo>
                  <a:pt x="0" y="2"/>
                </a:lnTo>
                <a:lnTo>
                  <a:pt x="0" y="4"/>
                </a:lnTo>
                <a:lnTo>
                  <a:pt x="4" y="0"/>
                </a:lnTo>
                <a:lnTo>
                  <a:pt x="4" y="8"/>
                </a:lnTo>
                <a:lnTo>
                  <a:pt x="8" y="8"/>
                </a:lnTo>
                <a:lnTo>
                  <a:pt x="8" y="4"/>
                </a:lnTo>
                <a:lnTo>
                  <a:pt x="4" y="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52" name="Freeform 225"/>
          <p:cNvSpPr>
            <a:spLocks/>
          </p:cNvSpPr>
          <p:nvPr/>
        </p:nvSpPr>
        <p:spPr bwMode="auto">
          <a:xfrm>
            <a:off x="4038600" y="2514601"/>
            <a:ext cx="16669" cy="13097"/>
          </a:xfrm>
          <a:custGeom>
            <a:avLst/>
            <a:gdLst>
              <a:gd name="T0" fmla="*/ 2147483646 w 10"/>
              <a:gd name="T1" fmla="*/ 2147483646 h 8"/>
              <a:gd name="T2" fmla="*/ 2147483646 w 10"/>
              <a:gd name="T3" fmla="*/ 2147483646 h 8"/>
              <a:gd name="T4" fmla="*/ 2147483646 w 10"/>
              <a:gd name="T5" fmla="*/ 2147483646 h 8"/>
              <a:gd name="T6" fmla="*/ 2147483646 w 10"/>
              <a:gd name="T7" fmla="*/ 0 h 8"/>
              <a:gd name="T8" fmla="*/ 2147483646 w 10"/>
              <a:gd name="T9" fmla="*/ 0 h 8"/>
              <a:gd name="T10" fmla="*/ 0 w 10"/>
              <a:gd name="T11" fmla="*/ 2147483646 h 8"/>
              <a:gd name="T12" fmla="*/ 2147483646 w 10"/>
              <a:gd name="T13" fmla="*/ 0 h 8"/>
              <a:gd name="T14" fmla="*/ 0 w 10"/>
              <a:gd name="T15" fmla="*/ 0 h 8"/>
              <a:gd name="T16" fmla="*/ 0 w 10"/>
              <a:gd name="T17" fmla="*/ 2147483646 h 8"/>
              <a:gd name="T18" fmla="*/ 2147483646 w 10"/>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8"/>
              <a:gd name="T32" fmla="*/ 10 w 10"/>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8">
                <a:moveTo>
                  <a:pt x="8" y="4"/>
                </a:moveTo>
                <a:lnTo>
                  <a:pt x="4" y="8"/>
                </a:lnTo>
                <a:lnTo>
                  <a:pt x="10" y="8"/>
                </a:lnTo>
                <a:lnTo>
                  <a:pt x="10" y="0"/>
                </a:lnTo>
                <a:lnTo>
                  <a:pt x="4" y="0"/>
                </a:lnTo>
                <a:lnTo>
                  <a:pt x="0" y="4"/>
                </a:lnTo>
                <a:lnTo>
                  <a:pt x="4" y="0"/>
                </a:lnTo>
                <a:lnTo>
                  <a:pt x="0" y="0"/>
                </a:lnTo>
                <a:lnTo>
                  <a:pt x="0" y="4"/>
                </a:lnTo>
                <a:lnTo>
                  <a:pt x="8"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53" name="Freeform 226"/>
          <p:cNvSpPr>
            <a:spLocks/>
          </p:cNvSpPr>
          <p:nvPr/>
        </p:nvSpPr>
        <p:spPr bwMode="auto">
          <a:xfrm>
            <a:off x="4038601" y="2518172"/>
            <a:ext cx="13097" cy="13097"/>
          </a:xfrm>
          <a:custGeom>
            <a:avLst/>
            <a:gdLst>
              <a:gd name="T0" fmla="*/ 2147483646 w 8"/>
              <a:gd name="T1" fmla="*/ 2147483646 h 8"/>
              <a:gd name="T2" fmla="*/ 2147483646 w 8"/>
              <a:gd name="T3" fmla="*/ 2147483646 h 8"/>
              <a:gd name="T4" fmla="*/ 2147483646 w 8"/>
              <a:gd name="T5" fmla="*/ 2147483646 h 8"/>
              <a:gd name="T6" fmla="*/ 0 w 8"/>
              <a:gd name="T7" fmla="*/ 2147483646 h 8"/>
              <a:gd name="T8" fmla="*/ 0 w 8"/>
              <a:gd name="T9" fmla="*/ 2147483646 h 8"/>
              <a:gd name="T10" fmla="*/ 2147483646 w 8"/>
              <a:gd name="T11" fmla="*/ 0 h 8"/>
              <a:gd name="T12" fmla="*/ 2147483646 w 8"/>
              <a:gd name="T13" fmla="*/ 2147483646 h 8"/>
              <a:gd name="T14" fmla="*/ 2147483646 w 8"/>
              <a:gd name="T15" fmla="*/ 2147483646 h 8"/>
              <a:gd name="T16" fmla="*/ 2147483646 w 8"/>
              <a:gd name="T17" fmla="*/ 2147483646 h 8"/>
              <a:gd name="T18" fmla="*/ 2147483646 w 8"/>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8"/>
              <a:gd name="T32" fmla="*/ 8 w 8"/>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8">
                <a:moveTo>
                  <a:pt x="4" y="8"/>
                </a:moveTo>
                <a:lnTo>
                  <a:pt x="8" y="4"/>
                </a:lnTo>
                <a:lnTo>
                  <a:pt x="8" y="2"/>
                </a:lnTo>
                <a:lnTo>
                  <a:pt x="0" y="2"/>
                </a:lnTo>
                <a:lnTo>
                  <a:pt x="0" y="4"/>
                </a:lnTo>
                <a:lnTo>
                  <a:pt x="4" y="0"/>
                </a:lnTo>
                <a:lnTo>
                  <a:pt x="4" y="8"/>
                </a:lnTo>
                <a:lnTo>
                  <a:pt x="8" y="8"/>
                </a:lnTo>
                <a:lnTo>
                  <a:pt x="8" y="4"/>
                </a:lnTo>
                <a:lnTo>
                  <a:pt x="4" y="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54" name="Freeform 227"/>
          <p:cNvSpPr>
            <a:spLocks/>
          </p:cNvSpPr>
          <p:nvPr/>
        </p:nvSpPr>
        <p:spPr bwMode="auto">
          <a:xfrm>
            <a:off x="4032647" y="2518172"/>
            <a:ext cx="13097" cy="13097"/>
          </a:xfrm>
          <a:custGeom>
            <a:avLst/>
            <a:gdLst>
              <a:gd name="T0" fmla="*/ 2147483646 w 8"/>
              <a:gd name="T1" fmla="*/ 2147483646 h 8"/>
              <a:gd name="T2" fmla="*/ 2147483646 w 8"/>
              <a:gd name="T3" fmla="*/ 2147483646 h 8"/>
              <a:gd name="T4" fmla="*/ 2147483646 w 8"/>
              <a:gd name="T5" fmla="*/ 2147483646 h 8"/>
              <a:gd name="T6" fmla="*/ 2147483646 w 8"/>
              <a:gd name="T7" fmla="*/ 0 h 8"/>
              <a:gd name="T8" fmla="*/ 2147483646 w 8"/>
              <a:gd name="T9" fmla="*/ 0 h 8"/>
              <a:gd name="T10" fmla="*/ 0 w 8"/>
              <a:gd name="T11" fmla="*/ 2147483646 h 8"/>
              <a:gd name="T12" fmla="*/ 2147483646 w 8"/>
              <a:gd name="T13" fmla="*/ 0 h 8"/>
              <a:gd name="T14" fmla="*/ 0 w 8"/>
              <a:gd name="T15" fmla="*/ 0 h 8"/>
              <a:gd name="T16" fmla="*/ 0 w 8"/>
              <a:gd name="T17" fmla="*/ 2147483646 h 8"/>
              <a:gd name="T18" fmla="*/ 2147483646 w 8"/>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8"/>
              <a:gd name="T32" fmla="*/ 8 w 8"/>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8">
                <a:moveTo>
                  <a:pt x="8" y="4"/>
                </a:moveTo>
                <a:lnTo>
                  <a:pt x="4" y="8"/>
                </a:lnTo>
                <a:lnTo>
                  <a:pt x="8" y="8"/>
                </a:lnTo>
                <a:lnTo>
                  <a:pt x="8" y="0"/>
                </a:lnTo>
                <a:lnTo>
                  <a:pt x="4" y="0"/>
                </a:lnTo>
                <a:lnTo>
                  <a:pt x="0" y="4"/>
                </a:lnTo>
                <a:lnTo>
                  <a:pt x="4" y="0"/>
                </a:lnTo>
                <a:lnTo>
                  <a:pt x="0" y="0"/>
                </a:lnTo>
                <a:lnTo>
                  <a:pt x="0" y="4"/>
                </a:lnTo>
                <a:lnTo>
                  <a:pt x="8"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55" name="Freeform 228"/>
          <p:cNvSpPr>
            <a:spLocks/>
          </p:cNvSpPr>
          <p:nvPr/>
        </p:nvSpPr>
        <p:spPr bwMode="auto">
          <a:xfrm>
            <a:off x="4025504" y="2524126"/>
            <a:ext cx="20240" cy="11906"/>
          </a:xfrm>
          <a:custGeom>
            <a:avLst/>
            <a:gdLst>
              <a:gd name="T0" fmla="*/ 2147483646 w 12"/>
              <a:gd name="T1" fmla="*/ 2147483646 h 7"/>
              <a:gd name="T2" fmla="*/ 2147483646 w 12"/>
              <a:gd name="T3" fmla="*/ 2147483646 h 7"/>
              <a:gd name="T4" fmla="*/ 2147483646 w 12"/>
              <a:gd name="T5" fmla="*/ 2147483646 h 7"/>
              <a:gd name="T6" fmla="*/ 2147483646 w 12"/>
              <a:gd name="T7" fmla="*/ 2147483646 h 7"/>
              <a:gd name="T8" fmla="*/ 2147483646 w 12"/>
              <a:gd name="T9" fmla="*/ 2147483646 h 7"/>
              <a:gd name="T10" fmla="*/ 2147483646 w 12"/>
              <a:gd name="T11" fmla="*/ 2147483646 h 7"/>
              <a:gd name="T12" fmla="*/ 2147483646 w 12"/>
              <a:gd name="T13" fmla="*/ 2147483646 h 7"/>
              <a:gd name="T14" fmla="*/ 2147483646 w 12"/>
              <a:gd name="T15" fmla="*/ 2147483646 h 7"/>
              <a:gd name="T16" fmla="*/ 2147483646 w 12"/>
              <a:gd name="T17" fmla="*/ 2147483646 h 7"/>
              <a:gd name="T18" fmla="*/ 2147483646 w 12"/>
              <a:gd name="T19" fmla="*/ 0 h 7"/>
              <a:gd name="T20" fmla="*/ 2147483646 w 12"/>
              <a:gd name="T21" fmla="*/ 0 h 7"/>
              <a:gd name="T22" fmla="*/ 2147483646 w 12"/>
              <a:gd name="T23" fmla="*/ 0 h 7"/>
              <a:gd name="T24" fmla="*/ 2147483646 w 12"/>
              <a:gd name="T25" fmla="*/ 0 h 7"/>
              <a:gd name="T26" fmla="*/ 2147483646 w 12"/>
              <a:gd name="T27" fmla="*/ 0 h 7"/>
              <a:gd name="T28" fmla="*/ 2147483646 w 12"/>
              <a:gd name="T29" fmla="*/ 0 h 7"/>
              <a:gd name="T30" fmla="*/ 2147483646 w 12"/>
              <a:gd name="T31" fmla="*/ 0 h 7"/>
              <a:gd name="T32" fmla="*/ 2147483646 w 12"/>
              <a:gd name="T33" fmla="*/ 0 h 7"/>
              <a:gd name="T34" fmla="*/ 2147483646 w 12"/>
              <a:gd name="T35" fmla="*/ 0 h 7"/>
              <a:gd name="T36" fmla="*/ 2147483646 w 12"/>
              <a:gd name="T37" fmla="*/ 0 h 7"/>
              <a:gd name="T38" fmla="*/ 0 w 12"/>
              <a:gd name="T39" fmla="*/ 2147483646 h 7"/>
              <a:gd name="T40" fmla="*/ 2147483646 w 12"/>
              <a:gd name="T41" fmla="*/ 0 h 7"/>
              <a:gd name="T42" fmla="*/ 0 w 12"/>
              <a:gd name="T43" fmla="*/ 0 h 7"/>
              <a:gd name="T44" fmla="*/ 0 w 12"/>
              <a:gd name="T45" fmla="*/ 2147483646 h 7"/>
              <a:gd name="T46" fmla="*/ 2147483646 w 12"/>
              <a:gd name="T47" fmla="*/ 2147483646 h 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
              <a:gd name="T73" fmla="*/ 0 h 7"/>
              <a:gd name="T74" fmla="*/ 12 w 12"/>
              <a:gd name="T75" fmla="*/ 7 h 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 h="7">
                <a:moveTo>
                  <a:pt x="8" y="4"/>
                </a:moveTo>
                <a:lnTo>
                  <a:pt x="4" y="7"/>
                </a:lnTo>
                <a:lnTo>
                  <a:pt x="6" y="7"/>
                </a:lnTo>
                <a:lnTo>
                  <a:pt x="8" y="7"/>
                </a:lnTo>
                <a:lnTo>
                  <a:pt x="10" y="6"/>
                </a:lnTo>
                <a:lnTo>
                  <a:pt x="12" y="4"/>
                </a:lnTo>
                <a:lnTo>
                  <a:pt x="12" y="2"/>
                </a:lnTo>
                <a:lnTo>
                  <a:pt x="12" y="0"/>
                </a:lnTo>
                <a:lnTo>
                  <a:pt x="4" y="0"/>
                </a:lnTo>
                <a:lnTo>
                  <a:pt x="0" y="4"/>
                </a:lnTo>
                <a:lnTo>
                  <a:pt x="4" y="0"/>
                </a:lnTo>
                <a:lnTo>
                  <a:pt x="0" y="0"/>
                </a:lnTo>
                <a:lnTo>
                  <a:pt x="0" y="4"/>
                </a:lnTo>
                <a:lnTo>
                  <a:pt x="8"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56" name="Freeform 229"/>
          <p:cNvSpPr>
            <a:spLocks/>
          </p:cNvSpPr>
          <p:nvPr/>
        </p:nvSpPr>
        <p:spPr bwMode="auto">
          <a:xfrm>
            <a:off x="4025503" y="2531269"/>
            <a:ext cx="13097" cy="10716"/>
          </a:xfrm>
          <a:custGeom>
            <a:avLst/>
            <a:gdLst>
              <a:gd name="T0" fmla="*/ 2147483646 w 8"/>
              <a:gd name="T1" fmla="*/ 2147483646 h 7"/>
              <a:gd name="T2" fmla="*/ 2147483646 w 8"/>
              <a:gd name="T3" fmla="*/ 2147483646 h 7"/>
              <a:gd name="T4" fmla="*/ 2147483646 w 8"/>
              <a:gd name="T5" fmla="*/ 0 h 7"/>
              <a:gd name="T6" fmla="*/ 0 w 8"/>
              <a:gd name="T7" fmla="*/ 0 h 7"/>
              <a:gd name="T8" fmla="*/ 0 w 8"/>
              <a:gd name="T9" fmla="*/ 2147483646 h 7"/>
              <a:gd name="T10" fmla="*/ 2147483646 w 8"/>
              <a:gd name="T11" fmla="*/ 0 h 7"/>
              <a:gd name="T12" fmla="*/ 2147483646 w 8"/>
              <a:gd name="T13" fmla="*/ 2147483646 h 7"/>
              <a:gd name="T14" fmla="*/ 2147483646 w 8"/>
              <a:gd name="T15" fmla="*/ 2147483646 h 7"/>
              <a:gd name="T16" fmla="*/ 2147483646 w 8"/>
              <a:gd name="T17" fmla="*/ 2147483646 h 7"/>
              <a:gd name="T18" fmla="*/ 2147483646 w 8"/>
              <a:gd name="T19" fmla="*/ 2147483646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7"/>
              <a:gd name="T32" fmla="*/ 8 w 8"/>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7">
                <a:moveTo>
                  <a:pt x="4" y="7"/>
                </a:moveTo>
                <a:lnTo>
                  <a:pt x="8" y="3"/>
                </a:lnTo>
                <a:lnTo>
                  <a:pt x="8" y="0"/>
                </a:lnTo>
                <a:lnTo>
                  <a:pt x="0" y="0"/>
                </a:lnTo>
                <a:lnTo>
                  <a:pt x="0" y="3"/>
                </a:lnTo>
                <a:lnTo>
                  <a:pt x="4" y="0"/>
                </a:lnTo>
                <a:lnTo>
                  <a:pt x="4" y="7"/>
                </a:lnTo>
                <a:lnTo>
                  <a:pt x="8" y="7"/>
                </a:lnTo>
                <a:lnTo>
                  <a:pt x="8" y="3"/>
                </a:lnTo>
                <a:lnTo>
                  <a:pt x="4" y="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57" name="Freeform 230"/>
          <p:cNvSpPr>
            <a:spLocks/>
          </p:cNvSpPr>
          <p:nvPr/>
        </p:nvSpPr>
        <p:spPr bwMode="auto">
          <a:xfrm>
            <a:off x="4025504" y="2531269"/>
            <a:ext cx="9525" cy="10716"/>
          </a:xfrm>
          <a:custGeom>
            <a:avLst/>
            <a:gdLst>
              <a:gd name="T0" fmla="*/ 2147483646 w 6"/>
              <a:gd name="T1" fmla="*/ 2147483646 h 7"/>
              <a:gd name="T2" fmla="*/ 2147483646 w 6"/>
              <a:gd name="T3" fmla="*/ 2147483646 h 7"/>
              <a:gd name="T4" fmla="*/ 2147483646 w 6"/>
              <a:gd name="T5" fmla="*/ 2147483646 h 7"/>
              <a:gd name="T6" fmla="*/ 2147483646 w 6"/>
              <a:gd name="T7" fmla="*/ 0 h 7"/>
              <a:gd name="T8" fmla="*/ 2147483646 w 6"/>
              <a:gd name="T9" fmla="*/ 0 h 7"/>
              <a:gd name="T10" fmla="*/ 0 w 6"/>
              <a:gd name="T11" fmla="*/ 0 h 7"/>
              <a:gd name="T12" fmla="*/ 2147483646 w 6"/>
              <a:gd name="T13" fmla="*/ 2147483646 h 7"/>
              <a:gd name="T14" fmla="*/ 0 60000 65536"/>
              <a:gd name="T15" fmla="*/ 0 60000 65536"/>
              <a:gd name="T16" fmla="*/ 0 60000 65536"/>
              <a:gd name="T17" fmla="*/ 0 60000 65536"/>
              <a:gd name="T18" fmla="*/ 0 60000 65536"/>
              <a:gd name="T19" fmla="*/ 0 60000 65536"/>
              <a:gd name="T20" fmla="*/ 0 60000 65536"/>
              <a:gd name="T21" fmla="*/ 0 w 6"/>
              <a:gd name="T22" fmla="*/ 0 h 7"/>
              <a:gd name="T23" fmla="*/ 6 w 6"/>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7">
                <a:moveTo>
                  <a:pt x="6" y="5"/>
                </a:moveTo>
                <a:lnTo>
                  <a:pt x="2" y="7"/>
                </a:lnTo>
                <a:lnTo>
                  <a:pt x="4" y="7"/>
                </a:lnTo>
                <a:lnTo>
                  <a:pt x="4" y="0"/>
                </a:lnTo>
                <a:lnTo>
                  <a:pt x="2" y="0"/>
                </a:lnTo>
                <a:lnTo>
                  <a:pt x="0" y="0"/>
                </a:lnTo>
                <a:lnTo>
                  <a:pt x="6" y="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58" name="Freeform 231"/>
          <p:cNvSpPr>
            <a:spLocks/>
          </p:cNvSpPr>
          <p:nvPr/>
        </p:nvSpPr>
        <p:spPr bwMode="auto">
          <a:xfrm>
            <a:off x="4024313" y="2531269"/>
            <a:ext cx="10716" cy="34529"/>
          </a:xfrm>
          <a:custGeom>
            <a:avLst/>
            <a:gdLst>
              <a:gd name="T0" fmla="*/ 2147483646 w 7"/>
              <a:gd name="T1" fmla="*/ 2147483646 h 21"/>
              <a:gd name="T2" fmla="*/ 2147483646 w 7"/>
              <a:gd name="T3" fmla="*/ 2147483646 h 21"/>
              <a:gd name="T4" fmla="*/ 2147483646 w 7"/>
              <a:gd name="T5" fmla="*/ 2147483646 h 21"/>
              <a:gd name="T6" fmla="*/ 2147483646 w 7"/>
              <a:gd name="T7" fmla="*/ 2147483646 h 21"/>
              <a:gd name="T8" fmla="*/ 2147483646 w 7"/>
              <a:gd name="T9" fmla="*/ 2147483646 h 21"/>
              <a:gd name="T10" fmla="*/ 2147483646 w 7"/>
              <a:gd name="T11" fmla="*/ 2147483646 h 21"/>
              <a:gd name="T12" fmla="*/ 2147483646 w 7"/>
              <a:gd name="T13" fmla="*/ 2147483646 h 21"/>
              <a:gd name="T14" fmla="*/ 2147483646 w 7"/>
              <a:gd name="T15" fmla="*/ 2147483646 h 21"/>
              <a:gd name="T16" fmla="*/ 2147483646 w 7"/>
              <a:gd name="T17" fmla="*/ 2147483646 h 21"/>
              <a:gd name="T18" fmla="*/ 2147483646 w 7"/>
              <a:gd name="T19" fmla="*/ 2147483646 h 21"/>
              <a:gd name="T20" fmla="*/ 2147483646 w 7"/>
              <a:gd name="T21" fmla="*/ 0 h 21"/>
              <a:gd name="T22" fmla="*/ 0 w 7"/>
              <a:gd name="T23" fmla="*/ 2147483646 h 21"/>
              <a:gd name="T24" fmla="*/ 0 w 7"/>
              <a:gd name="T25" fmla="*/ 2147483646 h 21"/>
              <a:gd name="T26" fmla="*/ 0 w 7"/>
              <a:gd name="T27" fmla="*/ 2147483646 h 21"/>
              <a:gd name="T28" fmla="*/ 0 w 7"/>
              <a:gd name="T29" fmla="*/ 2147483646 h 21"/>
              <a:gd name="T30" fmla="*/ 0 w 7"/>
              <a:gd name="T31" fmla="*/ 2147483646 h 21"/>
              <a:gd name="T32" fmla="*/ 0 w 7"/>
              <a:gd name="T33" fmla="*/ 2147483646 h 21"/>
              <a:gd name="T34" fmla="*/ 0 w 7"/>
              <a:gd name="T35" fmla="*/ 2147483646 h 21"/>
              <a:gd name="T36" fmla="*/ 0 w 7"/>
              <a:gd name="T37" fmla="*/ 2147483646 h 21"/>
              <a:gd name="T38" fmla="*/ 2147483646 w 7"/>
              <a:gd name="T39" fmla="*/ 2147483646 h 21"/>
              <a:gd name="T40" fmla="*/ 0 w 7"/>
              <a:gd name="T41" fmla="*/ 2147483646 h 21"/>
              <a:gd name="T42" fmla="*/ 0 w 7"/>
              <a:gd name="T43" fmla="*/ 2147483646 h 21"/>
              <a:gd name="T44" fmla="*/ 2147483646 w 7"/>
              <a:gd name="T45" fmla="*/ 2147483646 h 21"/>
              <a:gd name="T46" fmla="*/ 2147483646 w 7"/>
              <a:gd name="T47" fmla="*/ 2147483646 h 2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
              <a:gd name="T73" fmla="*/ 0 h 21"/>
              <a:gd name="T74" fmla="*/ 7 w 7"/>
              <a:gd name="T75" fmla="*/ 21 h 2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 h="21">
                <a:moveTo>
                  <a:pt x="3" y="13"/>
                </a:moveTo>
                <a:lnTo>
                  <a:pt x="7" y="15"/>
                </a:lnTo>
                <a:lnTo>
                  <a:pt x="7" y="13"/>
                </a:lnTo>
                <a:lnTo>
                  <a:pt x="7" y="11"/>
                </a:lnTo>
                <a:lnTo>
                  <a:pt x="7" y="9"/>
                </a:lnTo>
                <a:lnTo>
                  <a:pt x="7" y="7"/>
                </a:lnTo>
                <a:lnTo>
                  <a:pt x="7" y="5"/>
                </a:lnTo>
                <a:lnTo>
                  <a:pt x="1" y="0"/>
                </a:lnTo>
                <a:lnTo>
                  <a:pt x="0" y="3"/>
                </a:lnTo>
                <a:lnTo>
                  <a:pt x="0" y="5"/>
                </a:lnTo>
                <a:lnTo>
                  <a:pt x="0" y="7"/>
                </a:lnTo>
                <a:lnTo>
                  <a:pt x="0" y="9"/>
                </a:lnTo>
                <a:lnTo>
                  <a:pt x="0" y="11"/>
                </a:lnTo>
                <a:lnTo>
                  <a:pt x="0" y="13"/>
                </a:lnTo>
                <a:lnTo>
                  <a:pt x="0" y="15"/>
                </a:lnTo>
                <a:lnTo>
                  <a:pt x="0" y="17"/>
                </a:lnTo>
                <a:lnTo>
                  <a:pt x="3" y="21"/>
                </a:lnTo>
                <a:lnTo>
                  <a:pt x="0" y="17"/>
                </a:lnTo>
                <a:lnTo>
                  <a:pt x="0" y="21"/>
                </a:lnTo>
                <a:lnTo>
                  <a:pt x="3" y="21"/>
                </a:lnTo>
                <a:lnTo>
                  <a:pt x="3" y="1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59" name="Freeform 232"/>
          <p:cNvSpPr>
            <a:spLocks/>
          </p:cNvSpPr>
          <p:nvPr/>
        </p:nvSpPr>
        <p:spPr bwMode="auto">
          <a:xfrm>
            <a:off x="4029075" y="2552701"/>
            <a:ext cx="76200" cy="13097"/>
          </a:xfrm>
          <a:custGeom>
            <a:avLst/>
            <a:gdLst>
              <a:gd name="T0" fmla="*/ 2147483646 w 46"/>
              <a:gd name="T1" fmla="*/ 2147483646 h 8"/>
              <a:gd name="T2" fmla="*/ 2147483646 w 46"/>
              <a:gd name="T3" fmla="*/ 0 h 8"/>
              <a:gd name="T4" fmla="*/ 0 w 46"/>
              <a:gd name="T5" fmla="*/ 0 h 8"/>
              <a:gd name="T6" fmla="*/ 0 w 46"/>
              <a:gd name="T7" fmla="*/ 2147483646 h 8"/>
              <a:gd name="T8" fmla="*/ 2147483646 w 46"/>
              <a:gd name="T9" fmla="*/ 2147483646 h 8"/>
              <a:gd name="T10" fmla="*/ 2147483646 w 46"/>
              <a:gd name="T11" fmla="*/ 2147483646 h 8"/>
              <a:gd name="T12" fmla="*/ 2147483646 w 46"/>
              <a:gd name="T13" fmla="*/ 2147483646 h 8"/>
              <a:gd name="T14" fmla="*/ 2147483646 w 46"/>
              <a:gd name="T15" fmla="*/ 0 h 8"/>
              <a:gd name="T16" fmla="*/ 2147483646 w 46"/>
              <a:gd name="T17" fmla="*/ 0 h 8"/>
              <a:gd name="T18" fmla="*/ 2147483646 w 46"/>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6"/>
              <a:gd name="T31" fmla="*/ 0 h 8"/>
              <a:gd name="T32" fmla="*/ 46 w 46"/>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6" h="8">
                <a:moveTo>
                  <a:pt x="46" y="4"/>
                </a:moveTo>
                <a:lnTo>
                  <a:pt x="41" y="0"/>
                </a:lnTo>
                <a:lnTo>
                  <a:pt x="0" y="0"/>
                </a:lnTo>
                <a:lnTo>
                  <a:pt x="0" y="8"/>
                </a:lnTo>
                <a:lnTo>
                  <a:pt x="41" y="8"/>
                </a:lnTo>
                <a:lnTo>
                  <a:pt x="37" y="4"/>
                </a:lnTo>
                <a:lnTo>
                  <a:pt x="46" y="4"/>
                </a:lnTo>
                <a:lnTo>
                  <a:pt x="46" y="0"/>
                </a:lnTo>
                <a:lnTo>
                  <a:pt x="41" y="0"/>
                </a:lnTo>
                <a:lnTo>
                  <a:pt x="46"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60" name="Freeform 233"/>
          <p:cNvSpPr>
            <a:spLocks/>
          </p:cNvSpPr>
          <p:nvPr/>
        </p:nvSpPr>
        <p:spPr bwMode="auto">
          <a:xfrm>
            <a:off x="4089798" y="2558653"/>
            <a:ext cx="15478" cy="317897"/>
          </a:xfrm>
          <a:custGeom>
            <a:avLst/>
            <a:gdLst>
              <a:gd name="T0" fmla="*/ 2147483646 w 9"/>
              <a:gd name="T1" fmla="*/ 2147483646 h 192"/>
              <a:gd name="T2" fmla="*/ 2147483646 w 9"/>
              <a:gd name="T3" fmla="*/ 2147483646 h 192"/>
              <a:gd name="T4" fmla="*/ 2147483646 w 9"/>
              <a:gd name="T5" fmla="*/ 0 h 192"/>
              <a:gd name="T6" fmla="*/ 0 w 9"/>
              <a:gd name="T7" fmla="*/ 0 h 192"/>
              <a:gd name="T8" fmla="*/ 0 w 9"/>
              <a:gd name="T9" fmla="*/ 2147483646 h 192"/>
              <a:gd name="T10" fmla="*/ 2147483646 w 9"/>
              <a:gd name="T11" fmla="*/ 2147483646 h 192"/>
              <a:gd name="T12" fmla="*/ 2147483646 w 9"/>
              <a:gd name="T13" fmla="*/ 2147483646 h 192"/>
              <a:gd name="T14" fmla="*/ 2147483646 w 9"/>
              <a:gd name="T15" fmla="*/ 2147483646 h 192"/>
              <a:gd name="T16" fmla="*/ 2147483646 w 9"/>
              <a:gd name="T17" fmla="*/ 2147483646 h 192"/>
              <a:gd name="T18" fmla="*/ 2147483646 w 9"/>
              <a:gd name="T19" fmla="*/ 2147483646 h 1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92"/>
              <a:gd name="T32" fmla="*/ 9 w 9"/>
              <a:gd name="T33" fmla="*/ 192 h 19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92">
                <a:moveTo>
                  <a:pt x="4" y="192"/>
                </a:moveTo>
                <a:lnTo>
                  <a:pt x="9" y="188"/>
                </a:lnTo>
                <a:lnTo>
                  <a:pt x="9" y="0"/>
                </a:lnTo>
                <a:lnTo>
                  <a:pt x="0" y="0"/>
                </a:lnTo>
                <a:lnTo>
                  <a:pt x="0" y="188"/>
                </a:lnTo>
                <a:lnTo>
                  <a:pt x="4" y="184"/>
                </a:lnTo>
                <a:lnTo>
                  <a:pt x="4" y="192"/>
                </a:lnTo>
                <a:lnTo>
                  <a:pt x="9" y="192"/>
                </a:lnTo>
                <a:lnTo>
                  <a:pt x="9" y="188"/>
                </a:lnTo>
                <a:lnTo>
                  <a:pt x="4" y="19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61" name="Freeform 234"/>
          <p:cNvSpPr>
            <a:spLocks/>
          </p:cNvSpPr>
          <p:nvPr/>
        </p:nvSpPr>
        <p:spPr bwMode="auto">
          <a:xfrm>
            <a:off x="4013598" y="2863453"/>
            <a:ext cx="83344" cy="13097"/>
          </a:xfrm>
          <a:custGeom>
            <a:avLst/>
            <a:gdLst>
              <a:gd name="T0" fmla="*/ 2147483646 w 50"/>
              <a:gd name="T1" fmla="*/ 2147483646 h 8"/>
              <a:gd name="T2" fmla="*/ 2147483646 w 50"/>
              <a:gd name="T3" fmla="*/ 2147483646 h 8"/>
              <a:gd name="T4" fmla="*/ 2147483646 w 50"/>
              <a:gd name="T5" fmla="*/ 2147483646 h 8"/>
              <a:gd name="T6" fmla="*/ 2147483646 w 50"/>
              <a:gd name="T7" fmla="*/ 0 h 8"/>
              <a:gd name="T8" fmla="*/ 2147483646 w 50"/>
              <a:gd name="T9" fmla="*/ 0 h 8"/>
              <a:gd name="T10" fmla="*/ 0 w 50"/>
              <a:gd name="T11" fmla="*/ 2147483646 h 8"/>
              <a:gd name="T12" fmla="*/ 2147483646 w 50"/>
              <a:gd name="T13" fmla="*/ 0 h 8"/>
              <a:gd name="T14" fmla="*/ 0 w 50"/>
              <a:gd name="T15" fmla="*/ 0 h 8"/>
              <a:gd name="T16" fmla="*/ 0 w 50"/>
              <a:gd name="T17" fmla="*/ 2147483646 h 8"/>
              <a:gd name="T18" fmla="*/ 2147483646 w 50"/>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
              <a:gd name="T31" fmla="*/ 0 h 8"/>
              <a:gd name="T32" fmla="*/ 50 w 50"/>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 h="8">
                <a:moveTo>
                  <a:pt x="7" y="4"/>
                </a:moveTo>
                <a:lnTo>
                  <a:pt x="4" y="8"/>
                </a:lnTo>
                <a:lnTo>
                  <a:pt x="50" y="8"/>
                </a:lnTo>
                <a:lnTo>
                  <a:pt x="50" y="0"/>
                </a:lnTo>
                <a:lnTo>
                  <a:pt x="4" y="0"/>
                </a:lnTo>
                <a:lnTo>
                  <a:pt x="0" y="4"/>
                </a:lnTo>
                <a:lnTo>
                  <a:pt x="4" y="0"/>
                </a:lnTo>
                <a:lnTo>
                  <a:pt x="0" y="0"/>
                </a:lnTo>
                <a:lnTo>
                  <a:pt x="0" y="4"/>
                </a:lnTo>
                <a:lnTo>
                  <a:pt x="7"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62" name="Freeform 235"/>
          <p:cNvSpPr>
            <a:spLocks/>
          </p:cNvSpPr>
          <p:nvPr/>
        </p:nvSpPr>
        <p:spPr bwMode="auto">
          <a:xfrm>
            <a:off x="4013598" y="2869407"/>
            <a:ext cx="11906" cy="35719"/>
          </a:xfrm>
          <a:custGeom>
            <a:avLst/>
            <a:gdLst>
              <a:gd name="T0" fmla="*/ 2147483646 w 7"/>
              <a:gd name="T1" fmla="*/ 2147483646 h 21"/>
              <a:gd name="T2" fmla="*/ 2147483646 w 7"/>
              <a:gd name="T3" fmla="*/ 2147483646 h 21"/>
              <a:gd name="T4" fmla="*/ 2147483646 w 7"/>
              <a:gd name="T5" fmla="*/ 0 h 21"/>
              <a:gd name="T6" fmla="*/ 0 w 7"/>
              <a:gd name="T7" fmla="*/ 0 h 21"/>
              <a:gd name="T8" fmla="*/ 0 w 7"/>
              <a:gd name="T9" fmla="*/ 2147483646 h 21"/>
              <a:gd name="T10" fmla="*/ 2147483646 w 7"/>
              <a:gd name="T11" fmla="*/ 2147483646 h 21"/>
              <a:gd name="T12" fmla="*/ 0 w 7"/>
              <a:gd name="T13" fmla="*/ 2147483646 h 21"/>
              <a:gd name="T14" fmla="*/ 0 w 7"/>
              <a:gd name="T15" fmla="*/ 2147483646 h 21"/>
              <a:gd name="T16" fmla="*/ 2147483646 w 7"/>
              <a:gd name="T17" fmla="*/ 2147483646 h 21"/>
              <a:gd name="T18" fmla="*/ 2147483646 w 7"/>
              <a:gd name="T19" fmla="*/ 2147483646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21"/>
              <a:gd name="T32" fmla="*/ 7 w 7"/>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21">
                <a:moveTo>
                  <a:pt x="4" y="13"/>
                </a:moveTo>
                <a:lnTo>
                  <a:pt x="7" y="17"/>
                </a:lnTo>
                <a:lnTo>
                  <a:pt x="7" y="0"/>
                </a:lnTo>
                <a:lnTo>
                  <a:pt x="0" y="0"/>
                </a:lnTo>
                <a:lnTo>
                  <a:pt x="0" y="17"/>
                </a:lnTo>
                <a:lnTo>
                  <a:pt x="2" y="21"/>
                </a:lnTo>
                <a:lnTo>
                  <a:pt x="0" y="17"/>
                </a:lnTo>
                <a:lnTo>
                  <a:pt x="0" y="21"/>
                </a:lnTo>
                <a:lnTo>
                  <a:pt x="2" y="21"/>
                </a:lnTo>
                <a:lnTo>
                  <a:pt x="4" y="1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63" name="Freeform 236"/>
          <p:cNvSpPr>
            <a:spLocks/>
          </p:cNvSpPr>
          <p:nvPr/>
        </p:nvSpPr>
        <p:spPr bwMode="auto">
          <a:xfrm>
            <a:off x="4017169" y="2890838"/>
            <a:ext cx="30956" cy="29766"/>
          </a:xfrm>
          <a:custGeom>
            <a:avLst/>
            <a:gdLst>
              <a:gd name="T0" fmla="*/ 2147483646 w 19"/>
              <a:gd name="T1" fmla="*/ 2147483646 h 18"/>
              <a:gd name="T2" fmla="*/ 2147483646 w 19"/>
              <a:gd name="T3" fmla="*/ 2147483646 h 18"/>
              <a:gd name="T4" fmla="*/ 2147483646 w 19"/>
              <a:gd name="T5" fmla="*/ 2147483646 h 18"/>
              <a:gd name="T6" fmla="*/ 2147483646 w 19"/>
              <a:gd name="T7" fmla="*/ 2147483646 h 18"/>
              <a:gd name="T8" fmla="*/ 2147483646 w 19"/>
              <a:gd name="T9" fmla="*/ 2147483646 h 18"/>
              <a:gd name="T10" fmla="*/ 2147483646 w 19"/>
              <a:gd name="T11" fmla="*/ 2147483646 h 18"/>
              <a:gd name="T12" fmla="*/ 2147483646 w 19"/>
              <a:gd name="T13" fmla="*/ 2147483646 h 18"/>
              <a:gd name="T14" fmla="*/ 2147483646 w 19"/>
              <a:gd name="T15" fmla="*/ 2147483646 h 18"/>
              <a:gd name="T16" fmla="*/ 2147483646 w 19"/>
              <a:gd name="T17" fmla="*/ 2147483646 h 18"/>
              <a:gd name="T18" fmla="*/ 2147483646 w 19"/>
              <a:gd name="T19" fmla="*/ 0 h 18"/>
              <a:gd name="T20" fmla="*/ 0 w 19"/>
              <a:gd name="T21" fmla="*/ 2147483646 h 18"/>
              <a:gd name="T22" fmla="*/ 2147483646 w 19"/>
              <a:gd name="T23" fmla="*/ 2147483646 h 18"/>
              <a:gd name="T24" fmla="*/ 2147483646 w 19"/>
              <a:gd name="T25" fmla="*/ 2147483646 h 18"/>
              <a:gd name="T26" fmla="*/ 2147483646 w 19"/>
              <a:gd name="T27" fmla="*/ 2147483646 h 18"/>
              <a:gd name="T28" fmla="*/ 2147483646 w 19"/>
              <a:gd name="T29" fmla="*/ 2147483646 h 18"/>
              <a:gd name="T30" fmla="*/ 2147483646 w 19"/>
              <a:gd name="T31" fmla="*/ 2147483646 h 18"/>
              <a:gd name="T32" fmla="*/ 2147483646 w 19"/>
              <a:gd name="T33" fmla="*/ 2147483646 h 18"/>
              <a:gd name="T34" fmla="*/ 2147483646 w 19"/>
              <a:gd name="T35" fmla="*/ 2147483646 h 18"/>
              <a:gd name="T36" fmla="*/ 2147483646 w 19"/>
              <a:gd name="T37" fmla="*/ 2147483646 h 18"/>
              <a:gd name="T38" fmla="*/ 2147483646 w 19"/>
              <a:gd name="T39" fmla="*/ 2147483646 h 18"/>
              <a:gd name="T40" fmla="*/ 2147483646 w 19"/>
              <a:gd name="T41" fmla="*/ 2147483646 h 18"/>
              <a:gd name="T42" fmla="*/ 2147483646 w 19"/>
              <a:gd name="T43" fmla="*/ 2147483646 h 18"/>
              <a:gd name="T44" fmla="*/ 2147483646 w 19"/>
              <a:gd name="T45" fmla="*/ 2147483646 h 18"/>
              <a:gd name="T46" fmla="*/ 2147483646 w 19"/>
              <a:gd name="T47" fmla="*/ 2147483646 h 1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9"/>
              <a:gd name="T73" fmla="*/ 0 h 18"/>
              <a:gd name="T74" fmla="*/ 19 w 19"/>
              <a:gd name="T75" fmla="*/ 18 h 1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9" h="18">
                <a:moveTo>
                  <a:pt x="11" y="12"/>
                </a:moveTo>
                <a:lnTo>
                  <a:pt x="17" y="8"/>
                </a:lnTo>
                <a:lnTo>
                  <a:pt x="15" y="6"/>
                </a:lnTo>
                <a:lnTo>
                  <a:pt x="13" y="6"/>
                </a:lnTo>
                <a:lnTo>
                  <a:pt x="11" y="4"/>
                </a:lnTo>
                <a:lnTo>
                  <a:pt x="9" y="4"/>
                </a:lnTo>
                <a:lnTo>
                  <a:pt x="7" y="4"/>
                </a:lnTo>
                <a:lnTo>
                  <a:pt x="5" y="2"/>
                </a:lnTo>
                <a:lnTo>
                  <a:pt x="4" y="2"/>
                </a:lnTo>
                <a:lnTo>
                  <a:pt x="2" y="0"/>
                </a:lnTo>
                <a:lnTo>
                  <a:pt x="0" y="8"/>
                </a:lnTo>
                <a:lnTo>
                  <a:pt x="2" y="10"/>
                </a:lnTo>
                <a:lnTo>
                  <a:pt x="4" y="10"/>
                </a:lnTo>
                <a:lnTo>
                  <a:pt x="5" y="12"/>
                </a:lnTo>
                <a:lnTo>
                  <a:pt x="7" y="12"/>
                </a:lnTo>
                <a:lnTo>
                  <a:pt x="9" y="14"/>
                </a:lnTo>
                <a:lnTo>
                  <a:pt x="11" y="14"/>
                </a:lnTo>
                <a:lnTo>
                  <a:pt x="15" y="16"/>
                </a:lnTo>
                <a:lnTo>
                  <a:pt x="19" y="12"/>
                </a:lnTo>
                <a:lnTo>
                  <a:pt x="15" y="16"/>
                </a:lnTo>
                <a:lnTo>
                  <a:pt x="19" y="18"/>
                </a:lnTo>
                <a:lnTo>
                  <a:pt x="19" y="12"/>
                </a:lnTo>
                <a:lnTo>
                  <a:pt x="11" y="1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64" name="Freeform 237"/>
          <p:cNvSpPr>
            <a:spLocks/>
          </p:cNvSpPr>
          <p:nvPr/>
        </p:nvSpPr>
        <p:spPr bwMode="auto">
          <a:xfrm>
            <a:off x="4035028" y="2890838"/>
            <a:ext cx="13097" cy="20241"/>
          </a:xfrm>
          <a:custGeom>
            <a:avLst/>
            <a:gdLst>
              <a:gd name="T0" fmla="*/ 2147483646 w 8"/>
              <a:gd name="T1" fmla="*/ 0 h 12"/>
              <a:gd name="T2" fmla="*/ 0 w 8"/>
              <a:gd name="T3" fmla="*/ 2147483646 h 12"/>
              <a:gd name="T4" fmla="*/ 0 w 8"/>
              <a:gd name="T5" fmla="*/ 2147483646 h 12"/>
              <a:gd name="T6" fmla="*/ 2147483646 w 8"/>
              <a:gd name="T7" fmla="*/ 2147483646 h 12"/>
              <a:gd name="T8" fmla="*/ 2147483646 w 8"/>
              <a:gd name="T9" fmla="*/ 2147483646 h 12"/>
              <a:gd name="T10" fmla="*/ 2147483646 w 8"/>
              <a:gd name="T11" fmla="*/ 2147483646 h 12"/>
              <a:gd name="T12" fmla="*/ 2147483646 w 8"/>
              <a:gd name="T13" fmla="*/ 0 h 12"/>
              <a:gd name="T14" fmla="*/ 0 w 8"/>
              <a:gd name="T15" fmla="*/ 0 h 12"/>
              <a:gd name="T16" fmla="*/ 0 w 8"/>
              <a:gd name="T17" fmla="*/ 2147483646 h 12"/>
              <a:gd name="T18" fmla="*/ 2147483646 w 8"/>
              <a:gd name="T19" fmla="*/ 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2"/>
              <a:gd name="T32" fmla="*/ 8 w 8"/>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2">
                <a:moveTo>
                  <a:pt x="4" y="0"/>
                </a:moveTo>
                <a:lnTo>
                  <a:pt x="0" y="4"/>
                </a:lnTo>
                <a:lnTo>
                  <a:pt x="0" y="12"/>
                </a:lnTo>
                <a:lnTo>
                  <a:pt x="8" y="12"/>
                </a:lnTo>
                <a:lnTo>
                  <a:pt x="8" y="4"/>
                </a:lnTo>
                <a:lnTo>
                  <a:pt x="4" y="8"/>
                </a:lnTo>
                <a:lnTo>
                  <a:pt x="4" y="0"/>
                </a:lnTo>
                <a:lnTo>
                  <a:pt x="0" y="0"/>
                </a:lnTo>
                <a:lnTo>
                  <a:pt x="0" y="4"/>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65" name="Freeform 238"/>
          <p:cNvSpPr>
            <a:spLocks/>
          </p:cNvSpPr>
          <p:nvPr/>
        </p:nvSpPr>
        <p:spPr bwMode="auto">
          <a:xfrm>
            <a:off x="4042173" y="2890837"/>
            <a:ext cx="520303" cy="14288"/>
          </a:xfrm>
          <a:custGeom>
            <a:avLst/>
            <a:gdLst>
              <a:gd name="T0" fmla="*/ 2147483646 w 315"/>
              <a:gd name="T1" fmla="*/ 0 h 8"/>
              <a:gd name="T2" fmla="*/ 2147483646 w 315"/>
              <a:gd name="T3" fmla="*/ 0 h 8"/>
              <a:gd name="T4" fmla="*/ 0 w 315"/>
              <a:gd name="T5" fmla="*/ 0 h 8"/>
              <a:gd name="T6" fmla="*/ 0 w 315"/>
              <a:gd name="T7" fmla="*/ 2147483646 h 8"/>
              <a:gd name="T8" fmla="*/ 2147483646 w 315"/>
              <a:gd name="T9" fmla="*/ 2147483646 h 8"/>
              <a:gd name="T10" fmla="*/ 2147483646 w 315"/>
              <a:gd name="T11" fmla="*/ 2147483646 h 8"/>
              <a:gd name="T12" fmla="*/ 2147483646 w 315"/>
              <a:gd name="T13" fmla="*/ 0 h 8"/>
              <a:gd name="T14" fmla="*/ 0 60000 65536"/>
              <a:gd name="T15" fmla="*/ 0 60000 65536"/>
              <a:gd name="T16" fmla="*/ 0 60000 65536"/>
              <a:gd name="T17" fmla="*/ 0 60000 65536"/>
              <a:gd name="T18" fmla="*/ 0 60000 65536"/>
              <a:gd name="T19" fmla="*/ 0 60000 65536"/>
              <a:gd name="T20" fmla="*/ 0 60000 65536"/>
              <a:gd name="T21" fmla="*/ 0 w 315"/>
              <a:gd name="T22" fmla="*/ 0 h 8"/>
              <a:gd name="T23" fmla="*/ 315 w 315"/>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5" h="8">
                <a:moveTo>
                  <a:pt x="311" y="0"/>
                </a:moveTo>
                <a:lnTo>
                  <a:pt x="313" y="0"/>
                </a:lnTo>
                <a:lnTo>
                  <a:pt x="0" y="0"/>
                </a:lnTo>
                <a:lnTo>
                  <a:pt x="0" y="8"/>
                </a:lnTo>
                <a:lnTo>
                  <a:pt x="313" y="8"/>
                </a:lnTo>
                <a:lnTo>
                  <a:pt x="315" y="8"/>
                </a:lnTo>
                <a:lnTo>
                  <a:pt x="311"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66" name="Freeform 239"/>
          <p:cNvSpPr>
            <a:spLocks/>
          </p:cNvSpPr>
          <p:nvPr/>
        </p:nvSpPr>
        <p:spPr bwMode="auto">
          <a:xfrm>
            <a:off x="4556522" y="2882503"/>
            <a:ext cx="23813" cy="22622"/>
          </a:xfrm>
          <a:custGeom>
            <a:avLst/>
            <a:gdLst>
              <a:gd name="T0" fmla="*/ 2147483646 w 15"/>
              <a:gd name="T1" fmla="*/ 2147483646 h 13"/>
              <a:gd name="T2" fmla="*/ 2147483646 w 15"/>
              <a:gd name="T3" fmla="*/ 0 h 13"/>
              <a:gd name="T4" fmla="*/ 2147483646 w 15"/>
              <a:gd name="T5" fmla="*/ 0 h 13"/>
              <a:gd name="T6" fmla="*/ 2147483646 w 15"/>
              <a:gd name="T7" fmla="*/ 0 h 13"/>
              <a:gd name="T8" fmla="*/ 2147483646 w 15"/>
              <a:gd name="T9" fmla="*/ 2147483646 h 13"/>
              <a:gd name="T10" fmla="*/ 2147483646 w 15"/>
              <a:gd name="T11" fmla="*/ 2147483646 h 13"/>
              <a:gd name="T12" fmla="*/ 2147483646 w 15"/>
              <a:gd name="T13" fmla="*/ 2147483646 h 13"/>
              <a:gd name="T14" fmla="*/ 2147483646 w 15"/>
              <a:gd name="T15" fmla="*/ 2147483646 h 13"/>
              <a:gd name="T16" fmla="*/ 2147483646 w 15"/>
              <a:gd name="T17" fmla="*/ 2147483646 h 13"/>
              <a:gd name="T18" fmla="*/ 0 w 15"/>
              <a:gd name="T19" fmla="*/ 2147483646 h 13"/>
              <a:gd name="T20" fmla="*/ 2147483646 w 15"/>
              <a:gd name="T21" fmla="*/ 2147483646 h 13"/>
              <a:gd name="T22" fmla="*/ 2147483646 w 15"/>
              <a:gd name="T23" fmla="*/ 2147483646 h 13"/>
              <a:gd name="T24" fmla="*/ 2147483646 w 15"/>
              <a:gd name="T25" fmla="*/ 2147483646 h 13"/>
              <a:gd name="T26" fmla="*/ 2147483646 w 15"/>
              <a:gd name="T27" fmla="*/ 2147483646 h 13"/>
              <a:gd name="T28" fmla="*/ 2147483646 w 15"/>
              <a:gd name="T29" fmla="*/ 2147483646 h 13"/>
              <a:gd name="T30" fmla="*/ 2147483646 w 15"/>
              <a:gd name="T31" fmla="*/ 2147483646 h 13"/>
              <a:gd name="T32" fmla="*/ 2147483646 w 15"/>
              <a:gd name="T33" fmla="*/ 2147483646 h 13"/>
              <a:gd name="T34" fmla="*/ 2147483646 w 15"/>
              <a:gd name="T35" fmla="*/ 2147483646 h 13"/>
              <a:gd name="T36" fmla="*/ 2147483646 w 15"/>
              <a:gd name="T37" fmla="*/ 2147483646 h 13"/>
              <a:gd name="T38" fmla="*/ 2147483646 w 15"/>
              <a:gd name="T39" fmla="*/ 2147483646 h 13"/>
              <a:gd name="T40" fmla="*/ 2147483646 w 15"/>
              <a:gd name="T41" fmla="*/ 2147483646 h 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
              <a:gd name="T64" fmla="*/ 0 h 13"/>
              <a:gd name="T65" fmla="*/ 15 w 15"/>
              <a:gd name="T66" fmla="*/ 13 h 1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 h="13">
                <a:moveTo>
                  <a:pt x="9" y="2"/>
                </a:moveTo>
                <a:lnTo>
                  <a:pt x="13" y="0"/>
                </a:lnTo>
                <a:lnTo>
                  <a:pt x="11" y="0"/>
                </a:lnTo>
                <a:lnTo>
                  <a:pt x="9" y="0"/>
                </a:lnTo>
                <a:lnTo>
                  <a:pt x="8" y="2"/>
                </a:lnTo>
                <a:lnTo>
                  <a:pt x="6" y="2"/>
                </a:lnTo>
                <a:lnTo>
                  <a:pt x="4" y="4"/>
                </a:lnTo>
                <a:lnTo>
                  <a:pt x="2" y="4"/>
                </a:lnTo>
                <a:lnTo>
                  <a:pt x="2" y="5"/>
                </a:lnTo>
                <a:lnTo>
                  <a:pt x="0" y="5"/>
                </a:lnTo>
                <a:lnTo>
                  <a:pt x="4" y="13"/>
                </a:lnTo>
                <a:lnTo>
                  <a:pt x="6" y="11"/>
                </a:lnTo>
                <a:lnTo>
                  <a:pt x="8" y="11"/>
                </a:lnTo>
                <a:lnTo>
                  <a:pt x="8" y="9"/>
                </a:lnTo>
                <a:lnTo>
                  <a:pt x="9" y="9"/>
                </a:lnTo>
                <a:lnTo>
                  <a:pt x="11" y="9"/>
                </a:lnTo>
                <a:lnTo>
                  <a:pt x="11" y="7"/>
                </a:lnTo>
                <a:lnTo>
                  <a:pt x="13" y="7"/>
                </a:lnTo>
                <a:lnTo>
                  <a:pt x="15" y="7"/>
                </a:lnTo>
                <a:lnTo>
                  <a:pt x="9"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67" name="Freeform 240"/>
          <p:cNvSpPr>
            <a:spLocks/>
          </p:cNvSpPr>
          <p:nvPr/>
        </p:nvSpPr>
        <p:spPr bwMode="auto">
          <a:xfrm>
            <a:off x="4570810" y="2882504"/>
            <a:ext cx="16669" cy="11906"/>
          </a:xfrm>
          <a:custGeom>
            <a:avLst/>
            <a:gdLst>
              <a:gd name="T0" fmla="*/ 2147483646 w 10"/>
              <a:gd name="T1" fmla="*/ 0 h 7"/>
              <a:gd name="T2" fmla="*/ 2147483646 w 10"/>
              <a:gd name="T3" fmla="*/ 0 h 7"/>
              <a:gd name="T4" fmla="*/ 0 w 10"/>
              <a:gd name="T5" fmla="*/ 2147483646 h 7"/>
              <a:gd name="T6" fmla="*/ 2147483646 w 10"/>
              <a:gd name="T7" fmla="*/ 2147483646 h 7"/>
              <a:gd name="T8" fmla="*/ 2147483646 w 10"/>
              <a:gd name="T9" fmla="*/ 2147483646 h 7"/>
              <a:gd name="T10" fmla="*/ 2147483646 w 10"/>
              <a:gd name="T11" fmla="*/ 2147483646 h 7"/>
              <a:gd name="T12" fmla="*/ 2147483646 w 10"/>
              <a:gd name="T13" fmla="*/ 0 h 7"/>
              <a:gd name="T14" fmla="*/ 0 60000 65536"/>
              <a:gd name="T15" fmla="*/ 0 60000 65536"/>
              <a:gd name="T16" fmla="*/ 0 60000 65536"/>
              <a:gd name="T17" fmla="*/ 0 60000 65536"/>
              <a:gd name="T18" fmla="*/ 0 60000 65536"/>
              <a:gd name="T19" fmla="*/ 0 60000 65536"/>
              <a:gd name="T20" fmla="*/ 0 60000 65536"/>
              <a:gd name="T21" fmla="*/ 0 w 10"/>
              <a:gd name="T22" fmla="*/ 0 h 7"/>
              <a:gd name="T23" fmla="*/ 10 w 10"/>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7">
                <a:moveTo>
                  <a:pt x="2" y="0"/>
                </a:moveTo>
                <a:lnTo>
                  <a:pt x="2" y="0"/>
                </a:lnTo>
                <a:lnTo>
                  <a:pt x="0" y="2"/>
                </a:lnTo>
                <a:lnTo>
                  <a:pt x="6" y="7"/>
                </a:lnTo>
                <a:lnTo>
                  <a:pt x="8" y="5"/>
                </a:lnTo>
                <a:lnTo>
                  <a:pt x="10" y="4"/>
                </a:lnTo>
                <a:lnTo>
                  <a:pt x="2"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68" name="Freeform 241"/>
          <p:cNvSpPr>
            <a:spLocks/>
          </p:cNvSpPr>
          <p:nvPr/>
        </p:nvSpPr>
        <p:spPr bwMode="auto">
          <a:xfrm>
            <a:off x="4574382" y="2876551"/>
            <a:ext cx="16669" cy="13097"/>
          </a:xfrm>
          <a:custGeom>
            <a:avLst/>
            <a:gdLst>
              <a:gd name="T0" fmla="*/ 2147483646 w 10"/>
              <a:gd name="T1" fmla="*/ 2147483646 h 8"/>
              <a:gd name="T2" fmla="*/ 2147483646 w 10"/>
              <a:gd name="T3" fmla="*/ 0 h 8"/>
              <a:gd name="T4" fmla="*/ 0 w 10"/>
              <a:gd name="T5" fmla="*/ 2147483646 h 8"/>
              <a:gd name="T6" fmla="*/ 2147483646 w 10"/>
              <a:gd name="T7" fmla="*/ 2147483646 h 8"/>
              <a:gd name="T8" fmla="*/ 2147483646 w 10"/>
              <a:gd name="T9" fmla="*/ 2147483646 h 8"/>
              <a:gd name="T10" fmla="*/ 2147483646 w 10"/>
              <a:gd name="T11" fmla="*/ 2147483646 h 8"/>
              <a:gd name="T12" fmla="*/ 2147483646 w 10"/>
              <a:gd name="T13" fmla="*/ 2147483646 h 8"/>
              <a:gd name="T14" fmla="*/ 0 60000 65536"/>
              <a:gd name="T15" fmla="*/ 0 60000 65536"/>
              <a:gd name="T16" fmla="*/ 0 60000 65536"/>
              <a:gd name="T17" fmla="*/ 0 60000 65536"/>
              <a:gd name="T18" fmla="*/ 0 60000 65536"/>
              <a:gd name="T19" fmla="*/ 0 60000 65536"/>
              <a:gd name="T20" fmla="*/ 0 60000 65536"/>
              <a:gd name="T21" fmla="*/ 0 w 10"/>
              <a:gd name="T22" fmla="*/ 0 h 8"/>
              <a:gd name="T23" fmla="*/ 10 w 10"/>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8">
                <a:moveTo>
                  <a:pt x="2" y="2"/>
                </a:moveTo>
                <a:lnTo>
                  <a:pt x="2" y="0"/>
                </a:lnTo>
                <a:lnTo>
                  <a:pt x="0" y="4"/>
                </a:lnTo>
                <a:lnTo>
                  <a:pt x="8" y="8"/>
                </a:lnTo>
                <a:lnTo>
                  <a:pt x="8" y="4"/>
                </a:lnTo>
                <a:lnTo>
                  <a:pt x="10" y="2"/>
                </a:lnTo>
                <a:lnTo>
                  <a:pt x="2"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69" name="Freeform 242"/>
          <p:cNvSpPr>
            <a:spLocks/>
          </p:cNvSpPr>
          <p:nvPr/>
        </p:nvSpPr>
        <p:spPr bwMode="auto">
          <a:xfrm>
            <a:off x="2739629" y="3003947"/>
            <a:ext cx="711994" cy="14288"/>
          </a:xfrm>
          <a:custGeom>
            <a:avLst/>
            <a:gdLst>
              <a:gd name="T0" fmla="*/ 0 w 431"/>
              <a:gd name="T1" fmla="*/ 2147483646 h 9"/>
              <a:gd name="T2" fmla="*/ 2147483646 w 431"/>
              <a:gd name="T3" fmla="*/ 2147483646 h 9"/>
              <a:gd name="T4" fmla="*/ 2147483646 w 431"/>
              <a:gd name="T5" fmla="*/ 2147483646 h 9"/>
              <a:gd name="T6" fmla="*/ 2147483646 w 431"/>
              <a:gd name="T7" fmla="*/ 0 h 9"/>
              <a:gd name="T8" fmla="*/ 2147483646 w 431"/>
              <a:gd name="T9" fmla="*/ 0 h 9"/>
              <a:gd name="T10" fmla="*/ 2147483646 w 431"/>
              <a:gd name="T11" fmla="*/ 2147483646 h 9"/>
              <a:gd name="T12" fmla="*/ 0 w 431"/>
              <a:gd name="T13" fmla="*/ 2147483646 h 9"/>
              <a:gd name="T14" fmla="*/ 2147483646 w 431"/>
              <a:gd name="T15" fmla="*/ 2147483646 h 9"/>
              <a:gd name="T16" fmla="*/ 2147483646 w 431"/>
              <a:gd name="T17" fmla="*/ 2147483646 h 9"/>
              <a:gd name="T18" fmla="*/ 0 w 431"/>
              <a:gd name="T19" fmla="*/ 2147483646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1"/>
              <a:gd name="T31" fmla="*/ 0 h 9"/>
              <a:gd name="T32" fmla="*/ 431 w 431"/>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1" h="9">
                <a:moveTo>
                  <a:pt x="0" y="7"/>
                </a:moveTo>
                <a:lnTo>
                  <a:pt x="3" y="9"/>
                </a:lnTo>
                <a:lnTo>
                  <a:pt x="431" y="9"/>
                </a:lnTo>
                <a:lnTo>
                  <a:pt x="431" y="0"/>
                </a:lnTo>
                <a:lnTo>
                  <a:pt x="3" y="0"/>
                </a:lnTo>
                <a:lnTo>
                  <a:pt x="5" y="2"/>
                </a:lnTo>
                <a:lnTo>
                  <a:pt x="0" y="7"/>
                </a:lnTo>
                <a:lnTo>
                  <a:pt x="2" y="9"/>
                </a:lnTo>
                <a:lnTo>
                  <a:pt x="3" y="9"/>
                </a:lnTo>
                <a:lnTo>
                  <a:pt x="0" y="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70" name="Freeform 243"/>
          <p:cNvSpPr>
            <a:spLocks/>
          </p:cNvSpPr>
          <p:nvPr/>
        </p:nvSpPr>
        <p:spPr bwMode="auto">
          <a:xfrm>
            <a:off x="2722960" y="2990850"/>
            <a:ext cx="25003" cy="25004"/>
          </a:xfrm>
          <a:custGeom>
            <a:avLst/>
            <a:gdLst>
              <a:gd name="T0" fmla="*/ 0 w 15"/>
              <a:gd name="T1" fmla="*/ 2147483646 h 15"/>
              <a:gd name="T2" fmla="*/ 0 w 15"/>
              <a:gd name="T3" fmla="*/ 2147483646 h 15"/>
              <a:gd name="T4" fmla="*/ 2147483646 w 15"/>
              <a:gd name="T5" fmla="*/ 2147483646 h 15"/>
              <a:gd name="T6" fmla="*/ 2147483646 w 15"/>
              <a:gd name="T7" fmla="*/ 2147483646 h 15"/>
              <a:gd name="T8" fmla="*/ 2147483646 w 15"/>
              <a:gd name="T9" fmla="*/ 0 h 15"/>
              <a:gd name="T10" fmla="*/ 2147483646 w 15"/>
              <a:gd name="T11" fmla="*/ 2147483646 h 15"/>
              <a:gd name="T12" fmla="*/ 0 w 15"/>
              <a:gd name="T13" fmla="*/ 2147483646 h 15"/>
              <a:gd name="T14" fmla="*/ 0 60000 65536"/>
              <a:gd name="T15" fmla="*/ 0 60000 65536"/>
              <a:gd name="T16" fmla="*/ 0 60000 65536"/>
              <a:gd name="T17" fmla="*/ 0 60000 65536"/>
              <a:gd name="T18" fmla="*/ 0 60000 65536"/>
              <a:gd name="T19" fmla="*/ 0 60000 65536"/>
              <a:gd name="T20" fmla="*/ 0 60000 65536"/>
              <a:gd name="T21" fmla="*/ 0 w 15"/>
              <a:gd name="T22" fmla="*/ 0 h 15"/>
              <a:gd name="T23" fmla="*/ 15 w 15"/>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5">
                <a:moveTo>
                  <a:pt x="0" y="4"/>
                </a:moveTo>
                <a:lnTo>
                  <a:pt x="0" y="6"/>
                </a:lnTo>
                <a:lnTo>
                  <a:pt x="10" y="15"/>
                </a:lnTo>
                <a:lnTo>
                  <a:pt x="15" y="10"/>
                </a:lnTo>
                <a:lnTo>
                  <a:pt x="6" y="0"/>
                </a:lnTo>
                <a:lnTo>
                  <a:pt x="8" y="4"/>
                </a:lnTo>
                <a:lnTo>
                  <a:pt x="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71" name="Freeform 244"/>
          <p:cNvSpPr>
            <a:spLocks/>
          </p:cNvSpPr>
          <p:nvPr/>
        </p:nvSpPr>
        <p:spPr bwMode="auto">
          <a:xfrm>
            <a:off x="2722960" y="2787254"/>
            <a:ext cx="13097" cy="209550"/>
          </a:xfrm>
          <a:custGeom>
            <a:avLst/>
            <a:gdLst>
              <a:gd name="T0" fmla="*/ 0 w 8"/>
              <a:gd name="T1" fmla="*/ 2147483646 h 127"/>
              <a:gd name="T2" fmla="*/ 0 w 8"/>
              <a:gd name="T3" fmla="*/ 2147483646 h 127"/>
              <a:gd name="T4" fmla="*/ 0 w 8"/>
              <a:gd name="T5" fmla="*/ 2147483646 h 127"/>
              <a:gd name="T6" fmla="*/ 2147483646 w 8"/>
              <a:gd name="T7" fmla="*/ 2147483646 h 127"/>
              <a:gd name="T8" fmla="*/ 2147483646 w 8"/>
              <a:gd name="T9" fmla="*/ 2147483646 h 127"/>
              <a:gd name="T10" fmla="*/ 2147483646 w 8"/>
              <a:gd name="T11" fmla="*/ 0 h 127"/>
              <a:gd name="T12" fmla="*/ 0 w 8"/>
              <a:gd name="T13" fmla="*/ 2147483646 h 127"/>
              <a:gd name="T14" fmla="*/ 0 60000 65536"/>
              <a:gd name="T15" fmla="*/ 0 60000 65536"/>
              <a:gd name="T16" fmla="*/ 0 60000 65536"/>
              <a:gd name="T17" fmla="*/ 0 60000 65536"/>
              <a:gd name="T18" fmla="*/ 0 60000 65536"/>
              <a:gd name="T19" fmla="*/ 0 60000 65536"/>
              <a:gd name="T20" fmla="*/ 0 60000 65536"/>
              <a:gd name="T21" fmla="*/ 0 w 8"/>
              <a:gd name="T22" fmla="*/ 0 h 127"/>
              <a:gd name="T23" fmla="*/ 8 w 8"/>
              <a:gd name="T24" fmla="*/ 127 h 1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127">
                <a:moveTo>
                  <a:pt x="0" y="6"/>
                </a:moveTo>
                <a:lnTo>
                  <a:pt x="0" y="4"/>
                </a:lnTo>
                <a:lnTo>
                  <a:pt x="0" y="127"/>
                </a:lnTo>
                <a:lnTo>
                  <a:pt x="8" y="127"/>
                </a:lnTo>
                <a:lnTo>
                  <a:pt x="8" y="4"/>
                </a:lnTo>
                <a:lnTo>
                  <a:pt x="6" y="0"/>
                </a:lnTo>
                <a:lnTo>
                  <a:pt x="0" y="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72" name="Freeform 245"/>
          <p:cNvSpPr>
            <a:spLocks/>
          </p:cNvSpPr>
          <p:nvPr/>
        </p:nvSpPr>
        <p:spPr bwMode="auto">
          <a:xfrm>
            <a:off x="2709863" y="2770585"/>
            <a:ext cx="22622" cy="26194"/>
          </a:xfrm>
          <a:custGeom>
            <a:avLst/>
            <a:gdLst>
              <a:gd name="T0" fmla="*/ 2147483646 w 14"/>
              <a:gd name="T1" fmla="*/ 2147483646 h 16"/>
              <a:gd name="T2" fmla="*/ 0 w 14"/>
              <a:gd name="T3" fmla="*/ 2147483646 h 16"/>
              <a:gd name="T4" fmla="*/ 2147483646 w 14"/>
              <a:gd name="T5" fmla="*/ 2147483646 h 16"/>
              <a:gd name="T6" fmla="*/ 2147483646 w 14"/>
              <a:gd name="T7" fmla="*/ 2147483646 h 16"/>
              <a:gd name="T8" fmla="*/ 2147483646 w 14"/>
              <a:gd name="T9" fmla="*/ 0 h 16"/>
              <a:gd name="T10" fmla="*/ 2147483646 w 14"/>
              <a:gd name="T11" fmla="*/ 0 h 16"/>
              <a:gd name="T12" fmla="*/ 2147483646 w 14"/>
              <a:gd name="T13" fmla="*/ 0 h 16"/>
              <a:gd name="T14" fmla="*/ 2147483646 w 14"/>
              <a:gd name="T15" fmla="*/ 0 h 16"/>
              <a:gd name="T16" fmla="*/ 2147483646 w 14"/>
              <a:gd name="T17" fmla="*/ 0 h 16"/>
              <a:gd name="T18" fmla="*/ 2147483646 w 14"/>
              <a:gd name="T19" fmla="*/ 2147483646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6"/>
              <a:gd name="T32" fmla="*/ 14 w 14"/>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6">
                <a:moveTo>
                  <a:pt x="2" y="8"/>
                </a:moveTo>
                <a:lnTo>
                  <a:pt x="0" y="6"/>
                </a:lnTo>
                <a:lnTo>
                  <a:pt x="8" y="16"/>
                </a:lnTo>
                <a:lnTo>
                  <a:pt x="14" y="10"/>
                </a:lnTo>
                <a:lnTo>
                  <a:pt x="6" y="0"/>
                </a:lnTo>
                <a:lnTo>
                  <a:pt x="2" y="0"/>
                </a:lnTo>
                <a:lnTo>
                  <a:pt x="6" y="0"/>
                </a:lnTo>
                <a:lnTo>
                  <a:pt x="4" y="0"/>
                </a:lnTo>
                <a:lnTo>
                  <a:pt x="2" y="0"/>
                </a:lnTo>
                <a:lnTo>
                  <a:pt x="2" y="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73" name="Freeform 246"/>
          <p:cNvSpPr>
            <a:spLocks/>
          </p:cNvSpPr>
          <p:nvPr/>
        </p:nvSpPr>
        <p:spPr bwMode="auto">
          <a:xfrm>
            <a:off x="2675335" y="2770585"/>
            <a:ext cx="38100" cy="13097"/>
          </a:xfrm>
          <a:custGeom>
            <a:avLst/>
            <a:gdLst>
              <a:gd name="T0" fmla="*/ 2147483646 w 23"/>
              <a:gd name="T1" fmla="*/ 2147483646 h 8"/>
              <a:gd name="T2" fmla="*/ 2147483646 w 23"/>
              <a:gd name="T3" fmla="*/ 2147483646 h 8"/>
              <a:gd name="T4" fmla="*/ 2147483646 w 23"/>
              <a:gd name="T5" fmla="*/ 2147483646 h 8"/>
              <a:gd name="T6" fmla="*/ 2147483646 w 23"/>
              <a:gd name="T7" fmla="*/ 0 h 8"/>
              <a:gd name="T8" fmla="*/ 2147483646 w 23"/>
              <a:gd name="T9" fmla="*/ 0 h 8"/>
              <a:gd name="T10" fmla="*/ 0 w 23"/>
              <a:gd name="T11" fmla="*/ 2147483646 h 8"/>
              <a:gd name="T12" fmla="*/ 2147483646 w 23"/>
              <a:gd name="T13" fmla="*/ 0 h 8"/>
              <a:gd name="T14" fmla="*/ 0 w 23"/>
              <a:gd name="T15" fmla="*/ 0 h 8"/>
              <a:gd name="T16" fmla="*/ 0 w 23"/>
              <a:gd name="T17" fmla="*/ 2147483646 h 8"/>
              <a:gd name="T18" fmla="*/ 2147483646 w 23"/>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8"/>
              <a:gd name="T32" fmla="*/ 23 w 23"/>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8">
                <a:moveTo>
                  <a:pt x="10" y="4"/>
                </a:moveTo>
                <a:lnTo>
                  <a:pt x="4" y="8"/>
                </a:lnTo>
                <a:lnTo>
                  <a:pt x="23" y="8"/>
                </a:lnTo>
                <a:lnTo>
                  <a:pt x="23" y="0"/>
                </a:lnTo>
                <a:lnTo>
                  <a:pt x="4" y="0"/>
                </a:lnTo>
                <a:lnTo>
                  <a:pt x="0" y="4"/>
                </a:lnTo>
                <a:lnTo>
                  <a:pt x="4" y="0"/>
                </a:lnTo>
                <a:lnTo>
                  <a:pt x="0" y="0"/>
                </a:lnTo>
                <a:lnTo>
                  <a:pt x="0" y="4"/>
                </a:lnTo>
                <a:lnTo>
                  <a:pt x="1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74" name="Freeform 247"/>
          <p:cNvSpPr>
            <a:spLocks/>
          </p:cNvSpPr>
          <p:nvPr/>
        </p:nvSpPr>
        <p:spPr bwMode="auto">
          <a:xfrm>
            <a:off x="2675335" y="2777728"/>
            <a:ext cx="16669" cy="260747"/>
          </a:xfrm>
          <a:custGeom>
            <a:avLst/>
            <a:gdLst>
              <a:gd name="T0" fmla="*/ 2147483646 w 10"/>
              <a:gd name="T1" fmla="*/ 2147483646 h 158"/>
              <a:gd name="T2" fmla="*/ 2147483646 w 10"/>
              <a:gd name="T3" fmla="*/ 2147483646 h 158"/>
              <a:gd name="T4" fmla="*/ 2147483646 w 10"/>
              <a:gd name="T5" fmla="*/ 0 h 158"/>
              <a:gd name="T6" fmla="*/ 0 w 10"/>
              <a:gd name="T7" fmla="*/ 0 h 158"/>
              <a:gd name="T8" fmla="*/ 0 w 10"/>
              <a:gd name="T9" fmla="*/ 2147483646 h 158"/>
              <a:gd name="T10" fmla="*/ 2147483646 w 10"/>
              <a:gd name="T11" fmla="*/ 2147483646 h 158"/>
              <a:gd name="T12" fmla="*/ 0 w 10"/>
              <a:gd name="T13" fmla="*/ 2147483646 h 158"/>
              <a:gd name="T14" fmla="*/ 0 w 10"/>
              <a:gd name="T15" fmla="*/ 2147483646 h 158"/>
              <a:gd name="T16" fmla="*/ 2147483646 w 10"/>
              <a:gd name="T17" fmla="*/ 2147483646 h 158"/>
              <a:gd name="T18" fmla="*/ 2147483646 w 10"/>
              <a:gd name="T19" fmla="*/ 2147483646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158"/>
              <a:gd name="T32" fmla="*/ 10 w 10"/>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158">
                <a:moveTo>
                  <a:pt x="4" y="150"/>
                </a:moveTo>
                <a:lnTo>
                  <a:pt x="10" y="154"/>
                </a:lnTo>
                <a:lnTo>
                  <a:pt x="10" y="0"/>
                </a:lnTo>
                <a:lnTo>
                  <a:pt x="0" y="0"/>
                </a:lnTo>
                <a:lnTo>
                  <a:pt x="0" y="154"/>
                </a:lnTo>
                <a:lnTo>
                  <a:pt x="4" y="158"/>
                </a:lnTo>
                <a:lnTo>
                  <a:pt x="0" y="154"/>
                </a:lnTo>
                <a:lnTo>
                  <a:pt x="0" y="158"/>
                </a:lnTo>
                <a:lnTo>
                  <a:pt x="4" y="158"/>
                </a:lnTo>
                <a:lnTo>
                  <a:pt x="4" y="15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75" name="Freeform 248"/>
          <p:cNvSpPr>
            <a:spLocks/>
          </p:cNvSpPr>
          <p:nvPr/>
        </p:nvSpPr>
        <p:spPr bwMode="auto">
          <a:xfrm>
            <a:off x="2681287" y="3025378"/>
            <a:ext cx="777479" cy="13097"/>
          </a:xfrm>
          <a:custGeom>
            <a:avLst/>
            <a:gdLst>
              <a:gd name="T0" fmla="*/ 2147483646 w 470"/>
              <a:gd name="T1" fmla="*/ 2147483646 h 8"/>
              <a:gd name="T2" fmla="*/ 2147483646 w 470"/>
              <a:gd name="T3" fmla="*/ 0 h 8"/>
              <a:gd name="T4" fmla="*/ 0 w 470"/>
              <a:gd name="T5" fmla="*/ 0 h 8"/>
              <a:gd name="T6" fmla="*/ 0 w 470"/>
              <a:gd name="T7" fmla="*/ 2147483646 h 8"/>
              <a:gd name="T8" fmla="*/ 2147483646 w 470"/>
              <a:gd name="T9" fmla="*/ 2147483646 h 8"/>
              <a:gd name="T10" fmla="*/ 2147483646 w 470"/>
              <a:gd name="T11" fmla="*/ 2147483646 h 8"/>
              <a:gd name="T12" fmla="*/ 2147483646 w 470"/>
              <a:gd name="T13" fmla="*/ 2147483646 h 8"/>
              <a:gd name="T14" fmla="*/ 2147483646 w 470"/>
              <a:gd name="T15" fmla="*/ 2147483646 h 8"/>
              <a:gd name="T16" fmla="*/ 2147483646 w 470"/>
              <a:gd name="T17" fmla="*/ 2147483646 h 8"/>
              <a:gd name="T18" fmla="*/ 2147483646 w 470"/>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0"/>
              <a:gd name="T31" fmla="*/ 0 h 8"/>
              <a:gd name="T32" fmla="*/ 470 w 470"/>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0" h="8">
                <a:moveTo>
                  <a:pt x="462" y="4"/>
                </a:moveTo>
                <a:lnTo>
                  <a:pt x="466" y="0"/>
                </a:lnTo>
                <a:lnTo>
                  <a:pt x="0" y="0"/>
                </a:lnTo>
                <a:lnTo>
                  <a:pt x="0" y="8"/>
                </a:lnTo>
                <a:lnTo>
                  <a:pt x="466" y="8"/>
                </a:lnTo>
                <a:lnTo>
                  <a:pt x="470" y="4"/>
                </a:lnTo>
                <a:lnTo>
                  <a:pt x="466" y="8"/>
                </a:lnTo>
                <a:lnTo>
                  <a:pt x="470" y="8"/>
                </a:lnTo>
                <a:lnTo>
                  <a:pt x="470" y="4"/>
                </a:lnTo>
                <a:lnTo>
                  <a:pt x="462"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76" name="Freeform 249"/>
          <p:cNvSpPr>
            <a:spLocks/>
          </p:cNvSpPr>
          <p:nvPr/>
        </p:nvSpPr>
        <p:spPr bwMode="auto">
          <a:xfrm>
            <a:off x="3445669" y="3003947"/>
            <a:ext cx="13097" cy="27384"/>
          </a:xfrm>
          <a:custGeom>
            <a:avLst/>
            <a:gdLst>
              <a:gd name="T0" fmla="*/ 2147483646 w 8"/>
              <a:gd name="T1" fmla="*/ 2147483646 h 17"/>
              <a:gd name="T2" fmla="*/ 0 w 8"/>
              <a:gd name="T3" fmla="*/ 2147483646 h 17"/>
              <a:gd name="T4" fmla="*/ 0 w 8"/>
              <a:gd name="T5" fmla="*/ 2147483646 h 17"/>
              <a:gd name="T6" fmla="*/ 2147483646 w 8"/>
              <a:gd name="T7" fmla="*/ 2147483646 h 17"/>
              <a:gd name="T8" fmla="*/ 2147483646 w 8"/>
              <a:gd name="T9" fmla="*/ 2147483646 h 17"/>
              <a:gd name="T10" fmla="*/ 2147483646 w 8"/>
              <a:gd name="T11" fmla="*/ 0 h 17"/>
              <a:gd name="T12" fmla="*/ 2147483646 w 8"/>
              <a:gd name="T13" fmla="*/ 2147483646 h 17"/>
              <a:gd name="T14" fmla="*/ 2147483646 w 8"/>
              <a:gd name="T15" fmla="*/ 0 h 17"/>
              <a:gd name="T16" fmla="*/ 2147483646 w 8"/>
              <a:gd name="T17" fmla="*/ 0 h 17"/>
              <a:gd name="T18" fmla="*/ 2147483646 w 8"/>
              <a:gd name="T19" fmla="*/ 214748364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7"/>
              <a:gd name="T32" fmla="*/ 8 w 8"/>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7">
                <a:moveTo>
                  <a:pt x="4" y="9"/>
                </a:moveTo>
                <a:lnTo>
                  <a:pt x="0" y="3"/>
                </a:lnTo>
                <a:lnTo>
                  <a:pt x="0" y="17"/>
                </a:lnTo>
                <a:lnTo>
                  <a:pt x="8" y="17"/>
                </a:lnTo>
                <a:lnTo>
                  <a:pt x="8" y="3"/>
                </a:lnTo>
                <a:lnTo>
                  <a:pt x="4" y="0"/>
                </a:lnTo>
                <a:lnTo>
                  <a:pt x="8" y="3"/>
                </a:lnTo>
                <a:lnTo>
                  <a:pt x="8" y="0"/>
                </a:lnTo>
                <a:lnTo>
                  <a:pt x="4" y="0"/>
                </a:lnTo>
                <a:lnTo>
                  <a:pt x="4" y="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677" name="Rectangle 445"/>
          <p:cNvSpPr>
            <a:spLocks noChangeArrowheads="1"/>
          </p:cNvSpPr>
          <p:nvPr/>
        </p:nvSpPr>
        <p:spPr bwMode="auto">
          <a:xfrm>
            <a:off x="4140994" y="2545557"/>
            <a:ext cx="101204" cy="302419"/>
          </a:xfrm>
          <a:prstGeom prst="rect">
            <a:avLst/>
          </a:prstGeom>
          <a:solidFill>
            <a:srgbClr val="C2C2C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013"/>
          </a:p>
        </p:txBody>
      </p:sp>
      <p:sp>
        <p:nvSpPr>
          <p:cNvPr id="56678" name="Rectangle 446"/>
          <p:cNvSpPr>
            <a:spLocks noChangeArrowheads="1"/>
          </p:cNvSpPr>
          <p:nvPr/>
        </p:nvSpPr>
        <p:spPr bwMode="auto">
          <a:xfrm>
            <a:off x="4140994" y="2545557"/>
            <a:ext cx="101204" cy="302419"/>
          </a:xfrm>
          <a:prstGeom prst="rect">
            <a:avLst/>
          </a:prstGeom>
          <a:noFill/>
          <a:ln w="6350">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013"/>
          </a:p>
        </p:txBody>
      </p:sp>
      <p:sp>
        <p:nvSpPr>
          <p:cNvPr id="56679" name="Line 447"/>
          <p:cNvSpPr>
            <a:spLocks noChangeShapeType="1"/>
          </p:cNvSpPr>
          <p:nvPr/>
        </p:nvSpPr>
        <p:spPr bwMode="auto">
          <a:xfrm>
            <a:off x="4140994" y="2545557"/>
            <a:ext cx="101204" cy="302419"/>
          </a:xfrm>
          <a:prstGeom prst="line">
            <a:avLst/>
          </a:prstGeom>
          <a:noFill/>
          <a:ln w="63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6680" name="Line 448"/>
          <p:cNvSpPr>
            <a:spLocks noChangeShapeType="1"/>
          </p:cNvSpPr>
          <p:nvPr/>
        </p:nvSpPr>
        <p:spPr bwMode="auto">
          <a:xfrm flipV="1">
            <a:off x="4140994" y="2545557"/>
            <a:ext cx="101204" cy="302419"/>
          </a:xfrm>
          <a:prstGeom prst="line">
            <a:avLst/>
          </a:prstGeom>
          <a:noFill/>
          <a:ln w="63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6681" name="Rectangle 449"/>
          <p:cNvSpPr>
            <a:spLocks noChangeArrowheads="1"/>
          </p:cNvSpPr>
          <p:nvPr/>
        </p:nvSpPr>
        <p:spPr bwMode="auto">
          <a:xfrm>
            <a:off x="4936331" y="2503885"/>
            <a:ext cx="76200" cy="234553"/>
          </a:xfrm>
          <a:prstGeom prst="rect">
            <a:avLst/>
          </a:prstGeom>
          <a:solidFill>
            <a:srgbClr val="C2C2C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013"/>
          </a:p>
        </p:txBody>
      </p:sp>
      <p:sp>
        <p:nvSpPr>
          <p:cNvPr id="56682" name="Rectangle 450"/>
          <p:cNvSpPr>
            <a:spLocks noChangeArrowheads="1"/>
          </p:cNvSpPr>
          <p:nvPr/>
        </p:nvSpPr>
        <p:spPr bwMode="auto">
          <a:xfrm>
            <a:off x="4936331" y="2503885"/>
            <a:ext cx="76200" cy="234553"/>
          </a:xfrm>
          <a:prstGeom prst="rect">
            <a:avLst/>
          </a:prstGeom>
          <a:noFill/>
          <a:ln w="6350">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013"/>
          </a:p>
        </p:txBody>
      </p:sp>
      <p:sp>
        <p:nvSpPr>
          <p:cNvPr id="56683" name="Line 451"/>
          <p:cNvSpPr>
            <a:spLocks noChangeShapeType="1"/>
          </p:cNvSpPr>
          <p:nvPr/>
        </p:nvSpPr>
        <p:spPr bwMode="auto">
          <a:xfrm>
            <a:off x="4936331" y="2503885"/>
            <a:ext cx="76200" cy="234553"/>
          </a:xfrm>
          <a:prstGeom prst="line">
            <a:avLst/>
          </a:prstGeom>
          <a:noFill/>
          <a:ln w="63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6684" name="Line 452"/>
          <p:cNvSpPr>
            <a:spLocks noChangeShapeType="1"/>
          </p:cNvSpPr>
          <p:nvPr/>
        </p:nvSpPr>
        <p:spPr bwMode="auto">
          <a:xfrm flipV="1">
            <a:off x="4936331" y="2503885"/>
            <a:ext cx="76200" cy="234553"/>
          </a:xfrm>
          <a:prstGeom prst="line">
            <a:avLst/>
          </a:prstGeom>
          <a:noFill/>
          <a:ln w="63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6685" name="Rectangle 453"/>
          <p:cNvSpPr>
            <a:spLocks noChangeArrowheads="1"/>
          </p:cNvSpPr>
          <p:nvPr/>
        </p:nvSpPr>
        <p:spPr bwMode="auto">
          <a:xfrm>
            <a:off x="4320779" y="2541985"/>
            <a:ext cx="101203" cy="302419"/>
          </a:xfrm>
          <a:prstGeom prst="rect">
            <a:avLst/>
          </a:prstGeom>
          <a:solidFill>
            <a:srgbClr val="C2C2C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013"/>
          </a:p>
        </p:txBody>
      </p:sp>
      <p:sp>
        <p:nvSpPr>
          <p:cNvPr id="56686" name="Rectangle 454"/>
          <p:cNvSpPr>
            <a:spLocks noChangeArrowheads="1"/>
          </p:cNvSpPr>
          <p:nvPr/>
        </p:nvSpPr>
        <p:spPr bwMode="auto">
          <a:xfrm>
            <a:off x="4320779" y="2541985"/>
            <a:ext cx="101203" cy="302419"/>
          </a:xfrm>
          <a:prstGeom prst="rect">
            <a:avLst/>
          </a:prstGeom>
          <a:noFill/>
          <a:ln w="6350">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013"/>
          </a:p>
        </p:txBody>
      </p:sp>
      <p:sp>
        <p:nvSpPr>
          <p:cNvPr id="56687" name="Line 455"/>
          <p:cNvSpPr>
            <a:spLocks noChangeShapeType="1"/>
          </p:cNvSpPr>
          <p:nvPr/>
        </p:nvSpPr>
        <p:spPr bwMode="auto">
          <a:xfrm>
            <a:off x="4320779" y="2541985"/>
            <a:ext cx="101203" cy="302419"/>
          </a:xfrm>
          <a:prstGeom prst="line">
            <a:avLst/>
          </a:prstGeom>
          <a:noFill/>
          <a:ln w="63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6688" name="Line 456"/>
          <p:cNvSpPr>
            <a:spLocks noChangeShapeType="1"/>
          </p:cNvSpPr>
          <p:nvPr/>
        </p:nvSpPr>
        <p:spPr bwMode="auto">
          <a:xfrm flipV="1">
            <a:off x="4320779" y="2541985"/>
            <a:ext cx="101203" cy="302419"/>
          </a:xfrm>
          <a:prstGeom prst="line">
            <a:avLst/>
          </a:prstGeom>
          <a:noFill/>
          <a:ln w="63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6689" name="Rectangle 457"/>
          <p:cNvSpPr>
            <a:spLocks noChangeArrowheads="1"/>
          </p:cNvSpPr>
          <p:nvPr/>
        </p:nvSpPr>
        <p:spPr bwMode="auto">
          <a:xfrm>
            <a:off x="3100387" y="2524126"/>
            <a:ext cx="329804" cy="135731"/>
          </a:xfrm>
          <a:prstGeom prst="rect">
            <a:avLst/>
          </a:prstGeom>
          <a:solidFill>
            <a:srgbClr val="C2C2C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013"/>
          </a:p>
        </p:txBody>
      </p:sp>
      <p:sp>
        <p:nvSpPr>
          <p:cNvPr id="56690" name="Rectangle 458"/>
          <p:cNvSpPr>
            <a:spLocks noChangeArrowheads="1"/>
          </p:cNvSpPr>
          <p:nvPr/>
        </p:nvSpPr>
        <p:spPr bwMode="auto">
          <a:xfrm>
            <a:off x="3100387" y="2524126"/>
            <a:ext cx="329804" cy="135731"/>
          </a:xfrm>
          <a:prstGeom prst="rect">
            <a:avLst/>
          </a:prstGeom>
          <a:noFill/>
          <a:ln w="6350">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013"/>
          </a:p>
        </p:txBody>
      </p:sp>
      <p:sp>
        <p:nvSpPr>
          <p:cNvPr id="56691" name="Line 459"/>
          <p:cNvSpPr>
            <a:spLocks noChangeShapeType="1"/>
          </p:cNvSpPr>
          <p:nvPr/>
        </p:nvSpPr>
        <p:spPr bwMode="auto">
          <a:xfrm>
            <a:off x="3100387" y="2524126"/>
            <a:ext cx="329804" cy="135731"/>
          </a:xfrm>
          <a:prstGeom prst="line">
            <a:avLst/>
          </a:prstGeom>
          <a:noFill/>
          <a:ln w="63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6692" name="Line 460"/>
          <p:cNvSpPr>
            <a:spLocks noChangeShapeType="1"/>
          </p:cNvSpPr>
          <p:nvPr/>
        </p:nvSpPr>
        <p:spPr bwMode="auto">
          <a:xfrm flipV="1">
            <a:off x="3100387" y="2524126"/>
            <a:ext cx="329804" cy="135731"/>
          </a:xfrm>
          <a:prstGeom prst="line">
            <a:avLst/>
          </a:prstGeom>
          <a:noFill/>
          <a:ln w="63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6693" name="Rectangle 473"/>
          <p:cNvSpPr>
            <a:spLocks noChangeArrowheads="1"/>
          </p:cNvSpPr>
          <p:nvPr/>
        </p:nvSpPr>
        <p:spPr bwMode="auto">
          <a:xfrm>
            <a:off x="5008960" y="2507457"/>
            <a:ext cx="192881" cy="64294"/>
          </a:xfrm>
          <a:prstGeom prst="rect">
            <a:avLst/>
          </a:prstGeom>
          <a:solidFill>
            <a:srgbClr val="C2C2C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013"/>
          </a:p>
        </p:txBody>
      </p:sp>
      <p:sp>
        <p:nvSpPr>
          <p:cNvPr id="56694" name="Rectangle 474"/>
          <p:cNvSpPr>
            <a:spLocks noChangeArrowheads="1"/>
          </p:cNvSpPr>
          <p:nvPr/>
        </p:nvSpPr>
        <p:spPr bwMode="auto">
          <a:xfrm>
            <a:off x="5008960" y="2507457"/>
            <a:ext cx="192881" cy="64294"/>
          </a:xfrm>
          <a:prstGeom prst="rect">
            <a:avLst/>
          </a:prstGeom>
          <a:noFill/>
          <a:ln w="6350">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013"/>
          </a:p>
        </p:txBody>
      </p:sp>
      <p:sp>
        <p:nvSpPr>
          <p:cNvPr id="56695" name="Line 475"/>
          <p:cNvSpPr>
            <a:spLocks noChangeShapeType="1"/>
          </p:cNvSpPr>
          <p:nvPr/>
        </p:nvSpPr>
        <p:spPr bwMode="auto">
          <a:xfrm>
            <a:off x="5008960" y="2507457"/>
            <a:ext cx="192881" cy="64294"/>
          </a:xfrm>
          <a:prstGeom prst="line">
            <a:avLst/>
          </a:prstGeom>
          <a:noFill/>
          <a:ln w="63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6696" name="Line 476"/>
          <p:cNvSpPr>
            <a:spLocks noChangeShapeType="1"/>
          </p:cNvSpPr>
          <p:nvPr/>
        </p:nvSpPr>
        <p:spPr bwMode="auto">
          <a:xfrm flipV="1">
            <a:off x="5008960" y="2507457"/>
            <a:ext cx="192881" cy="64294"/>
          </a:xfrm>
          <a:prstGeom prst="line">
            <a:avLst/>
          </a:prstGeom>
          <a:noFill/>
          <a:ln w="63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6697" name="Rectangle 477"/>
          <p:cNvSpPr>
            <a:spLocks noChangeArrowheads="1"/>
          </p:cNvSpPr>
          <p:nvPr/>
        </p:nvSpPr>
        <p:spPr bwMode="auto">
          <a:xfrm>
            <a:off x="3586163" y="2520554"/>
            <a:ext cx="165497" cy="186928"/>
          </a:xfrm>
          <a:prstGeom prst="rect">
            <a:avLst/>
          </a:prstGeom>
          <a:solidFill>
            <a:srgbClr val="C2C2C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013"/>
          </a:p>
        </p:txBody>
      </p:sp>
      <p:sp>
        <p:nvSpPr>
          <p:cNvPr id="56698" name="Rectangle 478"/>
          <p:cNvSpPr>
            <a:spLocks noChangeArrowheads="1"/>
          </p:cNvSpPr>
          <p:nvPr/>
        </p:nvSpPr>
        <p:spPr bwMode="auto">
          <a:xfrm>
            <a:off x="3586163" y="2520554"/>
            <a:ext cx="165497" cy="186928"/>
          </a:xfrm>
          <a:prstGeom prst="rect">
            <a:avLst/>
          </a:prstGeom>
          <a:noFill/>
          <a:ln w="6350">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013"/>
          </a:p>
        </p:txBody>
      </p:sp>
      <p:sp>
        <p:nvSpPr>
          <p:cNvPr id="56699" name="Line 479"/>
          <p:cNvSpPr>
            <a:spLocks noChangeShapeType="1"/>
          </p:cNvSpPr>
          <p:nvPr/>
        </p:nvSpPr>
        <p:spPr bwMode="auto">
          <a:xfrm>
            <a:off x="3586163" y="2520554"/>
            <a:ext cx="165497" cy="186928"/>
          </a:xfrm>
          <a:prstGeom prst="line">
            <a:avLst/>
          </a:prstGeom>
          <a:noFill/>
          <a:ln w="63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6700" name="Line 480"/>
          <p:cNvSpPr>
            <a:spLocks noChangeShapeType="1"/>
          </p:cNvSpPr>
          <p:nvPr/>
        </p:nvSpPr>
        <p:spPr bwMode="auto">
          <a:xfrm flipV="1">
            <a:off x="3586163" y="2520554"/>
            <a:ext cx="165497" cy="186928"/>
          </a:xfrm>
          <a:prstGeom prst="line">
            <a:avLst/>
          </a:prstGeom>
          <a:noFill/>
          <a:ln w="63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6701" name="Rectangle 495"/>
          <p:cNvSpPr>
            <a:spLocks noChangeArrowheads="1"/>
          </p:cNvSpPr>
          <p:nvPr/>
        </p:nvSpPr>
        <p:spPr bwMode="auto">
          <a:xfrm>
            <a:off x="2595562" y="2383631"/>
            <a:ext cx="2882504" cy="4405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013"/>
          </a:p>
        </p:txBody>
      </p:sp>
      <p:sp>
        <p:nvSpPr>
          <p:cNvPr id="56702" name="Rectangle 501"/>
          <p:cNvSpPr>
            <a:spLocks noChangeArrowheads="1"/>
          </p:cNvSpPr>
          <p:nvPr/>
        </p:nvSpPr>
        <p:spPr bwMode="auto">
          <a:xfrm>
            <a:off x="2763441" y="3149204"/>
            <a:ext cx="189776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500">
                <a:solidFill>
                  <a:srgbClr val="C00000"/>
                </a:solidFill>
              </a:rPr>
              <a:t>Front Cross Access Drive</a:t>
            </a:r>
          </a:p>
        </p:txBody>
      </p:sp>
      <p:sp>
        <p:nvSpPr>
          <p:cNvPr id="56703" name="Freeform 503"/>
          <p:cNvSpPr>
            <a:spLocks/>
          </p:cNvSpPr>
          <p:nvPr/>
        </p:nvSpPr>
        <p:spPr bwMode="auto">
          <a:xfrm>
            <a:off x="4229101" y="3145632"/>
            <a:ext cx="60722" cy="89297"/>
          </a:xfrm>
          <a:custGeom>
            <a:avLst/>
            <a:gdLst>
              <a:gd name="T0" fmla="*/ 2147483646 w 37"/>
              <a:gd name="T1" fmla="*/ 0 h 54"/>
              <a:gd name="T2" fmla="*/ 2147483646 w 37"/>
              <a:gd name="T3" fmla="*/ 0 h 54"/>
              <a:gd name="T4" fmla="*/ 2147483646 w 37"/>
              <a:gd name="T5" fmla="*/ 2147483646 h 54"/>
              <a:gd name="T6" fmla="*/ 2147483646 w 37"/>
              <a:gd name="T7" fmla="*/ 2147483646 h 54"/>
              <a:gd name="T8" fmla="*/ 2147483646 w 37"/>
              <a:gd name="T9" fmla="*/ 2147483646 h 54"/>
              <a:gd name="T10" fmla="*/ 2147483646 w 37"/>
              <a:gd name="T11" fmla="*/ 2147483646 h 54"/>
              <a:gd name="T12" fmla="*/ 2147483646 w 37"/>
              <a:gd name="T13" fmla="*/ 2147483646 h 54"/>
              <a:gd name="T14" fmla="*/ 2147483646 w 37"/>
              <a:gd name="T15" fmla="*/ 2147483646 h 54"/>
              <a:gd name="T16" fmla="*/ 2147483646 w 37"/>
              <a:gd name="T17" fmla="*/ 2147483646 h 54"/>
              <a:gd name="T18" fmla="*/ 0 w 37"/>
              <a:gd name="T19" fmla="*/ 2147483646 h 54"/>
              <a:gd name="T20" fmla="*/ 2147483646 w 37"/>
              <a:gd name="T21" fmla="*/ 2147483646 h 54"/>
              <a:gd name="T22" fmla="*/ 2147483646 w 37"/>
              <a:gd name="T23" fmla="*/ 2147483646 h 54"/>
              <a:gd name="T24" fmla="*/ 2147483646 w 37"/>
              <a:gd name="T25" fmla="*/ 2147483646 h 54"/>
              <a:gd name="T26" fmla="*/ 2147483646 w 37"/>
              <a:gd name="T27" fmla="*/ 2147483646 h 54"/>
              <a:gd name="T28" fmla="*/ 2147483646 w 37"/>
              <a:gd name="T29" fmla="*/ 2147483646 h 54"/>
              <a:gd name="T30" fmla="*/ 2147483646 w 37"/>
              <a:gd name="T31" fmla="*/ 2147483646 h 54"/>
              <a:gd name="T32" fmla="*/ 2147483646 w 37"/>
              <a:gd name="T33" fmla="*/ 2147483646 h 54"/>
              <a:gd name="T34" fmla="*/ 2147483646 w 37"/>
              <a:gd name="T35" fmla="*/ 2147483646 h 54"/>
              <a:gd name="T36" fmla="*/ 2147483646 w 37"/>
              <a:gd name="T37" fmla="*/ 2147483646 h 54"/>
              <a:gd name="T38" fmla="*/ 2147483646 w 37"/>
              <a:gd name="T39" fmla="*/ 2147483646 h 54"/>
              <a:gd name="T40" fmla="*/ 2147483646 w 37"/>
              <a:gd name="T41" fmla="*/ 0 h 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4"/>
              <a:gd name="T65" fmla="*/ 37 w 37"/>
              <a:gd name="T66" fmla="*/ 54 h 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4">
                <a:moveTo>
                  <a:pt x="33" y="0"/>
                </a:moveTo>
                <a:lnTo>
                  <a:pt x="33" y="0"/>
                </a:lnTo>
                <a:lnTo>
                  <a:pt x="29" y="8"/>
                </a:lnTo>
                <a:lnTo>
                  <a:pt x="25" y="15"/>
                </a:lnTo>
                <a:lnTo>
                  <a:pt x="21" y="21"/>
                </a:lnTo>
                <a:lnTo>
                  <a:pt x="18" y="27"/>
                </a:lnTo>
                <a:lnTo>
                  <a:pt x="14" y="33"/>
                </a:lnTo>
                <a:lnTo>
                  <a:pt x="8" y="38"/>
                </a:lnTo>
                <a:lnTo>
                  <a:pt x="4" y="44"/>
                </a:lnTo>
                <a:lnTo>
                  <a:pt x="0" y="52"/>
                </a:lnTo>
                <a:lnTo>
                  <a:pt x="4" y="54"/>
                </a:lnTo>
                <a:lnTo>
                  <a:pt x="8" y="48"/>
                </a:lnTo>
                <a:lnTo>
                  <a:pt x="12" y="42"/>
                </a:lnTo>
                <a:lnTo>
                  <a:pt x="16" y="36"/>
                </a:lnTo>
                <a:lnTo>
                  <a:pt x="21" y="31"/>
                </a:lnTo>
                <a:lnTo>
                  <a:pt x="25" y="23"/>
                </a:lnTo>
                <a:lnTo>
                  <a:pt x="29" y="17"/>
                </a:lnTo>
                <a:lnTo>
                  <a:pt x="33" y="10"/>
                </a:lnTo>
                <a:lnTo>
                  <a:pt x="37" y="2"/>
                </a:lnTo>
                <a:lnTo>
                  <a:pt x="33"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04" name="Freeform 504"/>
          <p:cNvSpPr>
            <a:spLocks/>
          </p:cNvSpPr>
          <p:nvPr/>
        </p:nvSpPr>
        <p:spPr bwMode="auto">
          <a:xfrm>
            <a:off x="4283869" y="3027760"/>
            <a:ext cx="21431" cy="121444"/>
          </a:xfrm>
          <a:custGeom>
            <a:avLst/>
            <a:gdLst>
              <a:gd name="T0" fmla="*/ 2147483646 w 13"/>
              <a:gd name="T1" fmla="*/ 0 h 73"/>
              <a:gd name="T2" fmla="*/ 2147483646 w 13"/>
              <a:gd name="T3" fmla="*/ 2147483646 h 73"/>
              <a:gd name="T4" fmla="*/ 2147483646 w 13"/>
              <a:gd name="T5" fmla="*/ 2147483646 h 73"/>
              <a:gd name="T6" fmla="*/ 2147483646 w 13"/>
              <a:gd name="T7" fmla="*/ 2147483646 h 73"/>
              <a:gd name="T8" fmla="*/ 2147483646 w 13"/>
              <a:gd name="T9" fmla="*/ 2147483646 h 73"/>
              <a:gd name="T10" fmla="*/ 2147483646 w 13"/>
              <a:gd name="T11" fmla="*/ 2147483646 h 73"/>
              <a:gd name="T12" fmla="*/ 2147483646 w 13"/>
              <a:gd name="T13" fmla="*/ 2147483646 h 73"/>
              <a:gd name="T14" fmla="*/ 2147483646 w 13"/>
              <a:gd name="T15" fmla="*/ 2147483646 h 73"/>
              <a:gd name="T16" fmla="*/ 0 w 13"/>
              <a:gd name="T17" fmla="*/ 2147483646 h 73"/>
              <a:gd name="T18" fmla="*/ 2147483646 w 13"/>
              <a:gd name="T19" fmla="*/ 2147483646 h 73"/>
              <a:gd name="T20" fmla="*/ 2147483646 w 13"/>
              <a:gd name="T21" fmla="*/ 2147483646 h 73"/>
              <a:gd name="T22" fmla="*/ 2147483646 w 13"/>
              <a:gd name="T23" fmla="*/ 2147483646 h 73"/>
              <a:gd name="T24" fmla="*/ 2147483646 w 13"/>
              <a:gd name="T25" fmla="*/ 2147483646 h 73"/>
              <a:gd name="T26" fmla="*/ 2147483646 w 13"/>
              <a:gd name="T27" fmla="*/ 2147483646 h 73"/>
              <a:gd name="T28" fmla="*/ 2147483646 w 13"/>
              <a:gd name="T29" fmla="*/ 2147483646 h 73"/>
              <a:gd name="T30" fmla="*/ 2147483646 w 13"/>
              <a:gd name="T31" fmla="*/ 2147483646 h 73"/>
              <a:gd name="T32" fmla="*/ 2147483646 w 13"/>
              <a:gd name="T33" fmla="*/ 2147483646 h 73"/>
              <a:gd name="T34" fmla="*/ 2147483646 w 13"/>
              <a:gd name="T35" fmla="*/ 0 h 73"/>
              <a:gd name="T36" fmla="*/ 2147483646 w 13"/>
              <a:gd name="T37" fmla="*/ 0 h 7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
              <a:gd name="T58" fmla="*/ 0 h 73"/>
              <a:gd name="T59" fmla="*/ 13 w 13"/>
              <a:gd name="T60" fmla="*/ 73 h 7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 h="73">
                <a:moveTo>
                  <a:pt x="9" y="0"/>
                </a:moveTo>
                <a:lnTo>
                  <a:pt x="8" y="8"/>
                </a:lnTo>
                <a:lnTo>
                  <a:pt x="8" y="17"/>
                </a:lnTo>
                <a:lnTo>
                  <a:pt x="6" y="27"/>
                </a:lnTo>
                <a:lnTo>
                  <a:pt x="6" y="36"/>
                </a:lnTo>
                <a:lnTo>
                  <a:pt x="4" y="46"/>
                </a:lnTo>
                <a:lnTo>
                  <a:pt x="4" y="56"/>
                </a:lnTo>
                <a:lnTo>
                  <a:pt x="2" y="63"/>
                </a:lnTo>
                <a:lnTo>
                  <a:pt x="0" y="71"/>
                </a:lnTo>
                <a:lnTo>
                  <a:pt x="4" y="73"/>
                </a:lnTo>
                <a:lnTo>
                  <a:pt x="6" y="63"/>
                </a:lnTo>
                <a:lnTo>
                  <a:pt x="8" y="56"/>
                </a:lnTo>
                <a:lnTo>
                  <a:pt x="8" y="46"/>
                </a:lnTo>
                <a:lnTo>
                  <a:pt x="9" y="36"/>
                </a:lnTo>
                <a:lnTo>
                  <a:pt x="9" y="27"/>
                </a:lnTo>
                <a:lnTo>
                  <a:pt x="11" y="17"/>
                </a:lnTo>
                <a:lnTo>
                  <a:pt x="11" y="10"/>
                </a:lnTo>
                <a:lnTo>
                  <a:pt x="13" y="0"/>
                </a:lnTo>
                <a:lnTo>
                  <a:pt x="9"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05" name="Freeform 505"/>
          <p:cNvSpPr>
            <a:spLocks/>
          </p:cNvSpPr>
          <p:nvPr/>
        </p:nvSpPr>
        <p:spPr bwMode="auto">
          <a:xfrm>
            <a:off x="4258867" y="3011092"/>
            <a:ext cx="48815" cy="58340"/>
          </a:xfrm>
          <a:custGeom>
            <a:avLst/>
            <a:gdLst>
              <a:gd name="T0" fmla="*/ 2147483646 w 30"/>
              <a:gd name="T1" fmla="*/ 2147483646 h 35"/>
              <a:gd name="T2" fmla="*/ 2147483646 w 30"/>
              <a:gd name="T3" fmla="*/ 0 h 35"/>
              <a:gd name="T4" fmla="*/ 0 w 30"/>
              <a:gd name="T5" fmla="*/ 2147483646 h 35"/>
              <a:gd name="T6" fmla="*/ 2147483646 w 30"/>
              <a:gd name="T7" fmla="*/ 2147483646 h 35"/>
              <a:gd name="T8" fmla="*/ 2147483646 w 30"/>
              <a:gd name="T9" fmla="*/ 2147483646 h 35"/>
              <a:gd name="T10" fmla="*/ 2147483646 w 30"/>
              <a:gd name="T11" fmla="*/ 2147483646 h 35"/>
              <a:gd name="T12" fmla="*/ 2147483646 w 30"/>
              <a:gd name="T13" fmla="*/ 2147483646 h 35"/>
              <a:gd name="T14" fmla="*/ 0 60000 65536"/>
              <a:gd name="T15" fmla="*/ 0 60000 65536"/>
              <a:gd name="T16" fmla="*/ 0 60000 65536"/>
              <a:gd name="T17" fmla="*/ 0 60000 65536"/>
              <a:gd name="T18" fmla="*/ 0 60000 65536"/>
              <a:gd name="T19" fmla="*/ 0 60000 65536"/>
              <a:gd name="T20" fmla="*/ 0 60000 65536"/>
              <a:gd name="T21" fmla="*/ 0 w 30"/>
              <a:gd name="T22" fmla="*/ 0 h 35"/>
              <a:gd name="T23" fmla="*/ 30 w 30"/>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35">
                <a:moveTo>
                  <a:pt x="30" y="2"/>
                </a:moveTo>
                <a:lnTo>
                  <a:pt x="23" y="0"/>
                </a:lnTo>
                <a:lnTo>
                  <a:pt x="0" y="29"/>
                </a:lnTo>
                <a:lnTo>
                  <a:pt x="5" y="35"/>
                </a:lnTo>
                <a:lnTo>
                  <a:pt x="30" y="6"/>
                </a:lnTo>
                <a:lnTo>
                  <a:pt x="23" y="4"/>
                </a:lnTo>
                <a:lnTo>
                  <a:pt x="30"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06" name="Freeform 507"/>
          <p:cNvSpPr>
            <a:spLocks/>
          </p:cNvSpPr>
          <p:nvPr/>
        </p:nvSpPr>
        <p:spPr bwMode="auto">
          <a:xfrm>
            <a:off x="4296966" y="3014662"/>
            <a:ext cx="38100" cy="61913"/>
          </a:xfrm>
          <a:custGeom>
            <a:avLst/>
            <a:gdLst>
              <a:gd name="T0" fmla="*/ 2147483646 w 23"/>
              <a:gd name="T1" fmla="*/ 2147483646 h 37"/>
              <a:gd name="T2" fmla="*/ 2147483646 w 23"/>
              <a:gd name="T3" fmla="*/ 2147483646 h 37"/>
              <a:gd name="T4" fmla="*/ 2147483646 w 23"/>
              <a:gd name="T5" fmla="*/ 0 h 37"/>
              <a:gd name="T6" fmla="*/ 0 w 23"/>
              <a:gd name="T7" fmla="*/ 2147483646 h 37"/>
              <a:gd name="T8" fmla="*/ 2147483646 w 23"/>
              <a:gd name="T9" fmla="*/ 2147483646 h 37"/>
              <a:gd name="T10" fmla="*/ 2147483646 w 23"/>
              <a:gd name="T11" fmla="*/ 2147483646 h 37"/>
              <a:gd name="T12" fmla="*/ 0 60000 65536"/>
              <a:gd name="T13" fmla="*/ 0 60000 65536"/>
              <a:gd name="T14" fmla="*/ 0 60000 65536"/>
              <a:gd name="T15" fmla="*/ 0 60000 65536"/>
              <a:gd name="T16" fmla="*/ 0 60000 65536"/>
              <a:gd name="T17" fmla="*/ 0 60000 65536"/>
              <a:gd name="T18" fmla="*/ 0 w 23"/>
              <a:gd name="T19" fmla="*/ 0 h 37"/>
              <a:gd name="T20" fmla="*/ 23 w 23"/>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23" h="37">
                <a:moveTo>
                  <a:pt x="19" y="35"/>
                </a:moveTo>
                <a:lnTo>
                  <a:pt x="23" y="33"/>
                </a:lnTo>
                <a:lnTo>
                  <a:pt x="7" y="0"/>
                </a:lnTo>
                <a:lnTo>
                  <a:pt x="0" y="2"/>
                </a:lnTo>
                <a:lnTo>
                  <a:pt x="17" y="37"/>
                </a:lnTo>
                <a:lnTo>
                  <a:pt x="19" y="3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grpSp>
        <p:nvGrpSpPr>
          <p:cNvPr id="3" name="Group 557"/>
          <p:cNvGrpSpPr>
            <a:grpSpLocks/>
          </p:cNvGrpSpPr>
          <p:nvPr/>
        </p:nvGrpSpPr>
        <p:grpSpPr bwMode="auto">
          <a:xfrm>
            <a:off x="5484016" y="2703910"/>
            <a:ext cx="950118" cy="432197"/>
            <a:chOff x="3646" y="2271"/>
            <a:chExt cx="798" cy="363"/>
          </a:xfrm>
        </p:grpSpPr>
        <p:sp>
          <p:nvSpPr>
            <p:cNvPr id="56825" name="Rectangle 520"/>
            <p:cNvSpPr>
              <a:spLocks noChangeArrowheads="1"/>
            </p:cNvSpPr>
            <p:nvPr/>
          </p:nvSpPr>
          <p:spPr bwMode="auto">
            <a:xfrm>
              <a:off x="3695" y="2366"/>
              <a:ext cx="749"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013"/>
                <a:t>Good Separation</a:t>
              </a:r>
            </a:p>
          </p:txBody>
        </p:sp>
        <p:sp>
          <p:nvSpPr>
            <p:cNvPr id="56826" name="Line 548"/>
            <p:cNvSpPr>
              <a:spLocks noChangeShapeType="1"/>
            </p:cNvSpPr>
            <p:nvPr/>
          </p:nvSpPr>
          <p:spPr bwMode="auto">
            <a:xfrm>
              <a:off x="3646" y="2271"/>
              <a:ext cx="0" cy="363"/>
            </a:xfrm>
            <a:prstGeom prst="line">
              <a:avLst/>
            </a:prstGeom>
            <a:noFill/>
            <a:ln w="3810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1013"/>
            </a:p>
          </p:txBody>
        </p:sp>
      </p:grpSp>
      <p:sp>
        <p:nvSpPr>
          <p:cNvPr id="56708" name="Rectangle 13"/>
          <p:cNvSpPr>
            <a:spLocks noChangeArrowheads="1"/>
          </p:cNvSpPr>
          <p:nvPr/>
        </p:nvSpPr>
        <p:spPr bwMode="auto">
          <a:xfrm>
            <a:off x="2726531" y="3738563"/>
            <a:ext cx="2615804" cy="628650"/>
          </a:xfrm>
          <a:prstGeom prst="rect">
            <a:avLst/>
          </a:prstGeom>
          <a:solidFill>
            <a:srgbClr val="00AC0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013"/>
          </a:p>
        </p:txBody>
      </p:sp>
      <p:sp>
        <p:nvSpPr>
          <p:cNvPr id="56709" name="Freeform 346"/>
          <p:cNvSpPr>
            <a:spLocks noEditPoints="1"/>
          </p:cNvSpPr>
          <p:nvPr/>
        </p:nvSpPr>
        <p:spPr bwMode="auto">
          <a:xfrm>
            <a:off x="2557463" y="3742135"/>
            <a:ext cx="2895600" cy="732234"/>
          </a:xfrm>
          <a:custGeom>
            <a:avLst/>
            <a:gdLst>
              <a:gd name="T0" fmla="*/ 2147483646 w 1752"/>
              <a:gd name="T1" fmla="*/ 2147483646 h 443"/>
              <a:gd name="T2" fmla="*/ 2147483646 w 1752"/>
              <a:gd name="T3" fmla="*/ 2147483646 h 443"/>
              <a:gd name="T4" fmla="*/ 2147483646 w 1752"/>
              <a:gd name="T5" fmla="*/ 2147483646 h 443"/>
              <a:gd name="T6" fmla="*/ 2147483646 w 1752"/>
              <a:gd name="T7" fmla="*/ 2147483646 h 443"/>
              <a:gd name="T8" fmla="*/ 2147483646 w 1752"/>
              <a:gd name="T9" fmla="*/ 2147483646 h 443"/>
              <a:gd name="T10" fmla="*/ 2147483646 w 1752"/>
              <a:gd name="T11" fmla="*/ 2147483646 h 443"/>
              <a:gd name="T12" fmla="*/ 2147483646 w 1752"/>
              <a:gd name="T13" fmla="*/ 2147483646 h 443"/>
              <a:gd name="T14" fmla="*/ 2147483646 w 1752"/>
              <a:gd name="T15" fmla="*/ 2147483646 h 443"/>
              <a:gd name="T16" fmla="*/ 2147483646 w 1752"/>
              <a:gd name="T17" fmla="*/ 2147483646 h 443"/>
              <a:gd name="T18" fmla="*/ 2147483646 w 1752"/>
              <a:gd name="T19" fmla="*/ 2147483646 h 443"/>
              <a:gd name="T20" fmla="*/ 2147483646 w 1752"/>
              <a:gd name="T21" fmla="*/ 2147483646 h 443"/>
              <a:gd name="T22" fmla="*/ 2147483646 w 1752"/>
              <a:gd name="T23" fmla="*/ 2147483646 h 443"/>
              <a:gd name="T24" fmla="*/ 2147483646 w 1752"/>
              <a:gd name="T25" fmla="*/ 2147483646 h 443"/>
              <a:gd name="T26" fmla="*/ 2147483646 w 1752"/>
              <a:gd name="T27" fmla="*/ 2147483646 h 443"/>
              <a:gd name="T28" fmla="*/ 2147483646 w 1752"/>
              <a:gd name="T29" fmla="*/ 2147483646 h 443"/>
              <a:gd name="T30" fmla="*/ 2147483646 w 1752"/>
              <a:gd name="T31" fmla="*/ 2147483646 h 443"/>
              <a:gd name="T32" fmla="*/ 2147483646 w 1752"/>
              <a:gd name="T33" fmla="*/ 2147483646 h 443"/>
              <a:gd name="T34" fmla="*/ 2147483646 w 1752"/>
              <a:gd name="T35" fmla="*/ 2147483646 h 443"/>
              <a:gd name="T36" fmla="*/ 2147483646 w 1752"/>
              <a:gd name="T37" fmla="*/ 2147483646 h 443"/>
              <a:gd name="T38" fmla="*/ 0 w 1752"/>
              <a:gd name="T39" fmla="*/ 2147483646 h 443"/>
              <a:gd name="T40" fmla="*/ 2147483646 w 1752"/>
              <a:gd name="T41" fmla="*/ 2147483646 h 443"/>
              <a:gd name="T42" fmla="*/ 2147483646 w 1752"/>
              <a:gd name="T43" fmla="*/ 0 h 443"/>
              <a:gd name="T44" fmla="*/ 2147483646 w 1752"/>
              <a:gd name="T45" fmla="*/ 2147483646 h 443"/>
              <a:gd name="T46" fmla="*/ 2147483646 w 1752"/>
              <a:gd name="T47" fmla="*/ 2147483646 h 443"/>
              <a:gd name="T48" fmla="*/ 2147483646 w 1752"/>
              <a:gd name="T49" fmla="*/ 2147483646 h 443"/>
              <a:gd name="T50" fmla="*/ 2147483646 w 1752"/>
              <a:gd name="T51" fmla="*/ 2147483646 h 443"/>
              <a:gd name="T52" fmla="*/ 2147483646 w 1752"/>
              <a:gd name="T53" fmla="*/ 2147483646 h 443"/>
              <a:gd name="T54" fmla="*/ 2147483646 w 1752"/>
              <a:gd name="T55" fmla="*/ 2147483646 h 443"/>
              <a:gd name="T56" fmla="*/ 2147483646 w 1752"/>
              <a:gd name="T57" fmla="*/ 2147483646 h 443"/>
              <a:gd name="T58" fmla="*/ 2147483646 w 1752"/>
              <a:gd name="T59" fmla="*/ 2147483646 h 443"/>
              <a:gd name="T60" fmla="*/ 2147483646 w 1752"/>
              <a:gd name="T61" fmla="*/ 2147483646 h 443"/>
              <a:gd name="T62" fmla="*/ 2147483646 w 1752"/>
              <a:gd name="T63" fmla="*/ 2147483646 h 443"/>
              <a:gd name="T64" fmla="*/ 2147483646 w 1752"/>
              <a:gd name="T65" fmla="*/ 2147483646 h 443"/>
              <a:gd name="T66" fmla="*/ 2147483646 w 1752"/>
              <a:gd name="T67" fmla="*/ 2147483646 h 443"/>
              <a:gd name="T68" fmla="*/ 2147483646 w 1752"/>
              <a:gd name="T69" fmla="*/ 2147483646 h 443"/>
              <a:gd name="T70" fmla="*/ 2147483646 w 1752"/>
              <a:gd name="T71" fmla="*/ 2147483646 h 443"/>
              <a:gd name="T72" fmla="*/ 2147483646 w 1752"/>
              <a:gd name="T73" fmla="*/ 2147483646 h 443"/>
              <a:gd name="T74" fmla="*/ 2147483646 w 1752"/>
              <a:gd name="T75" fmla="*/ 2147483646 h 443"/>
              <a:gd name="T76" fmla="*/ 2147483646 w 1752"/>
              <a:gd name="T77" fmla="*/ 2147483646 h 443"/>
              <a:gd name="T78" fmla="*/ 2147483646 w 1752"/>
              <a:gd name="T79" fmla="*/ 2147483646 h 443"/>
              <a:gd name="T80" fmla="*/ 2147483646 w 1752"/>
              <a:gd name="T81" fmla="*/ 2147483646 h 443"/>
              <a:gd name="T82" fmla="*/ 2147483646 w 1752"/>
              <a:gd name="T83" fmla="*/ 2147483646 h 443"/>
              <a:gd name="T84" fmla="*/ 2147483646 w 1752"/>
              <a:gd name="T85" fmla="*/ 2147483646 h 443"/>
              <a:gd name="T86" fmla="*/ 2147483646 w 1752"/>
              <a:gd name="T87" fmla="*/ 2147483646 h 443"/>
              <a:gd name="T88" fmla="*/ 2147483646 w 1752"/>
              <a:gd name="T89" fmla="*/ 2147483646 h 44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52"/>
              <a:gd name="T136" fmla="*/ 0 h 443"/>
              <a:gd name="T137" fmla="*/ 1752 w 1752"/>
              <a:gd name="T138" fmla="*/ 443 h 44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52" h="443">
                <a:moveTo>
                  <a:pt x="96" y="42"/>
                </a:moveTo>
                <a:lnTo>
                  <a:pt x="342" y="42"/>
                </a:lnTo>
                <a:lnTo>
                  <a:pt x="342" y="46"/>
                </a:lnTo>
                <a:lnTo>
                  <a:pt x="664" y="286"/>
                </a:lnTo>
                <a:lnTo>
                  <a:pt x="664" y="288"/>
                </a:lnTo>
                <a:lnTo>
                  <a:pt x="823" y="288"/>
                </a:lnTo>
                <a:lnTo>
                  <a:pt x="823" y="232"/>
                </a:lnTo>
                <a:lnTo>
                  <a:pt x="796" y="232"/>
                </a:lnTo>
                <a:lnTo>
                  <a:pt x="796" y="261"/>
                </a:lnTo>
                <a:lnTo>
                  <a:pt x="735" y="261"/>
                </a:lnTo>
                <a:lnTo>
                  <a:pt x="735" y="232"/>
                </a:lnTo>
                <a:lnTo>
                  <a:pt x="681" y="232"/>
                </a:lnTo>
                <a:lnTo>
                  <a:pt x="681" y="207"/>
                </a:lnTo>
                <a:lnTo>
                  <a:pt x="681" y="144"/>
                </a:lnTo>
                <a:lnTo>
                  <a:pt x="681" y="77"/>
                </a:lnTo>
                <a:lnTo>
                  <a:pt x="731" y="77"/>
                </a:lnTo>
                <a:lnTo>
                  <a:pt x="731" y="46"/>
                </a:lnTo>
                <a:lnTo>
                  <a:pt x="856" y="46"/>
                </a:lnTo>
                <a:lnTo>
                  <a:pt x="856" y="77"/>
                </a:lnTo>
                <a:lnTo>
                  <a:pt x="908" y="77"/>
                </a:lnTo>
                <a:lnTo>
                  <a:pt x="908" y="207"/>
                </a:lnTo>
                <a:lnTo>
                  <a:pt x="862" y="207"/>
                </a:lnTo>
                <a:lnTo>
                  <a:pt x="862" y="232"/>
                </a:lnTo>
                <a:lnTo>
                  <a:pt x="860" y="232"/>
                </a:lnTo>
                <a:lnTo>
                  <a:pt x="860" y="288"/>
                </a:lnTo>
                <a:lnTo>
                  <a:pt x="929" y="288"/>
                </a:lnTo>
                <a:lnTo>
                  <a:pt x="929" y="265"/>
                </a:lnTo>
                <a:lnTo>
                  <a:pt x="1334" y="265"/>
                </a:lnTo>
                <a:lnTo>
                  <a:pt x="1334" y="294"/>
                </a:lnTo>
                <a:lnTo>
                  <a:pt x="1399" y="294"/>
                </a:lnTo>
                <a:lnTo>
                  <a:pt x="1399" y="140"/>
                </a:lnTo>
                <a:lnTo>
                  <a:pt x="1631" y="140"/>
                </a:lnTo>
                <a:lnTo>
                  <a:pt x="1631" y="230"/>
                </a:lnTo>
                <a:lnTo>
                  <a:pt x="1679" y="230"/>
                </a:lnTo>
                <a:lnTo>
                  <a:pt x="1679" y="4"/>
                </a:lnTo>
                <a:lnTo>
                  <a:pt x="1723" y="4"/>
                </a:lnTo>
                <a:lnTo>
                  <a:pt x="1723" y="372"/>
                </a:lnTo>
                <a:lnTo>
                  <a:pt x="1752" y="372"/>
                </a:lnTo>
                <a:lnTo>
                  <a:pt x="1752" y="443"/>
                </a:lnTo>
                <a:lnTo>
                  <a:pt x="0" y="443"/>
                </a:lnTo>
                <a:lnTo>
                  <a:pt x="0" y="372"/>
                </a:lnTo>
                <a:lnTo>
                  <a:pt x="44" y="372"/>
                </a:lnTo>
                <a:lnTo>
                  <a:pt x="44" y="0"/>
                </a:lnTo>
                <a:lnTo>
                  <a:pt x="96" y="0"/>
                </a:lnTo>
                <a:lnTo>
                  <a:pt x="96" y="42"/>
                </a:lnTo>
                <a:close/>
                <a:moveTo>
                  <a:pt x="1679" y="261"/>
                </a:moveTo>
                <a:lnTo>
                  <a:pt x="1631" y="261"/>
                </a:lnTo>
                <a:lnTo>
                  <a:pt x="1631" y="269"/>
                </a:lnTo>
                <a:lnTo>
                  <a:pt x="1547" y="332"/>
                </a:lnTo>
                <a:lnTo>
                  <a:pt x="1399" y="324"/>
                </a:lnTo>
                <a:lnTo>
                  <a:pt x="1387" y="324"/>
                </a:lnTo>
                <a:lnTo>
                  <a:pt x="1387" y="372"/>
                </a:lnTo>
                <a:lnTo>
                  <a:pt x="1679" y="372"/>
                </a:lnTo>
                <a:lnTo>
                  <a:pt x="1679" y="261"/>
                </a:lnTo>
                <a:close/>
                <a:moveTo>
                  <a:pt x="1360" y="372"/>
                </a:moveTo>
                <a:lnTo>
                  <a:pt x="1360" y="324"/>
                </a:lnTo>
                <a:lnTo>
                  <a:pt x="1334" y="324"/>
                </a:lnTo>
                <a:lnTo>
                  <a:pt x="1334" y="338"/>
                </a:lnTo>
                <a:lnTo>
                  <a:pt x="929" y="338"/>
                </a:lnTo>
                <a:lnTo>
                  <a:pt x="929" y="315"/>
                </a:lnTo>
                <a:lnTo>
                  <a:pt x="677" y="315"/>
                </a:lnTo>
                <a:lnTo>
                  <a:pt x="677" y="372"/>
                </a:lnTo>
                <a:lnTo>
                  <a:pt x="1360" y="372"/>
                </a:lnTo>
                <a:close/>
                <a:moveTo>
                  <a:pt x="639" y="372"/>
                </a:moveTo>
                <a:lnTo>
                  <a:pt x="639" y="315"/>
                </a:lnTo>
                <a:lnTo>
                  <a:pt x="637" y="315"/>
                </a:lnTo>
                <a:lnTo>
                  <a:pt x="637" y="295"/>
                </a:lnTo>
                <a:lnTo>
                  <a:pt x="528" y="217"/>
                </a:lnTo>
                <a:lnTo>
                  <a:pt x="361" y="217"/>
                </a:lnTo>
                <a:lnTo>
                  <a:pt x="361" y="230"/>
                </a:lnTo>
                <a:lnTo>
                  <a:pt x="163" y="230"/>
                </a:lnTo>
                <a:lnTo>
                  <a:pt x="163" y="198"/>
                </a:lnTo>
                <a:lnTo>
                  <a:pt x="125" y="198"/>
                </a:lnTo>
                <a:lnTo>
                  <a:pt x="125" y="84"/>
                </a:lnTo>
                <a:lnTo>
                  <a:pt x="188" y="84"/>
                </a:lnTo>
                <a:lnTo>
                  <a:pt x="188" y="67"/>
                </a:lnTo>
                <a:lnTo>
                  <a:pt x="96" y="67"/>
                </a:lnTo>
                <a:lnTo>
                  <a:pt x="96" y="372"/>
                </a:lnTo>
                <a:lnTo>
                  <a:pt x="639" y="372"/>
                </a:lnTo>
                <a:close/>
                <a:moveTo>
                  <a:pt x="326" y="67"/>
                </a:moveTo>
                <a:lnTo>
                  <a:pt x="221" y="67"/>
                </a:lnTo>
                <a:lnTo>
                  <a:pt x="221" y="82"/>
                </a:lnTo>
                <a:lnTo>
                  <a:pt x="259" y="109"/>
                </a:lnTo>
                <a:lnTo>
                  <a:pt x="334" y="109"/>
                </a:lnTo>
                <a:lnTo>
                  <a:pt x="415" y="167"/>
                </a:lnTo>
                <a:lnTo>
                  <a:pt x="376" y="167"/>
                </a:lnTo>
                <a:lnTo>
                  <a:pt x="401" y="196"/>
                </a:lnTo>
                <a:lnTo>
                  <a:pt x="499" y="196"/>
                </a:lnTo>
                <a:lnTo>
                  <a:pt x="326"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10" name="Freeform 347"/>
          <p:cNvSpPr>
            <a:spLocks/>
          </p:cNvSpPr>
          <p:nvPr/>
        </p:nvSpPr>
        <p:spPr bwMode="auto">
          <a:xfrm>
            <a:off x="2717007" y="3805238"/>
            <a:ext cx="413147" cy="13097"/>
          </a:xfrm>
          <a:custGeom>
            <a:avLst/>
            <a:gdLst>
              <a:gd name="T0" fmla="*/ 2147483646 w 250"/>
              <a:gd name="T1" fmla="*/ 2147483646 h 8"/>
              <a:gd name="T2" fmla="*/ 2147483646 w 250"/>
              <a:gd name="T3" fmla="*/ 0 h 8"/>
              <a:gd name="T4" fmla="*/ 0 w 250"/>
              <a:gd name="T5" fmla="*/ 0 h 8"/>
              <a:gd name="T6" fmla="*/ 0 w 250"/>
              <a:gd name="T7" fmla="*/ 2147483646 h 8"/>
              <a:gd name="T8" fmla="*/ 2147483646 w 250"/>
              <a:gd name="T9" fmla="*/ 2147483646 h 8"/>
              <a:gd name="T10" fmla="*/ 2147483646 w 250"/>
              <a:gd name="T11" fmla="*/ 2147483646 h 8"/>
              <a:gd name="T12" fmla="*/ 2147483646 w 250"/>
              <a:gd name="T13" fmla="*/ 2147483646 h 8"/>
              <a:gd name="T14" fmla="*/ 2147483646 w 250"/>
              <a:gd name="T15" fmla="*/ 0 h 8"/>
              <a:gd name="T16" fmla="*/ 2147483646 w 250"/>
              <a:gd name="T17" fmla="*/ 0 h 8"/>
              <a:gd name="T18" fmla="*/ 2147483646 w 250"/>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0"/>
              <a:gd name="T31" fmla="*/ 0 h 8"/>
              <a:gd name="T32" fmla="*/ 250 w 250"/>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0" h="8">
                <a:moveTo>
                  <a:pt x="250" y="4"/>
                </a:moveTo>
                <a:lnTo>
                  <a:pt x="246" y="0"/>
                </a:lnTo>
                <a:lnTo>
                  <a:pt x="0" y="0"/>
                </a:lnTo>
                <a:lnTo>
                  <a:pt x="0" y="8"/>
                </a:lnTo>
                <a:lnTo>
                  <a:pt x="246" y="8"/>
                </a:lnTo>
                <a:lnTo>
                  <a:pt x="242" y="4"/>
                </a:lnTo>
                <a:lnTo>
                  <a:pt x="250" y="4"/>
                </a:lnTo>
                <a:lnTo>
                  <a:pt x="250" y="0"/>
                </a:lnTo>
                <a:lnTo>
                  <a:pt x="246" y="0"/>
                </a:lnTo>
                <a:lnTo>
                  <a:pt x="25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11" name="Freeform 348"/>
          <p:cNvSpPr>
            <a:spLocks/>
          </p:cNvSpPr>
          <p:nvPr/>
        </p:nvSpPr>
        <p:spPr bwMode="auto">
          <a:xfrm>
            <a:off x="3115866" y="3812382"/>
            <a:ext cx="14288" cy="13097"/>
          </a:xfrm>
          <a:custGeom>
            <a:avLst/>
            <a:gdLst>
              <a:gd name="T0" fmla="*/ 2147483646 w 8"/>
              <a:gd name="T1" fmla="*/ 2147483646 h 8"/>
              <a:gd name="T2" fmla="*/ 2147483646 w 8"/>
              <a:gd name="T3" fmla="*/ 2147483646 h 8"/>
              <a:gd name="T4" fmla="*/ 2147483646 w 8"/>
              <a:gd name="T5" fmla="*/ 0 h 8"/>
              <a:gd name="T6" fmla="*/ 0 w 8"/>
              <a:gd name="T7" fmla="*/ 0 h 8"/>
              <a:gd name="T8" fmla="*/ 0 w 8"/>
              <a:gd name="T9" fmla="*/ 2147483646 h 8"/>
              <a:gd name="T10" fmla="*/ 0 w 8"/>
              <a:gd name="T11" fmla="*/ 2147483646 h 8"/>
              <a:gd name="T12" fmla="*/ 0 w 8"/>
              <a:gd name="T13" fmla="*/ 2147483646 h 8"/>
              <a:gd name="T14" fmla="*/ 0 w 8"/>
              <a:gd name="T15" fmla="*/ 2147483646 h 8"/>
              <a:gd name="T16" fmla="*/ 0 w 8"/>
              <a:gd name="T17" fmla="*/ 2147483646 h 8"/>
              <a:gd name="T18" fmla="*/ 2147483646 w 8"/>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8"/>
              <a:gd name="T32" fmla="*/ 8 w 8"/>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8">
                <a:moveTo>
                  <a:pt x="6" y="2"/>
                </a:moveTo>
                <a:lnTo>
                  <a:pt x="8" y="4"/>
                </a:lnTo>
                <a:lnTo>
                  <a:pt x="8" y="0"/>
                </a:lnTo>
                <a:lnTo>
                  <a:pt x="0" y="0"/>
                </a:lnTo>
                <a:lnTo>
                  <a:pt x="0" y="4"/>
                </a:lnTo>
                <a:lnTo>
                  <a:pt x="0" y="8"/>
                </a:lnTo>
                <a:lnTo>
                  <a:pt x="0" y="4"/>
                </a:lnTo>
                <a:lnTo>
                  <a:pt x="0" y="6"/>
                </a:lnTo>
                <a:lnTo>
                  <a:pt x="0" y="8"/>
                </a:lnTo>
                <a:lnTo>
                  <a:pt x="6"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12" name="Freeform 349"/>
          <p:cNvSpPr>
            <a:spLocks/>
          </p:cNvSpPr>
          <p:nvPr/>
        </p:nvSpPr>
        <p:spPr bwMode="auto">
          <a:xfrm>
            <a:off x="3115866" y="3814763"/>
            <a:ext cx="548878" cy="403622"/>
          </a:xfrm>
          <a:custGeom>
            <a:avLst/>
            <a:gdLst>
              <a:gd name="T0" fmla="*/ 2147483646 w 332"/>
              <a:gd name="T1" fmla="*/ 2147483646 h 244"/>
              <a:gd name="T2" fmla="*/ 2147483646 w 332"/>
              <a:gd name="T3" fmla="*/ 2147483646 h 244"/>
              <a:gd name="T4" fmla="*/ 2147483646 w 332"/>
              <a:gd name="T5" fmla="*/ 0 h 244"/>
              <a:gd name="T6" fmla="*/ 0 w 332"/>
              <a:gd name="T7" fmla="*/ 2147483646 h 244"/>
              <a:gd name="T8" fmla="*/ 2147483646 w 332"/>
              <a:gd name="T9" fmla="*/ 2147483646 h 244"/>
              <a:gd name="T10" fmla="*/ 2147483646 w 332"/>
              <a:gd name="T11" fmla="*/ 2147483646 h 244"/>
              <a:gd name="T12" fmla="*/ 2147483646 w 332"/>
              <a:gd name="T13" fmla="*/ 2147483646 h 244"/>
              <a:gd name="T14" fmla="*/ 2147483646 w 332"/>
              <a:gd name="T15" fmla="*/ 2147483646 h 244"/>
              <a:gd name="T16" fmla="*/ 2147483646 w 332"/>
              <a:gd name="T17" fmla="*/ 2147483646 h 244"/>
              <a:gd name="T18" fmla="*/ 2147483646 w 332"/>
              <a:gd name="T19" fmla="*/ 2147483646 h 2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2"/>
              <a:gd name="T31" fmla="*/ 0 h 244"/>
              <a:gd name="T32" fmla="*/ 332 w 332"/>
              <a:gd name="T33" fmla="*/ 244 h 2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2" h="244">
                <a:moveTo>
                  <a:pt x="330" y="244"/>
                </a:moveTo>
                <a:lnTo>
                  <a:pt x="330" y="238"/>
                </a:lnTo>
                <a:lnTo>
                  <a:pt x="6" y="0"/>
                </a:lnTo>
                <a:lnTo>
                  <a:pt x="0" y="6"/>
                </a:lnTo>
                <a:lnTo>
                  <a:pt x="324" y="244"/>
                </a:lnTo>
                <a:lnTo>
                  <a:pt x="324" y="238"/>
                </a:lnTo>
                <a:lnTo>
                  <a:pt x="330" y="244"/>
                </a:lnTo>
                <a:lnTo>
                  <a:pt x="332" y="240"/>
                </a:lnTo>
                <a:lnTo>
                  <a:pt x="330" y="238"/>
                </a:lnTo>
                <a:lnTo>
                  <a:pt x="330" y="24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13" name="Freeform 350"/>
          <p:cNvSpPr>
            <a:spLocks/>
          </p:cNvSpPr>
          <p:nvPr/>
        </p:nvSpPr>
        <p:spPr bwMode="auto">
          <a:xfrm>
            <a:off x="3642123" y="4208860"/>
            <a:ext cx="20240" cy="16669"/>
          </a:xfrm>
          <a:custGeom>
            <a:avLst/>
            <a:gdLst>
              <a:gd name="T0" fmla="*/ 2147483646 w 12"/>
              <a:gd name="T1" fmla="*/ 0 h 10"/>
              <a:gd name="T2" fmla="*/ 2147483646 w 12"/>
              <a:gd name="T3" fmla="*/ 2147483646 h 10"/>
              <a:gd name="T4" fmla="*/ 2147483646 w 12"/>
              <a:gd name="T5" fmla="*/ 2147483646 h 10"/>
              <a:gd name="T6" fmla="*/ 2147483646 w 12"/>
              <a:gd name="T7" fmla="*/ 0 h 10"/>
              <a:gd name="T8" fmla="*/ 2147483646 w 12"/>
              <a:gd name="T9" fmla="*/ 2147483646 h 10"/>
              <a:gd name="T10" fmla="*/ 2147483646 w 12"/>
              <a:gd name="T11" fmla="*/ 2147483646 h 10"/>
              <a:gd name="T12" fmla="*/ 2147483646 w 12"/>
              <a:gd name="T13" fmla="*/ 2147483646 h 10"/>
              <a:gd name="T14" fmla="*/ 0 w 12"/>
              <a:gd name="T15" fmla="*/ 2147483646 h 10"/>
              <a:gd name="T16" fmla="*/ 2147483646 w 12"/>
              <a:gd name="T17" fmla="*/ 2147483646 h 10"/>
              <a:gd name="T18" fmla="*/ 2147483646 w 12"/>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0"/>
              <a:gd name="T32" fmla="*/ 12 w 12"/>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0">
                <a:moveTo>
                  <a:pt x="8" y="0"/>
                </a:moveTo>
                <a:lnTo>
                  <a:pt x="10" y="8"/>
                </a:lnTo>
                <a:lnTo>
                  <a:pt x="12" y="6"/>
                </a:lnTo>
                <a:lnTo>
                  <a:pt x="6" y="0"/>
                </a:lnTo>
                <a:lnTo>
                  <a:pt x="4" y="2"/>
                </a:lnTo>
                <a:lnTo>
                  <a:pt x="8" y="10"/>
                </a:lnTo>
                <a:lnTo>
                  <a:pt x="4" y="2"/>
                </a:lnTo>
                <a:lnTo>
                  <a:pt x="0" y="10"/>
                </a:lnTo>
                <a:lnTo>
                  <a:pt x="8" y="10"/>
                </a:lnTo>
                <a:lnTo>
                  <a:pt x="8"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14" name="Freeform 351"/>
          <p:cNvSpPr>
            <a:spLocks/>
          </p:cNvSpPr>
          <p:nvPr/>
        </p:nvSpPr>
        <p:spPr bwMode="auto">
          <a:xfrm>
            <a:off x="3655219" y="4208860"/>
            <a:ext cx="272654" cy="16669"/>
          </a:xfrm>
          <a:custGeom>
            <a:avLst/>
            <a:gdLst>
              <a:gd name="T0" fmla="*/ 2147483646 w 165"/>
              <a:gd name="T1" fmla="*/ 2147483646 h 10"/>
              <a:gd name="T2" fmla="*/ 2147483646 w 165"/>
              <a:gd name="T3" fmla="*/ 0 h 10"/>
              <a:gd name="T4" fmla="*/ 0 w 165"/>
              <a:gd name="T5" fmla="*/ 0 h 10"/>
              <a:gd name="T6" fmla="*/ 0 w 165"/>
              <a:gd name="T7" fmla="*/ 2147483646 h 10"/>
              <a:gd name="T8" fmla="*/ 2147483646 w 165"/>
              <a:gd name="T9" fmla="*/ 2147483646 h 10"/>
              <a:gd name="T10" fmla="*/ 2147483646 w 165"/>
              <a:gd name="T11" fmla="*/ 2147483646 h 10"/>
              <a:gd name="T12" fmla="*/ 2147483646 w 165"/>
              <a:gd name="T13" fmla="*/ 2147483646 h 10"/>
              <a:gd name="T14" fmla="*/ 2147483646 w 165"/>
              <a:gd name="T15" fmla="*/ 2147483646 h 10"/>
              <a:gd name="T16" fmla="*/ 2147483646 w 165"/>
              <a:gd name="T17" fmla="*/ 2147483646 h 10"/>
              <a:gd name="T18" fmla="*/ 2147483646 w 165"/>
              <a:gd name="T19" fmla="*/ 2147483646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5"/>
              <a:gd name="T31" fmla="*/ 0 h 10"/>
              <a:gd name="T32" fmla="*/ 165 w 165"/>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5" h="10">
                <a:moveTo>
                  <a:pt x="155" y="6"/>
                </a:moveTo>
                <a:lnTo>
                  <a:pt x="159" y="0"/>
                </a:lnTo>
                <a:lnTo>
                  <a:pt x="0" y="0"/>
                </a:lnTo>
                <a:lnTo>
                  <a:pt x="0" y="10"/>
                </a:lnTo>
                <a:lnTo>
                  <a:pt x="159" y="10"/>
                </a:lnTo>
                <a:lnTo>
                  <a:pt x="165" y="6"/>
                </a:lnTo>
                <a:lnTo>
                  <a:pt x="159" y="10"/>
                </a:lnTo>
                <a:lnTo>
                  <a:pt x="165" y="10"/>
                </a:lnTo>
                <a:lnTo>
                  <a:pt x="165" y="6"/>
                </a:lnTo>
                <a:lnTo>
                  <a:pt x="155" y="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15" name="Freeform 352"/>
          <p:cNvSpPr>
            <a:spLocks/>
          </p:cNvSpPr>
          <p:nvPr/>
        </p:nvSpPr>
        <p:spPr bwMode="auto">
          <a:xfrm>
            <a:off x="3911204" y="4119563"/>
            <a:ext cx="16669" cy="98822"/>
          </a:xfrm>
          <a:custGeom>
            <a:avLst/>
            <a:gdLst>
              <a:gd name="T0" fmla="*/ 2147483646 w 10"/>
              <a:gd name="T1" fmla="*/ 2147483646 h 60"/>
              <a:gd name="T2" fmla="*/ 0 w 10"/>
              <a:gd name="T3" fmla="*/ 2147483646 h 60"/>
              <a:gd name="T4" fmla="*/ 0 w 10"/>
              <a:gd name="T5" fmla="*/ 2147483646 h 60"/>
              <a:gd name="T6" fmla="*/ 2147483646 w 10"/>
              <a:gd name="T7" fmla="*/ 2147483646 h 60"/>
              <a:gd name="T8" fmla="*/ 2147483646 w 10"/>
              <a:gd name="T9" fmla="*/ 2147483646 h 60"/>
              <a:gd name="T10" fmla="*/ 2147483646 w 10"/>
              <a:gd name="T11" fmla="*/ 0 h 60"/>
              <a:gd name="T12" fmla="*/ 2147483646 w 10"/>
              <a:gd name="T13" fmla="*/ 2147483646 h 60"/>
              <a:gd name="T14" fmla="*/ 2147483646 w 10"/>
              <a:gd name="T15" fmla="*/ 0 h 60"/>
              <a:gd name="T16" fmla="*/ 2147483646 w 10"/>
              <a:gd name="T17" fmla="*/ 0 h 60"/>
              <a:gd name="T18" fmla="*/ 2147483646 w 10"/>
              <a:gd name="T19" fmla="*/ 2147483646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60"/>
              <a:gd name="T32" fmla="*/ 10 w 10"/>
              <a:gd name="T33" fmla="*/ 60 h 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60">
                <a:moveTo>
                  <a:pt x="4" y="8"/>
                </a:moveTo>
                <a:lnTo>
                  <a:pt x="0" y="4"/>
                </a:lnTo>
                <a:lnTo>
                  <a:pt x="0" y="60"/>
                </a:lnTo>
                <a:lnTo>
                  <a:pt x="10" y="60"/>
                </a:lnTo>
                <a:lnTo>
                  <a:pt x="10" y="4"/>
                </a:lnTo>
                <a:lnTo>
                  <a:pt x="4" y="0"/>
                </a:lnTo>
                <a:lnTo>
                  <a:pt x="10" y="4"/>
                </a:lnTo>
                <a:lnTo>
                  <a:pt x="10" y="0"/>
                </a:lnTo>
                <a:lnTo>
                  <a:pt x="4" y="0"/>
                </a:lnTo>
                <a:lnTo>
                  <a:pt x="4" y="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16" name="Freeform 353"/>
          <p:cNvSpPr>
            <a:spLocks/>
          </p:cNvSpPr>
          <p:nvPr/>
        </p:nvSpPr>
        <p:spPr bwMode="auto">
          <a:xfrm>
            <a:off x="3864769" y="4119563"/>
            <a:ext cx="53579" cy="13097"/>
          </a:xfrm>
          <a:custGeom>
            <a:avLst/>
            <a:gdLst>
              <a:gd name="T0" fmla="*/ 2147483646 w 32"/>
              <a:gd name="T1" fmla="*/ 2147483646 h 8"/>
              <a:gd name="T2" fmla="*/ 2147483646 w 32"/>
              <a:gd name="T3" fmla="*/ 2147483646 h 8"/>
              <a:gd name="T4" fmla="*/ 2147483646 w 32"/>
              <a:gd name="T5" fmla="*/ 2147483646 h 8"/>
              <a:gd name="T6" fmla="*/ 2147483646 w 32"/>
              <a:gd name="T7" fmla="*/ 0 h 8"/>
              <a:gd name="T8" fmla="*/ 2147483646 w 32"/>
              <a:gd name="T9" fmla="*/ 0 h 8"/>
              <a:gd name="T10" fmla="*/ 0 w 32"/>
              <a:gd name="T11" fmla="*/ 2147483646 h 8"/>
              <a:gd name="T12" fmla="*/ 2147483646 w 32"/>
              <a:gd name="T13" fmla="*/ 0 h 8"/>
              <a:gd name="T14" fmla="*/ 0 w 32"/>
              <a:gd name="T15" fmla="*/ 0 h 8"/>
              <a:gd name="T16" fmla="*/ 0 w 32"/>
              <a:gd name="T17" fmla="*/ 2147483646 h 8"/>
              <a:gd name="T18" fmla="*/ 2147483646 w 32"/>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8"/>
              <a:gd name="T32" fmla="*/ 32 w 32"/>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8">
                <a:moveTo>
                  <a:pt x="9" y="4"/>
                </a:moveTo>
                <a:lnTo>
                  <a:pt x="5" y="8"/>
                </a:lnTo>
                <a:lnTo>
                  <a:pt x="32" y="8"/>
                </a:lnTo>
                <a:lnTo>
                  <a:pt x="32" y="0"/>
                </a:lnTo>
                <a:lnTo>
                  <a:pt x="5" y="0"/>
                </a:lnTo>
                <a:lnTo>
                  <a:pt x="0" y="4"/>
                </a:lnTo>
                <a:lnTo>
                  <a:pt x="5" y="0"/>
                </a:lnTo>
                <a:lnTo>
                  <a:pt x="0" y="0"/>
                </a:lnTo>
                <a:lnTo>
                  <a:pt x="0" y="4"/>
                </a:lnTo>
                <a:lnTo>
                  <a:pt x="9"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17" name="Freeform 354"/>
          <p:cNvSpPr>
            <a:spLocks/>
          </p:cNvSpPr>
          <p:nvPr/>
        </p:nvSpPr>
        <p:spPr bwMode="auto">
          <a:xfrm>
            <a:off x="3864769" y="4126706"/>
            <a:ext cx="15479" cy="53579"/>
          </a:xfrm>
          <a:custGeom>
            <a:avLst/>
            <a:gdLst>
              <a:gd name="T0" fmla="*/ 2147483646 w 9"/>
              <a:gd name="T1" fmla="*/ 2147483646 h 33"/>
              <a:gd name="T2" fmla="*/ 2147483646 w 9"/>
              <a:gd name="T3" fmla="*/ 2147483646 h 33"/>
              <a:gd name="T4" fmla="*/ 2147483646 w 9"/>
              <a:gd name="T5" fmla="*/ 0 h 33"/>
              <a:gd name="T6" fmla="*/ 0 w 9"/>
              <a:gd name="T7" fmla="*/ 0 h 33"/>
              <a:gd name="T8" fmla="*/ 0 w 9"/>
              <a:gd name="T9" fmla="*/ 2147483646 h 33"/>
              <a:gd name="T10" fmla="*/ 2147483646 w 9"/>
              <a:gd name="T11" fmla="*/ 2147483646 h 33"/>
              <a:gd name="T12" fmla="*/ 2147483646 w 9"/>
              <a:gd name="T13" fmla="*/ 2147483646 h 33"/>
              <a:gd name="T14" fmla="*/ 2147483646 w 9"/>
              <a:gd name="T15" fmla="*/ 2147483646 h 33"/>
              <a:gd name="T16" fmla="*/ 2147483646 w 9"/>
              <a:gd name="T17" fmla="*/ 2147483646 h 33"/>
              <a:gd name="T18" fmla="*/ 2147483646 w 9"/>
              <a:gd name="T19" fmla="*/ 2147483646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33"/>
              <a:gd name="T32" fmla="*/ 9 w 9"/>
              <a:gd name="T33" fmla="*/ 33 h 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33">
                <a:moveTo>
                  <a:pt x="5" y="33"/>
                </a:moveTo>
                <a:lnTo>
                  <a:pt x="9" y="29"/>
                </a:lnTo>
                <a:lnTo>
                  <a:pt x="9" y="0"/>
                </a:lnTo>
                <a:lnTo>
                  <a:pt x="0" y="0"/>
                </a:lnTo>
                <a:lnTo>
                  <a:pt x="0" y="29"/>
                </a:lnTo>
                <a:lnTo>
                  <a:pt x="5" y="25"/>
                </a:lnTo>
                <a:lnTo>
                  <a:pt x="5" y="33"/>
                </a:lnTo>
                <a:lnTo>
                  <a:pt x="9" y="33"/>
                </a:lnTo>
                <a:lnTo>
                  <a:pt x="9" y="29"/>
                </a:lnTo>
                <a:lnTo>
                  <a:pt x="5" y="3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18" name="Freeform 355"/>
          <p:cNvSpPr>
            <a:spLocks/>
          </p:cNvSpPr>
          <p:nvPr/>
        </p:nvSpPr>
        <p:spPr bwMode="auto">
          <a:xfrm>
            <a:off x="3765948" y="4167188"/>
            <a:ext cx="107156" cy="13097"/>
          </a:xfrm>
          <a:custGeom>
            <a:avLst/>
            <a:gdLst>
              <a:gd name="T0" fmla="*/ 0 w 65"/>
              <a:gd name="T1" fmla="*/ 2147483646 h 8"/>
              <a:gd name="T2" fmla="*/ 2147483646 w 65"/>
              <a:gd name="T3" fmla="*/ 2147483646 h 8"/>
              <a:gd name="T4" fmla="*/ 2147483646 w 65"/>
              <a:gd name="T5" fmla="*/ 2147483646 h 8"/>
              <a:gd name="T6" fmla="*/ 2147483646 w 65"/>
              <a:gd name="T7" fmla="*/ 0 h 8"/>
              <a:gd name="T8" fmla="*/ 2147483646 w 65"/>
              <a:gd name="T9" fmla="*/ 0 h 8"/>
              <a:gd name="T10" fmla="*/ 2147483646 w 65"/>
              <a:gd name="T11" fmla="*/ 2147483646 h 8"/>
              <a:gd name="T12" fmla="*/ 0 w 65"/>
              <a:gd name="T13" fmla="*/ 2147483646 h 8"/>
              <a:gd name="T14" fmla="*/ 0 w 65"/>
              <a:gd name="T15" fmla="*/ 2147483646 h 8"/>
              <a:gd name="T16" fmla="*/ 2147483646 w 65"/>
              <a:gd name="T17" fmla="*/ 2147483646 h 8"/>
              <a:gd name="T18" fmla="*/ 0 w 65"/>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5"/>
              <a:gd name="T31" fmla="*/ 0 h 8"/>
              <a:gd name="T32" fmla="*/ 65 w 65"/>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5" h="8">
                <a:moveTo>
                  <a:pt x="0" y="4"/>
                </a:moveTo>
                <a:lnTo>
                  <a:pt x="4" y="8"/>
                </a:lnTo>
                <a:lnTo>
                  <a:pt x="65" y="8"/>
                </a:lnTo>
                <a:lnTo>
                  <a:pt x="65" y="0"/>
                </a:lnTo>
                <a:lnTo>
                  <a:pt x="4" y="0"/>
                </a:lnTo>
                <a:lnTo>
                  <a:pt x="8" y="4"/>
                </a:lnTo>
                <a:lnTo>
                  <a:pt x="0" y="4"/>
                </a:lnTo>
                <a:lnTo>
                  <a:pt x="0" y="8"/>
                </a:lnTo>
                <a:lnTo>
                  <a:pt x="4" y="8"/>
                </a:lnTo>
                <a:lnTo>
                  <a:pt x="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19" name="Freeform 356"/>
          <p:cNvSpPr>
            <a:spLocks/>
          </p:cNvSpPr>
          <p:nvPr/>
        </p:nvSpPr>
        <p:spPr bwMode="auto">
          <a:xfrm>
            <a:off x="3765947" y="4119563"/>
            <a:ext cx="13097" cy="54769"/>
          </a:xfrm>
          <a:custGeom>
            <a:avLst/>
            <a:gdLst>
              <a:gd name="T0" fmla="*/ 2147483646 w 8"/>
              <a:gd name="T1" fmla="*/ 2147483646 h 33"/>
              <a:gd name="T2" fmla="*/ 0 w 8"/>
              <a:gd name="T3" fmla="*/ 2147483646 h 33"/>
              <a:gd name="T4" fmla="*/ 0 w 8"/>
              <a:gd name="T5" fmla="*/ 2147483646 h 33"/>
              <a:gd name="T6" fmla="*/ 2147483646 w 8"/>
              <a:gd name="T7" fmla="*/ 2147483646 h 33"/>
              <a:gd name="T8" fmla="*/ 2147483646 w 8"/>
              <a:gd name="T9" fmla="*/ 2147483646 h 33"/>
              <a:gd name="T10" fmla="*/ 2147483646 w 8"/>
              <a:gd name="T11" fmla="*/ 0 h 33"/>
              <a:gd name="T12" fmla="*/ 2147483646 w 8"/>
              <a:gd name="T13" fmla="*/ 2147483646 h 33"/>
              <a:gd name="T14" fmla="*/ 2147483646 w 8"/>
              <a:gd name="T15" fmla="*/ 0 h 33"/>
              <a:gd name="T16" fmla="*/ 2147483646 w 8"/>
              <a:gd name="T17" fmla="*/ 0 h 33"/>
              <a:gd name="T18" fmla="*/ 2147483646 w 8"/>
              <a:gd name="T19" fmla="*/ 2147483646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33"/>
              <a:gd name="T32" fmla="*/ 8 w 8"/>
              <a:gd name="T33" fmla="*/ 33 h 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33">
                <a:moveTo>
                  <a:pt x="4" y="8"/>
                </a:moveTo>
                <a:lnTo>
                  <a:pt x="0" y="4"/>
                </a:lnTo>
                <a:lnTo>
                  <a:pt x="0" y="33"/>
                </a:lnTo>
                <a:lnTo>
                  <a:pt x="8" y="33"/>
                </a:lnTo>
                <a:lnTo>
                  <a:pt x="8" y="4"/>
                </a:lnTo>
                <a:lnTo>
                  <a:pt x="4" y="0"/>
                </a:lnTo>
                <a:lnTo>
                  <a:pt x="8" y="4"/>
                </a:lnTo>
                <a:lnTo>
                  <a:pt x="8" y="0"/>
                </a:lnTo>
                <a:lnTo>
                  <a:pt x="4" y="0"/>
                </a:lnTo>
                <a:lnTo>
                  <a:pt x="4" y="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20" name="Freeform 357"/>
          <p:cNvSpPr>
            <a:spLocks/>
          </p:cNvSpPr>
          <p:nvPr/>
        </p:nvSpPr>
        <p:spPr bwMode="auto">
          <a:xfrm>
            <a:off x="3676650" y="4119563"/>
            <a:ext cx="96441" cy="13097"/>
          </a:xfrm>
          <a:custGeom>
            <a:avLst/>
            <a:gdLst>
              <a:gd name="T0" fmla="*/ 0 w 58"/>
              <a:gd name="T1" fmla="*/ 2147483646 h 8"/>
              <a:gd name="T2" fmla="*/ 2147483646 w 58"/>
              <a:gd name="T3" fmla="*/ 2147483646 h 8"/>
              <a:gd name="T4" fmla="*/ 2147483646 w 58"/>
              <a:gd name="T5" fmla="*/ 2147483646 h 8"/>
              <a:gd name="T6" fmla="*/ 2147483646 w 58"/>
              <a:gd name="T7" fmla="*/ 0 h 8"/>
              <a:gd name="T8" fmla="*/ 2147483646 w 58"/>
              <a:gd name="T9" fmla="*/ 0 h 8"/>
              <a:gd name="T10" fmla="*/ 2147483646 w 58"/>
              <a:gd name="T11" fmla="*/ 2147483646 h 8"/>
              <a:gd name="T12" fmla="*/ 0 w 58"/>
              <a:gd name="T13" fmla="*/ 2147483646 h 8"/>
              <a:gd name="T14" fmla="*/ 0 w 58"/>
              <a:gd name="T15" fmla="*/ 2147483646 h 8"/>
              <a:gd name="T16" fmla="*/ 2147483646 w 58"/>
              <a:gd name="T17" fmla="*/ 2147483646 h 8"/>
              <a:gd name="T18" fmla="*/ 0 w 58"/>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
              <a:gd name="T31" fmla="*/ 0 h 8"/>
              <a:gd name="T32" fmla="*/ 58 w 58"/>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 h="8">
                <a:moveTo>
                  <a:pt x="0" y="4"/>
                </a:moveTo>
                <a:lnTo>
                  <a:pt x="4" y="8"/>
                </a:lnTo>
                <a:lnTo>
                  <a:pt x="58" y="8"/>
                </a:lnTo>
                <a:lnTo>
                  <a:pt x="58" y="0"/>
                </a:lnTo>
                <a:lnTo>
                  <a:pt x="4" y="0"/>
                </a:lnTo>
                <a:lnTo>
                  <a:pt x="8" y="4"/>
                </a:lnTo>
                <a:lnTo>
                  <a:pt x="0" y="4"/>
                </a:lnTo>
                <a:lnTo>
                  <a:pt x="0" y="8"/>
                </a:lnTo>
                <a:lnTo>
                  <a:pt x="4" y="8"/>
                </a:lnTo>
                <a:lnTo>
                  <a:pt x="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21" name="Freeform 358"/>
          <p:cNvSpPr>
            <a:spLocks/>
          </p:cNvSpPr>
          <p:nvPr/>
        </p:nvSpPr>
        <p:spPr bwMode="auto">
          <a:xfrm>
            <a:off x="3676651" y="4085035"/>
            <a:ext cx="13097" cy="41672"/>
          </a:xfrm>
          <a:custGeom>
            <a:avLst/>
            <a:gdLst>
              <a:gd name="T0" fmla="*/ 0 w 8"/>
              <a:gd name="T1" fmla="*/ 0 h 25"/>
              <a:gd name="T2" fmla="*/ 0 w 8"/>
              <a:gd name="T3" fmla="*/ 0 h 25"/>
              <a:gd name="T4" fmla="*/ 0 w 8"/>
              <a:gd name="T5" fmla="*/ 2147483646 h 25"/>
              <a:gd name="T6" fmla="*/ 2147483646 w 8"/>
              <a:gd name="T7" fmla="*/ 2147483646 h 25"/>
              <a:gd name="T8" fmla="*/ 2147483646 w 8"/>
              <a:gd name="T9" fmla="*/ 0 h 25"/>
              <a:gd name="T10" fmla="*/ 2147483646 w 8"/>
              <a:gd name="T11" fmla="*/ 0 h 25"/>
              <a:gd name="T12" fmla="*/ 0 w 8"/>
              <a:gd name="T13" fmla="*/ 0 h 25"/>
              <a:gd name="T14" fmla="*/ 0 60000 65536"/>
              <a:gd name="T15" fmla="*/ 0 60000 65536"/>
              <a:gd name="T16" fmla="*/ 0 60000 65536"/>
              <a:gd name="T17" fmla="*/ 0 60000 65536"/>
              <a:gd name="T18" fmla="*/ 0 60000 65536"/>
              <a:gd name="T19" fmla="*/ 0 60000 65536"/>
              <a:gd name="T20" fmla="*/ 0 60000 65536"/>
              <a:gd name="T21" fmla="*/ 0 w 8"/>
              <a:gd name="T22" fmla="*/ 0 h 25"/>
              <a:gd name="T23" fmla="*/ 8 w 8"/>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25">
                <a:moveTo>
                  <a:pt x="0" y="0"/>
                </a:moveTo>
                <a:lnTo>
                  <a:pt x="0" y="0"/>
                </a:lnTo>
                <a:lnTo>
                  <a:pt x="0" y="25"/>
                </a:lnTo>
                <a:lnTo>
                  <a:pt x="8" y="25"/>
                </a:lnTo>
                <a:lnTo>
                  <a:pt x="8"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22" name="Freeform 359"/>
          <p:cNvSpPr>
            <a:spLocks/>
          </p:cNvSpPr>
          <p:nvPr/>
        </p:nvSpPr>
        <p:spPr bwMode="auto">
          <a:xfrm>
            <a:off x="3676651" y="3980260"/>
            <a:ext cx="13097" cy="104775"/>
          </a:xfrm>
          <a:custGeom>
            <a:avLst/>
            <a:gdLst>
              <a:gd name="T0" fmla="*/ 0 w 8"/>
              <a:gd name="T1" fmla="*/ 0 h 63"/>
              <a:gd name="T2" fmla="*/ 0 w 8"/>
              <a:gd name="T3" fmla="*/ 0 h 63"/>
              <a:gd name="T4" fmla="*/ 0 w 8"/>
              <a:gd name="T5" fmla="*/ 2147483646 h 63"/>
              <a:gd name="T6" fmla="*/ 2147483646 w 8"/>
              <a:gd name="T7" fmla="*/ 2147483646 h 63"/>
              <a:gd name="T8" fmla="*/ 2147483646 w 8"/>
              <a:gd name="T9" fmla="*/ 0 h 63"/>
              <a:gd name="T10" fmla="*/ 2147483646 w 8"/>
              <a:gd name="T11" fmla="*/ 0 h 63"/>
              <a:gd name="T12" fmla="*/ 0 w 8"/>
              <a:gd name="T13" fmla="*/ 0 h 63"/>
              <a:gd name="T14" fmla="*/ 0 60000 65536"/>
              <a:gd name="T15" fmla="*/ 0 60000 65536"/>
              <a:gd name="T16" fmla="*/ 0 60000 65536"/>
              <a:gd name="T17" fmla="*/ 0 60000 65536"/>
              <a:gd name="T18" fmla="*/ 0 60000 65536"/>
              <a:gd name="T19" fmla="*/ 0 60000 65536"/>
              <a:gd name="T20" fmla="*/ 0 60000 65536"/>
              <a:gd name="T21" fmla="*/ 0 w 8"/>
              <a:gd name="T22" fmla="*/ 0 h 63"/>
              <a:gd name="T23" fmla="*/ 8 w 8"/>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63">
                <a:moveTo>
                  <a:pt x="0" y="0"/>
                </a:moveTo>
                <a:lnTo>
                  <a:pt x="0" y="0"/>
                </a:lnTo>
                <a:lnTo>
                  <a:pt x="0" y="63"/>
                </a:lnTo>
                <a:lnTo>
                  <a:pt x="8" y="63"/>
                </a:lnTo>
                <a:lnTo>
                  <a:pt x="8"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23" name="Freeform 360"/>
          <p:cNvSpPr>
            <a:spLocks/>
          </p:cNvSpPr>
          <p:nvPr/>
        </p:nvSpPr>
        <p:spPr bwMode="auto">
          <a:xfrm>
            <a:off x="3676651" y="3863579"/>
            <a:ext cx="13097" cy="116681"/>
          </a:xfrm>
          <a:custGeom>
            <a:avLst/>
            <a:gdLst>
              <a:gd name="T0" fmla="*/ 2147483646 w 8"/>
              <a:gd name="T1" fmla="*/ 0 h 71"/>
              <a:gd name="T2" fmla="*/ 0 w 8"/>
              <a:gd name="T3" fmla="*/ 2147483646 h 71"/>
              <a:gd name="T4" fmla="*/ 0 w 8"/>
              <a:gd name="T5" fmla="*/ 2147483646 h 71"/>
              <a:gd name="T6" fmla="*/ 2147483646 w 8"/>
              <a:gd name="T7" fmla="*/ 2147483646 h 71"/>
              <a:gd name="T8" fmla="*/ 2147483646 w 8"/>
              <a:gd name="T9" fmla="*/ 2147483646 h 71"/>
              <a:gd name="T10" fmla="*/ 2147483646 w 8"/>
              <a:gd name="T11" fmla="*/ 2147483646 h 71"/>
              <a:gd name="T12" fmla="*/ 2147483646 w 8"/>
              <a:gd name="T13" fmla="*/ 0 h 71"/>
              <a:gd name="T14" fmla="*/ 0 w 8"/>
              <a:gd name="T15" fmla="*/ 0 h 71"/>
              <a:gd name="T16" fmla="*/ 0 w 8"/>
              <a:gd name="T17" fmla="*/ 2147483646 h 71"/>
              <a:gd name="T18" fmla="*/ 2147483646 w 8"/>
              <a:gd name="T19" fmla="*/ 0 h 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71"/>
              <a:gd name="T32" fmla="*/ 8 w 8"/>
              <a:gd name="T33" fmla="*/ 71 h 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71">
                <a:moveTo>
                  <a:pt x="4" y="0"/>
                </a:moveTo>
                <a:lnTo>
                  <a:pt x="0" y="4"/>
                </a:lnTo>
                <a:lnTo>
                  <a:pt x="0" y="71"/>
                </a:lnTo>
                <a:lnTo>
                  <a:pt x="8" y="71"/>
                </a:lnTo>
                <a:lnTo>
                  <a:pt x="8" y="4"/>
                </a:lnTo>
                <a:lnTo>
                  <a:pt x="4" y="7"/>
                </a:lnTo>
                <a:lnTo>
                  <a:pt x="4" y="0"/>
                </a:lnTo>
                <a:lnTo>
                  <a:pt x="0" y="0"/>
                </a:lnTo>
                <a:lnTo>
                  <a:pt x="0" y="4"/>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24" name="Freeform 361"/>
          <p:cNvSpPr>
            <a:spLocks/>
          </p:cNvSpPr>
          <p:nvPr/>
        </p:nvSpPr>
        <p:spPr bwMode="auto">
          <a:xfrm>
            <a:off x="3683794" y="3863579"/>
            <a:ext cx="89297" cy="10715"/>
          </a:xfrm>
          <a:custGeom>
            <a:avLst/>
            <a:gdLst>
              <a:gd name="T0" fmla="*/ 2147483646 w 54"/>
              <a:gd name="T1" fmla="*/ 2147483646 h 7"/>
              <a:gd name="T2" fmla="*/ 2147483646 w 54"/>
              <a:gd name="T3" fmla="*/ 0 h 7"/>
              <a:gd name="T4" fmla="*/ 0 w 54"/>
              <a:gd name="T5" fmla="*/ 0 h 7"/>
              <a:gd name="T6" fmla="*/ 0 w 54"/>
              <a:gd name="T7" fmla="*/ 2147483646 h 7"/>
              <a:gd name="T8" fmla="*/ 2147483646 w 54"/>
              <a:gd name="T9" fmla="*/ 2147483646 h 7"/>
              <a:gd name="T10" fmla="*/ 2147483646 w 54"/>
              <a:gd name="T11" fmla="*/ 2147483646 h 7"/>
              <a:gd name="T12" fmla="*/ 2147483646 w 54"/>
              <a:gd name="T13" fmla="*/ 2147483646 h 7"/>
              <a:gd name="T14" fmla="*/ 2147483646 w 54"/>
              <a:gd name="T15" fmla="*/ 2147483646 h 7"/>
              <a:gd name="T16" fmla="*/ 2147483646 w 54"/>
              <a:gd name="T17" fmla="*/ 2147483646 h 7"/>
              <a:gd name="T18" fmla="*/ 2147483646 w 54"/>
              <a:gd name="T19" fmla="*/ 2147483646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7"/>
              <a:gd name="T32" fmla="*/ 54 w 54"/>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7">
                <a:moveTo>
                  <a:pt x="46" y="4"/>
                </a:moveTo>
                <a:lnTo>
                  <a:pt x="50" y="0"/>
                </a:lnTo>
                <a:lnTo>
                  <a:pt x="0" y="0"/>
                </a:lnTo>
                <a:lnTo>
                  <a:pt x="0" y="7"/>
                </a:lnTo>
                <a:lnTo>
                  <a:pt x="50" y="7"/>
                </a:lnTo>
                <a:lnTo>
                  <a:pt x="54" y="4"/>
                </a:lnTo>
                <a:lnTo>
                  <a:pt x="50" y="7"/>
                </a:lnTo>
                <a:lnTo>
                  <a:pt x="54" y="7"/>
                </a:lnTo>
                <a:lnTo>
                  <a:pt x="54" y="4"/>
                </a:lnTo>
                <a:lnTo>
                  <a:pt x="46"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25" name="Freeform 362"/>
          <p:cNvSpPr>
            <a:spLocks/>
          </p:cNvSpPr>
          <p:nvPr/>
        </p:nvSpPr>
        <p:spPr bwMode="auto">
          <a:xfrm>
            <a:off x="3759994" y="3812381"/>
            <a:ext cx="13097" cy="57150"/>
          </a:xfrm>
          <a:custGeom>
            <a:avLst/>
            <a:gdLst>
              <a:gd name="T0" fmla="*/ 2147483646 w 8"/>
              <a:gd name="T1" fmla="*/ 0 h 35"/>
              <a:gd name="T2" fmla="*/ 0 w 8"/>
              <a:gd name="T3" fmla="*/ 2147483646 h 35"/>
              <a:gd name="T4" fmla="*/ 0 w 8"/>
              <a:gd name="T5" fmla="*/ 2147483646 h 35"/>
              <a:gd name="T6" fmla="*/ 2147483646 w 8"/>
              <a:gd name="T7" fmla="*/ 2147483646 h 35"/>
              <a:gd name="T8" fmla="*/ 2147483646 w 8"/>
              <a:gd name="T9" fmla="*/ 2147483646 h 35"/>
              <a:gd name="T10" fmla="*/ 2147483646 w 8"/>
              <a:gd name="T11" fmla="*/ 2147483646 h 35"/>
              <a:gd name="T12" fmla="*/ 2147483646 w 8"/>
              <a:gd name="T13" fmla="*/ 0 h 35"/>
              <a:gd name="T14" fmla="*/ 0 w 8"/>
              <a:gd name="T15" fmla="*/ 0 h 35"/>
              <a:gd name="T16" fmla="*/ 0 w 8"/>
              <a:gd name="T17" fmla="*/ 2147483646 h 35"/>
              <a:gd name="T18" fmla="*/ 2147483646 w 8"/>
              <a:gd name="T19" fmla="*/ 0 h 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35"/>
              <a:gd name="T32" fmla="*/ 8 w 8"/>
              <a:gd name="T33" fmla="*/ 35 h 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35">
                <a:moveTo>
                  <a:pt x="4" y="0"/>
                </a:moveTo>
                <a:lnTo>
                  <a:pt x="0" y="4"/>
                </a:lnTo>
                <a:lnTo>
                  <a:pt x="0" y="35"/>
                </a:lnTo>
                <a:lnTo>
                  <a:pt x="8" y="35"/>
                </a:lnTo>
                <a:lnTo>
                  <a:pt x="8" y="4"/>
                </a:lnTo>
                <a:lnTo>
                  <a:pt x="4" y="8"/>
                </a:lnTo>
                <a:lnTo>
                  <a:pt x="4" y="0"/>
                </a:lnTo>
                <a:lnTo>
                  <a:pt x="0" y="0"/>
                </a:lnTo>
                <a:lnTo>
                  <a:pt x="0" y="4"/>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26" name="Freeform 363"/>
          <p:cNvSpPr>
            <a:spLocks/>
          </p:cNvSpPr>
          <p:nvPr/>
        </p:nvSpPr>
        <p:spPr bwMode="auto">
          <a:xfrm>
            <a:off x="3765947" y="3812382"/>
            <a:ext cx="213122" cy="13097"/>
          </a:xfrm>
          <a:custGeom>
            <a:avLst/>
            <a:gdLst>
              <a:gd name="T0" fmla="*/ 2147483646 w 129"/>
              <a:gd name="T1" fmla="*/ 2147483646 h 8"/>
              <a:gd name="T2" fmla="*/ 2147483646 w 129"/>
              <a:gd name="T3" fmla="*/ 0 h 8"/>
              <a:gd name="T4" fmla="*/ 0 w 129"/>
              <a:gd name="T5" fmla="*/ 0 h 8"/>
              <a:gd name="T6" fmla="*/ 0 w 129"/>
              <a:gd name="T7" fmla="*/ 2147483646 h 8"/>
              <a:gd name="T8" fmla="*/ 2147483646 w 129"/>
              <a:gd name="T9" fmla="*/ 2147483646 h 8"/>
              <a:gd name="T10" fmla="*/ 2147483646 w 129"/>
              <a:gd name="T11" fmla="*/ 2147483646 h 8"/>
              <a:gd name="T12" fmla="*/ 2147483646 w 129"/>
              <a:gd name="T13" fmla="*/ 2147483646 h 8"/>
              <a:gd name="T14" fmla="*/ 2147483646 w 129"/>
              <a:gd name="T15" fmla="*/ 0 h 8"/>
              <a:gd name="T16" fmla="*/ 2147483646 w 129"/>
              <a:gd name="T17" fmla="*/ 0 h 8"/>
              <a:gd name="T18" fmla="*/ 2147483646 w 129"/>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9"/>
              <a:gd name="T31" fmla="*/ 0 h 8"/>
              <a:gd name="T32" fmla="*/ 129 w 129"/>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9" h="8">
                <a:moveTo>
                  <a:pt x="129" y="4"/>
                </a:moveTo>
                <a:lnTo>
                  <a:pt x="125" y="0"/>
                </a:lnTo>
                <a:lnTo>
                  <a:pt x="0" y="0"/>
                </a:lnTo>
                <a:lnTo>
                  <a:pt x="0" y="8"/>
                </a:lnTo>
                <a:lnTo>
                  <a:pt x="125" y="8"/>
                </a:lnTo>
                <a:lnTo>
                  <a:pt x="121" y="4"/>
                </a:lnTo>
                <a:lnTo>
                  <a:pt x="129" y="4"/>
                </a:lnTo>
                <a:lnTo>
                  <a:pt x="129" y="0"/>
                </a:lnTo>
                <a:lnTo>
                  <a:pt x="125" y="0"/>
                </a:lnTo>
                <a:lnTo>
                  <a:pt x="129"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27" name="Freeform 364"/>
          <p:cNvSpPr>
            <a:spLocks/>
          </p:cNvSpPr>
          <p:nvPr/>
        </p:nvSpPr>
        <p:spPr bwMode="auto">
          <a:xfrm>
            <a:off x="3965972" y="3818335"/>
            <a:ext cx="13097" cy="55959"/>
          </a:xfrm>
          <a:custGeom>
            <a:avLst/>
            <a:gdLst>
              <a:gd name="T0" fmla="*/ 2147483646 w 8"/>
              <a:gd name="T1" fmla="*/ 2147483646 h 34"/>
              <a:gd name="T2" fmla="*/ 2147483646 w 8"/>
              <a:gd name="T3" fmla="*/ 2147483646 h 34"/>
              <a:gd name="T4" fmla="*/ 2147483646 w 8"/>
              <a:gd name="T5" fmla="*/ 0 h 34"/>
              <a:gd name="T6" fmla="*/ 0 w 8"/>
              <a:gd name="T7" fmla="*/ 0 h 34"/>
              <a:gd name="T8" fmla="*/ 0 w 8"/>
              <a:gd name="T9" fmla="*/ 2147483646 h 34"/>
              <a:gd name="T10" fmla="*/ 2147483646 w 8"/>
              <a:gd name="T11" fmla="*/ 2147483646 h 34"/>
              <a:gd name="T12" fmla="*/ 0 w 8"/>
              <a:gd name="T13" fmla="*/ 2147483646 h 34"/>
              <a:gd name="T14" fmla="*/ 0 w 8"/>
              <a:gd name="T15" fmla="*/ 2147483646 h 34"/>
              <a:gd name="T16" fmla="*/ 2147483646 w 8"/>
              <a:gd name="T17" fmla="*/ 2147483646 h 34"/>
              <a:gd name="T18" fmla="*/ 2147483646 w 8"/>
              <a:gd name="T19" fmla="*/ 2147483646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34"/>
              <a:gd name="T32" fmla="*/ 8 w 8"/>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34">
                <a:moveTo>
                  <a:pt x="4" y="27"/>
                </a:moveTo>
                <a:lnTo>
                  <a:pt x="8" y="31"/>
                </a:lnTo>
                <a:lnTo>
                  <a:pt x="8" y="0"/>
                </a:lnTo>
                <a:lnTo>
                  <a:pt x="0" y="0"/>
                </a:lnTo>
                <a:lnTo>
                  <a:pt x="0" y="31"/>
                </a:lnTo>
                <a:lnTo>
                  <a:pt x="4" y="34"/>
                </a:lnTo>
                <a:lnTo>
                  <a:pt x="0" y="31"/>
                </a:lnTo>
                <a:lnTo>
                  <a:pt x="0" y="34"/>
                </a:lnTo>
                <a:lnTo>
                  <a:pt x="4" y="34"/>
                </a:lnTo>
                <a:lnTo>
                  <a:pt x="4" y="2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28" name="Freeform 365"/>
          <p:cNvSpPr>
            <a:spLocks/>
          </p:cNvSpPr>
          <p:nvPr/>
        </p:nvSpPr>
        <p:spPr bwMode="auto">
          <a:xfrm>
            <a:off x="3973116" y="3863579"/>
            <a:ext cx="91678" cy="10715"/>
          </a:xfrm>
          <a:custGeom>
            <a:avLst/>
            <a:gdLst>
              <a:gd name="T0" fmla="*/ 2147483646 w 56"/>
              <a:gd name="T1" fmla="*/ 2147483646 h 7"/>
              <a:gd name="T2" fmla="*/ 2147483646 w 56"/>
              <a:gd name="T3" fmla="*/ 0 h 7"/>
              <a:gd name="T4" fmla="*/ 0 w 56"/>
              <a:gd name="T5" fmla="*/ 0 h 7"/>
              <a:gd name="T6" fmla="*/ 0 w 56"/>
              <a:gd name="T7" fmla="*/ 2147483646 h 7"/>
              <a:gd name="T8" fmla="*/ 2147483646 w 56"/>
              <a:gd name="T9" fmla="*/ 2147483646 h 7"/>
              <a:gd name="T10" fmla="*/ 2147483646 w 56"/>
              <a:gd name="T11" fmla="*/ 2147483646 h 7"/>
              <a:gd name="T12" fmla="*/ 2147483646 w 56"/>
              <a:gd name="T13" fmla="*/ 2147483646 h 7"/>
              <a:gd name="T14" fmla="*/ 2147483646 w 56"/>
              <a:gd name="T15" fmla="*/ 0 h 7"/>
              <a:gd name="T16" fmla="*/ 2147483646 w 56"/>
              <a:gd name="T17" fmla="*/ 0 h 7"/>
              <a:gd name="T18" fmla="*/ 2147483646 w 56"/>
              <a:gd name="T19" fmla="*/ 2147483646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6"/>
              <a:gd name="T31" fmla="*/ 0 h 7"/>
              <a:gd name="T32" fmla="*/ 56 w 56"/>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6" h="7">
                <a:moveTo>
                  <a:pt x="56" y="4"/>
                </a:moveTo>
                <a:lnTo>
                  <a:pt x="52" y="0"/>
                </a:lnTo>
                <a:lnTo>
                  <a:pt x="0" y="0"/>
                </a:lnTo>
                <a:lnTo>
                  <a:pt x="0" y="7"/>
                </a:lnTo>
                <a:lnTo>
                  <a:pt x="52" y="7"/>
                </a:lnTo>
                <a:lnTo>
                  <a:pt x="46" y="4"/>
                </a:lnTo>
                <a:lnTo>
                  <a:pt x="56" y="4"/>
                </a:lnTo>
                <a:lnTo>
                  <a:pt x="56" y="0"/>
                </a:lnTo>
                <a:lnTo>
                  <a:pt x="52" y="0"/>
                </a:lnTo>
                <a:lnTo>
                  <a:pt x="56"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29" name="Freeform 366"/>
          <p:cNvSpPr>
            <a:spLocks/>
          </p:cNvSpPr>
          <p:nvPr/>
        </p:nvSpPr>
        <p:spPr bwMode="auto">
          <a:xfrm>
            <a:off x="4048125" y="3869532"/>
            <a:ext cx="16669" cy="221456"/>
          </a:xfrm>
          <a:custGeom>
            <a:avLst/>
            <a:gdLst>
              <a:gd name="T0" fmla="*/ 2147483646 w 10"/>
              <a:gd name="T1" fmla="*/ 2147483646 h 134"/>
              <a:gd name="T2" fmla="*/ 2147483646 w 10"/>
              <a:gd name="T3" fmla="*/ 2147483646 h 134"/>
              <a:gd name="T4" fmla="*/ 2147483646 w 10"/>
              <a:gd name="T5" fmla="*/ 0 h 134"/>
              <a:gd name="T6" fmla="*/ 0 w 10"/>
              <a:gd name="T7" fmla="*/ 0 h 134"/>
              <a:gd name="T8" fmla="*/ 0 w 10"/>
              <a:gd name="T9" fmla="*/ 2147483646 h 134"/>
              <a:gd name="T10" fmla="*/ 2147483646 w 10"/>
              <a:gd name="T11" fmla="*/ 2147483646 h 134"/>
              <a:gd name="T12" fmla="*/ 2147483646 w 10"/>
              <a:gd name="T13" fmla="*/ 2147483646 h 134"/>
              <a:gd name="T14" fmla="*/ 2147483646 w 10"/>
              <a:gd name="T15" fmla="*/ 2147483646 h 134"/>
              <a:gd name="T16" fmla="*/ 2147483646 w 10"/>
              <a:gd name="T17" fmla="*/ 2147483646 h 134"/>
              <a:gd name="T18" fmla="*/ 2147483646 w 10"/>
              <a:gd name="T19" fmla="*/ 2147483646 h 1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134"/>
              <a:gd name="T32" fmla="*/ 10 w 10"/>
              <a:gd name="T33" fmla="*/ 134 h 1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134">
                <a:moveTo>
                  <a:pt x="6" y="134"/>
                </a:moveTo>
                <a:lnTo>
                  <a:pt x="10" y="130"/>
                </a:lnTo>
                <a:lnTo>
                  <a:pt x="10" y="0"/>
                </a:lnTo>
                <a:lnTo>
                  <a:pt x="0" y="0"/>
                </a:lnTo>
                <a:lnTo>
                  <a:pt x="0" y="130"/>
                </a:lnTo>
                <a:lnTo>
                  <a:pt x="6" y="126"/>
                </a:lnTo>
                <a:lnTo>
                  <a:pt x="6" y="134"/>
                </a:lnTo>
                <a:lnTo>
                  <a:pt x="10" y="134"/>
                </a:lnTo>
                <a:lnTo>
                  <a:pt x="10" y="130"/>
                </a:lnTo>
                <a:lnTo>
                  <a:pt x="6" y="13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30" name="Freeform 367"/>
          <p:cNvSpPr>
            <a:spLocks/>
          </p:cNvSpPr>
          <p:nvPr/>
        </p:nvSpPr>
        <p:spPr bwMode="auto">
          <a:xfrm>
            <a:off x="3975498" y="4077891"/>
            <a:ext cx="83344" cy="13097"/>
          </a:xfrm>
          <a:custGeom>
            <a:avLst/>
            <a:gdLst>
              <a:gd name="T0" fmla="*/ 2147483646 w 50"/>
              <a:gd name="T1" fmla="*/ 2147483646 h 8"/>
              <a:gd name="T2" fmla="*/ 2147483646 w 50"/>
              <a:gd name="T3" fmla="*/ 2147483646 h 8"/>
              <a:gd name="T4" fmla="*/ 2147483646 w 50"/>
              <a:gd name="T5" fmla="*/ 2147483646 h 8"/>
              <a:gd name="T6" fmla="*/ 2147483646 w 50"/>
              <a:gd name="T7" fmla="*/ 0 h 8"/>
              <a:gd name="T8" fmla="*/ 2147483646 w 50"/>
              <a:gd name="T9" fmla="*/ 0 h 8"/>
              <a:gd name="T10" fmla="*/ 0 w 50"/>
              <a:gd name="T11" fmla="*/ 2147483646 h 8"/>
              <a:gd name="T12" fmla="*/ 2147483646 w 50"/>
              <a:gd name="T13" fmla="*/ 0 h 8"/>
              <a:gd name="T14" fmla="*/ 0 w 50"/>
              <a:gd name="T15" fmla="*/ 0 h 8"/>
              <a:gd name="T16" fmla="*/ 0 w 50"/>
              <a:gd name="T17" fmla="*/ 2147483646 h 8"/>
              <a:gd name="T18" fmla="*/ 2147483646 w 50"/>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
              <a:gd name="T31" fmla="*/ 0 h 8"/>
              <a:gd name="T32" fmla="*/ 50 w 50"/>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 h="8">
                <a:moveTo>
                  <a:pt x="7" y="4"/>
                </a:moveTo>
                <a:lnTo>
                  <a:pt x="4" y="8"/>
                </a:lnTo>
                <a:lnTo>
                  <a:pt x="50" y="8"/>
                </a:lnTo>
                <a:lnTo>
                  <a:pt x="50" y="0"/>
                </a:lnTo>
                <a:lnTo>
                  <a:pt x="4" y="0"/>
                </a:lnTo>
                <a:lnTo>
                  <a:pt x="0" y="4"/>
                </a:lnTo>
                <a:lnTo>
                  <a:pt x="4" y="0"/>
                </a:lnTo>
                <a:lnTo>
                  <a:pt x="0" y="0"/>
                </a:lnTo>
                <a:lnTo>
                  <a:pt x="0" y="4"/>
                </a:lnTo>
                <a:lnTo>
                  <a:pt x="7"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31" name="Freeform 368"/>
          <p:cNvSpPr>
            <a:spLocks/>
          </p:cNvSpPr>
          <p:nvPr/>
        </p:nvSpPr>
        <p:spPr bwMode="auto">
          <a:xfrm>
            <a:off x="3975498" y="4085035"/>
            <a:ext cx="11906" cy="47625"/>
          </a:xfrm>
          <a:custGeom>
            <a:avLst/>
            <a:gdLst>
              <a:gd name="T0" fmla="*/ 2147483646 w 7"/>
              <a:gd name="T1" fmla="*/ 2147483646 h 29"/>
              <a:gd name="T2" fmla="*/ 2147483646 w 7"/>
              <a:gd name="T3" fmla="*/ 2147483646 h 29"/>
              <a:gd name="T4" fmla="*/ 2147483646 w 7"/>
              <a:gd name="T5" fmla="*/ 0 h 29"/>
              <a:gd name="T6" fmla="*/ 0 w 7"/>
              <a:gd name="T7" fmla="*/ 0 h 29"/>
              <a:gd name="T8" fmla="*/ 0 w 7"/>
              <a:gd name="T9" fmla="*/ 2147483646 h 29"/>
              <a:gd name="T10" fmla="*/ 2147483646 w 7"/>
              <a:gd name="T11" fmla="*/ 2147483646 h 29"/>
              <a:gd name="T12" fmla="*/ 2147483646 w 7"/>
              <a:gd name="T13" fmla="*/ 2147483646 h 29"/>
              <a:gd name="T14" fmla="*/ 2147483646 w 7"/>
              <a:gd name="T15" fmla="*/ 2147483646 h 29"/>
              <a:gd name="T16" fmla="*/ 2147483646 w 7"/>
              <a:gd name="T17" fmla="*/ 2147483646 h 29"/>
              <a:gd name="T18" fmla="*/ 2147483646 w 7"/>
              <a:gd name="T19" fmla="*/ 2147483646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29"/>
              <a:gd name="T32" fmla="*/ 7 w 7"/>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29">
                <a:moveTo>
                  <a:pt x="4" y="29"/>
                </a:moveTo>
                <a:lnTo>
                  <a:pt x="7" y="25"/>
                </a:lnTo>
                <a:lnTo>
                  <a:pt x="7" y="0"/>
                </a:lnTo>
                <a:lnTo>
                  <a:pt x="0" y="0"/>
                </a:lnTo>
                <a:lnTo>
                  <a:pt x="0" y="25"/>
                </a:lnTo>
                <a:lnTo>
                  <a:pt x="4" y="21"/>
                </a:lnTo>
                <a:lnTo>
                  <a:pt x="4" y="29"/>
                </a:lnTo>
                <a:lnTo>
                  <a:pt x="7" y="29"/>
                </a:lnTo>
                <a:lnTo>
                  <a:pt x="7" y="25"/>
                </a:lnTo>
                <a:lnTo>
                  <a:pt x="4" y="2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32" name="Freeform 369"/>
          <p:cNvSpPr>
            <a:spLocks/>
          </p:cNvSpPr>
          <p:nvPr/>
        </p:nvSpPr>
        <p:spPr bwMode="auto">
          <a:xfrm>
            <a:off x="3973116" y="4119563"/>
            <a:ext cx="13097" cy="13097"/>
          </a:xfrm>
          <a:custGeom>
            <a:avLst/>
            <a:gdLst>
              <a:gd name="T0" fmla="*/ 2147483646 w 8"/>
              <a:gd name="T1" fmla="*/ 2147483646 h 8"/>
              <a:gd name="T2" fmla="*/ 2147483646 w 8"/>
              <a:gd name="T3" fmla="*/ 2147483646 h 8"/>
              <a:gd name="T4" fmla="*/ 2147483646 w 8"/>
              <a:gd name="T5" fmla="*/ 2147483646 h 8"/>
              <a:gd name="T6" fmla="*/ 2147483646 w 8"/>
              <a:gd name="T7" fmla="*/ 0 h 8"/>
              <a:gd name="T8" fmla="*/ 2147483646 w 8"/>
              <a:gd name="T9" fmla="*/ 0 h 8"/>
              <a:gd name="T10" fmla="*/ 0 w 8"/>
              <a:gd name="T11" fmla="*/ 2147483646 h 8"/>
              <a:gd name="T12" fmla="*/ 2147483646 w 8"/>
              <a:gd name="T13" fmla="*/ 0 h 8"/>
              <a:gd name="T14" fmla="*/ 0 w 8"/>
              <a:gd name="T15" fmla="*/ 0 h 8"/>
              <a:gd name="T16" fmla="*/ 0 w 8"/>
              <a:gd name="T17" fmla="*/ 2147483646 h 8"/>
              <a:gd name="T18" fmla="*/ 2147483646 w 8"/>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8"/>
              <a:gd name="T32" fmla="*/ 8 w 8"/>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8">
                <a:moveTo>
                  <a:pt x="8" y="4"/>
                </a:moveTo>
                <a:lnTo>
                  <a:pt x="4" y="8"/>
                </a:lnTo>
                <a:lnTo>
                  <a:pt x="6" y="8"/>
                </a:lnTo>
                <a:lnTo>
                  <a:pt x="6" y="0"/>
                </a:lnTo>
                <a:lnTo>
                  <a:pt x="4" y="0"/>
                </a:lnTo>
                <a:lnTo>
                  <a:pt x="0" y="4"/>
                </a:lnTo>
                <a:lnTo>
                  <a:pt x="4" y="0"/>
                </a:lnTo>
                <a:lnTo>
                  <a:pt x="0" y="0"/>
                </a:lnTo>
                <a:lnTo>
                  <a:pt x="0" y="4"/>
                </a:lnTo>
                <a:lnTo>
                  <a:pt x="8"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33" name="Freeform 370"/>
          <p:cNvSpPr>
            <a:spLocks/>
          </p:cNvSpPr>
          <p:nvPr/>
        </p:nvSpPr>
        <p:spPr bwMode="auto">
          <a:xfrm>
            <a:off x="3973116" y="4126707"/>
            <a:ext cx="13097" cy="98822"/>
          </a:xfrm>
          <a:custGeom>
            <a:avLst/>
            <a:gdLst>
              <a:gd name="T0" fmla="*/ 2147483646 w 8"/>
              <a:gd name="T1" fmla="*/ 2147483646 h 60"/>
              <a:gd name="T2" fmla="*/ 2147483646 w 8"/>
              <a:gd name="T3" fmla="*/ 2147483646 h 60"/>
              <a:gd name="T4" fmla="*/ 2147483646 w 8"/>
              <a:gd name="T5" fmla="*/ 0 h 60"/>
              <a:gd name="T6" fmla="*/ 0 w 8"/>
              <a:gd name="T7" fmla="*/ 0 h 60"/>
              <a:gd name="T8" fmla="*/ 0 w 8"/>
              <a:gd name="T9" fmla="*/ 2147483646 h 60"/>
              <a:gd name="T10" fmla="*/ 2147483646 w 8"/>
              <a:gd name="T11" fmla="*/ 2147483646 h 60"/>
              <a:gd name="T12" fmla="*/ 0 w 8"/>
              <a:gd name="T13" fmla="*/ 2147483646 h 60"/>
              <a:gd name="T14" fmla="*/ 0 w 8"/>
              <a:gd name="T15" fmla="*/ 2147483646 h 60"/>
              <a:gd name="T16" fmla="*/ 2147483646 w 8"/>
              <a:gd name="T17" fmla="*/ 2147483646 h 60"/>
              <a:gd name="T18" fmla="*/ 2147483646 w 8"/>
              <a:gd name="T19" fmla="*/ 2147483646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60"/>
              <a:gd name="T32" fmla="*/ 8 w 8"/>
              <a:gd name="T33" fmla="*/ 60 h 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60">
                <a:moveTo>
                  <a:pt x="4" y="50"/>
                </a:moveTo>
                <a:lnTo>
                  <a:pt x="8" y="56"/>
                </a:lnTo>
                <a:lnTo>
                  <a:pt x="8" y="0"/>
                </a:lnTo>
                <a:lnTo>
                  <a:pt x="0" y="0"/>
                </a:lnTo>
                <a:lnTo>
                  <a:pt x="0" y="56"/>
                </a:lnTo>
                <a:lnTo>
                  <a:pt x="4" y="60"/>
                </a:lnTo>
                <a:lnTo>
                  <a:pt x="0" y="56"/>
                </a:lnTo>
                <a:lnTo>
                  <a:pt x="0" y="60"/>
                </a:lnTo>
                <a:lnTo>
                  <a:pt x="4" y="60"/>
                </a:lnTo>
                <a:lnTo>
                  <a:pt x="4" y="5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34" name="Freeform 371"/>
          <p:cNvSpPr>
            <a:spLocks/>
          </p:cNvSpPr>
          <p:nvPr/>
        </p:nvSpPr>
        <p:spPr bwMode="auto">
          <a:xfrm>
            <a:off x="3979069" y="4208860"/>
            <a:ext cx="120254" cy="16669"/>
          </a:xfrm>
          <a:custGeom>
            <a:avLst/>
            <a:gdLst>
              <a:gd name="T0" fmla="*/ 2147483646 w 73"/>
              <a:gd name="T1" fmla="*/ 2147483646 h 10"/>
              <a:gd name="T2" fmla="*/ 2147483646 w 73"/>
              <a:gd name="T3" fmla="*/ 0 h 10"/>
              <a:gd name="T4" fmla="*/ 0 w 73"/>
              <a:gd name="T5" fmla="*/ 0 h 10"/>
              <a:gd name="T6" fmla="*/ 0 w 73"/>
              <a:gd name="T7" fmla="*/ 2147483646 h 10"/>
              <a:gd name="T8" fmla="*/ 2147483646 w 73"/>
              <a:gd name="T9" fmla="*/ 2147483646 h 10"/>
              <a:gd name="T10" fmla="*/ 2147483646 w 73"/>
              <a:gd name="T11" fmla="*/ 2147483646 h 10"/>
              <a:gd name="T12" fmla="*/ 2147483646 w 73"/>
              <a:gd name="T13" fmla="*/ 2147483646 h 10"/>
              <a:gd name="T14" fmla="*/ 2147483646 w 73"/>
              <a:gd name="T15" fmla="*/ 2147483646 h 10"/>
              <a:gd name="T16" fmla="*/ 2147483646 w 73"/>
              <a:gd name="T17" fmla="*/ 2147483646 h 10"/>
              <a:gd name="T18" fmla="*/ 2147483646 w 73"/>
              <a:gd name="T19" fmla="*/ 2147483646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3"/>
              <a:gd name="T31" fmla="*/ 0 h 10"/>
              <a:gd name="T32" fmla="*/ 73 w 73"/>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3" h="10">
                <a:moveTo>
                  <a:pt x="65" y="6"/>
                </a:moveTo>
                <a:lnTo>
                  <a:pt x="69" y="0"/>
                </a:lnTo>
                <a:lnTo>
                  <a:pt x="0" y="0"/>
                </a:lnTo>
                <a:lnTo>
                  <a:pt x="0" y="10"/>
                </a:lnTo>
                <a:lnTo>
                  <a:pt x="69" y="10"/>
                </a:lnTo>
                <a:lnTo>
                  <a:pt x="73" y="6"/>
                </a:lnTo>
                <a:lnTo>
                  <a:pt x="69" y="10"/>
                </a:lnTo>
                <a:lnTo>
                  <a:pt x="73" y="10"/>
                </a:lnTo>
                <a:lnTo>
                  <a:pt x="73" y="6"/>
                </a:lnTo>
                <a:lnTo>
                  <a:pt x="65" y="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35" name="Freeform 372"/>
          <p:cNvSpPr>
            <a:spLocks/>
          </p:cNvSpPr>
          <p:nvPr/>
        </p:nvSpPr>
        <p:spPr bwMode="auto">
          <a:xfrm>
            <a:off x="4086226" y="4174331"/>
            <a:ext cx="13097" cy="44054"/>
          </a:xfrm>
          <a:custGeom>
            <a:avLst/>
            <a:gdLst>
              <a:gd name="T0" fmla="*/ 2147483646 w 8"/>
              <a:gd name="T1" fmla="*/ 0 h 27"/>
              <a:gd name="T2" fmla="*/ 0 w 8"/>
              <a:gd name="T3" fmla="*/ 2147483646 h 27"/>
              <a:gd name="T4" fmla="*/ 0 w 8"/>
              <a:gd name="T5" fmla="*/ 2147483646 h 27"/>
              <a:gd name="T6" fmla="*/ 2147483646 w 8"/>
              <a:gd name="T7" fmla="*/ 2147483646 h 27"/>
              <a:gd name="T8" fmla="*/ 2147483646 w 8"/>
              <a:gd name="T9" fmla="*/ 2147483646 h 27"/>
              <a:gd name="T10" fmla="*/ 2147483646 w 8"/>
              <a:gd name="T11" fmla="*/ 2147483646 h 27"/>
              <a:gd name="T12" fmla="*/ 2147483646 w 8"/>
              <a:gd name="T13" fmla="*/ 0 h 27"/>
              <a:gd name="T14" fmla="*/ 0 w 8"/>
              <a:gd name="T15" fmla="*/ 0 h 27"/>
              <a:gd name="T16" fmla="*/ 0 w 8"/>
              <a:gd name="T17" fmla="*/ 2147483646 h 27"/>
              <a:gd name="T18" fmla="*/ 2147483646 w 8"/>
              <a:gd name="T19" fmla="*/ 0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27"/>
              <a:gd name="T32" fmla="*/ 8 w 8"/>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27">
                <a:moveTo>
                  <a:pt x="4" y="0"/>
                </a:moveTo>
                <a:lnTo>
                  <a:pt x="0" y="4"/>
                </a:lnTo>
                <a:lnTo>
                  <a:pt x="0" y="27"/>
                </a:lnTo>
                <a:lnTo>
                  <a:pt x="8" y="27"/>
                </a:lnTo>
                <a:lnTo>
                  <a:pt x="8" y="4"/>
                </a:lnTo>
                <a:lnTo>
                  <a:pt x="4" y="8"/>
                </a:lnTo>
                <a:lnTo>
                  <a:pt x="4" y="0"/>
                </a:lnTo>
                <a:lnTo>
                  <a:pt x="0" y="0"/>
                </a:lnTo>
                <a:lnTo>
                  <a:pt x="0" y="4"/>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36" name="Freeform 373"/>
          <p:cNvSpPr>
            <a:spLocks/>
          </p:cNvSpPr>
          <p:nvPr/>
        </p:nvSpPr>
        <p:spPr bwMode="auto">
          <a:xfrm>
            <a:off x="4093369" y="4174332"/>
            <a:ext cx="673894" cy="13097"/>
          </a:xfrm>
          <a:custGeom>
            <a:avLst/>
            <a:gdLst>
              <a:gd name="T0" fmla="*/ 2147483646 w 408"/>
              <a:gd name="T1" fmla="*/ 2147483646 h 8"/>
              <a:gd name="T2" fmla="*/ 2147483646 w 408"/>
              <a:gd name="T3" fmla="*/ 0 h 8"/>
              <a:gd name="T4" fmla="*/ 0 w 408"/>
              <a:gd name="T5" fmla="*/ 0 h 8"/>
              <a:gd name="T6" fmla="*/ 0 w 408"/>
              <a:gd name="T7" fmla="*/ 2147483646 h 8"/>
              <a:gd name="T8" fmla="*/ 2147483646 w 408"/>
              <a:gd name="T9" fmla="*/ 2147483646 h 8"/>
              <a:gd name="T10" fmla="*/ 2147483646 w 408"/>
              <a:gd name="T11" fmla="*/ 2147483646 h 8"/>
              <a:gd name="T12" fmla="*/ 2147483646 w 408"/>
              <a:gd name="T13" fmla="*/ 2147483646 h 8"/>
              <a:gd name="T14" fmla="*/ 2147483646 w 408"/>
              <a:gd name="T15" fmla="*/ 0 h 8"/>
              <a:gd name="T16" fmla="*/ 2147483646 w 408"/>
              <a:gd name="T17" fmla="*/ 0 h 8"/>
              <a:gd name="T18" fmla="*/ 2147483646 w 408"/>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8"/>
              <a:gd name="T31" fmla="*/ 0 h 8"/>
              <a:gd name="T32" fmla="*/ 408 w 408"/>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8" h="8">
                <a:moveTo>
                  <a:pt x="408" y="4"/>
                </a:moveTo>
                <a:lnTo>
                  <a:pt x="405" y="0"/>
                </a:lnTo>
                <a:lnTo>
                  <a:pt x="0" y="0"/>
                </a:lnTo>
                <a:lnTo>
                  <a:pt x="0" y="8"/>
                </a:lnTo>
                <a:lnTo>
                  <a:pt x="405" y="8"/>
                </a:lnTo>
                <a:lnTo>
                  <a:pt x="399" y="4"/>
                </a:lnTo>
                <a:lnTo>
                  <a:pt x="408" y="4"/>
                </a:lnTo>
                <a:lnTo>
                  <a:pt x="408" y="0"/>
                </a:lnTo>
                <a:lnTo>
                  <a:pt x="405" y="0"/>
                </a:lnTo>
                <a:lnTo>
                  <a:pt x="408"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37" name="Freeform 374"/>
          <p:cNvSpPr>
            <a:spLocks/>
          </p:cNvSpPr>
          <p:nvPr/>
        </p:nvSpPr>
        <p:spPr bwMode="auto">
          <a:xfrm>
            <a:off x="4752975" y="4180285"/>
            <a:ext cx="14288" cy="53578"/>
          </a:xfrm>
          <a:custGeom>
            <a:avLst/>
            <a:gdLst>
              <a:gd name="T0" fmla="*/ 2147483646 w 9"/>
              <a:gd name="T1" fmla="*/ 2147483646 h 32"/>
              <a:gd name="T2" fmla="*/ 2147483646 w 9"/>
              <a:gd name="T3" fmla="*/ 2147483646 h 32"/>
              <a:gd name="T4" fmla="*/ 2147483646 w 9"/>
              <a:gd name="T5" fmla="*/ 0 h 32"/>
              <a:gd name="T6" fmla="*/ 0 w 9"/>
              <a:gd name="T7" fmla="*/ 0 h 32"/>
              <a:gd name="T8" fmla="*/ 0 w 9"/>
              <a:gd name="T9" fmla="*/ 2147483646 h 32"/>
              <a:gd name="T10" fmla="*/ 2147483646 w 9"/>
              <a:gd name="T11" fmla="*/ 2147483646 h 32"/>
              <a:gd name="T12" fmla="*/ 0 w 9"/>
              <a:gd name="T13" fmla="*/ 2147483646 h 32"/>
              <a:gd name="T14" fmla="*/ 0 w 9"/>
              <a:gd name="T15" fmla="*/ 2147483646 h 32"/>
              <a:gd name="T16" fmla="*/ 2147483646 w 9"/>
              <a:gd name="T17" fmla="*/ 2147483646 h 32"/>
              <a:gd name="T18" fmla="*/ 2147483646 w 9"/>
              <a:gd name="T19" fmla="*/ 2147483646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32"/>
              <a:gd name="T32" fmla="*/ 9 w 9"/>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32">
                <a:moveTo>
                  <a:pt x="6" y="25"/>
                </a:moveTo>
                <a:lnTo>
                  <a:pt x="9" y="29"/>
                </a:lnTo>
                <a:lnTo>
                  <a:pt x="9" y="0"/>
                </a:lnTo>
                <a:lnTo>
                  <a:pt x="0" y="0"/>
                </a:lnTo>
                <a:lnTo>
                  <a:pt x="0" y="29"/>
                </a:lnTo>
                <a:lnTo>
                  <a:pt x="6" y="32"/>
                </a:lnTo>
                <a:lnTo>
                  <a:pt x="0" y="29"/>
                </a:lnTo>
                <a:lnTo>
                  <a:pt x="0" y="32"/>
                </a:lnTo>
                <a:lnTo>
                  <a:pt x="6" y="32"/>
                </a:lnTo>
                <a:lnTo>
                  <a:pt x="6" y="2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38" name="Freeform 375"/>
          <p:cNvSpPr>
            <a:spLocks/>
          </p:cNvSpPr>
          <p:nvPr/>
        </p:nvSpPr>
        <p:spPr bwMode="auto">
          <a:xfrm>
            <a:off x="4762500" y="4221957"/>
            <a:ext cx="114300" cy="11906"/>
          </a:xfrm>
          <a:custGeom>
            <a:avLst/>
            <a:gdLst>
              <a:gd name="T0" fmla="*/ 2147483646 w 69"/>
              <a:gd name="T1" fmla="*/ 2147483646 h 7"/>
              <a:gd name="T2" fmla="*/ 2147483646 w 69"/>
              <a:gd name="T3" fmla="*/ 0 h 7"/>
              <a:gd name="T4" fmla="*/ 0 w 69"/>
              <a:gd name="T5" fmla="*/ 0 h 7"/>
              <a:gd name="T6" fmla="*/ 0 w 69"/>
              <a:gd name="T7" fmla="*/ 2147483646 h 7"/>
              <a:gd name="T8" fmla="*/ 2147483646 w 69"/>
              <a:gd name="T9" fmla="*/ 2147483646 h 7"/>
              <a:gd name="T10" fmla="*/ 2147483646 w 69"/>
              <a:gd name="T11" fmla="*/ 2147483646 h 7"/>
              <a:gd name="T12" fmla="*/ 2147483646 w 69"/>
              <a:gd name="T13" fmla="*/ 2147483646 h 7"/>
              <a:gd name="T14" fmla="*/ 2147483646 w 69"/>
              <a:gd name="T15" fmla="*/ 2147483646 h 7"/>
              <a:gd name="T16" fmla="*/ 2147483646 w 69"/>
              <a:gd name="T17" fmla="*/ 2147483646 h 7"/>
              <a:gd name="T18" fmla="*/ 2147483646 w 69"/>
              <a:gd name="T19" fmla="*/ 2147483646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9"/>
              <a:gd name="T31" fmla="*/ 0 h 7"/>
              <a:gd name="T32" fmla="*/ 69 w 69"/>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9" h="7">
                <a:moveTo>
                  <a:pt x="61" y="4"/>
                </a:moveTo>
                <a:lnTo>
                  <a:pt x="65" y="0"/>
                </a:lnTo>
                <a:lnTo>
                  <a:pt x="0" y="0"/>
                </a:lnTo>
                <a:lnTo>
                  <a:pt x="0" y="7"/>
                </a:lnTo>
                <a:lnTo>
                  <a:pt x="65" y="7"/>
                </a:lnTo>
                <a:lnTo>
                  <a:pt x="69" y="4"/>
                </a:lnTo>
                <a:lnTo>
                  <a:pt x="65" y="7"/>
                </a:lnTo>
                <a:lnTo>
                  <a:pt x="69" y="7"/>
                </a:lnTo>
                <a:lnTo>
                  <a:pt x="69" y="4"/>
                </a:lnTo>
                <a:lnTo>
                  <a:pt x="61"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39" name="Freeform 376"/>
          <p:cNvSpPr>
            <a:spLocks/>
          </p:cNvSpPr>
          <p:nvPr/>
        </p:nvSpPr>
        <p:spPr bwMode="auto">
          <a:xfrm>
            <a:off x="4863703" y="3967162"/>
            <a:ext cx="13097" cy="261938"/>
          </a:xfrm>
          <a:custGeom>
            <a:avLst/>
            <a:gdLst>
              <a:gd name="T0" fmla="*/ 2147483646 w 8"/>
              <a:gd name="T1" fmla="*/ 0 h 158"/>
              <a:gd name="T2" fmla="*/ 0 w 8"/>
              <a:gd name="T3" fmla="*/ 2147483646 h 158"/>
              <a:gd name="T4" fmla="*/ 0 w 8"/>
              <a:gd name="T5" fmla="*/ 2147483646 h 158"/>
              <a:gd name="T6" fmla="*/ 2147483646 w 8"/>
              <a:gd name="T7" fmla="*/ 2147483646 h 158"/>
              <a:gd name="T8" fmla="*/ 2147483646 w 8"/>
              <a:gd name="T9" fmla="*/ 2147483646 h 158"/>
              <a:gd name="T10" fmla="*/ 2147483646 w 8"/>
              <a:gd name="T11" fmla="*/ 2147483646 h 158"/>
              <a:gd name="T12" fmla="*/ 2147483646 w 8"/>
              <a:gd name="T13" fmla="*/ 0 h 158"/>
              <a:gd name="T14" fmla="*/ 0 w 8"/>
              <a:gd name="T15" fmla="*/ 0 h 158"/>
              <a:gd name="T16" fmla="*/ 0 w 8"/>
              <a:gd name="T17" fmla="*/ 2147483646 h 158"/>
              <a:gd name="T18" fmla="*/ 2147483646 w 8"/>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58"/>
              <a:gd name="T32" fmla="*/ 8 w 8"/>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58">
                <a:moveTo>
                  <a:pt x="4" y="0"/>
                </a:moveTo>
                <a:lnTo>
                  <a:pt x="0" y="4"/>
                </a:lnTo>
                <a:lnTo>
                  <a:pt x="0" y="158"/>
                </a:lnTo>
                <a:lnTo>
                  <a:pt x="8" y="158"/>
                </a:lnTo>
                <a:lnTo>
                  <a:pt x="8" y="4"/>
                </a:lnTo>
                <a:lnTo>
                  <a:pt x="4" y="8"/>
                </a:lnTo>
                <a:lnTo>
                  <a:pt x="4" y="0"/>
                </a:lnTo>
                <a:lnTo>
                  <a:pt x="0" y="0"/>
                </a:lnTo>
                <a:lnTo>
                  <a:pt x="0" y="4"/>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40" name="Freeform 377"/>
          <p:cNvSpPr>
            <a:spLocks/>
          </p:cNvSpPr>
          <p:nvPr/>
        </p:nvSpPr>
        <p:spPr bwMode="auto">
          <a:xfrm>
            <a:off x="4869656" y="3967163"/>
            <a:ext cx="390525" cy="13097"/>
          </a:xfrm>
          <a:custGeom>
            <a:avLst/>
            <a:gdLst>
              <a:gd name="T0" fmla="*/ 2147483646 w 236"/>
              <a:gd name="T1" fmla="*/ 2147483646 h 8"/>
              <a:gd name="T2" fmla="*/ 2147483646 w 236"/>
              <a:gd name="T3" fmla="*/ 0 h 8"/>
              <a:gd name="T4" fmla="*/ 0 w 236"/>
              <a:gd name="T5" fmla="*/ 0 h 8"/>
              <a:gd name="T6" fmla="*/ 0 w 236"/>
              <a:gd name="T7" fmla="*/ 2147483646 h 8"/>
              <a:gd name="T8" fmla="*/ 2147483646 w 236"/>
              <a:gd name="T9" fmla="*/ 2147483646 h 8"/>
              <a:gd name="T10" fmla="*/ 2147483646 w 236"/>
              <a:gd name="T11" fmla="*/ 2147483646 h 8"/>
              <a:gd name="T12" fmla="*/ 2147483646 w 236"/>
              <a:gd name="T13" fmla="*/ 2147483646 h 8"/>
              <a:gd name="T14" fmla="*/ 2147483646 w 236"/>
              <a:gd name="T15" fmla="*/ 0 h 8"/>
              <a:gd name="T16" fmla="*/ 2147483646 w 236"/>
              <a:gd name="T17" fmla="*/ 0 h 8"/>
              <a:gd name="T18" fmla="*/ 2147483646 w 236"/>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6"/>
              <a:gd name="T31" fmla="*/ 0 h 8"/>
              <a:gd name="T32" fmla="*/ 236 w 236"/>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6" h="8">
                <a:moveTo>
                  <a:pt x="236" y="4"/>
                </a:moveTo>
                <a:lnTo>
                  <a:pt x="232" y="0"/>
                </a:lnTo>
                <a:lnTo>
                  <a:pt x="0" y="0"/>
                </a:lnTo>
                <a:lnTo>
                  <a:pt x="0" y="8"/>
                </a:lnTo>
                <a:lnTo>
                  <a:pt x="232" y="8"/>
                </a:lnTo>
                <a:lnTo>
                  <a:pt x="228" y="4"/>
                </a:lnTo>
                <a:lnTo>
                  <a:pt x="236" y="4"/>
                </a:lnTo>
                <a:lnTo>
                  <a:pt x="236" y="0"/>
                </a:lnTo>
                <a:lnTo>
                  <a:pt x="232" y="0"/>
                </a:lnTo>
                <a:lnTo>
                  <a:pt x="236"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41" name="Freeform 378"/>
          <p:cNvSpPr>
            <a:spLocks/>
          </p:cNvSpPr>
          <p:nvPr/>
        </p:nvSpPr>
        <p:spPr bwMode="auto">
          <a:xfrm>
            <a:off x="5247085" y="3974307"/>
            <a:ext cx="13097" cy="154781"/>
          </a:xfrm>
          <a:custGeom>
            <a:avLst/>
            <a:gdLst>
              <a:gd name="T0" fmla="*/ 2147483646 w 8"/>
              <a:gd name="T1" fmla="*/ 2147483646 h 94"/>
              <a:gd name="T2" fmla="*/ 2147483646 w 8"/>
              <a:gd name="T3" fmla="*/ 2147483646 h 94"/>
              <a:gd name="T4" fmla="*/ 2147483646 w 8"/>
              <a:gd name="T5" fmla="*/ 0 h 94"/>
              <a:gd name="T6" fmla="*/ 0 w 8"/>
              <a:gd name="T7" fmla="*/ 0 h 94"/>
              <a:gd name="T8" fmla="*/ 0 w 8"/>
              <a:gd name="T9" fmla="*/ 2147483646 h 94"/>
              <a:gd name="T10" fmla="*/ 2147483646 w 8"/>
              <a:gd name="T11" fmla="*/ 2147483646 h 94"/>
              <a:gd name="T12" fmla="*/ 0 w 8"/>
              <a:gd name="T13" fmla="*/ 2147483646 h 94"/>
              <a:gd name="T14" fmla="*/ 0 w 8"/>
              <a:gd name="T15" fmla="*/ 2147483646 h 94"/>
              <a:gd name="T16" fmla="*/ 2147483646 w 8"/>
              <a:gd name="T17" fmla="*/ 2147483646 h 94"/>
              <a:gd name="T18" fmla="*/ 2147483646 w 8"/>
              <a:gd name="T19" fmla="*/ 2147483646 h 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94"/>
              <a:gd name="T32" fmla="*/ 8 w 8"/>
              <a:gd name="T33" fmla="*/ 94 h 9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94">
                <a:moveTo>
                  <a:pt x="4" y="86"/>
                </a:moveTo>
                <a:lnTo>
                  <a:pt x="8" y="90"/>
                </a:lnTo>
                <a:lnTo>
                  <a:pt x="8" y="0"/>
                </a:lnTo>
                <a:lnTo>
                  <a:pt x="0" y="0"/>
                </a:lnTo>
                <a:lnTo>
                  <a:pt x="0" y="90"/>
                </a:lnTo>
                <a:lnTo>
                  <a:pt x="4" y="94"/>
                </a:lnTo>
                <a:lnTo>
                  <a:pt x="0" y="90"/>
                </a:lnTo>
                <a:lnTo>
                  <a:pt x="0" y="94"/>
                </a:lnTo>
                <a:lnTo>
                  <a:pt x="4" y="94"/>
                </a:lnTo>
                <a:lnTo>
                  <a:pt x="4" y="8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42" name="Freeform 379"/>
          <p:cNvSpPr>
            <a:spLocks/>
          </p:cNvSpPr>
          <p:nvPr/>
        </p:nvSpPr>
        <p:spPr bwMode="auto">
          <a:xfrm>
            <a:off x="5253038" y="4115991"/>
            <a:ext cx="86916" cy="13097"/>
          </a:xfrm>
          <a:custGeom>
            <a:avLst/>
            <a:gdLst>
              <a:gd name="T0" fmla="*/ 2147483646 w 52"/>
              <a:gd name="T1" fmla="*/ 2147483646 h 8"/>
              <a:gd name="T2" fmla="*/ 2147483646 w 52"/>
              <a:gd name="T3" fmla="*/ 0 h 8"/>
              <a:gd name="T4" fmla="*/ 0 w 52"/>
              <a:gd name="T5" fmla="*/ 0 h 8"/>
              <a:gd name="T6" fmla="*/ 0 w 52"/>
              <a:gd name="T7" fmla="*/ 2147483646 h 8"/>
              <a:gd name="T8" fmla="*/ 2147483646 w 52"/>
              <a:gd name="T9" fmla="*/ 2147483646 h 8"/>
              <a:gd name="T10" fmla="*/ 2147483646 w 52"/>
              <a:gd name="T11" fmla="*/ 2147483646 h 8"/>
              <a:gd name="T12" fmla="*/ 2147483646 w 52"/>
              <a:gd name="T13" fmla="*/ 2147483646 h 8"/>
              <a:gd name="T14" fmla="*/ 2147483646 w 52"/>
              <a:gd name="T15" fmla="*/ 2147483646 h 8"/>
              <a:gd name="T16" fmla="*/ 2147483646 w 52"/>
              <a:gd name="T17" fmla="*/ 2147483646 h 8"/>
              <a:gd name="T18" fmla="*/ 2147483646 w 52"/>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
              <a:gd name="T31" fmla="*/ 0 h 8"/>
              <a:gd name="T32" fmla="*/ 52 w 52"/>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 h="8">
                <a:moveTo>
                  <a:pt x="44" y="4"/>
                </a:moveTo>
                <a:lnTo>
                  <a:pt x="48" y="0"/>
                </a:lnTo>
                <a:lnTo>
                  <a:pt x="0" y="0"/>
                </a:lnTo>
                <a:lnTo>
                  <a:pt x="0" y="8"/>
                </a:lnTo>
                <a:lnTo>
                  <a:pt x="48" y="8"/>
                </a:lnTo>
                <a:lnTo>
                  <a:pt x="52" y="4"/>
                </a:lnTo>
                <a:lnTo>
                  <a:pt x="48" y="8"/>
                </a:lnTo>
                <a:lnTo>
                  <a:pt x="52" y="8"/>
                </a:lnTo>
                <a:lnTo>
                  <a:pt x="52" y="4"/>
                </a:lnTo>
                <a:lnTo>
                  <a:pt x="44"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43" name="Freeform 380"/>
          <p:cNvSpPr>
            <a:spLocks/>
          </p:cNvSpPr>
          <p:nvPr/>
        </p:nvSpPr>
        <p:spPr bwMode="auto">
          <a:xfrm>
            <a:off x="5326857" y="3742135"/>
            <a:ext cx="13097" cy="381000"/>
          </a:xfrm>
          <a:custGeom>
            <a:avLst/>
            <a:gdLst>
              <a:gd name="T0" fmla="*/ 2147483646 w 8"/>
              <a:gd name="T1" fmla="*/ 0 h 230"/>
              <a:gd name="T2" fmla="*/ 0 w 8"/>
              <a:gd name="T3" fmla="*/ 2147483646 h 230"/>
              <a:gd name="T4" fmla="*/ 0 w 8"/>
              <a:gd name="T5" fmla="*/ 2147483646 h 230"/>
              <a:gd name="T6" fmla="*/ 2147483646 w 8"/>
              <a:gd name="T7" fmla="*/ 2147483646 h 230"/>
              <a:gd name="T8" fmla="*/ 2147483646 w 8"/>
              <a:gd name="T9" fmla="*/ 2147483646 h 230"/>
              <a:gd name="T10" fmla="*/ 2147483646 w 8"/>
              <a:gd name="T11" fmla="*/ 2147483646 h 230"/>
              <a:gd name="T12" fmla="*/ 2147483646 w 8"/>
              <a:gd name="T13" fmla="*/ 0 h 230"/>
              <a:gd name="T14" fmla="*/ 0 w 8"/>
              <a:gd name="T15" fmla="*/ 0 h 230"/>
              <a:gd name="T16" fmla="*/ 0 w 8"/>
              <a:gd name="T17" fmla="*/ 2147483646 h 230"/>
              <a:gd name="T18" fmla="*/ 2147483646 w 8"/>
              <a:gd name="T19" fmla="*/ 0 h 2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230"/>
              <a:gd name="T32" fmla="*/ 8 w 8"/>
              <a:gd name="T33" fmla="*/ 230 h 2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230">
                <a:moveTo>
                  <a:pt x="4" y="0"/>
                </a:moveTo>
                <a:lnTo>
                  <a:pt x="0" y="4"/>
                </a:lnTo>
                <a:lnTo>
                  <a:pt x="0" y="230"/>
                </a:lnTo>
                <a:lnTo>
                  <a:pt x="8" y="230"/>
                </a:lnTo>
                <a:lnTo>
                  <a:pt x="8" y="4"/>
                </a:lnTo>
                <a:lnTo>
                  <a:pt x="4" y="8"/>
                </a:lnTo>
                <a:lnTo>
                  <a:pt x="4" y="0"/>
                </a:lnTo>
                <a:lnTo>
                  <a:pt x="0" y="0"/>
                </a:lnTo>
                <a:lnTo>
                  <a:pt x="0" y="4"/>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44" name="Freeform 381"/>
          <p:cNvSpPr>
            <a:spLocks/>
          </p:cNvSpPr>
          <p:nvPr/>
        </p:nvSpPr>
        <p:spPr bwMode="auto">
          <a:xfrm>
            <a:off x="5332810" y="3742135"/>
            <a:ext cx="79772" cy="14288"/>
          </a:xfrm>
          <a:custGeom>
            <a:avLst/>
            <a:gdLst>
              <a:gd name="T0" fmla="*/ 2147483646 w 48"/>
              <a:gd name="T1" fmla="*/ 2147483646 h 8"/>
              <a:gd name="T2" fmla="*/ 2147483646 w 48"/>
              <a:gd name="T3" fmla="*/ 0 h 8"/>
              <a:gd name="T4" fmla="*/ 0 w 48"/>
              <a:gd name="T5" fmla="*/ 0 h 8"/>
              <a:gd name="T6" fmla="*/ 0 w 48"/>
              <a:gd name="T7" fmla="*/ 2147483646 h 8"/>
              <a:gd name="T8" fmla="*/ 2147483646 w 48"/>
              <a:gd name="T9" fmla="*/ 2147483646 h 8"/>
              <a:gd name="T10" fmla="*/ 2147483646 w 48"/>
              <a:gd name="T11" fmla="*/ 2147483646 h 8"/>
              <a:gd name="T12" fmla="*/ 2147483646 w 48"/>
              <a:gd name="T13" fmla="*/ 2147483646 h 8"/>
              <a:gd name="T14" fmla="*/ 2147483646 w 48"/>
              <a:gd name="T15" fmla="*/ 0 h 8"/>
              <a:gd name="T16" fmla="*/ 2147483646 w 48"/>
              <a:gd name="T17" fmla="*/ 0 h 8"/>
              <a:gd name="T18" fmla="*/ 2147483646 w 48"/>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8"/>
              <a:gd name="T32" fmla="*/ 48 w 48"/>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8">
                <a:moveTo>
                  <a:pt x="48" y="4"/>
                </a:moveTo>
                <a:lnTo>
                  <a:pt x="44" y="0"/>
                </a:lnTo>
                <a:lnTo>
                  <a:pt x="0" y="0"/>
                </a:lnTo>
                <a:lnTo>
                  <a:pt x="0" y="8"/>
                </a:lnTo>
                <a:lnTo>
                  <a:pt x="44" y="8"/>
                </a:lnTo>
                <a:lnTo>
                  <a:pt x="40" y="4"/>
                </a:lnTo>
                <a:lnTo>
                  <a:pt x="48" y="4"/>
                </a:lnTo>
                <a:lnTo>
                  <a:pt x="48" y="0"/>
                </a:lnTo>
                <a:lnTo>
                  <a:pt x="44" y="0"/>
                </a:lnTo>
                <a:lnTo>
                  <a:pt x="48"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45" name="Freeform 382"/>
          <p:cNvSpPr>
            <a:spLocks/>
          </p:cNvSpPr>
          <p:nvPr/>
        </p:nvSpPr>
        <p:spPr bwMode="auto">
          <a:xfrm>
            <a:off x="5399485" y="3749278"/>
            <a:ext cx="13097" cy="614363"/>
          </a:xfrm>
          <a:custGeom>
            <a:avLst/>
            <a:gdLst>
              <a:gd name="T0" fmla="*/ 2147483646 w 8"/>
              <a:gd name="T1" fmla="*/ 2147483646 h 372"/>
              <a:gd name="T2" fmla="*/ 2147483646 w 8"/>
              <a:gd name="T3" fmla="*/ 2147483646 h 372"/>
              <a:gd name="T4" fmla="*/ 2147483646 w 8"/>
              <a:gd name="T5" fmla="*/ 0 h 372"/>
              <a:gd name="T6" fmla="*/ 0 w 8"/>
              <a:gd name="T7" fmla="*/ 0 h 372"/>
              <a:gd name="T8" fmla="*/ 0 w 8"/>
              <a:gd name="T9" fmla="*/ 2147483646 h 372"/>
              <a:gd name="T10" fmla="*/ 2147483646 w 8"/>
              <a:gd name="T11" fmla="*/ 2147483646 h 372"/>
              <a:gd name="T12" fmla="*/ 0 w 8"/>
              <a:gd name="T13" fmla="*/ 2147483646 h 372"/>
              <a:gd name="T14" fmla="*/ 0 w 8"/>
              <a:gd name="T15" fmla="*/ 2147483646 h 372"/>
              <a:gd name="T16" fmla="*/ 2147483646 w 8"/>
              <a:gd name="T17" fmla="*/ 2147483646 h 372"/>
              <a:gd name="T18" fmla="*/ 2147483646 w 8"/>
              <a:gd name="T19" fmla="*/ 2147483646 h 3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372"/>
              <a:gd name="T32" fmla="*/ 8 w 8"/>
              <a:gd name="T33" fmla="*/ 372 h 3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372">
                <a:moveTo>
                  <a:pt x="4" y="364"/>
                </a:moveTo>
                <a:lnTo>
                  <a:pt x="8" y="368"/>
                </a:lnTo>
                <a:lnTo>
                  <a:pt x="8" y="0"/>
                </a:lnTo>
                <a:lnTo>
                  <a:pt x="0" y="0"/>
                </a:lnTo>
                <a:lnTo>
                  <a:pt x="0" y="368"/>
                </a:lnTo>
                <a:lnTo>
                  <a:pt x="4" y="372"/>
                </a:lnTo>
                <a:lnTo>
                  <a:pt x="0" y="368"/>
                </a:lnTo>
                <a:lnTo>
                  <a:pt x="0" y="372"/>
                </a:lnTo>
                <a:lnTo>
                  <a:pt x="4" y="372"/>
                </a:lnTo>
                <a:lnTo>
                  <a:pt x="4" y="36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46" name="Freeform 383"/>
          <p:cNvSpPr>
            <a:spLocks/>
          </p:cNvSpPr>
          <p:nvPr/>
        </p:nvSpPr>
        <p:spPr bwMode="auto">
          <a:xfrm>
            <a:off x="5405438" y="4350544"/>
            <a:ext cx="54769" cy="13097"/>
          </a:xfrm>
          <a:custGeom>
            <a:avLst/>
            <a:gdLst>
              <a:gd name="T0" fmla="*/ 2147483646 w 33"/>
              <a:gd name="T1" fmla="*/ 2147483646 h 8"/>
              <a:gd name="T2" fmla="*/ 2147483646 w 33"/>
              <a:gd name="T3" fmla="*/ 0 h 8"/>
              <a:gd name="T4" fmla="*/ 0 w 33"/>
              <a:gd name="T5" fmla="*/ 0 h 8"/>
              <a:gd name="T6" fmla="*/ 0 w 33"/>
              <a:gd name="T7" fmla="*/ 2147483646 h 8"/>
              <a:gd name="T8" fmla="*/ 2147483646 w 33"/>
              <a:gd name="T9" fmla="*/ 2147483646 h 8"/>
              <a:gd name="T10" fmla="*/ 2147483646 w 33"/>
              <a:gd name="T11" fmla="*/ 2147483646 h 8"/>
              <a:gd name="T12" fmla="*/ 2147483646 w 33"/>
              <a:gd name="T13" fmla="*/ 2147483646 h 8"/>
              <a:gd name="T14" fmla="*/ 2147483646 w 33"/>
              <a:gd name="T15" fmla="*/ 0 h 8"/>
              <a:gd name="T16" fmla="*/ 2147483646 w 33"/>
              <a:gd name="T17" fmla="*/ 0 h 8"/>
              <a:gd name="T18" fmla="*/ 2147483646 w 33"/>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8"/>
              <a:gd name="T32" fmla="*/ 33 w 33"/>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8">
                <a:moveTo>
                  <a:pt x="33" y="4"/>
                </a:moveTo>
                <a:lnTo>
                  <a:pt x="29" y="0"/>
                </a:lnTo>
                <a:lnTo>
                  <a:pt x="0" y="0"/>
                </a:lnTo>
                <a:lnTo>
                  <a:pt x="0" y="8"/>
                </a:lnTo>
                <a:lnTo>
                  <a:pt x="29" y="8"/>
                </a:lnTo>
                <a:lnTo>
                  <a:pt x="25" y="4"/>
                </a:lnTo>
                <a:lnTo>
                  <a:pt x="33" y="4"/>
                </a:lnTo>
                <a:lnTo>
                  <a:pt x="33" y="0"/>
                </a:lnTo>
                <a:lnTo>
                  <a:pt x="29" y="0"/>
                </a:lnTo>
                <a:lnTo>
                  <a:pt x="33"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47" name="Freeform 384"/>
          <p:cNvSpPr>
            <a:spLocks/>
          </p:cNvSpPr>
          <p:nvPr/>
        </p:nvSpPr>
        <p:spPr bwMode="auto">
          <a:xfrm>
            <a:off x="5447110" y="4357688"/>
            <a:ext cx="13097" cy="123825"/>
          </a:xfrm>
          <a:custGeom>
            <a:avLst/>
            <a:gdLst>
              <a:gd name="T0" fmla="*/ 2147483646 w 8"/>
              <a:gd name="T1" fmla="*/ 2147483646 h 75"/>
              <a:gd name="T2" fmla="*/ 2147483646 w 8"/>
              <a:gd name="T3" fmla="*/ 2147483646 h 75"/>
              <a:gd name="T4" fmla="*/ 2147483646 w 8"/>
              <a:gd name="T5" fmla="*/ 0 h 75"/>
              <a:gd name="T6" fmla="*/ 0 w 8"/>
              <a:gd name="T7" fmla="*/ 0 h 75"/>
              <a:gd name="T8" fmla="*/ 0 w 8"/>
              <a:gd name="T9" fmla="*/ 2147483646 h 75"/>
              <a:gd name="T10" fmla="*/ 2147483646 w 8"/>
              <a:gd name="T11" fmla="*/ 2147483646 h 75"/>
              <a:gd name="T12" fmla="*/ 2147483646 w 8"/>
              <a:gd name="T13" fmla="*/ 2147483646 h 75"/>
              <a:gd name="T14" fmla="*/ 2147483646 w 8"/>
              <a:gd name="T15" fmla="*/ 2147483646 h 75"/>
              <a:gd name="T16" fmla="*/ 2147483646 w 8"/>
              <a:gd name="T17" fmla="*/ 2147483646 h 75"/>
              <a:gd name="T18" fmla="*/ 2147483646 w 8"/>
              <a:gd name="T19" fmla="*/ 2147483646 h 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75"/>
              <a:gd name="T32" fmla="*/ 8 w 8"/>
              <a:gd name="T33" fmla="*/ 75 h 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75">
                <a:moveTo>
                  <a:pt x="4" y="75"/>
                </a:moveTo>
                <a:lnTo>
                  <a:pt x="8" y="71"/>
                </a:lnTo>
                <a:lnTo>
                  <a:pt x="8" y="0"/>
                </a:lnTo>
                <a:lnTo>
                  <a:pt x="0" y="0"/>
                </a:lnTo>
                <a:lnTo>
                  <a:pt x="0" y="71"/>
                </a:lnTo>
                <a:lnTo>
                  <a:pt x="4" y="67"/>
                </a:lnTo>
                <a:lnTo>
                  <a:pt x="4" y="75"/>
                </a:lnTo>
                <a:lnTo>
                  <a:pt x="8" y="75"/>
                </a:lnTo>
                <a:lnTo>
                  <a:pt x="8" y="71"/>
                </a:lnTo>
                <a:lnTo>
                  <a:pt x="4" y="7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48" name="Freeform 385"/>
          <p:cNvSpPr>
            <a:spLocks/>
          </p:cNvSpPr>
          <p:nvPr/>
        </p:nvSpPr>
        <p:spPr bwMode="auto">
          <a:xfrm>
            <a:off x="2551510" y="4468416"/>
            <a:ext cx="2901553" cy="13097"/>
          </a:xfrm>
          <a:custGeom>
            <a:avLst/>
            <a:gdLst>
              <a:gd name="T0" fmla="*/ 0 w 1756"/>
              <a:gd name="T1" fmla="*/ 2147483646 h 8"/>
              <a:gd name="T2" fmla="*/ 2147483646 w 1756"/>
              <a:gd name="T3" fmla="*/ 2147483646 h 8"/>
              <a:gd name="T4" fmla="*/ 2147483646 w 1756"/>
              <a:gd name="T5" fmla="*/ 2147483646 h 8"/>
              <a:gd name="T6" fmla="*/ 2147483646 w 1756"/>
              <a:gd name="T7" fmla="*/ 0 h 8"/>
              <a:gd name="T8" fmla="*/ 2147483646 w 1756"/>
              <a:gd name="T9" fmla="*/ 0 h 8"/>
              <a:gd name="T10" fmla="*/ 2147483646 w 1756"/>
              <a:gd name="T11" fmla="*/ 2147483646 h 8"/>
              <a:gd name="T12" fmla="*/ 0 w 1756"/>
              <a:gd name="T13" fmla="*/ 2147483646 h 8"/>
              <a:gd name="T14" fmla="*/ 0 w 1756"/>
              <a:gd name="T15" fmla="*/ 2147483646 h 8"/>
              <a:gd name="T16" fmla="*/ 2147483646 w 1756"/>
              <a:gd name="T17" fmla="*/ 2147483646 h 8"/>
              <a:gd name="T18" fmla="*/ 0 w 1756"/>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56"/>
              <a:gd name="T31" fmla="*/ 0 h 8"/>
              <a:gd name="T32" fmla="*/ 1756 w 1756"/>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56" h="8">
                <a:moveTo>
                  <a:pt x="0" y="4"/>
                </a:moveTo>
                <a:lnTo>
                  <a:pt x="4" y="8"/>
                </a:lnTo>
                <a:lnTo>
                  <a:pt x="1756" y="8"/>
                </a:lnTo>
                <a:lnTo>
                  <a:pt x="1756" y="0"/>
                </a:lnTo>
                <a:lnTo>
                  <a:pt x="4" y="0"/>
                </a:lnTo>
                <a:lnTo>
                  <a:pt x="8" y="4"/>
                </a:lnTo>
                <a:lnTo>
                  <a:pt x="0" y="4"/>
                </a:lnTo>
                <a:lnTo>
                  <a:pt x="0" y="8"/>
                </a:lnTo>
                <a:lnTo>
                  <a:pt x="4" y="8"/>
                </a:lnTo>
                <a:lnTo>
                  <a:pt x="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49" name="Freeform 386"/>
          <p:cNvSpPr>
            <a:spLocks/>
          </p:cNvSpPr>
          <p:nvPr/>
        </p:nvSpPr>
        <p:spPr bwMode="auto">
          <a:xfrm>
            <a:off x="2551510" y="4350544"/>
            <a:ext cx="13097" cy="123825"/>
          </a:xfrm>
          <a:custGeom>
            <a:avLst/>
            <a:gdLst>
              <a:gd name="T0" fmla="*/ 2147483646 w 8"/>
              <a:gd name="T1" fmla="*/ 0 h 75"/>
              <a:gd name="T2" fmla="*/ 0 w 8"/>
              <a:gd name="T3" fmla="*/ 2147483646 h 75"/>
              <a:gd name="T4" fmla="*/ 0 w 8"/>
              <a:gd name="T5" fmla="*/ 2147483646 h 75"/>
              <a:gd name="T6" fmla="*/ 2147483646 w 8"/>
              <a:gd name="T7" fmla="*/ 2147483646 h 75"/>
              <a:gd name="T8" fmla="*/ 2147483646 w 8"/>
              <a:gd name="T9" fmla="*/ 2147483646 h 75"/>
              <a:gd name="T10" fmla="*/ 2147483646 w 8"/>
              <a:gd name="T11" fmla="*/ 2147483646 h 75"/>
              <a:gd name="T12" fmla="*/ 2147483646 w 8"/>
              <a:gd name="T13" fmla="*/ 0 h 75"/>
              <a:gd name="T14" fmla="*/ 0 w 8"/>
              <a:gd name="T15" fmla="*/ 0 h 75"/>
              <a:gd name="T16" fmla="*/ 0 w 8"/>
              <a:gd name="T17" fmla="*/ 2147483646 h 75"/>
              <a:gd name="T18" fmla="*/ 2147483646 w 8"/>
              <a:gd name="T19" fmla="*/ 0 h 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75"/>
              <a:gd name="T32" fmla="*/ 8 w 8"/>
              <a:gd name="T33" fmla="*/ 75 h 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75">
                <a:moveTo>
                  <a:pt x="4" y="0"/>
                </a:moveTo>
                <a:lnTo>
                  <a:pt x="0" y="4"/>
                </a:lnTo>
                <a:lnTo>
                  <a:pt x="0" y="75"/>
                </a:lnTo>
                <a:lnTo>
                  <a:pt x="8" y="75"/>
                </a:lnTo>
                <a:lnTo>
                  <a:pt x="8" y="4"/>
                </a:lnTo>
                <a:lnTo>
                  <a:pt x="4" y="8"/>
                </a:lnTo>
                <a:lnTo>
                  <a:pt x="4" y="0"/>
                </a:lnTo>
                <a:lnTo>
                  <a:pt x="0" y="0"/>
                </a:lnTo>
                <a:lnTo>
                  <a:pt x="0" y="4"/>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50" name="Freeform 387"/>
          <p:cNvSpPr>
            <a:spLocks/>
          </p:cNvSpPr>
          <p:nvPr/>
        </p:nvSpPr>
        <p:spPr bwMode="auto">
          <a:xfrm>
            <a:off x="2557463" y="4350544"/>
            <a:ext cx="83344" cy="13097"/>
          </a:xfrm>
          <a:custGeom>
            <a:avLst/>
            <a:gdLst>
              <a:gd name="T0" fmla="*/ 2147483646 w 50"/>
              <a:gd name="T1" fmla="*/ 2147483646 h 8"/>
              <a:gd name="T2" fmla="*/ 2147483646 w 50"/>
              <a:gd name="T3" fmla="*/ 0 h 8"/>
              <a:gd name="T4" fmla="*/ 0 w 50"/>
              <a:gd name="T5" fmla="*/ 0 h 8"/>
              <a:gd name="T6" fmla="*/ 0 w 50"/>
              <a:gd name="T7" fmla="*/ 2147483646 h 8"/>
              <a:gd name="T8" fmla="*/ 2147483646 w 50"/>
              <a:gd name="T9" fmla="*/ 2147483646 h 8"/>
              <a:gd name="T10" fmla="*/ 2147483646 w 50"/>
              <a:gd name="T11" fmla="*/ 2147483646 h 8"/>
              <a:gd name="T12" fmla="*/ 2147483646 w 50"/>
              <a:gd name="T13" fmla="*/ 2147483646 h 8"/>
              <a:gd name="T14" fmla="*/ 2147483646 w 50"/>
              <a:gd name="T15" fmla="*/ 2147483646 h 8"/>
              <a:gd name="T16" fmla="*/ 2147483646 w 50"/>
              <a:gd name="T17" fmla="*/ 2147483646 h 8"/>
              <a:gd name="T18" fmla="*/ 2147483646 w 50"/>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
              <a:gd name="T31" fmla="*/ 0 h 8"/>
              <a:gd name="T32" fmla="*/ 50 w 50"/>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 h="8">
                <a:moveTo>
                  <a:pt x="41" y="4"/>
                </a:moveTo>
                <a:lnTo>
                  <a:pt x="44" y="0"/>
                </a:lnTo>
                <a:lnTo>
                  <a:pt x="0" y="0"/>
                </a:lnTo>
                <a:lnTo>
                  <a:pt x="0" y="8"/>
                </a:lnTo>
                <a:lnTo>
                  <a:pt x="44" y="8"/>
                </a:lnTo>
                <a:lnTo>
                  <a:pt x="50" y="4"/>
                </a:lnTo>
                <a:lnTo>
                  <a:pt x="44" y="8"/>
                </a:lnTo>
                <a:lnTo>
                  <a:pt x="50" y="8"/>
                </a:lnTo>
                <a:lnTo>
                  <a:pt x="50" y="4"/>
                </a:lnTo>
                <a:lnTo>
                  <a:pt x="41"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51" name="Freeform 388"/>
          <p:cNvSpPr>
            <a:spLocks/>
          </p:cNvSpPr>
          <p:nvPr/>
        </p:nvSpPr>
        <p:spPr bwMode="auto">
          <a:xfrm>
            <a:off x="2625329" y="3736182"/>
            <a:ext cx="15478" cy="621506"/>
          </a:xfrm>
          <a:custGeom>
            <a:avLst/>
            <a:gdLst>
              <a:gd name="T0" fmla="*/ 2147483646 w 9"/>
              <a:gd name="T1" fmla="*/ 0 h 376"/>
              <a:gd name="T2" fmla="*/ 0 w 9"/>
              <a:gd name="T3" fmla="*/ 2147483646 h 376"/>
              <a:gd name="T4" fmla="*/ 0 w 9"/>
              <a:gd name="T5" fmla="*/ 2147483646 h 376"/>
              <a:gd name="T6" fmla="*/ 2147483646 w 9"/>
              <a:gd name="T7" fmla="*/ 2147483646 h 376"/>
              <a:gd name="T8" fmla="*/ 2147483646 w 9"/>
              <a:gd name="T9" fmla="*/ 2147483646 h 376"/>
              <a:gd name="T10" fmla="*/ 2147483646 w 9"/>
              <a:gd name="T11" fmla="*/ 2147483646 h 376"/>
              <a:gd name="T12" fmla="*/ 2147483646 w 9"/>
              <a:gd name="T13" fmla="*/ 0 h 376"/>
              <a:gd name="T14" fmla="*/ 0 w 9"/>
              <a:gd name="T15" fmla="*/ 0 h 376"/>
              <a:gd name="T16" fmla="*/ 0 w 9"/>
              <a:gd name="T17" fmla="*/ 2147483646 h 376"/>
              <a:gd name="T18" fmla="*/ 2147483646 w 9"/>
              <a:gd name="T19" fmla="*/ 0 h 3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376"/>
              <a:gd name="T32" fmla="*/ 9 w 9"/>
              <a:gd name="T33" fmla="*/ 376 h 3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376">
                <a:moveTo>
                  <a:pt x="3" y="0"/>
                </a:moveTo>
                <a:lnTo>
                  <a:pt x="0" y="4"/>
                </a:lnTo>
                <a:lnTo>
                  <a:pt x="0" y="376"/>
                </a:lnTo>
                <a:lnTo>
                  <a:pt x="9" y="376"/>
                </a:lnTo>
                <a:lnTo>
                  <a:pt x="9" y="4"/>
                </a:lnTo>
                <a:lnTo>
                  <a:pt x="3" y="10"/>
                </a:lnTo>
                <a:lnTo>
                  <a:pt x="3" y="0"/>
                </a:lnTo>
                <a:lnTo>
                  <a:pt x="0" y="0"/>
                </a:lnTo>
                <a:lnTo>
                  <a:pt x="0" y="4"/>
                </a:lnTo>
                <a:lnTo>
                  <a:pt x="3"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52" name="Freeform 389"/>
          <p:cNvSpPr>
            <a:spLocks/>
          </p:cNvSpPr>
          <p:nvPr/>
        </p:nvSpPr>
        <p:spPr bwMode="auto">
          <a:xfrm>
            <a:off x="2630091" y="3736182"/>
            <a:ext cx="92869" cy="16669"/>
          </a:xfrm>
          <a:custGeom>
            <a:avLst/>
            <a:gdLst>
              <a:gd name="T0" fmla="*/ 2147483646 w 56"/>
              <a:gd name="T1" fmla="*/ 2147483646 h 10"/>
              <a:gd name="T2" fmla="*/ 2147483646 w 56"/>
              <a:gd name="T3" fmla="*/ 0 h 10"/>
              <a:gd name="T4" fmla="*/ 0 w 56"/>
              <a:gd name="T5" fmla="*/ 0 h 10"/>
              <a:gd name="T6" fmla="*/ 0 w 56"/>
              <a:gd name="T7" fmla="*/ 2147483646 h 10"/>
              <a:gd name="T8" fmla="*/ 2147483646 w 56"/>
              <a:gd name="T9" fmla="*/ 2147483646 h 10"/>
              <a:gd name="T10" fmla="*/ 2147483646 w 56"/>
              <a:gd name="T11" fmla="*/ 2147483646 h 10"/>
              <a:gd name="T12" fmla="*/ 2147483646 w 56"/>
              <a:gd name="T13" fmla="*/ 2147483646 h 10"/>
              <a:gd name="T14" fmla="*/ 2147483646 w 56"/>
              <a:gd name="T15" fmla="*/ 0 h 10"/>
              <a:gd name="T16" fmla="*/ 2147483646 w 56"/>
              <a:gd name="T17" fmla="*/ 0 h 10"/>
              <a:gd name="T18" fmla="*/ 2147483646 w 56"/>
              <a:gd name="T19" fmla="*/ 2147483646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6"/>
              <a:gd name="T31" fmla="*/ 0 h 10"/>
              <a:gd name="T32" fmla="*/ 56 w 56"/>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6" h="10">
                <a:moveTo>
                  <a:pt x="56" y="4"/>
                </a:moveTo>
                <a:lnTo>
                  <a:pt x="52" y="0"/>
                </a:lnTo>
                <a:lnTo>
                  <a:pt x="0" y="0"/>
                </a:lnTo>
                <a:lnTo>
                  <a:pt x="0" y="10"/>
                </a:lnTo>
                <a:lnTo>
                  <a:pt x="52" y="10"/>
                </a:lnTo>
                <a:lnTo>
                  <a:pt x="48" y="4"/>
                </a:lnTo>
                <a:lnTo>
                  <a:pt x="56" y="4"/>
                </a:lnTo>
                <a:lnTo>
                  <a:pt x="56" y="0"/>
                </a:lnTo>
                <a:lnTo>
                  <a:pt x="52" y="0"/>
                </a:lnTo>
                <a:lnTo>
                  <a:pt x="56"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53" name="Freeform 390"/>
          <p:cNvSpPr>
            <a:spLocks/>
          </p:cNvSpPr>
          <p:nvPr/>
        </p:nvSpPr>
        <p:spPr bwMode="auto">
          <a:xfrm>
            <a:off x="2709863" y="3742135"/>
            <a:ext cx="13097" cy="76200"/>
          </a:xfrm>
          <a:custGeom>
            <a:avLst/>
            <a:gdLst>
              <a:gd name="T0" fmla="*/ 2147483646 w 8"/>
              <a:gd name="T1" fmla="*/ 2147483646 h 46"/>
              <a:gd name="T2" fmla="*/ 2147483646 w 8"/>
              <a:gd name="T3" fmla="*/ 2147483646 h 46"/>
              <a:gd name="T4" fmla="*/ 2147483646 w 8"/>
              <a:gd name="T5" fmla="*/ 0 h 46"/>
              <a:gd name="T6" fmla="*/ 0 w 8"/>
              <a:gd name="T7" fmla="*/ 0 h 46"/>
              <a:gd name="T8" fmla="*/ 0 w 8"/>
              <a:gd name="T9" fmla="*/ 2147483646 h 46"/>
              <a:gd name="T10" fmla="*/ 2147483646 w 8"/>
              <a:gd name="T11" fmla="*/ 2147483646 h 46"/>
              <a:gd name="T12" fmla="*/ 0 w 8"/>
              <a:gd name="T13" fmla="*/ 2147483646 h 46"/>
              <a:gd name="T14" fmla="*/ 0 w 8"/>
              <a:gd name="T15" fmla="*/ 2147483646 h 46"/>
              <a:gd name="T16" fmla="*/ 2147483646 w 8"/>
              <a:gd name="T17" fmla="*/ 2147483646 h 46"/>
              <a:gd name="T18" fmla="*/ 2147483646 w 8"/>
              <a:gd name="T19" fmla="*/ 2147483646 h 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46"/>
              <a:gd name="T32" fmla="*/ 8 w 8"/>
              <a:gd name="T33" fmla="*/ 46 h 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46">
                <a:moveTo>
                  <a:pt x="4" y="38"/>
                </a:moveTo>
                <a:lnTo>
                  <a:pt x="8" y="42"/>
                </a:lnTo>
                <a:lnTo>
                  <a:pt x="8" y="0"/>
                </a:lnTo>
                <a:lnTo>
                  <a:pt x="0" y="0"/>
                </a:lnTo>
                <a:lnTo>
                  <a:pt x="0" y="42"/>
                </a:lnTo>
                <a:lnTo>
                  <a:pt x="4" y="46"/>
                </a:lnTo>
                <a:lnTo>
                  <a:pt x="0" y="42"/>
                </a:lnTo>
                <a:lnTo>
                  <a:pt x="0" y="46"/>
                </a:lnTo>
                <a:lnTo>
                  <a:pt x="4" y="46"/>
                </a:lnTo>
                <a:lnTo>
                  <a:pt x="4" y="3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54" name="Freeform 391"/>
          <p:cNvSpPr>
            <a:spLocks/>
          </p:cNvSpPr>
          <p:nvPr/>
        </p:nvSpPr>
        <p:spPr bwMode="auto">
          <a:xfrm>
            <a:off x="5247085" y="4167188"/>
            <a:ext cx="85725" cy="13097"/>
          </a:xfrm>
          <a:custGeom>
            <a:avLst/>
            <a:gdLst>
              <a:gd name="T0" fmla="*/ 2147483646 w 52"/>
              <a:gd name="T1" fmla="*/ 2147483646 h 8"/>
              <a:gd name="T2" fmla="*/ 2147483646 w 52"/>
              <a:gd name="T3" fmla="*/ 2147483646 h 8"/>
              <a:gd name="T4" fmla="*/ 2147483646 w 52"/>
              <a:gd name="T5" fmla="*/ 2147483646 h 8"/>
              <a:gd name="T6" fmla="*/ 2147483646 w 52"/>
              <a:gd name="T7" fmla="*/ 0 h 8"/>
              <a:gd name="T8" fmla="*/ 2147483646 w 52"/>
              <a:gd name="T9" fmla="*/ 0 h 8"/>
              <a:gd name="T10" fmla="*/ 0 w 52"/>
              <a:gd name="T11" fmla="*/ 2147483646 h 8"/>
              <a:gd name="T12" fmla="*/ 2147483646 w 52"/>
              <a:gd name="T13" fmla="*/ 0 h 8"/>
              <a:gd name="T14" fmla="*/ 0 w 52"/>
              <a:gd name="T15" fmla="*/ 0 h 8"/>
              <a:gd name="T16" fmla="*/ 0 w 52"/>
              <a:gd name="T17" fmla="*/ 2147483646 h 8"/>
              <a:gd name="T18" fmla="*/ 2147483646 w 52"/>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
              <a:gd name="T31" fmla="*/ 0 h 8"/>
              <a:gd name="T32" fmla="*/ 52 w 52"/>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 h="8">
                <a:moveTo>
                  <a:pt x="8" y="4"/>
                </a:moveTo>
                <a:lnTo>
                  <a:pt x="4" y="8"/>
                </a:lnTo>
                <a:lnTo>
                  <a:pt x="52" y="8"/>
                </a:lnTo>
                <a:lnTo>
                  <a:pt x="52" y="0"/>
                </a:lnTo>
                <a:lnTo>
                  <a:pt x="4" y="0"/>
                </a:lnTo>
                <a:lnTo>
                  <a:pt x="0" y="4"/>
                </a:lnTo>
                <a:lnTo>
                  <a:pt x="4" y="0"/>
                </a:lnTo>
                <a:lnTo>
                  <a:pt x="0" y="0"/>
                </a:lnTo>
                <a:lnTo>
                  <a:pt x="0" y="4"/>
                </a:lnTo>
                <a:lnTo>
                  <a:pt x="8"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55" name="Freeform 392"/>
          <p:cNvSpPr>
            <a:spLocks/>
          </p:cNvSpPr>
          <p:nvPr/>
        </p:nvSpPr>
        <p:spPr bwMode="auto">
          <a:xfrm>
            <a:off x="5247085" y="4174331"/>
            <a:ext cx="13097" cy="14288"/>
          </a:xfrm>
          <a:custGeom>
            <a:avLst/>
            <a:gdLst>
              <a:gd name="T0" fmla="*/ 2147483646 w 8"/>
              <a:gd name="T1" fmla="*/ 2147483646 h 9"/>
              <a:gd name="T2" fmla="*/ 2147483646 w 8"/>
              <a:gd name="T3" fmla="*/ 2147483646 h 9"/>
              <a:gd name="T4" fmla="*/ 2147483646 w 8"/>
              <a:gd name="T5" fmla="*/ 0 h 9"/>
              <a:gd name="T6" fmla="*/ 0 w 8"/>
              <a:gd name="T7" fmla="*/ 0 h 9"/>
              <a:gd name="T8" fmla="*/ 0 w 8"/>
              <a:gd name="T9" fmla="*/ 2147483646 h 9"/>
              <a:gd name="T10" fmla="*/ 2147483646 w 8"/>
              <a:gd name="T11" fmla="*/ 2147483646 h 9"/>
              <a:gd name="T12" fmla="*/ 2147483646 w 8"/>
              <a:gd name="T13" fmla="*/ 2147483646 h 9"/>
              <a:gd name="T14" fmla="*/ 2147483646 w 8"/>
              <a:gd name="T15" fmla="*/ 2147483646 h 9"/>
              <a:gd name="T16" fmla="*/ 2147483646 w 8"/>
              <a:gd name="T17" fmla="*/ 2147483646 h 9"/>
              <a:gd name="T18" fmla="*/ 2147483646 w 8"/>
              <a:gd name="T19" fmla="*/ 2147483646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9"/>
              <a:gd name="T32" fmla="*/ 8 w 8"/>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9">
                <a:moveTo>
                  <a:pt x="8" y="9"/>
                </a:moveTo>
                <a:lnTo>
                  <a:pt x="8" y="8"/>
                </a:lnTo>
                <a:lnTo>
                  <a:pt x="8" y="0"/>
                </a:lnTo>
                <a:lnTo>
                  <a:pt x="0" y="0"/>
                </a:lnTo>
                <a:lnTo>
                  <a:pt x="0" y="8"/>
                </a:lnTo>
                <a:lnTo>
                  <a:pt x="2" y="4"/>
                </a:lnTo>
                <a:lnTo>
                  <a:pt x="8" y="9"/>
                </a:lnTo>
                <a:lnTo>
                  <a:pt x="8" y="8"/>
                </a:lnTo>
                <a:lnTo>
                  <a:pt x="8" y="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56" name="Freeform 393"/>
          <p:cNvSpPr>
            <a:spLocks/>
          </p:cNvSpPr>
          <p:nvPr/>
        </p:nvSpPr>
        <p:spPr bwMode="auto">
          <a:xfrm>
            <a:off x="5107781" y="4180285"/>
            <a:ext cx="152400" cy="117872"/>
          </a:xfrm>
          <a:custGeom>
            <a:avLst/>
            <a:gdLst>
              <a:gd name="T0" fmla="*/ 2147483646 w 92"/>
              <a:gd name="T1" fmla="*/ 2147483646 h 71"/>
              <a:gd name="T2" fmla="*/ 2147483646 w 92"/>
              <a:gd name="T3" fmla="*/ 2147483646 h 71"/>
              <a:gd name="T4" fmla="*/ 2147483646 w 92"/>
              <a:gd name="T5" fmla="*/ 2147483646 h 71"/>
              <a:gd name="T6" fmla="*/ 2147483646 w 92"/>
              <a:gd name="T7" fmla="*/ 0 h 71"/>
              <a:gd name="T8" fmla="*/ 0 w 92"/>
              <a:gd name="T9" fmla="*/ 2147483646 h 71"/>
              <a:gd name="T10" fmla="*/ 2147483646 w 92"/>
              <a:gd name="T11" fmla="*/ 2147483646 h 71"/>
              <a:gd name="T12" fmla="*/ 2147483646 w 92"/>
              <a:gd name="T13" fmla="*/ 2147483646 h 71"/>
              <a:gd name="T14" fmla="*/ 0 60000 65536"/>
              <a:gd name="T15" fmla="*/ 0 60000 65536"/>
              <a:gd name="T16" fmla="*/ 0 60000 65536"/>
              <a:gd name="T17" fmla="*/ 0 60000 65536"/>
              <a:gd name="T18" fmla="*/ 0 60000 65536"/>
              <a:gd name="T19" fmla="*/ 0 60000 65536"/>
              <a:gd name="T20" fmla="*/ 0 60000 65536"/>
              <a:gd name="T21" fmla="*/ 0 w 92"/>
              <a:gd name="T22" fmla="*/ 0 h 71"/>
              <a:gd name="T23" fmla="*/ 92 w 92"/>
              <a:gd name="T24" fmla="*/ 71 h 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2" h="71">
                <a:moveTo>
                  <a:pt x="4" y="71"/>
                </a:moveTo>
                <a:lnTo>
                  <a:pt x="5" y="71"/>
                </a:lnTo>
                <a:lnTo>
                  <a:pt x="92" y="5"/>
                </a:lnTo>
                <a:lnTo>
                  <a:pt x="86" y="0"/>
                </a:lnTo>
                <a:lnTo>
                  <a:pt x="0" y="63"/>
                </a:lnTo>
                <a:lnTo>
                  <a:pt x="4" y="63"/>
                </a:lnTo>
                <a:lnTo>
                  <a:pt x="4" y="7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57" name="Freeform 394"/>
          <p:cNvSpPr>
            <a:spLocks/>
          </p:cNvSpPr>
          <p:nvPr/>
        </p:nvSpPr>
        <p:spPr bwMode="auto">
          <a:xfrm>
            <a:off x="4869657" y="4271963"/>
            <a:ext cx="245269" cy="26194"/>
          </a:xfrm>
          <a:custGeom>
            <a:avLst/>
            <a:gdLst>
              <a:gd name="T0" fmla="*/ 0 w 148"/>
              <a:gd name="T1" fmla="*/ 2147483646 h 16"/>
              <a:gd name="T2" fmla="*/ 0 w 148"/>
              <a:gd name="T3" fmla="*/ 2147483646 h 16"/>
              <a:gd name="T4" fmla="*/ 2147483646 w 148"/>
              <a:gd name="T5" fmla="*/ 2147483646 h 16"/>
              <a:gd name="T6" fmla="*/ 2147483646 w 148"/>
              <a:gd name="T7" fmla="*/ 2147483646 h 16"/>
              <a:gd name="T8" fmla="*/ 0 w 148"/>
              <a:gd name="T9" fmla="*/ 0 h 16"/>
              <a:gd name="T10" fmla="*/ 0 w 148"/>
              <a:gd name="T11" fmla="*/ 0 h 16"/>
              <a:gd name="T12" fmla="*/ 0 w 148"/>
              <a:gd name="T13" fmla="*/ 2147483646 h 16"/>
              <a:gd name="T14" fmla="*/ 0 60000 65536"/>
              <a:gd name="T15" fmla="*/ 0 60000 65536"/>
              <a:gd name="T16" fmla="*/ 0 60000 65536"/>
              <a:gd name="T17" fmla="*/ 0 60000 65536"/>
              <a:gd name="T18" fmla="*/ 0 60000 65536"/>
              <a:gd name="T19" fmla="*/ 0 60000 65536"/>
              <a:gd name="T20" fmla="*/ 0 60000 65536"/>
              <a:gd name="T21" fmla="*/ 0 w 148"/>
              <a:gd name="T22" fmla="*/ 0 h 16"/>
              <a:gd name="T23" fmla="*/ 148 w 148"/>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8" h="16">
                <a:moveTo>
                  <a:pt x="0" y="10"/>
                </a:moveTo>
                <a:lnTo>
                  <a:pt x="0" y="10"/>
                </a:lnTo>
                <a:lnTo>
                  <a:pt x="148" y="16"/>
                </a:lnTo>
                <a:lnTo>
                  <a:pt x="148" y="8"/>
                </a:lnTo>
                <a:lnTo>
                  <a:pt x="0" y="0"/>
                </a:lnTo>
                <a:lnTo>
                  <a:pt x="0" y="1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58" name="Freeform 395"/>
          <p:cNvSpPr>
            <a:spLocks/>
          </p:cNvSpPr>
          <p:nvPr/>
        </p:nvSpPr>
        <p:spPr bwMode="auto">
          <a:xfrm>
            <a:off x="4843463" y="4271963"/>
            <a:ext cx="26194" cy="16669"/>
          </a:xfrm>
          <a:custGeom>
            <a:avLst/>
            <a:gdLst>
              <a:gd name="T0" fmla="*/ 2147483646 w 16"/>
              <a:gd name="T1" fmla="*/ 2147483646 h 10"/>
              <a:gd name="T2" fmla="*/ 2147483646 w 16"/>
              <a:gd name="T3" fmla="*/ 2147483646 h 10"/>
              <a:gd name="T4" fmla="*/ 2147483646 w 16"/>
              <a:gd name="T5" fmla="*/ 2147483646 h 10"/>
              <a:gd name="T6" fmla="*/ 2147483646 w 16"/>
              <a:gd name="T7" fmla="*/ 0 h 10"/>
              <a:gd name="T8" fmla="*/ 2147483646 w 16"/>
              <a:gd name="T9" fmla="*/ 0 h 10"/>
              <a:gd name="T10" fmla="*/ 0 w 16"/>
              <a:gd name="T11" fmla="*/ 2147483646 h 10"/>
              <a:gd name="T12" fmla="*/ 2147483646 w 16"/>
              <a:gd name="T13" fmla="*/ 0 h 10"/>
              <a:gd name="T14" fmla="*/ 0 w 16"/>
              <a:gd name="T15" fmla="*/ 0 h 10"/>
              <a:gd name="T16" fmla="*/ 0 w 16"/>
              <a:gd name="T17" fmla="*/ 2147483646 h 10"/>
              <a:gd name="T18" fmla="*/ 2147483646 w 16"/>
              <a:gd name="T19" fmla="*/ 2147483646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10"/>
              <a:gd name="T32" fmla="*/ 16 w 16"/>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10">
                <a:moveTo>
                  <a:pt x="8" y="4"/>
                </a:moveTo>
                <a:lnTo>
                  <a:pt x="4" y="10"/>
                </a:lnTo>
                <a:lnTo>
                  <a:pt x="16" y="10"/>
                </a:lnTo>
                <a:lnTo>
                  <a:pt x="16" y="0"/>
                </a:lnTo>
                <a:lnTo>
                  <a:pt x="4" y="0"/>
                </a:lnTo>
                <a:lnTo>
                  <a:pt x="0" y="4"/>
                </a:lnTo>
                <a:lnTo>
                  <a:pt x="4" y="0"/>
                </a:lnTo>
                <a:lnTo>
                  <a:pt x="0" y="0"/>
                </a:lnTo>
                <a:lnTo>
                  <a:pt x="0" y="4"/>
                </a:lnTo>
                <a:lnTo>
                  <a:pt x="8"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59" name="Freeform 396"/>
          <p:cNvSpPr>
            <a:spLocks/>
          </p:cNvSpPr>
          <p:nvPr/>
        </p:nvSpPr>
        <p:spPr bwMode="auto">
          <a:xfrm>
            <a:off x="4843463" y="4277916"/>
            <a:ext cx="13097" cy="85725"/>
          </a:xfrm>
          <a:custGeom>
            <a:avLst/>
            <a:gdLst>
              <a:gd name="T0" fmla="*/ 2147483646 w 8"/>
              <a:gd name="T1" fmla="*/ 2147483646 h 52"/>
              <a:gd name="T2" fmla="*/ 2147483646 w 8"/>
              <a:gd name="T3" fmla="*/ 2147483646 h 52"/>
              <a:gd name="T4" fmla="*/ 2147483646 w 8"/>
              <a:gd name="T5" fmla="*/ 0 h 52"/>
              <a:gd name="T6" fmla="*/ 0 w 8"/>
              <a:gd name="T7" fmla="*/ 0 h 52"/>
              <a:gd name="T8" fmla="*/ 0 w 8"/>
              <a:gd name="T9" fmla="*/ 2147483646 h 52"/>
              <a:gd name="T10" fmla="*/ 2147483646 w 8"/>
              <a:gd name="T11" fmla="*/ 2147483646 h 52"/>
              <a:gd name="T12" fmla="*/ 0 w 8"/>
              <a:gd name="T13" fmla="*/ 2147483646 h 52"/>
              <a:gd name="T14" fmla="*/ 0 w 8"/>
              <a:gd name="T15" fmla="*/ 2147483646 h 52"/>
              <a:gd name="T16" fmla="*/ 2147483646 w 8"/>
              <a:gd name="T17" fmla="*/ 2147483646 h 52"/>
              <a:gd name="T18" fmla="*/ 2147483646 w 8"/>
              <a:gd name="T19" fmla="*/ 2147483646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52"/>
              <a:gd name="T32" fmla="*/ 8 w 8"/>
              <a:gd name="T33" fmla="*/ 52 h 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52">
                <a:moveTo>
                  <a:pt x="4" y="44"/>
                </a:moveTo>
                <a:lnTo>
                  <a:pt x="8" y="48"/>
                </a:lnTo>
                <a:lnTo>
                  <a:pt x="8" y="0"/>
                </a:lnTo>
                <a:lnTo>
                  <a:pt x="0" y="0"/>
                </a:lnTo>
                <a:lnTo>
                  <a:pt x="0" y="48"/>
                </a:lnTo>
                <a:lnTo>
                  <a:pt x="4" y="52"/>
                </a:lnTo>
                <a:lnTo>
                  <a:pt x="0" y="48"/>
                </a:lnTo>
                <a:lnTo>
                  <a:pt x="0" y="52"/>
                </a:lnTo>
                <a:lnTo>
                  <a:pt x="4" y="52"/>
                </a:lnTo>
                <a:lnTo>
                  <a:pt x="4" y="4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60" name="Freeform 397"/>
          <p:cNvSpPr>
            <a:spLocks/>
          </p:cNvSpPr>
          <p:nvPr/>
        </p:nvSpPr>
        <p:spPr bwMode="auto">
          <a:xfrm>
            <a:off x="4850607" y="4350544"/>
            <a:ext cx="489347" cy="13097"/>
          </a:xfrm>
          <a:custGeom>
            <a:avLst/>
            <a:gdLst>
              <a:gd name="T0" fmla="*/ 2147483646 w 296"/>
              <a:gd name="T1" fmla="*/ 2147483646 h 8"/>
              <a:gd name="T2" fmla="*/ 2147483646 w 296"/>
              <a:gd name="T3" fmla="*/ 0 h 8"/>
              <a:gd name="T4" fmla="*/ 0 w 296"/>
              <a:gd name="T5" fmla="*/ 0 h 8"/>
              <a:gd name="T6" fmla="*/ 0 w 296"/>
              <a:gd name="T7" fmla="*/ 2147483646 h 8"/>
              <a:gd name="T8" fmla="*/ 2147483646 w 296"/>
              <a:gd name="T9" fmla="*/ 2147483646 h 8"/>
              <a:gd name="T10" fmla="*/ 2147483646 w 296"/>
              <a:gd name="T11" fmla="*/ 2147483646 h 8"/>
              <a:gd name="T12" fmla="*/ 2147483646 w 296"/>
              <a:gd name="T13" fmla="*/ 2147483646 h 8"/>
              <a:gd name="T14" fmla="*/ 2147483646 w 296"/>
              <a:gd name="T15" fmla="*/ 2147483646 h 8"/>
              <a:gd name="T16" fmla="*/ 2147483646 w 296"/>
              <a:gd name="T17" fmla="*/ 2147483646 h 8"/>
              <a:gd name="T18" fmla="*/ 2147483646 w 296"/>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6"/>
              <a:gd name="T31" fmla="*/ 0 h 8"/>
              <a:gd name="T32" fmla="*/ 296 w 296"/>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6" h="8">
                <a:moveTo>
                  <a:pt x="288" y="4"/>
                </a:moveTo>
                <a:lnTo>
                  <a:pt x="292" y="0"/>
                </a:lnTo>
                <a:lnTo>
                  <a:pt x="0" y="0"/>
                </a:lnTo>
                <a:lnTo>
                  <a:pt x="0" y="8"/>
                </a:lnTo>
                <a:lnTo>
                  <a:pt x="292" y="8"/>
                </a:lnTo>
                <a:lnTo>
                  <a:pt x="296" y="4"/>
                </a:lnTo>
                <a:lnTo>
                  <a:pt x="292" y="8"/>
                </a:lnTo>
                <a:lnTo>
                  <a:pt x="296" y="8"/>
                </a:lnTo>
                <a:lnTo>
                  <a:pt x="296" y="4"/>
                </a:lnTo>
                <a:lnTo>
                  <a:pt x="288"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61" name="Freeform 398"/>
          <p:cNvSpPr>
            <a:spLocks/>
          </p:cNvSpPr>
          <p:nvPr/>
        </p:nvSpPr>
        <p:spPr bwMode="auto">
          <a:xfrm>
            <a:off x="5326857" y="4167188"/>
            <a:ext cx="13097" cy="190500"/>
          </a:xfrm>
          <a:custGeom>
            <a:avLst/>
            <a:gdLst>
              <a:gd name="T0" fmla="*/ 2147483646 w 8"/>
              <a:gd name="T1" fmla="*/ 2147483646 h 115"/>
              <a:gd name="T2" fmla="*/ 0 w 8"/>
              <a:gd name="T3" fmla="*/ 2147483646 h 115"/>
              <a:gd name="T4" fmla="*/ 0 w 8"/>
              <a:gd name="T5" fmla="*/ 2147483646 h 115"/>
              <a:gd name="T6" fmla="*/ 2147483646 w 8"/>
              <a:gd name="T7" fmla="*/ 2147483646 h 115"/>
              <a:gd name="T8" fmla="*/ 2147483646 w 8"/>
              <a:gd name="T9" fmla="*/ 2147483646 h 115"/>
              <a:gd name="T10" fmla="*/ 2147483646 w 8"/>
              <a:gd name="T11" fmla="*/ 0 h 115"/>
              <a:gd name="T12" fmla="*/ 2147483646 w 8"/>
              <a:gd name="T13" fmla="*/ 2147483646 h 115"/>
              <a:gd name="T14" fmla="*/ 2147483646 w 8"/>
              <a:gd name="T15" fmla="*/ 0 h 115"/>
              <a:gd name="T16" fmla="*/ 2147483646 w 8"/>
              <a:gd name="T17" fmla="*/ 0 h 115"/>
              <a:gd name="T18" fmla="*/ 2147483646 w 8"/>
              <a:gd name="T19" fmla="*/ 2147483646 h 1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15"/>
              <a:gd name="T32" fmla="*/ 8 w 8"/>
              <a:gd name="T33" fmla="*/ 115 h 1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15">
                <a:moveTo>
                  <a:pt x="4" y="8"/>
                </a:moveTo>
                <a:lnTo>
                  <a:pt x="0" y="4"/>
                </a:lnTo>
                <a:lnTo>
                  <a:pt x="0" y="115"/>
                </a:lnTo>
                <a:lnTo>
                  <a:pt x="8" y="115"/>
                </a:lnTo>
                <a:lnTo>
                  <a:pt x="8" y="4"/>
                </a:lnTo>
                <a:lnTo>
                  <a:pt x="4" y="0"/>
                </a:lnTo>
                <a:lnTo>
                  <a:pt x="8" y="4"/>
                </a:lnTo>
                <a:lnTo>
                  <a:pt x="8" y="0"/>
                </a:lnTo>
                <a:lnTo>
                  <a:pt x="4" y="0"/>
                </a:lnTo>
                <a:lnTo>
                  <a:pt x="4" y="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62" name="Freeform 399"/>
          <p:cNvSpPr>
            <a:spLocks/>
          </p:cNvSpPr>
          <p:nvPr/>
        </p:nvSpPr>
        <p:spPr bwMode="auto">
          <a:xfrm>
            <a:off x="4800600" y="4271963"/>
            <a:ext cx="15479" cy="85725"/>
          </a:xfrm>
          <a:custGeom>
            <a:avLst/>
            <a:gdLst>
              <a:gd name="T0" fmla="*/ 2147483646 w 9"/>
              <a:gd name="T1" fmla="*/ 2147483646 h 52"/>
              <a:gd name="T2" fmla="*/ 0 w 9"/>
              <a:gd name="T3" fmla="*/ 2147483646 h 52"/>
              <a:gd name="T4" fmla="*/ 0 w 9"/>
              <a:gd name="T5" fmla="*/ 2147483646 h 52"/>
              <a:gd name="T6" fmla="*/ 2147483646 w 9"/>
              <a:gd name="T7" fmla="*/ 2147483646 h 52"/>
              <a:gd name="T8" fmla="*/ 2147483646 w 9"/>
              <a:gd name="T9" fmla="*/ 2147483646 h 52"/>
              <a:gd name="T10" fmla="*/ 2147483646 w 9"/>
              <a:gd name="T11" fmla="*/ 0 h 52"/>
              <a:gd name="T12" fmla="*/ 2147483646 w 9"/>
              <a:gd name="T13" fmla="*/ 2147483646 h 52"/>
              <a:gd name="T14" fmla="*/ 2147483646 w 9"/>
              <a:gd name="T15" fmla="*/ 0 h 52"/>
              <a:gd name="T16" fmla="*/ 2147483646 w 9"/>
              <a:gd name="T17" fmla="*/ 0 h 52"/>
              <a:gd name="T18" fmla="*/ 2147483646 w 9"/>
              <a:gd name="T19" fmla="*/ 2147483646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52"/>
              <a:gd name="T32" fmla="*/ 9 w 9"/>
              <a:gd name="T33" fmla="*/ 52 h 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52">
                <a:moveTo>
                  <a:pt x="3" y="10"/>
                </a:moveTo>
                <a:lnTo>
                  <a:pt x="0" y="4"/>
                </a:lnTo>
                <a:lnTo>
                  <a:pt x="0" y="52"/>
                </a:lnTo>
                <a:lnTo>
                  <a:pt x="9" y="52"/>
                </a:lnTo>
                <a:lnTo>
                  <a:pt x="9" y="4"/>
                </a:lnTo>
                <a:lnTo>
                  <a:pt x="3" y="0"/>
                </a:lnTo>
                <a:lnTo>
                  <a:pt x="9" y="4"/>
                </a:lnTo>
                <a:lnTo>
                  <a:pt x="9" y="0"/>
                </a:lnTo>
                <a:lnTo>
                  <a:pt x="3" y="0"/>
                </a:lnTo>
                <a:lnTo>
                  <a:pt x="3" y="1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63" name="Freeform 400"/>
          <p:cNvSpPr>
            <a:spLocks/>
          </p:cNvSpPr>
          <p:nvPr/>
        </p:nvSpPr>
        <p:spPr bwMode="auto">
          <a:xfrm>
            <a:off x="4752975" y="4271963"/>
            <a:ext cx="52388" cy="16669"/>
          </a:xfrm>
          <a:custGeom>
            <a:avLst/>
            <a:gdLst>
              <a:gd name="T0" fmla="*/ 2147483646 w 32"/>
              <a:gd name="T1" fmla="*/ 2147483646 h 10"/>
              <a:gd name="T2" fmla="*/ 2147483646 w 32"/>
              <a:gd name="T3" fmla="*/ 2147483646 h 10"/>
              <a:gd name="T4" fmla="*/ 2147483646 w 32"/>
              <a:gd name="T5" fmla="*/ 2147483646 h 10"/>
              <a:gd name="T6" fmla="*/ 2147483646 w 32"/>
              <a:gd name="T7" fmla="*/ 0 h 10"/>
              <a:gd name="T8" fmla="*/ 2147483646 w 32"/>
              <a:gd name="T9" fmla="*/ 0 h 10"/>
              <a:gd name="T10" fmla="*/ 0 w 32"/>
              <a:gd name="T11" fmla="*/ 2147483646 h 10"/>
              <a:gd name="T12" fmla="*/ 2147483646 w 32"/>
              <a:gd name="T13" fmla="*/ 0 h 10"/>
              <a:gd name="T14" fmla="*/ 0 w 32"/>
              <a:gd name="T15" fmla="*/ 0 h 10"/>
              <a:gd name="T16" fmla="*/ 0 w 32"/>
              <a:gd name="T17" fmla="*/ 2147483646 h 10"/>
              <a:gd name="T18" fmla="*/ 2147483646 w 32"/>
              <a:gd name="T19" fmla="*/ 2147483646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0"/>
              <a:gd name="T32" fmla="*/ 32 w 32"/>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0">
                <a:moveTo>
                  <a:pt x="9" y="4"/>
                </a:moveTo>
                <a:lnTo>
                  <a:pt x="6" y="10"/>
                </a:lnTo>
                <a:lnTo>
                  <a:pt x="32" y="10"/>
                </a:lnTo>
                <a:lnTo>
                  <a:pt x="32" y="0"/>
                </a:lnTo>
                <a:lnTo>
                  <a:pt x="6" y="0"/>
                </a:lnTo>
                <a:lnTo>
                  <a:pt x="0" y="4"/>
                </a:lnTo>
                <a:lnTo>
                  <a:pt x="6" y="0"/>
                </a:lnTo>
                <a:lnTo>
                  <a:pt x="0" y="0"/>
                </a:lnTo>
                <a:lnTo>
                  <a:pt x="0" y="4"/>
                </a:lnTo>
                <a:lnTo>
                  <a:pt x="9"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64" name="Freeform 401"/>
          <p:cNvSpPr>
            <a:spLocks/>
          </p:cNvSpPr>
          <p:nvPr/>
        </p:nvSpPr>
        <p:spPr bwMode="auto">
          <a:xfrm>
            <a:off x="4752975" y="4277917"/>
            <a:ext cx="14288" cy="29765"/>
          </a:xfrm>
          <a:custGeom>
            <a:avLst/>
            <a:gdLst>
              <a:gd name="T0" fmla="*/ 2147483646 w 9"/>
              <a:gd name="T1" fmla="*/ 2147483646 h 18"/>
              <a:gd name="T2" fmla="*/ 2147483646 w 9"/>
              <a:gd name="T3" fmla="*/ 2147483646 h 18"/>
              <a:gd name="T4" fmla="*/ 2147483646 w 9"/>
              <a:gd name="T5" fmla="*/ 0 h 18"/>
              <a:gd name="T6" fmla="*/ 0 w 9"/>
              <a:gd name="T7" fmla="*/ 0 h 18"/>
              <a:gd name="T8" fmla="*/ 0 w 9"/>
              <a:gd name="T9" fmla="*/ 2147483646 h 18"/>
              <a:gd name="T10" fmla="*/ 2147483646 w 9"/>
              <a:gd name="T11" fmla="*/ 2147483646 h 18"/>
              <a:gd name="T12" fmla="*/ 2147483646 w 9"/>
              <a:gd name="T13" fmla="*/ 2147483646 h 18"/>
              <a:gd name="T14" fmla="*/ 2147483646 w 9"/>
              <a:gd name="T15" fmla="*/ 2147483646 h 18"/>
              <a:gd name="T16" fmla="*/ 2147483646 w 9"/>
              <a:gd name="T17" fmla="*/ 2147483646 h 18"/>
              <a:gd name="T18" fmla="*/ 2147483646 w 9"/>
              <a:gd name="T19" fmla="*/ 2147483646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8"/>
              <a:gd name="T32" fmla="*/ 9 w 9"/>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8">
                <a:moveTo>
                  <a:pt x="6" y="18"/>
                </a:moveTo>
                <a:lnTo>
                  <a:pt x="9" y="14"/>
                </a:lnTo>
                <a:lnTo>
                  <a:pt x="9" y="0"/>
                </a:lnTo>
                <a:lnTo>
                  <a:pt x="0" y="0"/>
                </a:lnTo>
                <a:lnTo>
                  <a:pt x="0" y="14"/>
                </a:lnTo>
                <a:lnTo>
                  <a:pt x="6" y="10"/>
                </a:lnTo>
                <a:lnTo>
                  <a:pt x="6" y="18"/>
                </a:lnTo>
                <a:lnTo>
                  <a:pt x="9" y="18"/>
                </a:lnTo>
                <a:lnTo>
                  <a:pt x="9" y="14"/>
                </a:lnTo>
                <a:lnTo>
                  <a:pt x="6" y="1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65" name="Freeform 402"/>
          <p:cNvSpPr>
            <a:spLocks/>
          </p:cNvSpPr>
          <p:nvPr/>
        </p:nvSpPr>
        <p:spPr bwMode="auto">
          <a:xfrm>
            <a:off x="4086225" y="4294585"/>
            <a:ext cx="676275" cy="13097"/>
          </a:xfrm>
          <a:custGeom>
            <a:avLst/>
            <a:gdLst>
              <a:gd name="T0" fmla="*/ 0 w 409"/>
              <a:gd name="T1" fmla="*/ 2147483646 h 8"/>
              <a:gd name="T2" fmla="*/ 2147483646 w 409"/>
              <a:gd name="T3" fmla="*/ 2147483646 h 8"/>
              <a:gd name="T4" fmla="*/ 2147483646 w 409"/>
              <a:gd name="T5" fmla="*/ 2147483646 h 8"/>
              <a:gd name="T6" fmla="*/ 2147483646 w 409"/>
              <a:gd name="T7" fmla="*/ 0 h 8"/>
              <a:gd name="T8" fmla="*/ 2147483646 w 409"/>
              <a:gd name="T9" fmla="*/ 0 h 8"/>
              <a:gd name="T10" fmla="*/ 2147483646 w 409"/>
              <a:gd name="T11" fmla="*/ 2147483646 h 8"/>
              <a:gd name="T12" fmla="*/ 0 w 409"/>
              <a:gd name="T13" fmla="*/ 2147483646 h 8"/>
              <a:gd name="T14" fmla="*/ 0 w 409"/>
              <a:gd name="T15" fmla="*/ 2147483646 h 8"/>
              <a:gd name="T16" fmla="*/ 2147483646 w 409"/>
              <a:gd name="T17" fmla="*/ 2147483646 h 8"/>
              <a:gd name="T18" fmla="*/ 0 w 409"/>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9"/>
              <a:gd name="T31" fmla="*/ 0 h 8"/>
              <a:gd name="T32" fmla="*/ 409 w 409"/>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9" h="8">
                <a:moveTo>
                  <a:pt x="0" y="4"/>
                </a:moveTo>
                <a:lnTo>
                  <a:pt x="4" y="8"/>
                </a:lnTo>
                <a:lnTo>
                  <a:pt x="409" y="8"/>
                </a:lnTo>
                <a:lnTo>
                  <a:pt x="409" y="0"/>
                </a:lnTo>
                <a:lnTo>
                  <a:pt x="4" y="0"/>
                </a:lnTo>
                <a:lnTo>
                  <a:pt x="8" y="4"/>
                </a:lnTo>
                <a:lnTo>
                  <a:pt x="0" y="4"/>
                </a:lnTo>
                <a:lnTo>
                  <a:pt x="0" y="8"/>
                </a:lnTo>
                <a:lnTo>
                  <a:pt x="4" y="8"/>
                </a:lnTo>
                <a:lnTo>
                  <a:pt x="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66" name="Freeform 403"/>
          <p:cNvSpPr>
            <a:spLocks/>
          </p:cNvSpPr>
          <p:nvPr/>
        </p:nvSpPr>
        <p:spPr bwMode="auto">
          <a:xfrm>
            <a:off x="4086226" y="4256485"/>
            <a:ext cx="13097" cy="45244"/>
          </a:xfrm>
          <a:custGeom>
            <a:avLst/>
            <a:gdLst>
              <a:gd name="T0" fmla="*/ 2147483646 w 8"/>
              <a:gd name="T1" fmla="*/ 2147483646 h 27"/>
              <a:gd name="T2" fmla="*/ 0 w 8"/>
              <a:gd name="T3" fmla="*/ 2147483646 h 27"/>
              <a:gd name="T4" fmla="*/ 0 w 8"/>
              <a:gd name="T5" fmla="*/ 2147483646 h 27"/>
              <a:gd name="T6" fmla="*/ 2147483646 w 8"/>
              <a:gd name="T7" fmla="*/ 2147483646 h 27"/>
              <a:gd name="T8" fmla="*/ 2147483646 w 8"/>
              <a:gd name="T9" fmla="*/ 2147483646 h 27"/>
              <a:gd name="T10" fmla="*/ 2147483646 w 8"/>
              <a:gd name="T11" fmla="*/ 0 h 27"/>
              <a:gd name="T12" fmla="*/ 2147483646 w 8"/>
              <a:gd name="T13" fmla="*/ 2147483646 h 27"/>
              <a:gd name="T14" fmla="*/ 2147483646 w 8"/>
              <a:gd name="T15" fmla="*/ 0 h 27"/>
              <a:gd name="T16" fmla="*/ 2147483646 w 8"/>
              <a:gd name="T17" fmla="*/ 0 h 27"/>
              <a:gd name="T18" fmla="*/ 2147483646 w 8"/>
              <a:gd name="T19" fmla="*/ 2147483646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27"/>
              <a:gd name="T32" fmla="*/ 8 w 8"/>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27">
                <a:moveTo>
                  <a:pt x="4" y="9"/>
                </a:moveTo>
                <a:lnTo>
                  <a:pt x="0" y="4"/>
                </a:lnTo>
                <a:lnTo>
                  <a:pt x="0" y="27"/>
                </a:lnTo>
                <a:lnTo>
                  <a:pt x="8" y="27"/>
                </a:lnTo>
                <a:lnTo>
                  <a:pt x="8" y="4"/>
                </a:lnTo>
                <a:lnTo>
                  <a:pt x="4" y="0"/>
                </a:lnTo>
                <a:lnTo>
                  <a:pt x="8" y="4"/>
                </a:lnTo>
                <a:lnTo>
                  <a:pt x="8" y="0"/>
                </a:lnTo>
                <a:lnTo>
                  <a:pt x="4" y="0"/>
                </a:lnTo>
                <a:lnTo>
                  <a:pt x="4" y="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67" name="Freeform 404"/>
          <p:cNvSpPr>
            <a:spLocks/>
          </p:cNvSpPr>
          <p:nvPr/>
        </p:nvSpPr>
        <p:spPr bwMode="auto">
          <a:xfrm>
            <a:off x="3671888" y="4256485"/>
            <a:ext cx="421481" cy="15478"/>
          </a:xfrm>
          <a:custGeom>
            <a:avLst/>
            <a:gdLst>
              <a:gd name="T0" fmla="*/ 2147483646 w 255"/>
              <a:gd name="T1" fmla="*/ 2147483646 h 9"/>
              <a:gd name="T2" fmla="*/ 2147483646 w 255"/>
              <a:gd name="T3" fmla="*/ 2147483646 h 9"/>
              <a:gd name="T4" fmla="*/ 2147483646 w 255"/>
              <a:gd name="T5" fmla="*/ 2147483646 h 9"/>
              <a:gd name="T6" fmla="*/ 2147483646 w 255"/>
              <a:gd name="T7" fmla="*/ 0 h 9"/>
              <a:gd name="T8" fmla="*/ 2147483646 w 255"/>
              <a:gd name="T9" fmla="*/ 0 h 9"/>
              <a:gd name="T10" fmla="*/ 0 w 255"/>
              <a:gd name="T11" fmla="*/ 2147483646 h 9"/>
              <a:gd name="T12" fmla="*/ 2147483646 w 255"/>
              <a:gd name="T13" fmla="*/ 0 h 9"/>
              <a:gd name="T14" fmla="*/ 0 w 255"/>
              <a:gd name="T15" fmla="*/ 0 h 9"/>
              <a:gd name="T16" fmla="*/ 0 w 255"/>
              <a:gd name="T17" fmla="*/ 2147483646 h 9"/>
              <a:gd name="T18" fmla="*/ 2147483646 w 255"/>
              <a:gd name="T19" fmla="*/ 2147483646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5"/>
              <a:gd name="T31" fmla="*/ 0 h 9"/>
              <a:gd name="T32" fmla="*/ 255 w 255"/>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5" h="9">
                <a:moveTo>
                  <a:pt x="7" y="4"/>
                </a:moveTo>
                <a:lnTo>
                  <a:pt x="3" y="9"/>
                </a:lnTo>
                <a:lnTo>
                  <a:pt x="255" y="9"/>
                </a:lnTo>
                <a:lnTo>
                  <a:pt x="255" y="0"/>
                </a:lnTo>
                <a:lnTo>
                  <a:pt x="3" y="0"/>
                </a:lnTo>
                <a:lnTo>
                  <a:pt x="0" y="4"/>
                </a:lnTo>
                <a:lnTo>
                  <a:pt x="3" y="0"/>
                </a:lnTo>
                <a:lnTo>
                  <a:pt x="0" y="0"/>
                </a:lnTo>
                <a:lnTo>
                  <a:pt x="0" y="4"/>
                </a:lnTo>
                <a:lnTo>
                  <a:pt x="7"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68" name="Freeform 405"/>
          <p:cNvSpPr>
            <a:spLocks/>
          </p:cNvSpPr>
          <p:nvPr/>
        </p:nvSpPr>
        <p:spPr bwMode="auto">
          <a:xfrm>
            <a:off x="3671888" y="4263628"/>
            <a:ext cx="11906" cy="100013"/>
          </a:xfrm>
          <a:custGeom>
            <a:avLst/>
            <a:gdLst>
              <a:gd name="T0" fmla="*/ 2147483646 w 7"/>
              <a:gd name="T1" fmla="*/ 2147483646 h 61"/>
              <a:gd name="T2" fmla="*/ 2147483646 w 7"/>
              <a:gd name="T3" fmla="*/ 2147483646 h 61"/>
              <a:gd name="T4" fmla="*/ 2147483646 w 7"/>
              <a:gd name="T5" fmla="*/ 0 h 61"/>
              <a:gd name="T6" fmla="*/ 0 w 7"/>
              <a:gd name="T7" fmla="*/ 0 h 61"/>
              <a:gd name="T8" fmla="*/ 0 w 7"/>
              <a:gd name="T9" fmla="*/ 2147483646 h 61"/>
              <a:gd name="T10" fmla="*/ 2147483646 w 7"/>
              <a:gd name="T11" fmla="*/ 2147483646 h 61"/>
              <a:gd name="T12" fmla="*/ 0 w 7"/>
              <a:gd name="T13" fmla="*/ 2147483646 h 61"/>
              <a:gd name="T14" fmla="*/ 0 w 7"/>
              <a:gd name="T15" fmla="*/ 2147483646 h 61"/>
              <a:gd name="T16" fmla="*/ 2147483646 w 7"/>
              <a:gd name="T17" fmla="*/ 2147483646 h 61"/>
              <a:gd name="T18" fmla="*/ 2147483646 w 7"/>
              <a:gd name="T19" fmla="*/ 2147483646 h 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61"/>
              <a:gd name="T32" fmla="*/ 7 w 7"/>
              <a:gd name="T33" fmla="*/ 61 h 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61">
                <a:moveTo>
                  <a:pt x="3" y="53"/>
                </a:moveTo>
                <a:lnTo>
                  <a:pt x="7" y="57"/>
                </a:lnTo>
                <a:lnTo>
                  <a:pt x="7" y="0"/>
                </a:lnTo>
                <a:lnTo>
                  <a:pt x="0" y="0"/>
                </a:lnTo>
                <a:lnTo>
                  <a:pt x="0" y="57"/>
                </a:lnTo>
                <a:lnTo>
                  <a:pt x="3" y="61"/>
                </a:lnTo>
                <a:lnTo>
                  <a:pt x="0" y="57"/>
                </a:lnTo>
                <a:lnTo>
                  <a:pt x="0" y="61"/>
                </a:lnTo>
                <a:lnTo>
                  <a:pt x="3" y="61"/>
                </a:lnTo>
                <a:lnTo>
                  <a:pt x="3" y="5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69" name="Freeform 406"/>
          <p:cNvSpPr>
            <a:spLocks/>
          </p:cNvSpPr>
          <p:nvPr/>
        </p:nvSpPr>
        <p:spPr bwMode="auto">
          <a:xfrm>
            <a:off x="3676650" y="4350544"/>
            <a:ext cx="1139429" cy="13097"/>
          </a:xfrm>
          <a:custGeom>
            <a:avLst/>
            <a:gdLst>
              <a:gd name="T0" fmla="*/ 2147483646 w 689"/>
              <a:gd name="T1" fmla="*/ 2147483646 h 8"/>
              <a:gd name="T2" fmla="*/ 2147483646 w 689"/>
              <a:gd name="T3" fmla="*/ 0 h 8"/>
              <a:gd name="T4" fmla="*/ 0 w 689"/>
              <a:gd name="T5" fmla="*/ 0 h 8"/>
              <a:gd name="T6" fmla="*/ 0 w 689"/>
              <a:gd name="T7" fmla="*/ 2147483646 h 8"/>
              <a:gd name="T8" fmla="*/ 2147483646 w 689"/>
              <a:gd name="T9" fmla="*/ 2147483646 h 8"/>
              <a:gd name="T10" fmla="*/ 2147483646 w 689"/>
              <a:gd name="T11" fmla="*/ 2147483646 h 8"/>
              <a:gd name="T12" fmla="*/ 2147483646 w 689"/>
              <a:gd name="T13" fmla="*/ 2147483646 h 8"/>
              <a:gd name="T14" fmla="*/ 2147483646 w 689"/>
              <a:gd name="T15" fmla="*/ 2147483646 h 8"/>
              <a:gd name="T16" fmla="*/ 2147483646 w 689"/>
              <a:gd name="T17" fmla="*/ 2147483646 h 8"/>
              <a:gd name="T18" fmla="*/ 2147483646 w 689"/>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9"/>
              <a:gd name="T31" fmla="*/ 0 h 8"/>
              <a:gd name="T32" fmla="*/ 689 w 689"/>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9" h="8">
                <a:moveTo>
                  <a:pt x="680" y="4"/>
                </a:moveTo>
                <a:lnTo>
                  <a:pt x="683" y="0"/>
                </a:lnTo>
                <a:lnTo>
                  <a:pt x="0" y="0"/>
                </a:lnTo>
                <a:lnTo>
                  <a:pt x="0" y="8"/>
                </a:lnTo>
                <a:lnTo>
                  <a:pt x="683" y="8"/>
                </a:lnTo>
                <a:lnTo>
                  <a:pt x="689" y="4"/>
                </a:lnTo>
                <a:lnTo>
                  <a:pt x="683" y="8"/>
                </a:lnTo>
                <a:lnTo>
                  <a:pt x="689" y="8"/>
                </a:lnTo>
                <a:lnTo>
                  <a:pt x="689" y="4"/>
                </a:lnTo>
                <a:lnTo>
                  <a:pt x="68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70" name="Freeform 407"/>
          <p:cNvSpPr>
            <a:spLocks/>
          </p:cNvSpPr>
          <p:nvPr/>
        </p:nvSpPr>
        <p:spPr bwMode="auto">
          <a:xfrm>
            <a:off x="3607594" y="4256485"/>
            <a:ext cx="13097" cy="101203"/>
          </a:xfrm>
          <a:custGeom>
            <a:avLst/>
            <a:gdLst>
              <a:gd name="T0" fmla="*/ 2147483646 w 8"/>
              <a:gd name="T1" fmla="*/ 2147483646 h 61"/>
              <a:gd name="T2" fmla="*/ 0 w 8"/>
              <a:gd name="T3" fmla="*/ 2147483646 h 61"/>
              <a:gd name="T4" fmla="*/ 0 w 8"/>
              <a:gd name="T5" fmla="*/ 2147483646 h 61"/>
              <a:gd name="T6" fmla="*/ 2147483646 w 8"/>
              <a:gd name="T7" fmla="*/ 2147483646 h 61"/>
              <a:gd name="T8" fmla="*/ 2147483646 w 8"/>
              <a:gd name="T9" fmla="*/ 2147483646 h 61"/>
              <a:gd name="T10" fmla="*/ 2147483646 w 8"/>
              <a:gd name="T11" fmla="*/ 0 h 61"/>
              <a:gd name="T12" fmla="*/ 2147483646 w 8"/>
              <a:gd name="T13" fmla="*/ 2147483646 h 61"/>
              <a:gd name="T14" fmla="*/ 2147483646 w 8"/>
              <a:gd name="T15" fmla="*/ 0 h 61"/>
              <a:gd name="T16" fmla="*/ 2147483646 w 8"/>
              <a:gd name="T17" fmla="*/ 0 h 61"/>
              <a:gd name="T18" fmla="*/ 2147483646 w 8"/>
              <a:gd name="T19" fmla="*/ 2147483646 h 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61"/>
              <a:gd name="T32" fmla="*/ 8 w 8"/>
              <a:gd name="T33" fmla="*/ 61 h 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61">
                <a:moveTo>
                  <a:pt x="4" y="9"/>
                </a:moveTo>
                <a:lnTo>
                  <a:pt x="0" y="4"/>
                </a:lnTo>
                <a:lnTo>
                  <a:pt x="0" y="61"/>
                </a:lnTo>
                <a:lnTo>
                  <a:pt x="8" y="61"/>
                </a:lnTo>
                <a:lnTo>
                  <a:pt x="8" y="4"/>
                </a:lnTo>
                <a:lnTo>
                  <a:pt x="4" y="0"/>
                </a:lnTo>
                <a:lnTo>
                  <a:pt x="8" y="4"/>
                </a:lnTo>
                <a:lnTo>
                  <a:pt x="8" y="0"/>
                </a:lnTo>
                <a:lnTo>
                  <a:pt x="4" y="0"/>
                </a:lnTo>
                <a:lnTo>
                  <a:pt x="4" y="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71" name="Freeform 408"/>
          <p:cNvSpPr>
            <a:spLocks/>
          </p:cNvSpPr>
          <p:nvPr/>
        </p:nvSpPr>
        <p:spPr bwMode="auto">
          <a:xfrm>
            <a:off x="3604022" y="4256485"/>
            <a:ext cx="13097" cy="15478"/>
          </a:xfrm>
          <a:custGeom>
            <a:avLst/>
            <a:gdLst>
              <a:gd name="T0" fmla="*/ 0 w 8"/>
              <a:gd name="T1" fmla="*/ 2147483646 h 9"/>
              <a:gd name="T2" fmla="*/ 2147483646 w 8"/>
              <a:gd name="T3" fmla="*/ 2147483646 h 9"/>
              <a:gd name="T4" fmla="*/ 2147483646 w 8"/>
              <a:gd name="T5" fmla="*/ 2147483646 h 9"/>
              <a:gd name="T6" fmla="*/ 2147483646 w 8"/>
              <a:gd name="T7" fmla="*/ 0 h 9"/>
              <a:gd name="T8" fmla="*/ 2147483646 w 8"/>
              <a:gd name="T9" fmla="*/ 0 h 9"/>
              <a:gd name="T10" fmla="*/ 2147483646 w 8"/>
              <a:gd name="T11" fmla="*/ 2147483646 h 9"/>
              <a:gd name="T12" fmla="*/ 0 w 8"/>
              <a:gd name="T13" fmla="*/ 2147483646 h 9"/>
              <a:gd name="T14" fmla="*/ 0 w 8"/>
              <a:gd name="T15" fmla="*/ 2147483646 h 9"/>
              <a:gd name="T16" fmla="*/ 2147483646 w 8"/>
              <a:gd name="T17" fmla="*/ 2147483646 h 9"/>
              <a:gd name="T18" fmla="*/ 0 w 8"/>
              <a:gd name="T19" fmla="*/ 2147483646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9"/>
              <a:gd name="T32" fmla="*/ 8 w 8"/>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9">
                <a:moveTo>
                  <a:pt x="0" y="4"/>
                </a:moveTo>
                <a:lnTo>
                  <a:pt x="4" y="9"/>
                </a:lnTo>
                <a:lnTo>
                  <a:pt x="6" y="9"/>
                </a:lnTo>
                <a:lnTo>
                  <a:pt x="6" y="0"/>
                </a:lnTo>
                <a:lnTo>
                  <a:pt x="4" y="0"/>
                </a:lnTo>
                <a:lnTo>
                  <a:pt x="8" y="4"/>
                </a:lnTo>
                <a:lnTo>
                  <a:pt x="0" y="4"/>
                </a:lnTo>
                <a:lnTo>
                  <a:pt x="0" y="9"/>
                </a:lnTo>
                <a:lnTo>
                  <a:pt x="4" y="9"/>
                </a:lnTo>
                <a:lnTo>
                  <a:pt x="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72" name="Freeform 409"/>
          <p:cNvSpPr>
            <a:spLocks/>
          </p:cNvSpPr>
          <p:nvPr/>
        </p:nvSpPr>
        <p:spPr bwMode="auto">
          <a:xfrm>
            <a:off x="3604022" y="4229100"/>
            <a:ext cx="13097" cy="34529"/>
          </a:xfrm>
          <a:custGeom>
            <a:avLst/>
            <a:gdLst>
              <a:gd name="T0" fmla="*/ 0 w 8"/>
              <a:gd name="T1" fmla="*/ 2147483646 h 21"/>
              <a:gd name="T2" fmla="*/ 0 w 8"/>
              <a:gd name="T3" fmla="*/ 2147483646 h 21"/>
              <a:gd name="T4" fmla="*/ 0 w 8"/>
              <a:gd name="T5" fmla="*/ 2147483646 h 21"/>
              <a:gd name="T6" fmla="*/ 2147483646 w 8"/>
              <a:gd name="T7" fmla="*/ 2147483646 h 21"/>
              <a:gd name="T8" fmla="*/ 2147483646 w 8"/>
              <a:gd name="T9" fmla="*/ 2147483646 h 21"/>
              <a:gd name="T10" fmla="*/ 2147483646 w 8"/>
              <a:gd name="T11" fmla="*/ 0 h 21"/>
              <a:gd name="T12" fmla="*/ 2147483646 w 8"/>
              <a:gd name="T13" fmla="*/ 2147483646 h 21"/>
              <a:gd name="T14" fmla="*/ 2147483646 w 8"/>
              <a:gd name="T15" fmla="*/ 0 h 21"/>
              <a:gd name="T16" fmla="*/ 2147483646 w 8"/>
              <a:gd name="T17" fmla="*/ 0 h 21"/>
              <a:gd name="T18" fmla="*/ 0 w 8"/>
              <a:gd name="T19" fmla="*/ 2147483646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21"/>
              <a:gd name="T32" fmla="*/ 8 w 8"/>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21">
                <a:moveTo>
                  <a:pt x="0" y="5"/>
                </a:moveTo>
                <a:lnTo>
                  <a:pt x="0" y="1"/>
                </a:lnTo>
                <a:lnTo>
                  <a:pt x="0" y="21"/>
                </a:lnTo>
                <a:lnTo>
                  <a:pt x="8" y="21"/>
                </a:lnTo>
                <a:lnTo>
                  <a:pt x="8" y="1"/>
                </a:lnTo>
                <a:lnTo>
                  <a:pt x="6" y="0"/>
                </a:lnTo>
                <a:lnTo>
                  <a:pt x="8" y="1"/>
                </a:lnTo>
                <a:lnTo>
                  <a:pt x="8" y="0"/>
                </a:lnTo>
                <a:lnTo>
                  <a:pt x="6" y="0"/>
                </a:lnTo>
                <a:lnTo>
                  <a:pt x="0" y="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73" name="Freeform 410"/>
          <p:cNvSpPr>
            <a:spLocks/>
          </p:cNvSpPr>
          <p:nvPr/>
        </p:nvSpPr>
        <p:spPr bwMode="auto">
          <a:xfrm>
            <a:off x="3424238" y="4088606"/>
            <a:ext cx="189310" cy="148829"/>
          </a:xfrm>
          <a:custGeom>
            <a:avLst/>
            <a:gdLst>
              <a:gd name="T0" fmla="*/ 2147483646 w 115"/>
              <a:gd name="T1" fmla="*/ 2147483646 h 90"/>
              <a:gd name="T2" fmla="*/ 2147483646 w 115"/>
              <a:gd name="T3" fmla="*/ 2147483646 h 90"/>
              <a:gd name="T4" fmla="*/ 2147483646 w 115"/>
              <a:gd name="T5" fmla="*/ 2147483646 h 90"/>
              <a:gd name="T6" fmla="*/ 2147483646 w 115"/>
              <a:gd name="T7" fmla="*/ 2147483646 h 90"/>
              <a:gd name="T8" fmla="*/ 2147483646 w 115"/>
              <a:gd name="T9" fmla="*/ 2147483646 h 90"/>
              <a:gd name="T10" fmla="*/ 0 w 115"/>
              <a:gd name="T11" fmla="*/ 2147483646 h 90"/>
              <a:gd name="T12" fmla="*/ 2147483646 w 115"/>
              <a:gd name="T13" fmla="*/ 2147483646 h 90"/>
              <a:gd name="T14" fmla="*/ 0 w 115"/>
              <a:gd name="T15" fmla="*/ 0 h 90"/>
              <a:gd name="T16" fmla="*/ 0 w 115"/>
              <a:gd name="T17" fmla="*/ 2147483646 h 90"/>
              <a:gd name="T18" fmla="*/ 2147483646 w 115"/>
              <a:gd name="T19" fmla="*/ 2147483646 h 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5"/>
              <a:gd name="T31" fmla="*/ 0 h 90"/>
              <a:gd name="T32" fmla="*/ 115 w 115"/>
              <a:gd name="T33" fmla="*/ 90 h 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5" h="90">
                <a:moveTo>
                  <a:pt x="8" y="8"/>
                </a:moveTo>
                <a:lnTo>
                  <a:pt x="2" y="10"/>
                </a:lnTo>
                <a:lnTo>
                  <a:pt x="109" y="90"/>
                </a:lnTo>
                <a:lnTo>
                  <a:pt x="115" y="85"/>
                </a:lnTo>
                <a:lnTo>
                  <a:pt x="8" y="4"/>
                </a:lnTo>
                <a:lnTo>
                  <a:pt x="0" y="8"/>
                </a:lnTo>
                <a:lnTo>
                  <a:pt x="8" y="4"/>
                </a:lnTo>
                <a:lnTo>
                  <a:pt x="0" y="0"/>
                </a:lnTo>
                <a:lnTo>
                  <a:pt x="0" y="8"/>
                </a:lnTo>
                <a:lnTo>
                  <a:pt x="8" y="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74" name="Freeform 411"/>
          <p:cNvSpPr>
            <a:spLocks/>
          </p:cNvSpPr>
          <p:nvPr/>
        </p:nvSpPr>
        <p:spPr bwMode="auto">
          <a:xfrm>
            <a:off x="3424238" y="4094560"/>
            <a:ext cx="13097" cy="13097"/>
          </a:xfrm>
          <a:custGeom>
            <a:avLst/>
            <a:gdLst>
              <a:gd name="T0" fmla="*/ 2147483646 w 8"/>
              <a:gd name="T1" fmla="*/ 2147483646 h 8"/>
              <a:gd name="T2" fmla="*/ 2147483646 w 8"/>
              <a:gd name="T3" fmla="*/ 2147483646 h 8"/>
              <a:gd name="T4" fmla="*/ 2147483646 w 8"/>
              <a:gd name="T5" fmla="*/ 2147483646 h 8"/>
              <a:gd name="T6" fmla="*/ 0 w 8"/>
              <a:gd name="T7" fmla="*/ 2147483646 h 8"/>
              <a:gd name="T8" fmla="*/ 0 w 8"/>
              <a:gd name="T9" fmla="*/ 2147483646 h 8"/>
              <a:gd name="T10" fmla="*/ 2147483646 w 8"/>
              <a:gd name="T11" fmla="*/ 0 h 8"/>
              <a:gd name="T12" fmla="*/ 2147483646 w 8"/>
              <a:gd name="T13" fmla="*/ 2147483646 h 8"/>
              <a:gd name="T14" fmla="*/ 2147483646 w 8"/>
              <a:gd name="T15" fmla="*/ 2147483646 h 8"/>
              <a:gd name="T16" fmla="*/ 2147483646 w 8"/>
              <a:gd name="T17" fmla="*/ 2147483646 h 8"/>
              <a:gd name="T18" fmla="*/ 2147483646 w 8"/>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8"/>
              <a:gd name="T32" fmla="*/ 8 w 8"/>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8">
                <a:moveTo>
                  <a:pt x="4" y="8"/>
                </a:moveTo>
                <a:lnTo>
                  <a:pt x="8" y="4"/>
                </a:lnTo>
                <a:lnTo>
                  <a:pt x="0" y="4"/>
                </a:lnTo>
                <a:lnTo>
                  <a:pt x="4" y="0"/>
                </a:lnTo>
                <a:lnTo>
                  <a:pt x="4" y="8"/>
                </a:lnTo>
                <a:lnTo>
                  <a:pt x="8" y="8"/>
                </a:lnTo>
                <a:lnTo>
                  <a:pt x="8" y="4"/>
                </a:lnTo>
                <a:lnTo>
                  <a:pt x="4" y="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75" name="Freeform 413"/>
          <p:cNvSpPr>
            <a:spLocks/>
          </p:cNvSpPr>
          <p:nvPr/>
        </p:nvSpPr>
        <p:spPr bwMode="auto">
          <a:xfrm>
            <a:off x="3144441" y="4094560"/>
            <a:ext cx="285750" cy="13097"/>
          </a:xfrm>
          <a:custGeom>
            <a:avLst/>
            <a:gdLst>
              <a:gd name="T0" fmla="*/ 2147483646 w 173"/>
              <a:gd name="T1" fmla="*/ 2147483646 h 8"/>
              <a:gd name="T2" fmla="*/ 2147483646 w 173"/>
              <a:gd name="T3" fmla="*/ 2147483646 h 8"/>
              <a:gd name="T4" fmla="*/ 2147483646 w 173"/>
              <a:gd name="T5" fmla="*/ 2147483646 h 8"/>
              <a:gd name="T6" fmla="*/ 2147483646 w 173"/>
              <a:gd name="T7" fmla="*/ 0 h 8"/>
              <a:gd name="T8" fmla="*/ 2147483646 w 173"/>
              <a:gd name="T9" fmla="*/ 0 h 8"/>
              <a:gd name="T10" fmla="*/ 0 w 173"/>
              <a:gd name="T11" fmla="*/ 2147483646 h 8"/>
              <a:gd name="T12" fmla="*/ 2147483646 w 173"/>
              <a:gd name="T13" fmla="*/ 0 h 8"/>
              <a:gd name="T14" fmla="*/ 0 w 173"/>
              <a:gd name="T15" fmla="*/ 0 h 8"/>
              <a:gd name="T16" fmla="*/ 0 w 173"/>
              <a:gd name="T17" fmla="*/ 2147483646 h 8"/>
              <a:gd name="T18" fmla="*/ 2147483646 w 173"/>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3"/>
              <a:gd name="T31" fmla="*/ 0 h 8"/>
              <a:gd name="T32" fmla="*/ 173 w 173"/>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3" h="8">
                <a:moveTo>
                  <a:pt x="10" y="4"/>
                </a:moveTo>
                <a:lnTo>
                  <a:pt x="6" y="8"/>
                </a:lnTo>
                <a:lnTo>
                  <a:pt x="173" y="8"/>
                </a:lnTo>
                <a:lnTo>
                  <a:pt x="173" y="0"/>
                </a:lnTo>
                <a:lnTo>
                  <a:pt x="6" y="0"/>
                </a:lnTo>
                <a:lnTo>
                  <a:pt x="0" y="4"/>
                </a:lnTo>
                <a:lnTo>
                  <a:pt x="6" y="0"/>
                </a:lnTo>
                <a:lnTo>
                  <a:pt x="0" y="0"/>
                </a:lnTo>
                <a:lnTo>
                  <a:pt x="0" y="4"/>
                </a:lnTo>
                <a:lnTo>
                  <a:pt x="1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76" name="Freeform 414"/>
          <p:cNvSpPr>
            <a:spLocks/>
          </p:cNvSpPr>
          <p:nvPr/>
        </p:nvSpPr>
        <p:spPr bwMode="auto">
          <a:xfrm>
            <a:off x="3144441" y="4100513"/>
            <a:ext cx="16669" cy="28575"/>
          </a:xfrm>
          <a:custGeom>
            <a:avLst/>
            <a:gdLst>
              <a:gd name="T0" fmla="*/ 2147483646 w 10"/>
              <a:gd name="T1" fmla="*/ 2147483646 h 17"/>
              <a:gd name="T2" fmla="*/ 2147483646 w 10"/>
              <a:gd name="T3" fmla="*/ 2147483646 h 17"/>
              <a:gd name="T4" fmla="*/ 2147483646 w 10"/>
              <a:gd name="T5" fmla="*/ 0 h 17"/>
              <a:gd name="T6" fmla="*/ 0 w 10"/>
              <a:gd name="T7" fmla="*/ 0 h 17"/>
              <a:gd name="T8" fmla="*/ 0 w 10"/>
              <a:gd name="T9" fmla="*/ 2147483646 h 17"/>
              <a:gd name="T10" fmla="*/ 2147483646 w 10"/>
              <a:gd name="T11" fmla="*/ 2147483646 h 17"/>
              <a:gd name="T12" fmla="*/ 2147483646 w 10"/>
              <a:gd name="T13" fmla="*/ 2147483646 h 17"/>
              <a:gd name="T14" fmla="*/ 2147483646 w 10"/>
              <a:gd name="T15" fmla="*/ 2147483646 h 17"/>
              <a:gd name="T16" fmla="*/ 2147483646 w 10"/>
              <a:gd name="T17" fmla="*/ 2147483646 h 17"/>
              <a:gd name="T18" fmla="*/ 2147483646 w 10"/>
              <a:gd name="T19" fmla="*/ 214748364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17"/>
              <a:gd name="T32" fmla="*/ 10 w 10"/>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17">
                <a:moveTo>
                  <a:pt x="6" y="17"/>
                </a:moveTo>
                <a:lnTo>
                  <a:pt x="10" y="13"/>
                </a:lnTo>
                <a:lnTo>
                  <a:pt x="10" y="0"/>
                </a:lnTo>
                <a:lnTo>
                  <a:pt x="0" y="0"/>
                </a:lnTo>
                <a:lnTo>
                  <a:pt x="0" y="13"/>
                </a:lnTo>
                <a:lnTo>
                  <a:pt x="6" y="9"/>
                </a:lnTo>
                <a:lnTo>
                  <a:pt x="6" y="17"/>
                </a:lnTo>
                <a:lnTo>
                  <a:pt x="10" y="17"/>
                </a:lnTo>
                <a:lnTo>
                  <a:pt x="10" y="13"/>
                </a:lnTo>
                <a:lnTo>
                  <a:pt x="6" y="1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77" name="Freeform 415"/>
          <p:cNvSpPr>
            <a:spLocks/>
          </p:cNvSpPr>
          <p:nvPr/>
        </p:nvSpPr>
        <p:spPr bwMode="auto">
          <a:xfrm>
            <a:off x="2820592" y="4115991"/>
            <a:ext cx="334565" cy="13097"/>
          </a:xfrm>
          <a:custGeom>
            <a:avLst/>
            <a:gdLst>
              <a:gd name="T0" fmla="*/ 0 w 202"/>
              <a:gd name="T1" fmla="*/ 2147483646 h 8"/>
              <a:gd name="T2" fmla="*/ 2147483646 w 202"/>
              <a:gd name="T3" fmla="*/ 2147483646 h 8"/>
              <a:gd name="T4" fmla="*/ 2147483646 w 202"/>
              <a:gd name="T5" fmla="*/ 2147483646 h 8"/>
              <a:gd name="T6" fmla="*/ 2147483646 w 202"/>
              <a:gd name="T7" fmla="*/ 0 h 8"/>
              <a:gd name="T8" fmla="*/ 2147483646 w 202"/>
              <a:gd name="T9" fmla="*/ 0 h 8"/>
              <a:gd name="T10" fmla="*/ 2147483646 w 202"/>
              <a:gd name="T11" fmla="*/ 2147483646 h 8"/>
              <a:gd name="T12" fmla="*/ 0 w 202"/>
              <a:gd name="T13" fmla="*/ 2147483646 h 8"/>
              <a:gd name="T14" fmla="*/ 0 w 202"/>
              <a:gd name="T15" fmla="*/ 2147483646 h 8"/>
              <a:gd name="T16" fmla="*/ 2147483646 w 202"/>
              <a:gd name="T17" fmla="*/ 2147483646 h 8"/>
              <a:gd name="T18" fmla="*/ 0 w 202"/>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2"/>
              <a:gd name="T31" fmla="*/ 0 h 8"/>
              <a:gd name="T32" fmla="*/ 202 w 202"/>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2" h="8">
                <a:moveTo>
                  <a:pt x="0" y="4"/>
                </a:moveTo>
                <a:lnTo>
                  <a:pt x="4" y="8"/>
                </a:lnTo>
                <a:lnTo>
                  <a:pt x="202" y="8"/>
                </a:lnTo>
                <a:lnTo>
                  <a:pt x="202" y="0"/>
                </a:lnTo>
                <a:lnTo>
                  <a:pt x="4" y="0"/>
                </a:lnTo>
                <a:lnTo>
                  <a:pt x="8" y="4"/>
                </a:lnTo>
                <a:lnTo>
                  <a:pt x="0" y="4"/>
                </a:lnTo>
                <a:lnTo>
                  <a:pt x="0" y="8"/>
                </a:lnTo>
                <a:lnTo>
                  <a:pt x="4" y="8"/>
                </a:lnTo>
                <a:lnTo>
                  <a:pt x="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78" name="Freeform 416"/>
          <p:cNvSpPr>
            <a:spLocks/>
          </p:cNvSpPr>
          <p:nvPr/>
        </p:nvSpPr>
        <p:spPr bwMode="auto">
          <a:xfrm>
            <a:off x="2820591" y="4062413"/>
            <a:ext cx="13097" cy="59531"/>
          </a:xfrm>
          <a:custGeom>
            <a:avLst/>
            <a:gdLst>
              <a:gd name="T0" fmla="*/ 2147483646 w 8"/>
              <a:gd name="T1" fmla="*/ 2147483646 h 36"/>
              <a:gd name="T2" fmla="*/ 0 w 8"/>
              <a:gd name="T3" fmla="*/ 2147483646 h 36"/>
              <a:gd name="T4" fmla="*/ 0 w 8"/>
              <a:gd name="T5" fmla="*/ 2147483646 h 36"/>
              <a:gd name="T6" fmla="*/ 2147483646 w 8"/>
              <a:gd name="T7" fmla="*/ 2147483646 h 36"/>
              <a:gd name="T8" fmla="*/ 2147483646 w 8"/>
              <a:gd name="T9" fmla="*/ 2147483646 h 36"/>
              <a:gd name="T10" fmla="*/ 2147483646 w 8"/>
              <a:gd name="T11" fmla="*/ 0 h 36"/>
              <a:gd name="T12" fmla="*/ 2147483646 w 8"/>
              <a:gd name="T13" fmla="*/ 2147483646 h 36"/>
              <a:gd name="T14" fmla="*/ 2147483646 w 8"/>
              <a:gd name="T15" fmla="*/ 0 h 36"/>
              <a:gd name="T16" fmla="*/ 2147483646 w 8"/>
              <a:gd name="T17" fmla="*/ 0 h 36"/>
              <a:gd name="T18" fmla="*/ 2147483646 w 8"/>
              <a:gd name="T19" fmla="*/ 2147483646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36"/>
              <a:gd name="T32" fmla="*/ 8 w 8"/>
              <a:gd name="T33" fmla="*/ 36 h 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36">
                <a:moveTo>
                  <a:pt x="4" y="7"/>
                </a:moveTo>
                <a:lnTo>
                  <a:pt x="0" y="4"/>
                </a:lnTo>
                <a:lnTo>
                  <a:pt x="0" y="36"/>
                </a:lnTo>
                <a:lnTo>
                  <a:pt x="8" y="36"/>
                </a:lnTo>
                <a:lnTo>
                  <a:pt x="8" y="4"/>
                </a:lnTo>
                <a:lnTo>
                  <a:pt x="4" y="0"/>
                </a:lnTo>
                <a:lnTo>
                  <a:pt x="8" y="4"/>
                </a:lnTo>
                <a:lnTo>
                  <a:pt x="8" y="0"/>
                </a:lnTo>
                <a:lnTo>
                  <a:pt x="4" y="0"/>
                </a:lnTo>
                <a:lnTo>
                  <a:pt x="4" y="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79" name="Freeform 417"/>
          <p:cNvSpPr>
            <a:spLocks/>
          </p:cNvSpPr>
          <p:nvPr/>
        </p:nvSpPr>
        <p:spPr bwMode="auto">
          <a:xfrm>
            <a:off x="2758679" y="4062413"/>
            <a:ext cx="69056" cy="11906"/>
          </a:xfrm>
          <a:custGeom>
            <a:avLst/>
            <a:gdLst>
              <a:gd name="T0" fmla="*/ 0 w 42"/>
              <a:gd name="T1" fmla="*/ 2147483646 h 7"/>
              <a:gd name="T2" fmla="*/ 2147483646 w 42"/>
              <a:gd name="T3" fmla="*/ 2147483646 h 7"/>
              <a:gd name="T4" fmla="*/ 2147483646 w 42"/>
              <a:gd name="T5" fmla="*/ 2147483646 h 7"/>
              <a:gd name="T6" fmla="*/ 2147483646 w 42"/>
              <a:gd name="T7" fmla="*/ 0 h 7"/>
              <a:gd name="T8" fmla="*/ 2147483646 w 42"/>
              <a:gd name="T9" fmla="*/ 0 h 7"/>
              <a:gd name="T10" fmla="*/ 2147483646 w 42"/>
              <a:gd name="T11" fmla="*/ 2147483646 h 7"/>
              <a:gd name="T12" fmla="*/ 0 w 42"/>
              <a:gd name="T13" fmla="*/ 2147483646 h 7"/>
              <a:gd name="T14" fmla="*/ 0 w 42"/>
              <a:gd name="T15" fmla="*/ 2147483646 h 7"/>
              <a:gd name="T16" fmla="*/ 2147483646 w 42"/>
              <a:gd name="T17" fmla="*/ 2147483646 h 7"/>
              <a:gd name="T18" fmla="*/ 0 w 42"/>
              <a:gd name="T19" fmla="*/ 2147483646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7"/>
              <a:gd name="T32" fmla="*/ 42 w 42"/>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7">
                <a:moveTo>
                  <a:pt x="0" y="4"/>
                </a:moveTo>
                <a:lnTo>
                  <a:pt x="4" y="7"/>
                </a:lnTo>
                <a:lnTo>
                  <a:pt x="42" y="7"/>
                </a:lnTo>
                <a:lnTo>
                  <a:pt x="42" y="0"/>
                </a:lnTo>
                <a:lnTo>
                  <a:pt x="4" y="0"/>
                </a:lnTo>
                <a:lnTo>
                  <a:pt x="8" y="4"/>
                </a:lnTo>
                <a:lnTo>
                  <a:pt x="0" y="4"/>
                </a:lnTo>
                <a:lnTo>
                  <a:pt x="0" y="7"/>
                </a:lnTo>
                <a:lnTo>
                  <a:pt x="4" y="7"/>
                </a:lnTo>
                <a:lnTo>
                  <a:pt x="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80" name="Freeform 418"/>
          <p:cNvSpPr>
            <a:spLocks/>
          </p:cNvSpPr>
          <p:nvPr/>
        </p:nvSpPr>
        <p:spPr bwMode="auto">
          <a:xfrm>
            <a:off x="2758678" y="3873104"/>
            <a:ext cx="13097" cy="196453"/>
          </a:xfrm>
          <a:custGeom>
            <a:avLst/>
            <a:gdLst>
              <a:gd name="T0" fmla="*/ 2147483646 w 8"/>
              <a:gd name="T1" fmla="*/ 0 h 119"/>
              <a:gd name="T2" fmla="*/ 0 w 8"/>
              <a:gd name="T3" fmla="*/ 2147483646 h 119"/>
              <a:gd name="T4" fmla="*/ 0 w 8"/>
              <a:gd name="T5" fmla="*/ 2147483646 h 119"/>
              <a:gd name="T6" fmla="*/ 2147483646 w 8"/>
              <a:gd name="T7" fmla="*/ 2147483646 h 119"/>
              <a:gd name="T8" fmla="*/ 2147483646 w 8"/>
              <a:gd name="T9" fmla="*/ 2147483646 h 119"/>
              <a:gd name="T10" fmla="*/ 2147483646 w 8"/>
              <a:gd name="T11" fmla="*/ 2147483646 h 119"/>
              <a:gd name="T12" fmla="*/ 2147483646 w 8"/>
              <a:gd name="T13" fmla="*/ 0 h 119"/>
              <a:gd name="T14" fmla="*/ 0 w 8"/>
              <a:gd name="T15" fmla="*/ 0 h 119"/>
              <a:gd name="T16" fmla="*/ 0 w 8"/>
              <a:gd name="T17" fmla="*/ 2147483646 h 119"/>
              <a:gd name="T18" fmla="*/ 2147483646 w 8"/>
              <a:gd name="T19" fmla="*/ 0 h 1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19"/>
              <a:gd name="T32" fmla="*/ 8 w 8"/>
              <a:gd name="T33" fmla="*/ 119 h 1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19">
                <a:moveTo>
                  <a:pt x="4" y="0"/>
                </a:moveTo>
                <a:lnTo>
                  <a:pt x="0" y="5"/>
                </a:lnTo>
                <a:lnTo>
                  <a:pt x="0" y="119"/>
                </a:lnTo>
                <a:lnTo>
                  <a:pt x="8" y="119"/>
                </a:lnTo>
                <a:lnTo>
                  <a:pt x="8" y="5"/>
                </a:lnTo>
                <a:lnTo>
                  <a:pt x="4" y="9"/>
                </a:lnTo>
                <a:lnTo>
                  <a:pt x="4" y="0"/>
                </a:lnTo>
                <a:lnTo>
                  <a:pt x="0" y="0"/>
                </a:lnTo>
                <a:lnTo>
                  <a:pt x="0" y="5"/>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81" name="Freeform 419"/>
          <p:cNvSpPr>
            <a:spLocks/>
          </p:cNvSpPr>
          <p:nvPr/>
        </p:nvSpPr>
        <p:spPr bwMode="auto">
          <a:xfrm>
            <a:off x="2764631" y="3873103"/>
            <a:ext cx="110729" cy="14288"/>
          </a:xfrm>
          <a:custGeom>
            <a:avLst/>
            <a:gdLst>
              <a:gd name="T0" fmla="*/ 2147483646 w 67"/>
              <a:gd name="T1" fmla="*/ 2147483646 h 9"/>
              <a:gd name="T2" fmla="*/ 2147483646 w 67"/>
              <a:gd name="T3" fmla="*/ 0 h 9"/>
              <a:gd name="T4" fmla="*/ 0 w 67"/>
              <a:gd name="T5" fmla="*/ 0 h 9"/>
              <a:gd name="T6" fmla="*/ 0 w 67"/>
              <a:gd name="T7" fmla="*/ 2147483646 h 9"/>
              <a:gd name="T8" fmla="*/ 2147483646 w 67"/>
              <a:gd name="T9" fmla="*/ 2147483646 h 9"/>
              <a:gd name="T10" fmla="*/ 2147483646 w 67"/>
              <a:gd name="T11" fmla="*/ 2147483646 h 9"/>
              <a:gd name="T12" fmla="*/ 2147483646 w 67"/>
              <a:gd name="T13" fmla="*/ 2147483646 h 9"/>
              <a:gd name="T14" fmla="*/ 2147483646 w 67"/>
              <a:gd name="T15" fmla="*/ 2147483646 h 9"/>
              <a:gd name="T16" fmla="*/ 2147483646 w 67"/>
              <a:gd name="T17" fmla="*/ 2147483646 h 9"/>
              <a:gd name="T18" fmla="*/ 2147483646 w 67"/>
              <a:gd name="T19" fmla="*/ 2147483646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7"/>
              <a:gd name="T31" fmla="*/ 0 h 9"/>
              <a:gd name="T32" fmla="*/ 67 w 67"/>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7" h="9">
                <a:moveTo>
                  <a:pt x="59" y="5"/>
                </a:moveTo>
                <a:lnTo>
                  <a:pt x="63" y="0"/>
                </a:lnTo>
                <a:lnTo>
                  <a:pt x="0" y="0"/>
                </a:lnTo>
                <a:lnTo>
                  <a:pt x="0" y="9"/>
                </a:lnTo>
                <a:lnTo>
                  <a:pt x="63" y="9"/>
                </a:lnTo>
                <a:lnTo>
                  <a:pt x="67" y="5"/>
                </a:lnTo>
                <a:lnTo>
                  <a:pt x="63" y="9"/>
                </a:lnTo>
                <a:lnTo>
                  <a:pt x="67" y="9"/>
                </a:lnTo>
                <a:lnTo>
                  <a:pt x="67" y="5"/>
                </a:lnTo>
                <a:lnTo>
                  <a:pt x="59" y="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82" name="Freeform 420"/>
          <p:cNvSpPr>
            <a:spLocks/>
          </p:cNvSpPr>
          <p:nvPr/>
        </p:nvSpPr>
        <p:spPr bwMode="auto">
          <a:xfrm>
            <a:off x="2862263" y="3846910"/>
            <a:ext cx="13097" cy="34528"/>
          </a:xfrm>
          <a:custGeom>
            <a:avLst/>
            <a:gdLst>
              <a:gd name="T0" fmla="*/ 2147483646 w 8"/>
              <a:gd name="T1" fmla="*/ 2147483646 h 21"/>
              <a:gd name="T2" fmla="*/ 0 w 8"/>
              <a:gd name="T3" fmla="*/ 2147483646 h 21"/>
              <a:gd name="T4" fmla="*/ 0 w 8"/>
              <a:gd name="T5" fmla="*/ 2147483646 h 21"/>
              <a:gd name="T6" fmla="*/ 2147483646 w 8"/>
              <a:gd name="T7" fmla="*/ 2147483646 h 21"/>
              <a:gd name="T8" fmla="*/ 2147483646 w 8"/>
              <a:gd name="T9" fmla="*/ 2147483646 h 21"/>
              <a:gd name="T10" fmla="*/ 2147483646 w 8"/>
              <a:gd name="T11" fmla="*/ 0 h 21"/>
              <a:gd name="T12" fmla="*/ 2147483646 w 8"/>
              <a:gd name="T13" fmla="*/ 2147483646 h 21"/>
              <a:gd name="T14" fmla="*/ 2147483646 w 8"/>
              <a:gd name="T15" fmla="*/ 0 h 21"/>
              <a:gd name="T16" fmla="*/ 2147483646 w 8"/>
              <a:gd name="T17" fmla="*/ 0 h 21"/>
              <a:gd name="T18" fmla="*/ 2147483646 w 8"/>
              <a:gd name="T19" fmla="*/ 2147483646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21"/>
              <a:gd name="T32" fmla="*/ 8 w 8"/>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21">
                <a:moveTo>
                  <a:pt x="4" y="8"/>
                </a:moveTo>
                <a:lnTo>
                  <a:pt x="0" y="4"/>
                </a:lnTo>
                <a:lnTo>
                  <a:pt x="0" y="21"/>
                </a:lnTo>
                <a:lnTo>
                  <a:pt x="8" y="21"/>
                </a:lnTo>
                <a:lnTo>
                  <a:pt x="8" y="4"/>
                </a:lnTo>
                <a:lnTo>
                  <a:pt x="4" y="0"/>
                </a:lnTo>
                <a:lnTo>
                  <a:pt x="8" y="4"/>
                </a:lnTo>
                <a:lnTo>
                  <a:pt x="8" y="0"/>
                </a:lnTo>
                <a:lnTo>
                  <a:pt x="4" y="0"/>
                </a:lnTo>
                <a:lnTo>
                  <a:pt x="4" y="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83" name="Freeform 421"/>
          <p:cNvSpPr>
            <a:spLocks/>
          </p:cNvSpPr>
          <p:nvPr/>
        </p:nvSpPr>
        <p:spPr bwMode="auto">
          <a:xfrm>
            <a:off x="2709862" y="3846910"/>
            <a:ext cx="158354" cy="13097"/>
          </a:xfrm>
          <a:custGeom>
            <a:avLst/>
            <a:gdLst>
              <a:gd name="T0" fmla="*/ 2147483646 w 96"/>
              <a:gd name="T1" fmla="*/ 2147483646 h 8"/>
              <a:gd name="T2" fmla="*/ 2147483646 w 96"/>
              <a:gd name="T3" fmla="*/ 2147483646 h 8"/>
              <a:gd name="T4" fmla="*/ 2147483646 w 96"/>
              <a:gd name="T5" fmla="*/ 2147483646 h 8"/>
              <a:gd name="T6" fmla="*/ 2147483646 w 96"/>
              <a:gd name="T7" fmla="*/ 0 h 8"/>
              <a:gd name="T8" fmla="*/ 2147483646 w 96"/>
              <a:gd name="T9" fmla="*/ 0 h 8"/>
              <a:gd name="T10" fmla="*/ 0 w 96"/>
              <a:gd name="T11" fmla="*/ 2147483646 h 8"/>
              <a:gd name="T12" fmla="*/ 2147483646 w 96"/>
              <a:gd name="T13" fmla="*/ 0 h 8"/>
              <a:gd name="T14" fmla="*/ 0 w 96"/>
              <a:gd name="T15" fmla="*/ 0 h 8"/>
              <a:gd name="T16" fmla="*/ 0 w 96"/>
              <a:gd name="T17" fmla="*/ 2147483646 h 8"/>
              <a:gd name="T18" fmla="*/ 2147483646 w 96"/>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6"/>
              <a:gd name="T31" fmla="*/ 0 h 8"/>
              <a:gd name="T32" fmla="*/ 96 w 96"/>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6" h="8">
                <a:moveTo>
                  <a:pt x="8" y="4"/>
                </a:moveTo>
                <a:lnTo>
                  <a:pt x="4" y="8"/>
                </a:lnTo>
                <a:lnTo>
                  <a:pt x="96" y="8"/>
                </a:lnTo>
                <a:lnTo>
                  <a:pt x="96" y="0"/>
                </a:lnTo>
                <a:lnTo>
                  <a:pt x="4" y="0"/>
                </a:lnTo>
                <a:lnTo>
                  <a:pt x="0" y="4"/>
                </a:lnTo>
                <a:lnTo>
                  <a:pt x="4" y="0"/>
                </a:lnTo>
                <a:lnTo>
                  <a:pt x="0" y="0"/>
                </a:lnTo>
                <a:lnTo>
                  <a:pt x="0" y="4"/>
                </a:lnTo>
                <a:lnTo>
                  <a:pt x="8"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84" name="Freeform 422"/>
          <p:cNvSpPr>
            <a:spLocks/>
          </p:cNvSpPr>
          <p:nvPr/>
        </p:nvSpPr>
        <p:spPr bwMode="auto">
          <a:xfrm>
            <a:off x="2709863" y="3852862"/>
            <a:ext cx="13097" cy="510779"/>
          </a:xfrm>
          <a:custGeom>
            <a:avLst/>
            <a:gdLst>
              <a:gd name="T0" fmla="*/ 2147483646 w 8"/>
              <a:gd name="T1" fmla="*/ 2147483646 h 309"/>
              <a:gd name="T2" fmla="*/ 2147483646 w 8"/>
              <a:gd name="T3" fmla="*/ 2147483646 h 309"/>
              <a:gd name="T4" fmla="*/ 2147483646 w 8"/>
              <a:gd name="T5" fmla="*/ 0 h 309"/>
              <a:gd name="T6" fmla="*/ 0 w 8"/>
              <a:gd name="T7" fmla="*/ 0 h 309"/>
              <a:gd name="T8" fmla="*/ 0 w 8"/>
              <a:gd name="T9" fmla="*/ 2147483646 h 309"/>
              <a:gd name="T10" fmla="*/ 2147483646 w 8"/>
              <a:gd name="T11" fmla="*/ 2147483646 h 309"/>
              <a:gd name="T12" fmla="*/ 0 w 8"/>
              <a:gd name="T13" fmla="*/ 2147483646 h 309"/>
              <a:gd name="T14" fmla="*/ 0 w 8"/>
              <a:gd name="T15" fmla="*/ 2147483646 h 309"/>
              <a:gd name="T16" fmla="*/ 2147483646 w 8"/>
              <a:gd name="T17" fmla="*/ 2147483646 h 309"/>
              <a:gd name="T18" fmla="*/ 2147483646 w 8"/>
              <a:gd name="T19" fmla="*/ 2147483646 h 3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309"/>
              <a:gd name="T32" fmla="*/ 8 w 8"/>
              <a:gd name="T33" fmla="*/ 309 h 30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309">
                <a:moveTo>
                  <a:pt x="4" y="301"/>
                </a:moveTo>
                <a:lnTo>
                  <a:pt x="8" y="305"/>
                </a:lnTo>
                <a:lnTo>
                  <a:pt x="8" y="0"/>
                </a:lnTo>
                <a:lnTo>
                  <a:pt x="0" y="0"/>
                </a:lnTo>
                <a:lnTo>
                  <a:pt x="0" y="305"/>
                </a:lnTo>
                <a:lnTo>
                  <a:pt x="4" y="309"/>
                </a:lnTo>
                <a:lnTo>
                  <a:pt x="0" y="305"/>
                </a:lnTo>
                <a:lnTo>
                  <a:pt x="0" y="309"/>
                </a:lnTo>
                <a:lnTo>
                  <a:pt x="4" y="309"/>
                </a:lnTo>
                <a:lnTo>
                  <a:pt x="4" y="30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85" name="Freeform 423"/>
          <p:cNvSpPr>
            <a:spLocks/>
          </p:cNvSpPr>
          <p:nvPr/>
        </p:nvSpPr>
        <p:spPr bwMode="auto">
          <a:xfrm>
            <a:off x="2717007" y="4350544"/>
            <a:ext cx="903685" cy="13097"/>
          </a:xfrm>
          <a:custGeom>
            <a:avLst/>
            <a:gdLst>
              <a:gd name="T0" fmla="*/ 2147483646 w 547"/>
              <a:gd name="T1" fmla="*/ 2147483646 h 8"/>
              <a:gd name="T2" fmla="*/ 2147483646 w 547"/>
              <a:gd name="T3" fmla="*/ 0 h 8"/>
              <a:gd name="T4" fmla="*/ 0 w 547"/>
              <a:gd name="T5" fmla="*/ 0 h 8"/>
              <a:gd name="T6" fmla="*/ 0 w 547"/>
              <a:gd name="T7" fmla="*/ 2147483646 h 8"/>
              <a:gd name="T8" fmla="*/ 2147483646 w 547"/>
              <a:gd name="T9" fmla="*/ 2147483646 h 8"/>
              <a:gd name="T10" fmla="*/ 2147483646 w 547"/>
              <a:gd name="T11" fmla="*/ 2147483646 h 8"/>
              <a:gd name="T12" fmla="*/ 2147483646 w 547"/>
              <a:gd name="T13" fmla="*/ 2147483646 h 8"/>
              <a:gd name="T14" fmla="*/ 2147483646 w 547"/>
              <a:gd name="T15" fmla="*/ 2147483646 h 8"/>
              <a:gd name="T16" fmla="*/ 2147483646 w 547"/>
              <a:gd name="T17" fmla="*/ 2147483646 h 8"/>
              <a:gd name="T18" fmla="*/ 2147483646 w 547"/>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7"/>
              <a:gd name="T31" fmla="*/ 0 h 8"/>
              <a:gd name="T32" fmla="*/ 547 w 547"/>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7" h="8">
                <a:moveTo>
                  <a:pt x="539" y="4"/>
                </a:moveTo>
                <a:lnTo>
                  <a:pt x="543" y="0"/>
                </a:lnTo>
                <a:lnTo>
                  <a:pt x="0" y="0"/>
                </a:lnTo>
                <a:lnTo>
                  <a:pt x="0" y="8"/>
                </a:lnTo>
                <a:lnTo>
                  <a:pt x="543" y="8"/>
                </a:lnTo>
                <a:lnTo>
                  <a:pt x="547" y="4"/>
                </a:lnTo>
                <a:lnTo>
                  <a:pt x="543" y="8"/>
                </a:lnTo>
                <a:lnTo>
                  <a:pt x="547" y="8"/>
                </a:lnTo>
                <a:lnTo>
                  <a:pt x="547" y="4"/>
                </a:lnTo>
                <a:lnTo>
                  <a:pt x="539"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86" name="Freeform 424"/>
          <p:cNvSpPr>
            <a:spLocks/>
          </p:cNvSpPr>
          <p:nvPr/>
        </p:nvSpPr>
        <p:spPr bwMode="auto">
          <a:xfrm>
            <a:off x="2917032" y="3846910"/>
            <a:ext cx="179785" cy="13097"/>
          </a:xfrm>
          <a:custGeom>
            <a:avLst/>
            <a:gdLst>
              <a:gd name="T0" fmla="*/ 2147483646 w 109"/>
              <a:gd name="T1" fmla="*/ 2147483646 h 8"/>
              <a:gd name="T2" fmla="*/ 2147483646 w 109"/>
              <a:gd name="T3" fmla="*/ 2147483646 h 8"/>
              <a:gd name="T4" fmla="*/ 2147483646 w 109"/>
              <a:gd name="T5" fmla="*/ 2147483646 h 8"/>
              <a:gd name="T6" fmla="*/ 2147483646 w 109"/>
              <a:gd name="T7" fmla="*/ 0 h 8"/>
              <a:gd name="T8" fmla="*/ 2147483646 w 109"/>
              <a:gd name="T9" fmla="*/ 0 h 8"/>
              <a:gd name="T10" fmla="*/ 0 w 109"/>
              <a:gd name="T11" fmla="*/ 2147483646 h 8"/>
              <a:gd name="T12" fmla="*/ 2147483646 w 109"/>
              <a:gd name="T13" fmla="*/ 0 h 8"/>
              <a:gd name="T14" fmla="*/ 0 w 109"/>
              <a:gd name="T15" fmla="*/ 0 h 8"/>
              <a:gd name="T16" fmla="*/ 0 w 109"/>
              <a:gd name="T17" fmla="*/ 2147483646 h 8"/>
              <a:gd name="T18" fmla="*/ 2147483646 w 109"/>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9"/>
              <a:gd name="T31" fmla="*/ 0 h 8"/>
              <a:gd name="T32" fmla="*/ 109 w 109"/>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9" h="8">
                <a:moveTo>
                  <a:pt x="8" y="4"/>
                </a:moveTo>
                <a:lnTo>
                  <a:pt x="4" y="8"/>
                </a:lnTo>
                <a:lnTo>
                  <a:pt x="109" y="8"/>
                </a:lnTo>
                <a:lnTo>
                  <a:pt x="109" y="0"/>
                </a:lnTo>
                <a:lnTo>
                  <a:pt x="4" y="0"/>
                </a:lnTo>
                <a:lnTo>
                  <a:pt x="0" y="4"/>
                </a:lnTo>
                <a:lnTo>
                  <a:pt x="4" y="0"/>
                </a:lnTo>
                <a:lnTo>
                  <a:pt x="0" y="0"/>
                </a:lnTo>
                <a:lnTo>
                  <a:pt x="0" y="4"/>
                </a:lnTo>
                <a:lnTo>
                  <a:pt x="8"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87" name="Freeform 425"/>
          <p:cNvSpPr>
            <a:spLocks/>
          </p:cNvSpPr>
          <p:nvPr/>
        </p:nvSpPr>
        <p:spPr bwMode="auto">
          <a:xfrm>
            <a:off x="2917032" y="3852863"/>
            <a:ext cx="13097" cy="30956"/>
          </a:xfrm>
          <a:custGeom>
            <a:avLst/>
            <a:gdLst>
              <a:gd name="T0" fmla="*/ 2147483646 w 8"/>
              <a:gd name="T1" fmla="*/ 2147483646 h 19"/>
              <a:gd name="T2" fmla="*/ 2147483646 w 8"/>
              <a:gd name="T3" fmla="*/ 2147483646 h 19"/>
              <a:gd name="T4" fmla="*/ 2147483646 w 8"/>
              <a:gd name="T5" fmla="*/ 0 h 19"/>
              <a:gd name="T6" fmla="*/ 0 w 8"/>
              <a:gd name="T7" fmla="*/ 0 h 19"/>
              <a:gd name="T8" fmla="*/ 0 w 8"/>
              <a:gd name="T9" fmla="*/ 2147483646 h 19"/>
              <a:gd name="T10" fmla="*/ 0 w 8"/>
              <a:gd name="T11" fmla="*/ 2147483646 h 19"/>
              <a:gd name="T12" fmla="*/ 0 w 8"/>
              <a:gd name="T13" fmla="*/ 2147483646 h 19"/>
              <a:gd name="T14" fmla="*/ 0 w 8"/>
              <a:gd name="T15" fmla="*/ 2147483646 h 19"/>
              <a:gd name="T16" fmla="*/ 0 w 8"/>
              <a:gd name="T17" fmla="*/ 2147483646 h 19"/>
              <a:gd name="T18" fmla="*/ 2147483646 w 8"/>
              <a:gd name="T19" fmla="*/ 2147483646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9"/>
              <a:gd name="T32" fmla="*/ 8 w 8"/>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9">
                <a:moveTo>
                  <a:pt x="6" y="12"/>
                </a:moveTo>
                <a:lnTo>
                  <a:pt x="8" y="15"/>
                </a:lnTo>
                <a:lnTo>
                  <a:pt x="8" y="0"/>
                </a:lnTo>
                <a:lnTo>
                  <a:pt x="0" y="0"/>
                </a:lnTo>
                <a:lnTo>
                  <a:pt x="0" y="15"/>
                </a:lnTo>
                <a:lnTo>
                  <a:pt x="0" y="19"/>
                </a:lnTo>
                <a:lnTo>
                  <a:pt x="0" y="15"/>
                </a:lnTo>
                <a:lnTo>
                  <a:pt x="0" y="17"/>
                </a:lnTo>
                <a:lnTo>
                  <a:pt x="0" y="19"/>
                </a:lnTo>
                <a:lnTo>
                  <a:pt x="6" y="1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88" name="Freeform 426"/>
          <p:cNvSpPr>
            <a:spLocks/>
          </p:cNvSpPr>
          <p:nvPr/>
        </p:nvSpPr>
        <p:spPr bwMode="auto">
          <a:xfrm>
            <a:off x="2917031" y="3873104"/>
            <a:ext cx="72629" cy="55959"/>
          </a:xfrm>
          <a:custGeom>
            <a:avLst/>
            <a:gdLst>
              <a:gd name="T0" fmla="*/ 2147483646 w 44"/>
              <a:gd name="T1" fmla="*/ 2147483646 h 34"/>
              <a:gd name="T2" fmla="*/ 2147483646 w 44"/>
              <a:gd name="T3" fmla="*/ 2147483646 h 34"/>
              <a:gd name="T4" fmla="*/ 2147483646 w 44"/>
              <a:gd name="T5" fmla="*/ 0 h 34"/>
              <a:gd name="T6" fmla="*/ 0 w 44"/>
              <a:gd name="T7" fmla="*/ 2147483646 h 34"/>
              <a:gd name="T8" fmla="*/ 2147483646 w 44"/>
              <a:gd name="T9" fmla="*/ 2147483646 h 34"/>
              <a:gd name="T10" fmla="*/ 2147483646 w 44"/>
              <a:gd name="T11" fmla="*/ 2147483646 h 34"/>
              <a:gd name="T12" fmla="*/ 2147483646 w 44"/>
              <a:gd name="T13" fmla="*/ 2147483646 h 34"/>
              <a:gd name="T14" fmla="*/ 0 60000 65536"/>
              <a:gd name="T15" fmla="*/ 0 60000 65536"/>
              <a:gd name="T16" fmla="*/ 0 60000 65536"/>
              <a:gd name="T17" fmla="*/ 0 60000 65536"/>
              <a:gd name="T18" fmla="*/ 0 60000 65536"/>
              <a:gd name="T19" fmla="*/ 0 60000 65536"/>
              <a:gd name="T20" fmla="*/ 0 60000 65536"/>
              <a:gd name="T21" fmla="*/ 0 w 44"/>
              <a:gd name="T22" fmla="*/ 0 h 34"/>
              <a:gd name="T23" fmla="*/ 44 w 44"/>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34">
                <a:moveTo>
                  <a:pt x="42" y="26"/>
                </a:moveTo>
                <a:lnTo>
                  <a:pt x="44" y="26"/>
                </a:lnTo>
                <a:lnTo>
                  <a:pt x="6" y="0"/>
                </a:lnTo>
                <a:lnTo>
                  <a:pt x="0" y="7"/>
                </a:lnTo>
                <a:lnTo>
                  <a:pt x="38" y="34"/>
                </a:lnTo>
                <a:lnTo>
                  <a:pt x="42" y="34"/>
                </a:lnTo>
                <a:lnTo>
                  <a:pt x="42" y="2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89" name="Freeform 427"/>
          <p:cNvSpPr>
            <a:spLocks/>
          </p:cNvSpPr>
          <p:nvPr/>
        </p:nvSpPr>
        <p:spPr bwMode="auto">
          <a:xfrm>
            <a:off x="2986088" y="3915966"/>
            <a:ext cx="130969" cy="13097"/>
          </a:xfrm>
          <a:custGeom>
            <a:avLst/>
            <a:gdLst>
              <a:gd name="T0" fmla="*/ 2147483646 w 79"/>
              <a:gd name="T1" fmla="*/ 0 h 8"/>
              <a:gd name="T2" fmla="*/ 2147483646 w 79"/>
              <a:gd name="T3" fmla="*/ 0 h 8"/>
              <a:gd name="T4" fmla="*/ 0 w 79"/>
              <a:gd name="T5" fmla="*/ 0 h 8"/>
              <a:gd name="T6" fmla="*/ 0 w 79"/>
              <a:gd name="T7" fmla="*/ 2147483646 h 8"/>
              <a:gd name="T8" fmla="*/ 2147483646 w 79"/>
              <a:gd name="T9" fmla="*/ 2147483646 h 8"/>
              <a:gd name="T10" fmla="*/ 2147483646 w 79"/>
              <a:gd name="T11" fmla="*/ 2147483646 h 8"/>
              <a:gd name="T12" fmla="*/ 2147483646 w 79"/>
              <a:gd name="T13" fmla="*/ 0 h 8"/>
              <a:gd name="T14" fmla="*/ 0 60000 65536"/>
              <a:gd name="T15" fmla="*/ 0 60000 65536"/>
              <a:gd name="T16" fmla="*/ 0 60000 65536"/>
              <a:gd name="T17" fmla="*/ 0 60000 65536"/>
              <a:gd name="T18" fmla="*/ 0 60000 65536"/>
              <a:gd name="T19" fmla="*/ 0 60000 65536"/>
              <a:gd name="T20" fmla="*/ 0 60000 65536"/>
              <a:gd name="T21" fmla="*/ 0 w 79"/>
              <a:gd name="T22" fmla="*/ 0 h 8"/>
              <a:gd name="T23" fmla="*/ 79 w 79"/>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8">
                <a:moveTo>
                  <a:pt x="79" y="0"/>
                </a:moveTo>
                <a:lnTo>
                  <a:pt x="75" y="0"/>
                </a:lnTo>
                <a:lnTo>
                  <a:pt x="0" y="0"/>
                </a:lnTo>
                <a:lnTo>
                  <a:pt x="0" y="8"/>
                </a:lnTo>
                <a:lnTo>
                  <a:pt x="75" y="8"/>
                </a:lnTo>
                <a:lnTo>
                  <a:pt x="73" y="6"/>
                </a:lnTo>
                <a:lnTo>
                  <a:pt x="79"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90" name="Freeform 428"/>
          <p:cNvSpPr>
            <a:spLocks/>
          </p:cNvSpPr>
          <p:nvPr/>
        </p:nvSpPr>
        <p:spPr bwMode="auto">
          <a:xfrm>
            <a:off x="3106341" y="3915966"/>
            <a:ext cx="140494" cy="108347"/>
          </a:xfrm>
          <a:custGeom>
            <a:avLst/>
            <a:gdLst>
              <a:gd name="T0" fmla="*/ 2147483646 w 85"/>
              <a:gd name="T1" fmla="*/ 2147483646 h 66"/>
              <a:gd name="T2" fmla="*/ 2147483646 w 85"/>
              <a:gd name="T3" fmla="*/ 2147483646 h 66"/>
              <a:gd name="T4" fmla="*/ 2147483646 w 85"/>
              <a:gd name="T5" fmla="*/ 0 h 66"/>
              <a:gd name="T6" fmla="*/ 0 w 85"/>
              <a:gd name="T7" fmla="*/ 2147483646 h 66"/>
              <a:gd name="T8" fmla="*/ 2147483646 w 85"/>
              <a:gd name="T9" fmla="*/ 2147483646 h 66"/>
              <a:gd name="T10" fmla="*/ 2147483646 w 85"/>
              <a:gd name="T11" fmla="*/ 2147483646 h 66"/>
              <a:gd name="T12" fmla="*/ 2147483646 w 85"/>
              <a:gd name="T13" fmla="*/ 2147483646 h 66"/>
              <a:gd name="T14" fmla="*/ 0 60000 65536"/>
              <a:gd name="T15" fmla="*/ 0 60000 65536"/>
              <a:gd name="T16" fmla="*/ 0 60000 65536"/>
              <a:gd name="T17" fmla="*/ 0 60000 65536"/>
              <a:gd name="T18" fmla="*/ 0 60000 65536"/>
              <a:gd name="T19" fmla="*/ 0 60000 65536"/>
              <a:gd name="T20" fmla="*/ 0 60000 65536"/>
              <a:gd name="T21" fmla="*/ 0 w 85"/>
              <a:gd name="T22" fmla="*/ 0 h 66"/>
              <a:gd name="T23" fmla="*/ 85 w 85"/>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66">
                <a:moveTo>
                  <a:pt x="83" y="66"/>
                </a:moveTo>
                <a:lnTo>
                  <a:pt x="85" y="58"/>
                </a:lnTo>
                <a:lnTo>
                  <a:pt x="6" y="0"/>
                </a:lnTo>
                <a:lnTo>
                  <a:pt x="0" y="6"/>
                </a:lnTo>
                <a:lnTo>
                  <a:pt x="79" y="64"/>
                </a:lnTo>
                <a:lnTo>
                  <a:pt x="83" y="58"/>
                </a:lnTo>
                <a:lnTo>
                  <a:pt x="83" y="6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91" name="Freeform 429"/>
          <p:cNvSpPr>
            <a:spLocks/>
          </p:cNvSpPr>
          <p:nvPr/>
        </p:nvSpPr>
        <p:spPr bwMode="auto">
          <a:xfrm>
            <a:off x="3164682" y="4011216"/>
            <a:ext cx="79772" cy="13097"/>
          </a:xfrm>
          <a:custGeom>
            <a:avLst/>
            <a:gdLst>
              <a:gd name="T0" fmla="*/ 2147483646 w 48"/>
              <a:gd name="T1" fmla="*/ 0 h 8"/>
              <a:gd name="T2" fmla="*/ 2147483646 w 48"/>
              <a:gd name="T3" fmla="*/ 2147483646 h 8"/>
              <a:gd name="T4" fmla="*/ 2147483646 w 48"/>
              <a:gd name="T5" fmla="*/ 2147483646 h 8"/>
              <a:gd name="T6" fmla="*/ 2147483646 w 48"/>
              <a:gd name="T7" fmla="*/ 0 h 8"/>
              <a:gd name="T8" fmla="*/ 2147483646 w 48"/>
              <a:gd name="T9" fmla="*/ 0 h 8"/>
              <a:gd name="T10" fmla="*/ 2147483646 w 48"/>
              <a:gd name="T11" fmla="*/ 2147483646 h 8"/>
              <a:gd name="T12" fmla="*/ 2147483646 w 48"/>
              <a:gd name="T13" fmla="*/ 0 h 8"/>
              <a:gd name="T14" fmla="*/ 0 w 48"/>
              <a:gd name="T15" fmla="*/ 0 h 8"/>
              <a:gd name="T16" fmla="*/ 2147483646 w 48"/>
              <a:gd name="T17" fmla="*/ 2147483646 h 8"/>
              <a:gd name="T18" fmla="*/ 2147483646 w 48"/>
              <a:gd name="T19" fmla="*/ 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8"/>
              <a:gd name="T32" fmla="*/ 48 w 48"/>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8">
                <a:moveTo>
                  <a:pt x="11" y="0"/>
                </a:moveTo>
                <a:lnTo>
                  <a:pt x="9" y="8"/>
                </a:lnTo>
                <a:lnTo>
                  <a:pt x="48" y="8"/>
                </a:lnTo>
                <a:lnTo>
                  <a:pt x="48" y="0"/>
                </a:lnTo>
                <a:lnTo>
                  <a:pt x="9" y="0"/>
                </a:lnTo>
                <a:lnTo>
                  <a:pt x="5" y="6"/>
                </a:lnTo>
                <a:lnTo>
                  <a:pt x="9" y="0"/>
                </a:lnTo>
                <a:lnTo>
                  <a:pt x="0" y="0"/>
                </a:lnTo>
                <a:lnTo>
                  <a:pt x="5" y="6"/>
                </a:lnTo>
                <a:lnTo>
                  <a:pt x="11"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92" name="Freeform 430"/>
          <p:cNvSpPr>
            <a:spLocks/>
          </p:cNvSpPr>
          <p:nvPr/>
        </p:nvSpPr>
        <p:spPr bwMode="auto">
          <a:xfrm>
            <a:off x="3173016" y="4011217"/>
            <a:ext cx="54769" cy="59531"/>
          </a:xfrm>
          <a:custGeom>
            <a:avLst/>
            <a:gdLst>
              <a:gd name="T0" fmla="*/ 2147483646 w 33"/>
              <a:gd name="T1" fmla="*/ 2147483646 h 36"/>
              <a:gd name="T2" fmla="*/ 2147483646 w 33"/>
              <a:gd name="T3" fmla="*/ 2147483646 h 36"/>
              <a:gd name="T4" fmla="*/ 2147483646 w 33"/>
              <a:gd name="T5" fmla="*/ 0 h 36"/>
              <a:gd name="T6" fmla="*/ 0 w 33"/>
              <a:gd name="T7" fmla="*/ 2147483646 h 36"/>
              <a:gd name="T8" fmla="*/ 2147483646 w 33"/>
              <a:gd name="T9" fmla="*/ 2147483646 h 36"/>
              <a:gd name="T10" fmla="*/ 2147483646 w 33"/>
              <a:gd name="T11" fmla="*/ 2147483646 h 36"/>
              <a:gd name="T12" fmla="*/ 2147483646 w 33"/>
              <a:gd name="T13" fmla="*/ 2147483646 h 36"/>
              <a:gd name="T14" fmla="*/ 2147483646 w 33"/>
              <a:gd name="T15" fmla="*/ 2147483646 h 36"/>
              <a:gd name="T16" fmla="*/ 2147483646 w 33"/>
              <a:gd name="T17" fmla="*/ 2147483646 h 36"/>
              <a:gd name="T18" fmla="*/ 2147483646 w 33"/>
              <a:gd name="T19" fmla="*/ 2147483646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36"/>
              <a:gd name="T32" fmla="*/ 33 w 33"/>
              <a:gd name="T33" fmla="*/ 36 h 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36">
                <a:moveTo>
                  <a:pt x="29" y="27"/>
                </a:moveTo>
                <a:lnTo>
                  <a:pt x="33" y="29"/>
                </a:lnTo>
                <a:lnTo>
                  <a:pt x="6" y="0"/>
                </a:lnTo>
                <a:lnTo>
                  <a:pt x="0" y="6"/>
                </a:lnTo>
                <a:lnTo>
                  <a:pt x="27" y="35"/>
                </a:lnTo>
                <a:lnTo>
                  <a:pt x="29" y="36"/>
                </a:lnTo>
                <a:lnTo>
                  <a:pt x="27" y="35"/>
                </a:lnTo>
                <a:lnTo>
                  <a:pt x="27" y="36"/>
                </a:lnTo>
                <a:lnTo>
                  <a:pt x="29" y="36"/>
                </a:lnTo>
                <a:lnTo>
                  <a:pt x="29" y="2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93" name="Freeform 431"/>
          <p:cNvSpPr>
            <a:spLocks/>
          </p:cNvSpPr>
          <p:nvPr/>
        </p:nvSpPr>
        <p:spPr bwMode="auto">
          <a:xfrm>
            <a:off x="3220641" y="4056460"/>
            <a:ext cx="165497" cy="14288"/>
          </a:xfrm>
          <a:custGeom>
            <a:avLst/>
            <a:gdLst>
              <a:gd name="T0" fmla="*/ 2147483646 w 100"/>
              <a:gd name="T1" fmla="*/ 2147483646 h 9"/>
              <a:gd name="T2" fmla="*/ 2147483646 w 100"/>
              <a:gd name="T3" fmla="*/ 0 h 9"/>
              <a:gd name="T4" fmla="*/ 0 w 100"/>
              <a:gd name="T5" fmla="*/ 0 h 9"/>
              <a:gd name="T6" fmla="*/ 0 w 100"/>
              <a:gd name="T7" fmla="*/ 2147483646 h 9"/>
              <a:gd name="T8" fmla="*/ 2147483646 w 100"/>
              <a:gd name="T9" fmla="*/ 2147483646 h 9"/>
              <a:gd name="T10" fmla="*/ 2147483646 w 100"/>
              <a:gd name="T11" fmla="*/ 2147483646 h 9"/>
              <a:gd name="T12" fmla="*/ 2147483646 w 100"/>
              <a:gd name="T13" fmla="*/ 2147483646 h 9"/>
              <a:gd name="T14" fmla="*/ 0 60000 65536"/>
              <a:gd name="T15" fmla="*/ 0 60000 65536"/>
              <a:gd name="T16" fmla="*/ 0 60000 65536"/>
              <a:gd name="T17" fmla="*/ 0 60000 65536"/>
              <a:gd name="T18" fmla="*/ 0 60000 65536"/>
              <a:gd name="T19" fmla="*/ 0 60000 65536"/>
              <a:gd name="T20" fmla="*/ 0 60000 65536"/>
              <a:gd name="T21" fmla="*/ 0 w 100"/>
              <a:gd name="T22" fmla="*/ 0 h 9"/>
              <a:gd name="T23" fmla="*/ 100 w 100"/>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0" h="9">
                <a:moveTo>
                  <a:pt x="96" y="8"/>
                </a:moveTo>
                <a:lnTo>
                  <a:pt x="98" y="0"/>
                </a:lnTo>
                <a:lnTo>
                  <a:pt x="0" y="0"/>
                </a:lnTo>
                <a:lnTo>
                  <a:pt x="0" y="9"/>
                </a:lnTo>
                <a:lnTo>
                  <a:pt x="98" y="9"/>
                </a:lnTo>
                <a:lnTo>
                  <a:pt x="100" y="2"/>
                </a:lnTo>
                <a:lnTo>
                  <a:pt x="96" y="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94" name="Freeform 432"/>
          <p:cNvSpPr>
            <a:spLocks/>
          </p:cNvSpPr>
          <p:nvPr/>
        </p:nvSpPr>
        <p:spPr bwMode="auto">
          <a:xfrm>
            <a:off x="3093244" y="3846910"/>
            <a:ext cx="292894" cy="222647"/>
          </a:xfrm>
          <a:custGeom>
            <a:avLst/>
            <a:gdLst>
              <a:gd name="T0" fmla="*/ 2147483646 w 177"/>
              <a:gd name="T1" fmla="*/ 2147483646 h 135"/>
              <a:gd name="T2" fmla="*/ 0 w 177"/>
              <a:gd name="T3" fmla="*/ 2147483646 h 135"/>
              <a:gd name="T4" fmla="*/ 2147483646 w 177"/>
              <a:gd name="T5" fmla="*/ 2147483646 h 135"/>
              <a:gd name="T6" fmla="*/ 2147483646 w 177"/>
              <a:gd name="T7" fmla="*/ 2147483646 h 135"/>
              <a:gd name="T8" fmla="*/ 2147483646 w 177"/>
              <a:gd name="T9" fmla="*/ 2147483646 h 135"/>
              <a:gd name="T10" fmla="*/ 2147483646 w 177"/>
              <a:gd name="T11" fmla="*/ 0 h 135"/>
              <a:gd name="T12" fmla="*/ 2147483646 w 177"/>
              <a:gd name="T13" fmla="*/ 2147483646 h 135"/>
              <a:gd name="T14" fmla="*/ 0 60000 65536"/>
              <a:gd name="T15" fmla="*/ 0 60000 65536"/>
              <a:gd name="T16" fmla="*/ 0 60000 65536"/>
              <a:gd name="T17" fmla="*/ 0 60000 65536"/>
              <a:gd name="T18" fmla="*/ 0 60000 65536"/>
              <a:gd name="T19" fmla="*/ 0 60000 65536"/>
              <a:gd name="T20" fmla="*/ 0 60000 65536"/>
              <a:gd name="T21" fmla="*/ 0 w 177"/>
              <a:gd name="T22" fmla="*/ 0 h 135"/>
              <a:gd name="T23" fmla="*/ 177 w 177"/>
              <a:gd name="T24" fmla="*/ 135 h 1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7" h="135">
                <a:moveTo>
                  <a:pt x="2" y="8"/>
                </a:moveTo>
                <a:lnTo>
                  <a:pt x="0" y="8"/>
                </a:lnTo>
                <a:lnTo>
                  <a:pt x="173" y="135"/>
                </a:lnTo>
                <a:lnTo>
                  <a:pt x="177" y="129"/>
                </a:lnTo>
                <a:lnTo>
                  <a:pt x="4" y="2"/>
                </a:lnTo>
                <a:lnTo>
                  <a:pt x="2" y="0"/>
                </a:lnTo>
                <a:lnTo>
                  <a:pt x="2" y="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795" name="Rectangle 461"/>
          <p:cNvSpPr>
            <a:spLocks noChangeArrowheads="1"/>
          </p:cNvSpPr>
          <p:nvPr/>
        </p:nvSpPr>
        <p:spPr bwMode="auto">
          <a:xfrm>
            <a:off x="4860131" y="3801666"/>
            <a:ext cx="396479" cy="136922"/>
          </a:xfrm>
          <a:prstGeom prst="rect">
            <a:avLst/>
          </a:prstGeom>
          <a:solidFill>
            <a:srgbClr val="C2C2C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013"/>
          </a:p>
        </p:txBody>
      </p:sp>
      <p:sp>
        <p:nvSpPr>
          <p:cNvPr id="56796" name="Rectangle 462"/>
          <p:cNvSpPr>
            <a:spLocks noChangeArrowheads="1"/>
          </p:cNvSpPr>
          <p:nvPr/>
        </p:nvSpPr>
        <p:spPr bwMode="auto">
          <a:xfrm>
            <a:off x="4860131" y="3801666"/>
            <a:ext cx="396479" cy="136922"/>
          </a:xfrm>
          <a:prstGeom prst="rect">
            <a:avLst/>
          </a:prstGeom>
          <a:noFill/>
          <a:ln w="6350">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013"/>
          </a:p>
        </p:txBody>
      </p:sp>
      <p:sp>
        <p:nvSpPr>
          <p:cNvPr id="56797" name="Line 463"/>
          <p:cNvSpPr>
            <a:spLocks noChangeShapeType="1"/>
          </p:cNvSpPr>
          <p:nvPr/>
        </p:nvSpPr>
        <p:spPr bwMode="auto">
          <a:xfrm>
            <a:off x="4860131" y="3801666"/>
            <a:ext cx="396479" cy="136922"/>
          </a:xfrm>
          <a:prstGeom prst="line">
            <a:avLst/>
          </a:prstGeom>
          <a:noFill/>
          <a:ln w="63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6798" name="Line 464"/>
          <p:cNvSpPr>
            <a:spLocks noChangeShapeType="1"/>
          </p:cNvSpPr>
          <p:nvPr/>
        </p:nvSpPr>
        <p:spPr bwMode="auto">
          <a:xfrm flipV="1">
            <a:off x="4860131" y="3801666"/>
            <a:ext cx="396479" cy="136922"/>
          </a:xfrm>
          <a:prstGeom prst="line">
            <a:avLst/>
          </a:prstGeom>
          <a:noFill/>
          <a:ln w="63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6799" name="Rectangle 465"/>
          <p:cNvSpPr>
            <a:spLocks noChangeArrowheads="1"/>
          </p:cNvSpPr>
          <p:nvPr/>
        </p:nvSpPr>
        <p:spPr bwMode="auto">
          <a:xfrm>
            <a:off x="2771775" y="4173141"/>
            <a:ext cx="566738" cy="121444"/>
          </a:xfrm>
          <a:prstGeom prst="rect">
            <a:avLst/>
          </a:prstGeom>
          <a:solidFill>
            <a:srgbClr val="C2C2C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013"/>
          </a:p>
        </p:txBody>
      </p:sp>
      <p:sp>
        <p:nvSpPr>
          <p:cNvPr id="56800" name="Rectangle 466"/>
          <p:cNvSpPr>
            <a:spLocks noChangeArrowheads="1"/>
          </p:cNvSpPr>
          <p:nvPr/>
        </p:nvSpPr>
        <p:spPr bwMode="auto">
          <a:xfrm>
            <a:off x="2771775" y="4173141"/>
            <a:ext cx="566738" cy="121444"/>
          </a:xfrm>
          <a:prstGeom prst="rect">
            <a:avLst/>
          </a:prstGeom>
          <a:noFill/>
          <a:ln w="6350">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013"/>
          </a:p>
        </p:txBody>
      </p:sp>
      <p:sp>
        <p:nvSpPr>
          <p:cNvPr id="56801" name="Line 467"/>
          <p:cNvSpPr>
            <a:spLocks noChangeShapeType="1"/>
          </p:cNvSpPr>
          <p:nvPr/>
        </p:nvSpPr>
        <p:spPr bwMode="auto">
          <a:xfrm>
            <a:off x="2771775" y="4173141"/>
            <a:ext cx="566738" cy="121444"/>
          </a:xfrm>
          <a:prstGeom prst="line">
            <a:avLst/>
          </a:prstGeom>
          <a:noFill/>
          <a:ln w="63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6802" name="Line 468"/>
          <p:cNvSpPr>
            <a:spLocks noChangeShapeType="1"/>
          </p:cNvSpPr>
          <p:nvPr/>
        </p:nvSpPr>
        <p:spPr bwMode="auto">
          <a:xfrm flipV="1">
            <a:off x="2771775" y="4173141"/>
            <a:ext cx="566738" cy="121444"/>
          </a:xfrm>
          <a:prstGeom prst="line">
            <a:avLst/>
          </a:prstGeom>
          <a:noFill/>
          <a:ln w="63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6803" name="Rectangle 481"/>
          <p:cNvSpPr>
            <a:spLocks noChangeArrowheads="1"/>
          </p:cNvSpPr>
          <p:nvPr/>
        </p:nvSpPr>
        <p:spPr bwMode="auto">
          <a:xfrm>
            <a:off x="4169569" y="3862388"/>
            <a:ext cx="200025" cy="228600"/>
          </a:xfrm>
          <a:prstGeom prst="rect">
            <a:avLst/>
          </a:prstGeom>
          <a:solidFill>
            <a:srgbClr val="C2C2C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013"/>
          </a:p>
        </p:txBody>
      </p:sp>
      <p:sp>
        <p:nvSpPr>
          <p:cNvPr id="56804" name="Rectangle 482"/>
          <p:cNvSpPr>
            <a:spLocks noChangeArrowheads="1"/>
          </p:cNvSpPr>
          <p:nvPr/>
        </p:nvSpPr>
        <p:spPr bwMode="auto">
          <a:xfrm>
            <a:off x="4169569" y="3862388"/>
            <a:ext cx="200025" cy="228600"/>
          </a:xfrm>
          <a:prstGeom prst="rect">
            <a:avLst/>
          </a:prstGeom>
          <a:noFill/>
          <a:ln w="6350">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013"/>
          </a:p>
        </p:txBody>
      </p:sp>
      <p:sp>
        <p:nvSpPr>
          <p:cNvPr id="56805" name="Line 483"/>
          <p:cNvSpPr>
            <a:spLocks noChangeShapeType="1"/>
          </p:cNvSpPr>
          <p:nvPr/>
        </p:nvSpPr>
        <p:spPr bwMode="auto">
          <a:xfrm>
            <a:off x="4169569" y="3862388"/>
            <a:ext cx="200025" cy="228600"/>
          </a:xfrm>
          <a:prstGeom prst="line">
            <a:avLst/>
          </a:prstGeom>
          <a:noFill/>
          <a:ln w="63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6806" name="Line 484"/>
          <p:cNvSpPr>
            <a:spLocks noChangeShapeType="1"/>
          </p:cNvSpPr>
          <p:nvPr/>
        </p:nvSpPr>
        <p:spPr bwMode="auto">
          <a:xfrm flipV="1">
            <a:off x="4169569" y="3862388"/>
            <a:ext cx="200025" cy="228600"/>
          </a:xfrm>
          <a:prstGeom prst="line">
            <a:avLst/>
          </a:prstGeom>
          <a:noFill/>
          <a:ln w="63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6807" name="Rectangle 485"/>
          <p:cNvSpPr>
            <a:spLocks noChangeArrowheads="1"/>
          </p:cNvSpPr>
          <p:nvPr/>
        </p:nvSpPr>
        <p:spPr bwMode="auto">
          <a:xfrm>
            <a:off x="4480323" y="3860007"/>
            <a:ext cx="202406" cy="227410"/>
          </a:xfrm>
          <a:prstGeom prst="rect">
            <a:avLst/>
          </a:prstGeom>
          <a:solidFill>
            <a:srgbClr val="C2C2C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013"/>
          </a:p>
        </p:txBody>
      </p:sp>
      <p:sp>
        <p:nvSpPr>
          <p:cNvPr id="56808" name="Rectangle 486"/>
          <p:cNvSpPr>
            <a:spLocks noChangeArrowheads="1"/>
          </p:cNvSpPr>
          <p:nvPr/>
        </p:nvSpPr>
        <p:spPr bwMode="auto">
          <a:xfrm>
            <a:off x="4480323" y="3860007"/>
            <a:ext cx="202406" cy="227410"/>
          </a:xfrm>
          <a:prstGeom prst="rect">
            <a:avLst/>
          </a:prstGeom>
          <a:noFill/>
          <a:ln w="6350">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013"/>
          </a:p>
        </p:txBody>
      </p:sp>
      <p:sp>
        <p:nvSpPr>
          <p:cNvPr id="56809" name="Line 487"/>
          <p:cNvSpPr>
            <a:spLocks noChangeShapeType="1"/>
          </p:cNvSpPr>
          <p:nvPr/>
        </p:nvSpPr>
        <p:spPr bwMode="auto">
          <a:xfrm>
            <a:off x="4480323" y="3860007"/>
            <a:ext cx="202406" cy="227410"/>
          </a:xfrm>
          <a:prstGeom prst="line">
            <a:avLst/>
          </a:prstGeom>
          <a:noFill/>
          <a:ln w="63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6810" name="Line 488"/>
          <p:cNvSpPr>
            <a:spLocks noChangeShapeType="1"/>
          </p:cNvSpPr>
          <p:nvPr/>
        </p:nvSpPr>
        <p:spPr bwMode="auto">
          <a:xfrm flipV="1">
            <a:off x="4480323" y="3860007"/>
            <a:ext cx="202406" cy="227410"/>
          </a:xfrm>
          <a:prstGeom prst="line">
            <a:avLst/>
          </a:prstGeom>
          <a:noFill/>
          <a:ln w="63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56811" name="Rectangle 499"/>
          <p:cNvSpPr>
            <a:spLocks noChangeArrowheads="1"/>
          </p:cNvSpPr>
          <p:nvPr/>
        </p:nvSpPr>
        <p:spPr bwMode="auto">
          <a:xfrm>
            <a:off x="2763441" y="4491038"/>
            <a:ext cx="203472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500">
                <a:solidFill>
                  <a:srgbClr val="C00000"/>
                </a:solidFill>
              </a:rPr>
              <a:t>Zig-Zag Cross Access Drive</a:t>
            </a:r>
          </a:p>
        </p:txBody>
      </p:sp>
      <p:sp>
        <p:nvSpPr>
          <p:cNvPr id="56812" name="Freeform 508"/>
          <p:cNvSpPr>
            <a:spLocks/>
          </p:cNvSpPr>
          <p:nvPr/>
        </p:nvSpPr>
        <p:spPr bwMode="auto">
          <a:xfrm>
            <a:off x="4749404" y="4483894"/>
            <a:ext cx="59531" cy="89297"/>
          </a:xfrm>
          <a:custGeom>
            <a:avLst/>
            <a:gdLst>
              <a:gd name="T0" fmla="*/ 2147483646 w 36"/>
              <a:gd name="T1" fmla="*/ 0 h 54"/>
              <a:gd name="T2" fmla="*/ 2147483646 w 36"/>
              <a:gd name="T3" fmla="*/ 0 h 54"/>
              <a:gd name="T4" fmla="*/ 2147483646 w 36"/>
              <a:gd name="T5" fmla="*/ 2147483646 h 54"/>
              <a:gd name="T6" fmla="*/ 2147483646 w 36"/>
              <a:gd name="T7" fmla="*/ 2147483646 h 54"/>
              <a:gd name="T8" fmla="*/ 2147483646 w 36"/>
              <a:gd name="T9" fmla="*/ 2147483646 h 54"/>
              <a:gd name="T10" fmla="*/ 2147483646 w 36"/>
              <a:gd name="T11" fmla="*/ 2147483646 h 54"/>
              <a:gd name="T12" fmla="*/ 2147483646 w 36"/>
              <a:gd name="T13" fmla="*/ 2147483646 h 54"/>
              <a:gd name="T14" fmla="*/ 2147483646 w 36"/>
              <a:gd name="T15" fmla="*/ 2147483646 h 54"/>
              <a:gd name="T16" fmla="*/ 2147483646 w 36"/>
              <a:gd name="T17" fmla="*/ 2147483646 h 54"/>
              <a:gd name="T18" fmla="*/ 0 w 36"/>
              <a:gd name="T19" fmla="*/ 2147483646 h 54"/>
              <a:gd name="T20" fmla="*/ 2147483646 w 36"/>
              <a:gd name="T21" fmla="*/ 2147483646 h 54"/>
              <a:gd name="T22" fmla="*/ 2147483646 w 36"/>
              <a:gd name="T23" fmla="*/ 2147483646 h 54"/>
              <a:gd name="T24" fmla="*/ 2147483646 w 36"/>
              <a:gd name="T25" fmla="*/ 2147483646 h 54"/>
              <a:gd name="T26" fmla="*/ 2147483646 w 36"/>
              <a:gd name="T27" fmla="*/ 2147483646 h 54"/>
              <a:gd name="T28" fmla="*/ 2147483646 w 36"/>
              <a:gd name="T29" fmla="*/ 2147483646 h 54"/>
              <a:gd name="T30" fmla="*/ 2147483646 w 36"/>
              <a:gd name="T31" fmla="*/ 2147483646 h 54"/>
              <a:gd name="T32" fmla="*/ 2147483646 w 36"/>
              <a:gd name="T33" fmla="*/ 2147483646 h 54"/>
              <a:gd name="T34" fmla="*/ 2147483646 w 36"/>
              <a:gd name="T35" fmla="*/ 2147483646 h 54"/>
              <a:gd name="T36" fmla="*/ 2147483646 w 36"/>
              <a:gd name="T37" fmla="*/ 0 h 54"/>
              <a:gd name="T38" fmla="*/ 2147483646 w 36"/>
              <a:gd name="T39" fmla="*/ 0 h 54"/>
              <a:gd name="T40" fmla="*/ 2147483646 w 36"/>
              <a:gd name="T41" fmla="*/ 0 h 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
              <a:gd name="T64" fmla="*/ 0 h 54"/>
              <a:gd name="T65" fmla="*/ 36 w 36"/>
              <a:gd name="T66" fmla="*/ 54 h 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 h="54">
                <a:moveTo>
                  <a:pt x="33" y="0"/>
                </a:moveTo>
                <a:lnTo>
                  <a:pt x="33" y="0"/>
                </a:lnTo>
                <a:lnTo>
                  <a:pt x="31" y="8"/>
                </a:lnTo>
                <a:lnTo>
                  <a:pt x="27" y="15"/>
                </a:lnTo>
                <a:lnTo>
                  <a:pt x="23" y="21"/>
                </a:lnTo>
                <a:lnTo>
                  <a:pt x="17" y="27"/>
                </a:lnTo>
                <a:lnTo>
                  <a:pt x="13" y="33"/>
                </a:lnTo>
                <a:lnTo>
                  <a:pt x="9" y="38"/>
                </a:lnTo>
                <a:lnTo>
                  <a:pt x="6" y="44"/>
                </a:lnTo>
                <a:lnTo>
                  <a:pt x="0" y="52"/>
                </a:lnTo>
                <a:lnTo>
                  <a:pt x="4" y="54"/>
                </a:lnTo>
                <a:lnTo>
                  <a:pt x="8" y="46"/>
                </a:lnTo>
                <a:lnTo>
                  <a:pt x="13" y="40"/>
                </a:lnTo>
                <a:lnTo>
                  <a:pt x="17" y="35"/>
                </a:lnTo>
                <a:lnTo>
                  <a:pt x="21" y="29"/>
                </a:lnTo>
                <a:lnTo>
                  <a:pt x="25" y="23"/>
                </a:lnTo>
                <a:lnTo>
                  <a:pt x="29" y="17"/>
                </a:lnTo>
                <a:lnTo>
                  <a:pt x="33" y="10"/>
                </a:lnTo>
                <a:lnTo>
                  <a:pt x="36" y="0"/>
                </a:lnTo>
                <a:lnTo>
                  <a:pt x="33"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813" name="Freeform 509"/>
          <p:cNvSpPr>
            <a:spLocks/>
          </p:cNvSpPr>
          <p:nvPr/>
        </p:nvSpPr>
        <p:spPr bwMode="auto">
          <a:xfrm>
            <a:off x="4804173" y="4363641"/>
            <a:ext cx="21431" cy="120253"/>
          </a:xfrm>
          <a:custGeom>
            <a:avLst/>
            <a:gdLst>
              <a:gd name="T0" fmla="*/ 2147483646 w 13"/>
              <a:gd name="T1" fmla="*/ 0 h 73"/>
              <a:gd name="T2" fmla="*/ 2147483646 w 13"/>
              <a:gd name="T3" fmla="*/ 2147483646 h 73"/>
              <a:gd name="T4" fmla="*/ 2147483646 w 13"/>
              <a:gd name="T5" fmla="*/ 2147483646 h 73"/>
              <a:gd name="T6" fmla="*/ 2147483646 w 13"/>
              <a:gd name="T7" fmla="*/ 2147483646 h 73"/>
              <a:gd name="T8" fmla="*/ 2147483646 w 13"/>
              <a:gd name="T9" fmla="*/ 2147483646 h 73"/>
              <a:gd name="T10" fmla="*/ 2147483646 w 13"/>
              <a:gd name="T11" fmla="*/ 2147483646 h 73"/>
              <a:gd name="T12" fmla="*/ 2147483646 w 13"/>
              <a:gd name="T13" fmla="*/ 2147483646 h 73"/>
              <a:gd name="T14" fmla="*/ 2147483646 w 13"/>
              <a:gd name="T15" fmla="*/ 2147483646 h 73"/>
              <a:gd name="T16" fmla="*/ 0 w 13"/>
              <a:gd name="T17" fmla="*/ 2147483646 h 73"/>
              <a:gd name="T18" fmla="*/ 2147483646 w 13"/>
              <a:gd name="T19" fmla="*/ 2147483646 h 73"/>
              <a:gd name="T20" fmla="*/ 2147483646 w 13"/>
              <a:gd name="T21" fmla="*/ 2147483646 h 73"/>
              <a:gd name="T22" fmla="*/ 2147483646 w 13"/>
              <a:gd name="T23" fmla="*/ 2147483646 h 73"/>
              <a:gd name="T24" fmla="*/ 2147483646 w 13"/>
              <a:gd name="T25" fmla="*/ 2147483646 h 73"/>
              <a:gd name="T26" fmla="*/ 2147483646 w 13"/>
              <a:gd name="T27" fmla="*/ 2147483646 h 73"/>
              <a:gd name="T28" fmla="*/ 2147483646 w 13"/>
              <a:gd name="T29" fmla="*/ 2147483646 h 73"/>
              <a:gd name="T30" fmla="*/ 2147483646 w 13"/>
              <a:gd name="T31" fmla="*/ 2147483646 h 73"/>
              <a:gd name="T32" fmla="*/ 2147483646 w 13"/>
              <a:gd name="T33" fmla="*/ 2147483646 h 73"/>
              <a:gd name="T34" fmla="*/ 2147483646 w 13"/>
              <a:gd name="T35" fmla="*/ 2147483646 h 73"/>
              <a:gd name="T36" fmla="*/ 2147483646 w 13"/>
              <a:gd name="T37" fmla="*/ 0 h 7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
              <a:gd name="T58" fmla="*/ 0 h 73"/>
              <a:gd name="T59" fmla="*/ 13 w 13"/>
              <a:gd name="T60" fmla="*/ 73 h 7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 h="73">
                <a:moveTo>
                  <a:pt x="9" y="0"/>
                </a:moveTo>
                <a:lnTo>
                  <a:pt x="9" y="10"/>
                </a:lnTo>
                <a:lnTo>
                  <a:pt x="7" y="19"/>
                </a:lnTo>
                <a:lnTo>
                  <a:pt x="7" y="29"/>
                </a:lnTo>
                <a:lnTo>
                  <a:pt x="5" y="38"/>
                </a:lnTo>
                <a:lnTo>
                  <a:pt x="5" y="48"/>
                </a:lnTo>
                <a:lnTo>
                  <a:pt x="3" y="56"/>
                </a:lnTo>
                <a:lnTo>
                  <a:pt x="1" y="65"/>
                </a:lnTo>
                <a:lnTo>
                  <a:pt x="0" y="73"/>
                </a:lnTo>
                <a:lnTo>
                  <a:pt x="3" y="73"/>
                </a:lnTo>
                <a:lnTo>
                  <a:pt x="5" y="65"/>
                </a:lnTo>
                <a:lnTo>
                  <a:pt x="7" y="58"/>
                </a:lnTo>
                <a:lnTo>
                  <a:pt x="9" y="48"/>
                </a:lnTo>
                <a:lnTo>
                  <a:pt x="9" y="38"/>
                </a:lnTo>
                <a:lnTo>
                  <a:pt x="11" y="29"/>
                </a:lnTo>
                <a:lnTo>
                  <a:pt x="11" y="19"/>
                </a:lnTo>
                <a:lnTo>
                  <a:pt x="13" y="10"/>
                </a:lnTo>
                <a:lnTo>
                  <a:pt x="13" y="2"/>
                </a:lnTo>
                <a:lnTo>
                  <a:pt x="9"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814" name="Freeform 510"/>
          <p:cNvSpPr>
            <a:spLocks/>
          </p:cNvSpPr>
          <p:nvPr/>
        </p:nvSpPr>
        <p:spPr bwMode="auto">
          <a:xfrm>
            <a:off x="4777978" y="4350544"/>
            <a:ext cx="51197" cy="58341"/>
          </a:xfrm>
          <a:custGeom>
            <a:avLst/>
            <a:gdLst>
              <a:gd name="T0" fmla="*/ 2147483646 w 31"/>
              <a:gd name="T1" fmla="*/ 0 h 35"/>
              <a:gd name="T2" fmla="*/ 2147483646 w 31"/>
              <a:gd name="T3" fmla="*/ 0 h 35"/>
              <a:gd name="T4" fmla="*/ 0 w 31"/>
              <a:gd name="T5" fmla="*/ 2147483646 h 35"/>
              <a:gd name="T6" fmla="*/ 2147483646 w 31"/>
              <a:gd name="T7" fmla="*/ 2147483646 h 35"/>
              <a:gd name="T8" fmla="*/ 2147483646 w 31"/>
              <a:gd name="T9" fmla="*/ 2147483646 h 35"/>
              <a:gd name="T10" fmla="*/ 2147483646 w 31"/>
              <a:gd name="T11" fmla="*/ 2147483646 h 35"/>
              <a:gd name="T12" fmla="*/ 2147483646 w 31"/>
              <a:gd name="T13" fmla="*/ 0 h 35"/>
              <a:gd name="T14" fmla="*/ 0 60000 65536"/>
              <a:gd name="T15" fmla="*/ 0 60000 65536"/>
              <a:gd name="T16" fmla="*/ 0 60000 65536"/>
              <a:gd name="T17" fmla="*/ 0 60000 65536"/>
              <a:gd name="T18" fmla="*/ 0 60000 65536"/>
              <a:gd name="T19" fmla="*/ 0 60000 65536"/>
              <a:gd name="T20" fmla="*/ 0 60000 65536"/>
              <a:gd name="T21" fmla="*/ 0 w 31"/>
              <a:gd name="T22" fmla="*/ 0 h 35"/>
              <a:gd name="T23" fmla="*/ 31 w 31"/>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5">
                <a:moveTo>
                  <a:pt x="31" y="0"/>
                </a:moveTo>
                <a:lnTo>
                  <a:pt x="25" y="0"/>
                </a:lnTo>
                <a:lnTo>
                  <a:pt x="0" y="29"/>
                </a:lnTo>
                <a:lnTo>
                  <a:pt x="6" y="35"/>
                </a:lnTo>
                <a:lnTo>
                  <a:pt x="31" y="6"/>
                </a:lnTo>
                <a:lnTo>
                  <a:pt x="25" y="4"/>
                </a:lnTo>
                <a:lnTo>
                  <a:pt x="31"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815" name="Freeform 511"/>
          <p:cNvSpPr>
            <a:spLocks/>
          </p:cNvSpPr>
          <p:nvPr/>
        </p:nvSpPr>
        <p:spPr bwMode="auto">
          <a:xfrm>
            <a:off x="4818460" y="4350544"/>
            <a:ext cx="10715" cy="3572"/>
          </a:xfrm>
          <a:custGeom>
            <a:avLst/>
            <a:gdLst>
              <a:gd name="T0" fmla="*/ 2147483646 w 6"/>
              <a:gd name="T1" fmla="*/ 0 h 2"/>
              <a:gd name="T2" fmla="*/ 2147483646 w 6"/>
              <a:gd name="T3" fmla="*/ 2147483646 h 2"/>
              <a:gd name="T4" fmla="*/ 0 w 6"/>
              <a:gd name="T5" fmla="*/ 0 h 2"/>
              <a:gd name="T6" fmla="*/ 2147483646 w 6"/>
              <a:gd name="T7" fmla="*/ 0 h 2"/>
              <a:gd name="T8" fmla="*/ 0 60000 65536"/>
              <a:gd name="T9" fmla="*/ 0 60000 65536"/>
              <a:gd name="T10" fmla="*/ 0 60000 65536"/>
              <a:gd name="T11" fmla="*/ 0 60000 65536"/>
              <a:gd name="T12" fmla="*/ 0 w 6"/>
              <a:gd name="T13" fmla="*/ 0 h 2"/>
              <a:gd name="T14" fmla="*/ 6 w 6"/>
              <a:gd name="T15" fmla="*/ 2 h 2"/>
            </a:gdLst>
            <a:ahLst/>
            <a:cxnLst>
              <a:cxn ang="T8">
                <a:pos x="T0" y="T1"/>
              </a:cxn>
              <a:cxn ang="T9">
                <a:pos x="T2" y="T3"/>
              </a:cxn>
              <a:cxn ang="T10">
                <a:pos x="T4" y="T5"/>
              </a:cxn>
              <a:cxn ang="T11">
                <a:pos x="T6" y="T7"/>
              </a:cxn>
            </a:cxnLst>
            <a:rect l="T12" t="T13" r="T14" b="T15"/>
            <a:pathLst>
              <a:path w="6" h="2">
                <a:moveTo>
                  <a:pt x="6" y="0"/>
                </a:moveTo>
                <a:lnTo>
                  <a:pt x="4" y="2"/>
                </a:lnTo>
                <a:lnTo>
                  <a:pt x="0" y="0"/>
                </a:lnTo>
                <a:lnTo>
                  <a:pt x="6"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816" name="Freeform 512"/>
          <p:cNvSpPr>
            <a:spLocks/>
          </p:cNvSpPr>
          <p:nvPr/>
        </p:nvSpPr>
        <p:spPr bwMode="auto">
          <a:xfrm>
            <a:off x="4818460" y="4350544"/>
            <a:ext cx="38100" cy="64294"/>
          </a:xfrm>
          <a:custGeom>
            <a:avLst/>
            <a:gdLst>
              <a:gd name="T0" fmla="*/ 2147483646 w 23"/>
              <a:gd name="T1" fmla="*/ 2147483646 h 39"/>
              <a:gd name="T2" fmla="*/ 2147483646 w 23"/>
              <a:gd name="T3" fmla="*/ 2147483646 h 39"/>
              <a:gd name="T4" fmla="*/ 2147483646 w 23"/>
              <a:gd name="T5" fmla="*/ 0 h 39"/>
              <a:gd name="T6" fmla="*/ 0 w 23"/>
              <a:gd name="T7" fmla="*/ 2147483646 h 39"/>
              <a:gd name="T8" fmla="*/ 2147483646 w 23"/>
              <a:gd name="T9" fmla="*/ 2147483646 h 39"/>
              <a:gd name="T10" fmla="*/ 2147483646 w 23"/>
              <a:gd name="T11" fmla="*/ 2147483646 h 39"/>
              <a:gd name="T12" fmla="*/ 0 60000 65536"/>
              <a:gd name="T13" fmla="*/ 0 60000 65536"/>
              <a:gd name="T14" fmla="*/ 0 60000 65536"/>
              <a:gd name="T15" fmla="*/ 0 60000 65536"/>
              <a:gd name="T16" fmla="*/ 0 60000 65536"/>
              <a:gd name="T17" fmla="*/ 0 60000 65536"/>
              <a:gd name="T18" fmla="*/ 0 w 23"/>
              <a:gd name="T19" fmla="*/ 0 h 39"/>
              <a:gd name="T20" fmla="*/ 23 w 23"/>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23" h="39">
                <a:moveTo>
                  <a:pt x="19" y="37"/>
                </a:moveTo>
                <a:lnTo>
                  <a:pt x="23" y="35"/>
                </a:lnTo>
                <a:lnTo>
                  <a:pt x="6" y="0"/>
                </a:lnTo>
                <a:lnTo>
                  <a:pt x="0" y="4"/>
                </a:lnTo>
                <a:lnTo>
                  <a:pt x="15" y="39"/>
                </a:lnTo>
                <a:lnTo>
                  <a:pt x="19" y="3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817" name="Freeform 513"/>
          <p:cNvSpPr>
            <a:spLocks/>
          </p:cNvSpPr>
          <p:nvPr/>
        </p:nvSpPr>
        <p:spPr bwMode="auto">
          <a:xfrm>
            <a:off x="3289697" y="3687366"/>
            <a:ext cx="89297" cy="61913"/>
          </a:xfrm>
          <a:custGeom>
            <a:avLst/>
            <a:gdLst>
              <a:gd name="T0" fmla="*/ 2147483646 w 54"/>
              <a:gd name="T1" fmla="*/ 2147483646 h 37"/>
              <a:gd name="T2" fmla="*/ 2147483646 w 54"/>
              <a:gd name="T3" fmla="*/ 2147483646 h 37"/>
              <a:gd name="T4" fmla="*/ 2147483646 w 54"/>
              <a:gd name="T5" fmla="*/ 2147483646 h 37"/>
              <a:gd name="T6" fmla="*/ 2147483646 w 54"/>
              <a:gd name="T7" fmla="*/ 2147483646 h 37"/>
              <a:gd name="T8" fmla="*/ 2147483646 w 54"/>
              <a:gd name="T9" fmla="*/ 2147483646 h 37"/>
              <a:gd name="T10" fmla="*/ 2147483646 w 54"/>
              <a:gd name="T11" fmla="*/ 2147483646 h 37"/>
              <a:gd name="T12" fmla="*/ 2147483646 w 54"/>
              <a:gd name="T13" fmla="*/ 2147483646 h 37"/>
              <a:gd name="T14" fmla="*/ 2147483646 w 54"/>
              <a:gd name="T15" fmla="*/ 2147483646 h 37"/>
              <a:gd name="T16" fmla="*/ 2147483646 w 54"/>
              <a:gd name="T17" fmla="*/ 2147483646 h 37"/>
              <a:gd name="T18" fmla="*/ 2147483646 w 54"/>
              <a:gd name="T19" fmla="*/ 2147483646 h 37"/>
              <a:gd name="T20" fmla="*/ 2147483646 w 54"/>
              <a:gd name="T21" fmla="*/ 0 h 37"/>
              <a:gd name="T22" fmla="*/ 2147483646 w 54"/>
              <a:gd name="T23" fmla="*/ 2147483646 h 37"/>
              <a:gd name="T24" fmla="*/ 2147483646 w 54"/>
              <a:gd name="T25" fmla="*/ 2147483646 h 37"/>
              <a:gd name="T26" fmla="*/ 2147483646 w 54"/>
              <a:gd name="T27" fmla="*/ 2147483646 h 37"/>
              <a:gd name="T28" fmla="*/ 2147483646 w 54"/>
              <a:gd name="T29" fmla="*/ 2147483646 h 37"/>
              <a:gd name="T30" fmla="*/ 2147483646 w 54"/>
              <a:gd name="T31" fmla="*/ 2147483646 h 37"/>
              <a:gd name="T32" fmla="*/ 2147483646 w 54"/>
              <a:gd name="T33" fmla="*/ 2147483646 h 37"/>
              <a:gd name="T34" fmla="*/ 2147483646 w 54"/>
              <a:gd name="T35" fmla="*/ 2147483646 h 37"/>
              <a:gd name="T36" fmla="*/ 0 w 54"/>
              <a:gd name="T37" fmla="*/ 2147483646 h 37"/>
              <a:gd name="T38" fmla="*/ 0 w 54"/>
              <a:gd name="T39" fmla="*/ 2147483646 h 37"/>
              <a:gd name="T40" fmla="*/ 2147483646 w 54"/>
              <a:gd name="T41" fmla="*/ 2147483646 h 3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4"/>
              <a:gd name="T64" fmla="*/ 0 h 37"/>
              <a:gd name="T65" fmla="*/ 54 w 54"/>
              <a:gd name="T66" fmla="*/ 37 h 3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4" h="37">
                <a:moveTo>
                  <a:pt x="2" y="37"/>
                </a:moveTo>
                <a:lnTo>
                  <a:pt x="2" y="37"/>
                </a:lnTo>
                <a:lnTo>
                  <a:pt x="10" y="31"/>
                </a:lnTo>
                <a:lnTo>
                  <a:pt x="16" y="25"/>
                </a:lnTo>
                <a:lnTo>
                  <a:pt x="22" y="21"/>
                </a:lnTo>
                <a:lnTo>
                  <a:pt x="29" y="17"/>
                </a:lnTo>
                <a:lnTo>
                  <a:pt x="35" y="16"/>
                </a:lnTo>
                <a:lnTo>
                  <a:pt x="41" y="12"/>
                </a:lnTo>
                <a:lnTo>
                  <a:pt x="48" y="8"/>
                </a:lnTo>
                <a:lnTo>
                  <a:pt x="54" y="4"/>
                </a:lnTo>
                <a:lnTo>
                  <a:pt x="52" y="0"/>
                </a:lnTo>
                <a:lnTo>
                  <a:pt x="46" y="4"/>
                </a:lnTo>
                <a:lnTo>
                  <a:pt x="39" y="8"/>
                </a:lnTo>
                <a:lnTo>
                  <a:pt x="33" y="12"/>
                </a:lnTo>
                <a:lnTo>
                  <a:pt x="27" y="14"/>
                </a:lnTo>
                <a:lnTo>
                  <a:pt x="20" y="17"/>
                </a:lnTo>
                <a:lnTo>
                  <a:pt x="14" y="23"/>
                </a:lnTo>
                <a:lnTo>
                  <a:pt x="6" y="27"/>
                </a:lnTo>
                <a:lnTo>
                  <a:pt x="0" y="35"/>
                </a:lnTo>
                <a:lnTo>
                  <a:pt x="2" y="3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818" name="Freeform 514"/>
          <p:cNvSpPr>
            <a:spLocks/>
          </p:cNvSpPr>
          <p:nvPr/>
        </p:nvSpPr>
        <p:spPr bwMode="auto">
          <a:xfrm>
            <a:off x="3224213" y="3745707"/>
            <a:ext cx="69056" cy="103585"/>
          </a:xfrm>
          <a:custGeom>
            <a:avLst/>
            <a:gdLst>
              <a:gd name="T0" fmla="*/ 2147483646 w 42"/>
              <a:gd name="T1" fmla="*/ 2147483646 h 63"/>
              <a:gd name="T2" fmla="*/ 2147483646 w 42"/>
              <a:gd name="T3" fmla="*/ 2147483646 h 63"/>
              <a:gd name="T4" fmla="*/ 2147483646 w 42"/>
              <a:gd name="T5" fmla="*/ 2147483646 h 63"/>
              <a:gd name="T6" fmla="*/ 2147483646 w 42"/>
              <a:gd name="T7" fmla="*/ 2147483646 h 63"/>
              <a:gd name="T8" fmla="*/ 2147483646 w 42"/>
              <a:gd name="T9" fmla="*/ 2147483646 h 63"/>
              <a:gd name="T10" fmla="*/ 2147483646 w 42"/>
              <a:gd name="T11" fmla="*/ 2147483646 h 63"/>
              <a:gd name="T12" fmla="*/ 2147483646 w 42"/>
              <a:gd name="T13" fmla="*/ 2147483646 h 63"/>
              <a:gd name="T14" fmla="*/ 2147483646 w 42"/>
              <a:gd name="T15" fmla="*/ 2147483646 h 63"/>
              <a:gd name="T16" fmla="*/ 2147483646 w 42"/>
              <a:gd name="T17" fmla="*/ 2147483646 h 63"/>
              <a:gd name="T18" fmla="*/ 2147483646 w 42"/>
              <a:gd name="T19" fmla="*/ 0 h 63"/>
              <a:gd name="T20" fmla="*/ 2147483646 w 42"/>
              <a:gd name="T21" fmla="*/ 2147483646 h 63"/>
              <a:gd name="T22" fmla="*/ 2147483646 w 42"/>
              <a:gd name="T23" fmla="*/ 2147483646 h 63"/>
              <a:gd name="T24" fmla="*/ 2147483646 w 42"/>
              <a:gd name="T25" fmla="*/ 2147483646 h 63"/>
              <a:gd name="T26" fmla="*/ 2147483646 w 42"/>
              <a:gd name="T27" fmla="*/ 2147483646 h 63"/>
              <a:gd name="T28" fmla="*/ 2147483646 w 42"/>
              <a:gd name="T29" fmla="*/ 2147483646 h 63"/>
              <a:gd name="T30" fmla="*/ 2147483646 w 42"/>
              <a:gd name="T31" fmla="*/ 2147483646 h 63"/>
              <a:gd name="T32" fmla="*/ 2147483646 w 42"/>
              <a:gd name="T33" fmla="*/ 2147483646 h 63"/>
              <a:gd name="T34" fmla="*/ 0 w 42"/>
              <a:gd name="T35" fmla="*/ 2147483646 h 63"/>
              <a:gd name="T36" fmla="*/ 2147483646 w 42"/>
              <a:gd name="T37" fmla="*/ 2147483646 h 6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2"/>
              <a:gd name="T58" fmla="*/ 0 h 63"/>
              <a:gd name="T59" fmla="*/ 42 w 42"/>
              <a:gd name="T60" fmla="*/ 63 h 6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2" h="63">
                <a:moveTo>
                  <a:pt x="4" y="63"/>
                </a:moveTo>
                <a:lnTo>
                  <a:pt x="8" y="55"/>
                </a:lnTo>
                <a:lnTo>
                  <a:pt x="14" y="46"/>
                </a:lnTo>
                <a:lnTo>
                  <a:pt x="17" y="38"/>
                </a:lnTo>
                <a:lnTo>
                  <a:pt x="23" y="30"/>
                </a:lnTo>
                <a:lnTo>
                  <a:pt x="27" y="23"/>
                </a:lnTo>
                <a:lnTo>
                  <a:pt x="33" y="15"/>
                </a:lnTo>
                <a:lnTo>
                  <a:pt x="38" y="7"/>
                </a:lnTo>
                <a:lnTo>
                  <a:pt x="42" y="2"/>
                </a:lnTo>
                <a:lnTo>
                  <a:pt x="40" y="0"/>
                </a:lnTo>
                <a:lnTo>
                  <a:pt x="35" y="6"/>
                </a:lnTo>
                <a:lnTo>
                  <a:pt x="29" y="13"/>
                </a:lnTo>
                <a:lnTo>
                  <a:pt x="25" y="21"/>
                </a:lnTo>
                <a:lnTo>
                  <a:pt x="19" y="29"/>
                </a:lnTo>
                <a:lnTo>
                  <a:pt x="15" y="36"/>
                </a:lnTo>
                <a:lnTo>
                  <a:pt x="10" y="44"/>
                </a:lnTo>
                <a:lnTo>
                  <a:pt x="6" y="54"/>
                </a:lnTo>
                <a:lnTo>
                  <a:pt x="0" y="61"/>
                </a:lnTo>
                <a:lnTo>
                  <a:pt x="4" y="6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819" name="Freeform 515"/>
          <p:cNvSpPr>
            <a:spLocks/>
          </p:cNvSpPr>
          <p:nvPr/>
        </p:nvSpPr>
        <p:spPr bwMode="auto">
          <a:xfrm>
            <a:off x="3214688" y="3824288"/>
            <a:ext cx="66675" cy="38100"/>
          </a:xfrm>
          <a:custGeom>
            <a:avLst/>
            <a:gdLst>
              <a:gd name="T0" fmla="*/ 0 w 41"/>
              <a:gd name="T1" fmla="*/ 2147483646 h 23"/>
              <a:gd name="T2" fmla="*/ 2147483646 w 41"/>
              <a:gd name="T3" fmla="*/ 2147483646 h 23"/>
              <a:gd name="T4" fmla="*/ 2147483646 w 41"/>
              <a:gd name="T5" fmla="*/ 2147483646 h 23"/>
              <a:gd name="T6" fmla="*/ 2147483646 w 41"/>
              <a:gd name="T7" fmla="*/ 0 h 23"/>
              <a:gd name="T8" fmla="*/ 2147483646 w 41"/>
              <a:gd name="T9" fmla="*/ 2147483646 h 23"/>
              <a:gd name="T10" fmla="*/ 2147483646 w 41"/>
              <a:gd name="T11" fmla="*/ 2147483646 h 23"/>
              <a:gd name="T12" fmla="*/ 0 w 41"/>
              <a:gd name="T13" fmla="*/ 2147483646 h 23"/>
              <a:gd name="T14" fmla="*/ 0 60000 65536"/>
              <a:gd name="T15" fmla="*/ 0 60000 65536"/>
              <a:gd name="T16" fmla="*/ 0 60000 65536"/>
              <a:gd name="T17" fmla="*/ 0 60000 65536"/>
              <a:gd name="T18" fmla="*/ 0 60000 65536"/>
              <a:gd name="T19" fmla="*/ 0 60000 65536"/>
              <a:gd name="T20" fmla="*/ 0 60000 65536"/>
              <a:gd name="T21" fmla="*/ 0 w 41"/>
              <a:gd name="T22" fmla="*/ 0 h 23"/>
              <a:gd name="T23" fmla="*/ 41 w 41"/>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23">
                <a:moveTo>
                  <a:pt x="0" y="19"/>
                </a:moveTo>
                <a:lnTo>
                  <a:pt x="6" y="23"/>
                </a:lnTo>
                <a:lnTo>
                  <a:pt x="41" y="7"/>
                </a:lnTo>
                <a:lnTo>
                  <a:pt x="37" y="0"/>
                </a:lnTo>
                <a:lnTo>
                  <a:pt x="2" y="15"/>
                </a:lnTo>
                <a:lnTo>
                  <a:pt x="8" y="19"/>
                </a:lnTo>
                <a:lnTo>
                  <a:pt x="0" y="1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820" name="Freeform 516"/>
          <p:cNvSpPr>
            <a:spLocks/>
          </p:cNvSpPr>
          <p:nvPr/>
        </p:nvSpPr>
        <p:spPr bwMode="auto">
          <a:xfrm>
            <a:off x="3214688" y="3856435"/>
            <a:ext cx="9525" cy="5953"/>
          </a:xfrm>
          <a:custGeom>
            <a:avLst/>
            <a:gdLst>
              <a:gd name="T0" fmla="*/ 0 w 6"/>
              <a:gd name="T1" fmla="*/ 0 h 4"/>
              <a:gd name="T2" fmla="*/ 2147483646 w 6"/>
              <a:gd name="T3" fmla="*/ 0 h 4"/>
              <a:gd name="T4" fmla="*/ 2147483646 w 6"/>
              <a:gd name="T5" fmla="*/ 2147483646 h 4"/>
              <a:gd name="T6" fmla="*/ 0 w 6"/>
              <a:gd name="T7" fmla="*/ 0 h 4"/>
              <a:gd name="T8" fmla="*/ 0 60000 65536"/>
              <a:gd name="T9" fmla="*/ 0 60000 65536"/>
              <a:gd name="T10" fmla="*/ 0 60000 65536"/>
              <a:gd name="T11" fmla="*/ 0 60000 65536"/>
              <a:gd name="T12" fmla="*/ 0 w 6"/>
              <a:gd name="T13" fmla="*/ 0 h 4"/>
              <a:gd name="T14" fmla="*/ 6 w 6"/>
              <a:gd name="T15" fmla="*/ 4 h 4"/>
            </a:gdLst>
            <a:ahLst/>
            <a:cxnLst>
              <a:cxn ang="T8">
                <a:pos x="T0" y="T1"/>
              </a:cxn>
              <a:cxn ang="T9">
                <a:pos x="T2" y="T3"/>
              </a:cxn>
              <a:cxn ang="T10">
                <a:pos x="T4" y="T5"/>
              </a:cxn>
              <a:cxn ang="T11">
                <a:pos x="T6" y="T7"/>
              </a:cxn>
            </a:cxnLst>
            <a:rect l="T12" t="T13" r="T14" b="T15"/>
            <a:pathLst>
              <a:path w="6" h="4">
                <a:moveTo>
                  <a:pt x="0" y="0"/>
                </a:moveTo>
                <a:lnTo>
                  <a:pt x="4" y="0"/>
                </a:lnTo>
                <a:lnTo>
                  <a:pt x="6" y="4"/>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56821" name="Freeform 517"/>
          <p:cNvSpPr>
            <a:spLocks/>
          </p:cNvSpPr>
          <p:nvPr/>
        </p:nvSpPr>
        <p:spPr bwMode="auto">
          <a:xfrm>
            <a:off x="3214688" y="3793331"/>
            <a:ext cx="13097" cy="63104"/>
          </a:xfrm>
          <a:custGeom>
            <a:avLst/>
            <a:gdLst>
              <a:gd name="T0" fmla="*/ 2147483646 w 8"/>
              <a:gd name="T1" fmla="*/ 0 h 38"/>
              <a:gd name="T2" fmla="*/ 0 w 8"/>
              <a:gd name="T3" fmla="*/ 0 h 38"/>
              <a:gd name="T4" fmla="*/ 0 w 8"/>
              <a:gd name="T5" fmla="*/ 2147483646 h 38"/>
              <a:gd name="T6" fmla="*/ 2147483646 w 8"/>
              <a:gd name="T7" fmla="*/ 2147483646 h 38"/>
              <a:gd name="T8" fmla="*/ 2147483646 w 8"/>
              <a:gd name="T9" fmla="*/ 0 h 38"/>
              <a:gd name="T10" fmla="*/ 2147483646 w 8"/>
              <a:gd name="T11" fmla="*/ 0 h 38"/>
              <a:gd name="T12" fmla="*/ 0 60000 65536"/>
              <a:gd name="T13" fmla="*/ 0 60000 65536"/>
              <a:gd name="T14" fmla="*/ 0 60000 65536"/>
              <a:gd name="T15" fmla="*/ 0 60000 65536"/>
              <a:gd name="T16" fmla="*/ 0 60000 65536"/>
              <a:gd name="T17" fmla="*/ 0 60000 65536"/>
              <a:gd name="T18" fmla="*/ 0 w 8"/>
              <a:gd name="T19" fmla="*/ 0 h 38"/>
              <a:gd name="T20" fmla="*/ 8 w 8"/>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8" h="38">
                <a:moveTo>
                  <a:pt x="4" y="0"/>
                </a:moveTo>
                <a:lnTo>
                  <a:pt x="0" y="0"/>
                </a:lnTo>
                <a:lnTo>
                  <a:pt x="0" y="38"/>
                </a:lnTo>
                <a:lnTo>
                  <a:pt x="8" y="38"/>
                </a:lnTo>
                <a:lnTo>
                  <a:pt x="8" y="0"/>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grpSp>
        <p:nvGrpSpPr>
          <p:cNvPr id="4" name="Group 556"/>
          <p:cNvGrpSpPr>
            <a:grpSpLocks/>
          </p:cNvGrpSpPr>
          <p:nvPr/>
        </p:nvGrpSpPr>
        <p:grpSpPr bwMode="auto">
          <a:xfrm>
            <a:off x="5547122" y="4081463"/>
            <a:ext cx="1268016" cy="254794"/>
            <a:chOff x="3647" y="3470"/>
            <a:chExt cx="1065" cy="214"/>
          </a:xfrm>
        </p:grpSpPr>
        <p:sp>
          <p:nvSpPr>
            <p:cNvPr id="56823" name="Rectangle 522"/>
            <p:cNvSpPr>
              <a:spLocks noChangeArrowheads="1"/>
            </p:cNvSpPr>
            <p:nvPr/>
          </p:nvSpPr>
          <p:spPr bwMode="auto">
            <a:xfrm>
              <a:off x="3713" y="3490"/>
              <a:ext cx="999"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013"/>
                <a:t>Acceptable Separation</a:t>
              </a:r>
            </a:p>
          </p:txBody>
        </p:sp>
        <p:sp>
          <p:nvSpPr>
            <p:cNvPr id="56824" name="Line 549"/>
            <p:cNvSpPr>
              <a:spLocks noChangeShapeType="1"/>
            </p:cNvSpPr>
            <p:nvPr/>
          </p:nvSpPr>
          <p:spPr bwMode="auto">
            <a:xfrm>
              <a:off x="3647" y="3470"/>
              <a:ext cx="0" cy="214"/>
            </a:xfrm>
            <a:prstGeom prst="line">
              <a:avLst/>
            </a:prstGeom>
            <a:noFill/>
            <a:ln w="28575">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1013"/>
            </a:p>
          </p:txBody>
        </p:sp>
      </p:grpSp>
      <p:sp>
        <p:nvSpPr>
          <p:cNvPr id="5" name="Slide Number Placeholder 4">
            <a:extLst>
              <a:ext uri="{FF2B5EF4-FFF2-40B4-BE49-F238E27FC236}">
                <a16:creationId xmlns:a16="http://schemas.microsoft.com/office/drawing/2014/main" id="{8F56C867-0EFD-7B0C-CBBF-220D63286D54}"/>
              </a:ext>
            </a:extLst>
          </p:cNvPr>
          <p:cNvSpPr>
            <a:spLocks noGrp="1"/>
          </p:cNvSpPr>
          <p:nvPr>
            <p:ph type="sldNum" sz="quarter" idx="12"/>
          </p:nvPr>
        </p:nvSpPr>
        <p:spPr/>
        <p:txBody>
          <a:bodyPr/>
          <a:lstStyle/>
          <a:p>
            <a:fld id="{0F5EC011-0DA0-DB45-996E-85C7F379AB45}" type="slidenum">
              <a:rPr lang="en-US" smtClean="0"/>
              <a:t>25</a:t>
            </a:fld>
            <a:endParaRPr lang="en-US"/>
          </a:p>
        </p:txBody>
      </p:sp>
    </p:spTree>
    <p:extLst>
      <p:ext uri="{BB962C8B-B14F-4D97-AF65-F5344CB8AC3E}">
        <p14:creationId xmlns:p14="http://schemas.microsoft.com/office/powerpoint/2010/main" val="14941285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4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childTnLst>
                          </p:cTn>
                        </p:par>
                        <p:par>
                          <p:cTn id="8" fill="hold" nodeType="afterGroup">
                            <p:stCondLst>
                              <p:cond delay="500"/>
                            </p:stCondLst>
                            <p:childTnLst>
                              <p:par>
                                <p:cTn id="9" presetID="16" presetClass="entr" presetSubtype="4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outHorizontal)">
                                      <p:cBhvr>
                                        <p:cTn id="11" dur="500"/>
                                        <p:tgtEl>
                                          <p:spTgt spid="3"/>
                                        </p:tgtEl>
                                      </p:cBhvr>
                                    </p:animEffect>
                                  </p:childTnLst>
                                </p:cTn>
                              </p:par>
                            </p:childTnLst>
                          </p:cTn>
                        </p:par>
                        <p:par>
                          <p:cTn id="12" fill="hold" nodeType="afterGroup">
                            <p:stCondLst>
                              <p:cond delay="1000"/>
                            </p:stCondLst>
                            <p:childTnLst>
                              <p:par>
                                <p:cTn id="13" presetID="16" presetClass="entr" presetSubtype="42"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out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83C8B07-A340-4E98-90EE-F528D68AB6B2}"/>
              </a:ext>
            </a:extLst>
          </p:cNvPr>
          <p:cNvSpPr>
            <a:spLocks noGrp="1"/>
          </p:cNvSpPr>
          <p:nvPr>
            <p:ph type="title"/>
          </p:nvPr>
        </p:nvSpPr>
        <p:spPr/>
        <p:txBody>
          <a:bodyPr>
            <a:noAutofit/>
          </a:bodyPr>
          <a:lstStyle/>
          <a:p>
            <a:r>
              <a:rPr lang="en-US" sz="2700"/>
              <a:t>Require Side Street Access</a:t>
            </a:r>
            <a:endParaRPr lang="en-US" sz="2700" dirty="0"/>
          </a:p>
        </p:txBody>
      </p:sp>
      <p:pic>
        <p:nvPicPr>
          <p:cNvPr id="3" name="Content Placeholder 2">
            <a:extLst>
              <a:ext uri="{FF2B5EF4-FFF2-40B4-BE49-F238E27FC236}">
                <a16:creationId xmlns:a16="http://schemas.microsoft.com/office/drawing/2014/main" id="{CA8D02D7-0CCB-4CE4-A322-D10A3DEE5A74}"/>
              </a:ext>
            </a:extLst>
          </p:cNvPr>
          <p:cNvPicPr>
            <a:picLocks noGrp="1" noChangeAspect="1"/>
          </p:cNvPicPr>
          <p:nvPr>
            <p:ph idx="1"/>
          </p:nvPr>
        </p:nvPicPr>
        <p:blipFill>
          <a:blip r:embed="rId3"/>
          <a:stretch>
            <a:fillRect/>
          </a:stretch>
        </p:blipFill>
        <p:spPr>
          <a:xfrm>
            <a:off x="3749041" y="1133153"/>
            <a:ext cx="4766310" cy="3204175"/>
          </a:xfrm>
        </p:spPr>
      </p:pic>
      <p:sp>
        <p:nvSpPr>
          <p:cNvPr id="7" name="Text Placeholder 6">
            <a:extLst>
              <a:ext uri="{FF2B5EF4-FFF2-40B4-BE49-F238E27FC236}">
                <a16:creationId xmlns:a16="http://schemas.microsoft.com/office/drawing/2014/main" id="{D3AAE192-78E7-486D-A901-75D91C6DD676}"/>
              </a:ext>
            </a:extLst>
          </p:cNvPr>
          <p:cNvSpPr>
            <a:spLocks noGrp="1"/>
          </p:cNvSpPr>
          <p:nvPr>
            <p:ph type="body" sz="half" idx="4294967295"/>
          </p:nvPr>
        </p:nvSpPr>
        <p:spPr>
          <a:xfrm>
            <a:off x="628650" y="1762719"/>
            <a:ext cx="2657475" cy="2146300"/>
          </a:xfrm>
        </p:spPr>
        <p:txBody>
          <a:bodyPr/>
          <a:lstStyle/>
          <a:p>
            <a:r>
              <a:rPr lang="en-US" sz="1800" dirty="0"/>
              <a:t>Reduces local traffic circulation on major roadways.</a:t>
            </a:r>
          </a:p>
          <a:p>
            <a:r>
              <a:rPr lang="en-US" sz="1800" dirty="0"/>
              <a:t>Improves accessibility from the neighborhood.</a:t>
            </a:r>
          </a:p>
          <a:p>
            <a:endParaRPr lang="en-US" dirty="0"/>
          </a:p>
        </p:txBody>
      </p:sp>
      <p:sp>
        <p:nvSpPr>
          <p:cNvPr id="6" name="Oval 5">
            <a:extLst>
              <a:ext uri="{FF2B5EF4-FFF2-40B4-BE49-F238E27FC236}">
                <a16:creationId xmlns:a16="http://schemas.microsoft.com/office/drawing/2014/main" id="{78ACC794-6B57-4352-8AE3-15057502F896}"/>
              </a:ext>
            </a:extLst>
          </p:cNvPr>
          <p:cNvSpPr/>
          <p:nvPr/>
        </p:nvSpPr>
        <p:spPr>
          <a:xfrm>
            <a:off x="6046118" y="2835869"/>
            <a:ext cx="602166" cy="464170"/>
          </a:xfrm>
          <a:prstGeom prst="ellipse">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Slide Number Placeholder 1">
            <a:extLst>
              <a:ext uri="{FF2B5EF4-FFF2-40B4-BE49-F238E27FC236}">
                <a16:creationId xmlns:a16="http://schemas.microsoft.com/office/drawing/2014/main" id="{9CB44B4C-F222-F26A-065E-4E271DECB546}"/>
              </a:ext>
            </a:extLst>
          </p:cNvPr>
          <p:cNvSpPr>
            <a:spLocks noGrp="1"/>
          </p:cNvSpPr>
          <p:nvPr>
            <p:ph type="sldNum" sz="quarter" idx="12"/>
          </p:nvPr>
        </p:nvSpPr>
        <p:spPr/>
        <p:txBody>
          <a:bodyPr/>
          <a:lstStyle/>
          <a:p>
            <a:fld id="{0F5EC011-0DA0-DB45-996E-85C7F379AB45}" type="slidenum">
              <a:rPr lang="en-US" smtClean="0"/>
              <a:t>26</a:t>
            </a:fld>
            <a:endParaRPr lang="en-US"/>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p:txBody>
          <a:bodyPr>
            <a:normAutofit/>
          </a:bodyPr>
          <a:lstStyle/>
          <a:p>
            <a:r>
              <a:rPr lang="en-US" dirty="0"/>
              <a:t>Cross Access Regulations</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821779108"/>
              </p:ext>
            </p:extLst>
          </p:nvPr>
        </p:nvGraphicFramePr>
        <p:xfrm>
          <a:off x="628651" y="1370013"/>
          <a:ext cx="4622862" cy="32623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2" name="Picture 2" descr="Figure 7-08 Joint &amp; cross access"/>
          <p:cNvPicPr>
            <a:picLocks noChangeAspect="1" noChangeArrowheads="1"/>
          </p:cNvPicPr>
          <p:nvPr/>
        </p:nvPicPr>
        <p:blipFill>
          <a:blip r:embed="rId9"/>
          <a:srcRect/>
          <a:stretch>
            <a:fillRect/>
          </a:stretch>
        </p:blipFill>
        <p:spPr bwMode="auto">
          <a:xfrm>
            <a:off x="5438963" y="1863306"/>
            <a:ext cx="3489784" cy="2149894"/>
          </a:xfrm>
          <a:prstGeom prst="rect">
            <a:avLst/>
          </a:prstGeom>
          <a:noFill/>
          <a:ln w="38100">
            <a:noFill/>
            <a:miter lim="800000"/>
            <a:headEnd/>
            <a:tailEnd/>
          </a:ln>
        </p:spPr>
      </p:pic>
      <p:cxnSp>
        <p:nvCxnSpPr>
          <p:cNvPr id="30" name="Straight Arrow Connector 29"/>
          <p:cNvCxnSpPr/>
          <p:nvPr/>
        </p:nvCxnSpPr>
        <p:spPr>
          <a:xfrm rot="10800000" flipH="1" flipV="1">
            <a:off x="6957787" y="2669507"/>
            <a:ext cx="578644" cy="14288"/>
          </a:xfrm>
          <a:prstGeom prst="straightConnector1">
            <a:avLst/>
          </a:prstGeom>
          <a:ln>
            <a:prstDash val="dash"/>
            <a:tailEnd type="arrow"/>
          </a:ln>
        </p:spPr>
        <p:style>
          <a:lnRef idx="2">
            <a:schemeClr val="accent1"/>
          </a:lnRef>
          <a:fillRef idx="0">
            <a:schemeClr val="accent1"/>
          </a:fillRef>
          <a:effectRef idx="1">
            <a:schemeClr val="accent1"/>
          </a:effectRef>
          <a:fontRef idx="minor">
            <a:schemeClr val="tx1"/>
          </a:fontRef>
        </p:style>
      </p:cxnSp>
      <p:sp>
        <p:nvSpPr>
          <p:cNvPr id="3" name="Slide Number Placeholder 2">
            <a:extLst>
              <a:ext uri="{FF2B5EF4-FFF2-40B4-BE49-F238E27FC236}">
                <a16:creationId xmlns:a16="http://schemas.microsoft.com/office/drawing/2014/main" id="{9072FF79-18F7-0AC3-4EB5-F52115A5DA2D}"/>
              </a:ext>
            </a:extLst>
          </p:cNvPr>
          <p:cNvSpPr>
            <a:spLocks noGrp="1"/>
          </p:cNvSpPr>
          <p:nvPr>
            <p:ph type="sldNum" sz="quarter" idx="12"/>
          </p:nvPr>
        </p:nvSpPr>
        <p:spPr/>
        <p:txBody>
          <a:bodyPr/>
          <a:lstStyle/>
          <a:p>
            <a:fld id="{0F5EC011-0DA0-DB45-996E-85C7F379AB45}" type="slidenum">
              <a:rPr lang="en-US" smtClean="0"/>
              <a:t>27</a:t>
            </a:fld>
            <a:endParaRPr lang="en-US"/>
          </a:p>
        </p:txBody>
      </p:sp>
    </p:spTree>
    <p:custDataLst>
      <p:tags r:id="rId1"/>
    </p:custDataLst>
    <p:extLst>
      <p:ext uri="{BB962C8B-B14F-4D97-AF65-F5344CB8AC3E}">
        <p14:creationId xmlns:p14="http://schemas.microsoft.com/office/powerpoint/2010/main" val="102104903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a:defRPr/>
            </a:pPr>
            <a:r>
              <a:rPr lang="en-US">
                <a:ea typeface="+mj-ea"/>
              </a:rPr>
              <a:t>Two Adjacent Shopping Centers</a:t>
            </a:r>
          </a:p>
        </p:txBody>
      </p:sp>
      <p:pic>
        <p:nvPicPr>
          <p:cNvPr id="62467" name="Picture 3" descr="Britton Plaza Dit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244" y="1285875"/>
            <a:ext cx="3149203"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4" descr="Britton Barri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7041" y="1701998"/>
            <a:ext cx="3424238" cy="2241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Text Box 5"/>
          <p:cNvSpPr txBox="1">
            <a:spLocks noChangeArrowheads="1"/>
          </p:cNvSpPr>
          <p:nvPr/>
        </p:nvSpPr>
        <p:spPr bwMode="auto">
          <a:xfrm>
            <a:off x="1574007" y="4185047"/>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350">
              <a:solidFill>
                <a:schemeClr val="bg1"/>
              </a:solidFill>
              <a:latin typeface="Arial" panose="020B0604020202020204" pitchFamily="34" charset="0"/>
            </a:endParaRPr>
          </a:p>
        </p:txBody>
      </p:sp>
      <p:sp>
        <p:nvSpPr>
          <p:cNvPr id="55302" name="Text Box 6"/>
          <p:cNvSpPr txBox="1">
            <a:spLocks noChangeArrowheads="1"/>
          </p:cNvSpPr>
          <p:nvPr/>
        </p:nvSpPr>
        <p:spPr bwMode="auto">
          <a:xfrm>
            <a:off x="1416844" y="3994547"/>
            <a:ext cx="6722481" cy="553998"/>
          </a:xfrm>
          <a:prstGeom prst="rect">
            <a:avLst/>
          </a:prstGeom>
          <a:solidFill>
            <a:schemeClr val="accent2">
              <a:lumMod val="40000"/>
              <a:lumOff val="60000"/>
            </a:schemeClr>
          </a:solidFill>
          <a:ln>
            <a:noFill/>
          </a:ln>
        </p:spPr>
        <p:txBody>
          <a:bodyPr wrap="none">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defRPr/>
            </a:pPr>
            <a:r>
              <a:rPr lang="en-US" sz="1500" dirty="0">
                <a:solidFill>
                  <a:schemeClr val="tx1"/>
                </a:solidFill>
              </a:rPr>
              <a:t>Traffic between two shopping centers must circulate on a congested highway,</a:t>
            </a:r>
          </a:p>
          <a:p>
            <a:pPr eaLnBrk="1" hangingPunct="1">
              <a:defRPr/>
            </a:pPr>
            <a:r>
              <a:rPr lang="en-US" sz="1500" dirty="0">
                <a:solidFill>
                  <a:schemeClr val="tx1"/>
                </a:solidFill>
              </a:rPr>
              <a:t>due to a lack of interparcel connection.</a:t>
            </a:r>
          </a:p>
        </p:txBody>
      </p:sp>
      <p:sp>
        <p:nvSpPr>
          <p:cNvPr id="2" name="Slide Number Placeholder 1">
            <a:extLst>
              <a:ext uri="{FF2B5EF4-FFF2-40B4-BE49-F238E27FC236}">
                <a16:creationId xmlns:a16="http://schemas.microsoft.com/office/drawing/2014/main" id="{EDA9D20E-7780-28C6-6638-49DADED55982}"/>
              </a:ext>
            </a:extLst>
          </p:cNvPr>
          <p:cNvSpPr>
            <a:spLocks noGrp="1"/>
          </p:cNvSpPr>
          <p:nvPr>
            <p:ph type="sldNum" sz="quarter" idx="12"/>
          </p:nvPr>
        </p:nvSpPr>
        <p:spPr/>
        <p:txBody>
          <a:bodyPr/>
          <a:lstStyle/>
          <a:p>
            <a:fld id="{0F5EC011-0DA0-DB45-996E-85C7F379AB45}" type="slidenum">
              <a:rPr lang="en-US" smtClean="0"/>
              <a:t>28</a:t>
            </a:fld>
            <a:endParaRPr lang="en-US"/>
          </a:p>
        </p:txBody>
      </p:sp>
    </p:spTree>
    <p:extLst>
      <p:ext uri="{BB962C8B-B14F-4D97-AF65-F5344CB8AC3E}">
        <p14:creationId xmlns:p14="http://schemas.microsoft.com/office/powerpoint/2010/main" val="28344279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a:defRPr/>
            </a:pPr>
            <a:r>
              <a:rPr lang="en-US">
                <a:ea typeface="+mj-ea"/>
              </a:rPr>
              <a:t>Shared Access and Signage</a:t>
            </a:r>
          </a:p>
        </p:txBody>
      </p:sp>
      <p:pic>
        <p:nvPicPr>
          <p:cNvPr id="64515" name="Picture 3" descr="target dale mabry"/>
          <p:cNvPicPr>
            <a:picLocks noChangeAspect="1" noChangeArrowheads="1"/>
          </p:cNvPicPr>
          <p:nvPr/>
        </p:nvPicPr>
        <p:blipFill>
          <a:blip r:embed="rId3">
            <a:lum bright="10000"/>
            <a:extLst>
              <a:ext uri="{28A0092B-C50C-407E-A947-70E740481C1C}">
                <a14:useLocalDpi xmlns:a14="http://schemas.microsoft.com/office/drawing/2010/main" val="0"/>
              </a:ext>
            </a:extLst>
          </a:blip>
          <a:srcRect/>
          <a:stretch>
            <a:fillRect/>
          </a:stretch>
        </p:blipFill>
        <p:spPr bwMode="auto">
          <a:xfrm>
            <a:off x="928298" y="1947197"/>
            <a:ext cx="3272981" cy="2290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4500927" y="1369219"/>
            <a:ext cx="3568661" cy="2132993"/>
          </a:xfrm>
          <a:prstGeom prst="rect">
            <a:avLst/>
          </a:prstGeom>
        </p:spPr>
      </p:pic>
      <p:pic>
        <p:nvPicPr>
          <p:cNvPr id="3" name="Picture 2"/>
          <p:cNvPicPr>
            <a:picLocks noChangeAspect="1"/>
          </p:cNvPicPr>
          <p:nvPr/>
        </p:nvPicPr>
        <p:blipFill>
          <a:blip r:embed="rId5"/>
          <a:stretch>
            <a:fillRect/>
          </a:stretch>
        </p:blipFill>
        <p:spPr>
          <a:xfrm>
            <a:off x="6725325" y="2832354"/>
            <a:ext cx="1167797" cy="1790132"/>
          </a:xfrm>
          <a:prstGeom prst="rect">
            <a:avLst/>
          </a:prstGeom>
        </p:spPr>
      </p:pic>
      <p:sp>
        <p:nvSpPr>
          <p:cNvPr id="4" name="Slide Number Placeholder 3">
            <a:extLst>
              <a:ext uri="{FF2B5EF4-FFF2-40B4-BE49-F238E27FC236}">
                <a16:creationId xmlns:a16="http://schemas.microsoft.com/office/drawing/2014/main" id="{3FBB8CDA-425C-CA88-FD85-1A91B573985F}"/>
              </a:ext>
            </a:extLst>
          </p:cNvPr>
          <p:cNvSpPr>
            <a:spLocks noGrp="1"/>
          </p:cNvSpPr>
          <p:nvPr>
            <p:ph type="sldNum" sz="quarter" idx="12"/>
          </p:nvPr>
        </p:nvSpPr>
        <p:spPr/>
        <p:txBody>
          <a:bodyPr/>
          <a:lstStyle/>
          <a:p>
            <a:fld id="{0F5EC011-0DA0-DB45-996E-85C7F379AB45}" type="slidenum">
              <a:rPr lang="en-US" smtClean="0"/>
              <a:t>29</a:t>
            </a:fld>
            <a:endParaRPr lang="en-US"/>
          </a:p>
        </p:txBody>
      </p:sp>
    </p:spTree>
    <p:extLst>
      <p:ext uri="{BB962C8B-B14F-4D97-AF65-F5344CB8AC3E}">
        <p14:creationId xmlns:p14="http://schemas.microsoft.com/office/powerpoint/2010/main" val="3103990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B56D4-BFED-D1C8-A90D-BC2D3B580894}"/>
              </a:ext>
            </a:extLst>
          </p:cNvPr>
          <p:cNvSpPr>
            <a:spLocks noGrp="1"/>
          </p:cNvSpPr>
          <p:nvPr>
            <p:ph type="title"/>
          </p:nvPr>
        </p:nvSpPr>
        <p:spPr/>
        <p:txBody>
          <a:bodyPr/>
          <a:lstStyle/>
          <a:p>
            <a:r>
              <a:rPr lang="en-US" dirty="0"/>
              <a:t>Land Use and Transportation</a:t>
            </a:r>
          </a:p>
        </p:txBody>
      </p:sp>
    </p:spTree>
    <p:extLst>
      <p:ext uri="{BB962C8B-B14F-4D97-AF65-F5344CB8AC3E}">
        <p14:creationId xmlns:p14="http://schemas.microsoft.com/office/powerpoint/2010/main" val="6623095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a:defRPr/>
            </a:pPr>
            <a:r>
              <a:rPr lang="en-US">
                <a:ea typeface="+mj-ea"/>
              </a:rPr>
              <a:t>Interparcel Circulation</a:t>
            </a:r>
          </a:p>
        </p:txBody>
      </p:sp>
      <p:pic>
        <p:nvPicPr>
          <p:cNvPr id="65539" name="Picture 3" descr="Target Publi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3096" y="1113143"/>
            <a:ext cx="5438775" cy="3645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BC88E177-464B-6E18-4CDB-CB6FE552DF35}"/>
              </a:ext>
            </a:extLst>
          </p:cNvPr>
          <p:cNvSpPr>
            <a:spLocks noGrp="1"/>
          </p:cNvSpPr>
          <p:nvPr>
            <p:ph type="sldNum" sz="quarter" idx="12"/>
          </p:nvPr>
        </p:nvSpPr>
        <p:spPr/>
        <p:txBody>
          <a:bodyPr/>
          <a:lstStyle/>
          <a:p>
            <a:fld id="{0F5EC011-0DA0-DB45-996E-85C7F379AB45}" type="slidenum">
              <a:rPr lang="en-US" smtClean="0"/>
              <a:t>30</a:t>
            </a:fld>
            <a:endParaRPr lang="en-US"/>
          </a:p>
        </p:txBody>
      </p:sp>
    </p:spTree>
    <p:extLst>
      <p:ext uri="{BB962C8B-B14F-4D97-AF65-F5344CB8AC3E}">
        <p14:creationId xmlns:p14="http://schemas.microsoft.com/office/powerpoint/2010/main" val="3101144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a:defRPr/>
            </a:pPr>
            <a:r>
              <a:rPr lang="en-US">
                <a:ea typeface="+mj-ea"/>
              </a:rPr>
              <a:t>Shared Service Drive</a:t>
            </a:r>
          </a:p>
        </p:txBody>
      </p:sp>
      <p:pic>
        <p:nvPicPr>
          <p:cNvPr id="67587" name="Picture 3" descr="Target Service Drive"/>
          <p:cNvPicPr>
            <a:picLocks noChangeAspect="1" noChangeArrowheads="1"/>
          </p:cNvPicPr>
          <p:nvPr/>
        </p:nvPicPr>
        <p:blipFill>
          <a:blip r:embed="rId3">
            <a:lum bright="6000" contrast="36000"/>
            <a:extLst>
              <a:ext uri="{28A0092B-C50C-407E-A947-70E740481C1C}">
                <a14:useLocalDpi xmlns:a14="http://schemas.microsoft.com/office/drawing/2010/main" val="0"/>
              </a:ext>
            </a:extLst>
          </a:blip>
          <a:srcRect/>
          <a:stretch>
            <a:fillRect/>
          </a:stretch>
        </p:blipFill>
        <p:spPr bwMode="auto">
          <a:xfrm>
            <a:off x="1662205" y="1060848"/>
            <a:ext cx="5480447"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4B68B48D-008F-0A78-E605-8B2FA262082D}"/>
              </a:ext>
            </a:extLst>
          </p:cNvPr>
          <p:cNvSpPr>
            <a:spLocks noGrp="1"/>
          </p:cNvSpPr>
          <p:nvPr>
            <p:ph type="sldNum" sz="quarter" idx="12"/>
          </p:nvPr>
        </p:nvSpPr>
        <p:spPr/>
        <p:txBody>
          <a:bodyPr/>
          <a:lstStyle/>
          <a:p>
            <a:fld id="{0F5EC011-0DA0-DB45-996E-85C7F379AB45}" type="slidenum">
              <a:rPr lang="en-US" smtClean="0"/>
              <a:t>31</a:t>
            </a:fld>
            <a:endParaRPr lang="en-US"/>
          </a:p>
        </p:txBody>
      </p:sp>
    </p:spTree>
    <p:extLst>
      <p:ext uri="{BB962C8B-B14F-4D97-AF65-F5344CB8AC3E}">
        <p14:creationId xmlns:p14="http://schemas.microsoft.com/office/powerpoint/2010/main" val="1180870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0285"/>
            <a:ext cx="7886700" cy="994172"/>
          </a:xfrm>
        </p:spPr>
        <p:txBody>
          <a:bodyPr>
            <a:normAutofit/>
          </a:bodyPr>
          <a:lstStyle/>
          <a:p>
            <a:r>
              <a:rPr lang="en-US" dirty="0"/>
              <a:t>Unified Access and Circulation</a:t>
            </a:r>
          </a:p>
        </p:txBody>
      </p:sp>
      <p:pic>
        <p:nvPicPr>
          <p:cNvPr id="4" name="Chart Placeholder 3"/>
          <p:cNvPicPr>
            <a:picLocks noGrp="1" noChangeAspect="1"/>
          </p:cNvPicPr>
          <p:nvPr>
            <p:ph idx="1"/>
          </p:nvPr>
        </p:nvPicPr>
        <p:blipFill>
          <a:blip r:embed="rId4"/>
          <a:stretch>
            <a:fillRect/>
          </a:stretch>
        </p:blipFill>
        <p:spPr>
          <a:xfrm>
            <a:off x="1446951" y="1560708"/>
            <a:ext cx="6250097" cy="3063774"/>
          </a:xfrm>
          <a:prstGeom prst="rect">
            <a:avLst/>
          </a:prstGeom>
        </p:spPr>
      </p:pic>
      <p:cxnSp>
        <p:nvCxnSpPr>
          <p:cNvPr id="5" name="Straight Arrow Connector 4"/>
          <p:cNvCxnSpPr/>
          <p:nvPr/>
        </p:nvCxnSpPr>
        <p:spPr>
          <a:xfrm flipH="1">
            <a:off x="4917484" y="2905464"/>
            <a:ext cx="7145" cy="1564631"/>
          </a:xfrm>
          <a:prstGeom prst="straightConnector1">
            <a:avLst/>
          </a:prstGeom>
          <a:noFill/>
          <a:ln w="25400" cap="flat" cmpd="sng" algn="ctr">
            <a:solidFill>
              <a:srgbClr val="FFFF00"/>
            </a:solidFill>
            <a:prstDash val="solid"/>
            <a:tailEnd type="arrow"/>
          </a:ln>
          <a:effectLst>
            <a:outerShdw blurRad="40000" dist="20000" dir="5400000" rotWithShape="0">
              <a:srgbClr val="000000">
                <a:alpha val="38000"/>
              </a:srgbClr>
            </a:outerShdw>
          </a:effectLst>
        </p:spPr>
      </p:cxnSp>
      <p:cxnSp>
        <p:nvCxnSpPr>
          <p:cNvPr id="6" name="Straight Arrow Connector 5"/>
          <p:cNvCxnSpPr/>
          <p:nvPr/>
        </p:nvCxnSpPr>
        <p:spPr>
          <a:xfrm flipV="1">
            <a:off x="4924628" y="2897773"/>
            <a:ext cx="2267909" cy="548"/>
          </a:xfrm>
          <a:prstGeom prst="straightConnector1">
            <a:avLst/>
          </a:prstGeom>
          <a:noFill/>
          <a:ln w="25400" cap="flat" cmpd="sng" algn="ctr">
            <a:solidFill>
              <a:srgbClr val="FFFF00"/>
            </a:solidFill>
            <a:prstDash val="solid"/>
            <a:tailEnd type="arrow"/>
          </a:ln>
          <a:effectLst>
            <a:outerShdw blurRad="40000" dist="20000" dir="5400000" rotWithShape="0">
              <a:srgbClr val="000000">
                <a:alpha val="38000"/>
              </a:srgbClr>
            </a:outerShdw>
          </a:effectLst>
        </p:spPr>
      </p:cxnSp>
      <p:cxnSp>
        <p:nvCxnSpPr>
          <p:cNvPr id="7" name="Straight Arrow Connector 6"/>
          <p:cNvCxnSpPr/>
          <p:nvPr/>
        </p:nvCxnSpPr>
        <p:spPr>
          <a:xfrm flipH="1">
            <a:off x="1856678" y="3092594"/>
            <a:ext cx="3075095" cy="1"/>
          </a:xfrm>
          <a:prstGeom prst="straightConnector1">
            <a:avLst/>
          </a:prstGeom>
          <a:noFill/>
          <a:ln w="25400" cap="flat" cmpd="sng" algn="ctr">
            <a:solidFill>
              <a:srgbClr val="FFFF00"/>
            </a:solidFill>
            <a:prstDash val="solid"/>
            <a:tailEnd type="arrow"/>
          </a:ln>
          <a:effectLst>
            <a:outerShdw blurRad="40000" dist="20000" dir="5400000" rotWithShape="0">
              <a:srgbClr val="000000">
                <a:alpha val="38000"/>
              </a:srgbClr>
            </a:outerShdw>
          </a:effectLst>
        </p:spPr>
      </p:cxnSp>
      <p:cxnSp>
        <p:nvCxnSpPr>
          <p:cNvPr id="17" name="Straight Arrow Connector 16"/>
          <p:cNvCxnSpPr/>
          <p:nvPr/>
        </p:nvCxnSpPr>
        <p:spPr>
          <a:xfrm>
            <a:off x="5246704" y="1762062"/>
            <a:ext cx="2217728" cy="0"/>
          </a:xfrm>
          <a:prstGeom prst="straightConnector1">
            <a:avLst/>
          </a:prstGeom>
          <a:noFill/>
          <a:ln w="25400" cap="flat" cmpd="sng" algn="ctr">
            <a:solidFill>
              <a:srgbClr val="FFFF00"/>
            </a:solidFill>
            <a:prstDash val="solid"/>
            <a:tailEnd type="arrow"/>
          </a:ln>
          <a:effectLst>
            <a:outerShdw blurRad="40000" dist="20000" dir="5400000" rotWithShape="0">
              <a:srgbClr val="000000">
                <a:alpha val="38000"/>
              </a:srgbClr>
            </a:outerShdw>
          </a:effectLst>
        </p:spPr>
      </p:cxnSp>
      <p:cxnSp>
        <p:nvCxnSpPr>
          <p:cNvPr id="18" name="Straight Arrow Connector 17"/>
          <p:cNvCxnSpPr/>
          <p:nvPr/>
        </p:nvCxnSpPr>
        <p:spPr>
          <a:xfrm flipH="1">
            <a:off x="2313784" y="1762163"/>
            <a:ext cx="3075095" cy="1"/>
          </a:xfrm>
          <a:prstGeom prst="straightConnector1">
            <a:avLst/>
          </a:prstGeom>
          <a:noFill/>
          <a:ln w="25400" cap="flat" cmpd="sng" algn="ctr">
            <a:solidFill>
              <a:srgbClr val="FFFF00"/>
            </a:solidFill>
            <a:prstDash val="solid"/>
            <a:tailEnd type="arrow"/>
          </a:ln>
          <a:effectLst>
            <a:outerShdw blurRad="40000" dist="20000" dir="5400000" rotWithShape="0">
              <a:srgbClr val="000000">
                <a:alpha val="38000"/>
              </a:srgbClr>
            </a:outerShdw>
          </a:effectLst>
        </p:spPr>
      </p:cxnSp>
      <p:cxnSp>
        <p:nvCxnSpPr>
          <p:cNvPr id="19" name="Straight Arrow Connector 18"/>
          <p:cNvCxnSpPr/>
          <p:nvPr/>
        </p:nvCxnSpPr>
        <p:spPr>
          <a:xfrm>
            <a:off x="2279002" y="1762062"/>
            <a:ext cx="0" cy="1261161"/>
          </a:xfrm>
          <a:prstGeom prst="straightConnector1">
            <a:avLst/>
          </a:prstGeom>
          <a:noFill/>
          <a:ln w="25400" cap="flat" cmpd="sng" algn="ctr">
            <a:solidFill>
              <a:srgbClr val="FFFF00"/>
            </a:solidFill>
            <a:prstDash val="solid"/>
            <a:tailEnd type="arrow"/>
          </a:ln>
          <a:effectLst>
            <a:outerShdw blurRad="40000" dist="20000" dir="5400000" rotWithShape="0">
              <a:srgbClr val="000000">
                <a:alpha val="38000"/>
              </a:srgbClr>
            </a:outerShdw>
          </a:effectLst>
        </p:spPr>
      </p:cxnSp>
      <p:grpSp>
        <p:nvGrpSpPr>
          <p:cNvPr id="9" name="Group 8"/>
          <p:cNvGrpSpPr/>
          <p:nvPr/>
        </p:nvGrpSpPr>
        <p:grpSpPr>
          <a:xfrm>
            <a:off x="342900" y="1220095"/>
            <a:ext cx="3121429" cy="3250000"/>
            <a:chOff x="457200" y="1186522"/>
            <a:chExt cx="4161905" cy="4333333"/>
          </a:xfrm>
        </p:grpSpPr>
        <p:pic>
          <p:nvPicPr>
            <p:cNvPr id="23" name="Picture 22"/>
            <p:cNvPicPr>
              <a:picLocks noChangeAspect="1"/>
            </p:cNvPicPr>
            <p:nvPr/>
          </p:nvPicPr>
          <p:blipFill>
            <a:blip r:embed="rId5"/>
            <a:stretch>
              <a:fillRect/>
            </a:stretch>
          </p:blipFill>
          <p:spPr>
            <a:xfrm>
              <a:off x="457200" y="1186522"/>
              <a:ext cx="4161905" cy="433333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8" name="Group 7"/>
            <p:cNvGrpSpPr/>
            <p:nvPr/>
          </p:nvGrpSpPr>
          <p:grpSpPr>
            <a:xfrm>
              <a:off x="852532" y="2561662"/>
              <a:ext cx="2009004" cy="2225494"/>
              <a:chOff x="852532" y="2561662"/>
              <a:chExt cx="2009004" cy="2225494"/>
            </a:xfrm>
          </p:grpSpPr>
          <p:sp>
            <p:nvSpPr>
              <p:cNvPr id="3" name="Down Arrow 2"/>
              <p:cNvSpPr/>
              <p:nvPr/>
            </p:nvSpPr>
            <p:spPr>
              <a:xfrm>
                <a:off x="2710929" y="4453669"/>
                <a:ext cx="150607" cy="333487"/>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Down Arrow 11"/>
              <p:cNvSpPr/>
              <p:nvPr/>
            </p:nvSpPr>
            <p:spPr>
              <a:xfrm rot="5400000">
                <a:off x="943972" y="2470222"/>
                <a:ext cx="150607" cy="333487"/>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grpSp>
      <p:sp>
        <p:nvSpPr>
          <p:cNvPr id="10" name="Slide Number Placeholder 9">
            <a:extLst>
              <a:ext uri="{FF2B5EF4-FFF2-40B4-BE49-F238E27FC236}">
                <a16:creationId xmlns:a16="http://schemas.microsoft.com/office/drawing/2014/main" id="{FD131803-4E95-884B-4127-D91579888838}"/>
              </a:ext>
            </a:extLst>
          </p:cNvPr>
          <p:cNvSpPr>
            <a:spLocks noGrp="1"/>
          </p:cNvSpPr>
          <p:nvPr>
            <p:ph type="sldNum" sz="quarter" idx="12"/>
          </p:nvPr>
        </p:nvSpPr>
        <p:spPr/>
        <p:txBody>
          <a:bodyPr/>
          <a:lstStyle/>
          <a:p>
            <a:fld id="{0F5EC011-0DA0-DB45-996E-85C7F379AB45}" type="slidenum">
              <a:rPr lang="en-US" smtClean="0"/>
              <a:t>32</a:t>
            </a:fld>
            <a:endParaRPr lang="en-US"/>
          </a:p>
        </p:txBody>
      </p:sp>
    </p:spTree>
    <p:custDataLst>
      <p:tags r:id="rId1"/>
    </p:custDataLst>
    <p:extLst>
      <p:ext uri="{BB962C8B-B14F-4D97-AF65-F5344CB8AC3E}">
        <p14:creationId xmlns:p14="http://schemas.microsoft.com/office/powerpoint/2010/main" val="2502206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83C8B07-A340-4E98-90EE-F528D68AB6B2}"/>
              </a:ext>
            </a:extLst>
          </p:cNvPr>
          <p:cNvSpPr>
            <a:spLocks noGrp="1"/>
          </p:cNvSpPr>
          <p:nvPr>
            <p:ph type="title"/>
          </p:nvPr>
        </p:nvSpPr>
        <p:spPr/>
        <p:txBody>
          <a:bodyPr>
            <a:normAutofit/>
          </a:bodyPr>
          <a:lstStyle/>
          <a:p>
            <a:r>
              <a:rPr lang="en-US" dirty="0"/>
              <a:t>Side Street Access</a:t>
            </a:r>
          </a:p>
        </p:txBody>
      </p:sp>
      <p:pic>
        <p:nvPicPr>
          <p:cNvPr id="3" name="Content Placeholder 2">
            <a:extLst>
              <a:ext uri="{FF2B5EF4-FFF2-40B4-BE49-F238E27FC236}">
                <a16:creationId xmlns:a16="http://schemas.microsoft.com/office/drawing/2014/main" id="{CA8D02D7-0CCB-4CE4-A322-D10A3DEE5A74}"/>
              </a:ext>
            </a:extLst>
          </p:cNvPr>
          <p:cNvPicPr>
            <a:picLocks noGrp="1" noChangeAspect="1"/>
          </p:cNvPicPr>
          <p:nvPr>
            <p:ph idx="1"/>
          </p:nvPr>
        </p:nvPicPr>
        <p:blipFill>
          <a:blip r:embed="rId3"/>
          <a:stretch>
            <a:fillRect/>
          </a:stretch>
        </p:blipFill>
        <p:spPr>
          <a:xfrm>
            <a:off x="3407424" y="1141810"/>
            <a:ext cx="4854563" cy="3263504"/>
          </a:xfrm>
        </p:spPr>
      </p:pic>
      <p:sp>
        <p:nvSpPr>
          <p:cNvPr id="7" name="Text Placeholder 6">
            <a:extLst>
              <a:ext uri="{FF2B5EF4-FFF2-40B4-BE49-F238E27FC236}">
                <a16:creationId xmlns:a16="http://schemas.microsoft.com/office/drawing/2014/main" id="{D3AAE192-78E7-486D-A901-75D91C6DD676}"/>
              </a:ext>
            </a:extLst>
          </p:cNvPr>
          <p:cNvSpPr>
            <a:spLocks noGrp="1"/>
          </p:cNvSpPr>
          <p:nvPr>
            <p:ph type="body" sz="half" idx="4294967295"/>
          </p:nvPr>
        </p:nvSpPr>
        <p:spPr>
          <a:xfrm>
            <a:off x="345068" y="1216025"/>
            <a:ext cx="2604507" cy="2860675"/>
          </a:xfrm>
        </p:spPr>
        <p:txBody>
          <a:bodyPr/>
          <a:lstStyle/>
          <a:p>
            <a:r>
              <a:rPr lang="en-US" sz="1500" dirty="0"/>
              <a:t>Provide side street access to commercial uses abutting major roadways.</a:t>
            </a:r>
          </a:p>
          <a:p>
            <a:endParaRPr lang="en-US" dirty="0"/>
          </a:p>
        </p:txBody>
      </p:sp>
      <p:pic>
        <p:nvPicPr>
          <p:cNvPr id="607236" name="Picture 4"/>
          <p:cNvPicPr>
            <a:picLocks noChangeAspect="1" noChangeArrowheads="1"/>
          </p:cNvPicPr>
          <p:nvPr/>
        </p:nvPicPr>
        <p:blipFill>
          <a:blip r:embed="rId4"/>
          <a:srcRect r="8379"/>
          <a:stretch>
            <a:fillRect/>
          </a:stretch>
        </p:blipFill>
        <p:spPr bwMode="auto">
          <a:xfrm>
            <a:off x="727616" y="2210930"/>
            <a:ext cx="2065764" cy="1468473"/>
          </a:xfrm>
          <a:prstGeom prst="rect">
            <a:avLst/>
          </a:prstGeom>
          <a:noFill/>
          <a:ln w="9525">
            <a:noFill/>
            <a:miter lim="800000"/>
            <a:headEnd/>
            <a:tailEnd/>
          </a:ln>
          <a:effectLst/>
        </p:spPr>
      </p:pic>
      <p:sp>
        <p:nvSpPr>
          <p:cNvPr id="6" name="Oval 5">
            <a:extLst>
              <a:ext uri="{FF2B5EF4-FFF2-40B4-BE49-F238E27FC236}">
                <a16:creationId xmlns:a16="http://schemas.microsoft.com/office/drawing/2014/main" id="{78ACC794-6B57-4352-8AE3-15057502F896}"/>
              </a:ext>
            </a:extLst>
          </p:cNvPr>
          <p:cNvSpPr/>
          <p:nvPr/>
        </p:nvSpPr>
        <p:spPr>
          <a:xfrm>
            <a:off x="4877833" y="2848770"/>
            <a:ext cx="802888" cy="618893"/>
          </a:xfrm>
          <a:prstGeom prst="ellipse">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 name="Speech Bubble: Rectangle 8">
            <a:extLst>
              <a:ext uri="{FF2B5EF4-FFF2-40B4-BE49-F238E27FC236}">
                <a16:creationId xmlns:a16="http://schemas.microsoft.com/office/drawing/2014/main" id="{599D86B3-2C23-4CAD-8D72-171909F82A90}"/>
              </a:ext>
            </a:extLst>
          </p:cNvPr>
          <p:cNvSpPr/>
          <p:nvPr/>
        </p:nvSpPr>
        <p:spPr>
          <a:xfrm>
            <a:off x="458245" y="3892154"/>
            <a:ext cx="2604507" cy="337484"/>
          </a:xfrm>
          <a:prstGeom prst="wedgeRectCallout">
            <a:avLst>
              <a:gd name="adj1" fmla="val -27256"/>
              <a:gd name="adj2" fmla="val -240655"/>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t>Business with no side street access</a:t>
            </a:r>
          </a:p>
        </p:txBody>
      </p:sp>
      <p:sp>
        <p:nvSpPr>
          <p:cNvPr id="2" name="Slide Number Placeholder 1">
            <a:extLst>
              <a:ext uri="{FF2B5EF4-FFF2-40B4-BE49-F238E27FC236}">
                <a16:creationId xmlns:a16="http://schemas.microsoft.com/office/drawing/2014/main" id="{1081BCA0-0E35-1C61-2B03-5BA42D085BE4}"/>
              </a:ext>
            </a:extLst>
          </p:cNvPr>
          <p:cNvSpPr>
            <a:spLocks noGrp="1"/>
          </p:cNvSpPr>
          <p:nvPr>
            <p:ph type="sldNum" sz="quarter" idx="12"/>
          </p:nvPr>
        </p:nvSpPr>
        <p:spPr/>
        <p:txBody>
          <a:bodyPr/>
          <a:lstStyle/>
          <a:p>
            <a:fld id="{0F5EC011-0DA0-DB45-996E-85C7F379AB45}" type="slidenum">
              <a:rPr lang="en-US" smtClean="0"/>
              <a:t>33</a:t>
            </a:fld>
            <a:endParaRPr lang="en-US"/>
          </a:p>
        </p:txBody>
      </p:sp>
    </p:spTree>
    <p:extLst>
      <p:ext uri="{BB962C8B-B14F-4D97-AF65-F5344CB8AC3E}">
        <p14:creationId xmlns:p14="http://schemas.microsoft.com/office/powerpoint/2010/main" val="400398155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F6D974-8523-6D8A-5F57-92A7183ACA93}"/>
              </a:ext>
            </a:extLst>
          </p:cNvPr>
          <p:cNvSpPr>
            <a:spLocks noGrp="1"/>
          </p:cNvSpPr>
          <p:nvPr>
            <p:ph type="title"/>
          </p:nvPr>
        </p:nvSpPr>
        <p:spPr/>
        <p:txBody>
          <a:bodyPr/>
          <a:lstStyle/>
          <a:p>
            <a:r>
              <a:rPr lang="en-US" sz="3200" dirty="0"/>
              <a:t>Pedestrian and Transit Access </a:t>
            </a:r>
            <a:endParaRPr lang="en-US" dirty="0"/>
          </a:p>
        </p:txBody>
      </p:sp>
    </p:spTree>
    <p:extLst>
      <p:ext uri="{BB962C8B-B14F-4D97-AF65-F5344CB8AC3E}">
        <p14:creationId xmlns:p14="http://schemas.microsoft.com/office/powerpoint/2010/main" val="1002119710"/>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noGrp="1"/>
          </p:cNvSpPr>
          <p:nvPr>
            <p:ph type="title"/>
          </p:nvPr>
        </p:nvSpPr>
        <p:spPr>
          <a:xfrm>
            <a:off x="628650" y="309860"/>
            <a:ext cx="3370423" cy="923330"/>
          </a:xfrm>
        </p:spPr>
        <p:txBody>
          <a:bodyPr wrap="square">
            <a:spAutoFit/>
          </a:bodyPr>
          <a:lstStyle/>
          <a:p>
            <a:r>
              <a:rPr lang="en-US" dirty="0"/>
              <a:t>Driveways are for pedestrians too!</a:t>
            </a:r>
          </a:p>
        </p:txBody>
      </p:sp>
      <p:sp>
        <p:nvSpPr>
          <p:cNvPr id="7" name="Content Placeholder 6"/>
          <p:cNvSpPr>
            <a:spLocks noGrp="1"/>
          </p:cNvSpPr>
          <p:nvPr>
            <p:ph sz="half" idx="1"/>
          </p:nvPr>
        </p:nvSpPr>
        <p:spPr>
          <a:xfrm>
            <a:off x="737353" y="1369219"/>
            <a:ext cx="3370424" cy="3263504"/>
          </a:xfrm>
          <a:prstGeom prst="rightArrow">
            <a:avLst/>
          </a:prstGeom>
          <a:ln>
            <a:solidFill>
              <a:schemeClr val="accent2">
                <a:lumMod val="75000"/>
              </a:schemeClr>
            </a:solidFill>
          </a:ln>
        </p:spPr>
        <p:txBody>
          <a:bodyPr rtlCol="0">
            <a:normAutofit lnSpcReduction="10000"/>
          </a:bodyPr>
          <a:lstStyle/>
          <a:p>
            <a:pPr marL="0" indent="0">
              <a:buNone/>
            </a:pPr>
            <a:r>
              <a:rPr lang="en-US" dirty="0"/>
              <a:t>A grocery store adjacent to a mobile home park with no pedestrian access to enter the site.</a:t>
            </a:r>
          </a:p>
        </p:txBody>
      </p:sp>
      <p:sp>
        <p:nvSpPr>
          <p:cNvPr id="2" name="Slide Number Placeholder 1">
            <a:extLst>
              <a:ext uri="{FF2B5EF4-FFF2-40B4-BE49-F238E27FC236}">
                <a16:creationId xmlns:a16="http://schemas.microsoft.com/office/drawing/2014/main" id="{97ED5206-D422-A5AF-E8D6-A19FDF42138B}"/>
              </a:ext>
            </a:extLst>
          </p:cNvPr>
          <p:cNvSpPr>
            <a:spLocks noGrp="1"/>
          </p:cNvSpPr>
          <p:nvPr>
            <p:ph type="sldNum" sz="quarter" idx="12"/>
          </p:nvPr>
        </p:nvSpPr>
        <p:spPr>
          <a:xfrm>
            <a:off x="6457950" y="4767264"/>
            <a:ext cx="2057400" cy="273844"/>
          </a:xfrm>
        </p:spPr>
        <p:txBody>
          <a:bodyPr/>
          <a:lstStyle/>
          <a:p>
            <a:fld id="{0F5EC011-0DA0-DB45-996E-85C7F379AB45}" type="slidenum">
              <a:rPr lang="en-US" smtClean="0"/>
              <a:pPr/>
              <a:t>35</a:t>
            </a:fld>
            <a:endParaRPr lang="en-US"/>
          </a:p>
        </p:txBody>
      </p:sp>
      <p:pic>
        <p:nvPicPr>
          <p:cNvPr id="7475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16480" y="309356"/>
            <a:ext cx="4081463" cy="4577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81655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DSCF0026"/>
          <p:cNvPicPr>
            <a:picLocks noChangeAspect="1" noChangeArrowheads="1"/>
          </p:cNvPicPr>
          <p:nvPr/>
        </p:nvPicPr>
        <p:blipFill>
          <a:blip r:embed="rId4" cstate="print">
            <a:lum bright="18000" contrast="18000"/>
          </a:blip>
          <a:srcRect/>
          <a:stretch>
            <a:fillRect/>
          </a:stretch>
        </p:blipFill>
        <p:spPr bwMode="auto">
          <a:xfrm>
            <a:off x="2612173" y="2826052"/>
            <a:ext cx="2322242" cy="1741682"/>
          </a:xfrm>
          <a:prstGeom prst="rect">
            <a:avLst/>
          </a:prstGeom>
          <a:noFill/>
        </p:spPr>
      </p:pic>
      <p:pic>
        <p:nvPicPr>
          <p:cNvPr id="4" name="Content Placeholder 4" descr="TransposedStripDev.jpg"/>
          <p:cNvPicPr>
            <a:picLocks noChangeAspect="1"/>
          </p:cNvPicPr>
          <p:nvPr/>
        </p:nvPicPr>
        <p:blipFill>
          <a:blip r:embed="rId5" cstate="print"/>
          <a:srcRect l="51764" t="35600" r="8235" b="13321"/>
          <a:stretch>
            <a:fillRect/>
          </a:stretch>
        </p:blipFill>
        <p:spPr>
          <a:xfrm>
            <a:off x="383324" y="2914650"/>
            <a:ext cx="1714500" cy="1664073"/>
          </a:xfrm>
          <a:prstGeom prst="rect">
            <a:avLst/>
          </a:prstGeom>
          <a:ln>
            <a:noFill/>
          </a:ln>
          <a:effectLst>
            <a:softEdge rad="112500"/>
          </a:effectLst>
        </p:spPr>
      </p:pic>
      <p:pic>
        <p:nvPicPr>
          <p:cNvPr id="5" name="Content Placeholder 4" descr="TransposedStripDev.jpg"/>
          <p:cNvPicPr>
            <a:picLocks noChangeAspect="1"/>
          </p:cNvPicPr>
          <p:nvPr/>
        </p:nvPicPr>
        <p:blipFill>
          <a:blip r:embed="rId5" cstate="print"/>
          <a:srcRect l="8235" t="35600" r="51765" b="13321"/>
          <a:stretch>
            <a:fillRect/>
          </a:stretch>
        </p:blipFill>
        <p:spPr>
          <a:xfrm>
            <a:off x="326175" y="948898"/>
            <a:ext cx="1674668" cy="1625414"/>
          </a:xfrm>
          <a:prstGeom prst="rect">
            <a:avLst/>
          </a:prstGeom>
          <a:ln>
            <a:noFill/>
          </a:ln>
          <a:effectLst>
            <a:softEdge rad="112500"/>
          </a:effectLst>
        </p:spPr>
      </p:pic>
      <p:pic>
        <p:nvPicPr>
          <p:cNvPr id="6" name="Picture 3" descr="IMG_0529"/>
          <p:cNvPicPr>
            <a:picLocks noChangeAspect="1" noChangeArrowheads="1"/>
          </p:cNvPicPr>
          <p:nvPr/>
        </p:nvPicPr>
        <p:blipFill>
          <a:blip r:embed="rId6" cstate="print"/>
          <a:srcRect l="16000" t="16444" r="10666" b="21333"/>
          <a:stretch>
            <a:fillRect/>
          </a:stretch>
        </p:blipFill>
        <p:spPr bwMode="auto">
          <a:xfrm>
            <a:off x="2497875" y="1138086"/>
            <a:ext cx="2436541" cy="1550526"/>
          </a:xfrm>
          <a:prstGeom prst="rect">
            <a:avLst/>
          </a:prstGeom>
          <a:noFill/>
        </p:spPr>
      </p:pic>
      <p:cxnSp>
        <p:nvCxnSpPr>
          <p:cNvPr id="9" name="Straight Arrow Connector 8"/>
          <p:cNvCxnSpPr/>
          <p:nvPr/>
        </p:nvCxnSpPr>
        <p:spPr>
          <a:xfrm>
            <a:off x="2040674" y="1830171"/>
            <a:ext cx="342900" cy="1191"/>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154974" y="3771900"/>
            <a:ext cx="342900" cy="1191"/>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1" name="Title 10"/>
          <p:cNvSpPr>
            <a:spLocks noGrp="1"/>
          </p:cNvSpPr>
          <p:nvPr>
            <p:ph type="title"/>
          </p:nvPr>
        </p:nvSpPr>
        <p:spPr>
          <a:xfrm>
            <a:off x="628650" y="222559"/>
            <a:ext cx="7886700" cy="994172"/>
          </a:xfrm>
        </p:spPr>
        <p:txBody>
          <a:bodyPr>
            <a:normAutofit/>
          </a:bodyPr>
          <a:lstStyle/>
          <a:p>
            <a:r>
              <a:rPr lang="en-US" dirty="0"/>
              <a:t>Pedestrian Access and Building Line</a:t>
            </a:r>
          </a:p>
        </p:txBody>
      </p:sp>
      <p:pic>
        <p:nvPicPr>
          <p:cNvPr id="2" name="Picture 1"/>
          <p:cNvPicPr>
            <a:picLocks noChangeAspect="1"/>
          </p:cNvPicPr>
          <p:nvPr/>
        </p:nvPicPr>
        <p:blipFill>
          <a:blip r:embed="rId7"/>
          <a:stretch>
            <a:fillRect/>
          </a:stretch>
        </p:blipFill>
        <p:spPr>
          <a:xfrm>
            <a:off x="5448766" y="1883985"/>
            <a:ext cx="3332646" cy="2211294"/>
          </a:xfrm>
          <a:prstGeom prst="ellipse">
            <a:avLst/>
          </a:prstGeom>
          <a:ln>
            <a:noFill/>
          </a:ln>
          <a:effectLst>
            <a:softEdge rad="112500"/>
          </a:effectLst>
        </p:spPr>
      </p:pic>
      <p:sp>
        <p:nvSpPr>
          <p:cNvPr id="3" name="Rectangular Callout 2"/>
          <p:cNvSpPr/>
          <p:nvPr/>
        </p:nvSpPr>
        <p:spPr>
          <a:xfrm>
            <a:off x="5912934" y="1070292"/>
            <a:ext cx="2166125" cy="652346"/>
          </a:xfrm>
          <a:prstGeom prst="wedgeRectCallout">
            <a:avLst>
              <a:gd name="adj1" fmla="val 16619"/>
              <a:gd name="adj2" fmla="val 70192"/>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t>Connect paths between adjacent developments </a:t>
            </a:r>
          </a:p>
        </p:txBody>
      </p:sp>
      <p:sp>
        <p:nvSpPr>
          <p:cNvPr id="7" name="Slide Number Placeholder 6">
            <a:extLst>
              <a:ext uri="{FF2B5EF4-FFF2-40B4-BE49-F238E27FC236}">
                <a16:creationId xmlns:a16="http://schemas.microsoft.com/office/drawing/2014/main" id="{34F9C82A-CADB-1CA7-B142-D028BD2204D7}"/>
              </a:ext>
            </a:extLst>
          </p:cNvPr>
          <p:cNvSpPr>
            <a:spLocks noGrp="1"/>
          </p:cNvSpPr>
          <p:nvPr>
            <p:ph type="sldNum" sz="quarter" idx="12"/>
          </p:nvPr>
        </p:nvSpPr>
        <p:spPr/>
        <p:txBody>
          <a:bodyPr/>
          <a:lstStyle/>
          <a:p>
            <a:fld id="{0F5EC011-0DA0-DB45-996E-85C7F379AB45}" type="slidenum">
              <a:rPr lang="en-US" smtClean="0"/>
              <a:t>36</a:t>
            </a:fld>
            <a:endParaRPr lang="en-US"/>
          </a:p>
        </p:txBody>
      </p:sp>
    </p:spTree>
    <p:custDataLst>
      <p:tags r:id="rId1"/>
    </p:custDataLst>
    <p:extLst>
      <p:ext uri="{BB962C8B-B14F-4D97-AF65-F5344CB8AC3E}">
        <p14:creationId xmlns:p14="http://schemas.microsoft.com/office/powerpoint/2010/main" val="73321293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a:defRPr/>
            </a:pPr>
            <a:r>
              <a:rPr lang="en-US" dirty="0">
                <a:ea typeface="+mj-ea"/>
              </a:rPr>
              <a:t>Pedestrian Connections</a:t>
            </a:r>
          </a:p>
        </p:txBody>
      </p:sp>
      <p:sp>
        <p:nvSpPr>
          <p:cNvPr id="926723" name="Rectangle 3"/>
          <p:cNvSpPr>
            <a:spLocks noGrp="1" noChangeArrowheads="1"/>
          </p:cNvSpPr>
          <p:nvPr>
            <p:ph idx="1"/>
          </p:nvPr>
        </p:nvSpPr>
        <p:spPr>
          <a:xfrm>
            <a:off x="3614738" y="1298972"/>
            <a:ext cx="4229100" cy="1279922"/>
          </a:xfrm>
        </p:spPr>
        <p:txBody>
          <a:bodyPr>
            <a:normAutofit lnSpcReduction="10000"/>
          </a:bodyPr>
          <a:lstStyle/>
          <a:p>
            <a:r>
              <a:rPr lang="en-US" altLang="en-US" sz="1800" dirty="0"/>
              <a:t>Pedestrian ways shall be provided between parking areas and from the building entrance to surrounding streets, external sidewalks, and outparcels</a:t>
            </a:r>
            <a:r>
              <a:rPr lang="en-US" altLang="en-US" sz="1800" dirty="0">
                <a:cs typeface="Times New Roman" panose="02020603050405020304" pitchFamily="18" charset="0"/>
              </a:rPr>
              <a:t>.  </a:t>
            </a:r>
          </a:p>
        </p:txBody>
      </p:sp>
      <p:sp>
        <p:nvSpPr>
          <p:cNvPr id="77828" name="Rectangle 4"/>
          <p:cNvSpPr>
            <a:spLocks noChangeArrowheads="1"/>
          </p:cNvSpPr>
          <p:nvPr/>
        </p:nvSpPr>
        <p:spPr bwMode="auto">
          <a:xfrm>
            <a:off x="1485900" y="857250"/>
            <a:ext cx="58293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3000">
              <a:solidFill>
                <a:schemeClr val="accent2"/>
              </a:solidFill>
            </a:endParaRPr>
          </a:p>
        </p:txBody>
      </p:sp>
      <p:pic>
        <p:nvPicPr>
          <p:cNvPr id="77829" name="Picture 5" descr="link walkways"/>
          <p:cNvPicPr>
            <a:picLocks noChangeAspect="1" noChangeArrowheads="1"/>
          </p:cNvPicPr>
          <p:nvPr/>
        </p:nvPicPr>
        <p:blipFill>
          <a:blip r:embed="rId3">
            <a:lum bright="-16000" contrast="46000"/>
            <a:extLst>
              <a:ext uri="{28A0092B-C50C-407E-A947-70E740481C1C}">
                <a14:useLocalDpi xmlns:a14="http://schemas.microsoft.com/office/drawing/2010/main" val="0"/>
              </a:ext>
            </a:extLst>
          </a:blip>
          <a:srcRect/>
          <a:stretch>
            <a:fillRect/>
          </a:stretch>
        </p:blipFill>
        <p:spPr bwMode="auto">
          <a:xfrm>
            <a:off x="1428750" y="1376362"/>
            <a:ext cx="2057400"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6" descr="106-0692_IM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6466" y="2571750"/>
            <a:ext cx="3495675" cy="2141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6727" name="Text Box 7"/>
          <p:cNvSpPr txBox="1">
            <a:spLocks noChangeArrowheads="1"/>
          </p:cNvSpPr>
          <p:nvPr/>
        </p:nvSpPr>
        <p:spPr bwMode="auto">
          <a:xfrm>
            <a:off x="1543050" y="2971801"/>
            <a:ext cx="19431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500">
                <a:latin typeface="Arial" panose="020B0604020202020204" pitchFamily="34" charset="0"/>
              </a:rPr>
              <a:t>Pedestrian paths connecting adjacent buildings may be incorporated into the required landscape buffer.</a:t>
            </a:r>
          </a:p>
        </p:txBody>
      </p:sp>
      <p:sp>
        <p:nvSpPr>
          <p:cNvPr id="77832" name="Text Box 8"/>
          <p:cNvSpPr txBox="1">
            <a:spLocks noChangeArrowheads="1"/>
          </p:cNvSpPr>
          <p:nvPr/>
        </p:nvSpPr>
        <p:spPr bwMode="auto">
          <a:xfrm>
            <a:off x="1485900" y="2628900"/>
            <a:ext cx="21595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DC0000"/>
                </a:solidFill>
                <a:latin typeface="Arial" panose="020B0604020202020204" pitchFamily="34" charset="0"/>
              </a:rPr>
              <a:t>Sample regulations</a:t>
            </a:r>
          </a:p>
        </p:txBody>
      </p:sp>
      <p:sp>
        <p:nvSpPr>
          <p:cNvPr id="2" name="Slide Number Placeholder 1">
            <a:extLst>
              <a:ext uri="{FF2B5EF4-FFF2-40B4-BE49-F238E27FC236}">
                <a16:creationId xmlns:a16="http://schemas.microsoft.com/office/drawing/2014/main" id="{7428E381-F668-C0D3-7DEB-C3B461624A19}"/>
              </a:ext>
            </a:extLst>
          </p:cNvPr>
          <p:cNvSpPr>
            <a:spLocks noGrp="1"/>
          </p:cNvSpPr>
          <p:nvPr>
            <p:ph type="sldNum" sz="quarter" idx="12"/>
          </p:nvPr>
        </p:nvSpPr>
        <p:spPr/>
        <p:txBody>
          <a:bodyPr/>
          <a:lstStyle/>
          <a:p>
            <a:fld id="{0F5EC011-0DA0-DB45-996E-85C7F379AB45}" type="slidenum">
              <a:rPr lang="en-US" smtClean="0"/>
              <a:t>37</a:t>
            </a:fld>
            <a:endParaRPr lang="en-US"/>
          </a:p>
        </p:txBody>
      </p:sp>
    </p:spTree>
    <p:extLst>
      <p:ext uri="{BB962C8B-B14F-4D97-AF65-F5344CB8AC3E}">
        <p14:creationId xmlns:p14="http://schemas.microsoft.com/office/powerpoint/2010/main" val="158756369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p:txBody>
          <a:bodyPr>
            <a:normAutofit/>
          </a:bodyPr>
          <a:lstStyle/>
          <a:p>
            <a:pPr>
              <a:defRPr/>
            </a:pPr>
            <a:r>
              <a:rPr dirty="0">
                <a:ea typeface="+mj-ea"/>
              </a:rPr>
              <a:t>Bus Transit and Access Management</a:t>
            </a:r>
          </a:p>
        </p:txBody>
      </p:sp>
      <p:graphicFrame>
        <p:nvGraphicFramePr>
          <p:cNvPr id="6" name="Content Placeholder 5"/>
          <p:cNvGraphicFramePr>
            <a:graphicFrameLocks noGrp="1"/>
          </p:cNvGraphicFramePr>
          <p:nvPr>
            <p:ph sz="half" idx="1"/>
          </p:nvPr>
        </p:nvGraphicFramePr>
        <p:xfrm>
          <a:off x="1388173" y="1403201"/>
          <a:ext cx="2700149" cy="29951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1923" name="Picture 6" descr="raised-median ped crossing.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881687" y="3313510"/>
            <a:ext cx="2139554" cy="142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Picture 9" descr="bus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79132" y="3313510"/>
            <a:ext cx="1340644" cy="116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10087" y="1017985"/>
            <a:ext cx="3490913" cy="218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a:extLst>
              <a:ext uri="{FF2B5EF4-FFF2-40B4-BE49-F238E27FC236}">
                <a16:creationId xmlns:a16="http://schemas.microsoft.com/office/drawing/2014/main" id="{288349DE-6433-EF7B-6E49-1586B3AF6644}"/>
              </a:ext>
            </a:extLst>
          </p:cNvPr>
          <p:cNvSpPr>
            <a:spLocks noGrp="1"/>
          </p:cNvSpPr>
          <p:nvPr>
            <p:ph type="sldNum" sz="quarter" idx="12"/>
          </p:nvPr>
        </p:nvSpPr>
        <p:spPr/>
        <p:txBody>
          <a:bodyPr/>
          <a:lstStyle/>
          <a:p>
            <a:fld id="{0F5EC011-0DA0-DB45-996E-85C7F379AB45}" type="slidenum">
              <a:rPr lang="en-US" smtClean="0"/>
              <a:t>38</a:t>
            </a:fld>
            <a:endParaRPr lang="en-US"/>
          </a:p>
        </p:txBody>
      </p:sp>
    </p:spTree>
    <p:custDataLst>
      <p:tags r:id="rId1"/>
    </p:custDataLst>
    <p:extLst>
      <p:ext uri="{BB962C8B-B14F-4D97-AF65-F5344CB8AC3E}">
        <p14:creationId xmlns:p14="http://schemas.microsoft.com/office/powerpoint/2010/main" val="12957807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144547" y="1584531"/>
            <a:ext cx="2440010" cy="2482225"/>
          </a:xfrm>
          <a:prstGeom prst="rect">
            <a:avLst/>
          </a:prstGeom>
        </p:spPr>
      </p:pic>
      <p:sp>
        <p:nvSpPr>
          <p:cNvPr id="2" name="Title 1"/>
          <p:cNvSpPr>
            <a:spLocks noGrp="1"/>
          </p:cNvSpPr>
          <p:nvPr>
            <p:ph type="title"/>
          </p:nvPr>
        </p:nvSpPr>
        <p:spPr>
          <a:xfrm>
            <a:off x="628650" y="273844"/>
            <a:ext cx="7886700" cy="994172"/>
          </a:xfrm>
        </p:spPr>
        <p:txBody>
          <a:bodyPr>
            <a:normAutofit/>
          </a:bodyPr>
          <a:lstStyle/>
          <a:p>
            <a:r>
              <a:rPr lang="en-US" dirty="0"/>
              <a:t>City of Charlotte, NC TOD Districts</a:t>
            </a:r>
          </a:p>
        </p:txBody>
      </p:sp>
      <p:sp>
        <p:nvSpPr>
          <p:cNvPr id="3" name="Content Placeholder 2"/>
          <p:cNvSpPr>
            <a:spLocks noGrp="1"/>
          </p:cNvSpPr>
          <p:nvPr>
            <p:ph sz="half" idx="1"/>
          </p:nvPr>
        </p:nvSpPr>
        <p:spPr>
          <a:xfrm>
            <a:off x="229476" y="1369219"/>
            <a:ext cx="3886200" cy="3263504"/>
          </a:xfrm>
        </p:spPr>
        <p:txBody>
          <a:bodyPr>
            <a:normAutofit/>
          </a:bodyPr>
          <a:lstStyle/>
          <a:p>
            <a:r>
              <a:rPr lang="en-US" dirty="0"/>
              <a:t>Protects curb from driveway access</a:t>
            </a:r>
          </a:p>
          <a:p>
            <a:pPr lvl="1"/>
            <a:r>
              <a:rPr lang="en-US" dirty="0"/>
              <a:t>All access to parking must be at the side or rear and from the secondary frontage, when available. </a:t>
            </a:r>
          </a:p>
          <a:p>
            <a:pPr lvl="1"/>
            <a:r>
              <a:rPr lang="en-US" dirty="0"/>
              <a:t>No new curb cuts when alternative access is available. </a:t>
            </a:r>
          </a:p>
          <a:p>
            <a:pPr lvl="1"/>
            <a:r>
              <a:rPr lang="en-US" dirty="0"/>
              <a:t>No surface parking and travel aisles in front of the building along the frontage.</a:t>
            </a:r>
          </a:p>
        </p:txBody>
      </p:sp>
      <p:sp>
        <p:nvSpPr>
          <p:cNvPr id="4" name="Slide Number Placeholder 3">
            <a:extLst>
              <a:ext uri="{FF2B5EF4-FFF2-40B4-BE49-F238E27FC236}">
                <a16:creationId xmlns:a16="http://schemas.microsoft.com/office/drawing/2014/main" id="{8D9C9D28-6249-6669-BCD2-5FBADB289EB4}"/>
              </a:ext>
            </a:extLst>
          </p:cNvPr>
          <p:cNvSpPr>
            <a:spLocks noGrp="1"/>
          </p:cNvSpPr>
          <p:nvPr>
            <p:ph type="sldNum" sz="quarter" idx="12"/>
          </p:nvPr>
        </p:nvSpPr>
        <p:spPr>
          <a:xfrm>
            <a:off x="6457950" y="4767264"/>
            <a:ext cx="2057400" cy="273844"/>
          </a:xfrm>
        </p:spPr>
        <p:txBody>
          <a:bodyPr/>
          <a:lstStyle/>
          <a:p>
            <a:fld id="{0F5EC011-0DA0-DB45-996E-85C7F379AB45}" type="slidenum">
              <a:rPr lang="en-US" smtClean="0"/>
              <a:pPr/>
              <a:t>39</a:t>
            </a:fld>
            <a:endParaRPr lang="en-US"/>
          </a:p>
        </p:txBody>
      </p:sp>
      <p:pic>
        <p:nvPicPr>
          <p:cNvPr id="8" name="Picture 7"/>
          <p:cNvPicPr>
            <a:picLocks noChangeAspect="1"/>
          </p:cNvPicPr>
          <p:nvPr/>
        </p:nvPicPr>
        <p:blipFill>
          <a:blip r:embed="rId4"/>
          <a:stretch>
            <a:fillRect/>
          </a:stretch>
        </p:blipFill>
        <p:spPr>
          <a:xfrm>
            <a:off x="5871754" y="2493395"/>
            <a:ext cx="2814814" cy="1896329"/>
          </a:xfrm>
          <a:prstGeom prst="rect">
            <a:avLst/>
          </a:prstGeom>
        </p:spPr>
      </p:pic>
      <p:pic>
        <p:nvPicPr>
          <p:cNvPr id="9" name="Picture 8"/>
          <p:cNvPicPr>
            <a:picLocks noChangeAspect="1"/>
          </p:cNvPicPr>
          <p:nvPr/>
        </p:nvPicPr>
        <p:blipFill rotWithShape="1">
          <a:blip r:embed="rId5"/>
          <a:srcRect l="34812"/>
          <a:stretch/>
        </p:blipFill>
        <p:spPr>
          <a:xfrm>
            <a:off x="6323299" y="1181460"/>
            <a:ext cx="2017336" cy="1037461"/>
          </a:xfrm>
          <a:prstGeom prst="rect">
            <a:avLst/>
          </a:prstGeom>
        </p:spPr>
      </p:pic>
    </p:spTree>
    <p:extLst>
      <p:ext uri="{BB962C8B-B14F-4D97-AF65-F5344CB8AC3E}">
        <p14:creationId xmlns:p14="http://schemas.microsoft.com/office/powerpoint/2010/main" val="3620649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 name="Group 5"/>
          <p:cNvGrpSpPr>
            <a:grpSpLocks/>
          </p:cNvGrpSpPr>
          <p:nvPr/>
        </p:nvGrpSpPr>
        <p:grpSpPr bwMode="auto">
          <a:xfrm>
            <a:off x="4944911" y="4350425"/>
            <a:ext cx="1428750" cy="777479"/>
            <a:chOff x="2539" y="3622"/>
            <a:chExt cx="1200" cy="653"/>
          </a:xfrm>
        </p:grpSpPr>
        <p:sp>
          <p:nvSpPr>
            <p:cNvPr id="5407" name="Freeform 6"/>
            <p:cNvSpPr>
              <a:spLocks/>
            </p:cNvSpPr>
            <p:nvPr/>
          </p:nvSpPr>
          <p:spPr bwMode="auto">
            <a:xfrm>
              <a:off x="2546" y="3628"/>
              <a:ext cx="1186" cy="578"/>
            </a:xfrm>
            <a:custGeom>
              <a:avLst/>
              <a:gdLst>
                <a:gd name="T0" fmla="*/ 1883 w 820"/>
                <a:gd name="T1" fmla="*/ 0 h 509"/>
                <a:gd name="T2" fmla="*/ 20856 w 820"/>
                <a:gd name="T3" fmla="*/ 0 h 509"/>
                <a:gd name="T4" fmla="*/ 21225 w 820"/>
                <a:gd name="T5" fmla="*/ 2 h 509"/>
                <a:gd name="T6" fmla="*/ 21582 w 820"/>
                <a:gd name="T7" fmla="*/ 18 h 509"/>
                <a:gd name="T8" fmla="*/ 21921 w 820"/>
                <a:gd name="T9" fmla="*/ 39 h 509"/>
                <a:gd name="T10" fmla="*/ 22188 w 820"/>
                <a:gd name="T11" fmla="*/ 57 h 509"/>
                <a:gd name="T12" fmla="*/ 22392 w 820"/>
                <a:gd name="T13" fmla="*/ 85 h 509"/>
                <a:gd name="T14" fmla="*/ 22538 w 820"/>
                <a:gd name="T15" fmla="*/ 116 h 509"/>
                <a:gd name="T16" fmla="*/ 22660 w 820"/>
                <a:gd name="T17" fmla="*/ 144 h 509"/>
                <a:gd name="T18" fmla="*/ 22703 w 820"/>
                <a:gd name="T19" fmla="*/ 183 h 509"/>
                <a:gd name="T20" fmla="*/ 22703 w 820"/>
                <a:gd name="T21" fmla="*/ 1415 h 509"/>
                <a:gd name="T22" fmla="*/ 22660 w 820"/>
                <a:gd name="T23" fmla="*/ 1452 h 509"/>
                <a:gd name="T24" fmla="*/ 22538 w 820"/>
                <a:gd name="T25" fmla="*/ 1488 h 509"/>
                <a:gd name="T26" fmla="*/ 22392 w 820"/>
                <a:gd name="T27" fmla="*/ 1522 h 509"/>
                <a:gd name="T28" fmla="*/ 22188 w 820"/>
                <a:gd name="T29" fmla="*/ 1547 h 509"/>
                <a:gd name="T30" fmla="*/ 21921 w 820"/>
                <a:gd name="T31" fmla="*/ 1568 h 509"/>
                <a:gd name="T32" fmla="*/ 21582 w 820"/>
                <a:gd name="T33" fmla="*/ 1585 h 509"/>
                <a:gd name="T34" fmla="*/ 21225 w 820"/>
                <a:gd name="T35" fmla="*/ 1592 h 509"/>
                <a:gd name="T36" fmla="*/ 20856 w 820"/>
                <a:gd name="T37" fmla="*/ 1598 h 509"/>
                <a:gd name="T38" fmla="*/ 1883 w 820"/>
                <a:gd name="T39" fmla="*/ 1598 h 509"/>
                <a:gd name="T40" fmla="*/ 1491 w 820"/>
                <a:gd name="T41" fmla="*/ 1592 h 509"/>
                <a:gd name="T42" fmla="*/ 1125 w 820"/>
                <a:gd name="T43" fmla="*/ 1585 h 509"/>
                <a:gd name="T44" fmla="*/ 862 w 820"/>
                <a:gd name="T45" fmla="*/ 1568 h 509"/>
                <a:gd name="T46" fmla="*/ 557 w 820"/>
                <a:gd name="T47" fmla="*/ 1547 h 509"/>
                <a:gd name="T48" fmla="*/ 327 w 820"/>
                <a:gd name="T49" fmla="*/ 1522 h 509"/>
                <a:gd name="T50" fmla="*/ 169 w 820"/>
                <a:gd name="T51" fmla="*/ 1488 h 509"/>
                <a:gd name="T52" fmla="*/ 56 w 820"/>
                <a:gd name="T53" fmla="*/ 1452 h 509"/>
                <a:gd name="T54" fmla="*/ 0 w 820"/>
                <a:gd name="T55" fmla="*/ 1415 h 509"/>
                <a:gd name="T56" fmla="*/ 0 w 820"/>
                <a:gd name="T57" fmla="*/ 183 h 509"/>
                <a:gd name="T58" fmla="*/ 56 w 820"/>
                <a:gd name="T59" fmla="*/ 144 h 509"/>
                <a:gd name="T60" fmla="*/ 169 w 820"/>
                <a:gd name="T61" fmla="*/ 116 h 509"/>
                <a:gd name="T62" fmla="*/ 327 w 820"/>
                <a:gd name="T63" fmla="*/ 85 h 509"/>
                <a:gd name="T64" fmla="*/ 557 w 820"/>
                <a:gd name="T65" fmla="*/ 57 h 509"/>
                <a:gd name="T66" fmla="*/ 862 w 820"/>
                <a:gd name="T67" fmla="*/ 39 h 509"/>
                <a:gd name="T68" fmla="*/ 1125 w 820"/>
                <a:gd name="T69" fmla="*/ 18 h 509"/>
                <a:gd name="T70" fmla="*/ 1491 w 820"/>
                <a:gd name="T71" fmla="*/ 2 h 509"/>
                <a:gd name="T72" fmla="*/ 1883 w 820"/>
                <a:gd name="T73" fmla="*/ 0 h 50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0"/>
                <a:gd name="T112" fmla="*/ 0 h 509"/>
                <a:gd name="T113" fmla="*/ 820 w 820"/>
                <a:gd name="T114" fmla="*/ 509 h 50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0" h="509">
                  <a:moveTo>
                    <a:pt x="68" y="0"/>
                  </a:moveTo>
                  <a:lnTo>
                    <a:pt x="753" y="0"/>
                  </a:lnTo>
                  <a:lnTo>
                    <a:pt x="766" y="2"/>
                  </a:lnTo>
                  <a:lnTo>
                    <a:pt x="779" y="6"/>
                  </a:lnTo>
                  <a:lnTo>
                    <a:pt x="791" y="12"/>
                  </a:lnTo>
                  <a:lnTo>
                    <a:pt x="801" y="18"/>
                  </a:lnTo>
                  <a:lnTo>
                    <a:pt x="808" y="27"/>
                  </a:lnTo>
                  <a:lnTo>
                    <a:pt x="814" y="37"/>
                  </a:lnTo>
                  <a:lnTo>
                    <a:pt x="818" y="47"/>
                  </a:lnTo>
                  <a:lnTo>
                    <a:pt x="820" y="58"/>
                  </a:lnTo>
                  <a:lnTo>
                    <a:pt x="820" y="451"/>
                  </a:lnTo>
                  <a:lnTo>
                    <a:pt x="818" y="463"/>
                  </a:lnTo>
                  <a:lnTo>
                    <a:pt x="814" y="474"/>
                  </a:lnTo>
                  <a:lnTo>
                    <a:pt x="808" y="484"/>
                  </a:lnTo>
                  <a:lnTo>
                    <a:pt x="801" y="492"/>
                  </a:lnTo>
                  <a:lnTo>
                    <a:pt x="791" y="499"/>
                  </a:lnTo>
                  <a:lnTo>
                    <a:pt x="779" y="505"/>
                  </a:lnTo>
                  <a:lnTo>
                    <a:pt x="766" y="507"/>
                  </a:lnTo>
                  <a:lnTo>
                    <a:pt x="753" y="509"/>
                  </a:lnTo>
                  <a:lnTo>
                    <a:pt x="68" y="509"/>
                  </a:lnTo>
                  <a:lnTo>
                    <a:pt x="54" y="507"/>
                  </a:lnTo>
                  <a:lnTo>
                    <a:pt x="41" y="505"/>
                  </a:lnTo>
                  <a:lnTo>
                    <a:pt x="31" y="499"/>
                  </a:lnTo>
                  <a:lnTo>
                    <a:pt x="20" y="492"/>
                  </a:lnTo>
                  <a:lnTo>
                    <a:pt x="12" y="484"/>
                  </a:lnTo>
                  <a:lnTo>
                    <a:pt x="6" y="474"/>
                  </a:lnTo>
                  <a:lnTo>
                    <a:pt x="2" y="463"/>
                  </a:lnTo>
                  <a:lnTo>
                    <a:pt x="0" y="451"/>
                  </a:lnTo>
                  <a:lnTo>
                    <a:pt x="0" y="58"/>
                  </a:lnTo>
                  <a:lnTo>
                    <a:pt x="2" y="47"/>
                  </a:lnTo>
                  <a:lnTo>
                    <a:pt x="6" y="37"/>
                  </a:lnTo>
                  <a:lnTo>
                    <a:pt x="12" y="27"/>
                  </a:lnTo>
                  <a:lnTo>
                    <a:pt x="20" y="18"/>
                  </a:lnTo>
                  <a:lnTo>
                    <a:pt x="31" y="12"/>
                  </a:lnTo>
                  <a:lnTo>
                    <a:pt x="41" y="6"/>
                  </a:lnTo>
                  <a:lnTo>
                    <a:pt x="54" y="2"/>
                  </a:lnTo>
                  <a:lnTo>
                    <a:pt x="68" y="0"/>
                  </a:lnTo>
                  <a:close/>
                </a:path>
              </a:pathLst>
            </a:custGeom>
            <a:solidFill>
              <a:srgbClr val="CCFF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408" name="Freeform 7"/>
            <p:cNvSpPr>
              <a:spLocks/>
            </p:cNvSpPr>
            <p:nvPr/>
          </p:nvSpPr>
          <p:spPr bwMode="auto">
            <a:xfrm>
              <a:off x="2645" y="3622"/>
              <a:ext cx="990" cy="15"/>
            </a:xfrm>
            <a:custGeom>
              <a:avLst/>
              <a:gdLst>
                <a:gd name="T0" fmla="*/ 18849 w 685"/>
                <a:gd name="T1" fmla="*/ 0 h 13"/>
                <a:gd name="T2" fmla="*/ 18849 w 685"/>
                <a:gd name="T3" fmla="*/ 0 h 13"/>
                <a:gd name="T4" fmla="*/ 0 w 685"/>
                <a:gd name="T5" fmla="*/ 0 h 13"/>
                <a:gd name="T6" fmla="*/ 0 w 685"/>
                <a:gd name="T7" fmla="*/ 48 h 13"/>
                <a:gd name="T8" fmla="*/ 18849 w 685"/>
                <a:gd name="T9" fmla="*/ 48 h 13"/>
                <a:gd name="T10" fmla="*/ 18849 w 685"/>
                <a:gd name="T11" fmla="*/ 48 h 13"/>
                <a:gd name="T12" fmla="*/ 18849 w 685"/>
                <a:gd name="T13" fmla="*/ 0 h 13"/>
                <a:gd name="T14" fmla="*/ 0 60000 65536"/>
                <a:gd name="T15" fmla="*/ 0 60000 65536"/>
                <a:gd name="T16" fmla="*/ 0 60000 65536"/>
                <a:gd name="T17" fmla="*/ 0 60000 65536"/>
                <a:gd name="T18" fmla="*/ 0 60000 65536"/>
                <a:gd name="T19" fmla="*/ 0 60000 65536"/>
                <a:gd name="T20" fmla="*/ 0 60000 65536"/>
                <a:gd name="T21" fmla="*/ 0 w 685"/>
                <a:gd name="T22" fmla="*/ 0 h 13"/>
                <a:gd name="T23" fmla="*/ 685 w 685"/>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5" h="13">
                  <a:moveTo>
                    <a:pt x="685" y="0"/>
                  </a:moveTo>
                  <a:lnTo>
                    <a:pt x="685" y="0"/>
                  </a:lnTo>
                  <a:lnTo>
                    <a:pt x="0" y="0"/>
                  </a:lnTo>
                  <a:lnTo>
                    <a:pt x="0" y="13"/>
                  </a:lnTo>
                  <a:lnTo>
                    <a:pt x="685" y="13"/>
                  </a:lnTo>
                  <a:lnTo>
                    <a:pt x="68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409" name="Freeform 8"/>
            <p:cNvSpPr>
              <a:spLocks/>
            </p:cNvSpPr>
            <p:nvPr/>
          </p:nvSpPr>
          <p:spPr bwMode="auto">
            <a:xfrm>
              <a:off x="3635" y="3622"/>
              <a:ext cx="104" cy="72"/>
            </a:xfrm>
            <a:custGeom>
              <a:avLst/>
              <a:gdLst>
                <a:gd name="T0" fmla="*/ 1967 w 72"/>
                <a:gd name="T1" fmla="*/ 208 h 63"/>
                <a:gd name="T2" fmla="*/ 1967 w 72"/>
                <a:gd name="T3" fmla="*/ 208 h 63"/>
                <a:gd name="T4" fmla="*/ 1954 w 72"/>
                <a:gd name="T5" fmla="*/ 171 h 63"/>
                <a:gd name="T6" fmla="*/ 1839 w 72"/>
                <a:gd name="T7" fmla="*/ 125 h 63"/>
                <a:gd name="T8" fmla="*/ 1615 w 72"/>
                <a:gd name="T9" fmla="*/ 95 h 63"/>
                <a:gd name="T10" fmla="*/ 1410 w 72"/>
                <a:gd name="T11" fmla="*/ 64 h 63"/>
                <a:gd name="T12" fmla="*/ 1099 w 72"/>
                <a:gd name="T13" fmla="*/ 38 h 63"/>
                <a:gd name="T14" fmla="*/ 761 w 72"/>
                <a:gd name="T15" fmla="*/ 17 h 63"/>
                <a:gd name="T16" fmla="*/ 413 w 72"/>
                <a:gd name="T17" fmla="*/ 2 h 63"/>
                <a:gd name="T18" fmla="*/ 0 w 72"/>
                <a:gd name="T19" fmla="*/ 0 h 63"/>
                <a:gd name="T20" fmla="*/ 0 w 72"/>
                <a:gd name="T21" fmla="*/ 43 h 63"/>
                <a:gd name="T22" fmla="*/ 352 w 72"/>
                <a:gd name="T23" fmla="*/ 43 h 63"/>
                <a:gd name="T24" fmla="*/ 676 w 72"/>
                <a:gd name="T25" fmla="*/ 56 h 63"/>
                <a:gd name="T26" fmla="*/ 937 w 72"/>
                <a:gd name="T27" fmla="*/ 70 h 63"/>
                <a:gd name="T28" fmla="*/ 1206 w 72"/>
                <a:gd name="T29" fmla="*/ 95 h 63"/>
                <a:gd name="T30" fmla="*/ 1353 w 72"/>
                <a:gd name="T31" fmla="*/ 121 h 63"/>
                <a:gd name="T32" fmla="*/ 1498 w 72"/>
                <a:gd name="T33" fmla="*/ 145 h 63"/>
                <a:gd name="T34" fmla="*/ 1615 w 72"/>
                <a:gd name="T35" fmla="*/ 177 h 63"/>
                <a:gd name="T36" fmla="*/ 1657 w 72"/>
                <a:gd name="T37" fmla="*/ 208 h 63"/>
                <a:gd name="T38" fmla="*/ 1657 w 72"/>
                <a:gd name="T39" fmla="*/ 208 h 63"/>
                <a:gd name="T40" fmla="*/ 1967 w 72"/>
                <a:gd name="T41" fmla="*/ 208 h 6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2"/>
                <a:gd name="T64" fmla="*/ 0 h 63"/>
                <a:gd name="T65" fmla="*/ 72 w 72"/>
                <a:gd name="T66" fmla="*/ 63 h 6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2" h="63">
                  <a:moveTo>
                    <a:pt x="72" y="63"/>
                  </a:moveTo>
                  <a:lnTo>
                    <a:pt x="72" y="63"/>
                  </a:lnTo>
                  <a:lnTo>
                    <a:pt x="71" y="52"/>
                  </a:lnTo>
                  <a:lnTo>
                    <a:pt x="67" y="38"/>
                  </a:lnTo>
                  <a:lnTo>
                    <a:pt x="59" y="29"/>
                  </a:lnTo>
                  <a:lnTo>
                    <a:pt x="51" y="19"/>
                  </a:lnTo>
                  <a:lnTo>
                    <a:pt x="40" y="11"/>
                  </a:lnTo>
                  <a:lnTo>
                    <a:pt x="28" y="5"/>
                  </a:lnTo>
                  <a:lnTo>
                    <a:pt x="15" y="2"/>
                  </a:lnTo>
                  <a:lnTo>
                    <a:pt x="0" y="0"/>
                  </a:lnTo>
                  <a:lnTo>
                    <a:pt x="0" y="13"/>
                  </a:lnTo>
                  <a:lnTo>
                    <a:pt x="13" y="13"/>
                  </a:lnTo>
                  <a:lnTo>
                    <a:pt x="24" y="17"/>
                  </a:lnTo>
                  <a:lnTo>
                    <a:pt x="34" y="21"/>
                  </a:lnTo>
                  <a:lnTo>
                    <a:pt x="44" y="29"/>
                  </a:lnTo>
                  <a:lnTo>
                    <a:pt x="49" y="36"/>
                  </a:lnTo>
                  <a:lnTo>
                    <a:pt x="55" y="44"/>
                  </a:lnTo>
                  <a:lnTo>
                    <a:pt x="59" y="53"/>
                  </a:lnTo>
                  <a:lnTo>
                    <a:pt x="61" y="63"/>
                  </a:lnTo>
                  <a:lnTo>
                    <a:pt x="72" y="6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410" name="Freeform 9"/>
            <p:cNvSpPr>
              <a:spLocks/>
            </p:cNvSpPr>
            <p:nvPr/>
          </p:nvSpPr>
          <p:spPr bwMode="auto">
            <a:xfrm>
              <a:off x="3723" y="3694"/>
              <a:ext cx="16" cy="446"/>
            </a:xfrm>
            <a:custGeom>
              <a:avLst/>
              <a:gdLst>
                <a:gd name="T0" fmla="*/ 313 w 11"/>
                <a:gd name="T1" fmla="*/ 1226 h 393"/>
                <a:gd name="T2" fmla="*/ 313 w 11"/>
                <a:gd name="T3" fmla="*/ 1226 h 393"/>
                <a:gd name="T4" fmla="*/ 313 w 11"/>
                <a:gd name="T5" fmla="*/ 0 h 393"/>
                <a:gd name="T6" fmla="*/ 0 w 11"/>
                <a:gd name="T7" fmla="*/ 0 h 393"/>
                <a:gd name="T8" fmla="*/ 0 w 11"/>
                <a:gd name="T9" fmla="*/ 1226 h 393"/>
                <a:gd name="T10" fmla="*/ 0 w 11"/>
                <a:gd name="T11" fmla="*/ 1226 h 393"/>
                <a:gd name="T12" fmla="*/ 313 w 11"/>
                <a:gd name="T13" fmla="*/ 1226 h 393"/>
                <a:gd name="T14" fmla="*/ 0 60000 65536"/>
                <a:gd name="T15" fmla="*/ 0 60000 65536"/>
                <a:gd name="T16" fmla="*/ 0 60000 65536"/>
                <a:gd name="T17" fmla="*/ 0 60000 65536"/>
                <a:gd name="T18" fmla="*/ 0 60000 65536"/>
                <a:gd name="T19" fmla="*/ 0 60000 65536"/>
                <a:gd name="T20" fmla="*/ 0 60000 65536"/>
                <a:gd name="T21" fmla="*/ 0 w 11"/>
                <a:gd name="T22" fmla="*/ 0 h 393"/>
                <a:gd name="T23" fmla="*/ 11 w 11"/>
                <a:gd name="T24" fmla="*/ 393 h 39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393">
                  <a:moveTo>
                    <a:pt x="11" y="393"/>
                  </a:moveTo>
                  <a:lnTo>
                    <a:pt x="11" y="393"/>
                  </a:lnTo>
                  <a:lnTo>
                    <a:pt x="11" y="0"/>
                  </a:lnTo>
                  <a:lnTo>
                    <a:pt x="0" y="0"/>
                  </a:lnTo>
                  <a:lnTo>
                    <a:pt x="0" y="393"/>
                  </a:lnTo>
                  <a:lnTo>
                    <a:pt x="11" y="39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411" name="Freeform 10"/>
            <p:cNvSpPr>
              <a:spLocks/>
            </p:cNvSpPr>
            <p:nvPr/>
          </p:nvSpPr>
          <p:spPr bwMode="auto">
            <a:xfrm>
              <a:off x="3635" y="4140"/>
              <a:ext cx="104" cy="73"/>
            </a:xfrm>
            <a:custGeom>
              <a:avLst/>
              <a:gdLst>
                <a:gd name="T0" fmla="*/ 0 w 72"/>
                <a:gd name="T1" fmla="*/ 208 h 64"/>
                <a:gd name="T2" fmla="*/ 0 w 72"/>
                <a:gd name="T3" fmla="*/ 208 h 64"/>
                <a:gd name="T4" fmla="*/ 413 w 72"/>
                <a:gd name="T5" fmla="*/ 203 h 64"/>
                <a:gd name="T6" fmla="*/ 761 w 72"/>
                <a:gd name="T7" fmla="*/ 196 h 64"/>
                <a:gd name="T8" fmla="*/ 1099 w 72"/>
                <a:gd name="T9" fmla="*/ 178 h 64"/>
                <a:gd name="T10" fmla="*/ 1410 w 72"/>
                <a:gd name="T11" fmla="*/ 147 h 64"/>
                <a:gd name="T12" fmla="*/ 1615 w 72"/>
                <a:gd name="T13" fmla="*/ 122 h 64"/>
                <a:gd name="T14" fmla="*/ 1839 w 72"/>
                <a:gd name="T15" fmla="*/ 83 h 64"/>
                <a:gd name="T16" fmla="*/ 1954 w 72"/>
                <a:gd name="T17" fmla="*/ 46 h 64"/>
                <a:gd name="T18" fmla="*/ 1967 w 72"/>
                <a:gd name="T19" fmla="*/ 0 h 64"/>
                <a:gd name="T20" fmla="*/ 1657 w 72"/>
                <a:gd name="T21" fmla="*/ 0 h 64"/>
                <a:gd name="T22" fmla="*/ 1615 w 72"/>
                <a:gd name="T23" fmla="*/ 33 h 64"/>
                <a:gd name="T24" fmla="*/ 1498 w 72"/>
                <a:gd name="T25" fmla="*/ 65 h 64"/>
                <a:gd name="T26" fmla="*/ 1353 w 72"/>
                <a:gd name="T27" fmla="*/ 95 h 64"/>
                <a:gd name="T28" fmla="*/ 1206 w 72"/>
                <a:gd name="T29" fmla="*/ 122 h 64"/>
                <a:gd name="T30" fmla="*/ 937 w 72"/>
                <a:gd name="T31" fmla="*/ 140 h 64"/>
                <a:gd name="T32" fmla="*/ 676 w 72"/>
                <a:gd name="T33" fmla="*/ 159 h 64"/>
                <a:gd name="T34" fmla="*/ 352 w 72"/>
                <a:gd name="T35" fmla="*/ 161 h 64"/>
                <a:gd name="T36" fmla="*/ 0 w 72"/>
                <a:gd name="T37" fmla="*/ 168 h 64"/>
                <a:gd name="T38" fmla="*/ 0 w 72"/>
                <a:gd name="T39" fmla="*/ 168 h 64"/>
                <a:gd name="T40" fmla="*/ 0 w 72"/>
                <a:gd name="T41" fmla="*/ 208 h 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2"/>
                <a:gd name="T64" fmla="*/ 0 h 64"/>
                <a:gd name="T65" fmla="*/ 72 w 72"/>
                <a:gd name="T66" fmla="*/ 64 h 6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2" h="64">
                  <a:moveTo>
                    <a:pt x="0" y="64"/>
                  </a:moveTo>
                  <a:lnTo>
                    <a:pt x="0" y="64"/>
                  </a:lnTo>
                  <a:lnTo>
                    <a:pt x="15" y="62"/>
                  </a:lnTo>
                  <a:lnTo>
                    <a:pt x="28" y="60"/>
                  </a:lnTo>
                  <a:lnTo>
                    <a:pt x="40" y="54"/>
                  </a:lnTo>
                  <a:lnTo>
                    <a:pt x="51" y="46"/>
                  </a:lnTo>
                  <a:lnTo>
                    <a:pt x="59" y="37"/>
                  </a:lnTo>
                  <a:lnTo>
                    <a:pt x="67" y="25"/>
                  </a:lnTo>
                  <a:lnTo>
                    <a:pt x="71" y="14"/>
                  </a:lnTo>
                  <a:lnTo>
                    <a:pt x="72" y="0"/>
                  </a:lnTo>
                  <a:lnTo>
                    <a:pt x="61" y="0"/>
                  </a:lnTo>
                  <a:lnTo>
                    <a:pt x="59" y="10"/>
                  </a:lnTo>
                  <a:lnTo>
                    <a:pt x="55" y="20"/>
                  </a:lnTo>
                  <a:lnTo>
                    <a:pt x="49" y="29"/>
                  </a:lnTo>
                  <a:lnTo>
                    <a:pt x="44" y="37"/>
                  </a:lnTo>
                  <a:lnTo>
                    <a:pt x="34" y="43"/>
                  </a:lnTo>
                  <a:lnTo>
                    <a:pt x="24" y="48"/>
                  </a:lnTo>
                  <a:lnTo>
                    <a:pt x="13" y="50"/>
                  </a:lnTo>
                  <a:lnTo>
                    <a:pt x="0" y="52"/>
                  </a:lnTo>
                  <a:lnTo>
                    <a:pt x="0" y="6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412" name="Freeform 11"/>
            <p:cNvSpPr>
              <a:spLocks/>
            </p:cNvSpPr>
            <p:nvPr/>
          </p:nvSpPr>
          <p:spPr bwMode="auto">
            <a:xfrm>
              <a:off x="2645" y="4199"/>
              <a:ext cx="990" cy="14"/>
            </a:xfrm>
            <a:custGeom>
              <a:avLst/>
              <a:gdLst>
                <a:gd name="T0" fmla="*/ 0 w 685"/>
                <a:gd name="T1" fmla="*/ 48 h 12"/>
                <a:gd name="T2" fmla="*/ 0 w 685"/>
                <a:gd name="T3" fmla="*/ 48 h 12"/>
                <a:gd name="T4" fmla="*/ 18849 w 685"/>
                <a:gd name="T5" fmla="*/ 48 h 12"/>
                <a:gd name="T6" fmla="*/ 18849 w 685"/>
                <a:gd name="T7" fmla="*/ 0 h 12"/>
                <a:gd name="T8" fmla="*/ 0 w 685"/>
                <a:gd name="T9" fmla="*/ 0 h 12"/>
                <a:gd name="T10" fmla="*/ 0 w 685"/>
                <a:gd name="T11" fmla="*/ 0 h 12"/>
                <a:gd name="T12" fmla="*/ 0 w 685"/>
                <a:gd name="T13" fmla="*/ 48 h 12"/>
                <a:gd name="T14" fmla="*/ 0 60000 65536"/>
                <a:gd name="T15" fmla="*/ 0 60000 65536"/>
                <a:gd name="T16" fmla="*/ 0 60000 65536"/>
                <a:gd name="T17" fmla="*/ 0 60000 65536"/>
                <a:gd name="T18" fmla="*/ 0 60000 65536"/>
                <a:gd name="T19" fmla="*/ 0 60000 65536"/>
                <a:gd name="T20" fmla="*/ 0 60000 65536"/>
                <a:gd name="T21" fmla="*/ 0 w 685"/>
                <a:gd name="T22" fmla="*/ 0 h 12"/>
                <a:gd name="T23" fmla="*/ 685 w 685"/>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5" h="12">
                  <a:moveTo>
                    <a:pt x="0" y="12"/>
                  </a:moveTo>
                  <a:lnTo>
                    <a:pt x="0" y="12"/>
                  </a:lnTo>
                  <a:lnTo>
                    <a:pt x="685" y="12"/>
                  </a:lnTo>
                  <a:lnTo>
                    <a:pt x="685" y="0"/>
                  </a:lnTo>
                  <a:lnTo>
                    <a:pt x="0" y="0"/>
                  </a:lnTo>
                  <a:lnTo>
                    <a:pt x="0" y="1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413" name="Freeform 12"/>
            <p:cNvSpPr>
              <a:spLocks/>
            </p:cNvSpPr>
            <p:nvPr/>
          </p:nvSpPr>
          <p:spPr bwMode="auto">
            <a:xfrm>
              <a:off x="2539" y="4140"/>
              <a:ext cx="106" cy="73"/>
            </a:xfrm>
            <a:custGeom>
              <a:avLst/>
              <a:gdLst>
                <a:gd name="T0" fmla="*/ 0 w 73"/>
                <a:gd name="T1" fmla="*/ 0 h 64"/>
                <a:gd name="T2" fmla="*/ 0 w 73"/>
                <a:gd name="T3" fmla="*/ 0 h 64"/>
                <a:gd name="T4" fmla="*/ 60 w 73"/>
                <a:gd name="T5" fmla="*/ 46 h 64"/>
                <a:gd name="T6" fmla="*/ 141 w 73"/>
                <a:gd name="T7" fmla="*/ 83 h 64"/>
                <a:gd name="T8" fmla="*/ 386 w 73"/>
                <a:gd name="T9" fmla="*/ 122 h 64"/>
                <a:gd name="T10" fmla="*/ 601 w 73"/>
                <a:gd name="T11" fmla="*/ 147 h 64"/>
                <a:gd name="T12" fmla="*/ 913 w 73"/>
                <a:gd name="T13" fmla="*/ 178 h 64"/>
                <a:gd name="T14" fmla="*/ 1268 w 73"/>
                <a:gd name="T15" fmla="*/ 196 h 64"/>
                <a:gd name="T16" fmla="*/ 1652 w 73"/>
                <a:gd name="T17" fmla="*/ 203 h 64"/>
                <a:gd name="T18" fmla="*/ 2098 w 73"/>
                <a:gd name="T19" fmla="*/ 208 h 64"/>
                <a:gd name="T20" fmla="*/ 2098 w 73"/>
                <a:gd name="T21" fmla="*/ 168 h 64"/>
                <a:gd name="T22" fmla="*/ 1702 w 73"/>
                <a:gd name="T23" fmla="*/ 161 h 64"/>
                <a:gd name="T24" fmla="*/ 1387 w 73"/>
                <a:gd name="T25" fmla="*/ 159 h 64"/>
                <a:gd name="T26" fmla="*/ 1083 w 73"/>
                <a:gd name="T27" fmla="*/ 140 h 64"/>
                <a:gd name="T28" fmla="*/ 873 w 73"/>
                <a:gd name="T29" fmla="*/ 122 h 64"/>
                <a:gd name="T30" fmla="*/ 658 w 73"/>
                <a:gd name="T31" fmla="*/ 95 h 64"/>
                <a:gd name="T32" fmla="*/ 489 w 73"/>
                <a:gd name="T33" fmla="*/ 65 h 64"/>
                <a:gd name="T34" fmla="*/ 386 w 73"/>
                <a:gd name="T35" fmla="*/ 33 h 64"/>
                <a:gd name="T36" fmla="*/ 386 w 73"/>
                <a:gd name="T37" fmla="*/ 0 h 64"/>
                <a:gd name="T38" fmla="*/ 386 w 73"/>
                <a:gd name="T39" fmla="*/ 0 h 64"/>
                <a:gd name="T40" fmla="*/ 0 w 73"/>
                <a:gd name="T41" fmla="*/ 0 h 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3"/>
                <a:gd name="T64" fmla="*/ 0 h 64"/>
                <a:gd name="T65" fmla="*/ 73 w 73"/>
                <a:gd name="T66" fmla="*/ 64 h 6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3" h="64">
                  <a:moveTo>
                    <a:pt x="0" y="0"/>
                  </a:moveTo>
                  <a:lnTo>
                    <a:pt x="0" y="0"/>
                  </a:lnTo>
                  <a:lnTo>
                    <a:pt x="2" y="14"/>
                  </a:lnTo>
                  <a:lnTo>
                    <a:pt x="5" y="25"/>
                  </a:lnTo>
                  <a:lnTo>
                    <a:pt x="13" y="37"/>
                  </a:lnTo>
                  <a:lnTo>
                    <a:pt x="21" y="46"/>
                  </a:lnTo>
                  <a:lnTo>
                    <a:pt x="32" y="54"/>
                  </a:lnTo>
                  <a:lnTo>
                    <a:pt x="44" y="60"/>
                  </a:lnTo>
                  <a:lnTo>
                    <a:pt x="57" y="62"/>
                  </a:lnTo>
                  <a:lnTo>
                    <a:pt x="73" y="64"/>
                  </a:lnTo>
                  <a:lnTo>
                    <a:pt x="73" y="52"/>
                  </a:lnTo>
                  <a:lnTo>
                    <a:pt x="59" y="50"/>
                  </a:lnTo>
                  <a:lnTo>
                    <a:pt x="48" y="48"/>
                  </a:lnTo>
                  <a:lnTo>
                    <a:pt x="38" y="43"/>
                  </a:lnTo>
                  <a:lnTo>
                    <a:pt x="30" y="37"/>
                  </a:lnTo>
                  <a:lnTo>
                    <a:pt x="23" y="29"/>
                  </a:lnTo>
                  <a:lnTo>
                    <a:pt x="17" y="20"/>
                  </a:lnTo>
                  <a:lnTo>
                    <a:pt x="13" y="10"/>
                  </a:lnTo>
                  <a:lnTo>
                    <a:pt x="13"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414" name="Freeform 13"/>
            <p:cNvSpPr>
              <a:spLocks/>
            </p:cNvSpPr>
            <p:nvPr/>
          </p:nvSpPr>
          <p:spPr bwMode="auto">
            <a:xfrm>
              <a:off x="2539" y="3694"/>
              <a:ext cx="19" cy="446"/>
            </a:xfrm>
            <a:custGeom>
              <a:avLst/>
              <a:gdLst>
                <a:gd name="T0" fmla="*/ 0 w 13"/>
                <a:gd name="T1" fmla="*/ 0 h 393"/>
                <a:gd name="T2" fmla="*/ 0 w 13"/>
                <a:gd name="T3" fmla="*/ 0 h 393"/>
                <a:gd name="T4" fmla="*/ 0 w 13"/>
                <a:gd name="T5" fmla="*/ 1226 h 393"/>
                <a:gd name="T6" fmla="*/ 403 w 13"/>
                <a:gd name="T7" fmla="*/ 1226 h 393"/>
                <a:gd name="T8" fmla="*/ 403 w 13"/>
                <a:gd name="T9" fmla="*/ 0 h 393"/>
                <a:gd name="T10" fmla="*/ 403 w 13"/>
                <a:gd name="T11" fmla="*/ 0 h 393"/>
                <a:gd name="T12" fmla="*/ 0 w 13"/>
                <a:gd name="T13" fmla="*/ 0 h 393"/>
                <a:gd name="T14" fmla="*/ 0 60000 65536"/>
                <a:gd name="T15" fmla="*/ 0 60000 65536"/>
                <a:gd name="T16" fmla="*/ 0 60000 65536"/>
                <a:gd name="T17" fmla="*/ 0 60000 65536"/>
                <a:gd name="T18" fmla="*/ 0 60000 65536"/>
                <a:gd name="T19" fmla="*/ 0 60000 65536"/>
                <a:gd name="T20" fmla="*/ 0 60000 65536"/>
                <a:gd name="T21" fmla="*/ 0 w 13"/>
                <a:gd name="T22" fmla="*/ 0 h 393"/>
                <a:gd name="T23" fmla="*/ 13 w 13"/>
                <a:gd name="T24" fmla="*/ 393 h 39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393">
                  <a:moveTo>
                    <a:pt x="0" y="0"/>
                  </a:moveTo>
                  <a:lnTo>
                    <a:pt x="0" y="0"/>
                  </a:lnTo>
                  <a:lnTo>
                    <a:pt x="0" y="393"/>
                  </a:lnTo>
                  <a:lnTo>
                    <a:pt x="13" y="393"/>
                  </a:lnTo>
                  <a:lnTo>
                    <a:pt x="13"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415" name="Freeform 14"/>
            <p:cNvSpPr>
              <a:spLocks/>
            </p:cNvSpPr>
            <p:nvPr/>
          </p:nvSpPr>
          <p:spPr bwMode="auto">
            <a:xfrm>
              <a:off x="2539" y="3622"/>
              <a:ext cx="106" cy="72"/>
            </a:xfrm>
            <a:custGeom>
              <a:avLst/>
              <a:gdLst>
                <a:gd name="T0" fmla="*/ 2098 w 73"/>
                <a:gd name="T1" fmla="*/ 0 h 63"/>
                <a:gd name="T2" fmla="*/ 2098 w 73"/>
                <a:gd name="T3" fmla="*/ 0 h 63"/>
                <a:gd name="T4" fmla="*/ 1652 w 73"/>
                <a:gd name="T5" fmla="*/ 2 h 63"/>
                <a:gd name="T6" fmla="*/ 1268 w 73"/>
                <a:gd name="T7" fmla="*/ 17 h 63"/>
                <a:gd name="T8" fmla="*/ 913 w 73"/>
                <a:gd name="T9" fmla="*/ 38 h 63"/>
                <a:gd name="T10" fmla="*/ 601 w 73"/>
                <a:gd name="T11" fmla="*/ 64 h 63"/>
                <a:gd name="T12" fmla="*/ 386 w 73"/>
                <a:gd name="T13" fmla="*/ 95 h 63"/>
                <a:gd name="T14" fmla="*/ 141 w 73"/>
                <a:gd name="T15" fmla="*/ 125 h 63"/>
                <a:gd name="T16" fmla="*/ 60 w 73"/>
                <a:gd name="T17" fmla="*/ 171 h 63"/>
                <a:gd name="T18" fmla="*/ 0 w 73"/>
                <a:gd name="T19" fmla="*/ 208 h 63"/>
                <a:gd name="T20" fmla="*/ 386 w 73"/>
                <a:gd name="T21" fmla="*/ 208 h 63"/>
                <a:gd name="T22" fmla="*/ 386 w 73"/>
                <a:gd name="T23" fmla="*/ 177 h 63"/>
                <a:gd name="T24" fmla="*/ 489 w 73"/>
                <a:gd name="T25" fmla="*/ 145 h 63"/>
                <a:gd name="T26" fmla="*/ 658 w 73"/>
                <a:gd name="T27" fmla="*/ 121 h 63"/>
                <a:gd name="T28" fmla="*/ 873 w 73"/>
                <a:gd name="T29" fmla="*/ 95 h 63"/>
                <a:gd name="T30" fmla="*/ 1083 w 73"/>
                <a:gd name="T31" fmla="*/ 70 h 63"/>
                <a:gd name="T32" fmla="*/ 1387 w 73"/>
                <a:gd name="T33" fmla="*/ 56 h 63"/>
                <a:gd name="T34" fmla="*/ 1702 w 73"/>
                <a:gd name="T35" fmla="*/ 43 h 63"/>
                <a:gd name="T36" fmla="*/ 2098 w 73"/>
                <a:gd name="T37" fmla="*/ 43 h 63"/>
                <a:gd name="T38" fmla="*/ 2098 w 73"/>
                <a:gd name="T39" fmla="*/ 43 h 63"/>
                <a:gd name="T40" fmla="*/ 2098 w 73"/>
                <a:gd name="T41" fmla="*/ 0 h 6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3"/>
                <a:gd name="T64" fmla="*/ 0 h 63"/>
                <a:gd name="T65" fmla="*/ 73 w 73"/>
                <a:gd name="T66" fmla="*/ 63 h 6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3" h="63">
                  <a:moveTo>
                    <a:pt x="73" y="0"/>
                  </a:moveTo>
                  <a:lnTo>
                    <a:pt x="73" y="0"/>
                  </a:lnTo>
                  <a:lnTo>
                    <a:pt x="57" y="2"/>
                  </a:lnTo>
                  <a:lnTo>
                    <a:pt x="44" y="5"/>
                  </a:lnTo>
                  <a:lnTo>
                    <a:pt x="32" y="11"/>
                  </a:lnTo>
                  <a:lnTo>
                    <a:pt x="21" y="19"/>
                  </a:lnTo>
                  <a:lnTo>
                    <a:pt x="13" y="29"/>
                  </a:lnTo>
                  <a:lnTo>
                    <a:pt x="5" y="38"/>
                  </a:lnTo>
                  <a:lnTo>
                    <a:pt x="2" y="52"/>
                  </a:lnTo>
                  <a:lnTo>
                    <a:pt x="0" y="63"/>
                  </a:lnTo>
                  <a:lnTo>
                    <a:pt x="13" y="63"/>
                  </a:lnTo>
                  <a:lnTo>
                    <a:pt x="13" y="53"/>
                  </a:lnTo>
                  <a:lnTo>
                    <a:pt x="17" y="44"/>
                  </a:lnTo>
                  <a:lnTo>
                    <a:pt x="23" y="36"/>
                  </a:lnTo>
                  <a:lnTo>
                    <a:pt x="30" y="29"/>
                  </a:lnTo>
                  <a:lnTo>
                    <a:pt x="38" y="21"/>
                  </a:lnTo>
                  <a:lnTo>
                    <a:pt x="48" y="17"/>
                  </a:lnTo>
                  <a:lnTo>
                    <a:pt x="59" y="13"/>
                  </a:lnTo>
                  <a:lnTo>
                    <a:pt x="73" y="13"/>
                  </a:lnTo>
                  <a:lnTo>
                    <a:pt x="73"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416" name="Rectangle 15"/>
            <p:cNvSpPr>
              <a:spLocks noChangeArrowheads="1"/>
            </p:cNvSpPr>
            <p:nvPr/>
          </p:nvSpPr>
          <p:spPr bwMode="auto">
            <a:xfrm>
              <a:off x="3041" y="3668"/>
              <a:ext cx="48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342900" fontAlgn="base">
                <a:spcBef>
                  <a:spcPct val="0"/>
                </a:spcBef>
                <a:spcAft>
                  <a:spcPct val="0"/>
                </a:spcAft>
              </a:pPr>
              <a:r>
                <a:rPr lang="en-US" sz="1050">
                  <a:solidFill>
                    <a:srgbClr val="000000"/>
                  </a:solidFill>
                </a:rPr>
                <a:t>Land Use</a:t>
              </a:r>
              <a:endParaRPr lang="en-US" sz="1050">
                <a:solidFill>
                  <a:srgbClr val="FFFFFF"/>
                </a:solidFill>
              </a:endParaRPr>
            </a:p>
          </p:txBody>
        </p:sp>
        <p:sp>
          <p:nvSpPr>
            <p:cNvPr id="5417" name="Rectangle 16"/>
            <p:cNvSpPr>
              <a:spLocks noChangeArrowheads="1"/>
            </p:cNvSpPr>
            <p:nvPr/>
          </p:nvSpPr>
          <p:spPr bwMode="auto">
            <a:xfrm>
              <a:off x="3093" y="3790"/>
              <a:ext cx="39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342900" fontAlgn="base">
                <a:spcBef>
                  <a:spcPct val="0"/>
                </a:spcBef>
                <a:spcAft>
                  <a:spcPct val="0"/>
                </a:spcAft>
              </a:pPr>
              <a:r>
                <a:rPr lang="en-US" sz="1050">
                  <a:solidFill>
                    <a:srgbClr val="000000"/>
                  </a:solidFill>
                </a:rPr>
                <a:t>Change</a:t>
              </a:r>
              <a:endParaRPr lang="en-US" sz="1050">
                <a:solidFill>
                  <a:srgbClr val="FFFFFF"/>
                </a:solidFill>
              </a:endParaRPr>
            </a:p>
          </p:txBody>
        </p:sp>
        <p:sp>
          <p:nvSpPr>
            <p:cNvPr id="5418" name="Freeform 17"/>
            <p:cNvSpPr>
              <a:spLocks/>
            </p:cNvSpPr>
            <p:nvPr/>
          </p:nvSpPr>
          <p:spPr bwMode="auto">
            <a:xfrm>
              <a:off x="2642" y="3938"/>
              <a:ext cx="102" cy="334"/>
            </a:xfrm>
            <a:custGeom>
              <a:avLst/>
              <a:gdLst>
                <a:gd name="T0" fmla="*/ 0 w 71"/>
                <a:gd name="T1" fmla="*/ 0 h 294"/>
                <a:gd name="T2" fmla="*/ 0 w 71"/>
                <a:gd name="T3" fmla="*/ 133 h 294"/>
                <a:gd name="T4" fmla="*/ 1853 w 71"/>
                <a:gd name="T5" fmla="*/ 928 h 294"/>
                <a:gd name="T6" fmla="*/ 1853 w 71"/>
                <a:gd name="T7" fmla="*/ 693 h 294"/>
                <a:gd name="T8" fmla="*/ 0 w 71"/>
                <a:gd name="T9" fmla="*/ 0 h 294"/>
                <a:gd name="T10" fmla="*/ 0 60000 65536"/>
                <a:gd name="T11" fmla="*/ 0 60000 65536"/>
                <a:gd name="T12" fmla="*/ 0 60000 65536"/>
                <a:gd name="T13" fmla="*/ 0 60000 65536"/>
                <a:gd name="T14" fmla="*/ 0 60000 65536"/>
                <a:gd name="T15" fmla="*/ 0 w 71"/>
                <a:gd name="T16" fmla="*/ 0 h 294"/>
                <a:gd name="T17" fmla="*/ 71 w 71"/>
                <a:gd name="T18" fmla="*/ 294 h 294"/>
              </a:gdLst>
              <a:ahLst/>
              <a:cxnLst>
                <a:cxn ang="T10">
                  <a:pos x="T0" y="T1"/>
                </a:cxn>
                <a:cxn ang="T11">
                  <a:pos x="T2" y="T3"/>
                </a:cxn>
                <a:cxn ang="T12">
                  <a:pos x="T4" y="T5"/>
                </a:cxn>
                <a:cxn ang="T13">
                  <a:pos x="T6" y="T7"/>
                </a:cxn>
                <a:cxn ang="T14">
                  <a:pos x="T8" y="T9"/>
                </a:cxn>
              </a:cxnLst>
              <a:rect l="T15" t="T16" r="T17" b="T18"/>
              <a:pathLst>
                <a:path w="71" h="294">
                  <a:moveTo>
                    <a:pt x="0" y="0"/>
                  </a:moveTo>
                  <a:lnTo>
                    <a:pt x="0" y="42"/>
                  </a:lnTo>
                  <a:lnTo>
                    <a:pt x="71" y="294"/>
                  </a:lnTo>
                  <a:lnTo>
                    <a:pt x="71" y="219"/>
                  </a:lnTo>
                  <a:lnTo>
                    <a:pt x="0" y="0"/>
                  </a:lnTo>
                  <a:close/>
                </a:path>
              </a:pathLst>
            </a:custGeom>
            <a:solidFill>
              <a:srgbClr val="5C66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419" name="Freeform 18"/>
            <p:cNvSpPr>
              <a:spLocks/>
            </p:cNvSpPr>
            <p:nvPr/>
          </p:nvSpPr>
          <p:spPr bwMode="auto">
            <a:xfrm>
              <a:off x="2642" y="3938"/>
              <a:ext cx="102" cy="334"/>
            </a:xfrm>
            <a:custGeom>
              <a:avLst/>
              <a:gdLst>
                <a:gd name="T0" fmla="*/ 0 w 71"/>
                <a:gd name="T1" fmla="*/ 0 h 294"/>
                <a:gd name="T2" fmla="*/ 0 w 71"/>
                <a:gd name="T3" fmla="*/ 133 h 294"/>
                <a:gd name="T4" fmla="*/ 1853 w 71"/>
                <a:gd name="T5" fmla="*/ 928 h 294"/>
                <a:gd name="T6" fmla="*/ 1853 w 71"/>
                <a:gd name="T7" fmla="*/ 693 h 294"/>
                <a:gd name="T8" fmla="*/ 0 w 71"/>
                <a:gd name="T9" fmla="*/ 0 h 294"/>
                <a:gd name="T10" fmla="*/ 0 60000 65536"/>
                <a:gd name="T11" fmla="*/ 0 60000 65536"/>
                <a:gd name="T12" fmla="*/ 0 60000 65536"/>
                <a:gd name="T13" fmla="*/ 0 60000 65536"/>
                <a:gd name="T14" fmla="*/ 0 60000 65536"/>
                <a:gd name="T15" fmla="*/ 0 w 71"/>
                <a:gd name="T16" fmla="*/ 0 h 294"/>
                <a:gd name="T17" fmla="*/ 71 w 71"/>
                <a:gd name="T18" fmla="*/ 294 h 294"/>
              </a:gdLst>
              <a:ahLst/>
              <a:cxnLst>
                <a:cxn ang="T10">
                  <a:pos x="T0" y="T1"/>
                </a:cxn>
                <a:cxn ang="T11">
                  <a:pos x="T2" y="T3"/>
                </a:cxn>
                <a:cxn ang="T12">
                  <a:pos x="T4" y="T5"/>
                </a:cxn>
                <a:cxn ang="T13">
                  <a:pos x="T6" y="T7"/>
                </a:cxn>
                <a:cxn ang="T14">
                  <a:pos x="T8" y="T9"/>
                </a:cxn>
              </a:cxnLst>
              <a:rect l="T15" t="T16" r="T17" b="T18"/>
              <a:pathLst>
                <a:path w="71" h="294">
                  <a:moveTo>
                    <a:pt x="0" y="0"/>
                  </a:moveTo>
                  <a:lnTo>
                    <a:pt x="0" y="42"/>
                  </a:lnTo>
                  <a:lnTo>
                    <a:pt x="71" y="294"/>
                  </a:lnTo>
                  <a:lnTo>
                    <a:pt x="71" y="219"/>
                  </a:lnTo>
                  <a:lnTo>
                    <a:pt x="0" y="0"/>
                  </a:lnTo>
                </a:path>
              </a:pathLst>
            </a:custGeom>
            <a:noFill/>
            <a:ln w="3175">
              <a:solidFill>
                <a:srgbClr val="5C6670"/>
              </a:solidFill>
              <a:round/>
              <a:headEnd/>
              <a:tailEnd/>
            </a:ln>
            <a:extLst>
              <a:ext uri="{909E8E84-426E-40DD-AFC4-6F175D3DCCD1}">
                <a14:hiddenFill xmlns:a14="http://schemas.microsoft.com/office/drawing/2010/main">
                  <a:solidFill>
                    <a:srgbClr val="FFFFFF"/>
                  </a:solid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420" name="Freeform 19"/>
            <p:cNvSpPr>
              <a:spLocks/>
            </p:cNvSpPr>
            <p:nvPr/>
          </p:nvSpPr>
          <p:spPr bwMode="auto">
            <a:xfrm>
              <a:off x="2747" y="3979"/>
              <a:ext cx="449" cy="296"/>
            </a:xfrm>
            <a:custGeom>
              <a:avLst/>
              <a:gdLst>
                <a:gd name="T0" fmla="*/ 0 w 310"/>
                <a:gd name="T1" fmla="*/ 812 h 261"/>
                <a:gd name="T2" fmla="*/ 8687 w 310"/>
                <a:gd name="T3" fmla="*/ 85 h 261"/>
                <a:gd name="T4" fmla="*/ 8687 w 310"/>
                <a:gd name="T5" fmla="*/ 0 h 261"/>
                <a:gd name="T6" fmla="*/ 0 w 310"/>
                <a:gd name="T7" fmla="*/ 569 h 261"/>
                <a:gd name="T8" fmla="*/ 0 w 310"/>
                <a:gd name="T9" fmla="*/ 812 h 261"/>
                <a:gd name="T10" fmla="*/ 0 60000 65536"/>
                <a:gd name="T11" fmla="*/ 0 60000 65536"/>
                <a:gd name="T12" fmla="*/ 0 60000 65536"/>
                <a:gd name="T13" fmla="*/ 0 60000 65536"/>
                <a:gd name="T14" fmla="*/ 0 60000 65536"/>
                <a:gd name="T15" fmla="*/ 0 w 310"/>
                <a:gd name="T16" fmla="*/ 0 h 261"/>
                <a:gd name="T17" fmla="*/ 310 w 310"/>
                <a:gd name="T18" fmla="*/ 261 h 261"/>
              </a:gdLst>
              <a:ahLst/>
              <a:cxnLst>
                <a:cxn ang="T10">
                  <a:pos x="T0" y="T1"/>
                </a:cxn>
                <a:cxn ang="T11">
                  <a:pos x="T2" y="T3"/>
                </a:cxn>
                <a:cxn ang="T12">
                  <a:pos x="T4" y="T5"/>
                </a:cxn>
                <a:cxn ang="T13">
                  <a:pos x="T6" y="T7"/>
                </a:cxn>
                <a:cxn ang="T14">
                  <a:pos x="T8" y="T9"/>
                </a:cxn>
              </a:cxnLst>
              <a:rect l="T15" t="T16" r="T17" b="T18"/>
              <a:pathLst>
                <a:path w="310" h="261">
                  <a:moveTo>
                    <a:pt x="0" y="261"/>
                  </a:moveTo>
                  <a:lnTo>
                    <a:pt x="310" y="27"/>
                  </a:lnTo>
                  <a:lnTo>
                    <a:pt x="310" y="0"/>
                  </a:lnTo>
                  <a:lnTo>
                    <a:pt x="0" y="183"/>
                  </a:lnTo>
                  <a:lnTo>
                    <a:pt x="0" y="261"/>
                  </a:lnTo>
                  <a:close/>
                </a:path>
              </a:pathLst>
            </a:custGeom>
            <a:solidFill>
              <a:srgbClr val="B5DC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421" name="Freeform 20"/>
            <p:cNvSpPr>
              <a:spLocks/>
            </p:cNvSpPr>
            <p:nvPr/>
          </p:nvSpPr>
          <p:spPr bwMode="auto">
            <a:xfrm>
              <a:off x="2747" y="3979"/>
              <a:ext cx="449" cy="296"/>
            </a:xfrm>
            <a:custGeom>
              <a:avLst/>
              <a:gdLst>
                <a:gd name="T0" fmla="*/ 0 w 310"/>
                <a:gd name="T1" fmla="*/ 812 h 261"/>
                <a:gd name="T2" fmla="*/ 8687 w 310"/>
                <a:gd name="T3" fmla="*/ 85 h 261"/>
                <a:gd name="T4" fmla="*/ 8687 w 310"/>
                <a:gd name="T5" fmla="*/ 0 h 261"/>
                <a:gd name="T6" fmla="*/ 0 w 310"/>
                <a:gd name="T7" fmla="*/ 569 h 261"/>
                <a:gd name="T8" fmla="*/ 0 w 310"/>
                <a:gd name="T9" fmla="*/ 812 h 261"/>
                <a:gd name="T10" fmla="*/ 0 60000 65536"/>
                <a:gd name="T11" fmla="*/ 0 60000 65536"/>
                <a:gd name="T12" fmla="*/ 0 60000 65536"/>
                <a:gd name="T13" fmla="*/ 0 60000 65536"/>
                <a:gd name="T14" fmla="*/ 0 60000 65536"/>
                <a:gd name="T15" fmla="*/ 0 w 310"/>
                <a:gd name="T16" fmla="*/ 0 h 261"/>
                <a:gd name="T17" fmla="*/ 310 w 310"/>
                <a:gd name="T18" fmla="*/ 261 h 261"/>
              </a:gdLst>
              <a:ahLst/>
              <a:cxnLst>
                <a:cxn ang="T10">
                  <a:pos x="T0" y="T1"/>
                </a:cxn>
                <a:cxn ang="T11">
                  <a:pos x="T2" y="T3"/>
                </a:cxn>
                <a:cxn ang="T12">
                  <a:pos x="T4" y="T5"/>
                </a:cxn>
                <a:cxn ang="T13">
                  <a:pos x="T6" y="T7"/>
                </a:cxn>
                <a:cxn ang="T14">
                  <a:pos x="T8" y="T9"/>
                </a:cxn>
              </a:cxnLst>
              <a:rect l="T15" t="T16" r="T17" b="T18"/>
              <a:pathLst>
                <a:path w="310" h="261">
                  <a:moveTo>
                    <a:pt x="0" y="261"/>
                  </a:moveTo>
                  <a:lnTo>
                    <a:pt x="310" y="27"/>
                  </a:lnTo>
                  <a:lnTo>
                    <a:pt x="310" y="0"/>
                  </a:lnTo>
                  <a:lnTo>
                    <a:pt x="0" y="183"/>
                  </a:lnTo>
                  <a:lnTo>
                    <a:pt x="0" y="261"/>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342900" fontAlgn="base">
                <a:spcBef>
                  <a:spcPct val="0"/>
                </a:spcBef>
                <a:spcAft>
                  <a:spcPct val="0"/>
                </a:spcAft>
              </a:pPr>
              <a:endParaRPr lang="en-US" sz="1013">
                <a:solidFill>
                  <a:srgbClr val="FFFFFF"/>
                </a:solidFill>
              </a:endParaRPr>
            </a:p>
          </p:txBody>
        </p:sp>
        <p:grpSp>
          <p:nvGrpSpPr>
            <p:cNvPr id="5422" name="Group 21"/>
            <p:cNvGrpSpPr>
              <a:grpSpLocks/>
            </p:cNvGrpSpPr>
            <p:nvPr/>
          </p:nvGrpSpPr>
          <p:grpSpPr bwMode="auto">
            <a:xfrm>
              <a:off x="2642" y="3824"/>
              <a:ext cx="554" cy="362"/>
              <a:chOff x="2701" y="3913"/>
              <a:chExt cx="383" cy="319"/>
            </a:xfrm>
          </p:grpSpPr>
          <p:sp>
            <p:nvSpPr>
              <p:cNvPr id="5423" name="Freeform 22"/>
              <p:cNvSpPr>
                <a:spLocks/>
              </p:cNvSpPr>
              <p:nvPr/>
            </p:nvSpPr>
            <p:spPr bwMode="auto">
              <a:xfrm>
                <a:off x="2701" y="3953"/>
                <a:ext cx="383" cy="279"/>
              </a:xfrm>
              <a:custGeom>
                <a:avLst/>
                <a:gdLst>
                  <a:gd name="T0" fmla="*/ 218 w 383"/>
                  <a:gd name="T1" fmla="*/ 0 h 279"/>
                  <a:gd name="T2" fmla="*/ 0 w 383"/>
                  <a:gd name="T3" fmla="*/ 58 h 279"/>
                  <a:gd name="T4" fmla="*/ 71 w 383"/>
                  <a:gd name="T5" fmla="*/ 279 h 279"/>
                  <a:gd name="T6" fmla="*/ 383 w 383"/>
                  <a:gd name="T7" fmla="*/ 96 h 279"/>
                  <a:gd name="T8" fmla="*/ 218 w 383"/>
                  <a:gd name="T9" fmla="*/ 0 h 279"/>
                  <a:gd name="T10" fmla="*/ 0 60000 65536"/>
                  <a:gd name="T11" fmla="*/ 0 60000 65536"/>
                  <a:gd name="T12" fmla="*/ 0 60000 65536"/>
                  <a:gd name="T13" fmla="*/ 0 60000 65536"/>
                  <a:gd name="T14" fmla="*/ 0 60000 65536"/>
                  <a:gd name="T15" fmla="*/ 0 w 383"/>
                  <a:gd name="T16" fmla="*/ 0 h 279"/>
                  <a:gd name="T17" fmla="*/ 383 w 383"/>
                  <a:gd name="T18" fmla="*/ 279 h 279"/>
                </a:gdLst>
                <a:ahLst/>
                <a:cxnLst>
                  <a:cxn ang="T10">
                    <a:pos x="T0" y="T1"/>
                  </a:cxn>
                  <a:cxn ang="T11">
                    <a:pos x="T2" y="T3"/>
                  </a:cxn>
                  <a:cxn ang="T12">
                    <a:pos x="T4" y="T5"/>
                  </a:cxn>
                  <a:cxn ang="T13">
                    <a:pos x="T6" y="T7"/>
                  </a:cxn>
                  <a:cxn ang="T14">
                    <a:pos x="T8" y="T9"/>
                  </a:cxn>
                </a:cxnLst>
                <a:rect l="T15" t="T16" r="T17" b="T18"/>
                <a:pathLst>
                  <a:path w="383" h="279">
                    <a:moveTo>
                      <a:pt x="218" y="0"/>
                    </a:moveTo>
                    <a:lnTo>
                      <a:pt x="0" y="58"/>
                    </a:lnTo>
                    <a:lnTo>
                      <a:pt x="71" y="279"/>
                    </a:lnTo>
                    <a:lnTo>
                      <a:pt x="383" y="96"/>
                    </a:lnTo>
                    <a:lnTo>
                      <a:pt x="218" y="0"/>
                    </a:lnTo>
                    <a:close/>
                  </a:path>
                </a:pathLst>
              </a:custGeom>
              <a:solidFill>
                <a:srgbClr val="00AC0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424" name="Freeform 23"/>
              <p:cNvSpPr>
                <a:spLocks/>
              </p:cNvSpPr>
              <p:nvPr/>
            </p:nvSpPr>
            <p:spPr bwMode="auto">
              <a:xfrm>
                <a:off x="2701" y="3953"/>
                <a:ext cx="383" cy="279"/>
              </a:xfrm>
              <a:custGeom>
                <a:avLst/>
                <a:gdLst>
                  <a:gd name="T0" fmla="*/ 218 w 383"/>
                  <a:gd name="T1" fmla="*/ 0 h 279"/>
                  <a:gd name="T2" fmla="*/ 0 w 383"/>
                  <a:gd name="T3" fmla="*/ 58 h 279"/>
                  <a:gd name="T4" fmla="*/ 71 w 383"/>
                  <a:gd name="T5" fmla="*/ 279 h 279"/>
                  <a:gd name="T6" fmla="*/ 383 w 383"/>
                  <a:gd name="T7" fmla="*/ 96 h 279"/>
                  <a:gd name="T8" fmla="*/ 218 w 383"/>
                  <a:gd name="T9" fmla="*/ 0 h 279"/>
                  <a:gd name="T10" fmla="*/ 0 60000 65536"/>
                  <a:gd name="T11" fmla="*/ 0 60000 65536"/>
                  <a:gd name="T12" fmla="*/ 0 60000 65536"/>
                  <a:gd name="T13" fmla="*/ 0 60000 65536"/>
                  <a:gd name="T14" fmla="*/ 0 60000 65536"/>
                  <a:gd name="T15" fmla="*/ 0 w 383"/>
                  <a:gd name="T16" fmla="*/ 0 h 279"/>
                  <a:gd name="T17" fmla="*/ 383 w 383"/>
                  <a:gd name="T18" fmla="*/ 279 h 279"/>
                </a:gdLst>
                <a:ahLst/>
                <a:cxnLst>
                  <a:cxn ang="T10">
                    <a:pos x="T0" y="T1"/>
                  </a:cxn>
                  <a:cxn ang="T11">
                    <a:pos x="T2" y="T3"/>
                  </a:cxn>
                  <a:cxn ang="T12">
                    <a:pos x="T4" y="T5"/>
                  </a:cxn>
                  <a:cxn ang="T13">
                    <a:pos x="T6" y="T7"/>
                  </a:cxn>
                  <a:cxn ang="T14">
                    <a:pos x="T8" y="T9"/>
                  </a:cxn>
                </a:cxnLst>
                <a:rect l="T15" t="T16" r="T17" b="T18"/>
                <a:pathLst>
                  <a:path w="383" h="279">
                    <a:moveTo>
                      <a:pt x="218" y="0"/>
                    </a:moveTo>
                    <a:lnTo>
                      <a:pt x="0" y="58"/>
                    </a:lnTo>
                    <a:lnTo>
                      <a:pt x="71" y="279"/>
                    </a:lnTo>
                    <a:lnTo>
                      <a:pt x="383" y="96"/>
                    </a:lnTo>
                    <a:lnTo>
                      <a:pt x="218"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425" name="Freeform 24"/>
              <p:cNvSpPr>
                <a:spLocks/>
              </p:cNvSpPr>
              <p:nvPr/>
            </p:nvSpPr>
            <p:spPr bwMode="auto">
              <a:xfrm>
                <a:off x="2766" y="3925"/>
                <a:ext cx="34" cy="211"/>
              </a:xfrm>
              <a:custGeom>
                <a:avLst/>
                <a:gdLst>
                  <a:gd name="T0" fmla="*/ 34 w 34"/>
                  <a:gd name="T1" fmla="*/ 211 h 211"/>
                  <a:gd name="T2" fmla="*/ 0 w 34"/>
                  <a:gd name="T3" fmla="*/ 146 h 211"/>
                  <a:gd name="T4" fmla="*/ 0 w 34"/>
                  <a:gd name="T5" fmla="*/ 0 h 211"/>
                  <a:gd name="T6" fmla="*/ 32 w 34"/>
                  <a:gd name="T7" fmla="*/ 13 h 211"/>
                  <a:gd name="T8" fmla="*/ 34 w 34"/>
                  <a:gd name="T9" fmla="*/ 211 h 211"/>
                  <a:gd name="T10" fmla="*/ 0 60000 65536"/>
                  <a:gd name="T11" fmla="*/ 0 60000 65536"/>
                  <a:gd name="T12" fmla="*/ 0 60000 65536"/>
                  <a:gd name="T13" fmla="*/ 0 60000 65536"/>
                  <a:gd name="T14" fmla="*/ 0 60000 65536"/>
                  <a:gd name="T15" fmla="*/ 0 w 34"/>
                  <a:gd name="T16" fmla="*/ 0 h 211"/>
                  <a:gd name="T17" fmla="*/ 34 w 34"/>
                  <a:gd name="T18" fmla="*/ 211 h 211"/>
                </a:gdLst>
                <a:ahLst/>
                <a:cxnLst>
                  <a:cxn ang="T10">
                    <a:pos x="T0" y="T1"/>
                  </a:cxn>
                  <a:cxn ang="T11">
                    <a:pos x="T2" y="T3"/>
                  </a:cxn>
                  <a:cxn ang="T12">
                    <a:pos x="T4" y="T5"/>
                  </a:cxn>
                  <a:cxn ang="T13">
                    <a:pos x="T6" y="T7"/>
                  </a:cxn>
                  <a:cxn ang="T14">
                    <a:pos x="T8" y="T9"/>
                  </a:cxn>
                </a:cxnLst>
                <a:rect l="T15" t="T16" r="T17" b="T18"/>
                <a:pathLst>
                  <a:path w="34" h="211">
                    <a:moveTo>
                      <a:pt x="34" y="211"/>
                    </a:moveTo>
                    <a:lnTo>
                      <a:pt x="0" y="146"/>
                    </a:lnTo>
                    <a:lnTo>
                      <a:pt x="0" y="0"/>
                    </a:lnTo>
                    <a:lnTo>
                      <a:pt x="32" y="13"/>
                    </a:lnTo>
                    <a:lnTo>
                      <a:pt x="34" y="2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426" name="Freeform 25"/>
              <p:cNvSpPr>
                <a:spLocks/>
              </p:cNvSpPr>
              <p:nvPr/>
            </p:nvSpPr>
            <p:spPr bwMode="auto">
              <a:xfrm>
                <a:off x="2766" y="3925"/>
                <a:ext cx="34" cy="211"/>
              </a:xfrm>
              <a:custGeom>
                <a:avLst/>
                <a:gdLst>
                  <a:gd name="T0" fmla="*/ 34 w 34"/>
                  <a:gd name="T1" fmla="*/ 211 h 211"/>
                  <a:gd name="T2" fmla="*/ 0 w 34"/>
                  <a:gd name="T3" fmla="*/ 146 h 211"/>
                  <a:gd name="T4" fmla="*/ 0 w 34"/>
                  <a:gd name="T5" fmla="*/ 0 h 211"/>
                  <a:gd name="T6" fmla="*/ 32 w 34"/>
                  <a:gd name="T7" fmla="*/ 13 h 211"/>
                  <a:gd name="T8" fmla="*/ 34 w 34"/>
                  <a:gd name="T9" fmla="*/ 211 h 211"/>
                  <a:gd name="T10" fmla="*/ 0 60000 65536"/>
                  <a:gd name="T11" fmla="*/ 0 60000 65536"/>
                  <a:gd name="T12" fmla="*/ 0 60000 65536"/>
                  <a:gd name="T13" fmla="*/ 0 60000 65536"/>
                  <a:gd name="T14" fmla="*/ 0 60000 65536"/>
                  <a:gd name="T15" fmla="*/ 0 w 34"/>
                  <a:gd name="T16" fmla="*/ 0 h 211"/>
                  <a:gd name="T17" fmla="*/ 34 w 34"/>
                  <a:gd name="T18" fmla="*/ 211 h 211"/>
                </a:gdLst>
                <a:ahLst/>
                <a:cxnLst>
                  <a:cxn ang="T10">
                    <a:pos x="T0" y="T1"/>
                  </a:cxn>
                  <a:cxn ang="T11">
                    <a:pos x="T2" y="T3"/>
                  </a:cxn>
                  <a:cxn ang="T12">
                    <a:pos x="T4" y="T5"/>
                  </a:cxn>
                  <a:cxn ang="T13">
                    <a:pos x="T6" y="T7"/>
                  </a:cxn>
                  <a:cxn ang="T14">
                    <a:pos x="T8" y="T9"/>
                  </a:cxn>
                </a:cxnLst>
                <a:rect l="T15" t="T16" r="T17" b="T18"/>
                <a:pathLst>
                  <a:path w="34" h="211">
                    <a:moveTo>
                      <a:pt x="34" y="211"/>
                    </a:moveTo>
                    <a:lnTo>
                      <a:pt x="0" y="146"/>
                    </a:lnTo>
                    <a:lnTo>
                      <a:pt x="0" y="0"/>
                    </a:lnTo>
                    <a:lnTo>
                      <a:pt x="32" y="13"/>
                    </a:lnTo>
                    <a:lnTo>
                      <a:pt x="34" y="211"/>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427" name="Freeform 26"/>
              <p:cNvSpPr>
                <a:spLocks/>
              </p:cNvSpPr>
              <p:nvPr/>
            </p:nvSpPr>
            <p:spPr bwMode="auto">
              <a:xfrm>
                <a:off x="2798" y="3927"/>
                <a:ext cx="62" cy="207"/>
              </a:xfrm>
              <a:custGeom>
                <a:avLst/>
                <a:gdLst>
                  <a:gd name="T0" fmla="*/ 2 w 62"/>
                  <a:gd name="T1" fmla="*/ 207 h 207"/>
                  <a:gd name="T2" fmla="*/ 62 w 62"/>
                  <a:gd name="T3" fmla="*/ 178 h 207"/>
                  <a:gd name="T4" fmla="*/ 62 w 62"/>
                  <a:gd name="T5" fmla="*/ 0 h 207"/>
                  <a:gd name="T6" fmla="*/ 0 w 62"/>
                  <a:gd name="T7" fmla="*/ 11 h 207"/>
                  <a:gd name="T8" fmla="*/ 2 w 62"/>
                  <a:gd name="T9" fmla="*/ 207 h 207"/>
                  <a:gd name="T10" fmla="*/ 0 60000 65536"/>
                  <a:gd name="T11" fmla="*/ 0 60000 65536"/>
                  <a:gd name="T12" fmla="*/ 0 60000 65536"/>
                  <a:gd name="T13" fmla="*/ 0 60000 65536"/>
                  <a:gd name="T14" fmla="*/ 0 60000 65536"/>
                  <a:gd name="T15" fmla="*/ 0 w 62"/>
                  <a:gd name="T16" fmla="*/ 0 h 207"/>
                  <a:gd name="T17" fmla="*/ 62 w 62"/>
                  <a:gd name="T18" fmla="*/ 207 h 207"/>
                </a:gdLst>
                <a:ahLst/>
                <a:cxnLst>
                  <a:cxn ang="T10">
                    <a:pos x="T0" y="T1"/>
                  </a:cxn>
                  <a:cxn ang="T11">
                    <a:pos x="T2" y="T3"/>
                  </a:cxn>
                  <a:cxn ang="T12">
                    <a:pos x="T4" y="T5"/>
                  </a:cxn>
                  <a:cxn ang="T13">
                    <a:pos x="T6" y="T7"/>
                  </a:cxn>
                  <a:cxn ang="T14">
                    <a:pos x="T8" y="T9"/>
                  </a:cxn>
                </a:cxnLst>
                <a:rect l="T15" t="T16" r="T17" b="T18"/>
                <a:pathLst>
                  <a:path w="62" h="207">
                    <a:moveTo>
                      <a:pt x="2" y="207"/>
                    </a:moveTo>
                    <a:lnTo>
                      <a:pt x="62" y="178"/>
                    </a:lnTo>
                    <a:lnTo>
                      <a:pt x="62" y="0"/>
                    </a:lnTo>
                    <a:lnTo>
                      <a:pt x="0" y="11"/>
                    </a:lnTo>
                    <a:lnTo>
                      <a:pt x="2" y="207"/>
                    </a:lnTo>
                    <a:close/>
                  </a:path>
                </a:pathLst>
              </a:custGeom>
              <a:solidFill>
                <a:srgbClr val="C7CC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428" name="Freeform 27"/>
              <p:cNvSpPr>
                <a:spLocks/>
              </p:cNvSpPr>
              <p:nvPr/>
            </p:nvSpPr>
            <p:spPr bwMode="auto">
              <a:xfrm>
                <a:off x="2798" y="3927"/>
                <a:ext cx="62" cy="207"/>
              </a:xfrm>
              <a:custGeom>
                <a:avLst/>
                <a:gdLst>
                  <a:gd name="T0" fmla="*/ 2 w 62"/>
                  <a:gd name="T1" fmla="*/ 207 h 207"/>
                  <a:gd name="T2" fmla="*/ 62 w 62"/>
                  <a:gd name="T3" fmla="*/ 178 h 207"/>
                  <a:gd name="T4" fmla="*/ 62 w 62"/>
                  <a:gd name="T5" fmla="*/ 0 h 207"/>
                  <a:gd name="T6" fmla="*/ 0 w 62"/>
                  <a:gd name="T7" fmla="*/ 11 h 207"/>
                  <a:gd name="T8" fmla="*/ 2 w 62"/>
                  <a:gd name="T9" fmla="*/ 207 h 207"/>
                  <a:gd name="T10" fmla="*/ 0 60000 65536"/>
                  <a:gd name="T11" fmla="*/ 0 60000 65536"/>
                  <a:gd name="T12" fmla="*/ 0 60000 65536"/>
                  <a:gd name="T13" fmla="*/ 0 60000 65536"/>
                  <a:gd name="T14" fmla="*/ 0 60000 65536"/>
                  <a:gd name="T15" fmla="*/ 0 w 62"/>
                  <a:gd name="T16" fmla="*/ 0 h 207"/>
                  <a:gd name="T17" fmla="*/ 62 w 62"/>
                  <a:gd name="T18" fmla="*/ 207 h 207"/>
                </a:gdLst>
                <a:ahLst/>
                <a:cxnLst>
                  <a:cxn ang="T10">
                    <a:pos x="T0" y="T1"/>
                  </a:cxn>
                  <a:cxn ang="T11">
                    <a:pos x="T2" y="T3"/>
                  </a:cxn>
                  <a:cxn ang="T12">
                    <a:pos x="T4" y="T5"/>
                  </a:cxn>
                  <a:cxn ang="T13">
                    <a:pos x="T6" y="T7"/>
                  </a:cxn>
                  <a:cxn ang="T14">
                    <a:pos x="T8" y="T9"/>
                  </a:cxn>
                </a:cxnLst>
                <a:rect l="T15" t="T16" r="T17" b="T18"/>
                <a:pathLst>
                  <a:path w="62" h="207">
                    <a:moveTo>
                      <a:pt x="2" y="207"/>
                    </a:moveTo>
                    <a:lnTo>
                      <a:pt x="62" y="178"/>
                    </a:lnTo>
                    <a:lnTo>
                      <a:pt x="62" y="0"/>
                    </a:lnTo>
                    <a:lnTo>
                      <a:pt x="0" y="11"/>
                    </a:lnTo>
                    <a:lnTo>
                      <a:pt x="2" y="207"/>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429" name="Freeform 28"/>
              <p:cNvSpPr>
                <a:spLocks/>
              </p:cNvSpPr>
              <p:nvPr/>
            </p:nvSpPr>
            <p:spPr bwMode="auto">
              <a:xfrm>
                <a:off x="2764" y="3913"/>
                <a:ext cx="96" cy="23"/>
              </a:xfrm>
              <a:custGeom>
                <a:avLst/>
                <a:gdLst>
                  <a:gd name="T0" fmla="*/ 96 w 96"/>
                  <a:gd name="T1" fmla="*/ 14 h 23"/>
                  <a:gd name="T2" fmla="*/ 56 w 96"/>
                  <a:gd name="T3" fmla="*/ 0 h 23"/>
                  <a:gd name="T4" fmla="*/ 0 w 96"/>
                  <a:gd name="T5" fmla="*/ 12 h 23"/>
                  <a:gd name="T6" fmla="*/ 34 w 96"/>
                  <a:gd name="T7" fmla="*/ 23 h 23"/>
                  <a:gd name="T8" fmla="*/ 96 w 96"/>
                  <a:gd name="T9" fmla="*/ 14 h 23"/>
                  <a:gd name="T10" fmla="*/ 0 60000 65536"/>
                  <a:gd name="T11" fmla="*/ 0 60000 65536"/>
                  <a:gd name="T12" fmla="*/ 0 60000 65536"/>
                  <a:gd name="T13" fmla="*/ 0 60000 65536"/>
                  <a:gd name="T14" fmla="*/ 0 60000 65536"/>
                  <a:gd name="T15" fmla="*/ 0 w 96"/>
                  <a:gd name="T16" fmla="*/ 0 h 23"/>
                  <a:gd name="T17" fmla="*/ 96 w 96"/>
                  <a:gd name="T18" fmla="*/ 23 h 23"/>
                </a:gdLst>
                <a:ahLst/>
                <a:cxnLst>
                  <a:cxn ang="T10">
                    <a:pos x="T0" y="T1"/>
                  </a:cxn>
                  <a:cxn ang="T11">
                    <a:pos x="T2" y="T3"/>
                  </a:cxn>
                  <a:cxn ang="T12">
                    <a:pos x="T4" y="T5"/>
                  </a:cxn>
                  <a:cxn ang="T13">
                    <a:pos x="T6" y="T7"/>
                  </a:cxn>
                  <a:cxn ang="T14">
                    <a:pos x="T8" y="T9"/>
                  </a:cxn>
                </a:cxnLst>
                <a:rect l="T15" t="T16" r="T17" b="T18"/>
                <a:pathLst>
                  <a:path w="96" h="23">
                    <a:moveTo>
                      <a:pt x="96" y="14"/>
                    </a:moveTo>
                    <a:lnTo>
                      <a:pt x="56" y="0"/>
                    </a:lnTo>
                    <a:lnTo>
                      <a:pt x="0" y="12"/>
                    </a:lnTo>
                    <a:lnTo>
                      <a:pt x="34" y="23"/>
                    </a:lnTo>
                    <a:lnTo>
                      <a:pt x="96"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430" name="Freeform 29"/>
              <p:cNvSpPr>
                <a:spLocks/>
              </p:cNvSpPr>
              <p:nvPr/>
            </p:nvSpPr>
            <p:spPr bwMode="auto">
              <a:xfrm>
                <a:off x="2764" y="3913"/>
                <a:ext cx="96" cy="23"/>
              </a:xfrm>
              <a:custGeom>
                <a:avLst/>
                <a:gdLst>
                  <a:gd name="T0" fmla="*/ 96 w 96"/>
                  <a:gd name="T1" fmla="*/ 14 h 23"/>
                  <a:gd name="T2" fmla="*/ 56 w 96"/>
                  <a:gd name="T3" fmla="*/ 0 h 23"/>
                  <a:gd name="T4" fmla="*/ 0 w 96"/>
                  <a:gd name="T5" fmla="*/ 12 h 23"/>
                  <a:gd name="T6" fmla="*/ 34 w 96"/>
                  <a:gd name="T7" fmla="*/ 23 h 23"/>
                  <a:gd name="T8" fmla="*/ 96 w 96"/>
                  <a:gd name="T9" fmla="*/ 14 h 23"/>
                  <a:gd name="T10" fmla="*/ 0 60000 65536"/>
                  <a:gd name="T11" fmla="*/ 0 60000 65536"/>
                  <a:gd name="T12" fmla="*/ 0 60000 65536"/>
                  <a:gd name="T13" fmla="*/ 0 60000 65536"/>
                  <a:gd name="T14" fmla="*/ 0 60000 65536"/>
                  <a:gd name="T15" fmla="*/ 0 w 96"/>
                  <a:gd name="T16" fmla="*/ 0 h 23"/>
                  <a:gd name="T17" fmla="*/ 96 w 96"/>
                  <a:gd name="T18" fmla="*/ 23 h 23"/>
                </a:gdLst>
                <a:ahLst/>
                <a:cxnLst>
                  <a:cxn ang="T10">
                    <a:pos x="T0" y="T1"/>
                  </a:cxn>
                  <a:cxn ang="T11">
                    <a:pos x="T2" y="T3"/>
                  </a:cxn>
                  <a:cxn ang="T12">
                    <a:pos x="T4" y="T5"/>
                  </a:cxn>
                  <a:cxn ang="T13">
                    <a:pos x="T6" y="T7"/>
                  </a:cxn>
                  <a:cxn ang="T14">
                    <a:pos x="T8" y="T9"/>
                  </a:cxn>
                </a:cxnLst>
                <a:rect l="T15" t="T16" r="T17" b="T18"/>
                <a:pathLst>
                  <a:path w="96" h="23">
                    <a:moveTo>
                      <a:pt x="96" y="14"/>
                    </a:moveTo>
                    <a:lnTo>
                      <a:pt x="56" y="0"/>
                    </a:lnTo>
                    <a:lnTo>
                      <a:pt x="0" y="12"/>
                    </a:lnTo>
                    <a:lnTo>
                      <a:pt x="34" y="23"/>
                    </a:lnTo>
                    <a:lnTo>
                      <a:pt x="96" y="14"/>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342900" fontAlgn="base">
                  <a:spcBef>
                    <a:spcPct val="0"/>
                  </a:spcBef>
                  <a:spcAft>
                    <a:spcPct val="0"/>
                  </a:spcAft>
                </a:pPr>
                <a:endParaRPr lang="en-US" sz="1013">
                  <a:solidFill>
                    <a:srgbClr val="FFFFFF"/>
                  </a:solidFill>
                </a:endParaRPr>
              </a:p>
            </p:txBody>
          </p:sp>
        </p:grpSp>
      </p:grpSp>
      <p:grpSp>
        <p:nvGrpSpPr>
          <p:cNvPr id="6" name="Group 33"/>
          <p:cNvGrpSpPr>
            <a:grpSpLocks/>
          </p:cNvGrpSpPr>
          <p:nvPr/>
        </p:nvGrpSpPr>
        <p:grpSpPr bwMode="auto">
          <a:xfrm>
            <a:off x="2289649" y="1918710"/>
            <a:ext cx="1429941" cy="702469"/>
            <a:chOff x="1290" y="1522"/>
            <a:chExt cx="1201" cy="590"/>
          </a:xfrm>
        </p:grpSpPr>
        <p:sp>
          <p:nvSpPr>
            <p:cNvPr id="5374" name="Freeform 34"/>
            <p:cNvSpPr>
              <a:spLocks/>
            </p:cNvSpPr>
            <p:nvPr/>
          </p:nvSpPr>
          <p:spPr bwMode="auto">
            <a:xfrm>
              <a:off x="1298" y="1529"/>
              <a:ext cx="1185" cy="576"/>
            </a:xfrm>
            <a:custGeom>
              <a:avLst/>
              <a:gdLst>
                <a:gd name="T0" fmla="*/ 1864 w 819"/>
                <a:gd name="T1" fmla="*/ 0 h 508"/>
                <a:gd name="T2" fmla="*/ 20890 w 819"/>
                <a:gd name="T3" fmla="*/ 0 h 508"/>
                <a:gd name="T4" fmla="*/ 21272 w 819"/>
                <a:gd name="T5" fmla="*/ 2 h 508"/>
                <a:gd name="T6" fmla="*/ 21656 w 819"/>
                <a:gd name="T7" fmla="*/ 16 h 508"/>
                <a:gd name="T8" fmla="*/ 21928 w 819"/>
                <a:gd name="T9" fmla="*/ 26 h 508"/>
                <a:gd name="T10" fmla="*/ 22191 w 819"/>
                <a:gd name="T11" fmla="*/ 52 h 508"/>
                <a:gd name="T12" fmla="*/ 22450 w 819"/>
                <a:gd name="T13" fmla="*/ 76 h 508"/>
                <a:gd name="T14" fmla="*/ 22618 w 819"/>
                <a:gd name="T15" fmla="*/ 111 h 508"/>
                <a:gd name="T16" fmla="*/ 22702 w 819"/>
                <a:gd name="T17" fmla="*/ 143 h 508"/>
                <a:gd name="T18" fmla="*/ 22762 w 819"/>
                <a:gd name="T19" fmla="*/ 177 h 508"/>
                <a:gd name="T20" fmla="*/ 22762 w 819"/>
                <a:gd name="T21" fmla="*/ 1396 h 508"/>
                <a:gd name="T22" fmla="*/ 22702 w 819"/>
                <a:gd name="T23" fmla="*/ 1431 h 508"/>
                <a:gd name="T24" fmla="*/ 22618 w 819"/>
                <a:gd name="T25" fmla="*/ 1468 h 508"/>
                <a:gd name="T26" fmla="*/ 22450 w 819"/>
                <a:gd name="T27" fmla="*/ 1496 h 508"/>
                <a:gd name="T28" fmla="*/ 22191 w 819"/>
                <a:gd name="T29" fmla="*/ 1524 h 508"/>
                <a:gd name="T30" fmla="*/ 21928 w 819"/>
                <a:gd name="T31" fmla="*/ 1545 h 508"/>
                <a:gd name="T32" fmla="*/ 21656 w 819"/>
                <a:gd name="T33" fmla="*/ 1555 h 508"/>
                <a:gd name="T34" fmla="*/ 21272 w 819"/>
                <a:gd name="T35" fmla="*/ 1568 h 508"/>
                <a:gd name="T36" fmla="*/ 20890 w 819"/>
                <a:gd name="T37" fmla="*/ 1572 h 508"/>
                <a:gd name="T38" fmla="*/ 1864 w 819"/>
                <a:gd name="T39" fmla="*/ 1572 h 508"/>
                <a:gd name="T40" fmla="*/ 1493 w 819"/>
                <a:gd name="T41" fmla="*/ 1568 h 508"/>
                <a:gd name="T42" fmla="*/ 1120 w 819"/>
                <a:gd name="T43" fmla="*/ 1555 h 508"/>
                <a:gd name="T44" fmla="*/ 806 w 819"/>
                <a:gd name="T45" fmla="*/ 1545 h 508"/>
                <a:gd name="T46" fmla="*/ 512 w 819"/>
                <a:gd name="T47" fmla="*/ 1524 h 508"/>
                <a:gd name="T48" fmla="*/ 304 w 819"/>
                <a:gd name="T49" fmla="*/ 1496 h 508"/>
                <a:gd name="T50" fmla="*/ 169 w 819"/>
                <a:gd name="T51" fmla="*/ 1468 h 508"/>
                <a:gd name="T52" fmla="*/ 56 w 819"/>
                <a:gd name="T53" fmla="*/ 1431 h 508"/>
                <a:gd name="T54" fmla="*/ 0 w 819"/>
                <a:gd name="T55" fmla="*/ 1396 h 508"/>
                <a:gd name="T56" fmla="*/ 0 w 819"/>
                <a:gd name="T57" fmla="*/ 177 h 508"/>
                <a:gd name="T58" fmla="*/ 56 w 819"/>
                <a:gd name="T59" fmla="*/ 143 h 508"/>
                <a:gd name="T60" fmla="*/ 169 w 819"/>
                <a:gd name="T61" fmla="*/ 111 h 508"/>
                <a:gd name="T62" fmla="*/ 304 w 819"/>
                <a:gd name="T63" fmla="*/ 76 h 508"/>
                <a:gd name="T64" fmla="*/ 512 w 819"/>
                <a:gd name="T65" fmla="*/ 52 h 508"/>
                <a:gd name="T66" fmla="*/ 806 w 819"/>
                <a:gd name="T67" fmla="*/ 26 h 508"/>
                <a:gd name="T68" fmla="*/ 1120 w 819"/>
                <a:gd name="T69" fmla="*/ 16 h 508"/>
                <a:gd name="T70" fmla="*/ 1493 w 819"/>
                <a:gd name="T71" fmla="*/ 2 h 508"/>
                <a:gd name="T72" fmla="*/ 1864 w 819"/>
                <a:gd name="T73" fmla="*/ 0 h 50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19"/>
                <a:gd name="T112" fmla="*/ 0 h 508"/>
                <a:gd name="T113" fmla="*/ 819 w 819"/>
                <a:gd name="T114" fmla="*/ 508 h 50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19" h="508">
                  <a:moveTo>
                    <a:pt x="67" y="0"/>
                  </a:moveTo>
                  <a:lnTo>
                    <a:pt x="752" y="0"/>
                  </a:lnTo>
                  <a:lnTo>
                    <a:pt x="766" y="2"/>
                  </a:lnTo>
                  <a:lnTo>
                    <a:pt x="779" y="5"/>
                  </a:lnTo>
                  <a:lnTo>
                    <a:pt x="789" y="9"/>
                  </a:lnTo>
                  <a:lnTo>
                    <a:pt x="798" y="17"/>
                  </a:lnTo>
                  <a:lnTo>
                    <a:pt x="808" y="25"/>
                  </a:lnTo>
                  <a:lnTo>
                    <a:pt x="814" y="36"/>
                  </a:lnTo>
                  <a:lnTo>
                    <a:pt x="817" y="46"/>
                  </a:lnTo>
                  <a:lnTo>
                    <a:pt x="819" y="57"/>
                  </a:lnTo>
                  <a:lnTo>
                    <a:pt x="819" y="451"/>
                  </a:lnTo>
                  <a:lnTo>
                    <a:pt x="817" y="462"/>
                  </a:lnTo>
                  <a:lnTo>
                    <a:pt x="814" y="474"/>
                  </a:lnTo>
                  <a:lnTo>
                    <a:pt x="808" y="483"/>
                  </a:lnTo>
                  <a:lnTo>
                    <a:pt x="798" y="491"/>
                  </a:lnTo>
                  <a:lnTo>
                    <a:pt x="789" y="499"/>
                  </a:lnTo>
                  <a:lnTo>
                    <a:pt x="779" y="502"/>
                  </a:lnTo>
                  <a:lnTo>
                    <a:pt x="766" y="506"/>
                  </a:lnTo>
                  <a:lnTo>
                    <a:pt x="752" y="508"/>
                  </a:lnTo>
                  <a:lnTo>
                    <a:pt x="67" y="508"/>
                  </a:lnTo>
                  <a:lnTo>
                    <a:pt x="54" y="506"/>
                  </a:lnTo>
                  <a:lnTo>
                    <a:pt x="40" y="502"/>
                  </a:lnTo>
                  <a:lnTo>
                    <a:pt x="29" y="499"/>
                  </a:lnTo>
                  <a:lnTo>
                    <a:pt x="19" y="491"/>
                  </a:lnTo>
                  <a:lnTo>
                    <a:pt x="11" y="483"/>
                  </a:lnTo>
                  <a:lnTo>
                    <a:pt x="6" y="474"/>
                  </a:lnTo>
                  <a:lnTo>
                    <a:pt x="2" y="462"/>
                  </a:lnTo>
                  <a:lnTo>
                    <a:pt x="0" y="451"/>
                  </a:lnTo>
                  <a:lnTo>
                    <a:pt x="0" y="57"/>
                  </a:lnTo>
                  <a:lnTo>
                    <a:pt x="2" y="46"/>
                  </a:lnTo>
                  <a:lnTo>
                    <a:pt x="6" y="36"/>
                  </a:lnTo>
                  <a:lnTo>
                    <a:pt x="11" y="25"/>
                  </a:lnTo>
                  <a:lnTo>
                    <a:pt x="19" y="17"/>
                  </a:lnTo>
                  <a:lnTo>
                    <a:pt x="29" y="9"/>
                  </a:lnTo>
                  <a:lnTo>
                    <a:pt x="40" y="5"/>
                  </a:lnTo>
                  <a:lnTo>
                    <a:pt x="54" y="2"/>
                  </a:lnTo>
                  <a:lnTo>
                    <a:pt x="67" y="0"/>
                  </a:lnTo>
                  <a:close/>
                </a:path>
              </a:pathLst>
            </a:custGeom>
            <a:solidFill>
              <a:srgbClr val="CC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375" name="Freeform 35"/>
            <p:cNvSpPr>
              <a:spLocks/>
            </p:cNvSpPr>
            <p:nvPr/>
          </p:nvSpPr>
          <p:spPr bwMode="auto">
            <a:xfrm>
              <a:off x="1395" y="1522"/>
              <a:ext cx="991" cy="12"/>
            </a:xfrm>
            <a:custGeom>
              <a:avLst/>
              <a:gdLst>
                <a:gd name="T0" fmla="*/ 19026 w 685"/>
                <a:gd name="T1" fmla="*/ 0 h 11"/>
                <a:gd name="T2" fmla="*/ 19026 w 685"/>
                <a:gd name="T3" fmla="*/ 0 h 11"/>
                <a:gd name="T4" fmla="*/ 0 w 685"/>
                <a:gd name="T5" fmla="*/ 0 h 11"/>
                <a:gd name="T6" fmla="*/ 0 w 685"/>
                <a:gd name="T7" fmla="*/ 23 h 11"/>
                <a:gd name="T8" fmla="*/ 19026 w 685"/>
                <a:gd name="T9" fmla="*/ 23 h 11"/>
                <a:gd name="T10" fmla="*/ 19026 w 685"/>
                <a:gd name="T11" fmla="*/ 23 h 11"/>
                <a:gd name="T12" fmla="*/ 19026 w 685"/>
                <a:gd name="T13" fmla="*/ 0 h 11"/>
                <a:gd name="T14" fmla="*/ 0 60000 65536"/>
                <a:gd name="T15" fmla="*/ 0 60000 65536"/>
                <a:gd name="T16" fmla="*/ 0 60000 65536"/>
                <a:gd name="T17" fmla="*/ 0 60000 65536"/>
                <a:gd name="T18" fmla="*/ 0 60000 65536"/>
                <a:gd name="T19" fmla="*/ 0 60000 65536"/>
                <a:gd name="T20" fmla="*/ 0 60000 65536"/>
                <a:gd name="T21" fmla="*/ 0 w 685"/>
                <a:gd name="T22" fmla="*/ 0 h 11"/>
                <a:gd name="T23" fmla="*/ 685 w 685"/>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5" h="11">
                  <a:moveTo>
                    <a:pt x="685" y="0"/>
                  </a:moveTo>
                  <a:lnTo>
                    <a:pt x="685" y="0"/>
                  </a:lnTo>
                  <a:lnTo>
                    <a:pt x="0" y="0"/>
                  </a:lnTo>
                  <a:lnTo>
                    <a:pt x="0" y="11"/>
                  </a:lnTo>
                  <a:lnTo>
                    <a:pt x="685" y="11"/>
                  </a:lnTo>
                  <a:lnTo>
                    <a:pt x="68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376" name="Freeform 36"/>
            <p:cNvSpPr>
              <a:spLocks/>
            </p:cNvSpPr>
            <p:nvPr/>
          </p:nvSpPr>
          <p:spPr bwMode="auto">
            <a:xfrm>
              <a:off x="2386" y="1522"/>
              <a:ext cx="105" cy="71"/>
            </a:xfrm>
            <a:custGeom>
              <a:avLst/>
              <a:gdLst>
                <a:gd name="T0" fmla="*/ 1922 w 73"/>
                <a:gd name="T1" fmla="*/ 183 h 63"/>
                <a:gd name="T2" fmla="*/ 1922 w 73"/>
                <a:gd name="T3" fmla="*/ 183 h 63"/>
                <a:gd name="T4" fmla="*/ 1866 w 73"/>
                <a:gd name="T5" fmla="*/ 144 h 63"/>
                <a:gd name="T6" fmla="*/ 1756 w 73"/>
                <a:gd name="T7" fmla="*/ 112 h 63"/>
                <a:gd name="T8" fmla="*/ 1575 w 73"/>
                <a:gd name="T9" fmla="*/ 87 h 63"/>
                <a:gd name="T10" fmla="*/ 1377 w 73"/>
                <a:gd name="T11" fmla="*/ 54 h 63"/>
                <a:gd name="T12" fmla="*/ 1053 w 73"/>
                <a:gd name="T13" fmla="*/ 33 h 63"/>
                <a:gd name="T14" fmla="*/ 761 w 73"/>
                <a:gd name="T15" fmla="*/ 18 h 63"/>
                <a:gd name="T16" fmla="*/ 407 w 73"/>
                <a:gd name="T17" fmla="*/ 2 h 63"/>
                <a:gd name="T18" fmla="*/ 0 w 73"/>
                <a:gd name="T19" fmla="*/ 0 h 63"/>
                <a:gd name="T20" fmla="*/ 0 w 73"/>
                <a:gd name="T21" fmla="*/ 33 h 63"/>
                <a:gd name="T22" fmla="*/ 368 w 73"/>
                <a:gd name="T23" fmla="*/ 38 h 63"/>
                <a:gd name="T24" fmla="*/ 604 w 73"/>
                <a:gd name="T25" fmla="*/ 48 h 63"/>
                <a:gd name="T26" fmla="*/ 925 w 73"/>
                <a:gd name="T27" fmla="*/ 61 h 63"/>
                <a:gd name="T28" fmla="*/ 1095 w 73"/>
                <a:gd name="T29" fmla="*/ 78 h 63"/>
                <a:gd name="T30" fmla="*/ 1330 w 73"/>
                <a:gd name="T31" fmla="*/ 99 h 63"/>
                <a:gd name="T32" fmla="*/ 1492 w 73"/>
                <a:gd name="T33" fmla="*/ 128 h 63"/>
                <a:gd name="T34" fmla="*/ 1575 w 73"/>
                <a:gd name="T35" fmla="*/ 160 h 63"/>
                <a:gd name="T36" fmla="*/ 1575 w 73"/>
                <a:gd name="T37" fmla="*/ 183 h 63"/>
                <a:gd name="T38" fmla="*/ 1575 w 73"/>
                <a:gd name="T39" fmla="*/ 183 h 63"/>
                <a:gd name="T40" fmla="*/ 1922 w 73"/>
                <a:gd name="T41" fmla="*/ 183 h 6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3"/>
                <a:gd name="T64" fmla="*/ 0 h 63"/>
                <a:gd name="T65" fmla="*/ 73 w 73"/>
                <a:gd name="T66" fmla="*/ 63 h 6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3" h="63">
                  <a:moveTo>
                    <a:pt x="73" y="63"/>
                  </a:moveTo>
                  <a:lnTo>
                    <a:pt x="73" y="63"/>
                  </a:lnTo>
                  <a:lnTo>
                    <a:pt x="71" y="50"/>
                  </a:lnTo>
                  <a:lnTo>
                    <a:pt x="67" y="38"/>
                  </a:lnTo>
                  <a:lnTo>
                    <a:pt x="60" y="29"/>
                  </a:lnTo>
                  <a:lnTo>
                    <a:pt x="52" y="19"/>
                  </a:lnTo>
                  <a:lnTo>
                    <a:pt x="40" y="11"/>
                  </a:lnTo>
                  <a:lnTo>
                    <a:pt x="29" y="6"/>
                  </a:lnTo>
                  <a:lnTo>
                    <a:pt x="15" y="2"/>
                  </a:lnTo>
                  <a:lnTo>
                    <a:pt x="0" y="0"/>
                  </a:lnTo>
                  <a:lnTo>
                    <a:pt x="0" y="11"/>
                  </a:lnTo>
                  <a:lnTo>
                    <a:pt x="14" y="13"/>
                  </a:lnTo>
                  <a:lnTo>
                    <a:pt x="23" y="17"/>
                  </a:lnTo>
                  <a:lnTo>
                    <a:pt x="35" y="21"/>
                  </a:lnTo>
                  <a:lnTo>
                    <a:pt x="42" y="27"/>
                  </a:lnTo>
                  <a:lnTo>
                    <a:pt x="50" y="34"/>
                  </a:lnTo>
                  <a:lnTo>
                    <a:pt x="56" y="44"/>
                  </a:lnTo>
                  <a:lnTo>
                    <a:pt x="60" y="54"/>
                  </a:lnTo>
                  <a:lnTo>
                    <a:pt x="60" y="63"/>
                  </a:lnTo>
                  <a:lnTo>
                    <a:pt x="73" y="6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377" name="Freeform 37"/>
            <p:cNvSpPr>
              <a:spLocks/>
            </p:cNvSpPr>
            <p:nvPr/>
          </p:nvSpPr>
          <p:spPr bwMode="auto">
            <a:xfrm>
              <a:off x="2473" y="1593"/>
              <a:ext cx="18" cy="448"/>
            </a:xfrm>
            <a:custGeom>
              <a:avLst/>
              <a:gdLst>
                <a:gd name="T0" fmla="*/ 241 w 13"/>
                <a:gd name="T1" fmla="*/ 1252 h 394"/>
                <a:gd name="T2" fmla="*/ 241 w 13"/>
                <a:gd name="T3" fmla="*/ 1252 h 394"/>
                <a:gd name="T4" fmla="*/ 241 w 13"/>
                <a:gd name="T5" fmla="*/ 0 h 394"/>
                <a:gd name="T6" fmla="*/ 0 w 13"/>
                <a:gd name="T7" fmla="*/ 0 h 394"/>
                <a:gd name="T8" fmla="*/ 0 w 13"/>
                <a:gd name="T9" fmla="*/ 1252 h 394"/>
                <a:gd name="T10" fmla="*/ 0 w 13"/>
                <a:gd name="T11" fmla="*/ 1252 h 394"/>
                <a:gd name="T12" fmla="*/ 241 w 13"/>
                <a:gd name="T13" fmla="*/ 1252 h 394"/>
                <a:gd name="T14" fmla="*/ 0 60000 65536"/>
                <a:gd name="T15" fmla="*/ 0 60000 65536"/>
                <a:gd name="T16" fmla="*/ 0 60000 65536"/>
                <a:gd name="T17" fmla="*/ 0 60000 65536"/>
                <a:gd name="T18" fmla="*/ 0 60000 65536"/>
                <a:gd name="T19" fmla="*/ 0 60000 65536"/>
                <a:gd name="T20" fmla="*/ 0 60000 65536"/>
                <a:gd name="T21" fmla="*/ 0 w 13"/>
                <a:gd name="T22" fmla="*/ 0 h 394"/>
                <a:gd name="T23" fmla="*/ 13 w 13"/>
                <a:gd name="T24" fmla="*/ 394 h 3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394">
                  <a:moveTo>
                    <a:pt x="13" y="394"/>
                  </a:moveTo>
                  <a:lnTo>
                    <a:pt x="13" y="394"/>
                  </a:lnTo>
                  <a:lnTo>
                    <a:pt x="13" y="0"/>
                  </a:lnTo>
                  <a:lnTo>
                    <a:pt x="0" y="0"/>
                  </a:lnTo>
                  <a:lnTo>
                    <a:pt x="0" y="394"/>
                  </a:lnTo>
                  <a:lnTo>
                    <a:pt x="13" y="39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378" name="Freeform 38"/>
            <p:cNvSpPr>
              <a:spLocks/>
            </p:cNvSpPr>
            <p:nvPr/>
          </p:nvSpPr>
          <p:spPr bwMode="auto">
            <a:xfrm>
              <a:off x="2386" y="2041"/>
              <a:ext cx="105" cy="71"/>
            </a:xfrm>
            <a:custGeom>
              <a:avLst/>
              <a:gdLst>
                <a:gd name="T0" fmla="*/ 0 w 73"/>
                <a:gd name="T1" fmla="*/ 183 h 63"/>
                <a:gd name="T2" fmla="*/ 0 w 73"/>
                <a:gd name="T3" fmla="*/ 183 h 63"/>
                <a:gd name="T4" fmla="*/ 407 w 73"/>
                <a:gd name="T5" fmla="*/ 180 h 63"/>
                <a:gd name="T6" fmla="*/ 761 w 73"/>
                <a:gd name="T7" fmla="*/ 167 h 63"/>
                <a:gd name="T8" fmla="*/ 1053 w 73"/>
                <a:gd name="T9" fmla="*/ 148 h 63"/>
                <a:gd name="T10" fmla="*/ 1377 w 73"/>
                <a:gd name="T11" fmla="*/ 128 h 63"/>
                <a:gd name="T12" fmla="*/ 1575 w 73"/>
                <a:gd name="T13" fmla="*/ 106 h 63"/>
                <a:gd name="T14" fmla="*/ 1756 w 73"/>
                <a:gd name="T15" fmla="*/ 69 h 63"/>
                <a:gd name="T16" fmla="*/ 1866 w 73"/>
                <a:gd name="T17" fmla="*/ 38 h 63"/>
                <a:gd name="T18" fmla="*/ 1922 w 73"/>
                <a:gd name="T19" fmla="*/ 0 h 63"/>
                <a:gd name="T20" fmla="*/ 1575 w 73"/>
                <a:gd name="T21" fmla="*/ 0 h 63"/>
                <a:gd name="T22" fmla="*/ 1575 w 73"/>
                <a:gd name="T23" fmla="*/ 26 h 63"/>
                <a:gd name="T24" fmla="*/ 1492 w 73"/>
                <a:gd name="T25" fmla="*/ 54 h 63"/>
                <a:gd name="T26" fmla="*/ 1330 w 73"/>
                <a:gd name="T27" fmla="*/ 83 h 63"/>
                <a:gd name="T28" fmla="*/ 1095 w 73"/>
                <a:gd name="T29" fmla="*/ 106 h 63"/>
                <a:gd name="T30" fmla="*/ 925 w 73"/>
                <a:gd name="T31" fmla="*/ 124 h 63"/>
                <a:gd name="T32" fmla="*/ 604 w 73"/>
                <a:gd name="T33" fmla="*/ 142 h 63"/>
                <a:gd name="T34" fmla="*/ 368 w 73"/>
                <a:gd name="T35" fmla="*/ 143 h 63"/>
                <a:gd name="T36" fmla="*/ 0 w 73"/>
                <a:gd name="T37" fmla="*/ 148 h 63"/>
                <a:gd name="T38" fmla="*/ 0 w 73"/>
                <a:gd name="T39" fmla="*/ 148 h 63"/>
                <a:gd name="T40" fmla="*/ 0 w 73"/>
                <a:gd name="T41" fmla="*/ 183 h 6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3"/>
                <a:gd name="T64" fmla="*/ 0 h 63"/>
                <a:gd name="T65" fmla="*/ 73 w 73"/>
                <a:gd name="T66" fmla="*/ 63 h 6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3" h="63">
                  <a:moveTo>
                    <a:pt x="0" y="63"/>
                  </a:moveTo>
                  <a:lnTo>
                    <a:pt x="0" y="63"/>
                  </a:lnTo>
                  <a:lnTo>
                    <a:pt x="15" y="61"/>
                  </a:lnTo>
                  <a:lnTo>
                    <a:pt x="29" y="57"/>
                  </a:lnTo>
                  <a:lnTo>
                    <a:pt x="40" y="51"/>
                  </a:lnTo>
                  <a:lnTo>
                    <a:pt x="52" y="44"/>
                  </a:lnTo>
                  <a:lnTo>
                    <a:pt x="60" y="36"/>
                  </a:lnTo>
                  <a:lnTo>
                    <a:pt x="67" y="24"/>
                  </a:lnTo>
                  <a:lnTo>
                    <a:pt x="71" y="13"/>
                  </a:lnTo>
                  <a:lnTo>
                    <a:pt x="73" y="0"/>
                  </a:lnTo>
                  <a:lnTo>
                    <a:pt x="60" y="0"/>
                  </a:lnTo>
                  <a:lnTo>
                    <a:pt x="60" y="9"/>
                  </a:lnTo>
                  <a:lnTo>
                    <a:pt x="56" y="19"/>
                  </a:lnTo>
                  <a:lnTo>
                    <a:pt x="50" y="28"/>
                  </a:lnTo>
                  <a:lnTo>
                    <a:pt x="42" y="36"/>
                  </a:lnTo>
                  <a:lnTo>
                    <a:pt x="35" y="42"/>
                  </a:lnTo>
                  <a:lnTo>
                    <a:pt x="23" y="48"/>
                  </a:lnTo>
                  <a:lnTo>
                    <a:pt x="14" y="49"/>
                  </a:lnTo>
                  <a:lnTo>
                    <a:pt x="0" y="51"/>
                  </a:lnTo>
                  <a:lnTo>
                    <a:pt x="0" y="6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379" name="Freeform 39"/>
            <p:cNvSpPr>
              <a:spLocks/>
            </p:cNvSpPr>
            <p:nvPr/>
          </p:nvSpPr>
          <p:spPr bwMode="auto">
            <a:xfrm>
              <a:off x="1395" y="2099"/>
              <a:ext cx="991" cy="13"/>
            </a:xfrm>
            <a:custGeom>
              <a:avLst/>
              <a:gdLst>
                <a:gd name="T0" fmla="*/ 0 w 685"/>
                <a:gd name="T1" fmla="*/ 24 h 12"/>
                <a:gd name="T2" fmla="*/ 0 w 685"/>
                <a:gd name="T3" fmla="*/ 24 h 12"/>
                <a:gd name="T4" fmla="*/ 19026 w 685"/>
                <a:gd name="T5" fmla="*/ 24 h 12"/>
                <a:gd name="T6" fmla="*/ 19026 w 685"/>
                <a:gd name="T7" fmla="*/ 0 h 12"/>
                <a:gd name="T8" fmla="*/ 0 w 685"/>
                <a:gd name="T9" fmla="*/ 0 h 12"/>
                <a:gd name="T10" fmla="*/ 0 w 685"/>
                <a:gd name="T11" fmla="*/ 0 h 12"/>
                <a:gd name="T12" fmla="*/ 0 w 685"/>
                <a:gd name="T13" fmla="*/ 24 h 12"/>
                <a:gd name="T14" fmla="*/ 0 60000 65536"/>
                <a:gd name="T15" fmla="*/ 0 60000 65536"/>
                <a:gd name="T16" fmla="*/ 0 60000 65536"/>
                <a:gd name="T17" fmla="*/ 0 60000 65536"/>
                <a:gd name="T18" fmla="*/ 0 60000 65536"/>
                <a:gd name="T19" fmla="*/ 0 60000 65536"/>
                <a:gd name="T20" fmla="*/ 0 60000 65536"/>
                <a:gd name="T21" fmla="*/ 0 w 685"/>
                <a:gd name="T22" fmla="*/ 0 h 12"/>
                <a:gd name="T23" fmla="*/ 685 w 685"/>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5" h="12">
                  <a:moveTo>
                    <a:pt x="0" y="12"/>
                  </a:moveTo>
                  <a:lnTo>
                    <a:pt x="0" y="12"/>
                  </a:lnTo>
                  <a:lnTo>
                    <a:pt x="685" y="12"/>
                  </a:lnTo>
                  <a:lnTo>
                    <a:pt x="685" y="0"/>
                  </a:lnTo>
                  <a:lnTo>
                    <a:pt x="0" y="0"/>
                  </a:lnTo>
                  <a:lnTo>
                    <a:pt x="0" y="1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380" name="Freeform 40"/>
            <p:cNvSpPr>
              <a:spLocks/>
            </p:cNvSpPr>
            <p:nvPr/>
          </p:nvSpPr>
          <p:spPr bwMode="auto">
            <a:xfrm>
              <a:off x="1290" y="2041"/>
              <a:ext cx="105" cy="71"/>
            </a:xfrm>
            <a:custGeom>
              <a:avLst/>
              <a:gdLst>
                <a:gd name="T0" fmla="*/ 0 w 73"/>
                <a:gd name="T1" fmla="*/ 0 h 63"/>
                <a:gd name="T2" fmla="*/ 0 w 73"/>
                <a:gd name="T3" fmla="*/ 0 h 63"/>
                <a:gd name="T4" fmla="*/ 56 w 73"/>
                <a:gd name="T5" fmla="*/ 38 h 63"/>
                <a:gd name="T6" fmla="*/ 168 w 73"/>
                <a:gd name="T7" fmla="*/ 69 h 63"/>
                <a:gd name="T8" fmla="*/ 368 w 73"/>
                <a:gd name="T9" fmla="*/ 106 h 63"/>
                <a:gd name="T10" fmla="*/ 548 w 73"/>
                <a:gd name="T11" fmla="*/ 128 h 63"/>
                <a:gd name="T12" fmla="*/ 869 w 73"/>
                <a:gd name="T13" fmla="*/ 148 h 63"/>
                <a:gd name="T14" fmla="*/ 1155 w 73"/>
                <a:gd name="T15" fmla="*/ 167 h 63"/>
                <a:gd name="T16" fmla="*/ 1515 w 73"/>
                <a:gd name="T17" fmla="*/ 180 h 63"/>
                <a:gd name="T18" fmla="*/ 1922 w 73"/>
                <a:gd name="T19" fmla="*/ 183 h 63"/>
                <a:gd name="T20" fmla="*/ 1922 w 73"/>
                <a:gd name="T21" fmla="*/ 148 h 63"/>
                <a:gd name="T22" fmla="*/ 1575 w 73"/>
                <a:gd name="T23" fmla="*/ 143 h 63"/>
                <a:gd name="T24" fmla="*/ 1254 w 73"/>
                <a:gd name="T25" fmla="*/ 142 h 63"/>
                <a:gd name="T26" fmla="*/ 1037 w 73"/>
                <a:gd name="T27" fmla="*/ 124 h 63"/>
                <a:gd name="T28" fmla="*/ 761 w 73"/>
                <a:gd name="T29" fmla="*/ 106 h 63"/>
                <a:gd name="T30" fmla="*/ 604 w 73"/>
                <a:gd name="T31" fmla="*/ 83 h 63"/>
                <a:gd name="T32" fmla="*/ 447 w 73"/>
                <a:gd name="T33" fmla="*/ 54 h 63"/>
                <a:gd name="T34" fmla="*/ 368 w 73"/>
                <a:gd name="T35" fmla="*/ 26 h 63"/>
                <a:gd name="T36" fmla="*/ 311 w 73"/>
                <a:gd name="T37" fmla="*/ 0 h 63"/>
                <a:gd name="T38" fmla="*/ 311 w 73"/>
                <a:gd name="T39" fmla="*/ 0 h 63"/>
                <a:gd name="T40" fmla="*/ 0 w 73"/>
                <a:gd name="T41" fmla="*/ 0 h 6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3"/>
                <a:gd name="T64" fmla="*/ 0 h 63"/>
                <a:gd name="T65" fmla="*/ 73 w 73"/>
                <a:gd name="T66" fmla="*/ 63 h 6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3" h="63">
                  <a:moveTo>
                    <a:pt x="0" y="0"/>
                  </a:moveTo>
                  <a:lnTo>
                    <a:pt x="0" y="0"/>
                  </a:lnTo>
                  <a:lnTo>
                    <a:pt x="2" y="13"/>
                  </a:lnTo>
                  <a:lnTo>
                    <a:pt x="6" y="24"/>
                  </a:lnTo>
                  <a:lnTo>
                    <a:pt x="14" y="36"/>
                  </a:lnTo>
                  <a:lnTo>
                    <a:pt x="21" y="44"/>
                  </a:lnTo>
                  <a:lnTo>
                    <a:pt x="33" y="51"/>
                  </a:lnTo>
                  <a:lnTo>
                    <a:pt x="44" y="57"/>
                  </a:lnTo>
                  <a:lnTo>
                    <a:pt x="58" y="61"/>
                  </a:lnTo>
                  <a:lnTo>
                    <a:pt x="73" y="63"/>
                  </a:lnTo>
                  <a:lnTo>
                    <a:pt x="73" y="51"/>
                  </a:lnTo>
                  <a:lnTo>
                    <a:pt x="60" y="49"/>
                  </a:lnTo>
                  <a:lnTo>
                    <a:pt x="48" y="48"/>
                  </a:lnTo>
                  <a:lnTo>
                    <a:pt x="39" y="42"/>
                  </a:lnTo>
                  <a:lnTo>
                    <a:pt x="29" y="36"/>
                  </a:lnTo>
                  <a:lnTo>
                    <a:pt x="23" y="28"/>
                  </a:lnTo>
                  <a:lnTo>
                    <a:pt x="17" y="19"/>
                  </a:lnTo>
                  <a:lnTo>
                    <a:pt x="14" y="9"/>
                  </a:lnTo>
                  <a:lnTo>
                    <a:pt x="12"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381" name="Freeform 41"/>
            <p:cNvSpPr>
              <a:spLocks/>
            </p:cNvSpPr>
            <p:nvPr/>
          </p:nvSpPr>
          <p:spPr bwMode="auto">
            <a:xfrm>
              <a:off x="1290" y="1593"/>
              <a:ext cx="17" cy="448"/>
            </a:xfrm>
            <a:custGeom>
              <a:avLst/>
              <a:gdLst>
                <a:gd name="T0" fmla="*/ 0 w 12"/>
                <a:gd name="T1" fmla="*/ 0 h 394"/>
                <a:gd name="T2" fmla="*/ 0 w 12"/>
                <a:gd name="T3" fmla="*/ 0 h 394"/>
                <a:gd name="T4" fmla="*/ 0 w 12"/>
                <a:gd name="T5" fmla="*/ 1252 h 394"/>
                <a:gd name="T6" fmla="*/ 273 w 12"/>
                <a:gd name="T7" fmla="*/ 1252 h 394"/>
                <a:gd name="T8" fmla="*/ 273 w 12"/>
                <a:gd name="T9" fmla="*/ 0 h 394"/>
                <a:gd name="T10" fmla="*/ 273 w 12"/>
                <a:gd name="T11" fmla="*/ 0 h 394"/>
                <a:gd name="T12" fmla="*/ 0 w 12"/>
                <a:gd name="T13" fmla="*/ 0 h 394"/>
                <a:gd name="T14" fmla="*/ 0 60000 65536"/>
                <a:gd name="T15" fmla="*/ 0 60000 65536"/>
                <a:gd name="T16" fmla="*/ 0 60000 65536"/>
                <a:gd name="T17" fmla="*/ 0 60000 65536"/>
                <a:gd name="T18" fmla="*/ 0 60000 65536"/>
                <a:gd name="T19" fmla="*/ 0 60000 65536"/>
                <a:gd name="T20" fmla="*/ 0 60000 65536"/>
                <a:gd name="T21" fmla="*/ 0 w 12"/>
                <a:gd name="T22" fmla="*/ 0 h 394"/>
                <a:gd name="T23" fmla="*/ 12 w 12"/>
                <a:gd name="T24" fmla="*/ 394 h 3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394">
                  <a:moveTo>
                    <a:pt x="0" y="0"/>
                  </a:moveTo>
                  <a:lnTo>
                    <a:pt x="0" y="0"/>
                  </a:lnTo>
                  <a:lnTo>
                    <a:pt x="0" y="394"/>
                  </a:lnTo>
                  <a:lnTo>
                    <a:pt x="12" y="394"/>
                  </a:lnTo>
                  <a:lnTo>
                    <a:pt x="12"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382" name="Freeform 42"/>
            <p:cNvSpPr>
              <a:spLocks/>
            </p:cNvSpPr>
            <p:nvPr/>
          </p:nvSpPr>
          <p:spPr bwMode="auto">
            <a:xfrm>
              <a:off x="1290" y="1522"/>
              <a:ext cx="105" cy="71"/>
            </a:xfrm>
            <a:custGeom>
              <a:avLst/>
              <a:gdLst>
                <a:gd name="T0" fmla="*/ 1922 w 73"/>
                <a:gd name="T1" fmla="*/ 0 h 63"/>
                <a:gd name="T2" fmla="*/ 1922 w 73"/>
                <a:gd name="T3" fmla="*/ 0 h 63"/>
                <a:gd name="T4" fmla="*/ 1515 w 73"/>
                <a:gd name="T5" fmla="*/ 2 h 63"/>
                <a:gd name="T6" fmla="*/ 1155 w 73"/>
                <a:gd name="T7" fmla="*/ 18 h 63"/>
                <a:gd name="T8" fmla="*/ 869 w 73"/>
                <a:gd name="T9" fmla="*/ 33 h 63"/>
                <a:gd name="T10" fmla="*/ 548 w 73"/>
                <a:gd name="T11" fmla="*/ 54 h 63"/>
                <a:gd name="T12" fmla="*/ 368 w 73"/>
                <a:gd name="T13" fmla="*/ 87 h 63"/>
                <a:gd name="T14" fmla="*/ 168 w 73"/>
                <a:gd name="T15" fmla="*/ 112 h 63"/>
                <a:gd name="T16" fmla="*/ 56 w 73"/>
                <a:gd name="T17" fmla="*/ 144 h 63"/>
                <a:gd name="T18" fmla="*/ 0 w 73"/>
                <a:gd name="T19" fmla="*/ 183 h 63"/>
                <a:gd name="T20" fmla="*/ 311 w 73"/>
                <a:gd name="T21" fmla="*/ 183 h 63"/>
                <a:gd name="T22" fmla="*/ 368 w 73"/>
                <a:gd name="T23" fmla="*/ 160 h 63"/>
                <a:gd name="T24" fmla="*/ 447 w 73"/>
                <a:gd name="T25" fmla="*/ 128 h 63"/>
                <a:gd name="T26" fmla="*/ 604 w 73"/>
                <a:gd name="T27" fmla="*/ 99 h 63"/>
                <a:gd name="T28" fmla="*/ 761 w 73"/>
                <a:gd name="T29" fmla="*/ 78 h 63"/>
                <a:gd name="T30" fmla="*/ 1037 w 73"/>
                <a:gd name="T31" fmla="*/ 61 h 63"/>
                <a:gd name="T32" fmla="*/ 1254 w 73"/>
                <a:gd name="T33" fmla="*/ 48 h 63"/>
                <a:gd name="T34" fmla="*/ 1575 w 73"/>
                <a:gd name="T35" fmla="*/ 38 h 63"/>
                <a:gd name="T36" fmla="*/ 1922 w 73"/>
                <a:gd name="T37" fmla="*/ 33 h 63"/>
                <a:gd name="T38" fmla="*/ 1922 w 73"/>
                <a:gd name="T39" fmla="*/ 33 h 63"/>
                <a:gd name="T40" fmla="*/ 1922 w 73"/>
                <a:gd name="T41" fmla="*/ 0 h 6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3"/>
                <a:gd name="T64" fmla="*/ 0 h 63"/>
                <a:gd name="T65" fmla="*/ 73 w 73"/>
                <a:gd name="T66" fmla="*/ 63 h 6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3" h="63">
                  <a:moveTo>
                    <a:pt x="73" y="0"/>
                  </a:moveTo>
                  <a:lnTo>
                    <a:pt x="73" y="0"/>
                  </a:lnTo>
                  <a:lnTo>
                    <a:pt x="58" y="2"/>
                  </a:lnTo>
                  <a:lnTo>
                    <a:pt x="44" y="6"/>
                  </a:lnTo>
                  <a:lnTo>
                    <a:pt x="33" y="11"/>
                  </a:lnTo>
                  <a:lnTo>
                    <a:pt x="21" y="19"/>
                  </a:lnTo>
                  <a:lnTo>
                    <a:pt x="14" y="29"/>
                  </a:lnTo>
                  <a:lnTo>
                    <a:pt x="6" y="38"/>
                  </a:lnTo>
                  <a:lnTo>
                    <a:pt x="2" y="50"/>
                  </a:lnTo>
                  <a:lnTo>
                    <a:pt x="0" y="63"/>
                  </a:lnTo>
                  <a:lnTo>
                    <a:pt x="12" y="63"/>
                  </a:lnTo>
                  <a:lnTo>
                    <a:pt x="14" y="54"/>
                  </a:lnTo>
                  <a:lnTo>
                    <a:pt x="17" y="44"/>
                  </a:lnTo>
                  <a:lnTo>
                    <a:pt x="23" y="34"/>
                  </a:lnTo>
                  <a:lnTo>
                    <a:pt x="29" y="27"/>
                  </a:lnTo>
                  <a:lnTo>
                    <a:pt x="39" y="21"/>
                  </a:lnTo>
                  <a:lnTo>
                    <a:pt x="48" y="17"/>
                  </a:lnTo>
                  <a:lnTo>
                    <a:pt x="60" y="13"/>
                  </a:lnTo>
                  <a:lnTo>
                    <a:pt x="73" y="11"/>
                  </a:lnTo>
                  <a:lnTo>
                    <a:pt x="73"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grpSp>
          <p:nvGrpSpPr>
            <p:cNvPr id="5383" name="Group 43"/>
            <p:cNvGrpSpPr>
              <a:grpSpLocks/>
            </p:cNvGrpSpPr>
            <p:nvPr/>
          </p:nvGrpSpPr>
          <p:grpSpPr bwMode="auto">
            <a:xfrm>
              <a:off x="1340" y="1949"/>
              <a:ext cx="1063" cy="97"/>
              <a:chOff x="1801" y="2261"/>
              <a:chExt cx="735" cy="86"/>
            </a:xfrm>
          </p:grpSpPr>
          <p:sp>
            <p:nvSpPr>
              <p:cNvPr id="5387" name="Freeform 44"/>
              <p:cNvSpPr>
                <a:spLocks noEditPoints="1"/>
              </p:cNvSpPr>
              <p:nvPr/>
            </p:nvSpPr>
            <p:spPr bwMode="auto">
              <a:xfrm>
                <a:off x="2215" y="2261"/>
                <a:ext cx="321" cy="86"/>
              </a:xfrm>
              <a:custGeom>
                <a:avLst/>
                <a:gdLst>
                  <a:gd name="T0" fmla="*/ 73 w 321"/>
                  <a:gd name="T1" fmla="*/ 54 h 86"/>
                  <a:gd name="T2" fmla="*/ 73 w 321"/>
                  <a:gd name="T3" fmla="*/ 77 h 86"/>
                  <a:gd name="T4" fmla="*/ 52 w 321"/>
                  <a:gd name="T5" fmla="*/ 86 h 86"/>
                  <a:gd name="T6" fmla="*/ 37 w 321"/>
                  <a:gd name="T7" fmla="*/ 69 h 86"/>
                  <a:gd name="T8" fmla="*/ 44 w 321"/>
                  <a:gd name="T9" fmla="*/ 48 h 86"/>
                  <a:gd name="T10" fmla="*/ 62 w 321"/>
                  <a:gd name="T11" fmla="*/ 52 h 86"/>
                  <a:gd name="T12" fmla="*/ 71 w 321"/>
                  <a:gd name="T13" fmla="*/ 65 h 86"/>
                  <a:gd name="T14" fmla="*/ 62 w 321"/>
                  <a:gd name="T15" fmla="*/ 81 h 86"/>
                  <a:gd name="T16" fmla="*/ 44 w 321"/>
                  <a:gd name="T17" fmla="*/ 77 h 86"/>
                  <a:gd name="T18" fmla="*/ 42 w 321"/>
                  <a:gd name="T19" fmla="*/ 59 h 86"/>
                  <a:gd name="T20" fmla="*/ 56 w 321"/>
                  <a:gd name="T21" fmla="*/ 50 h 86"/>
                  <a:gd name="T22" fmla="*/ 275 w 321"/>
                  <a:gd name="T23" fmla="*/ 54 h 86"/>
                  <a:gd name="T24" fmla="*/ 275 w 321"/>
                  <a:gd name="T25" fmla="*/ 77 h 86"/>
                  <a:gd name="T26" fmla="*/ 253 w 321"/>
                  <a:gd name="T27" fmla="*/ 86 h 86"/>
                  <a:gd name="T28" fmla="*/ 236 w 321"/>
                  <a:gd name="T29" fmla="*/ 69 h 86"/>
                  <a:gd name="T30" fmla="*/ 246 w 321"/>
                  <a:gd name="T31" fmla="*/ 48 h 86"/>
                  <a:gd name="T32" fmla="*/ 263 w 321"/>
                  <a:gd name="T33" fmla="*/ 52 h 86"/>
                  <a:gd name="T34" fmla="*/ 273 w 321"/>
                  <a:gd name="T35" fmla="*/ 65 h 86"/>
                  <a:gd name="T36" fmla="*/ 263 w 321"/>
                  <a:gd name="T37" fmla="*/ 81 h 86"/>
                  <a:gd name="T38" fmla="*/ 246 w 321"/>
                  <a:gd name="T39" fmla="*/ 77 h 86"/>
                  <a:gd name="T40" fmla="*/ 242 w 321"/>
                  <a:gd name="T41" fmla="*/ 59 h 86"/>
                  <a:gd name="T42" fmla="*/ 257 w 321"/>
                  <a:gd name="T43" fmla="*/ 50 h 86"/>
                  <a:gd name="T44" fmla="*/ 301 w 321"/>
                  <a:gd name="T45" fmla="*/ 38 h 86"/>
                  <a:gd name="T46" fmla="*/ 282 w 321"/>
                  <a:gd name="T47" fmla="*/ 33 h 86"/>
                  <a:gd name="T48" fmla="*/ 269 w 321"/>
                  <a:gd name="T49" fmla="*/ 31 h 86"/>
                  <a:gd name="T50" fmla="*/ 238 w 321"/>
                  <a:gd name="T51" fmla="*/ 27 h 86"/>
                  <a:gd name="T52" fmla="*/ 211 w 321"/>
                  <a:gd name="T53" fmla="*/ 15 h 86"/>
                  <a:gd name="T54" fmla="*/ 181 w 321"/>
                  <a:gd name="T55" fmla="*/ 4 h 86"/>
                  <a:gd name="T56" fmla="*/ 142 w 321"/>
                  <a:gd name="T57" fmla="*/ 0 h 86"/>
                  <a:gd name="T58" fmla="*/ 111 w 321"/>
                  <a:gd name="T59" fmla="*/ 0 h 86"/>
                  <a:gd name="T60" fmla="*/ 87 w 321"/>
                  <a:gd name="T61" fmla="*/ 4 h 86"/>
                  <a:gd name="T62" fmla="*/ 58 w 321"/>
                  <a:gd name="T63" fmla="*/ 15 h 86"/>
                  <a:gd name="T64" fmla="*/ 39 w 321"/>
                  <a:gd name="T65" fmla="*/ 23 h 86"/>
                  <a:gd name="T66" fmla="*/ 21 w 321"/>
                  <a:gd name="T67" fmla="*/ 25 h 86"/>
                  <a:gd name="T68" fmla="*/ 10 w 321"/>
                  <a:gd name="T69" fmla="*/ 25 h 86"/>
                  <a:gd name="T70" fmla="*/ 2 w 321"/>
                  <a:gd name="T71" fmla="*/ 27 h 86"/>
                  <a:gd name="T72" fmla="*/ 2 w 321"/>
                  <a:gd name="T73" fmla="*/ 29 h 86"/>
                  <a:gd name="T74" fmla="*/ 0 w 321"/>
                  <a:gd name="T75" fmla="*/ 33 h 86"/>
                  <a:gd name="T76" fmla="*/ 0 w 321"/>
                  <a:gd name="T77" fmla="*/ 38 h 86"/>
                  <a:gd name="T78" fmla="*/ 4 w 321"/>
                  <a:gd name="T79" fmla="*/ 44 h 86"/>
                  <a:gd name="T80" fmla="*/ 4 w 321"/>
                  <a:gd name="T81" fmla="*/ 42 h 86"/>
                  <a:gd name="T82" fmla="*/ 4 w 321"/>
                  <a:gd name="T83" fmla="*/ 33 h 86"/>
                  <a:gd name="T84" fmla="*/ 14 w 321"/>
                  <a:gd name="T85" fmla="*/ 29 h 86"/>
                  <a:gd name="T86" fmla="*/ 25 w 321"/>
                  <a:gd name="T87" fmla="*/ 27 h 86"/>
                  <a:gd name="T88" fmla="*/ 40 w 321"/>
                  <a:gd name="T89" fmla="*/ 27 h 86"/>
                  <a:gd name="T90" fmla="*/ 58 w 321"/>
                  <a:gd name="T91" fmla="*/ 19 h 86"/>
                  <a:gd name="T92" fmla="*/ 81 w 321"/>
                  <a:gd name="T93" fmla="*/ 10 h 86"/>
                  <a:gd name="T94" fmla="*/ 111 w 321"/>
                  <a:gd name="T95" fmla="*/ 4 h 86"/>
                  <a:gd name="T96" fmla="*/ 152 w 321"/>
                  <a:gd name="T97" fmla="*/ 4 h 86"/>
                  <a:gd name="T98" fmla="*/ 177 w 321"/>
                  <a:gd name="T99" fmla="*/ 8 h 86"/>
                  <a:gd name="T100" fmla="*/ 198 w 321"/>
                  <a:gd name="T101" fmla="*/ 13 h 86"/>
                  <a:gd name="T102" fmla="*/ 229 w 321"/>
                  <a:gd name="T103" fmla="*/ 27 h 86"/>
                  <a:gd name="T104" fmla="*/ 230 w 321"/>
                  <a:gd name="T105" fmla="*/ 29 h 86"/>
                  <a:gd name="T106" fmla="*/ 230 w 321"/>
                  <a:gd name="T107" fmla="*/ 31 h 86"/>
                  <a:gd name="T108" fmla="*/ 240 w 321"/>
                  <a:gd name="T109" fmla="*/ 33 h 86"/>
                  <a:gd name="T110" fmla="*/ 273 w 321"/>
                  <a:gd name="T111" fmla="*/ 34 h 86"/>
                  <a:gd name="T112" fmla="*/ 307 w 321"/>
                  <a:gd name="T113" fmla="*/ 44 h 8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21"/>
                  <a:gd name="T172" fmla="*/ 0 h 86"/>
                  <a:gd name="T173" fmla="*/ 321 w 321"/>
                  <a:gd name="T174" fmla="*/ 86 h 8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21" h="86">
                    <a:moveTo>
                      <a:pt x="56" y="46"/>
                    </a:moveTo>
                    <a:lnTo>
                      <a:pt x="60" y="46"/>
                    </a:lnTo>
                    <a:lnTo>
                      <a:pt x="64" y="46"/>
                    </a:lnTo>
                    <a:lnTo>
                      <a:pt x="67" y="48"/>
                    </a:lnTo>
                    <a:lnTo>
                      <a:pt x="71" y="52"/>
                    </a:lnTo>
                    <a:lnTo>
                      <a:pt x="73" y="54"/>
                    </a:lnTo>
                    <a:lnTo>
                      <a:pt x="75" y="58"/>
                    </a:lnTo>
                    <a:lnTo>
                      <a:pt x="77" y="61"/>
                    </a:lnTo>
                    <a:lnTo>
                      <a:pt x="77" y="65"/>
                    </a:lnTo>
                    <a:lnTo>
                      <a:pt x="77" y="69"/>
                    </a:lnTo>
                    <a:lnTo>
                      <a:pt x="75" y="73"/>
                    </a:lnTo>
                    <a:lnTo>
                      <a:pt x="73" y="77"/>
                    </a:lnTo>
                    <a:lnTo>
                      <a:pt x="71" y="81"/>
                    </a:lnTo>
                    <a:lnTo>
                      <a:pt x="67" y="82"/>
                    </a:lnTo>
                    <a:lnTo>
                      <a:pt x="64" y="84"/>
                    </a:lnTo>
                    <a:lnTo>
                      <a:pt x="60" y="86"/>
                    </a:lnTo>
                    <a:lnTo>
                      <a:pt x="56" y="86"/>
                    </a:lnTo>
                    <a:lnTo>
                      <a:pt x="52" y="86"/>
                    </a:lnTo>
                    <a:lnTo>
                      <a:pt x="48" y="84"/>
                    </a:lnTo>
                    <a:lnTo>
                      <a:pt x="44" y="82"/>
                    </a:lnTo>
                    <a:lnTo>
                      <a:pt x="42" y="81"/>
                    </a:lnTo>
                    <a:lnTo>
                      <a:pt x="39" y="77"/>
                    </a:lnTo>
                    <a:lnTo>
                      <a:pt x="37" y="73"/>
                    </a:lnTo>
                    <a:lnTo>
                      <a:pt x="37" y="69"/>
                    </a:lnTo>
                    <a:lnTo>
                      <a:pt x="35" y="65"/>
                    </a:lnTo>
                    <a:lnTo>
                      <a:pt x="37" y="61"/>
                    </a:lnTo>
                    <a:lnTo>
                      <a:pt x="37" y="58"/>
                    </a:lnTo>
                    <a:lnTo>
                      <a:pt x="39" y="54"/>
                    </a:lnTo>
                    <a:lnTo>
                      <a:pt x="42" y="52"/>
                    </a:lnTo>
                    <a:lnTo>
                      <a:pt x="44" y="48"/>
                    </a:lnTo>
                    <a:lnTo>
                      <a:pt x="48" y="46"/>
                    </a:lnTo>
                    <a:lnTo>
                      <a:pt x="52" y="46"/>
                    </a:lnTo>
                    <a:lnTo>
                      <a:pt x="56" y="46"/>
                    </a:lnTo>
                    <a:close/>
                    <a:moveTo>
                      <a:pt x="56" y="50"/>
                    </a:moveTo>
                    <a:lnTo>
                      <a:pt x="60" y="50"/>
                    </a:lnTo>
                    <a:lnTo>
                      <a:pt x="62" y="52"/>
                    </a:lnTo>
                    <a:lnTo>
                      <a:pt x="65" y="52"/>
                    </a:lnTo>
                    <a:lnTo>
                      <a:pt x="67" y="54"/>
                    </a:lnTo>
                    <a:lnTo>
                      <a:pt x="69" y="58"/>
                    </a:lnTo>
                    <a:lnTo>
                      <a:pt x="71" y="59"/>
                    </a:lnTo>
                    <a:lnTo>
                      <a:pt x="71" y="63"/>
                    </a:lnTo>
                    <a:lnTo>
                      <a:pt x="71" y="65"/>
                    </a:lnTo>
                    <a:lnTo>
                      <a:pt x="71" y="69"/>
                    </a:lnTo>
                    <a:lnTo>
                      <a:pt x="71" y="73"/>
                    </a:lnTo>
                    <a:lnTo>
                      <a:pt x="69" y="75"/>
                    </a:lnTo>
                    <a:lnTo>
                      <a:pt x="67" y="77"/>
                    </a:lnTo>
                    <a:lnTo>
                      <a:pt x="65" y="79"/>
                    </a:lnTo>
                    <a:lnTo>
                      <a:pt x="62" y="81"/>
                    </a:lnTo>
                    <a:lnTo>
                      <a:pt x="60" y="81"/>
                    </a:lnTo>
                    <a:lnTo>
                      <a:pt x="56" y="82"/>
                    </a:lnTo>
                    <a:lnTo>
                      <a:pt x="54" y="81"/>
                    </a:lnTo>
                    <a:lnTo>
                      <a:pt x="50" y="81"/>
                    </a:lnTo>
                    <a:lnTo>
                      <a:pt x="48" y="79"/>
                    </a:lnTo>
                    <a:lnTo>
                      <a:pt x="44" y="77"/>
                    </a:lnTo>
                    <a:lnTo>
                      <a:pt x="42" y="75"/>
                    </a:lnTo>
                    <a:lnTo>
                      <a:pt x="42" y="73"/>
                    </a:lnTo>
                    <a:lnTo>
                      <a:pt x="40" y="69"/>
                    </a:lnTo>
                    <a:lnTo>
                      <a:pt x="40" y="65"/>
                    </a:lnTo>
                    <a:lnTo>
                      <a:pt x="40" y="63"/>
                    </a:lnTo>
                    <a:lnTo>
                      <a:pt x="42" y="59"/>
                    </a:lnTo>
                    <a:lnTo>
                      <a:pt x="42" y="58"/>
                    </a:lnTo>
                    <a:lnTo>
                      <a:pt x="44" y="54"/>
                    </a:lnTo>
                    <a:lnTo>
                      <a:pt x="48" y="52"/>
                    </a:lnTo>
                    <a:lnTo>
                      <a:pt x="50" y="52"/>
                    </a:lnTo>
                    <a:lnTo>
                      <a:pt x="54" y="50"/>
                    </a:lnTo>
                    <a:lnTo>
                      <a:pt x="56" y="50"/>
                    </a:lnTo>
                    <a:close/>
                    <a:moveTo>
                      <a:pt x="257" y="46"/>
                    </a:moveTo>
                    <a:lnTo>
                      <a:pt x="261" y="46"/>
                    </a:lnTo>
                    <a:lnTo>
                      <a:pt x="265" y="46"/>
                    </a:lnTo>
                    <a:lnTo>
                      <a:pt x="269" y="48"/>
                    </a:lnTo>
                    <a:lnTo>
                      <a:pt x="271" y="52"/>
                    </a:lnTo>
                    <a:lnTo>
                      <a:pt x="275" y="54"/>
                    </a:lnTo>
                    <a:lnTo>
                      <a:pt x="276" y="58"/>
                    </a:lnTo>
                    <a:lnTo>
                      <a:pt x="276" y="61"/>
                    </a:lnTo>
                    <a:lnTo>
                      <a:pt x="276" y="65"/>
                    </a:lnTo>
                    <a:lnTo>
                      <a:pt x="276" y="69"/>
                    </a:lnTo>
                    <a:lnTo>
                      <a:pt x="276" y="73"/>
                    </a:lnTo>
                    <a:lnTo>
                      <a:pt x="275" y="77"/>
                    </a:lnTo>
                    <a:lnTo>
                      <a:pt x="271" y="81"/>
                    </a:lnTo>
                    <a:lnTo>
                      <a:pt x="269" y="82"/>
                    </a:lnTo>
                    <a:lnTo>
                      <a:pt x="265" y="84"/>
                    </a:lnTo>
                    <a:lnTo>
                      <a:pt x="261" y="86"/>
                    </a:lnTo>
                    <a:lnTo>
                      <a:pt x="257" y="86"/>
                    </a:lnTo>
                    <a:lnTo>
                      <a:pt x="253" y="86"/>
                    </a:lnTo>
                    <a:lnTo>
                      <a:pt x="250" y="84"/>
                    </a:lnTo>
                    <a:lnTo>
                      <a:pt x="246" y="82"/>
                    </a:lnTo>
                    <a:lnTo>
                      <a:pt x="242" y="81"/>
                    </a:lnTo>
                    <a:lnTo>
                      <a:pt x="240" y="77"/>
                    </a:lnTo>
                    <a:lnTo>
                      <a:pt x="238" y="73"/>
                    </a:lnTo>
                    <a:lnTo>
                      <a:pt x="236" y="69"/>
                    </a:lnTo>
                    <a:lnTo>
                      <a:pt x="236" y="65"/>
                    </a:lnTo>
                    <a:lnTo>
                      <a:pt x="236" y="61"/>
                    </a:lnTo>
                    <a:lnTo>
                      <a:pt x="238" y="58"/>
                    </a:lnTo>
                    <a:lnTo>
                      <a:pt x="240" y="54"/>
                    </a:lnTo>
                    <a:lnTo>
                      <a:pt x="242" y="52"/>
                    </a:lnTo>
                    <a:lnTo>
                      <a:pt x="246" y="48"/>
                    </a:lnTo>
                    <a:lnTo>
                      <a:pt x="250" y="46"/>
                    </a:lnTo>
                    <a:lnTo>
                      <a:pt x="253" y="46"/>
                    </a:lnTo>
                    <a:lnTo>
                      <a:pt x="257" y="46"/>
                    </a:lnTo>
                    <a:close/>
                    <a:moveTo>
                      <a:pt x="257" y="50"/>
                    </a:moveTo>
                    <a:lnTo>
                      <a:pt x="259" y="50"/>
                    </a:lnTo>
                    <a:lnTo>
                      <a:pt x="263" y="52"/>
                    </a:lnTo>
                    <a:lnTo>
                      <a:pt x="265" y="52"/>
                    </a:lnTo>
                    <a:lnTo>
                      <a:pt x="269" y="54"/>
                    </a:lnTo>
                    <a:lnTo>
                      <a:pt x="271" y="58"/>
                    </a:lnTo>
                    <a:lnTo>
                      <a:pt x="271" y="59"/>
                    </a:lnTo>
                    <a:lnTo>
                      <a:pt x="273" y="63"/>
                    </a:lnTo>
                    <a:lnTo>
                      <a:pt x="273" y="65"/>
                    </a:lnTo>
                    <a:lnTo>
                      <a:pt x="273" y="69"/>
                    </a:lnTo>
                    <a:lnTo>
                      <a:pt x="271" y="71"/>
                    </a:lnTo>
                    <a:lnTo>
                      <a:pt x="271" y="75"/>
                    </a:lnTo>
                    <a:lnTo>
                      <a:pt x="269" y="77"/>
                    </a:lnTo>
                    <a:lnTo>
                      <a:pt x="265" y="79"/>
                    </a:lnTo>
                    <a:lnTo>
                      <a:pt x="263" y="81"/>
                    </a:lnTo>
                    <a:lnTo>
                      <a:pt x="259" y="81"/>
                    </a:lnTo>
                    <a:lnTo>
                      <a:pt x="257" y="82"/>
                    </a:lnTo>
                    <a:lnTo>
                      <a:pt x="253" y="81"/>
                    </a:lnTo>
                    <a:lnTo>
                      <a:pt x="252" y="81"/>
                    </a:lnTo>
                    <a:lnTo>
                      <a:pt x="248" y="79"/>
                    </a:lnTo>
                    <a:lnTo>
                      <a:pt x="246" y="77"/>
                    </a:lnTo>
                    <a:lnTo>
                      <a:pt x="244" y="75"/>
                    </a:lnTo>
                    <a:lnTo>
                      <a:pt x="242" y="71"/>
                    </a:lnTo>
                    <a:lnTo>
                      <a:pt x="242" y="69"/>
                    </a:lnTo>
                    <a:lnTo>
                      <a:pt x="240" y="65"/>
                    </a:lnTo>
                    <a:lnTo>
                      <a:pt x="242" y="63"/>
                    </a:lnTo>
                    <a:lnTo>
                      <a:pt x="242" y="59"/>
                    </a:lnTo>
                    <a:lnTo>
                      <a:pt x="244" y="58"/>
                    </a:lnTo>
                    <a:lnTo>
                      <a:pt x="246" y="54"/>
                    </a:lnTo>
                    <a:lnTo>
                      <a:pt x="248" y="52"/>
                    </a:lnTo>
                    <a:lnTo>
                      <a:pt x="252" y="52"/>
                    </a:lnTo>
                    <a:lnTo>
                      <a:pt x="253" y="50"/>
                    </a:lnTo>
                    <a:lnTo>
                      <a:pt x="257" y="50"/>
                    </a:lnTo>
                    <a:close/>
                    <a:moveTo>
                      <a:pt x="321" y="50"/>
                    </a:moveTo>
                    <a:lnTo>
                      <a:pt x="317" y="46"/>
                    </a:lnTo>
                    <a:lnTo>
                      <a:pt x="313" y="44"/>
                    </a:lnTo>
                    <a:lnTo>
                      <a:pt x="309" y="42"/>
                    </a:lnTo>
                    <a:lnTo>
                      <a:pt x="305" y="40"/>
                    </a:lnTo>
                    <a:lnTo>
                      <a:pt x="301" y="38"/>
                    </a:lnTo>
                    <a:lnTo>
                      <a:pt x="298" y="36"/>
                    </a:lnTo>
                    <a:lnTo>
                      <a:pt x="292" y="36"/>
                    </a:lnTo>
                    <a:lnTo>
                      <a:pt x="288" y="34"/>
                    </a:lnTo>
                    <a:lnTo>
                      <a:pt x="286" y="34"/>
                    </a:lnTo>
                    <a:lnTo>
                      <a:pt x="284" y="33"/>
                    </a:lnTo>
                    <a:lnTo>
                      <a:pt x="282" y="33"/>
                    </a:lnTo>
                    <a:lnTo>
                      <a:pt x="280" y="33"/>
                    </a:lnTo>
                    <a:lnTo>
                      <a:pt x="278" y="33"/>
                    </a:lnTo>
                    <a:lnTo>
                      <a:pt x="276" y="33"/>
                    </a:lnTo>
                    <a:lnTo>
                      <a:pt x="275" y="31"/>
                    </a:lnTo>
                    <a:lnTo>
                      <a:pt x="273" y="31"/>
                    </a:lnTo>
                    <a:lnTo>
                      <a:pt x="269" y="31"/>
                    </a:lnTo>
                    <a:lnTo>
                      <a:pt x="263" y="31"/>
                    </a:lnTo>
                    <a:lnTo>
                      <a:pt x="259" y="29"/>
                    </a:lnTo>
                    <a:lnTo>
                      <a:pt x="253" y="29"/>
                    </a:lnTo>
                    <a:lnTo>
                      <a:pt x="248" y="29"/>
                    </a:lnTo>
                    <a:lnTo>
                      <a:pt x="244" y="27"/>
                    </a:lnTo>
                    <a:lnTo>
                      <a:pt x="238" y="27"/>
                    </a:lnTo>
                    <a:lnTo>
                      <a:pt x="234" y="25"/>
                    </a:lnTo>
                    <a:lnTo>
                      <a:pt x="230" y="23"/>
                    </a:lnTo>
                    <a:lnTo>
                      <a:pt x="225" y="21"/>
                    </a:lnTo>
                    <a:lnTo>
                      <a:pt x="221" y="19"/>
                    </a:lnTo>
                    <a:lnTo>
                      <a:pt x="217" y="17"/>
                    </a:lnTo>
                    <a:lnTo>
                      <a:pt x="211" y="15"/>
                    </a:lnTo>
                    <a:lnTo>
                      <a:pt x="207" y="13"/>
                    </a:lnTo>
                    <a:lnTo>
                      <a:pt x="204" y="11"/>
                    </a:lnTo>
                    <a:lnTo>
                      <a:pt x="198" y="10"/>
                    </a:lnTo>
                    <a:lnTo>
                      <a:pt x="192" y="8"/>
                    </a:lnTo>
                    <a:lnTo>
                      <a:pt x="186" y="6"/>
                    </a:lnTo>
                    <a:lnTo>
                      <a:pt x="181" y="4"/>
                    </a:lnTo>
                    <a:lnTo>
                      <a:pt x="173" y="2"/>
                    </a:lnTo>
                    <a:lnTo>
                      <a:pt x="167" y="2"/>
                    </a:lnTo>
                    <a:lnTo>
                      <a:pt x="159" y="0"/>
                    </a:lnTo>
                    <a:lnTo>
                      <a:pt x="154" y="0"/>
                    </a:lnTo>
                    <a:lnTo>
                      <a:pt x="148" y="0"/>
                    </a:lnTo>
                    <a:lnTo>
                      <a:pt x="142" y="0"/>
                    </a:lnTo>
                    <a:lnTo>
                      <a:pt x="136" y="0"/>
                    </a:lnTo>
                    <a:lnTo>
                      <a:pt x="133" y="0"/>
                    </a:lnTo>
                    <a:lnTo>
                      <a:pt x="127" y="0"/>
                    </a:lnTo>
                    <a:lnTo>
                      <a:pt x="121" y="0"/>
                    </a:lnTo>
                    <a:lnTo>
                      <a:pt x="117" y="0"/>
                    </a:lnTo>
                    <a:lnTo>
                      <a:pt x="111" y="0"/>
                    </a:lnTo>
                    <a:lnTo>
                      <a:pt x="106" y="0"/>
                    </a:lnTo>
                    <a:lnTo>
                      <a:pt x="102" y="2"/>
                    </a:lnTo>
                    <a:lnTo>
                      <a:pt x="98" y="2"/>
                    </a:lnTo>
                    <a:lnTo>
                      <a:pt x="94" y="2"/>
                    </a:lnTo>
                    <a:lnTo>
                      <a:pt x="90" y="4"/>
                    </a:lnTo>
                    <a:lnTo>
                      <a:pt x="87" y="4"/>
                    </a:lnTo>
                    <a:lnTo>
                      <a:pt x="83" y="6"/>
                    </a:lnTo>
                    <a:lnTo>
                      <a:pt x="79" y="6"/>
                    </a:lnTo>
                    <a:lnTo>
                      <a:pt x="75" y="8"/>
                    </a:lnTo>
                    <a:lnTo>
                      <a:pt x="64" y="13"/>
                    </a:lnTo>
                    <a:lnTo>
                      <a:pt x="60" y="13"/>
                    </a:lnTo>
                    <a:lnTo>
                      <a:pt x="58" y="15"/>
                    </a:lnTo>
                    <a:lnTo>
                      <a:pt x="54" y="17"/>
                    </a:lnTo>
                    <a:lnTo>
                      <a:pt x="50" y="19"/>
                    </a:lnTo>
                    <a:lnTo>
                      <a:pt x="48" y="19"/>
                    </a:lnTo>
                    <a:lnTo>
                      <a:pt x="44" y="21"/>
                    </a:lnTo>
                    <a:lnTo>
                      <a:pt x="42" y="21"/>
                    </a:lnTo>
                    <a:lnTo>
                      <a:pt x="39" y="23"/>
                    </a:lnTo>
                    <a:lnTo>
                      <a:pt x="35" y="23"/>
                    </a:lnTo>
                    <a:lnTo>
                      <a:pt x="33" y="23"/>
                    </a:lnTo>
                    <a:lnTo>
                      <a:pt x="29" y="23"/>
                    </a:lnTo>
                    <a:lnTo>
                      <a:pt x="27" y="23"/>
                    </a:lnTo>
                    <a:lnTo>
                      <a:pt x="23" y="23"/>
                    </a:lnTo>
                    <a:lnTo>
                      <a:pt x="21" y="25"/>
                    </a:lnTo>
                    <a:lnTo>
                      <a:pt x="17" y="25"/>
                    </a:lnTo>
                    <a:lnTo>
                      <a:pt x="14" y="25"/>
                    </a:lnTo>
                    <a:lnTo>
                      <a:pt x="12" y="25"/>
                    </a:lnTo>
                    <a:lnTo>
                      <a:pt x="10" y="25"/>
                    </a:lnTo>
                    <a:lnTo>
                      <a:pt x="8" y="25"/>
                    </a:lnTo>
                    <a:lnTo>
                      <a:pt x="6" y="25"/>
                    </a:lnTo>
                    <a:lnTo>
                      <a:pt x="4" y="25"/>
                    </a:lnTo>
                    <a:lnTo>
                      <a:pt x="2" y="25"/>
                    </a:lnTo>
                    <a:lnTo>
                      <a:pt x="2" y="27"/>
                    </a:lnTo>
                    <a:lnTo>
                      <a:pt x="2" y="29"/>
                    </a:lnTo>
                    <a:lnTo>
                      <a:pt x="2" y="31"/>
                    </a:lnTo>
                    <a:lnTo>
                      <a:pt x="0" y="33"/>
                    </a:lnTo>
                    <a:lnTo>
                      <a:pt x="0" y="34"/>
                    </a:lnTo>
                    <a:lnTo>
                      <a:pt x="0" y="36"/>
                    </a:lnTo>
                    <a:lnTo>
                      <a:pt x="0" y="38"/>
                    </a:lnTo>
                    <a:lnTo>
                      <a:pt x="0" y="40"/>
                    </a:lnTo>
                    <a:lnTo>
                      <a:pt x="2" y="40"/>
                    </a:lnTo>
                    <a:lnTo>
                      <a:pt x="2" y="42"/>
                    </a:lnTo>
                    <a:lnTo>
                      <a:pt x="2" y="44"/>
                    </a:lnTo>
                    <a:lnTo>
                      <a:pt x="4" y="44"/>
                    </a:lnTo>
                    <a:lnTo>
                      <a:pt x="4" y="42"/>
                    </a:lnTo>
                    <a:lnTo>
                      <a:pt x="4" y="40"/>
                    </a:lnTo>
                    <a:lnTo>
                      <a:pt x="2" y="38"/>
                    </a:lnTo>
                    <a:lnTo>
                      <a:pt x="2" y="36"/>
                    </a:lnTo>
                    <a:lnTo>
                      <a:pt x="4" y="34"/>
                    </a:lnTo>
                    <a:lnTo>
                      <a:pt x="4" y="33"/>
                    </a:lnTo>
                    <a:lnTo>
                      <a:pt x="4" y="31"/>
                    </a:lnTo>
                    <a:lnTo>
                      <a:pt x="6" y="29"/>
                    </a:lnTo>
                    <a:lnTo>
                      <a:pt x="8" y="29"/>
                    </a:lnTo>
                    <a:lnTo>
                      <a:pt x="10" y="29"/>
                    </a:lnTo>
                    <a:lnTo>
                      <a:pt x="12" y="29"/>
                    </a:lnTo>
                    <a:lnTo>
                      <a:pt x="14" y="29"/>
                    </a:lnTo>
                    <a:lnTo>
                      <a:pt x="16" y="29"/>
                    </a:lnTo>
                    <a:lnTo>
                      <a:pt x="17" y="29"/>
                    </a:lnTo>
                    <a:lnTo>
                      <a:pt x="19" y="29"/>
                    </a:lnTo>
                    <a:lnTo>
                      <a:pt x="21" y="27"/>
                    </a:lnTo>
                    <a:lnTo>
                      <a:pt x="25" y="27"/>
                    </a:lnTo>
                    <a:lnTo>
                      <a:pt x="27" y="27"/>
                    </a:lnTo>
                    <a:lnTo>
                      <a:pt x="31" y="27"/>
                    </a:lnTo>
                    <a:lnTo>
                      <a:pt x="33" y="27"/>
                    </a:lnTo>
                    <a:lnTo>
                      <a:pt x="35" y="27"/>
                    </a:lnTo>
                    <a:lnTo>
                      <a:pt x="39" y="27"/>
                    </a:lnTo>
                    <a:lnTo>
                      <a:pt x="40" y="27"/>
                    </a:lnTo>
                    <a:lnTo>
                      <a:pt x="42" y="25"/>
                    </a:lnTo>
                    <a:lnTo>
                      <a:pt x="46" y="25"/>
                    </a:lnTo>
                    <a:lnTo>
                      <a:pt x="50" y="23"/>
                    </a:lnTo>
                    <a:lnTo>
                      <a:pt x="52" y="21"/>
                    </a:lnTo>
                    <a:lnTo>
                      <a:pt x="56" y="19"/>
                    </a:lnTo>
                    <a:lnTo>
                      <a:pt x="58" y="19"/>
                    </a:lnTo>
                    <a:lnTo>
                      <a:pt x="62" y="17"/>
                    </a:lnTo>
                    <a:lnTo>
                      <a:pt x="65" y="15"/>
                    </a:lnTo>
                    <a:lnTo>
                      <a:pt x="67" y="13"/>
                    </a:lnTo>
                    <a:lnTo>
                      <a:pt x="71" y="11"/>
                    </a:lnTo>
                    <a:lnTo>
                      <a:pt x="77" y="11"/>
                    </a:lnTo>
                    <a:lnTo>
                      <a:pt x="81" y="10"/>
                    </a:lnTo>
                    <a:lnTo>
                      <a:pt x="87" y="8"/>
                    </a:lnTo>
                    <a:lnTo>
                      <a:pt x="90" y="8"/>
                    </a:lnTo>
                    <a:lnTo>
                      <a:pt x="96" y="6"/>
                    </a:lnTo>
                    <a:lnTo>
                      <a:pt x="100" y="6"/>
                    </a:lnTo>
                    <a:lnTo>
                      <a:pt x="106" y="4"/>
                    </a:lnTo>
                    <a:lnTo>
                      <a:pt x="111" y="4"/>
                    </a:lnTo>
                    <a:lnTo>
                      <a:pt x="119" y="4"/>
                    </a:lnTo>
                    <a:lnTo>
                      <a:pt x="125" y="4"/>
                    </a:lnTo>
                    <a:lnTo>
                      <a:pt x="131" y="4"/>
                    </a:lnTo>
                    <a:lnTo>
                      <a:pt x="138" y="4"/>
                    </a:lnTo>
                    <a:lnTo>
                      <a:pt x="144" y="4"/>
                    </a:lnTo>
                    <a:lnTo>
                      <a:pt x="152" y="4"/>
                    </a:lnTo>
                    <a:lnTo>
                      <a:pt x="158" y="4"/>
                    </a:lnTo>
                    <a:lnTo>
                      <a:pt x="161" y="6"/>
                    </a:lnTo>
                    <a:lnTo>
                      <a:pt x="165" y="6"/>
                    </a:lnTo>
                    <a:lnTo>
                      <a:pt x="169" y="6"/>
                    </a:lnTo>
                    <a:lnTo>
                      <a:pt x="173" y="8"/>
                    </a:lnTo>
                    <a:lnTo>
                      <a:pt x="177" y="8"/>
                    </a:lnTo>
                    <a:lnTo>
                      <a:pt x="181" y="8"/>
                    </a:lnTo>
                    <a:lnTo>
                      <a:pt x="184" y="10"/>
                    </a:lnTo>
                    <a:lnTo>
                      <a:pt x="188" y="10"/>
                    </a:lnTo>
                    <a:lnTo>
                      <a:pt x="190" y="11"/>
                    </a:lnTo>
                    <a:lnTo>
                      <a:pt x="194" y="13"/>
                    </a:lnTo>
                    <a:lnTo>
                      <a:pt x="198" y="13"/>
                    </a:lnTo>
                    <a:lnTo>
                      <a:pt x="202" y="15"/>
                    </a:lnTo>
                    <a:lnTo>
                      <a:pt x="204" y="15"/>
                    </a:lnTo>
                    <a:lnTo>
                      <a:pt x="207" y="17"/>
                    </a:lnTo>
                    <a:lnTo>
                      <a:pt x="211" y="19"/>
                    </a:lnTo>
                    <a:lnTo>
                      <a:pt x="213" y="19"/>
                    </a:lnTo>
                    <a:lnTo>
                      <a:pt x="229" y="27"/>
                    </a:lnTo>
                    <a:lnTo>
                      <a:pt x="230" y="27"/>
                    </a:lnTo>
                    <a:lnTo>
                      <a:pt x="230" y="29"/>
                    </a:lnTo>
                    <a:lnTo>
                      <a:pt x="230" y="31"/>
                    </a:lnTo>
                    <a:lnTo>
                      <a:pt x="229" y="33"/>
                    </a:lnTo>
                    <a:lnTo>
                      <a:pt x="230" y="33"/>
                    </a:lnTo>
                    <a:lnTo>
                      <a:pt x="234" y="33"/>
                    </a:lnTo>
                    <a:lnTo>
                      <a:pt x="240" y="33"/>
                    </a:lnTo>
                    <a:lnTo>
                      <a:pt x="246" y="33"/>
                    </a:lnTo>
                    <a:lnTo>
                      <a:pt x="252" y="33"/>
                    </a:lnTo>
                    <a:lnTo>
                      <a:pt x="257" y="33"/>
                    </a:lnTo>
                    <a:lnTo>
                      <a:pt x="261" y="33"/>
                    </a:lnTo>
                    <a:lnTo>
                      <a:pt x="267" y="34"/>
                    </a:lnTo>
                    <a:lnTo>
                      <a:pt x="273" y="34"/>
                    </a:lnTo>
                    <a:lnTo>
                      <a:pt x="278" y="34"/>
                    </a:lnTo>
                    <a:lnTo>
                      <a:pt x="284" y="36"/>
                    </a:lnTo>
                    <a:lnTo>
                      <a:pt x="290" y="38"/>
                    </a:lnTo>
                    <a:lnTo>
                      <a:pt x="296" y="40"/>
                    </a:lnTo>
                    <a:lnTo>
                      <a:pt x="301" y="42"/>
                    </a:lnTo>
                    <a:lnTo>
                      <a:pt x="307" y="44"/>
                    </a:lnTo>
                    <a:lnTo>
                      <a:pt x="313" y="48"/>
                    </a:lnTo>
                    <a:lnTo>
                      <a:pt x="317" y="50"/>
                    </a:lnTo>
                    <a:lnTo>
                      <a:pt x="321" y="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388" name="Freeform 45"/>
              <p:cNvSpPr>
                <a:spLocks/>
              </p:cNvSpPr>
              <p:nvPr/>
            </p:nvSpPr>
            <p:spPr bwMode="auto">
              <a:xfrm>
                <a:off x="2250" y="2307"/>
                <a:ext cx="42" cy="40"/>
              </a:xfrm>
              <a:custGeom>
                <a:avLst/>
                <a:gdLst>
                  <a:gd name="T0" fmla="*/ 21 w 42"/>
                  <a:gd name="T1" fmla="*/ 0 h 40"/>
                  <a:gd name="T2" fmla="*/ 25 w 42"/>
                  <a:gd name="T3" fmla="*/ 0 h 40"/>
                  <a:gd name="T4" fmla="*/ 29 w 42"/>
                  <a:gd name="T5" fmla="*/ 0 h 40"/>
                  <a:gd name="T6" fmla="*/ 32 w 42"/>
                  <a:gd name="T7" fmla="*/ 2 h 40"/>
                  <a:gd name="T8" fmla="*/ 36 w 42"/>
                  <a:gd name="T9" fmla="*/ 6 h 40"/>
                  <a:gd name="T10" fmla="*/ 38 w 42"/>
                  <a:gd name="T11" fmla="*/ 8 h 40"/>
                  <a:gd name="T12" fmla="*/ 40 w 42"/>
                  <a:gd name="T13" fmla="*/ 12 h 40"/>
                  <a:gd name="T14" fmla="*/ 42 w 42"/>
                  <a:gd name="T15" fmla="*/ 15 h 40"/>
                  <a:gd name="T16" fmla="*/ 42 w 42"/>
                  <a:gd name="T17" fmla="*/ 19 h 40"/>
                  <a:gd name="T18" fmla="*/ 42 w 42"/>
                  <a:gd name="T19" fmla="*/ 23 h 40"/>
                  <a:gd name="T20" fmla="*/ 40 w 42"/>
                  <a:gd name="T21" fmla="*/ 27 h 40"/>
                  <a:gd name="T22" fmla="*/ 38 w 42"/>
                  <a:gd name="T23" fmla="*/ 31 h 40"/>
                  <a:gd name="T24" fmla="*/ 36 w 42"/>
                  <a:gd name="T25" fmla="*/ 35 h 40"/>
                  <a:gd name="T26" fmla="*/ 32 w 42"/>
                  <a:gd name="T27" fmla="*/ 36 h 40"/>
                  <a:gd name="T28" fmla="*/ 29 w 42"/>
                  <a:gd name="T29" fmla="*/ 38 h 40"/>
                  <a:gd name="T30" fmla="*/ 25 w 42"/>
                  <a:gd name="T31" fmla="*/ 40 h 40"/>
                  <a:gd name="T32" fmla="*/ 21 w 42"/>
                  <a:gd name="T33" fmla="*/ 40 h 40"/>
                  <a:gd name="T34" fmla="*/ 17 w 42"/>
                  <a:gd name="T35" fmla="*/ 40 h 40"/>
                  <a:gd name="T36" fmla="*/ 13 w 42"/>
                  <a:gd name="T37" fmla="*/ 38 h 40"/>
                  <a:gd name="T38" fmla="*/ 9 w 42"/>
                  <a:gd name="T39" fmla="*/ 36 h 40"/>
                  <a:gd name="T40" fmla="*/ 7 w 42"/>
                  <a:gd name="T41" fmla="*/ 35 h 40"/>
                  <a:gd name="T42" fmla="*/ 4 w 42"/>
                  <a:gd name="T43" fmla="*/ 31 h 40"/>
                  <a:gd name="T44" fmla="*/ 2 w 42"/>
                  <a:gd name="T45" fmla="*/ 27 h 40"/>
                  <a:gd name="T46" fmla="*/ 2 w 42"/>
                  <a:gd name="T47" fmla="*/ 23 h 40"/>
                  <a:gd name="T48" fmla="*/ 0 w 42"/>
                  <a:gd name="T49" fmla="*/ 19 h 40"/>
                  <a:gd name="T50" fmla="*/ 2 w 42"/>
                  <a:gd name="T51" fmla="*/ 15 h 40"/>
                  <a:gd name="T52" fmla="*/ 2 w 42"/>
                  <a:gd name="T53" fmla="*/ 12 h 40"/>
                  <a:gd name="T54" fmla="*/ 4 w 42"/>
                  <a:gd name="T55" fmla="*/ 8 h 40"/>
                  <a:gd name="T56" fmla="*/ 7 w 42"/>
                  <a:gd name="T57" fmla="*/ 6 h 40"/>
                  <a:gd name="T58" fmla="*/ 9 w 42"/>
                  <a:gd name="T59" fmla="*/ 2 h 40"/>
                  <a:gd name="T60" fmla="*/ 13 w 42"/>
                  <a:gd name="T61" fmla="*/ 0 h 40"/>
                  <a:gd name="T62" fmla="*/ 17 w 42"/>
                  <a:gd name="T63" fmla="*/ 0 h 40"/>
                  <a:gd name="T64" fmla="*/ 21 w 42"/>
                  <a:gd name="T65" fmla="*/ 0 h 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
                  <a:gd name="T100" fmla="*/ 0 h 40"/>
                  <a:gd name="T101" fmla="*/ 42 w 42"/>
                  <a:gd name="T102" fmla="*/ 40 h 4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 h="40">
                    <a:moveTo>
                      <a:pt x="21" y="0"/>
                    </a:moveTo>
                    <a:lnTo>
                      <a:pt x="25" y="0"/>
                    </a:lnTo>
                    <a:lnTo>
                      <a:pt x="29" y="0"/>
                    </a:lnTo>
                    <a:lnTo>
                      <a:pt x="32" y="2"/>
                    </a:lnTo>
                    <a:lnTo>
                      <a:pt x="36" y="6"/>
                    </a:lnTo>
                    <a:lnTo>
                      <a:pt x="38" y="8"/>
                    </a:lnTo>
                    <a:lnTo>
                      <a:pt x="40" y="12"/>
                    </a:lnTo>
                    <a:lnTo>
                      <a:pt x="42" y="15"/>
                    </a:lnTo>
                    <a:lnTo>
                      <a:pt x="42" y="19"/>
                    </a:lnTo>
                    <a:lnTo>
                      <a:pt x="42" y="23"/>
                    </a:lnTo>
                    <a:lnTo>
                      <a:pt x="40" y="27"/>
                    </a:lnTo>
                    <a:lnTo>
                      <a:pt x="38" y="31"/>
                    </a:lnTo>
                    <a:lnTo>
                      <a:pt x="36" y="35"/>
                    </a:lnTo>
                    <a:lnTo>
                      <a:pt x="32" y="36"/>
                    </a:lnTo>
                    <a:lnTo>
                      <a:pt x="29" y="38"/>
                    </a:lnTo>
                    <a:lnTo>
                      <a:pt x="25" y="40"/>
                    </a:lnTo>
                    <a:lnTo>
                      <a:pt x="21" y="40"/>
                    </a:lnTo>
                    <a:lnTo>
                      <a:pt x="17" y="40"/>
                    </a:lnTo>
                    <a:lnTo>
                      <a:pt x="13" y="38"/>
                    </a:lnTo>
                    <a:lnTo>
                      <a:pt x="9" y="36"/>
                    </a:lnTo>
                    <a:lnTo>
                      <a:pt x="7" y="35"/>
                    </a:lnTo>
                    <a:lnTo>
                      <a:pt x="4" y="31"/>
                    </a:lnTo>
                    <a:lnTo>
                      <a:pt x="2" y="27"/>
                    </a:lnTo>
                    <a:lnTo>
                      <a:pt x="2" y="23"/>
                    </a:lnTo>
                    <a:lnTo>
                      <a:pt x="0" y="19"/>
                    </a:lnTo>
                    <a:lnTo>
                      <a:pt x="2" y="15"/>
                    </a:lnTo>
                    <a:lnTo>
                      <a:pt x="2" y="12"/>
                    </a:lnTo>
                    <a:lnTo>
                      <a:pt x="4" y="8"/>
                    </a:lnTo>
                    <a:lnTo>
                      <a:pt x="7" y="6"/>
                    </a:lnTo>
                    <a:lnTo>
                      <a:pt x="9" y="2"/>
                    </a:lnTo>
                    <a:lnTo>
                      <a:pt x="13" y="0"/>
                    </a:lnTo>
                    <a:lnTo>
                      <a:pt x="17" y="0"/>
                    </a:lnTo>
                    <a:lnTo>
                      <a:pt x="21"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389" name="Freeform 46"/>
              <p:cNvSpPr>
                <a:spLocks/>
              </p:cNvSpPr>
              <p:nvPr/>
            </p:nvSpPr>
            <p:spPr bwMode="auto">
              <a:xfrm>
                <a:off x="2255" y="2311"/>
                <a:ext cx="31" cy="32"/>
              </a:xfrm>
              <a:custGeom>
                <a:avLst/>
                <a:gdLst>
                  <a:gd name="T0" fmla="*/ 16 w 31"/>
                  <a:gd name="T1" fmla="*/ 0 h 32"/>
                  <a:gd name="T2" fmla="*/ 20 w 31"/>
                  <a:gd name="T3" fmla="*/ 0 h 32"/>
                  <a:gd name="T4" fmla="*/ 22 w 31"/>
                  <a:gd name="T5" fmla="*/ 2 h 32"/>
                  <a:gd name="T6" fmla="*/ 25 w 31"/>
                  <a:gd name="T7" fmla="*/ 2 h 32"/>
                  <a:gd name="T8" fmla="*/ 27 w 31"/>
                  <a:gd name="T9" fmla="*/ 4 h 32"/>
                  <a:gd name="T10" fmla="*/ 29 w 31"/>
                  <a:gd name="T11" fmla="*/ 8 h 32"/>
                  <a:gd name="T12" fmla="*/ 31 w 31"/>
                  <a:gd name="T13" fmla="*/ 9 h 32"/>
                  <a:gd name="T14" fmla="*/ 31 w 31"/>
                  <a:gd name="T15" fmla="*/ 13 h 32"/>
                  <a:gd name="T16" fmla="*/ 31 w 31"/>
                  <a:gd name="T17" fmla="*/ 15 h 32"/>
                  <a:gd name="T18" fmla="*/ 31 w 31"/>
                  <a:gd name="T19" fmla="*/ 19 h 32"/>
                  <a:gd name="T20" fmla="*/ 31 w 31"/>
                  <a:gd name="T21" fmla="*/ 23 h 32"/>
                  <a:gd name="T22" fmla="*/ 29 w 31"/>
                  <a:gd name="T23" fmla="*/ 25 h 32"/>
                  <a:gd name="T24" fmla="*/ 27 w 31"/>
                  <a:gd name="T25" fmla="*/ 27 h 32"/>
                  <a:gd name="T26" fmla="*/ 25 w 31"/>
                  <a:gd name="T27" fmla="*/ 29 h 32"/>
                  <a:gd name="T28" fmla="*/ 22 w 31"/>
                  <a:gd name="T29" fmla="*/ 31 h 32"/>
                  <a:gd name="T30" fmla="*/ 20 w 31"/>
                  <a:gd name="T31" fmla="*/ 31 h 32"/>
                  <a:gd name="T32" fmla="*/ 16 w 31"/>
                  <a:gd name="T33" fmla="*/ 32 h 32"/>
                  <a:gd name="T34" fmla="*/ 14 w 31"/>
                  <a:gd name="T35" fmla="*/ 31 h 32"/>
                  <a:gd name="T36" fmla="*/ 10 w 31"/>
                  <a:gd name="T37" fmla="*/ 31 h 32"/>
                  <a:gd name="T38" fmla="*/ 8 w 31"/>
                  <a:gd name="T39" fmla="*/ 29 h 32"/>
                  <a:gd name="T40" fmla="*/ 4 w 31"/>
                  <a:gd name="T41" fmla="*/ 27 h 32"/>
                  <a:gd name="T42" fmla="*/ 2 w 31"/>
                  <a:gd name="T43" fmla="*/ 25 h 32"/>
                  <a:gd name="T44" fmla="*/ 2 w 31"/>
                  <a:gd name="T45" fmla="*/ 23 h 32"/>
                  <a:gd name="T46" fmla="*/ 0 w 31"/>
                  <a:gd name="T47" fmla="*/ 19 h 32"/>
                  <a:gd name="T48" fmla="*/ 0 w 31"/>
                  <a:gd name="T49" fmla="*/ 15 h 32"/>
                  <a:gd name="T50" fmla="*/ 0 w 31"/>
                  <a:gd name="T51" fmla="*/ 13 h 32"/>
                  <a:gd name="T52" fmla="*/ 2 w 31"/>
                  <a:gd name="T53" fmla="*/ 9 h 32"/>
                  <a:gd name="T54" fmla="*/ 2 w 31"/>
                  <a:gd name="T55" fmla="*/ 8 h 32"/>
                  <a:gd name="T56" fmla="*/ 4 w 31"/>
                  <a:gd name="T57" fmla="*/ 4 h 32"/>
                  <a:gd name="T58" fmla="*/ 8 w 31"/>
                  <a:gd name="T59" fmla="*/ 2 h 32"/>
                  <a:gd name="T60" fmla="*/ 10 w 31"/>
                  <a:gd name="T61" fmla="*/ 2 h 32"/>
                  <a:gd name="T62" fmla="*/ 14 w 31"/>
                  <a:gd name="T63" fmla="*/ 0 h 32"/>
                  <a:gd name="T64" fmla="*/ 16 w 31"/>
                  <a:gd name="T65" fmla="*/ 0 h 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
                  <a:gd name="T100" fmla="*/ 0 h 32"/>
                  <a:gd name="T101" fmla="*/ 31 w 31"/>
                  <a:gd name="T102" fmla="*/ 32 h 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 h="32">
                    <a:moveTo>
                      <a:pt x="16" y="0"/>
                    </a:moveTo>
                    <a:lnTo>
                      <a:pt x="20" y="0"/>
                    </a:lnTo>
                    <a:lnTo>
                      <a:pt x="22" y="2"/>
                    </a:lnTo>
                    <a:lnTo>
                      <a:pt x="25" y="2"/>
                    </a:lnTo>
                    <a:lnTo>
                      <a:pt x="27" y="4"/>
                    </a:lnTo>
                    <a:lnTo>
                      <a:pt x="29" y="8"/>
                    </a:lnTo>
                    <a:lnTo>
                      <a:pt x="31" y="9"/>
                    </a:lnTo>
                    <a:lnTo>
                      <a:pt x="31" y="13"/>
                    </a:lnTo>
                    <a:lnTo>
                      <a:pt x="31" y="15"/>
                    </a:lnTo>
                    <a:lnTo>
                      <a:pt x="31" y="19"/>
                    </a:lnTo>
                    <a:lnTo>
                      <a:pt x="31" y="23"/>
                    </a:lnTo>
                    <a:lnTo>
                      <a:pt x="29" y="25"/>
                    </a:lnTo>
                    <a:lnTo>
                      <a:pt x="27" y="27"/>
                    </a:lnTo>
                    <a:lnTo>
                      <a:pt x="25" y="29"/>
                    </a:lnTo>
                    <a:lnTo>
                      <a:pt x="22" y="31"/>
                    </a:lnTo>
                    <a:lnTo>
                      <a:pt x="20" y="31"/>
                    </a:lnTo>
                    <a:lnTo>
                      <a:pt x="16" y="32"/>
                    </a:lnTo>
                    <a:lnTo>
                      <a:pt x="14" y="31"/>
                    </a:lnTo>
                    <a:lnTo>
                      <a:pt x="10" y="31"/>
                    </a:lnTo>
                    <a:lnTo>
                      <a:pt x="8" y="29"/>
                    </a:lnTo>
                    <a:lnTo>
                      <a:pt x="4" y="27"/>
                    </a:lnTo>
                    <a:lnTo>
                      <a:pt x="2" y="25"/>
                    </a:lnTo>
                    <a:lnTo>
                      <a:pt x="2" y="23"/>
                    </a:lnTo>
                    <a:lnTo>
                      <a:pt x="0" y="19"/>
                    </a:lnTo>
                    <a:lnTo>
                      <a:pt x="0" y="15"/>
                    </a:lnTo>
                    <a:lnTo>
                      <a:pt x="0" y="13"/>
                    </a:lnTo>
                    <a:lnTo>
                      <a:pt x="2" y="9"/>
                    </a:lnTo>
                    <a:lnTo>
                      <a:pt x="2" y="8"/>
                    </a:lnTo>
                    <a:lnTo>
                      <a:pt x="4" y="4"/>
                    </a:lnTo>
                    <a:lnTo>
                      <a:pt x="8" y="2"/>
                    </a:lnTo>
                    <a:lnTo>
                      <a:pt x="10" y="2"/>
                    </a:lnTo>
                    <a:lnTo>
                      <a:pt x="14" y="0"/>
                    </a:lnTo>
                    <a:lnTo>
                      <a:pt x="16"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390" name="Freeform 47"/>
              <p:cNvSpPr>
                <a:spLocks/>
              </p:cNvSpPr>
              <p:nvPr/>
            </p:nvSpPr>
            <p:spPr bwMode="auto">
              <a:xfrm>
                <a:off x="2451" y="2307"/>
                <a:ext cx="40" cy="40"/>
              </a:xfrm>
              <a:custGeom>
                <a:avLst/>
                <a:gdLst>
                  <a:gd name="T0" fmla="*/ 21 w 40"/>
                  <a:gd name="T1" fmla="*/ 0 h 40"/>
                  <a:gd name="T2" fmla="*/ 25 w 40"/>
                  <a:gd name="T3" fmla="*/ 0 h 40"/>
                  <a:gd name="T4" fmla="*/ 29 w 40"/>
                  <a:gd name="T5" fmla="*/ 0 h 40"/>
                  <a:gd name="T6" fmla="*/ 33 w 40"/>
                  <a:gd name="T7" fmla="*/ 2 h 40"/>
                  <a:gd name="T8" fmla="*/ 35 w 40"/>
                  <a:gd name="T9" fmla="*/ 6 h 40"/>
                  <a:gd name="T10" fmla="*/ 39 w 40"/>
                  <a:gd name="T11" fmla="*/ 8 h 40"/>
                  <a:gd name="T12" fmla="*/ 40 w 40"/>
                  <a:gd name="T13" fmla="*/ 12 h 40"/>
                  <a:gd name="T14" fmla="*/ 40 w 40"/>
                  <a:gd name="T15" fmla="*/ 15 h 40"/>
                  <a:gd name="T16" fmla="*/ 40 w 40"/>
                  <a:gd name="T17" fmla="*/ 19 h 40"/>
                  <a:gd name="T18" fmla="*/ 40 w 40"/>
                  <a:gd name="T19" fmla="*/ 23 h 40"/>
                  <a:gd name="T20" fmla="*/ 40 w 40"/>
                  <a:gd name="T21" fmla="*/ 27 h 40"/>
                  <a:gd name="T22" fmla="*/ 39 w 40"/>
                  <a:gd name="T23" fmla="*/ 31 h 40"/>
                  <a:gd name="T24" fmla="*/ 35 w 40"/>
                  <a:gd name="T25" fmla="*/ 35 h 40"/>
                  <a:gd name="T26" fmla="*/ 33 w 40"/>
                  <a:gd name="T27" fmla="*/ 36 h 40"/>
                  <a:gd name="T28" fmla="*/ 29 w 40"/>
                  <a:gd name="T29" fmla="*/ 38 h 40"/>
                  <a:gd name="T30" fmla="*/ 25 w 40"/>
                  <a:gd name="T31" fmla="*/ 40 h 40"/>
                  <a:gd name="T32" fmla="*/ 21 w 40"/>
                  <a:gd name="T33" fmla="*/ 40 h 40"/>
                  <a:gd name="T34" fmla="*/ 17 w 40"/>
                  <a:gd name="T35" fmla="*/ 40 h 40"/>
                  <a:gd name="T36" fmla="*/ 14 w 40"/>
                  <a:gd name="T37" fmla="*/ 38 h 40"/>
                  <a:gd name="T38" fmla="*/ 10 w 40"/>
                  <a:gd name="T39" fmla="*/ 36 h 40"/>
                  <a:gd name="T40" fmla="*/ 6 w 40"/>
                  <a:gd name="T41" fmla="*/ 35 h 40"/>
                  <a:gd name="T42" fmla="*/ 4 w 40"/>
                  <a:gd name="T43" fmla="*/ 31 h 40"/>
                  <a:gd name="T44" fmla="*/ 2 w 40"/>
                  <a:gd name="T45" fmla="*/ 27 h 40"/>
                  <a:gd name="T46" fmla="*/ 0 w 40"/>
                  <a:gd name="T47" fmla="*/ 23 h 40"/>
                  <a:gd name="T48" fmla="*/ 0 w 40"/>
                  <a:gd name="T49" fmla="*/ 19 h 40"/>
                  <a:gd name="T50" fmla="*/ 0 w 40"/>
                  <a:gd name="T51" fmla="*/ 15 h 40"/>
                  <a:gd name="T52" fmla="*/ 2 w 40"/>
                  <a:gd name="T53" fmla="*/ 12 h 40"/>
                  <a:gd name="T54" fmla="*/ 4 w 40"/>
                  <a:gd name="T55" fmla="*/ 8 h 40"/>
                  <a:gd name="T56" fmla="*/ 6 w 40"/>
                  <a:gd name="T57" fmla="*/ 6 h 40"/>
                  <a:gd name="T58" fmla="*/ 10 w 40"/>
                  <a:gd name="T59" fmla="*/ 2 h 40"/>
                  <a:gd name="T60" fmla="*/ 14 w 40"/>
                  <a:gd name="T61" fmla="*/ 0 h 40"/>
                  <a:gd name="T62" fmla="*/ 17 w 40"/>
                  <a:gd name="T63" fmla="*/ 0 h 40"/>
                  <a:gd name="T64" fmla="*/ 21 w 40"/>
                  <a:gd name="T65" fmla="*/ 0 h 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0"/>
                  <a:gd name="T100" fmla="*/ 0 h 40"/>
                  <a:gd name="T101" fmla="*/ 40 w 40"/>
                  <a:gd name="T102" fmla="*/ 40 h 4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0" h="40">
                    <a:moveTo>
                      <a:pt x="21" y="0"/>
                    </a:moveTo>
                    <a:lnTo>
                      <a:pt x="25" y="0"/>
                    </a:lnTo>
                    <a:lnTo>
                      <a:pt x="29" y="0"/>
                    </a:lnTo>
                    <a:lnTo>
                      <a:pt x="33" y="2"/>
                    </a:lnTo>
                    <a:lnTo>
                      <a:pt x="35" y="6"/>
                    </a:lnTo>
                    <a:lnTo>
                      <a:pt x="39" y="8"/>
                    </a:lnTo>
                    <a:lnTo>
                      <a:pt x="40" y="12"/>
                    </a:lnTo>
                    <a:lnTo>
                      <a:pt x="40" y="15"/>
                    </a:lnTo>
                    <a:lnTo>
                      <a:pt x="40" y="19"/>
                    </a:lnTo>
                    <a:lnTo>
                      <a:pt x="40" y="23"/>
                    </a:lnTo>
                    <a:lnTo>
                      <a:pt x="40" y="27"/>
                    </a:lnTo>
                    <a:lnTo>
                      <a:pt x="39" y="31"/>
                    </a:lnTo>
                    <a:lnTo>
                      <a:pt x="35" y="35"/>
                    </a:lnTo>
                    <a:lnTo>
                      <a:pt x="33" y="36"/>
                    </a:lnTo>
                    <a:lnTo>
                      <a:pt x="29" y="38"/>
                    </a:lnTo>
                    <a:lnTo>
                      <a:pt x="25" y="40"/>
                    </a:lnTo>
                    <a:lnTo>
                      <a:pt x="21" y="40"/>
                    </a:lnTo>
                    <a:lnTo>
                      <a:pt x="17" y="40"/>
                    </a:lnTo>
                    <a:lnTo>
                      <a:pt x="14" y="38"/>
                    </a:lnTo>
                    <a:lnTo>
                      <a:pt x="10" y="36"/>
                    </a:lnTo>
                    <a:lnTo>
                      <a:pt x="6" y="35"/>
                    </a:lnTo>
                    <a:lnTo>
                      <a:pt x="4" y="31"/>
                    </a:lnTo>
                    <a:lnTo>
                      <a:pt x="2" y="27"/>
                    </a:lnTo>
                    <a:lnTo>
                      <a:pt x="0" y="23"/>
                    </a:lnTo>
                    <a:lnTo>
                      <a:pt x="0" y="19"/>
                    </a:lnTo>
                    <a:lnTo>
                      <a:pt x="0" y="15"/>
                    </a:lnTo>
                    <a:lnTo>
                      <a:pt x="2" y="12"/>
                    </a:lnTo>
                    <a:lnTo>
                      <a:pt x="4" y="8"/>
                    </a:lnTo>
                    <a:lnTo>
                      <a:pt x="6" y="6"/>
                    </a:lnTo>
                    <a:lnTo>
                      <a:pt x="10" y="2"/>
                    </a:lnTo>
                    <a:lnTo>
                      <a:pt x="14" y="0"/>
                    </a:lnTo>
                    <a:lnTo>
                      <a:pt x="17" y="0"/>
                    </a:lnTo>
                    <a:lnTo>
                      <a:pt x="21"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391" name="Freeform 48"/>
              <p:cNvSpPr>
                <a:spLocks/>
              </p:cNvSpPr>
              <p:nvPr/>
            </p:nvSpPr>
            <p:spPr bwMode="auto">
              <a:xfrm>
                <a:off x="2455" y="2311"/>
                <a:ext cx="33" cy="32"/>
              </a:xfrm>
              <a:custGeom>
                <a:avLst/>
                <a:gdLst>
                  <a:gd name="T0" fmla="*/ 17 w 33"/>
                  <a:gd name="T1" fmla="*/ 0 h 32"/>
                  <a:gd name="T2" fmla="*/ 19 w 33"/>
                  <a:gd name="T3" fmla="*/ 0 h 32"/>
                  <a:gd name="T4" fmla="*/ 23 w 33"/>
                  <a:gd name="T5" fmla="*/ 2 h 32"/>
                  <a:gd name="T6" fmla="*/ 25 w 33"/>
                  <a:gd name="T7" fmla="*/ 2 h 32"/>
                  <a:gd name="T8" fmla="*/ 29 w 33"/>
                  <a:gd name="T9" fmla="*/ 4 h 32"/>
                  <a:gd name="T10" fmla="*/ 31 w 33"/>
                  <a:gd name="T11" fmla="*/ 8 h 32"/>
                  <a:gd name="T12" fmla="*/ 31 w 33"/>
                  <a:gd name="T13" fmla="*/ 9 h 32"/>
                  <a:gd name="T14" fmla="*/ 33 w 33"/>
                  <a:gd name="T15" fmla="*/ 13 h 32"/>
                  <a:gd name="T16" fmla="*/ 33 w 33"/>
                  <a:gd name="T17" fmla="*/ 15 h 32"/>
                  <a:gd name="T18" fmla="*/ 33 w 33"/>
                  <a:gd name="T19" fmla="*/ 19 h 32"/>
                  <a:gd name="T20" fmla="*/ 31 w 33"/>
                  <a:gd name="T21" fmla="*/ 21 h 32"/>
                  <a:gd name="T22" fmla="*/ 31 w 33"/>
                  <a:gd name="T23" fmla="*/ 25 h 32"/>
                  <a:gd name="T24" fmla="*/ 29 w 33"/>
                  <a:gd name="T25" fmla="*/ 27 h 32"/>
                  <a:gd name="T26" fmla="*/ 25 w 33"/>
                  <a:gd name="T27" fmla="*/ 29 h 32"/>
                  <a:gd name="T28" fmla="*/ 23 w 33"/>
                  <a:gd name="T29" fmla="*/ 31 h 32"/>
                  <a:gd name="T30" fmla="*/ 19 w 33"/>
                  <a:gd name="T31" fmla="*/ 31 h 32"/>
                  <a:gd name="T32" fmla="*/ 17 w 33"/>
                  <a:gd name="T33" fmla="*/ 32 h 32"/>
                  <a:gd name="T34" fmla="*/ 13 w 33"/>
                  <a:gd name="T35" fmla="*/ 31 h 32"/>
                  <a:gd name="T36" fmla="*/ 12 w 33"/>
                  <a:gd name="T37" fmla="*/ 31 h 32"/>
                  <a:gd name="T38" fmla="*/ 8 w 33"/>
                  <a:gd name="T39" fmla="*/ 29 h 32"/>
                  <a:gd name="T40" fmla="*/ 6 w 33"/>
                  <a:gd name="T41" fmla="*/ 27 h 32"/>
                  <a:gd name="T42" fmla="*/ 4 w 33"/>
                  <a:gd name="T43" fmla="*/ 25 h 32"/>
                  <a:gd name="T44" fmla="*/ 2 w 33"/>
                  <a:gd name="T45" fmla="*/ 21 h 32"/>
                  <a:gd name="T46" fmla="*/ 2 w 33"/>
                  <a:gd name="T47" fmla="*/ 19 h 32"/>
                  <a:gd name="T48" fmla="*/ 0 w 33"/>
                  <a:gd name="T49" fmla="*/ 15 h 32"/>
                  <a:gd name="T50" fmla="*/ 2 w 33"/>
                  <a:gd name="T51" fmla="*/ 13 h 32"/>
                  <a:gd name="T52" fmla="*/ 2 w 33"/>
                  <a:gd name="T53" fmla="*/ 9 h 32"/>
                  <a:gd name="T54" fmla="*/ 4 w 33"/>
                  <a:gd name="T55" fmla="*/ 8 h 32"/>
                  <a:gd name="T56" fmla="*/ 6 w 33"/>
                  <a:gd name="T57" fmla="*/ 4 h 32"/>
                  <a:gd name="T58" fmla="*/ 8 w 33"/>
                  <a:gd name="T59" fmla="*/ 2 h 32"/>
                  <a:gd name="T60" fmla="*/ 12 w 33"/>
                  <a:gd name="T61" fmla="*/ 2 h 32"/>
                  <a:gd name="T62" fmla="*/ 13 w 33"/>
                  <a:gd name="T63" fmla="*/ 0 h 32"/>
                  <a:gd name="T64" fmla="*/ 17 w 33"/>
                  <a:gd name="T65" fmla="*/ 0 h 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
                  <a:gd name="T100" fmla="*/ 0 h 32"/>
                  <a:gd name="T101" fmla="*/ 33 w 33"/>
                  <a:gd name="T102" fmla="*/ 32 h 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 h="32">
                    <a:moveTo>
                      <a:pt x="17" y="0"/>
                    </a:moveTo>
                    <a:lnTo>
                      <a:pt x="19" y="0"/>
                    </a:lnTo>
                    <a:lnTo>
                      <a:pt x="23" y="2"/>
                    </a:lnTo>
                    <a:lnTo>
                      <a:pt x="25" y="2"/>
                    </a:lnTo>
                    <a:lnTo>
                      <a:pt x="29" y="4"/>
                    </a:lnTo>
                    <a:lnTo>
                      <a:pt x="31" y="8"/>
                    </a:lnTo>
                    <a:lnTo>
                      <a:pt x="31" y="9"/>
                    </a:lnTo>
                    <a:lnTo>
                      <a:pt x="33" y="13"/>
                    </a:lnTo>
                    <a:lnTo>
                      <a:pt x="33" y="15"/>
                    </a:lnTo>
                    <a:lnTo>
                      <a:pt x="33" y="19"/>
                    </a:lnTo>
                    <a:lnTo>
                      <a:pt x="31" y="21"/>
                    </a:lnTo>
                    <a:lnTo>
                      <a:pt x="31" y="25"/>
                    </a:lnTo>
                    <a:lnTo>
                      <a:pt x="29" y="27"/>
                    </a:lnTo>
                    <a:lnTo>
                      <a:pt x="25" y="29"/>
                    </a:lnTo>
                    <a:lnTo>
                      <a:pt x="23" y="31"/>
                    </a:lnTo>
                    <a:lnTo>
                      <a:pt x="19" y="31"/>
                    </a:lnTo>
                    <a:lnTo>
                      <a:pt x="17" y="32"/>
                    </a:lnTo>
                    <a:lnTo>
                      <a:pt x="13" y="31"/>
                    </a:lnTo>
                    <a:lnTo>
                      <a:pt x="12" y="31"/>
                    </a:lnTo>
                    <a:lnTo>
                      <a:pt x="8" y="29"/>
                    </a:lnTo>
                    <a:lnTo>
                      <a:pt x="6" y="27"/>
                    </a:lnTo>
                    <a:lnTo>
                      <a:pt x="4" y="25"/>
                    </a:lnTo>
                    <a:lnTo>
                      <a:pt x="2" y="21"/>
                    </a:lnTo>
                    <a:lnTo>
                      <a:pt x="2" y="19"/>
                    </a:lnTo>
                    <a:lnTo>
                      <a:pt x="0" y="15"/>
                    </a:lnTo>
                    <a:lnTo>
                      <a:pt x="2" y="13"/>
                    </a:lnTo>
                    <a:lnTo>
                      <a:pt x="2" y="9"/>
                    </a:lnTo>
                    <a:lnTo>
                      <a:pt x="4" y="8"/>
                    </a:lnTo>
                    <a:lnTo>
                      <a:pt x="6" y="4"/>
                    </a:lnTo>
                    <a:lnTo>
                      <a:pt x="8" y="2"/>
                    </a:lnTo>
                    <a:lnTo>
                      <a:pt x="12" y="2"/>
                    </a:lnTo>
                    <a:lnTo>
                      <a:pt x="13" y="0"/>
                    </a:lnTo>
                    <a:lnTo>
                      <a:pt x="17"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392" name="Freeform 49"/>
              <p:cNvSpPr>
                <a:spLocks/>
              </p:cNvSpPr>
              <p:nvPr/>
            </p:nvSpPr>
            <p:spPr bwMode="auto">
              <a:xfrm>
                <a:off x="2215" y="2261"/>
                <a:ext cx="321" cy="50"/>
              </a:xfrm>
              <a:custGeom>
                <a:avLst/>
                <a:gdLst>
                  <a:gd name="T0" fmla="*/ 309 w 321"/>
                  <a:gd name="T1" fmla="*/ 42 h 50"/>
                  <a:gd name="T2" fmla="*/ 292 w 321"/>
                  <a:gd name="T3" fmla="*/ 36 h 50"/>
                  <a:gd name="T4" fmla="*/ 282 w 321"/>
                  <a:gd name="T5" fmla="*/ 33 h 50"/>
                  <a:gd name="T6" fmla="*/ 275 w 321"/>
                  <a:gd name="T7" fmla="*/ 31 h 50"/>
                  <a:gd name="T8" fmla="*/ 259 w 321"/>
                  <a:gd name="T9" fmla="*/ 29 h 50"/>
                  <a:gd name="T10" fmla="*/ 238 w 321"/>
                  <a:gd name="T11" fmla="*/ 27 h 50"/>
                  <a:gd name="T12" fmla="*/ 221 w 321"/>
                  <a:gd name="T13" fmla="*/ 19 h 50"/>
                  <a:gd name="T14" fmla="*/ 204 w 321"/>
                  <a:gd name="T15" fmla="*/ 11 h 50"/>
                  <a:gd name="T16" fmla="*/ 181 w 321"/>
                  <a:gd name="T17" fmla="*/ 4 h 50"/>
                  <a:gd name="T18" fmla="*/ 154 w 321"/>
                  <a:gd name="T19" fmla="*/ 0 h 50"/>
                  <a:gd name="T20" fmla="*/ 133 w 321"/>
                  <a:gd name="T21" fmla="*/ 0 h 50"/>
                  <a:gd name="T22" fmla="*/ 111 w 321"/>
                  <a:gd name="T23" fmla="*/ 0 h 50"/>
                  <a:gd name="T24" fmla="*/ 94 w 321"/>
                  <a:gd name="T25" fmla="*/ 2 h 50"/>
                  <a:gd name="T26" fmla="*/ 79 w 321"/>
                  <a:gd name="T27" fmla="*/ 6 h 50"/>
                  <a:gd name="T28" fmla="*/ 58 w 321"/>
                  <a:gd name="T29" fmla="*/ 15 h 50"/>
                  <a:gd name="T30" fmla="*/ 44 w 321"/>
                  <a:gd name="T31" fmla="*/ 21 h 50"/>
                  <a:gd name="T32" fmla="*/ 33 w 321"/>
                  <a:gd name="T33" fmla="*/ 23 h 50"/>
                  <a:gd name="T34" fmla="*/ 21 w 321"/>
                  <a:gd name="T35" fmla="*/ 25 h 50"/>
                  <a:gd name="T36" fmla="*/ 12 w 321"/>
                  <a:gd name="T37" fmla="*/ 25 h 50"/>
                  <a:gd name="T38" fmla="*/ 6 w 321"/>
                  <a:gd name="T39" fmla="*/ 25 h 50"/>
                  <a:gd name="T40" fmla="*/ 2 w 321"/>
                  <a:gd name="T41" fmla="*/ 27 h 50"/>
                  <a:gd name="T42" fmla="*/ 2 w 321"/>
                  <a:gd name="T43" fmla="*/ 27 h 50"/>
                  <a:gd name="T44" fmla="*/ 2 w 321"/>
                  <a:gd name="T45" fmla="*/ 31 h 50"/>
                  <a:gd name="T46" fmla="*/ 0 w 321"/>
                  <a:gd name="T47" fmla="*/ 33 h 50"/>
                  <a:gd name="T48" fmla="*/ 0 w 321"/>
                  <a:gd name="T49" fmla="*/ 36 h 50"/>
                  <a:gd name="T50" fmla="*/ 2 w 321"/>
                  <a:gd name="T51" fmla="*/ 40 h 50"/>
                  <a:gd name="T52" fmla="*/ 4 w 321"/>
                  <a:gd name="T53" fmla="*/ 44 h 50"/>
                  <a:gd name="T54" fmla="*/ 4 w 321"/>
                  <a:gd name="T55" fmla="*/ 42 h 50"/>
                  <a:gd name="T56" fmla="*/ 4 w 321"/>
                  <a:gd name="T57" fmla="*/ 40 h 50"/>
                  <a:gd name="T58" fmla="*/ 4 w 321"/>
                  <a:gd name="T59" fmla="*/ 33 h 50"/>
                  <a:gd name="T60" fmla="*/ 10 w 321"/>
                  <a:gd name="T61" fmla="*/ 29 h 50"/>
                  <a:gd name="T62" fmla="*/ 17 w 321"/>
                  <a:gd name="T63" fmla="*/ 29 h 50"/>
                  <a:gd name="T64" fmla="*/ 25 w 321"/>
                  <a:gd name="T65" fmla="*/ 27 h 50"/>
                  <a:gd name="T66" fmla="*/ 35 w 321"/>
                  <a:gd name="T67" fmla="*/ 27 h 50"/>
                  <a:gd name="T68" fmla="*/ 46 w 321"/>
                  <a:gd name="T69" fmla="*/ 25 h 50"/>
                  <a:gd name="T70" fmla="*/ 58 w 321"/>
                  <a:gd name="T71" fmla="*/ 19 h 50"/>
                  <a:gd name="T72" fmla="*/ 71 w 321"/>
                  <a:gd name="T73" fmla="*/ 11 h 50"/>
                  <a:gd name="T74" fmla="*/ 90 w 321"/>
                  <a:gd name="T75" fmla="*/ 8 h 50"/>
                  <a:gd name="T76" fmla="*/ 111 w 321"/>
                  <a:gd name="T77" fmla="*/ 4 h 50"/>
                  <a:gd name="T78" fmla="*/ 138 w 321"/>
                  <a:gd name="T79" fmla="*/ 4 h 50"/>
                  <a:gd name="T80" fmla="*/ 161 w 321"/>
                  <a:gd name="T81" fmla="*/ 6 h 50"/>
                  <a:gd name="T82" fmla="*/ 177 w 321"/>
                  <a:gd name="T83" fmla="*/ 8 h 50"/>
                  <a:gd name="T84" fmla="*/ 190 w 321"/>
                  <a:gd name="T85" fmla="*/ 11 h 50"/>
                  <a:gd name="T86" fmla="*/ 204 w 321"/>
                  <a:gd name="T87" fmla="*/ 15 h 50"/>
                  <a:gd name="T88" fmla="*/ 229 w 321"/>
                  <a:gd name="T89" fmla="*/ 27 h 50"/>
                  <a:gd name="T90" fmla="*/ 230 w 321"/>
                  <a:gd name="T91" fmla="*/ 29 h 50"/>
                  <a:gd name="T92" fmla="*/ 230 w 321"/>
                  <a:gd name="T93" fmla="*/ 29 h 50"/>
                  <a:gd name="T94" fmla="*/ 230 w 321"/>
                  <a:gd name="T95" fmla="*/ 31 h 50"/>
                  <a:gd name="T96" fmla="*/ 230 w 321"/>
                  <a:gd name="T97" fmla="*/ 33 h 50"/>
                  <a:gd name="T98" fmla="*/ 252 w 321"/>
                  <a:gd name="T99" fmla="*/ 33 h 50"/>
                  <a:gd name="T100" fmla="*/ 273 w 321"/>
                  <a:gd name="T101" fmla="*/ 34 h 50"/>
                  <a:gd name="T102" fmla="*/ 296 w 321"/>
                  <a:gd name="T103" fmla="*/ 40 h 50"/>
                  <a:gd name="T104" fmla="*/ 317 w 321"/>
                  <a:gd name="T105" fmla="*/ 50 h 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21"/>
                  <a:gd name="T160" fmla="*/ 0 h 50"/>
                  <a:gd name="T161" fmla="*/ 321 w 321"/>
                  <a:gd name="T162" fmla="*/ 50 h 5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21" h="50">
                    <a:moveTo>
                      <a:pt x="321" y="50"/>
                    </a:moveTo>
                    <a:lnTo>
                      <a:pt x="317" y="46"/>
                    </a:lnTo>
                    <a:lnTo>
                      <a:pt x="313" y="44"/>
                    </a:lnTo>
                    <a:lnTo>
                      <a:pt x="309" y="42"/>
                    </a:lnTo>
                    <a:lnTo>
                      <a:pt x="305" y="40"/>
                    </a:lnTo>
                    <a:lnTo>
                      <a:pt x="301" y="38"/>
                    </a:lnTo>
                    <a:lnTo>
                      <a:pt x="298" y="36"/>
                    </a:lnTo>
                    <a:lnTo>
                      <a:pt x="292" y="36"/>
                    </a:lnTo>
                    <a:lnTo>
                      <a:pt x="288" y="34"/>
                    </a:lnTo>
                    <a:lnTo>
                      <a:pt x="286" y="34"/>
                    </a:lnTo>
                    <a:lnTo>
                      <a:pt x="284" y="33"/>
                    </a:lnTo>
                    <a:lnTo>
                      <a:pt x="282" y="33"/>
                    </a:lnTo>
                    <a:lnTo>
                      <a:pt x="280" y="33"/>
                    </a:lnTo>
                    <a:lnTo>
                      <a:pt x="278" y="33"/>
                    </a:lnTo>
                    <a:lnTo>
                      <a:pt x="276" y="33"/>
                    </a:lnTo>
                    <a:lnTo>
                      <a:pt x="275" y="31"/>
                    </a:lnTo>
                    <a:lnTo>
                      <a:pt x="273" y="31"/>
                    </a:lnTo>
                    <a:lnTo>
                      <a:pt x="269" y="31"/>
                    </a:lnTo>
                    <a:lnTo>
                      <a:pt x="263" y="31"/>
                    </a:lnTo>
                    <a:lnTo>
                      <a:pt x="259" y="29"/>
                    </a:lnTo>
                    <a:lnTo>
                      <a:pt x="253" y="29"/>
                    </a:lnTo>
                    <a:lnTo>
                      <a:pt x="248" y="29"/>
                    </a:lnTo>
                    <a:lnTo>
                      <a:pt x="244" y="27"/>
                    </a:lnTo>
                    <a:lnTo>
                      <a:pt x="238" y="27"/>
                    </a:lnTo>
                    <a:lnTo>
                      <a:pt x="234" y="25"/>
                    </a:lnTo>
                    <a:lnTo>
                      <a:pt x="230" y="23"/>
                    </a:lnTo>
                    <a:lnTo>
                      <a:pt x="225" y="21"/>
                    </a:lnTo>
                    <a:lnTo>
                      <a:pt x="221" y="19"/>
                    </a:lnTo>
                    <a:lnTo>
                      <a:pt x="217" y="17"/>
                    </a:lnTo>
                    <a:lnTo>
                      <a:pt x="211" y="15"/>
                    </a:lnTo>
                    <a:lnTo>
                      <a:pt x="207" y="13"/>
                    </a:lnTo>
                    <a:lnTo>
                      <a:pt x="204" y="11"/>
                    </a:lnTo>
                    <a:lnTo>
                      <a:pt x="198" y="10"/>
                    </a:lnTo>
                    <a:lnTo>
                      <a:pt x="192" y="8"/>
                    </a:lnTo>
                    <a:lnTo>
                      <a:pt x="186" y="6"/>
                    </a:lnTo>
                    <a:lnTo>
                      <a:pt x="181" y="4"/>
                    </a:lnTo>
                    <a:lnTo>
                      <a:pt x="173" y="2"/>
                    </a:lnTo>
                    <a:lnTo>
                      <a:pt x="167" y="2"/>
                    </a:lnTo>
                    <a:lnTo>
                      <a:pt x="159" y="0"/>
                    </a:lnTo>
                    <a:lnTo>
                      <a:pt x="154" y="0"/>
                    </a:lnTo>
                    <a:lnTo>
                      <a:pt x="148" y="0"/>
                    </a:lnTo>
                    <a:lnTo>
                      <a:pt x="142" y="0"/>
                    </a:lnTo>
                    <a:lnTo>
                      <a:pt x="136" y="0"/>
                    </a:lnTo>
                    <a:lnTo>
                      <a:pt x="133" y="0"/>
                    </a:lnTo>
                    <a:lnTo>
                      <a:pt x="127" y="0"/>
                    </a:lnTo>
                    <a:lnTo>
                      <a:pt x="121" y="0"/>
                    </a:lnTo>
                    <a:lnTo>
                      <a:pt x="117" y="0"/>
                    </a:lnTo>
                    <a:lnTo>
                      <a:pt x="111" y="0"/>
                    </a:lnTo>
                    <a:lnTo>
                      <a:pt x="106" y="0"/>
                    </a:lnTo>
                    <a:lnTo>
                      <a:pt x="102" y="2"/>
                    </a:lnTo>
                    <a:lnTo>
                      <a:pt x="98" y="2"/>
                    </a:lnTo>
                    <a:lnTo>
                      <a:pt x="94" y="2"/>
                    </a:lnTo>
                    <a:lnTo>
                      <a:pt x="90" y="4"/>
                    </a:lnTo>
                    <a:lnTo>
                      <a:pt x="87" y="4"/>
                    </a:lnTo>
                    <a:lnTo>
                      <a:pt x="83" y="6"/>
                    </a:lnTo>
                    <a:lnTo>
                      <a:pt x="79" y="6"/>
                    </a:lnTo>
                    <a:lnTo>
                      <a:pt x="75" y="8"/>
                    </a:lnTo>
                    <a:lnTo>
                      <a:pt x="64" y="13"/>
                    </a:lnTo>
                    <a:lnTo>
                      <a:pt x="60" y="13"/>
                    </a:lnTo>
                    <a:lnTo>
                      <a:pt x="58" y="15"/>
                    </a:lnTo>
                    <a:lnTo>
                      <a:pt x="54" y="17"/>
                    </a:lnTo>
                    <a:lnTo>
                      <a:pt x="50" y="19"/>
                    </a:lnTo>
                    <a:lnTo>
                      <a:pt x="48" y="19"/>
                    </a:lnTo>
                    <a:lnTo>
                      <a:pt x="44" y="21"/>
                    </a:lnTo>
                    <a:lnTo>
                      <a:pt x="42" y="21"/>
                    </a:lnTo>
                    <a:lnTo>
                      <a:pt x="39" y="23"/>
                    </a:lnTo>
                    <a:lnTo>
                      <a:pt x="35" y="23"/>
                    </a:lnTo>
                    <a:lnTo>
                      <a:pt x="33" y="23"/>
                    </a:lnTo>
                    <a:lnTo>
                      <a:pt x="29" y="23"/>
                    </a:lnTo>
                    <a:lnTo>
                      <a:pt x="27" y="23"/>
                    </a:lnTo>
                    <a:lnTo>
                      <a:pt x="23" y="23"/>
                    </a:lnTo>
                    <a:lnTo>
                      <a:pt x="21" y="25"/>
                    </a:lnTo>
                    <a:lnTo>
                      <a:pt x="17" y="25"/>
                    </a:lnTo>
                    <a:lnTo>
                      <a:pt x="14" y="25"/>
                    </a:lnTo>
                    <a:lnTo>
                      <a:pt x="12" y="25"/>
                    </a:lnTo>
                    <a:lnTo>
                      <a:pt x="10" y="25"/>
                    </a:lnTo>
                    <a:lnTo>
                      <a:pt x="8" y="25"/>
                    </a:lnTo>
                    <a:lnTo>
                      <a:pt x="6" y="25"/>
                    </a:lnTo>
                    <a:lnTo>
                      <a:pt x="4" y="25"/>
                    </a:lnTo>
                    <a:lnTo>
                      <a:pt x="2" y="25"/>
                    </a:lnTo>
                    <a:lnTo>
                      <a:pt x="2" y="27"/>
                    </a:lnTo>
                    <a:lnTo>
                      <a:pt x="2" y="29"/>
                    </a:lnTo>
                    <a:lnTo>
                      <a:pt x="2" y="31"/>
                    </a:lnTo>
                    <a:lnTo>
                      <a:pt x="0" y="33"/>
                    </a:lnTo>
                    <a:lnTo>
                      <a:pt x="0" y="34"/>
                    </a:lnTo>
                    <a:lnTo>
                      <a:pt x="0" y="36"/>
                    </a:lnTo>
                    <a:lnTo>
                      <a:pt x="0" y="38"/>
                    </a:lnTo>
                    <a:lnTo>
                      <a:pt x="0" y="40"/>
                    </a:lnTo>
                    <a:lnTo>
                      <a:pt x="2" y="40"/>
                    </a:lnTo>
                    <a:lnTo>
                      <a:pt x="2" y="42"/>
                    </a:lnTo>
                    <a:lnTo>
                      <a:pt x="2" y="44"/>
                    </a:lnTo>
                    <a:lnTo>
                      <a:pt x="4" y="44"/>
                    </a:lnTo>
                    <a:lnTo>
                      <a:pt x="4" y="42"/>
                    </a:lnTo>
                    <a:lnTo>
                      <a:pt x="4" y="40"/>
                    </a:lnTo>
                    <a:lnTo>
                      <a:pt x="2" y="38"/>
                    </a:lnTo>
                    <a:lnTo>
                      <a:pt x="2" y="36"/>
                    </a:lnTo>
                    <a:lnTo>
                      <a:pt x="4" y="34"/>
                    </a:lnTo>
                    <a:lnTo>
                      <a:pt x="4" y="33"/>
                    </a:lnTo>
                    <a:lnTo>
                      <a:pt x="4" y="31"/>
                    </a:lnTo>
                    <a:lnTo>
                      <a:pt x="6" y="29"/>
                    </a:lnTo>
                    <a:lnTo>
                      <a:pt x="8" y="29"/>
                    </a:lnTo>
                    <a:lnTo>
                      <a:pt x="10" y="29"/>
                    </a:lnTo>
                    <a:lnTo>
                      <a:pt x="12" y="29"/>
                    </a:lnTo>
                    <a:lnTo>
                      <a:pt x="14" y="29"/>
                    </a:lnTo>
                    <a:lnTo>
                      <a:pt x="16" y="29"/>
                    </a:lnTo>
                    <a:lnTo>
                      <a:pt x="17" y="29"/>
                    </a:lnTo>
                    <a:lnTo>
                      <a:pt x="19" y="29"/>
                    </a:lnTo>
                    <a:lnTo>
                      <a:pt x="21" y="27"/>
                    </a:lnTo>
                    <a:lnTo>
                      <a:pt x="25" y="27"/>
                    </a:lnTo>
                    <a:lnTo>
                      <a:pt x="27" y="27"/>
                    </a:lnTo>
                    <a:lnTo>
                      <a:pt x="31" y="27"/>
                    </a:lnTo>
                    <a:lnTo>
                      <a:pt x="33" y="27"/>
                    </a:lnTo>
                    <a:lnTo>
                      <a:pt x="35" y="27"/>
                    </a:lnTo>
                    <a:lnTo>
                      <a:pt x="39" y="27"/>
                    </a:lnTo>
                    <a:lnTo>
                      <a:pt x="40" y="27"/>
                    </a:lnTo>
                    <a:lnTo>
                      <a:pt x="42" y="25"/>
                    </a:lnTo>
                    <a:lnTo>
                      <a:pt x="46" y="25"/>
                    </a:lnTo>
                    <a:lnTo>
                      <a:pt x="50" y="23"/>
                    </a:lnTo>
                    <a:lnTo>
                      <a:pt x="52" y="21"/>
                    </a:lnTo>
                    <a:lnTo>
                      <a:pt x="56" y="19"/>
                    </a:lnTo>
                    <a:lnTo>
                      <a:pt x="58" y="19"/>
                    </a:lnTo>
                    <a:lnTo>
                      <a:pt x="62" y="17"/>
                    </a:lnTo>
                    <a:lnTo>
                      <a:pt x="65" y="15"/>
                    </a:lnTo>
                    <a:lnTo>
                      <a:pt x="67" y="13"/>
                    </a:lnTo>
                    <a:lnTo>
                      <a:pt x="71" y="11"/>
                    </a:lnTo>
                    <a:lnTo>
                      <a:pt x="77" y="11"/>
                    </a:lnTo>
                    <a:lnTo>
                      <a:pt x="81" y="10"/>
                    </a:lnTo>
                    <a:lnTo>
                      <a:pt x="87" y="8"/>
                    </a:lnTo>
                    <a:lnTo>
                      <a:pt x="90" y="8"/>
                    </a:lnTo>
                    <a:lnTo>
                      <a:pt x="96" y="6"/>
                    </a:lnTo>
                    <a:lnTo>
                      <a:pt x="100" y="6"/>
                    </a:lnTo>
                    <a:lnTo>
                      <a:pt x="106" y="4"/>
                    </a:lnTo>
                    <a:lnTo>
                      <a:pt x="111" y="4"/>
                    </a:lnTo>
                    <a:lnTo>
                      <a:pt x="119" y="4"/>
                    </a:lnTo>
                    <a:lnTo>
                      <a:pt x="125" y="4"/>
                    </a:lnTo>
                    <a:lnTo>
                      <a:pt x="131" y="4"/>
                    </a:lnTo>
                    <a:lnTo>
                      <a:pt x="138" y="4"/>
                    </a:lnTo>
                    <a:lnTo>
                      <a:pt x="144" y="4"/>
                    </a:lnTo>
                    <a:lnTo>
                      <a:pt x="152" y="4"/>
                    </a:lnTo>
                    <a:lnTo>
                      <a:pt x="158" y="4"/>
                    </a:lnTo>
                    <a:lnTo>
                      <a:pt x="161" y="6"/>
                    </a:lnTo>
                    <a:lnTo>
                      <a:pt x="165" y="6"/>
                    </a:lnTo>
                    <a:lnTo>
                      <a:pt x="169" y="6"/>
                    </a:lnTo>
                    <a:lnTo>
                      <a:pt x="173" y="8"/>
                    </a:lnTo>
                    <a:lnTo>
                      <a:pt x="177" y="8"/>
                    </a:lnTo>
                    <a:lnTo>
                      <a:pt x="181" y="8"/>
                    </a:lnTo>
                    <a:lnTo>
                      <a:pt x="184" y="10"/>
                    </a:lnTo>
                    <a:lnTo>
                      <a:pt x="188" y="10"/>
                    </a:lnTo>
                    <a:lnTo>
                      <a:pt x="190" y="11"/>
                    </a:lnTo>
                    <a:lnTo>
                      <a:pt x="194" y="13"/>
                    </a:lnTo>
                    <a:lnTo>
                      <a:pt x="198" y="13"/>
                    </a:lnTo>
                    <a:lnTo>
                      <a:pt x="202" y="15"/>
                    </a:lnTo>
                    <a:lnTo>
                      <a:pt x="204" y="15"/>
                    </a:lnTo>
                    <a:lnTo>
                      <a:pt x="207" y="17"/>
                    </a:lnTo>
                    <a:lnTo>
                      <a:pt x="211" y="19"/>
                    </a:lnTo>
                    <a:lnTo>
                      <a:pt x="213" y="19"/>
                    </a:lnTo>
                    <a:lnTo>
                      <a:pt x="229" y="27"/>
                    </a:lnTo>
                    <a:lnTo>
                      <a:pt x="230" y="27"/>
                    </a:lnTo>
                    <a:lnTo>
                      <a:pt x="230" y="29"/>
                    </a:lnTo>
                    <a:lnTo>
                      <a:pt x="230" y="31"/>
                    </a:lnTo>
                    <a:lnTo>
                      <a:pt x="229" y="33"/>
                    </a:lnTo>
                    <a:lnTo>
                      <a:pt x="230" y="33"/>
                    </a:lnTo>
                    <a:lnTo>
                      <a:pt x="234" y="33"/>
                    </a:lnTo>
                    <a:lnTo>
                      <a:pt x="240" y="33"/>
                    </a:lnTo>
                    <a:lnTo>
                      <a:pt x="246" y="33"/>
                    </a:lnTo>
                    <a:lnTo>
                      <a:pt x="252" y="33"/>
                    </a:lnTo>
                    <a:lnTo>
                      <a:pt x="257" y="33"/>
                    </a:lnTo>
                    <a:lnTo>
                      <a:pt x="261" y="33"/>
                    </a:lnTo>
                    <a:lnTo>
                      <a:pt x="267" y="34"/>
                    </a:lnTo>
                    <a:lnTo>
                      <a:pt x="273" y="34"/>
                    </a:lnTo>
                    <a:lnTo>
                      <a:pt x="278" y="34"/>
                    </a:lnTo>
                    <a:lnTo>
                      <a:pt x="284" y="36"/>
                    </a:lnTo>
                    <a:lnTo>
                      <a:pt x="290" y="38"/>
                    </a:lnTo>
                    <a:lnTo>
                      <a:pt x="296" y="40"/>
                    </a:lnTo>
                    <a:lnTo>
                      <a:pt x="301" y="42"/>
                    </a:lnTo>
                    <a:lnTo>
                      <a:pt x="307" y="44"/>
                    </a:lnTo>
                    <a:lnTo>
                      <a:pt x="313" y="48"/>
                    </a:lnTo>
                    <a:lnTo>
                      <a:pt x="317" y="50"/>
                    </a:lnTo>
                    <a:lnTo>
                      <a:pt x="321" y="5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393" name="Freeform 50"/>
              <p:cNvSpPr>
                <a:spLocks noEditPoints="1"/>
              </p:cNvSpPr>
              <p:nvPr/>
            </p:nvSpPr>
            <p:spPr bwMode="auto">
              <a:xfrm>
                <a:off x="1904" y="2261"/>
                <a:ext cx="321" cy="86"/>
              </a:xfrm>
              <a:custGeom>
                <a:avLst/>
                <a:gdLst>
                  <a:gd name="T0" fmla="*/ 73 w 321"/>
                  <a:gd name="T1" fmla="*/ 54 h 86"/>
                  <a:gd name="T2" fmla="*/ 73 w 321"/>
                  <a:gd name="T3" fmla="*/ 77 h 86"/>
                  <a:gd name="T4" fmla="*/ 52 w 321"/>
                  <a:gd name="T5" fmla="*/ 86 h 86"/>
                  <a:gd name="T6" fmla="*/ 37 w 321"/>
                  <a:gd name="T7" fmla="*/ 69 h 86"/>
                  <a:gd name="T8" fmla="*/ 44 w 321"/>
                  <a:gd name="T9" fmla="*/ 48 h 86"/>
                  <a:gd name="T10" fmla="*/ 64 w 321"/>
                  <a:gd name="T11" fmla="*/ 52 h 86"/>
                  <a:gd name="T12" fmla="*/ 73 w 321"/>
                  <a:gd name="T13" fmla="*/ 65 h 86"/>
                  <a:gd name="T14" fmla="*/ 64 w 321"/>
                  <a:gd name="T15" fmla="*/ 81 h 86"/>
                  <a:gd name="T16" fmla="*/ 46 w 321"/>
                  <a:gd name="T17" fmla="*/ 77 h 86"/>
                  <a:gd name="T18" fmla="*/ 43 w 321"/>
                  <a:gd name="T19" fmla="*/ 59 h 86"/>
                  <a:gd name="T20" fmla="*/ 56 w 321"/>
                  <a:gd name="T21" fmla="*/ 50 h 86"/>
                  <a:gd name="T22" fmla="*/ 275 w 321"/>
                  <a:gd name="T23" fmla="*/ 54 h 86"/>
                  <a:gd name="T24" fmla="*/ 275 w 321"/>
                  <a:gd name="T25" fmla="*/ 77 h 86"/>
                  <a:gd name="T26" fmla="*/ 254 w 321"/>
                  <a:gd name="T27" fmla="*/ 86 h 86"/>
                  <a:gd name="T28" fmla="*/ 236 w 321"/>
                  <a:gd name="T29" fmla="*/ 69 h 86"/>
                  <a:gd name="T30" fmla="*/ 246 w 321"/>
                  <a:gd name="T31" fmla="*/ 48 h 86"/>
                  <a:gd name="T32" fmla="*/ 263 w 321"/>
                  <a:gd name="T33" fmla="*/ 52 h 86"/>
                  <a:gd name="T34" fmla="*/ 273 w 321"/>
                  <a:gd name="T35" fmla="*/ 65 h 86"/>
                  <a:gd name="T36" fmla="*/ 263 w 321"/>
                  <a:gd name="T37" fmla="*/ 81 h 86"/>
                  <a:gd name="T38" fmla="*/ 246 w 321"/>
                  <a:gd name="T39" fmla="*/ 77 h 86"/>
                  <a:gd name="T40" fmla="*/ 242 w 321"/>
                  <a:gd name="T41" fmla="*/ 59 h 86"/>
                  <a:gd name="T42" fmla="*/ 257 w 321"/>
                  <a:gd name="T43" fmla="*/ 50 h 86"/>
                  <a:gd name="T44" fmla="*/ 302 w 321"/>
                  <a:gd name="T45" fmla="*/ 38 h 86"/>
                  <a:gd name="T46" fmla="*/ 284 w 321"/>
                  <a:gd name="T47" fmla="*/ 33 h 86"/>
                  <a:gd name="T48" fmla="*/ 269 w 321"/>
                  <a:gd name="T49" fmla="*/ 31 h 86"/>
                  <a:gd name="T50" fmla="*/ 240 w 321"/>
                  <a:gd name="T51" fmla="*/ 27 h 86"/>
                  <a:gd name="T52" fmla="*/ 213 w 321"/>
                  <a:gd name="T53" fmla="*/ 15 h 86"/>
                  <a:gd name="T54" fmla="*/ 181 w 321"/>
                  <a:gd name="T55" fmla="*/ 4 h 86"/>
                  <a:gd name="T56" fmla="*/ 142 w 321"/>
                  <a:gd name="T57" fmla="*/ 0 h 86"/>
                  <a:gd name="T58" fmla="*/ 112 w 321"/>
                  <a:gd name="T59" fmla="*/ 0 h 86"/>
                  <a:gd name="T60" fmla="*/ 87 w 321"/>
                  <a:gd name="T61" fmla="*/ 4 h 86"/>
                  <a:gd name="T62" fmla="*/ 58 w 321"/>
                  <a:gd name="T63" fmla="*/ 15 h 86"/>
                  <a:gd name="T64" fmla="*/ 39 w 321"/>
                  <a:gd name="T65" fmla="*/ 23 h 86"/>
                  <a:gd name="T66" fmla="*/ 21 w 321"/>
                  <a:gd name="T67" fmla="*/ 25 h 86"/>
                  <a:gd name="T68" fmla="*/ 10 w 321"/>
                  <a:gd name="T69" fmla="*/ 25 h 86"/>
                  <a:gd name="T70" fmla="*/ 2 w 321"/>
                  <a:gd name="T71" fmla="*/ 27 h 86"/>
                  <a:gd name="T72" fmla="*/ 2 w 321"/>
                  <a:gd name="T73" fmla="*/ 29 h 86"/>
                  <a:gd name="T74" fmla="*/ 2 w 321"/>
                  <a:gd name="T75" fmla="*/ 33 h 86"/>
                  <a:gd name="T76" fmla="*/ 2 w 321"/>
                  <a:gd name="T77" fmla="*/ 38 h 86"/>
                  <a:gd name="T78" fmla="*/ 4 w 321"/>
                  <a:gd name="T79" fmla="*/ 44 h 86"/>
                  <a:gd name="T80" fmla="*/ 4 w 321"/>
                  <a:gd name="T81" fmla="*/ 42 h 86"/>
                  <a:gd name="T82" fmla="*/ 4 w 321"/>
                  <a:gd name="T83" fmla="*/ 33 h 86"/>
                  <a:gd name="T84" fmla="*/ 14 w 321"/>
                  <a:gd name="T85" fmla="*/ 29 h 86"/>
                  <a:gd name="T86" fmla="*/ 25 w 321"/>
                  <a:gd name="T87" fmla="*/ 27 h 86"/>
                  <a:gd name="T88" fmla="*/ 41 w 321"/>
                  <a:gd name="T89" fmla="*/ 27 h 86"/>
                  <a:gd name="T90" fmla="*/ 60 w 321"/>
                  <a:gd name="T91" fmla="*/ 19 h 86"/>
                  <a:gd name="T92" fmla="*/ 83 w 321"/>
                  <a:gd name="T93" fmla="*/ 10 h 86"/>
                  <a:gd name="T94" fmla="*/ 112 w 321"/>
                  <a:gd name="T95" fmla="*/ 4 h 86"/>
                  <a:gd name="T96" fmla="*/ 152 w 321"/>
                  <a:gd name="T97" fmla="*/ 4 h 86"/>
                  <a:gd name="T98" fmla="*/ 177 w 321"/>
                  <a:gd name="T99" fmla="*/ 8 h 86"/>
                  <a:gd name="T100" fmla="*/ 198 w 321"/>
                  <a:gd name="T101" fmla="*/ 13 h 86"/>
                  <a:gd name="T102" fmla="*/ 231 w 321"/>
                  <a:gd name="T103" fmla="*/ 27 h 86"/>
                  <a:gd name="T104" fmla="*/ 233 w 321"/>
                  <a:gd name="T105" fmla="*/ 29 h 86"/>
                  <a:gd name="T106" fmla="*/ 231 w 321"/>
                  <a:gd name="T107" fmla="*/ 31 h 86"/>
                  <a:gd name="T108" fmla="*/ 240 w 321"/>
                  <a:gd name="T109" fmla="*/ 33 h 86"/>
                  <a:gd name="T110" fmla="*/ 273 w 321"/>
                  <a:gd name="T111" fmla="*/ 34 h 86"/>
                  <a:gd name="T112" fmla="*/ 307 w 321"/>
                  <a:gd name="T113" fmla="*/ 44 h 8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21"/>
                  <a:gd name="T172" fmla="*/ 0 h 86"/>
                  <a:gd name="T173" fmla="*/ 321 w 321"/>
                  <a:gd name="T174" fmla="*/ 86 h 8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21" h="86">
                    <a:moveTo>
                      <a:pt x="56" y="46"/>
                    </a:moveTo>
                    <a:lnTo>
                      <a:pt x="62" y="46"/>
                    </a:lnTo>
                    <a:lnTo>
                      <a:pt x="66" y="46"/>
                    </a:lnTo>
                    <a:lnTo>
                      <a:pt x="68" y="48"/>
                    </a:lnTo>
                    <a:lnTo>
                      <a:pt x="71" y="52"/>
                    </a:lnTo>
                    <a:lnTo>
                      <a:pt x="73" y="54"/>
                    </a:lnTo>
                    <a:lnTo>
                      <a:pt x="75" y="58"/>
                    </a:lnTo>
                    <a:lnTo>
                      <a:pt x="77" y="61"/>
                    </a:lnTo>
                    <a:lnTo>
                      <a:pt x="77" y="65"/>
                    </a:lnTo>
                    <a:lnTo>
                      <a:pt x="77" y="69"/>
                    </a:lnTo>
                    <a:lnTo>
                      <a:pt x="75" y="73"/>
                    </a:lnTo>
                    <a:lnTo>
                      <a:pt x="73" y="77"/>
                    </a:lnTo>
                    <a:lnTo>
                      <a:pt x="71" y="81"/>
                    </a:lnTo>
                    <a:lnTo>
                      <a:pt x="68" y="82"/>
                    </a:lnTo>
                    <a:lnTo>
                      <a:pt x="66" y="84"/>
                    </a:lnTo>
                    <a:lnTo>
                      <a:pt x="62" y="86"/>
                    </a:lnTo>
                    <a:lnTo>
                      <a:pt x="56" y="86"/>
                    </a:lnTo>
                    <a:lnTo>
                      <a:pt x="52" y="86"/>
                    </a:lnTo>
                    <a:lnTo>
                      <a:pt x="48" y="84"/>
                    </a:lnTo>
                    <a:lnTo>
                      <a:pt x="44" y="82"/>
                    </a:lnTo>
                    <a:lnTo>
                      <a:pt x="43" y="81"/>
                    </a:lnTo>
                    <a:lnTo>
                      <a:pt x="41" y="77"/>
                    </a:lnTo>
                    <a:lnTo>
                      <a:pt x="39" y="73"/>
                    </a:lnTo>
                    <a:lnTo>
                      <a:pt x="37" y="69"/>
                    </a:lnTo>
                    <a:lnTo>
                      <a:pt x="37" y="65"/>
                    </a:lnTo>
                    <a:lnTo>
                      <a:pt x="37" y="61"/>
                    </a:lnTo>
                    <a:lnTo>
                      <a:pt x="39" y="58"/>
                    </a:lnTo>
                    <a:lnTo>
                      <a:pt x="41" y="54"/>
                    </a:lnTo>
                    <a:lnTo>
                      <a:pt x="43" y="52"/>
                    </a:lnTo>
                    <a:lnTo>
                      <a:pt x="44" y="48"/>
                    </a:lnTo>
                    <a:lnTo>
                      <a:pt x="48" y="46"/>
                    </a:lnTo>
                    <a:lnTo>
                      <a:pt x="52" y="46"/>
                    </a:lnTo>
                    <a:lnTo>
                      <a:pt x="56" y="46"/>
                    </a:lnTo>
                    <a:close/>
                    <a:moveTo>
                      <a:pt x="56" y="50"/>
                    </a:moveTo>
                    <a:lnTo>
                      <a:pt x="60" y="50"/>
                    </a:lnTo>
                    <a:lnTo>
                      <a:pt x="64" y="52"/>
                    </a:lnTo>
                    <a:lnTo>
                      <a:pt x="66" y="52"/>
                    </a:lnTo>
                    <a:lnTo>
                      <a:pt x="68" y="54"/>
                    </a:lnTo>
                    <a:lnTo>
                      <a:pt x="69" y="58"/>
                    </a:lnTo>
                    <a:lnTo>
                      <a:pt x="71" y="59"/>
                    </a:lnTo>
                    <a:lnTo>
                      <a:pt x="73" y="63"/>
                    </a:lnTo>
                    <a:lnTo>
                      <a:pt x="73" y="65"/>
                    </a:lnTo>
                    <a:lnTo>
                      <a:pt x="73" y="69"/>
                    </a:lnTo>
                    <a:lnTo>
                      <a:pt x="71" y="73"/>
                    </a:lnTo>
                    <a:lnTo>
                      <a:pt x="69" y="75"/>
                    </a:lnTo>
                    <a:lnTo>
                      <a:pt x="68" y="77"/>
                    </a:lnTo>
                    <a:lnTo>
                      <a:pt x="66" y="79"/>
                    </a:lnTo>
                    <a:lnTo>
                      <a:pt x="64" y="81"/>
                    </a:lnTo>
                    <a:lnTo>
                      <a:pt x="60" y="81"/>
                    </a:lnTo>
                    <a:lnTo>
                      <a:pt x="56" y="82"/>
                    </a:lnTo>
                    <a:lnTo>
                      <a:pt x="54" y="81"/>
                    </a:lnTo>
                    <a:lnTo>
                      <a:pt x="50" y="81"/>
                    </a:lnTo>
                    <a:lnTo>
                      <a:pt x="48" y="79"/>
                    </a:lnTo>
                    <a:lnTo>
                      <a:pt x="46" y="77"/>
                    </a:lnTo>
                    <a:lnTo>
                      <a:pt x="44" y="75"/>
                    </a:lnTo>
                    <a:lnTo>
                      <a:pt x="43" y="73"/>
                    </a:lnTo>
                    <a:lnTo>
                      <a:pt x="41" y="69"/>
                    </a:lnTo>
                    <a:lnTo>
                      <a:pt x="41" y="65"/>
                    </a:lnTo>
                    <a:lnTo>
                      <a:pt x="41" y="63"/>
                    </a:lnTo>
                    <a:lnTo>
                      <a:pt x="43" y="59"/>
                    </a:lnTo>
                    <a:lnTo>
                      <a:pt x="44" y="58"/>
                    </a:lnTo>
                    <a:lnTo>
                      <a:pt x="46" y="54"/>
                    </a:lnTo>
                    <a:lnTo>
                      <a:pt x="48" y="52"/>
                    </a:lnTo>
                    <a:lnTo>
                      <a:pt x="50" y="52"/>
                    </a:lnTo>
                    <a:lnTo>
                      <a:pt x="54" y="50"/>
                    </a:lnTo>
                    <a:lnTo>
                      <a:pt x="56" y="50"/>
                    </a:lnTo>
                    <a:close/>
                    <a:moveTo>
                      <a:pt x="257" y="46"/>
                    </a:moveTo>
                    <a:lnTo>
                      <a:pt x="261" y="46"/>
                    </a:lnTo>
                    <a:lnTo>
                      <a:pt x="265" y="46"/>
                    </a:lnTo>
                    <a:lnTo>
                      <a:pt x="269" y="48"/>
                    </a:lnTo>
                    <a:lnTo>
                      <a:pt x="273" y="52"/>
                    </a:lnTo>
                    <a:lnTo>
                      <a:pt x="275" y="54"/>
                    </a:lnTo>
                    <a:lnTo>
                      <a:pt x="277" y="58"/>
                    </a:lnTo>
                    <a:lnTo>
                      <a:pt x="277" y="61"/>
                    </a:lnTo>
                    <a:lnTo>
                      <a:pt x="279" y="65"/>
                    </a:lnTo>
                    <a:lnTo>
                      <a:pt x="277" y="69"/>
                    </a:lnTo>
                    <a:lnTo>
                      <a:pt x="277" y="73"/>
                    </a:lnTo>
                    <a:lnTo>
                      <a:pt x="275" y="77"/>
                    </a:lnTo>
                    <a:lnTo>
                      <a:pt x="273" y="81"/>
                    </a:lnTo>
                    <a:lnTo>
                      <a:pt x="269" y="82"/>
                    </a:lnTo>
                    <a:lnTo>
                      <a:pt x="265" y="84"/>
                    </a:lnTo>
                    <a:lnTo>
                      <a:pt x="261" y="86"/>
                    </a:lnTo>
                    <a:lnTo>
                      <a:pt x="257" y="86"/>
                    </a:lnTo>
                    <a:lnTo>
                      <a:pt x="254" y="86"/>
                    </a:lnTo>
                    <a:lnTo>
                      <a:pt x="250" y="84"/>
                    </a:lnTo>
                    <a:lnTo>
                      <a:pt x="246" y="82"/>
                    </a:lnTo>
                    <a:lnTo>
                      <a:pt x="242" y="81"/>
                    </a:lnTo>
                    <a:lnTo>
                      <a:pt x="240" y="77"/>
                    </a:lnTo>
                    <a:lnTo>
                      <a:pt x="238" y="73"/>
                    </a:lnTo>
                    <a:lnTo>
                      <a:pt x="236" y="69"/>
                    </a:lnTo>
                    <a:lnTo>
                      <a:pt x="236" y="65"/>
                    </a:lnTo>
                    <a:lnTo>
                      <a:pt x="236" y="61"/>
                    </a:lnTo>
                    <a:lnTo>
                      <a:pt x="238" y="58"/>
                    </a:lnTo>
                    <a:lnTo>
                      <a:pt x="240" y="54"/>
                    </a:lnTo>
                    <a:lnTo>
                      <a:pt x="242" y="52"/>
                    </a:lnTo>
                    <a:lnTo>
                      <a:pt x="246" y="48"/>
                    </a:lnTo>
                    <a:lnTo>
                      <a:pt x="250" y="46"/>
                    </a:lnTo>
                    <a:lnTo>
                      <a:pt x="254" y="46"/>
                    </a:lnTo>
                    <a:lnTo>
                      <a:pt x="257" y="46"/>
                    </a:lnTo>
                    <a:close/>
                    <a:moveTo>
                      <a:pt x="257" y="50"/>
                    </a:moveTo>
                    <a:lnTo>
                      <a:pt x="261" y="50"/>
                    </a:lnTo>
                    <a:lnTo>
                      <a:pt x="263" y="52"/>
                    </a:lnTo>
                    <a:lnTo>
                      <a:pt x="267" y="52"/>
                    </a:lnTo>
                    <a:lnTo>
                      <a:pt x="269" y="54"/>
                    </a:lnTo>
                    <a:lnTo>
                      <a:pt x="271" y="58"/>
                    </a:lnTo>
                    <a:lnTo>
                      <a:pt x="273" y="59"/>
                    </a:lnTo>
                    <a:lnTo>
                      <a:pt x="273" y="63"/>
                    </a:lnTo>
                    <a:lnTo>
                      <a:pt x="273" y="65"/>
                    </a:lnTo>
                    <a:lnTo>
                      <a:pt x="273" y="69"/>
                    </a:lnTo>
                    <a:lnTo>
                      <a:pt x="273" y="71"/>
                    </a:lnTo>
                    <a:lnTo>
                      <a:pt x="271" y="75"/>
                    </a:lnTo>
                    <a:lnTo>
                      <a:pt x="269" y="77"/>
                    </a:lnTo>
                    <a:lnTo>
                      <a:pt x="267" y="79"/>
                    </a:lnTo>
                    <a:lnTo>
                      <a:pt x="263" y="81"/>
                    </a:lnTo>
                    <a:lnTo>
                      <a:pt x="261" y="81"/>
                    </a:lnTo>
                    <a:lnTo>
                      <a:pt x="257" y="82"/>
                    </a:lnTo>
                    <a:lnTo>
                      <a:pt x="254" y="81"/>
                    </a:lnTo>
                    <a:lnTo>
                      <a:pt x="252" y="81"/>
                    </a:lnTo>
                    <a:lnTo>
                      <a:pt x="248" y="79"/>
                    </a:lnTo>
                    <a:lnTo>
                      <a:pt x="246" y="77"/>
                    </a:lnTo>
                    <a:lnTo>
                      <a:pt x="244" y="75"/>
                    </a:lnTo>
                    <a:lnTo>
                      <a:pt x="242" y="71"/>
                    </a:lnTo>
                    <a:lnTo>
                      <a:pt x="242" y="69"/>
                    </a:lnTo>
                    <a:lnTo>
                      <a:pt x="242" y="65"/>
                    </a:lnTo>
                    <a:lnTo>
                      <a:pt x="242" y="63"/>
                    </a:lnTo>
                    <a:lnTo>
                      <a:pt x="242" y="59"/>
                    </a:lnTo>
                    <a:lnTo>
                      <a:pt x="244" y="58"/>
                    </a:lnTo>
                    <a:lnTo>
                      <a:pt x="246" y="54"/>
                    </a:lnTo>
                    <a:lnTo>
                      <a:pt x="248" y="52"/>
                    </a:lnTo>
                    <a:lnTo>
                      <a:pt x="252" y="52"/>
                    </a:lnTo>
                    <a:lnTo>
                      <a:pt x="254" y="50"/>
                    </a:lnTo>
                    <a:lnTo>
                      <a:pt x="257" y="50"/>
                    </a:lnTo>
                    <a:close/>
                    <a:moveTo>
                      <a:pt x="321" y="50"/>
                    </a:moveTo>
                    <a:lnTo>
                      <a:pt x="317" y="46"/>
                    </a:lnTo>
                    <a:lnTo>
                      <a:pt x="313" y="44"/>
                    </a:lnTo>
                    <a:lnTo>
                      <a:pt x="309" y="42"/>
                    </a:lnTo>
                    <a:lnTo>
                      <a:pt x="305" y="40"/>
                    </a:lnTo>
                    <a:lnTo>
                      <a:pt x="302" y="38"/>
                    </a:lnTo>
                    <a:lnTo>
                      <a:pt x="298" y="36"/>
                    </a:lnTo>
                    <a:lnTo>
                      <a:pt x="294" y="36"/>
                    </a:lnTo>
                    <a:lnTo>
                      <a:pt x="288" y="34"/>
                    </a:lnTo>
                    <a:lnTo>
                      <a:pt x="286" y="34"/>
                    </a:lnTo>
                    <a:lnTo>
                      <a:pt x="286" y="33"/>
                    </a:lnTo>
                    <a:lnTo>
                      <a:pt x="284" y="33"/>
                    </a:lnTo>
                    <a:lnTo>
                      <a:pt x="282" y="33"/>
                    </a:lnTo>
                    <a:lnTo>
                      <a:pt x="280" y="33"/>
                    </a:lnTo>
                    <a:lnTo>
                      <a:pt x="279" y="33"/>
                    </a:lnTo>
                    <a:lnTo>
                      <a:pt x="277" y="31"/>
                    </a:lnTo>
                    <a:lnTo>
                      <a:pt x="275" y="31"/>
                    </a:lnTo>
                    <a:lnTo>
                      <a:pt x="269" y="31"/>
                    </a:lnTo>
                    <a:lnTo>
                      <a:pt x="263" y="31"/>
                    </a:lnTo>
                    <a:lnTo>
                      <a:pt x="259" y="29"/>
                    </a:lnTo>
                    <a:lnTo>
                      <a:pt x="254" y="29"/>
                    </a:lnTo>
                    <a:lnTo>
                      <a:pt x="250" y="29"/>
                    </a:lnTo>
                    <a:lnTo>
                      <a:pt x="244" y="27"/>
                    </a:lnTo>
                    <a:lnTo>
                      <a:pt x="240" y="27"/>
                    </a:lnTo>
                    <a:lnTo>
                      <a:pt x="234" y="25"/>
                    </a:lnTo>
                    <a:lnTo>
                      <a:pt x="231" y="23"/>
                    </a:lnTo>
                    <a:lnTo>
                      <a:pt x="225" y="21"/>
                    </a:lnTo>
                    <a:lnTo>
                      <a:pt x="221" y="19"/>
                    </a:lnTo>
                    <a:lnTo>
                      <a:pt x="217" y="17"/>
                    </a:lnTo>
                    <a:lnTo>
                      <a:pt x="213" y="15"/>
                    </a:lnTo>
                    <a:lnTo>
                      <a:pt x="208" y="13"/>
                    </a:lnTo>
                    <a:lnTo>
                      <a:pt x="204" y="11"/>
                    </a:lnTo>
                    <a:lnTo>
                      <a:pt x="200" y="10"/>
                    </a:lnTo>
                    <a:lnTo>
                      <a:pt x="192" y="8"/>
                    </a:lnTo>
                    <a:lnTo>
                      <a:pt x="186" y="6"/>
                    </a:lnTo>
                    <a:lnTo>
                      <a:pt x="181" y="4"/>
                    </a:lnTo>
                    <a:lnTo>
                      <a:pt x="173" y="2"/>
                    </a:lnTo>
                    <a:lnTo>
                      <a:pt x="167" y="2"/>
                    </a:lnTo>
                    <a:lnTo>
                      <a:pt x="162" y="0"/>
                    </a:lnTo>
                    <a:lnTo>
                      <a:pt x="154" y="0"/>
                    </a:lnTo>
                    <a:lnTo>
                      <a:pt x="148" y="0"/>
                    </a:lnTo>
                    <a:lnTo>
                      <a:pt x="142" y="0"/>
                    </a:lnTo>
                    <a:lnTo>
                      <a:pt x="137" y="0"/>
                    </a:lnTo>
                    <a:lnTo>
                      <a:pt x="133" y="0"/>
                    </a:lnTo>
                    <a:lnTo>
                      <a:pt x="127" y="0"/>
                    </a:lnTo>
                    <a:lnTo>
                      <a:pt x="121" y="0"/>
                    </a:lnTo>
                    <a:lnTo>
                      <a:pt x="117" y="0"/>
                    </a:lnTo>
                    <a:lnTo>
                      <a:pt x="112" y="0"/>
                    </a:lnTo>
                    <a:lnTo>
                      <a:pt x="106" y="0"/>
                    </a:lnTo>
                    <a:lnTo>
                      <a:pt x="102" y="2"/>
                    </a:lnTo>
                    <a:lnTo>
                      <a:pt x="98" y="2"/>
                    </a:lnTo>
                    <a:lnTo>
                      <a:pt x="94" y="2"/>
                    </a:lnTo>
                    <a:lnTo>
                      <a:pt x="91" y="4"/>
                    </a:lnTo>
                    <a:lnTo>
                      <a:pt x="87" y="4"/>
                    </a:lnTo>
                    <a:lnTo>
                      <a:pt x="83" y="6"/>
                    </a:lnTo>
                    <a:lnTo>
                      <a:pt x="79" y="6"/>
                    </a:lnTo>
                    <a:lnTo>
                      <a:pt x="75" y="8"/>
                    </a:lnTo>
                    <a:lnTo>
                      <a:pt x="64" y="13"/>
                    </a:lnTo>
                    <a:lnTo>
                      <a:pt x="60" y="13"/>
                    </a:lnTo>
                    <a:lnTo>
                      <a:pt x="58" y="15"/>
                    </a:lnTo>
                    <a:lnTo>
                      <a:pt x="54" y="17"/>
                    </a:lnTo>
                    <a:lnTo>
                      <a:pt x="52" y="19"/>
                    </a:lnTo>
                    <a:lnTo>
                      <a:pt x="48" y="19"/>
                    </a:lnTo>
                    <a:lnTo>
                      <a:pt x="46" y="21"/>
                    </a:lnTo>
                    <a:lnTo>
                      <a:pt x="43" y="21"/>
                    </a:lnTo>
                    <a:lnTo>
                      <a:pt x="39" y="23"/>
                    </a:lnTo>
                    <a:lnTo>
                      <a:pt x="37" y="23"/>
                    </a:lnTo>
                    <a:lnTo>
                      <a:pt x="33" y="23"/>
                    </a:lnTo>
                    <a:lnTo>
                      <a:pt x="31" y="23"/>
                    </a:lnTo>
                    <a:lnTo>
                      <a:pt x="27" y="23"/>
                    </a:lnTo>
                    <a:lnTo>
                      <a:pt x="23" y="23"/>
                    </a:lnTo>
                    <a:lnTo>
                      <a:pt x="21" y="25"/>
                    </a:lnTo>
                    <a:lnTo>
                      <a:pt x="18" y="25"/>
                    </a:lnTo>
                    <a:lnTo>
                      <a:pt x="16" y="25"/>
                    </a:lnTo>
                    <a:lnTo>
                      <a:pt x="14" y="25"/>
                    </a:lnTo>
                    <a:lnTo>
                      <a:pt x="12" y="25"/>
                    </a:lnTo>
                    <a:lnTo>
                      <a:pt x="10" y="25"/>
                    </a:lnTo>
                    <a:lnTo>
                      <a:pt x="8" y="25"/>
                    </a:lnTo>
                    <a:lnTo>
                      <a:pt x="6" y="25"/>
                    </a:lnTo>
                    <a:lnTo>
                      <a:pt x="4" y="25"/>
                    </a:lnTo>
                    <a:lnTo>
                      <a:pt x="2" y="25"/>
                    </a:lnTo>
                    <a:lnTo>
                      <a:pt x="2" y="27"/>
                    </a:lnTo>
                    <a:lnTo>
                      <a:pt x="4" y="29"/>
                    </a:lnTo>
                    <a:lnTo>
                      <a:pt x="2" y="29"/>
                    </a:lnTo>
                    <a:lnTo>
                      <a:pt x="2" y="31"/>
                    </a:lnTo>
                    <a:lnTo>
                      <a:pt x="2" y="33"/>
                    </a:lnTo>
                    <a:lnTo>
                      <a:pt x="0" y="34"/>
                    </a:lnTo>
                    <a:lnTo>
                      <a:pt x="2" y="36"/>
                    </a:lnTo>
                    <a:lnTo>
                      <a:pt x="2" y="38"/>
                    </a:lnTo>
                    <a:lnTo>
                      <a:pt x="2" y="40"/>
                    </a:lnTo>
                    <a:lnTo>
                      <a:pt x="2" y="42"/>
                    </a:lnTo>
                    <a:lnTo>
                      <a:pt x="2" y="44"/>
                    </a:lnTo>
                    <a:lnTo>
                      <a:pt x="4" y="44"/>
                    </a:lnTo>
                    <a:lnTo>
                      <a:pt x="4" y="42"/>
                    </a:lnTo>
                    <a:lnTo>
                      <a:pt x="4" y="40"/>
                    </a:lnTo>
                    <a:lnTo>
                      <a:pt x="4" y="38"/>
                    </a:lnTo>
                    <a:lnTo>
                      <a:pt x="4" y="36"/>
                    </a:lnTo>
                    <a:lnTo>
                      <a:pt x="4" y="34"/>
                    </a:lnTo>
                    <a:lnTo>
                      <a:pt x="4" y="33"/>
                    </a:lnTo>
                    <a:lnTo>
                      <a:pt x="6" y="31"/>
                    </a:lnTo>
                    <a:lnTo>
                      <a:pt x="6" y="29"/>
                    </a:lnTo>
                    <a:lnTo>
                      <a:pt x="8" y="29"/>
                    </a:lnTo>
                    <a:lnTo>
                      <a:pt x="10" y="29"/>
                    </a:lnTo>
                    <a:lnTo>
                      <a:pt x="12" y="29"/>
                    </a:lnTo>
                    <a:lnTo>
                      <a:pt x="14" y="29"/>
                    </a:lnTo>
                    <a:lnTo>
                      <a:pt x="16" y="29"/>
                    </a:lnTo>
                    <a:lnTo>
                      <a:pt x="18" y="29"/>
                    </a:lnTo>
                    <a:lnTo>
                      <a:pt x="20" y="29"/>
                    </a:lnTo>
                    <a:lnTo>
                      <a:pt x="21" y="29"/>
                    </a:lnTo>
                    <a:lnTo>
                      <a:pt x="23" y="27"/>
                    </a:lnTo>
                    <a:lnTo>
                      <a:pt x="25" y="27"/>
                    </a:lnTo>
                    <a:lnTo>
                      <a:pt x="27" y="27"/>
                    </a:lnTo>
                    <a:lnTo>
                      <a:pt x="31" y="27"/>
                    </a:lnTo>
                    <a:lnTo>
                      <a:pt x="33" y="27"/>
                    </a:lnTo>
                    <a:lnTo>
                      <a:pt x="37" y="27"/>
                    </a:lnTo>
                    <a:lnTo>
                      <a:pt x="39" y="27"/>
                    </a:lnTo>
                    <a:lnTo>
                      <a:pt x="41" y="27"/>
                    </a:lnTo>
                    <a:lnTo>
                      <a:pt x="44" y="25"/>
                    </a:lnTo>
                    <a:lnTo>
                      <a:pt x="46" y="25"/>
                    </a:lnTo>
                    <a:lnTo>
                      <a:pt x="50" y="23"/>
                    </a:lnTo>
                    <a:lnTo>
                      <a:pt x="52" y="21"/>
                    </a:lnTo>
                    <a:lnTo>
                      <a:pt x="56" y="19"/>
                    </a:lnTo>
                    <a:lnTo>
                      <a:pt x="60" y="19"/>
                    </a:lnTo>
                    <a:lnTo>
                      <a:pt x="62" y="17"/>
                    </a:lnTo>
                    <a:lnTo>
                      <a:pt x="66" y="15"/>
                    </a:lnTo>
                    <a:lnTo>
                      <a:pt x="68" y="13"/>
                    </a:lnTo>
                    <a:lnTo>
                      <a:pt x="73" y="11"/>
                    </a:lnTo>
                    <a:lnTo>
                      <a:pt x="77" y="11"/>
                    </a:lnTo>
                    <a:lnTo>
                      <a:pt x="83" y="10"/>
                    </a:lnTo>
                    <a:lnTo>
                      <a:pt x="87" y="8"/>
                    </a:lnTo>
                    <a:lnTo>
                      <a:pt x="91" y="8"/>
                    </a:lnTo>
                    <a:lnTo>
                      <a:pt x="96" y="6"/>
                    </a:lnTo>
                    <a:lnTo>
                      <a:pt x="100" y="6"/>
                    </a:lnTo>
                    <a:lnTo>
                      <a:pt x="106" y="4"/>
                    </a:lnTo>
                    <a:lnTo>
                      <a:pt x="112" y="4"/>
                    </a:lnTo>
                    <a:lnTo>
                      <a:pt x="119" y="4"/>
                    </a:lnTo>
                    <a:lnTo>
                      <a:pt x="125" y="4"/>
                    </a:lnTo>
                    <a:lnTo>
                      <a:pt x="133" y="4"/>
                    </a:lnTo>
                    <a:lnTo>
                      <a:pt x="139" y="4"/>
                    </a:lnTo>
                    <a:lnTo>
                      <a:pt x="144" y="4"/>
                    </a:lnTo>
                    <a:lnTo>
                      <a:pt x="152" y="4"/>
                    </a:lnTo>
                    <a:lnTo>
                      <a:pt x="158" y="4"/>
                    </a:lnTo>
                    <a:lnTo>
                      <a:pt x="162" y="6"/>
                    </a:lnTo>
                    <a:lnTo>
                      <a:pt x="165" y="6"/>
                    </a:lnTo>
                    <a:lnTo>
                      <a:pt x="169" y="6"/>
                    </a:lnTo>
                    <a:lnTo>
                      <a:pt x="173" y="8"/>
                    </a:lnTo>
                    <a:lnTo>
                      <a:pt x="177" y="8"/>
                    </a:lnTo>
                    <a:lnTo>
                      <a:pt x="181" y="8"/>
                    </a:lnTo>
                    <a:lnTo>
                      <a:pt x="185" y="10"/>
                    </a:lnTo>
                    <a:lnTo>
                      <a:pt x="188" y="10"/>
                    </a:lnTo>
                    <a:lnTo>
                      <a:pt x="192" y="11"/>
                    </a:lnTo>
                    <a:lnTo>
                      <a:pt x="194" y="13"/>
                    </a:lnTo>
                    <a:lnTo>
                      <a:pt x="198" y="13"/>
                    </a:lnTo>
                    <a:lnTo>
                      <a:pt x="202" y="15"/>
                    </a:lnTo>
                    <a:lnTo>
                      <a:pt x="204" y="15"/>
                    </a:lnTo>
                    <a:lnTo>
                      <a:pt x="208" y="17"/>
                    </a:lnTo>
                    <a:lnTo>
                      <a:pt x="211" y="19"/>
                    </a:lnTo>
                    <a:lnTo>
                      <a:pt x="213" y="19"/>
                    </a:lnTo>
                    <a:lnTo>
                      <a:pt x="231" y="27"/>
                    </a:lnTo>
                    <a:lnTo>
                      <a:pt x="231" y="29"/>
                    </a:lnTo>
                    <a:lnTo>
                      <a:pt x="233" y="29"/>
                    </a:lnTo>
                    <a:lnTo>
                      <a:pt x="233" y="31"/>
                    </a:lnTo>
                    <a:lnTo>
                      <a:pt x="231" y="31"/>
                    </a:lnTo>
                    <a:lnTo>
                      <a:pt x="231" y="33"/>
                    </a:lnTo>
                    <a:lnTo>
                      <a:pt x="236" y="33"/>
                    </a:lnTo>
                    <a:lnTo>
                      <a:pt x="240" y="33"/>
                    </a:lnTo>
                    <a:lnTo>
                      <a:pt x="246" y="33"/>
                    </a:lnTo>
                    <a:lnTo>
                      <a:pt x="252" y="33"/>
                    </a:lnTo>
                    <a:lnTo>
                      <a:pt x="257" y="33"/>
                    </a:lnTo>
                    <a:lnTo>
                      <a:pt x="263" y="33"/>
                    </a:lnTo>
                    <a:lnTo>
                      <a:pt x="267" y="34"/>
                    </a:lnTo>
                    <a:lnTo>
                      <a:pt x="273" y="34"/>
                    </a:lnTo>
                    <a:lnTo>
                      <a:pt x="279" y="34"/>
                    </a:lnTo>
                    <a:lnTo>
                      <a:pt x="284" y="36"/>
                    </a:lnTo>
                    <a:lnTo>
                      <a:pt x="290" y="38"/>
                    </a:lnTo>
                    <a:lnTo>
                      <a:pt x="296" y="40"/>
                    </a:lnTo>
                    <a:lnTo>
                      <a:pt x="302" y="42"/>
                    </a:lnTo>
                    <a:lnTo>
                      <a:pt x="307" y="44"/>
                    </a:lnTo>
                    <a:lnTo>
                      <a:pt x="313" y="48"/>
                    </a:lnTo>
                    <a:lnTo>
                      <a:pt x="319" y="50"/>
                    </a:lnTo>
                    <a:lnTo>
                      <a:pt x="321" y="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394" name="Freeform 51"/>
              <p:cNvSpPr>
                <a:spLocks/>
              </p:cNvSpPr>
              <p:nvPr/>
            </p:nvSpPr>
            <p:spPr bwMode="auto">
              <a:xfrm>
                <a:off x="1941" y="2307"/>
                <a:ext cx="40" cy="40"/>
              </a:xfrm>
              <a:custGeom>
                <a:avLst/>
                <a:gdLst>
                  <a:gd name="T0" fmla="*/ 19 w 40"/>
                  <a:gd name="T1" fmla="*/ 0 h 40"/>
                  <a:gd name="T2" fmla="*/ 25 w 40"/>
                  <a:gd name="T3" fmla="*/ 0 h 40"/>
                  <a:gd name="T4" fmla="*/ 29 w 40"/>
                  <a:gd name="T5" fmla="*/ 0 h 40"/>
                  <a:gd name="T6" fmla="*/ 31 w 40"/>
                  <a:gd name="T7" fmla="*/ 2 h 40"/>
                  <a:gd name="T8" fmla="*/ 34 w 40"/>
                  <a:gd name="T9" fmla="*/ 6 h 40"/>
                  <a:gd name="T10" fmla="*/ 36 w 40"/>
                  <a:gd name="T11" fmla="*/ 8 h 40"/>
                  <a:gd name="T12" fmla="*/ 38 w 40"/>
                  <a:gd name="T13" fmla="*/ 12 h 40"/>
                  <a:gd name="T14" fmla="*/ 40 w 40"/>
                  <a:gd name="T15" fmla="*/ 15 h 40"/>
                  <a:gd name="T16" fmla="*/ 40 w 40"/>
                  <a:gd name="T17" fmla="*/ 19 h 40"/>
                  <a:gd name="T18" fmla="*/ 40 w 40"/>
                  <a:gd name="T19" fmla="*/ 23 h 40"/>
                  <a:gd name="T20" fmla="*/ 38 w 40"/>
                  <a:gd name="T21" fmla="*/ 27 h 40"/>
                  <a:gd name="T22" fmla="*/ 36 w 40"/>
                  <a:gd name="T23" fmla="*/ 31 h 40"/>
                  <a:gd name="T24" fmla="*/ 34 w 40"/>
                  <a:gd name="T25" fmla="*/ 35 h 40"/>
                  <a:gd name="T26" fmla="*/ 31 w 40"/>
                  <a:gd name="T27" fmla="*/ 36 h 40"/>
                  <a:gd name="T28" fmla="*/ 29 w 40"/>
                  <a:gd name="T29" fmla="*/ 38 h 40"/>
                  <a:gd name="T30" fmla="*/ 25 w 40"/>
                  <a:gd name="T31" fmla="*/ 40 h 40"/>
                  <a:gd name="T32" fmla="*/ 19 w 40"/>
                  <a:gd name="T33" fmla="*/ 40 h 40"/>
                  <a:gd name="T34" fmla="*/ 15 w 40"/>
                  <a:gd name="T35" fmla="*/ 40 h 40"/>
                  <a:gd name="T36" fmla="*/ 11 w 40"/>
                  <a:gd name="T37" fmla="*/ 38 h 40"/>
                  <a:gd name="T38" fmla="*/ 7 w 40"/>
                  <a:gd name="T39" fmla="*/ 36 h 40"/>
                  <a:gd name="T40" fmla="*/ 6 w 40"/>
                  <a:gd name="T41" fmla="*/ 35 h 40"/>
                  <a:gd name="T42" fmla="*/ 4 w 40"/>
                  <a:gd name="T43" fmla="*/ 31 h 40"/>
                  <a:gd name="T44" fmla="*/ 2 w 40"/>
                  <a:gd name="T45" fmla="*/ 27 h 40"/>
                  <a:gd name="T46" fmla="*/ 0 w 40"/>
                  <a:gd name="T47" fmla="*/ 23 h 40"/>
                  <a:gd name="T48" fmla="*/ 0 w 40"/>
                  <a:gd name="T49" fmla="*/ 19 h 40"/>
                  <a:gd name="T50" fmla="*/ 0 w 40"/>
                  <a:gd name="T51" fmla="*/ 15 h 40"/>
                  <a:gd name="T52" fmla="*/ 2 w 40"/>
                  <a:gd name="T53" fmla="*/ 12 h 40"/>
                  <a:gd name="T54" fmla="*/ 4 w 40"/>
                  <a:gd name="T55" fmla="*/ 8 h 40"/>
                  <a:gd name="T56" fmla="*/ 6 w 40"/>
                  <a:gd name="T57" fmla="*/ 6 h 40"/>
                  <a:gd name="T58" fmla="*/ 7 w 40"/>
                  <a:gd name="T59" fmla="*/ 2 h 40"/>
                  <a:gd name="T60" fmla="*/ 11 w 40"/>
                  <a:gd name="T61" fmla="*/ 0 h 40"/>
                  <a:gd name="T62" fmla="*/ 15 w 40"/>
                  <a:gd name="T63" fmla="*/ 0 h 40"/>
                  <a:gd name="T64" fmla="*/ 19 w 40"/>
                  <a:gd name="T65" fmla="*/ 0 h 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0"/>
                  <a:gd name="T100" fmla="*/ 0 h 40"/>
                  <a:gd name="T101" fmla="*/ 40 w 40"/>
                  <a:gd name="T102" fmla="*/ 40 h 4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0" h="40">
                    <a:moveTo>
                      <a:pt x="19" y="0"/>
                    </a:moveTo>
                    <a:lnTo>
                      <a:pt x="25" y="0"/>
                    </a:lnTo>
                    <a:lnTo>
                      <a:pt x="29" y="0"/>
                    </a:lnTo>
                    <a:lnTo>
                      <a:pt x="31" y="2"/>
                    </a:lnTo>
                    <a:lnTo>
                      <a:pt x="34" y="6"/>
                    </a:lnTo>
                    <a:lnTo>
                      <a:pt x="36" y="8"/>
                    </a:lnTo>
                    <a:lnTo>
                      <a:pt x="38" y="12"/>
                    </a:lnTo>
                    <a:lnTo>
                      <a:pt x="40" y="15"/>
                    </a:lnTo>
                    <a:lnTo>
                      <a:pt x="40" y="19"/>
                    </a:lnTo>
                    <a:lnTo>
                      <a:pt x="40" y="23"/>
                    </a:lnTo>
                    <a:lnTo>
                      <a:pt x="38" y="27"/>
                    </a:lnTo>
                    <a:lnTo>
                      <a:pt x="36" y="31"/>
                    </a:lnTo>
                    <a:lnTo>
                      <a:pt x="34" y="35"/>
                    </a:lnTo>
                    <a:lnTo>
                      <a:pt x="31" y="36"/>
                    </a:lnTo>
                    <a:lnTo>
                      <a:pt x="29" y="38"/>
                    </a:lnTo>
                    <a:lnTo>
                      <a:pt x="25" y="40"/>
                    </a:lnTo>
                    <a:lnTo>
                      <a:pt x="19" y="40"/>
                    </a:lnTo>
                    <a:lnTo>
                      <a:pt x="15" y="40"/>
                    </a:lnTo>
                    <a:lnTo>
                      <a:pt x="11" y="38"/>
                    </a:lnTo>
                    <a:lnTo>
                      <a:pt x="7" y="36"/>
                    </a:lnTo>
                    <a:lnTo>
                      <a:pt x="6" y="35"/>
                    </a:lnTo>
                    <a:lnTo>
                      <a:pt x="4" y="31"/>
                    </a:lnTo>
                    <a:lnTo>
                      <a:pt x="2" y="27"/>
                    </a:lnTo>
                    <a:lnTo>
                      <a:pt x="0" y="23"/>
                    </a:lnTo>
                    <a:lnTo>
                      <a:pt x="0" y="19"/>
                    </a:lnTo>
                    <a:lnTo>
                      <a:pt x="0" y="15"/>
                    </a:lnTo>
                    <a:lnTo>
                      <a:pt x="2" y="12"/>
                    </a:lnTo>
                    <a:lnTo>
                      <a:pt x="4" y="8"/>
                    </a:lnTo>
                    <a:lnTo>
                      <a:pt x="6" y="6"/>
                    </a:lnTo>
                    <a:lnTo>
                      <a:pt x="7" y="2"/>
                    </a:lnTo>
                    <a:lnTo>
                      <a:pt x="11" y="0"/>
                    </a:lnTo>
                    <a:lnTo>
                      <a:pt x="15" y="0"/>
                    </a:lnTo>
                    <a:lnTo>
                      <a:pt x="19"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395" name="Freeform 52"/>
              <p:cNvSpPr>
                <a:spLocks/>
              </p:cNvSpPr>
              <p:nvPr/>
            </p:nvSpPr>
            <p:spPr bwMode="auto">
              <a:xfrm>
                <a:off x="1945" y="2311"/>
                <a:ext cx="32" cy="32"/>
              </a:xfrm>
              <a:custGeom>
                <a:avLst/>
                <a:gdLst>
                  <a:gd name="T0" fmla="*/ 15 w 32"/>
                  <a:gd name="T1" fmla="*/ 0 h 32"/>
                  <a:gd name="T2" fmla="*/ 19 w 32"/>
                  <a:gd name="T3" fmla="*/ 0 h 32"/>
                  <a:gd name="T4" fmla="*/ 23 w 32"/>
                  <a:gd name="T5" fmla="*/ 2 h 32"/>
                  <a:gd name="T6" fmla="*/ 25 w 32"/>
                  <a:gd name="T7" fmla="*/ 2 h 32"/>
                  <a:gd name="T8" fmla="*/ 27 w 32"/>
                  <a:gd name="T9" fmla="*/ 4 h 32"/>
                  <a:gd name="T10" fmla="*/ 28 w 32"/>
                  <a:gd name="T11" fmla="*/ 8 h 32"/>
                  <a:gd name="T12" fmla="*/ 30 w 32"/>
                  <a:gd name="T13" fmla="*/ 9 h 32"/>
                  <a:gd name="T14" fmla="*/ 32 w 32"/>
                  <a:gd name="T15" fmla="*/ 13 h 32"/>
                  <a:gd name="T16" fmla="*/ 32 w 32"/>
                  <a:gd name="T17" fmla="*/ 15 h 32"/>
                  <a:gd name="T18" fmla="*/ 32 w 32"/>
                  <a:gd name="T19" fmla="*/ 19 h 32"/>
                  <a:gd name="T20" fmla="*/ 30 w 32"/>
                  <a:gd name="T21" fmla="*/ 23 h 32"/>
                  <a:gd name="T22" fmla="*/ 28 w 32"/>
                  <a:gd name="T23" fmla="*/ 25 h 32"/>
                  <a:gd name="T24" fmla="*/ 27 w 32"/>
                  <a:gd name="T25" fmla="*/ 27 h 32"/>
                  <a:gd name="T26" fmla="*/ 25 w 32"/>
                  <a:gd name="T27" fmla="*/ 29 h 32"/>
                  <a:gd name="T28" fmla="*/ 23 w 32"/>
                  <a:gd name="T29" fmla="*/ 31 h 32"/>
                  <a:gd name="T30" fmla="*/ 19 w 32"/>
                  <a:gd name="T31" fmla="*/ 31 h 32"/>
                  <a:gd name="T32" fmla="*/ 15 w 32"/>
                  <a:gd name="T33" fmla="*/ 32 h 32"/>
                  <a:gd name="T34" fmla="*/ 13 w 32"/>
                  <a:gd name="T35" fmla="*/ 31 h 32"/>
                  <a:gd name="T36" fmla="*/ 9 w 32"/>
                  <a:gd name="T37" fmla="*/ 31 h 32"/>
                  <a:gd name="T38" fmla="*/ 7 w 32"/>
                  <a:gd name="T39" fmla="*/ 29 h 32"/>
                  <a:gd name="T40" fmla="*/ 5 w 32"/>
                  <a:gd name="T41" fmla="*/ 27 h 32"/>
                  <a:gd name="T42" fmla="*/ 3 w 32"/>
                  <a:gd name="T43" fmla="*/ 25 h 32"/>
                  <a:gd name="T44" fmla="*/ 2 w 32"/>
                  <a:gd name="T45" fmla="*/ 23 h 32"/>
                  <a:gd name="T46" fmla="*/ 0 w 32"/>
                  <a:gd name="T47" fmla="*/ 19 h 32"/>
                  <a:gd name="T48" fmla="*/ 0 w 32"/>
                  <a:gd name="T49" fmla="*/ 15 h 32"/>
                  <a:gd name="T50" fmla="*/ 0 w 32"/>
                  <a:gd name="T51" fmla="*/ 13 h 32"/>
                  <a:gd name="T52" fmla="*/ 2 w 32"/>
                  <a:gd name="T53" fmla="*/ 9 h 32"/>
                  <a:gd name="T54" fmla="*/ 3 w 32"/>
                  <a:gd name="T55" fmla="*/ 8 h 32"/>
                  <a:gd name="T56" fmla="*/ 5 w 32"/>
                  <a:gd name="T57" fmla="*/ 4 h 32"/>
                  <a:gd name="T58" fmla="*/ 7 w 32"/>
                  <a:gd name="T59" fmla="*/ 2 h 32"/>
                  <a:gd name="T60" fmla="*/ 9 w 32"/>
                  <a:gd name="T61" fmla="*/ 2 h 32"/>
                  <a:gd name="T62" fmla="*/ 13 w 32"/>
                  <a:gd name="T63" fmla="*/ 0 h 32"/>
                  <a:gd name="T64" fmla="*/ 15 w 32"/>
                  <a:gd name="T65" fmla="*/ 0 h 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
                  <a:gd name="T100" fmla="*/ 0 h 32"/>
                  <a:gd name="T101" fmla="*/ 32 w 32"/>
                  <a:gd name="T102" fmla="*/ 32 h 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 h="32">
                    <a:moveTo>
                      <a:pt x="15" y="0"/>
                    </a:moveTo>
                    <a:lnTo>
                      <a:pt x="19" y="0"/>
                    </a:lnTo>
                    <a:lnTo>
                      <a:pt x="23" y="2"/>
                    </a:lnTo>
                    <a:lnTo>
                      <a:pt x="25" y="2"/>
                    </a:lnTo>
                    <a:lnTo>
                      <a:pt x="27" y="4"/>
                    </a:lnTo>
                    <a:lnTo>
                      <a:pt x="28" y="8"/>
                    </a:lnTo>
                    <a:lnTo>
                      <a:pt x="30" y="9"/>
                    </a:lnTo>
                    <a:lnTo>
                      <a:pt x="32" y="13"/>
                    </a:lnTo>
                    <a:lnTo>
                      <a:pt x="32" y="15"/>
                    </a:lnTo>
                    <a:lnTo>
                      <a:pt x="32" y="19"/>
                    </a:lnTo>
                    <a:lnTo>
                      <a:pt x="30" y="23"/>
                    </a:lnTo>
                    <a:lnTo>
                      <a:pt x="28" y="25"/>
                    </a:lnTo>
                    <a:lnTo>
                      <a:pt x="27" y="27"/>
                    </a:lnTo>
                    <a:lnTo>
                      <a:pt x="25" y="29"/>
                    </a:lnTo>
                    <a:lnTo>
                      <a:pt x="23" y="31"/>
                    </a:lnTo>
                    <a:lnTo>
                      <a:pt x="19" y="31"/>
                    </a:lnTo>
                    <a:lnTo>
                      <a:pt x="15" y="32"/>
                    </a:lnTo>
                    <a:lnTo>
                      <a:pt x="13" y="31"/>
                    </a:lnTo>
                    <a:lnTo>
                      <a:pt x="9" y="31"/>
                    </a:lnTo>
                    <a:lnTo>
                      <a:pt x="7" y="29"/>
                    </a:lnTo>
                    <a:lnTo>
                      <a:pt x="5" y="27"/>
                    </a:lnTo>
                    <a:lnTo>
                      <a:pt x="3" y="25"/>
                    </a:lnTo>
                    <a:lnTo>
                      <a:pt x="2" y="23"/>
                    </a:lnTo>
                    <a:lnTo>
                      <a:pt x="0" y="19"/>
                    </a:lnTo>
                    <a:lnTo>
                      <a:pt x="0" y="15"/>
                    </a:lnTo>
                    <a:lnTo>
                      <a:pt x="0" y="13"/>
                    </a:lnTo>
                    <a:lnTo>
                      <a:pt x="2" y="9"/>
                    </a:lnTo>
                    <a:lnTo>
                      <a:pt x="3" y="8"/>
                    </a:lnTo>
                    <a:lnTo>
                      <a:pt x="5" y="4"/>
                    </a:lnTo>
                    <a:lnTo>
                      <a:pt x="7" y="2"/>
                    </a:lnTo>
                    <a:lnTo>
                      <a:pt x="9" y="2"/>
                    </a:lnTo>
                    <a:lnTo>
                      <a:pt x="13" y="0"/>
                    </a:lnTo>
                    <a:lnTo>
                      <a:pt x="15"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396" name="Freeform 53"/>
              <p:cNvSpPr>
                <a:spLocks/>
              </p:cNvSpPr>
              <p:nvPr/>
            </p:nvSpPr>
            <p:spPr bwMode="auto">
              <a:xfrm>
                <a:off x="2140" y="2307"/>
                <a:ext cx="43" cy="40"/>
              </a:xfrm>
              <a:custGeom>
                <a:avLst/>
                <a:gdLst>
                  <a:gd name="T0" fmla="*/ 21 w 43"/>
                  <a:gd name="T1" fmla="*/ 0 h 40"/>
                  <a:gd name="T2" fmla="*/ 25 w 43"/>
                  <a:gd name="T3" fmla="*/ 0 h 40"/>
                  <a:gd name="T4" fmla="*/ 29 w 43"/>
                  <a:gd name="T5" fmla="*/ 0 h 40"/>
                  <a:gd name="T6" fmla="*/ 33 w 43"/>
                  <a:gd name="T7" fmla="*/ 2 h 40"/>
                  <a:gd name="T8" fmla="*/ 37 w 43"/>
                  <a:gd name="T9" fmla="*/ 6 h 40"/>
                  <a:gd name="T10" fmla="*/ 39 w 43"/>
                  <a:gd name="T11" fmla="*/ 8 h 40"/>
                  <a:gd name="T12" fmla="*/ 41 w 43"/>
                  <a:gd name="T13" fmla="*/ 12 h 40"/>
                  <a:gd name="T14" fmla="*/ 41 w 43"/>
                  <a:gd name="T15" fmla="*/ 15 h 40"/>
                  <a:gd name="T16" fmla="*/ 43 w 43"/>
                  <a:gd name="T17" fmla="*/ 19 h 40"/>
                  <a:gd name="T18" fmla="*/ 41 w 43"/>
                  <a:gd name="T19" fmla="*/ 23 h 40"/>
                  <a:gd name="T20" fmla="*/ 41 w 43"/>
                  <a:gd name="T21" fmla="*/ 27 h 40"/>
                  <a:gd name="T22" fmla="*/ 39 w 43"/>
                  <a:gd name="T23" fmla="*/ 31 h 40"/>
                  <a:gd name="T24" fmla="*/ 37 w 43"/>
                  <a:gd name="T25" fmla="*/ 35 h 40"/>
                  <a:gd name="T26" fmla="*/ 33 w 43"/>
                  <a:gd name="T27" fmla="*/ 36 h 40"/>
                  <a:gd name="T28" fmla="*/ 29 w 43"/>
                  <a:gd name="T29" fmla="*/ 38 h 40"/>
                  <a:gd name="T30" fmla="*/ 25 w 43"/>
                  <a:gd name="T31" fmla="*/ 40 h 40"/>
                  <a:gd name="T32" fmla="*/ 21 w 43"/>
                  <a:gd name="T33" fmla="*/ 40 h 40"/>
                  <a:gd name="T34" fmla="*/ 18 w 43"/>
                  <a:gd name="T35" fmla="*/ 40 h 40"/>
                  <a:gd name="T36" fmla="*/ 14 w 43"/>
                  <a:gd name="T37" fmla="*/ 38 h 40"/>
                  <a:gd name="T38" fmla="*/ 10 w 43"/>
                  <a:gd name="T39" fmla="*/ 36 h 40"/>
                  <a:gd name="T40" fmla="*/ 6 w 43"/>
                  <a:gd name="T41" fmla="*/ 35 h 40"/>
                  <a:gd name="T42" fmla="*/ 4 w 43"/>
                  <a:gd name="T43" fmla="*/ 31 h 40"/>
                  <a:gd name="T44" fmla="*/ 2 w 43"/>
                  <a:gd name="T45" fmla="*/ 27 h 40"/>
                  <a:gd name="T46" fmla="*/ 0 w 43"/>
                  <a:gd name="T47" fmla="*/ 23 h 40"/>
                  <a:gd name="T48" fmla="*/ 0 w 43"/>
                  <a:gd name="T49" fmla="*/ 19 h 40"/>
                  <a:gd name="T50" fmla="*/ 0 w 43"/>
                  <a:gd name="T51" fmla="*/ 15 h 40"/>
                  <a:gd name="T52" fmla="*/ 2 w 43"/>
                  <a:gd name="T53" fmla="*/ 12 h 40"/>
                  <a:gd name="T54" fmla="*/ 4 w 43"/>
                  <a:gd name="T55" fmla="*/ 8 h 40"/>
                  <a:gd name="T56" fmla="*/ 6 w 43"/>
                  <a:gd name="T57" fmla="*/ 6 h 40"/>
                  <a:gd name="T58" fmla="*/ 10 w 43"/>
                  <a:gd name="T59" fmla="*/ 2 h 40"/>
                  <a:gd name="T60" fmla="*/ 14 w 43"/>
                  <a:gd name="T61" fmla="*/ 0 h 40"/>
                  <a:gd name="T62" fmla="*/ 18 w 43"/>
                  <a:gd name="T63" fmla="*/ 0 h 40"/>
                  <a:gd name="T64" fmla="*/ 21 w 43"/>
                  <a:gd name="T65" fmla="*/ 0 h 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3"/>
                  <a:gd name="T100" fmla="*/ 0 h 40"/>
                  <a:gd name="T101" fmla="*/ 43 w 43"/>
                  <a:gd name="T102" fmla="*/ 40 h 4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3" h="40">
                    <a:moveTo>
                      <a:pt x="21" y="0"/>
                    </a:moveTo>
                    <a:lnTo>
                      <a:pt x="25" y="0"/>
                    </a:lnTo>
                    <a:lnTo>
                      <a:pt x="29" y="0"/>
                    </a:lnTo>
                    <a:lnTo>
                      <a:pt x="33" y="2"/>
                    </a:lnTo>
                    <a:lnTo>
                      <a:pt x="37" y="6"/>
                    </a:lnTo>
                    <a:lnTo>
                      <a:pt x="39" y="8"/>
                    </a:lnTo>
                    <a:lnTo>
                      <a:pt x="41" y="12"/>
                    </a:lnTo>
                    <a:lnTo>
                      <a:pt x="41" y="15"/>
                    </a:lnTo>
                    <a:lnTo>
                      <a:pt x="43" y="19"/>
                    </a:lnTo>
                    <a:lnTo>
                      <a:pt x="41" y="23"/>
                    </a:lnTo>
                    <a:lnTo>
                      <a:pt x="41" y="27"/>
                    </a:lnTo>
                    <a:lnTo>
                      <a:pt x="39" y="31"/>
                    </a:lnTo>
                    <a:lnTo>
                      <a:pt x="37" y="35"/>
                    </a:lnTo>
                    <a:lnTo>
                      <a:pt x="33" y="36"/>
                    </a:lnTo>
                    <a:lnTo>
                      <a:pt x="29" y="38"/>
                    </a:lnTo>
                    <a:lnTo>
                      <a:pt x="25" y="40"/>
                    </a:lnTo>
                    <a:lnTo>
                      <a:pt x="21" y="40"/>
                    </a:lnTo>
                    <a:lnTo>
                      <a:pt x="18" y="40"/>
                    </a:lnTo>
                    <a:lnTo>
                      <a:pt x="14" y="38"/>
                    </a:lnTo>
                    <a:lnTo>
                      <a:pt x="10" y="36"/>
                    </a:lnTo>
                    <a:lnTo>
                      <a:pt x="6" y="35"/>
                    </a:lnTo>
                    <a:lnTo>
                      <a:pt x="4" y="31"/>
                    </a:lnTo>
                    <a:lnTo>
                      <a:pt x="2" y="27"/>
                    </a:lnTo>
                    <a:lnTo>
                      <a:pt x="0" y="23"/>
                    </a:lnTo>
                    <a:lnTo>
                      <a:pt x="0" y="19"/>
                    </a:lnTo>
                    <a:lnTo>
                      <a:pt x="0" y="15"/>
                    </a:lnTo>
                    <a:lnTo>
                      <a:pt x="2" y="12"/>
                    </a:lnTo>
                    <a:lnTo>
                      <a:pt x="4" y="8"/>
                    </a:lnTo>
                    <a:lnTo>
                      <a:pt x="6" y="6"/>
                    </a:lnTo>
                    <a:lnTo>
                      <a:pt x="10" y="2"/>
                    </a:lnTo>
                    <a:lnTo>
                      <a:pt x="14" y="0"/>
                    </a:lnTo>
                    <a:lnTo>
                      <a:pt x="18" y="0"/>
                    </a:lnTo>
                    <a:lnTo>
                      <a:pt x="21"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397" name="Freeform 54"/>
              <p:cNvSpPr>
                <a:spLocks/>
              </p:cNvSpPr>
              <p:nvPr/>
            </p:nvSpPr>
            <p:spPr bwMode="auto">
              <a:xfrm>
                <a:off x="2146" y="2311"/>
                <a:ext cx="31" cy="32"/>
              </a:xfrm>
              <a:custGeom>
                <a:avLst/>
                <a:gdLst>
                  <a:gd name="T0" fmla="*/ 15 w 31"/>
                  <a:gd name="T1" fmla="*/ 0 h 32"/>
                  <a:gd name="T2" fmla="*/ 19 w 31"/>
                  <a:gd name="T3" fmla="*/ 0 h 32"/>
                  <a:gd name="T4" fmla="*/ 21 w 31"/>
                  <a:gd name="T5" fmla="*/ 2 h 32"/>
                  <a:gd name="T6" fmla="*/ 25 w 31"/>
                  <a:gd name="T7" fmla="*/ 2 h 32"/>
                  <a:gd name="T8" fmla="*/ 27 w 31"/>
                  <a:gd name="T9" fmla="*/ 4 h 32"/>
                  <a:gd name="T10" fmla="*/ 29 w 31"/>
                  <a:gd name="T11" fmla="*/ 8 h 32"/>
                  <a:gd name="T12" fmla="*/ 31 w 31"/>
                  <a:gd name="T13" fmla="*/ 9 h 32"/>
                  <a:gd name="T14" fmla="*/ 31 w 31"/>
                  <a:gd name="T15" fmla="*/ 13 h 32"/>
                  <a:gd name="T16" fmla="*/ 31 w 31"/>
                  <a:gd name="T17" fmla="*/ 15 h 32"/>
                  <a:gd name="T18" fmla="*/ 31 w 31"/>
                  <a:gd name="T19" fmla="*/ 19 h 32"/>
                  <a:gd name="T20" fmla="*/ 31 w 31"/>
                  <a:gd name="T21" fmla="*/ 21 h 32"/>
                  <a:gd name="T22" fmla="*/ 29 w 31"/>
                  <a:gd name="T23" fmla="*/ 25 h 32"/>
                  <a:gd name="T24" fmla="*/ 27 w 31"/>
                  <a:gd name="T25" fmla="*/ 27 h 32"/>
                  <a:gd name="T26" fmla="*/ 25 w 31"/>
                  <a:gd name="T27" fmla="*/ 29 h 32"/>
                  <a:gd name="T28" fmla="*/ 21 w 31"/>
                  <a:gd name="T29" fmla="*/ 31 h 32"/>
                  <a:gd name="T30" fmla="*/ 19 w 31"/>
                  <a:gd name="T31" fmla="*/ 31 h 32"/>
                  <a:gd name="T32" fmla="*/ 15 w 31"/>
                  <a:gd name="T33" fmla="*/ 32 h 32"/>
                  <a:gd name="T34" fmla="*/ 12 w 31"/>
                  <a:gd name="T35" fmla="*/ 31 h 32"/>
                  <a:gd name="T36" fmla="*/ 10 w 31"/>
                  <a:gd name="T37" fmla="*/ 31 h 32"/>
                  <a:gd name="T38" fmla="*/ 6 w 31"/>
                  <a:gd name="T39" fmla="*/ 29 h 32"/>
                  <a:gd name="T40" fmla="*/ 4 w 31"/>
                  <a:gd name="T41" fmla="*/ 27 h 32"/>
                  <a:gd name="T42" fmla="*/ 2 w 31"/>
                  <a:gd name="T43" fmla="*/ 25 h 32"/>
                  <a:gd name="T44" fmla="*/ 0 w 31"/>
                  <a:gd name="T45" fmla="*/ 21 h 32"/>
                  <a:gd name="T46" fmla="*/ 0 w 31"/>
                  <a:gd name="T47" fmla="*/ 19 h 32"/>
                  <a:gd name="T48" fmla="*/ 0 w 31"/>
                  <a:gd name="T49" fmla="*/ 15 h 32"/>
                  <a:gd name="T50" fmla="*/ 0 w 31"/>
                  <a:gd name="T51" fmla="*/ 13 h 32"/>
                  <a:gd name="T52" fmla="*/ 0 w 31"/>
                  <a:gd name="T53" fmla="*/ 9 h 32"/>
                  <a:gd name="T54" fmla="*/ 2 w 31"/>
                  <a:gd name="T55" fmla="*/ 8 h 32"/>
                  <a:gd name="T56" fmla="*/ 4 w 31"/>
                  <a:gd name="T57" fmla="*/ 4 h 32"/>
                  <a:gd name="T58" fmla="*/ 6 w 31"/>
                  <a:gd name="T59" fmla="*/ 2 h 32"/>
                  <a:gd name="T60" fmla="*/ 10 w 31"/>
                  <a:gd name="T61" fmla="*/ 2 h 32"/>
                  <a:gd name="T62" fmla="*/ 12 w 31"/>
                  <a:gd name="T63" fmla="*/ 0 h 32"/>
                  <a:gd name="T64" fmla="*/ 15 w 31"/>
                  <a:gd name="T65" fmla="*/ 0 h 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
                  <a:gd name="T100" fmla="*/ 0 h 32"/>
                  <a:gd name="T101" fmla="*/ 31 w 31"/>
                  <a:gd name="T102" fmla="*/ 32 h 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 h="32">
                    <a:moveTo>
                      <a:pt x="15" y="0"/>
                    </a:moveTo>
                    <a:lnTo>
                      <a:pt x="19" y="0"/>
                    </a:lnTo>
                    <a:lnTo>
                      <a:pt x="21" y="2"/>
                    </a:lnTo>
                    <a:lnTo>
                      <a:pt x="25" y="2"/>
                    </a:lnTo>
                    <a:lnTo>
                      <a:pt x="27" y="4"/>
                    </a:lnTo>
                    <a:lnTo>
                      <a:pt x="29" y="8"/>
                    </a:lnTo>
                    <a:lnTo>
                      <a:pt x="31" y="9"/>
                    </a:lnTo>
                    <a:lnTo>
                      <a:pt x="31" y="13"/>
                    </a:lnTo>
                    <a:lnTo>
                      <a:pt x="31" y="15"/>
                    </a:lnTo>
                    <a:lnTo>
                      <a:pt x="31" y="19"/>
                    </a:lnTo>
                    <a:lnTo>
                      <a:pt x="31" y="21"/>
                    </a:lnTo>
                    <a:lnTo>
                      <a:pt x="29" y="25"/>
                    </a:lnTo>
                    <a:lnTo>
                      <a:pt x="27" y="27"/>
                    </a:lnTo>
                    <a:lnTo>
                      <a:pt x="25" y="29"/>
                    </a:lnTo>
                    <a:lnTo>
                      <a:pt x="21" y="31"/>
                    </a:lnTo>
                    <a:lnTo>
                      <a:pt x="19" y="31"/>
                    </a:lnTo>
                    <a:lnTo>
                      <a:pt x="15" y="32"/>
                    </a:lnTo>
                    <a:lnTo>
                      <a:pt x="12" y="31"/>
                    </a:lnTo>
                    <a:lnTo>
                      <a:pt x="10" y="31"/>
                    </a:lnTo>
                    <a:lnTo>
                      <a:pt x="6" y="29"/>
                    </a:lnTo>
                    <a:lnTo>
                      <a:pt x="4" y="27"/>
                    </a:lnTo>
                    <a:lnTo>
                      <a:pt x="2" y="25"/>
                    </a:lnTo>
                    <a:lnTo>
                      <a:pt x="0" y="21"/>
                    </a:lnTo>
                    <a:lnTo>
                      <a:pt x="0" y="19"/>
                    </a:lnTo>
                    <a:lnTo>
                      <a:pt x="0" y="15"/>
                    </a:lnTo>
                    <a:lnTo>
                      <a:pt x="0" y="13"/>
                    </a:lnTo>
                    <a:lnTo>
                      <a:pt x="0" y="9"/>
                    </a:lnTo>
                    <a:lnTo>
                      <a:pt x="2" y="8"/>
                    </a:lnTo>
                    <a:lnTo>
                      <a:pt x="4" y="4"/>
                    </a:lnTo>
                    <a:lnTo>
                      <a:pt x="6" y="2"/>
                    </a:lnTo>
                    <a:lnTo>
                      <a:pt x="10" y="2"/>
                    </a:lnTo>
                    <a:lnTo>
                      <a:pt x="12" y="0"/>
                    </a:lnTo>
                    <a:lnTo>
                      <a:pt x="15"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398" name="Freeform 55"/>
              <p:cNvSpPr>
                <a:spLocks/>
              </p:cNvSpPr>
              <p:nvPr/>
            </p:nvSpPr>
            <p:spPr bwMode="auto">
              <a:xfrm>
                <a:off x="1904" y="2261"/>
                <a:ext cx="321" cy="50"/>
              </a:xfrm>
              <a:custGeom>
                <a:avLst/>
                <a:gdLst>
                  <a:gd name="T0" fmla="*/ 309 w 321"/>
                  <a:gd name="T1" fmla="*/ 42 h 50"/>
                  <a:gd name="T2" fmla="*/ 294 w 321"/>
                  <a:gd name="T3" fmla="*/ 36 h 50"/>
                  <a:gd name="T4" fmla="*/ 284 w 321"/>
                  <a:gd name="T5" fmla="*/ 33 h 50"/>
                  <a:gd name="T6" fmla="*/ 277 w 321"/>
                  <a:gd name="T7" fmla="*/ 31 h 50"/>
                  <a:gd name="T8" fmla="*/ 259 w 321"/>
                  <a:gd name="T9" fmla="*/ 29 h 50"/>
                  <a:gd name="T10" fmla="*/ 240 w 321"/>
                  <a:gd name="T11" fmla="*/ 27 h 50"/>
                  <a:gd name="T12" fmla="*/ 221 w 321"/>
                  <a:gd name="T13" fmla="*/ 19 h 50"/>
                  <a:gd name="T14" fmla="*/ 204 w 321"/>
                  <a:gd name="T15" fmla="*/ 11 h 50"/>
                  <a:gd name="T16" fmla="*/ 181 w 321"/>
                  <a:gd name="T17" fmla="*/ 4 h 50"/>
                  <a:gd name="T18" fmla="*/ 154 w 321"/>
                  <a:gd name="T19" fmla="*/ 0 h 50"/>
                  <a:gd name="T20" fmla="*/ 133 w 321"/>
                  <a:gd name="T21" fmla="*/ 0 h 50"/>
                  <a:gd name="T22" fmla="*/ 112 w 321"/>
                  <a:gd name="T23" fmla="*/ 0 h 50"/>
                  <a:gd name="T24" fmla="*/ 94 w 321"/>
                  <a:gd name="T25" fmla="*/ 2 h 50"/>
                  <a:gd name="T26" fmla="*/ 79 w 321"/>
                  <a:gd name="T27" fmla="*/ 6 h 50"/>
                  <a:gd name="T28" fmla="*/ 58 w 321"/>
                  <a:gd name="T29" fmla="*/ 15 h 50"/>
                  <a:gd name="T30" fmla="*/ 46 w 321"/>
                  <a:gd name="T31" fmla="*/ 21 h 50"/>
                  <a:gd name="T32" fmla="*/ 33 w 321"/>
                  <a:gd name="T33" fmla="*/ 23 h 50"/>
                  <a:gd name="T34" fmla="*/ 21 w 321"/>
                  <a:gd name="T35" fmla="*/ 25 h 50"/>
                  <a:gd name="T36" fmla="*/ 12 w 321"/>
                  <a:gd name="T37" fmla="*/ 25 h 50"/>
                  <a:gd name="T38" fmla="*/ 6 w 321"/>
                  <a:gd name="T39" fmla="*/ 25 h 50"/>
                  <a:gd name="T40" fmla="*/ 2 w 321"/>
                  <a:gd name="T41" fmla="*/ 27 h 50"/>
                  <a:gd name="T42" fmla="*/ 2 w 321"/>
                  <a:gd name="T43" fmla="*/ 27 h 50"/>
                  <a:gd name="T44" fmla="*/ 2 w 321"/>
                  <a:gd name="T45" fmla="*/ 31 h 50"/>
                  <a:gd name="T46" fmla="*/ 2 w 321"/>
                  <a:gd name="T47" fmla="*/ 33 h 50"/>
                  <a:gd name="T48" fmla="*/ 2 w 321"/>
                  <a:gd name="T49" fmla="*/ 36 h 50"/>
                  <a:gd name="T50" fmla="*/ 2 w 321"/>
                  <a:gd name="T51" fmla="*/ 40 h 50"/>
                  <a:gd name="T52" fmla="*/ 4 w 321"/>
                  <a:gd name="T53" fmla="*/ 44 h 50"/>
                  <a:gd name="T54" fmla="*/ 4 w 321"/>
                  <a:gd name="T55" fmla="*/ 42 h 50"/>
                  <a:gd name="T56" fmla="*/ 4 w 321"/>
                  <a:gd name="T57" fmla="*/ 40 h 50"/>
                  <a:gd name="T58" fmla="*/ 4 w 321"/>
                  <a:gd name="T59" fmla="*/ 33 h 50"/>
                  <a:gd name="T60" fmla="*/ 10 w 321"/>
                  <a:gd name="T61" fmla="*/ 29 h 50"/>
                  <a:gd name="T62" fmla="*/ 18 w 321"/>
                  <a:gd name="T63" fmla="*/ 29 h 50"/>
                  <a:gd name="T64" fmla="*/ 25 w 321"/>
                  <a:gd name="T65" fmla="*/ 27 h 50"/>
                  <a:gd name="T66" fmla="*/ 37 w 321"/>
                  <a:gd name="T67" fmla="*/ 27 h 50"/>
                  <a:gd name="T68" fmla="*/ 46 w 321"/>
                  <a:gd name="T69" fmla="*/ 25 h 50"/>
                  <a:gd name="T70" fmla="*/ 60 w 321"/>
                  <a:gd name="T71" fmla="*/ 19 h 50"/>
                  <a:gd name="T72" fmla="*/ 73 w 321"/>
                  <a:gd name="T73" fmla="*/ 11 h 50"/>
                  <a:gd name="T74" fmla="*/ 91 w 321"/>
                  <a:gd name="T75" fmla="*/ 8 h 50"/>
                  <a:gd name="T76" fmla="*/ 112 w 321"/>
                  <a:gd name="T77" fmla="*/ 4 h 50"/>
                  <a:gd name="T78" fmla="*/ 139 w 321"/>
                  <a:gd name="T79" fmla="*/ 4 h 50"/>
                  <a:gd name="T80" fmla="*/ 162 w 321"/>
                  <a:gd name="T81" fmla="*/ 6 h 50"/>
                  <a:gd name="T82" fmla="*/ 177 w 321"/>
                  <a:gd name="T83" fmla="*/ 8 h 50"/>
                  <a:gd name="T84" fmla="*/ 192 w 321"/>
                  <a:gd name="T85" fmla="*/ 11 h 50"/>
                  <a:gd name="T86" fmla="*/ 204 w 321"/>
                  <a:gd name="T87" fmla="*/ 15 h 50"/>
                  <a:gd name="T88" fmla="*/ 231 w 321"/>
                  <a:gd name="T89" fmla="*/ 27 h 50"/>
                  <a:gd name="T90" fmla="*/ 231 w 321"/>
                  <a:gd name="T91" fmla="*/ 29 h 50"/>
                  <a:gd name="T92" fmla="*/ 233 w 321"/>
                  <a:gd name="T93" fmla="*/ 29 h 50"/>
                  <a:gd name="T94" fmla="*/ 231 w 321"/>
                  <a:gd name="T95" fmla="*/ 31 h 50"/>
                  <a:gd name="T96" fmla="*/ 231 w 321"/>
                  <a:gd name="T97" fmla="*/ 33 h 50"/>
                  <a:gd name="T98" fmla="*/ 252 w 321"/>
                  <a:gd name="T99" fmla="*/ 33 h 50"/>
                  <a:gd name="T100" fmla="*/ 273 w 321"/>
                  <a:gd name="T101" fmla="*/ 34 h 50"/>
                  <a:gd name="T102" fmla="*/ 296 w 321"/>
                  <a:gd name="T103" fmla="*/ 40 h 50"/>
                  <a:gd name="T104" fmla="*/ 319 w 321"/>
                  <a:gd name="T105" fmla="*/ 50 h 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21"/>
                  <a:gd name="T160" fmla="*/ 0 h 50"/>
                  <a:gd name="T161" fmla="*/ 321 w 321"/>
                  <a:gd name="T162" fmla="*/ 50 h 5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21" h="50">
                    <a:moveTo>
                      <a:pt x="321" y="50"/>
                    </a:moveTo>
                    <a:lnTo>
                      <a:pt x="317" y="46"/>
                    </a:lnTo>
                    <a:lnTo>
                      <a:pt x="313" y="44"/>
                    </a:lnTo>
                    <a:lnTo>
                      <a:pt x="309" y="42"/>
                    </a:lnTo>
                    <a:lnTo>
                      <a:pt x="305" y="40"/>
                    </a:lnTo>
                    <a:lnTo>
                      <a:pt x="302" y="38"/>
                    </a:lnTo>
                    <a:lnTo>
                      <a:pt x="298" y="36"/>
                    </a:lnTo>
                    <a:lnTo>
                      <a:pt x="294" y="36"/>
                    </a:lnTo>
                    <a:lnTo>
                      <a:pt x="288" y="34"/>
                    </a:lnTo>
                    <a:lnTo>
                      <a:pt x="286" y="34"/>
                    </a:lnTo>
                    <a:lnTo>
                      <a:pt x="286" y="33"/>
                    </a:lnTo>
                    <a:lnTo>
                      <a:pt x="284" y="33"/>
                    </a:lnTo>
                    <a:lnTo>
                      <a:pt x="282" y="33"/>
                    </a:lnTo>
                    <a:lnTo>
                      <a:pt x="280" y="33"/>
                    </a:lnTo>
                    <a:lnTo>
                      <a:pt x="279" y="33"/>
                    </a:lnTo>
                    <a:lnTo>
                      <a:pt x="277" y="31"/>
                    </a:lnTo>
                    <a:lnTo>
                      <a:pt x="275" y="31"/>
                    </a:lnTo>
                    <a:lnTo>
                      <a:pt x="269" y="31"/>
                    </a:lnTo>
                    <a:lnTo>
                      <a:pt x="263" y="31"/>
                    </a:lnTo>
                    <a:lnTo>
                      <a:pt x="259" y="29"/>
                    </a:lnTo>
                    <a:lnTo>
                      <a:pt x="254" y="29"/>
                    </a:lnTo>
                    <a:lnTo>
                      <a:pt x="250" y="29"/>
                    </a:lnTo>
                    <a:lnTo>
                      <a:pt x="244" y="27"/>
                    </a:lnTo>
                    <a:lnTo>
                      <a:pt x="240" y="27"/>
                    </a:lnTo>
                    <a:lnTo>
                      <a:pt x="234" y="25"/>
                    </a:lnTo>
                    <a:lnTo>
                      <a:pt x="231" y="23"/>
                    </a:lnTo>
                    <a:lnTo>
                      <a:pt x="225" y="21"/>
                    </a:lnTo>
                    <a:lnTo>
                      <a:pt x="221" y="19"/>
                    </a:lnTo>
                    <a:lnTo>
                      <a:pt x="217" y="17"/>
                    </a:lnTo>
                    <a:lnTo>
                      <a:pt x="213" y="15"/>
                    </a:lnTo>
                    <a:lnTo>
                      <a:pt x="208" y="13"/>
                    </a:lnTo>
                    <a:lnTo>
                      <a:pt x="204" y="11"/>
                    </a:lnTo>
                    <a:lnTo>
                      <a:pt x="200" y="10"/>
                    </a:lnTo>
                    <a:lnTo>
                      <a:pt x="192" y="8"/>
                    </a:lnTo>
                    <a:lnTo>
                      <a:pt x="186" y="6"/>
                    </a:lnTo>
                    <a:lnTo>
                      <a:pt x="181" y="4"/>
                    </a:lnTo>
                    <a:lnTo>
                      <a:pt x="173" y="2"/>
                    </a:lnTo>
                    <a:lnTo>
                      <a:pt x="167" y="2"/>
                    </a:lnTo>
                    <a:lnTo>
                      <a:pt x="162" y="0"/>
                    </a:lnTo>
                    <a:lnTo>
                      <a:pt x="154" y="0"/>
                    </a:lnTo>
                    <a:lnTo>
                      <a:pt x="148" y="0"/>
                    </a:lnTo>
                    <a:lnTo>
                      <a:pt x="142" y="0"/>
                    </a:lnTo>
                    <a:lnTo>
                      <a:pt x="137" y="0"/>
                    </a:lnTo>
                    <a:lnTo>
                      <a:pt x="133" y="0"/>
                    </a:lnTo>
                    <a:lnTo>
                      <a:pt x="127" y="0"/>
                    </a:lnTo>
                    <a:lnTo>
                      <a:pt x="121" y="0"/>
                    </a:lnTo>
                    <a:lnTo>
                      <a:pt x="117" y="0"/>
                    </a:lnTo>
                    <a:lnTo>
                      <a:pt x="112" y="0"/>
                    </a:lnTo>
                    <a:lnTo>
                      <a:pt x="106" y="0"/>
                    </a:lnTo>
                    <a:lnTo>
                      <a:pt x="102" y="2"/>
                    </a:lnTo>
                    <a:lnTo>
                      <a:pt x="98" y="2"/>
                    </a:lnTo>
                    <a:lnTo>
                      <a:pt x="94" y="2"/>
                    </a:lnTo>
                    <a:lnTo>
                      <a:pt x="91" y="4"/>
                    </a:lnTo>
                    <a:lnTo>
                      <a:pt x="87" y="4"/>
                    </a:lnTo>
                    <a:lnTo>
                      <a:pt x="83" y="6"/>
                    </a:lnTo>
                    <a:lnTo>
                      <a:pt x="79" y="6"/>
                    </a:lnTo>
                    <a:lnTo>
                      <a:pt x="75" y="8"/>
                    </a:lnTo>
                    <a:lnTo>
                      <a:pt x="64" y="13"/>
                    </a:lnTo>
                    <a:lnTo>
                      <a:pt x="60" y="13"/>
                    </a:lnTo>
                    <a:lnTo>
                      <a:pt x="58" y="15"/>
                    </a:lnTo>
                    <a:lnTo>
                      <a:pt x="54" y="17"/>
                    </a:lnTo>
                    <a:lnTo>
                      <a:pt x="52" y="19"/>
                    </a:lnTo>
                    <a:lnTo>
                      <a:pt x="48" y="19"/>
                    </a:lnTo>
                    <a:lnTo>
                      <a:pt x="46" y="21"/>
                    </a:lnTo>
                    <a:lnTo>
                      <a:pt x="43" y="21"/>
                    </a:lnTo>
                    <a:lnTo>
                      <a:pt x="39" y="23"/>
                    </a:lnTo>
                    <a:lnTo>
                      <a:pt x="37" y="23"/>
                    </a:lnTo>
                    <a:lnTo>
                      <a:pt x="33" y="23"/>
                    </a:lnTo>
                    <a:lnTo>
                      <a:pt x="31" y="23"/>
                    </a:lnTo>
                    <a:lnTo>
                      <a:pt x="27" y="23"/>
                    </a:lnTo>
                    <a:lnTo>
                      <a:pt x="23" y="23"/>
                    </a:lnTo>
                    <a:lnTo>
                      <a:pt x="21" y="25"/>
                    </a:lnTo>
                    <a:lnTo>
                      <a:pt x="18" y="25"/>
                    </a:lnTo>
                    <a:lnTo>
                      <a:pt x="16" y="25"/>
                    </a:lnTo>
                    <a:lnTo>
                      <a:pt x="14" y="25"/>
                    </a:lnTo>
                    <a:lnTo>
                      <a:pt x="12" y="25"/>
                    </a:lnTo>
                    <a:lnTo>
                      <a:pt x="10" y="25"/>
                    </a:lnTo>
                    <a:lnTo>
                      <a:pt x="8" y="25"/>
                    </a:lnTo>
                    <a:lnTo>
                      <a:pt x="6" y="25"/>
                    </a:lnTo>
                    <a:lnTo>
                      <a:pt x="4" y="25"/>
                    </a:lnTo>
                    <a:lnTo>
                      <a:pt x="2" y="25"/>
                    </a:lnTo>
                    <a:lnTo>
                      <a:pt x="2" y="27"/>
                    </a:lnTo>
                    <a:lnTo>
                      <a:pt x="4" y="29"/>
                    </a:lnTo>
                    <a:lnTo>
                      <a:pt x="2" y="29"/>
                    </a:lnTo>
                    <a:lnTo>
                      <a:pt x="2" y="31"/>
                    </a:lnTo>
                    <a:lnTo>
                      <a:pt x="2" y="33"/>
                    </a:lnTo>
                    <a:lnTo>
                      <a:pt x="0" y="34"/>
                    </a:lnTo>
                    <a:lnTo>
                      <a:pt x="2" y="36"/>
                    </a:lnTo>
                    <a:lnTo>
                      <a:pt x="2" y="38"/>
                    </a:lnTo>
                    <a:lnTo>
                      <a:pt x="2" y="40"/>
                    </a:lnTo>
                    <a:lnTo>
                      <a:pt x="2" y="42"/>
                    </a:lnTo>
                    <a:lnTo>
                      <a:pt x="2" y="44"/>
                    </a:lnTo>
                    <a:lnTo>
                      <a:pt x="4" y="44"/>
                    </a:lnTo>
                    <a:lnTo>
                      <a:pt x="4" y="42"/>
                    </a:lnTo>
                    <a:lnTo>
                      <a:pt x="4" y="40"/>
                    </a:lnTo>
                    <a:lnTo>
                      <a:pt x="4" y="38"/>
                    </a:lnTo>
                    <a:lnTo>
                      <a:pt x="4" y="36"/>
                    </a:lnTo>
                    <a:lnTo>
                      <a:pt x="4" y="34"/>
                    </a:lnTo>
                    <a:lnTo>
                      <a:pt x="4" y="33"/>
                    </a:lnTo>
                    <a:lnTo>
                      <a:pt x="6" y="31"/>
                    </a:lnTo>
                    <a:lnTo>
                      <a:pt x="6" y="29"/>
                    </a:lnTo>
                    <a:lnTo>
                      <a:pt x="8" y="29"/>
                    </a:lnTo>
                    <a:lnTo>
                      <a:pt x="10" y="29"/>
                    </a:lnTo>
                    <a:lnTo>
                      <a:pt x="12" y="29"/>
                    </a:lnTo>
                    <a:lnTo>
                      <a:pt x="14" y="29"/>
                    </a:lnTo>
                    <a:lnTo>
                      <a:pt x="16" y="29"/>
                    </a:lnTo>
                    <a:lnTo>
                      <a:pt x="18" y="29"/>
                    </a:lnTo>
                    <a:lnTo>
                      <a:pt x="20" y="29"/>
                    </a:lnTo>
                    <a:lnTo>
                      <a:pt x="21" y="29"/>
                    </a:lnTo>
                    <a:lnTo>
                      <a:pt x="23" y="27"/>
                    </a:lnTo>
                    <a:lnTo>
                      <a:pt x="25" y="27"/>
                    </a:lnTo>
                    <a:lnTo>
                      <a:pt x="27" y="27"/>
                    </a:lnTo>
                    <a:lnTo>
                      <a:pt x="31" y="27"/>
                    </a:lnTo>
                    <a:lnTo>
                      <a:pt x="33" y="27"/>
                    </a:lnTo>
                    <a:lnTo>
                      <a:pt x="37" y="27"/>
                    </a:lnTo>
                    <a:lnTo>
                      <a:pt x="39" y="27"/>
                    </a:lnTo>
                    <a:lnTo>
                      <a:pt x="41" y="27"/>
                    </a:lnTo>
                    <a:lnTo>
                      <a:pt x="44" y="25"/>
                    </a:lnTo>
                    <a:lnTo>
                      <a:pt x="46" y="25"/>
                    </a:lnTo>
                    <a:lnTo>
                      <a:pt x="50" y="23"/>
                    </a:lnTo>
                    <a:lnTo>
                      <a:pt x="52" y="21"/>
                    </a:lnTo>
                    <a:lnTo>
                      <a:pt x="56" y="19"/>
                    </a:lnTo>
                    <a:lnTo>
                      <a:pt x="60" y="19"/>
                    </a:lnTo>
                    <a:lnTo>
                      <a:pt x="62" y="17"/>
                    </a:lnTo>
                    <a:lnTo>
                      <a:pt x="66" y="15"/>
                    </a:lnTo>
                    <a:lnTo>
                      <a:pt x="68" y="13"/>
                    </a:lnTo>
                    <a:lnTo>
                      <a:pt x="73" y="11"/>
                    </a:lnTo>
                    <a:lnTo>
                      <a:pt x="77" y="11"/>
                    </a:lnTo>
                    <a:lnTo>
                      <a:pt x="83" y="10"/>
                    </a:lnTo>
                    <a:lnTo>
                      <a:pt x="87" y="8"/>
                    </a:lnTo>
                    <a:lnTo>
                      <a:pt x="91" y="8"/>
                    </a:lnTo>
                    <a:lnTo>
                      <a:pt x="96" y="6"/>
                    </a:lnTo>
                    <a:lnTo>
                      <a:pt x="100" y="6"/>
                    </a:lnTo>
                    <a:lnTo>
                      <a:pt x="106" y="4"/>
                    </a:lnTo>
                    <a:lnTo>
                      <a:pt x="112" y="4"/>
                    </a:lnTo>
                    <a:lnTo>
                      <a:pt x="119" y="4"/>
                    </a:lnTo>
                    <a:lnTo>
                      <a:pt x="125" y="4"/>
                    </a:lnTo>
                    <a:lnTo>
                      <a:pt x="133" y="4"/>
                    </a:lnTo>
                    <a:lnTo>
                      <a:pt x="139" y="4"/>
                    </a:lnTo>
                    <a:lnTo>
                      <a:pt x="144" y="4"/>
                    </a:lnTo>
                    <a:lnTo>
                      <a:pt x="152" y="4"/>
                    </a:lnTo>
                    <a:lnTo>
                      <a:pt x="158" y="4"/>
                    </a:lnTo>
                    <a:lnTo>
                      <a:pt x="162" y="6"/>
                    </a:lnTo>
                    <a:lnTo>
                      <a:pt x="165" y="6"/>
                    </a:lnTo>
                    <a:lnTo>
                      <a:pt x="169" y="6"/>
                    </a:lnTo>
                    <a:lnTo>
                      <a:pt x="173" y="8"/>
                    </a:lnTo>
                    <a:lnTo>
                      <a:pt x="177" y="8"/>
                    </a:lnTo>
                    <a:lnTo>
                      <a:pt x="181" y="8"/>
                    </a:lnTo>
                    <a:lnTo>
                      <a:pt x="185" y="10"/>
                    </a:lnTo>
                    <a:lnTo>
                      <a:pt x="188" y="10"/>
                    </a:lnTo>
                    <a:lnTo>
                      <a:pt x="192" y="11"/>
                    </a:lnTo>
                    <a:lnTo>
                      <a:pt x="194" y="13"/>
                    </a:lnTo>
                    <a:lnTo>
                      <a:pt x="198" y="13"/>
                    </a:lnTo>
                    <a:lnTo>
                      <a:pt x="202" y="15"/>
                    </a:lnTo>
                    <a:lnTo>
                      <a:pt x="204" y="15"/>
                    </a:lnTo>
                    <a:lnTo>
                      <a:pt x="208" y="17"/>
                    </a:lnTo>
                    <a:lnTo>
                      <a:pt x="211" y="19"/>
                    </a:lnTo>
                    <a:lnTo>
                      <a:pt x="213" y="19"/>
                    </a:lnTo>
                    <a:lnTo>
                      <a:pt x="231" y="27"/>
                    </a:lnTo>
                    <a:lnTo>
                      <a:pt x="231" y="29"/>
                    </a:lnTo>
                    <a:lnTo>
                      <a:pt x="233" y="29"/>
                    </a:lnTo>
                    <a:lnTo>
                      <a:pt x="233" y="31"/>
                    </a:lnTo>
                    <a:lnTo>
                      <a:pt x="231" y="31"/>
                    </a:lnTo>
                    <a:lnTo>
                      <a:pt x="231" y="33"/>
                    </a:lnTo>
                    <a:lnTo>
                      <a:pt x="236" y="33"/>
                    </a:lnTo>
                    <a:lnTo>
                      <a:pt x="240" y="33"/>
                    </a:lnTo>
                    <a:lnTo>
                      <a:pt x="246" y="33"/>
                    </a:lnTo>
                    <a:lnTo>
                      <a:pt x="252" y="33"/>
                    </a:lnTo>
                    <a:lnTo>
                      <a:pt x="257" y="33"/>
                    </a:lnTo>
                    <a:lnTo>
                      <a:pt x="263" y="33"/>
                    </a:lnTo>
                    <a:lnTo>
                      <a:pt x="267" y="34"/>
                    </a:lnTo>
                    <a:lnTo>
                      <a:pt x="273" y="34"/>
                    </a:lnTo>
                    <a:lnTo>
                      <a:pt x="279" y="34"/>
                    </a:lnTo>
                    <a:lnTo>
                      <a:pt x="284" y="36"/>
                    </a:lnTo>
                    <a:lnTo>
                      <a:pt x="290" y="38"/>
                    </a:lnTo>
                    <a:lnTo>
                      <a:pt x="296" y="40"/>
                    </a:lnTo>
                    <a:lnTo>
                      <a:pt x="302" y="42"/>
                    </a:lnTo>
                    <a:lnTo>
                      <a:pt x="307" y="44"/>
                    </a:lnTo>
                    <a:lnTo>
                      <a:pt x="313" y="48"/>
                    </a:lnTo>
                    <a:lnTo>
                      <a:pt x="319" y="50"/>
                    </a:lnTo>
                    <a:lnTo>
                      <a:pt x="321" y="5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399" name="Freeform 56"/>
              <p:cNvSpPr>
                <a:spLocks noEditPoints="1"/>
              </p:cNvSpPr>
              <p:nvPr/>
            </p:nvSpPr>
            <p:spPr bwMode="auto">
              <a:xfrm>
                <a:off x="1801" y="2261"/>
                <a:ext cx="320" cy="86"/>
              </a:xfrm>
              <a:custGeom>
                <a:avLst/>
                <a:gdLst>
                  <a:gd name="T0" fmla="*/ 73 w 320"/>
                  <a:gd name="T1" fmla="*/ 54 h 86"/>
                  <a:gd name="T2" fmla="*/ 73 w 320"/>
                  <a:gd name="T3" fmla="*/ 77 h 86"/>
                  <a:gd name="T4" fmla="*/ 52 w 320"/>
                  <a:gd name="T5" fmla="*/ 86 h 86"/>
                  <a:gd name="T6" fmla="*/ 36 w 320"/>
                  <a:gd name="T7" fmla="*/ 69 h 86"/>
                  <a:gd name="T8" fmla="*/ 44 w 320"/>
                  <a:gd name="T9" fmla="*/ 48 h 86"/>
                  <a:gd name="T10" fmla="*/ 63 w 320"/>
                  <a:gd name="T11" fmla="*/ 52 h 86"/>
                  <a:gd name="T12" fmla="*/ 73 w 320"/>
                  <a:gd name="T13" fmla="*/ 65 h 86"/>
                  <a:gd name="T14" fmla="*/ 63 w 320"/>
                  <a:gd name="T15" fmla="*/ 81 h 86"/>
                  <a:gd name="T16" fmla="*/ 44 w 320"/>
                  <a:gd name="T17" fmla="*/ 77 h 86"/>
                  <a:gd name="T18" fmla="*/ 42 w 320"/>
                  <a:gd name="T19" fmla="*/ 59 h 86"/>
                  <a:gd name="T20" fmla="*/ 55 w 320"/>
                  <a:gd name="T21" fmla="*/ 50 h 86"/>
                  <a:gd name="T22" fmla="*/ 274 w 320"/>
                  <a:gd name="T23" fmla="*/ 54 h 86"/>
                  <a:gd name="T24" fmla="*/ 274 w 320"/>
                  <a:gd name="T25" fmla="*/ 77 h 86"/>
                  <a:gd name="T26" fmla="*/ 253 w 320"/>
                  <a:gd name="T27" fmla="*/ 86 h 86"/>
                  <a:gd name="T28" fmla="*/ 236 w 320"/>
                  <a:gd name="T29" fmla="*/ 69 h 86"/>
                  <a:gd name="T30" fmla="*/ 245 w 320"/>
                  <a:gd name="T31" fmla="*/ 48 h 86"/>
                  <a:gd name="T32" fmla="*/ 263 w 320"/>
                  <a:gd name="T33" fmla="*/ 52 h 86"/>
                  <a:gd name="T34" fmla="*/ 272 w 320"/>
                  <a:gd name="T35" fmla="*/ 65 h 86"/>
                  <a:gd name="T36" fmla="*/ 263 w 320"/>
                  <a:gd name="T37" fmla="*/ 81 h 86"/>
                  <a:gd name="T38" fmla="*/ 245 w 320"/>
                  <a:gd name="T39" fmla="*/ 77 h 86"/>
                  <a:gd name="T40" fmla="*/ 242 w 320"/>
                  <a:gd name="T41" fmla="*/ 59 h 86"/>
                  <a:gd name="T42" fmla="*/ 257 w 320"/>
                  <a:gd name="T43" fmla="*/ 50 h 86"/>
                  <a:gd name="T44" fmla="*/ 301 w 320"/>
                  <a:gd name="T45" fmla="*/ 38 h 86"/>
                  <a:gd name="T46" fmla="*/ 282 w 320"/>
                  <a:gd name="T47" fmla="*/ 33 h 86"/>
                  <a:gd name="T48" fmla="*/ 268 w 320"/>
                  <a:gd name="T49" fmla="*/ 31 h 86"/>
                  <a:gd name="T50" fmla="*/ 240 w 320"/>
                  <a:gd name="T51" fmla="*/ 27 h 86"/>
                  <a:gd name="T52" fmla="*/ 211 w 320"/>
                  <a:gd name="T53" fmla="*/ 15 h 86"/>
                  <a:gd name="T54" fmla="*/ 180 w 320"/>
                  <a:gd name="T55" fmla="*/ 4 h 86"/>
                  <a:gd name="T56" fmla="*/ 142 w 320"/>
                  <a:gd name="T57" fmla="*/ 0 h 86"/>
                  <a:gd name="T58" fmla="*/ 111 w 320"/>
                  <a:gd name="T59" fmla="*/ 0 h 86"/>
                  <a:gd name="T60" fmla="*/ 86 w 320"/>
                  <a:gd name="T61" fmla="*/ 4 h 86"/>
                  <a:gd name="T62" fmla="*/ 57 w 320"/>
                  <a:gd name="T63" fmla="*/ 15 h 86"/>
                  <a:gd name="T64" fmla="*/ 38 w 320"/>
                  <a:gd name="T65" fmla="*/ 23 h 86"/>
                  <a:gd name="T66" fmla="*/ 21 w 320"/>
                  <a:gd name="T67" fmla="*/ 25 h 86"/>
                  <a:gd name="T68" fmla="*/ 9 w 320"/>
                  <a:gd name="T69" fmla="*/ 25 h 86"/>
                  <a:gd name="T70" fmla="*/ 2 w 320"/>
                  <a:gd name="T71" fmla="*/ 27 h 86"/>
                  <a:gd name="T72" fmla="*/ 2 w 320"/>
                  <a:gd name="T73" fmla="*/ 29 h 86"/>
                  <a:gd name="T74" fmla="*/ 2 w 320"/>
                  <a:gd name="T75" fmla="*/ 33 h 86"/>
                  <a:gd name="T76" fmla="*/ 2 w 320"/>
                  <a:gd name="T77" fmla="*/ 38 h 86"/>
                  <a:gd name="T78" fmla="*/ 4 w 320"/>
                  <a:gd name="T79" fmla="*/ 44 h 86"/>
                  <a:gd name="T80" fmla="*/ 4 w 320"/>
                  <a:gd name="T81" fmla="*/ 42 h 86"/>
                  <a:gd name="T82" fmla="*/ 4 w 320"/>
                  <a:gd name="T83" fmla="*/ 33 h 86"/>
                  <a:gd name="T84" fmla="*/ 13 w 320"/>
                  <a:gd name="T85" fmla="*/ 29 h 86"/>
                  <a:gd name="T86" fmla="*/ 25 w 320"/>
                  <a:gd name="T87" fmla="*/ 27 h 86"/>
                  <a:gd name="T88" fmla="*/ 40 w 320"/>
                  <a:gd name="T89" fmla="*/ 27 h 86"/>
                  <a:gd name="T90" fmla="*/ 59 w 320"/>
                  <a:gd name="T91" fmla="*/ 19 h 86"/>
                  <a:gd name="T92" fmla="*/ 80 w 320"/>
                  <a:gd name="T93" fmla="*/ 10 h 86"/>
                  <a:gd name="T94" fmla="*/ 111 w 320"/>
                  <a:gd name="T95" fmla="*/ 4 h 86"/>
                  <a:gd name="T96" fmla="*/ 151 w 320"/>
                  <a:gd name="T97" fmla="*/ 4 h 86"/>
                  <a:gd name="T98" fmla="*/ 176 w 320"/>
                  <a:gd name="T99" fmla="*/ 8 h 86"/>
                  <a:gd name="T100" fmla="*/ 197 w 320"/>
                  <a:gd name="T101" fmla="*/ 13 h 86"/>
                  <a:gd name="T102" fmla="*/ 228 w 320"/>
                  <a:gd name="T103" fmla="*/ 27 h 86"/>
                  <a:gd name="T104" fmla="*/ 230 w 320"/>
                  <a:gd name="T105" fmla="*/ 29 h 86"/>
                  <a:gd name="T106" fmla="*/ 230 w 320"/>
                  <a:gd name="T107" fmla="*/ 31 h 86"/>
                  <a:gd name="T108" fmla="*/ 240 w 320"/>
                  <a:gd name="T109" fmla="*/ 33 h 86"/>
                  <a:gd name="T110" fmla="*/ 272 w 320"/>
                  <a:gd name="T111" fmla="*/ 34 h 86"/>
                  <a:gd name="T112" fmla="*/ 307 w 320"/>
                  <a:gd name="T113" fmla="*/ 44 h 8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20"/>
                  <a:gd name="T172" fmla="*/ 0 h 86"/>
                  <a:gd name="T173" fmla="*/ 320 w 320"/>
                  <a:gd name="T174" fmla="*/ 86 h 8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20" h="86">
                    <a:moveTo>
                      <a:pt x="55" y="46"/>
                    </a:moveTo>
                    <a:lnTo>
                      <a:pt x="61" y="46"/>
                    </a:lnTo>
                    <a:lnTo>
                      <a:pt x="65" y="46"/>
                    </a:lnTo>
                    <a:lnTo>
                      <a:pt x="67" y="48"/>
                    </a:lnTo>
                    <a:lnTo>
                      <a:pt x="71" y="52"/>
                    </a:lnTo>
                    <a:lnTo>
                      <a:pt x="73" y="54"/>
                    </a:lnTo>
                    <a:lnTo>
                      <a:pt x="75" y="58"/>
                    </a:lnTo>
                    <a:lnTo>
                      <a:pt x="77" y="61"/>
                    </a:lnTo>
                    <a:lnTo>
                      <a:pt x="77" y="65"/>
                    </a:lnTo>
                    <a:lnTo>
                      <a:pt x="77" y="69"/>
                    </a:lnTo>
                    <a:lnTo>
                      <a:pt x="75" y="73"/>
                    </a:lnTo>
                    <a:lnTo>
                      <a:pt x="73" y="77"/>
                    </a:lnTo>
                    <a:lnTo>
                      <a:pt x="71" y="81"/>
                    </a:lnTo>
                    <a:lnTo>
                      <a:pt x="67" y="82"/>
                    </a:lnTo>
                    <a:lnTo>
                      <a:pt x="65" y="84"/>
                    </a:lnTo>
                    <a:lnTo>
                      <a:pt x="61" y="86"/>
                    </a:lnTo>
                    <a:lnTo>
                      <a:pt x="55" y="86"/>
                    </a:lnTo>
                    <a:lnTo>
                      <a:pt x="52" y="86"/>
                    </a:lnTo>
                    <a:lnTo>
                      <a:pt x="48" y="84"/>
                    </a:lnTo>
                    <a:lnTo>
                      <a:pt x="44" y="82"/>
                    </a:lnTo>
                    <a:lnTo>
                      <a:pt x="42" y="81"/>
                    </a:lnTo>
                    <a:lnTo>
                      <a:pt x="38" y="77"/>
                    </a:lnTo>
                    <a:lnTo>
                      <a:pt x="36" y="73"/>
                    </a:lnTo>
                    <a:lnTo>
                      <a:pt x="36" y="69"/>
                    </a:lnTo>
                    <a:lnTo>
                      <a:pt x="36" y="65"/>
                    </a:lnTo>
                    <a:lnTo>
                      <a:pt x="36" y="61"/>
                    </a:lnTo>
                    <a:lnTo>
                      <a:pt x="36" y="58"/>
                    </a:lnTo>
                    <a:lnTo>
                      <a:pt x="38" y="54"/>
                    </a:lnTo>
                    <a:lnTo>
                      <a:pt x="42" y="52"/>
                    </a:lnTo>
                    <a:lnTo>
                      <a:pt x="44" y="48"/>
                    </a:lnTo>
                    <a:lnTo>
                      <a:pt x="48" y="46"/>
                    </a:lnTo>
                    <a:lnTo>
                      <a:pt x="52" y="46"/>
                    </a:lnTo>
                    <a:lnTo>
                      <a:pt x="55" y="46"/>
                    </a:lnTo>
                    <a:close/>
                    <a:moveTo>
                      <a:pt x="55" y="50"/>
                    </a:moveTo>
                    <a:lnTo>
                      <a:pt x="59" y="50"/>
                    </a:lnTo>
                    <a:lnTo>
                      <a:pt x="63" y="52"/>
                    </a:lnTo>
                    <a:lnTo>
                      <a:pt x="65" y="52"/>
                    </a:lnTo>
                    <a:lnTo>
                      <a:pt x="67" y="54"/>
                    </a:lnTo>
                    <a:lnTo>
                      <a:pt x="69" y="58"/>
                    </a:lnTo>
                    <a:lnTo>
                      <a:pt x="71" y="59"/>
                    </a:lnTo>
                    <a:lnTo>
                      <a:pt x="71" y="63"/>
                    </a:lnTo>
                    <a:lnTo>
                      <a:pt x="73" y="65"/>
                    </a:lnTo>
                    <a:lnTo>
                      <a:pt x="71" y="69"/>
                    </a:lnTo>
                    <a:lnTo>
                      <a:pt x="71" y="73"/>
                    </a:lnTo>
                    <a:lnTo>
                      <a:pt x="69" y="75"/>
                    </a:lnTo>
                    <a:lnTo>
                      <a:pt x="67" y="77"/>
                    </a:lnTo>
                    <a:lnTo>
                      <a:pt x="65" y="79"/>
                    </a:lnTo>
                    <a:lnTo>
                      <a:pt x="63" y="81"/>
                    </a:lnTo>
                    <a:lnTo>
                      <a:pt x="59" y="81"/>
                    </a:lnTo>
                    <a:lnTo>
                      <a:pt x="55" y="82"/>
                    </a:lnTo>
                    <a:lnTo>
                      <a:pt x="53" y="81"/>
                    </a:lnTo>
                    <a:lnTo>
                      <a:pt x="50" y="81"/>
                    </a:lnTo>
                    <a:lnTo>
                      <a:pt x="48" y="79"/>
                    </a:lnTo>
                    <a:lnTo>
                      <a:pt x="44" y="77"/>
                    </a:lnTo>
                    <a:lnTo>
                      <a:pt x="42" y="75"/>
                    </a:lnTo>
                    <a:lnTo>
                      <a:pt x="42" y="73"/>
                    </a:lnTo>
                    <a:lnTo>
                      <a:pt x="40" y="69"/>
                    </a:lnTo>
                    <a:lnTo>
                      <a:pt x="40" y="65"/>
                    </a:lnTo>
                    <a:lnTo>
                      <a:pt x="40" y="63"/>
                    </a:lnTo>
                    <a:lnTo>
                      <a:pt x="42" y="59"/>
                    </a:lnTo>
                    <a:lnTo>
                      <a:pt x="42" y="58"/>
                    </a:lnTo>
                    <a:lnTo>
                      <a:pt x="44" y="54"/>
                    </a:lnTo>
                    <a:lnTo>
                      <a:pt x="48" y="52"/>
                    </a:lnTo>
                    <a:lnTo>
                      <a:pt x="50" y="52"/>
                    </a:lnTo>
                    <a:lnTo>
                      <a:pt x="53" y="50"/>
                    </a:lnTo>
                    <a:lnTo>
                      <a:pt x="55" y="50"/>
                    </a:lnTo>
                    <a:close/>
                    <a:moveTo>
                      <a:pt x="257" y="46"/>
                    </a:moveTo>
                    <a:lnTo>
                      <a:pt x="261" y="46"/>
                    </a:lnTo>
                    <a:lnTo>
                      <a:pt x="265" y="46"/>
                    </a:lnTo>
                    <a:lnTo>
                      <a:pt x="268" y="48"/>
                    </a:lnTo>
                    <a:lnTo>
                      <a:pt x="270" y="52"/>
                    </a:lnTo>
                    <a:lnTo>
                      <a:pt x="274" y="54"/>
                    </a:lnTo>
                    <a:lnTo>
                      <a:pt x="276" y="58"/>
                    </a:lnTo>
                    <a:lnTo>
                      <a:pt x="276" y="61"/>
                    </a:lnTo>
                    <a:lnTo>
                      <a:pt x="278" y="65"/>
                    </a:lnTo>
                    <a:lnTo>
                      <a:pt x="276" y="69"/>
                    </a:lnTo>
                    <a:lnTo>
                      <a:pt x="276" y="73"/>
                    </a:lnTo>
                    <a:lnTo>
                      <a:pt x="274" y="77"/>
                    </a:lnTo>
                    <a:lnTo>
                      <a:pt x="270" y="81"/>
                    </a:lnTo>
                    <a:lnTo>
                      <a:pt x="268" y="82"/>
                    </a:lnTo>
                    <a:lnTo>
                      <a:pt x="265" y="84"/>
                    </a:lnTo>
                    <a:lnTo>
                      <a:pt x="261" y="86"/>
                    </a:lnTo>
                    <a:lnTo>
                      <a:pt x="257" y="86"/>
                    </a:lnTo>
                    <a:lnTo>
                      <a:pt x="253" y="86"/>
                    </a:lnTo>
                    <a:lnTo>
                      <a:pt x="249" y="84"/>
                    </a:lnTo>
                    <a:lnTo>
                      <a:pt x="245" y="82"/>
                    </a:lnTo>
                    <a:lnTo>
                      <a:pt x="242" y="81"/>
                    </a:lnTo>
                    <a:lnTo>
                      <a:pt x="240" y="77"/>
                    </a:lnTo>
                    <a:lnTo>
                      <a:pt x="238" y="73"/>
                    </a:lnTo>
                    <a:lnTo>
                      <a:pt x="236" y="69"/>
                    </a:lnTo>
                    <a:lnTo>
                      <a:pt x="236" y="65"/>
                    </a:lnTo>
                    <a:lnTo>
                      <a:pt x="236" y="61"/>
                    </a:lnTo>
                    <a:lnTo>
                      <a:pt x="238" y="58"/>
                    </a:lnTo>
                    <a:lnTo>
                      <a:pt x="240" y="54"/>
                    </a:lnTo>
                    <a:lnTo>
                      <a:pt x="242" y="52"/>
                    </a:lnTo>
                    <a:lnTo>
                      <a:pt x="245" y="48"/>
                    </a:lnTo>
                    <a:lnTo>
                      <a:pt x="249" y="46"/>
                    </a:lnTo>
                    <a:lnTo>
                      <a:pt x="253" y="46"/>
                    </a:lnTo>
                    <a:lnTo>
                      <a:pt x="257" y="46"/>
                    </a:lnTo>
                    <a:close/>
                    <a:moveTo>
                      <a:pt x="257" y="50"/>
                    </a:moveTo>
                    <a:lnTo>
                      <a:pt x="261" y="50"/>
                    </a:lnTo>
                    <a:lnTo>
                      <a:pt x="263" y="52"/>
                    </a:lnTo>
                    <a:lnTo>
                      <a:pt x="266" y="52"/>
                    </a:lnTo>
                    <a:lnTo>
                      <a:pt x="268" y="54"/>
                    </a:lnTo>
                    <a:lnTo>
                      <a:pt x="270" y="58"/>
                    </a:lnTo>
                    <a:lnTo>
                      <a:pt x="272" y="59"/>
                    </a:lnTo>
                    <a:lnTo>
                      <a:pt x="272" y="63"/>
                    </a:lnTo>
                    <a:lnTo>
                      <a:pt x="272" y="65"/>
                    </a:lnTo>
                    <a:lnTo>
                      <a:pt x="272" y="69"/>
                    </a:lnTo>
                    <a:lnTo>
                      <a:pt x="272" y="71"/>
                    </a:lnTo>
                    <a:lnTo>
                      <a:pt x="270" y="75"/>
                    </a:lnTo>
                    <a:lnTo>
                      <a:pt x="268" y="77"/>
                    </a:lnTo>
                    <a:lnTo>
                      <a:pt x="266" y="79"/>
                    </a:lnTo>
                    <a:lnTo>
                      <a:pt x="263" y="81"/>
                    </a:lnTo>
                    <a:lnTo>
                      <a:pt x="261" y="81"/>
                    </a:lnTo>
                    <a:lnTo>
                      <a:pt x="257" y="82"/>
                    </a:lnTo>
                    <a:lnTo>
                      <a:pt x="253" y="81"/>
                    </a:lnTo>
                    <a:lnTo>
                      <a:pt x="251" y="81"/>
                    </a:lnTo>
                    <a:lnTo>
                      <a:pt x="247" y="79"/>
                    </a:lnTo>
                    <a:lnTo>
                      <a:pt x="245" y="77"/>
                    </a:lnTo>
                    <a:lnTo>
                      <a:pt x="243" y="75"/>
                    </a:lnTo>
                    <a:lnTo>
                      <a:pt x="242" y="71"/>
                    </a:lnTo>
                    <a:lnTo>
                      <a:pt x="242" y="69"/>
                    </a:lnTo>
                    <a:lnTo>
                      <a:pt x="242" y="65"/>
                    </a:lnTo>
                    <a:lnTo>
                      <a:pt x="242" y="63"/>
                    </a:lnTo>
                    <a:lnTo>
                      <a:pt x="242" y="59"/>
                    </a:lnTo>
                    <a:lnTo>
                      <a:pt x="243" y="58"/>
                    </a:lnTo>
                    <a:lnTo>
                      <a:pt x="245" y="54"/>
                    </a:lnTo>
                    <a:lnTo>
                      <a:pt x="247" y="52"/>
                    </a:lnTo>
                    <a:lnTo>
                      <a:pt x="251" y="52"/>
                    </a:lnTo>
                    <a:lnTo>
                      <a:pt x="253" y="50"/>
                    </a:lnTo>
                    <a:lnTo>
                      <a:pt x="257" y="50"/>
                    </a:lnTo>
                    <a:close/>
                    <a:moveTo>
                      <a:pt x="320" y="50"/>
                    </a:moveTo>
                    <a:lnTo>
                      <a:pt x="316" y="46"/>
                    </a:lnTo>
                    <a:lnTo>
                      <a:pt x="313" y="44"/>
                    </a:lnTo>
                    <a:lnTo>
                      <a:pt x="309" y="42"/>
                    </a:lnTo>
                    <a:lnTo>
                      <a:pt x="305" y="40"/>
                    </a:lnTo>
                    <a:lnTo>
                      <a:pt x="301" y="38"/>
                    </a:lnTo>
                    <a:lnTo>
                      <a:pt x="297" y="36"/>
                    </a:lnTo>
                    <a:lnTo>
                      <a:pt x="293" y="36"/>
                    </a:lnTo>
                    <a:lnTo>
                      <a:pt x="288" y="34"/>
                    </a:lnTo>
                    <a:lnTo>
                      <a:pt x="286" y="34"/>
                    </a:lnTo>
                    <a:lnTo>
                      <a:pt x="284" y="33"/>
                    </a:lnTo>
                    <a:lnTo>
                      <a:pt x="282" y="33"/>
                    </a:lnTo>
                    <a:lnTo>
                      <a:pt x="280" y="33"/>
                    </a:lnTo>
                    <a:lnTo>
                      <a:pt x="278" y="33"/>
                    </a:lnTo>
                    <a:lnTo>
                      <a:pt x="276" y="31"/>
                    </a:lnTo>
                    <a:lnTo>
                      <a:pt x="274" y="31"/>
                    </a:lnTo>
                    <a:lnTo>
                      <a:pt x="268" y="31"/>
                    </a:lnTo>
                    <a:lnTo>
                      <a:pt x="263" y="31"/>
                    </a:lnTo>
                    <a:lnTo>
                      <a:pt x="259" y="29"/>
                    </a:lnTo>
                    <a:lnTo>
                      <a:pt x="253" y="29"/>
                    </a:lnTo>
                    <a:lnTo>
                      <a:pt x="249" y="29"/>
                    </a:lnTo>
                    <a:lnTo>
                      <a:pt x="243" y="27"/>
                    </a:lnTo>
                    <a:lnTo>
                      <a:pt x="240" y="27"/>
                    </a:lnTo>
                    <a:lnTo>
                      <a:pt x="234" y="25"/>
                    </a:lnTo>
                    <a:lnTo>
                      <a:pt x="230" y="23"/>
                    </a:lnTo>
                    <a:lnTo>
                      <a:pt x="224" y="21"/>
                    </a:lnTo>
                    <a:lnTo>
                      <a:pt x="220" y="19"/>
                    </a:lnTo>
                    <a:lnTo>
                      <a:pt x="217" y="17"/>
                    </a:lnTo>
                    <a:lnTo>
                      <a:pt x="211" y="15"/>
                    </a:lnTo>
                    <a:lnTo>
                      <a:pt x="207" y="13"/>
                    </a:lnTo>
                    <a:lnTo>
                      <a:pt x="203" y="11"/>
                    </a:lnTo>
                    <a:lnTo>
                      <a:pt x="199" y="10"/>
                    </a:lnTo>
                    <a:lnTo>
                      <a:pt x="192" y="8"/>
                    </a:lnTo>
                    <a:lnTo>
                      <a:pt x="186" y="6"/>
                    </a:lnTo>
                    <a:lnTo>
                      <a:pt x="180" y="4"/>
                    </a:lnTo>
                    <a:lnTo>
                      <a:pt x="172" y="2"/>
                    </a:lnTo>
                    <a:lnTo>
                      <a:pt x="167" y="2"/>
                    </a:lnTo>
                    <a:lnTo>
                      <a:pt x="161" y="0"/>
                    </a:lnTo>
                    <a:lnTo>
                      <a:pt x="153" y="0"/>
                    </a:lnTo>
                    <a:lnTo>
                      <a:pt x="147" y="0"/>
                    </a:lnTo>
                    <a:lnTo>
                      <a:pt x="142" y="0"/>
                    </a:lnTo>
                    <a:lnTo>
                      <a:pt x="136" y="0"/>
                    </a:lnTo>
                    <a:lnTo>
                      <a:pt x="132" y="0"/>
                    </a:lnTo>
                    <a:lnTo>
                      <a:pt x="126" y="0"/>
                    </a:lnTo>
                    <a:lnTo>
                      <a:pt x="121" y="0"/>
                    </a:lnTo>
                    <a:lnTo>
                      <a:pt x="117" y="0"/>
                    </a:lnTo>
                    <a:lnTo>
                      <a:pt x="111" y="0"/>
                    </a:lnTo>
                    <a:lnTo>
                      <a:pt x="105" y="0"/>
                    </a:lnTo>
                    <a:lnTo>
                      <a:pt x="101" y="2"/>
                    </a:lnTo>
                    <a:lnTo>
                      <a:pt x="98" y="2"/>
                    </a:lnTo>
                    <a:lnTo>
                      <a:pt x="94" y="2"/>
                    </a:lnTo>
                    <a:lnTo>
                      <a:pt x="90" y="4"/>
                    </a:lnTo>
                    <a:lnTo>
                      <a:pt x="86" y="4"/>
                    </a:lnTo>
                    <a:lnTo>
                      <a:pt x="82" y="6"/>
                    </a:lnTo>
                    <a:lnTo>
                      <a:pt x="78" y="6"/>
                    </a:lnTo>
                    <a:lnTo>
                      <a:pt x="75" y="8"/>
                    </a:lnTo>
                    <a:lnTo>
                      <a:pt x="63" y="13"/>
                    </a:lnTo>
                    <a:lnTo>
                      <a:pt x="59" y="13"/>
                    </a:lnTo>
                    <a:lnTo>
                      <a:pt x="57" y="15"/>
                    </a:lnTo>
                    <a:lnTo>
                      <a:pt x="53" y="17"/>
                    </a:lnTo>
                    <a:lnTo>
                      <a:pt x="52" y="19"/>
                    </a:lnTo>
                    <a:lnTo>
                      <a:pt x="48" y="19"/>
                    </a:lnTo>
                    <a:lnTo>
                      <a:pt x="46" y="21"/>
                    </a:lnTo>
                    <a:lnTo>
                      <a:pt x="42" y="21"/>
                    </a:lnTo>
                    <a:lnTo>
                      <a:pt x="38" y="23"/>
                    </a:lnTo>
                    <a:lnTo>
                      <a:pt x="36" y="23"/>
                    </a:lnTo>
                    <a:lnTo>
                      <a:pt x="32" y="23"/>
                    </a:lnTo>
                    <a:lnTo>
                      <a:pt x="30" y="23"/>
                    </a:lnTo>
                    <a:lnTo>
                      <a:pt x="27" y="23"/>
                    </a:lnTo>
                    <a:lnTo>
                      <a:pt x="23" y="23"/>
                    </a:lnTo>
                    <a:lnTo>
                      <a:pt x="21" y="25"/>
                    </a:lnTo>
                    <a:lnTo>
                      <a:pt x="17" y="25"/>
                    </a:lnTo>
                    <a:lnTo>
                      <a:pt x="15" y="25"/>
                    </a:lnTo>
                    <a:lnTo>
                      <a:pt x="13" y="25"/>
                    </a:lnTo>
                    <a:lnTo>
                      <a:pt x="11" y="25"/>
                    </a:lnTo>
                    <a:lnTo>
                      <a:pt x="9" y="25"/>
                    </a:lnTo>
                    <a:lnTo>
                      <a:pt x="7" y="25"/>
                    </a:lnTo>
                    <a:lnTo>
                      <a:pt x="6" y="25"/>
                    </a:lnTo>
                    <a:lnTo>
                      <a:pt x="4" y="25"/>
                    </a:lnTo>
                    <a:lnTo>
                      <a:pt x="2" y="25"/>
                    </a:lnTo>
                    <a:lnTo>
                      <a:pt x="2" y="27"/>
                    </a:lnTo>
                    <a:lnTo>
                      <a:pt x="2" y="29"/>
                    </a:lnTo>
                    <a:lnTo>
                      <a:pt x="2" y="31"/>
                    </a:lnTo>
                    <a:lnTo>
                      <a:pt x="2" y="33"/>
                    </a:lnTo>
                    <a:lnTo>
                      <a:pt x="0" y="33"/>
                    </a:lnTo>
                    <a:lnTo>
                      <a:pt x="0" y="34"/>
                    </a:lnTo>
                    <a:lnTo>
                      <a:pt x="0" y="36"/>
                    </a:lnTo>
                    <a:lnTo>
                      <a:pt x="0" y="38"/>
                    </a:lnTo>
                    <a:lnTo>
                      <a:pt x="2" y="38"/>
                    </a:lnTo>
                    <a:lnTo>
                      <a:pt x="2" y="40"/>
                    </a:lnTo>
                    <a:lnTo>
                      <a:pt x="2" y="42"/>
                    </a:lnTo>
                    <a:lnTo>
                      <a:pt x="2" y="44"/>
                    </a:lnTo>
                    <a:lnTo>
                      <a:pt x="4" y="44"/>
                    </a:lnTo>
                    <a:lnTo>
                      <a:pt x="4" y="42"/>
                    </a:lnTo>
                    <a:lnTo>
                      <a:pt x="4" y="40"/>
                    </a:lnTo>
                    <a:lnTo>
                      <a:pt x="4" y="38"/>
                    </a:lnTo>
                    <a:lnTo>
                      <a:pt x="4" y="36"/>
                    </a:lnTo>
                    <a:lnTo>
                      <a:pt x="4" y="34"/>
                    </a:lnTo>
                    <a:lnTo>
                      <a:pt x="4" y="33"/>
                    </a:lnTo>
                    <a:lnTo>
                      <a:pt x="6" y="31"/>
                    </a:lnTo>
                    <a:lnTo>
                      <a:pt x="6" y="29"/>
                    </a:lnTo>
                    <a:lnTo>
                      <a:pt x="7" y="29"/>
                    </a:lnTo>
                    <a:lnTo>
                      <a:pt x="9" y="29"/>
                    </a:lnTo>
                    <a:lnTo>
                      <a:pt x="11" y="29"/>
                    </a:lnTo>
                    <a:lnTo>
                      <a:pt x="13" y="29"/>
                    </a:lnTo>
                    <a:lnTo>
                      <a:pt x="15" y="29"/>
                    </a:lnTo>
                    <a:lnTo>
                      <a:pt x="17" y="29"/>
                    </a:lnTo>
                    <a:lnTo>
                      <a:pt x="19" y="29"/>
                    </a:lnTo>
                    <a:lnTo>
                      <a:pt x="21" y="29"/>
                    </a:lnTo>
                    <a:lnTo>
                      <a:pt x="23" y="27"/>
                    </a:lnTo>
                    <a:lnTo>
                      <a:pt x="25" y="27"/>
                    </a:lnTo>
                    <a:lnTo>
                      <a:pt x="27" y="27"/>
                    </a:lnTo>
                    <a:lnTo>
                      <a:pt x="30" y="27"/>
                    </a:lnTo>
                    <a:lnTo>
                      <a:pt x="32" y="27"/>
                    </a:lnTo>
                    <a:lnTo>
                      <a:pt x="36" y="27"/>
                    </a:lnTo>
                    <a:lnTo>
                      <a:pt x="38" y="27"/>
                    </a:lnTo>
                    <a:lnTo>
                      <a:pt x="40" y="27"/>
                    </a:lnTo>
                    <a:lnTo>
                      <a:pt x="44" y="25"/>
                    </a:lnTo>
                    <a:lnTo>
                      <a:pt x="46" y="25"/>
                    </a:lnTo>
                    <a:lnTo>
                      <a:pt x="50" y="23"/>
                    </a:lnTo>
                    <a:lnTo>
                      <a:pt x="52" y="21"/>
                    </a:lnTo>
                    <a:lnTo>
                      <a:pt x="55" y="19"/>
                    </a:lnTo>
                    <a:lnTo>
                      <a:pt x="59" y="19"/>
                    </a:lnTo>
                    <a:lnTo>
                      <a:pt x="61" y="17"/>
                    </a:lnTo>
                    <a:lnTo>
                      <a:pt x="65" y="15"/>
                    </a:lnTo>
                    <a:lnTo>
                      <a:pt x="67" y="13"/>
                    </a:lnTo>
                    <a:lnTo>
                      <a:pt x="73" y="11"/>
                    </a:lnTo>
                    <a:lnTo>
                      <a:pt x="77" y="11"/>
                    </a:lnTo>
                    <a:lnTo>
                      <a:pt x="80" y="10"/>
                    </a:lnTo>
                    <a:lnTo>
                      <a:pt x="86" y="8"/>
                    </a:lnTo>
                    <a:lnTo>
                      <a:pt x="90" y="8"/>
                    </a:lnTo>
                    <a:lnTo>
                      <a:pt x="96" y="6"/>
                    </a:lnTo>
                    <a:lnTo>
                      <a:pt x="100" y="6"/>
                    </a:lnTo>
                    <a:lnTo>
                      <a:pt x="105" y="4"/>
                    </a:lnTo>
                    <a:lnTo>
                      <a:pt x="111" y="4"/>
                    </a:lnTo>
                    <a:lnTo>
                      <a:pt x="119" y="4"/>
                    </a:lnTo>
                    <a:lnTo>
                      <a:pt x="124" y="4"/>
                    </a:lnTo>
                    <a:lnTo>
                      <a:pt x="132" y="4"/>
                    </a:lnTo>
                    <a:lnTo>
                      <a:pt x="138" y="4"/>
                    </a:lnTo>
                    <a:lnTo>
                      <a:pt x="144" y="4"/>
                    </a:lnTo>
                    <a:lnTo>
                      <a:pt x="151" y="4"/>
                    </a:lnTo>
                    <a:lnTo>
                      <a:pt x="157" y="4"/>
                    </a:lnTo>
                    <a:lnTo>
                      <a:pt x="161" y="6"/>
                    </a:lnTo>
                    <a:lnTo>
                      <a:pt x="165" y="6"/>
                    </a:lnTo>
                    <a:lnTo>
                      <a:pt x="169" y="6"/>
                    </a:lnTo>
                    <a:lnTo>
                      <a:pt x="172" y="8"/>
                    </a:lnTo>
                    <a:lnTo>
                      <a:pt x="176" y="8"/>
                    </a:lnTo>
                    <a:lnTo>
                      <a:pt x="180" y="8"/>
                    </a:lnTo>
                    <a:lnTo>
                      <a:pt x="184" y="10"/>
                    </a:lnTo>
                    <a:lnTo>
                      <a:pt x="188" y="10"/>
                    </a:lnTo>
                    <a:lnTo>
                      <a:pt x="192" y="11"/>
                    </a:lnTo>
                    <a:lnTo>
                      <a:pt x="194" y="13"/>
                    </a:lnTo>
                    <a:lnTo>
                      <a:pt x="197" y="13"/>
                    </a:lnTo>
                    <a:lnTo>
                      <a:pt x="201" y="15"/>
                    </a:lnTo>
                    <a:lnTo>
                      <a:pt x="203" y="15"/>
                    </a:lnTo>
                    <a:lnTo>
                      <a:pt x="207" y="17"/>
                    </a:lnTo>
                    <a:lnTo>
                      <a:pt x="211" y="19"/>
                    </a:lnTo>
                    <a:lnTo>
                      <a:pt x="213" y="19"/>
                    </a:lnTo>
                    <a:lnTo>
                      <a:pt x="228" y="27"/>
                    </a:lnTo>
                    <a:lnTo>
                      <a:pt x="230" y="27"/>
                    </a:lnTo>
                    <a:lnTo>
                      <a:pt x="230" y="29"/>
                    </a:lnTo>
                    <a:lnTo>
                      <a:pt x="232" y="29"/>
                    </a:lnTo>
                    <a:lnTo>
                      <a:pt x="232" y="31"/>
                    </a:lnTo>
                    <a:lnTo>
                      <a:pt x="230" y="31"/>
                    </a:lnTo>
                    <a:lnTo>
                      <a:pt x="230" y="33"/>
                    </a:lnTo>
                    <a:lnTo>
                      <a:pt x="236" y="33"/>
                    </a:lnTo>
                    <a:lnTo>
                      <a:pt x="240" y="33"/>
                    </a:lnTo>
                    <a:lnTo>
                      <a:pt x="245" y="33"/>
                    </a:lnTo>
                    <a:lnTo>
                      <a:pt x="251" y="33"/>
                    </a:lnTo>
                    <a:lnTo>
                      <a:pt x="257" y="33"/>
                    </a:lnTo>
                    <a:lnTo>
                      <a:pt x="261" y="33"/>
                    </a:lnTo>
                    <a:lnTo>
                      <a:pt x="266" y="34"/>
                    </a:lnTo>
                    <a:lnTo>
                      <a:pt x="272" y="34"/>
                    </a:lnTo>
                    <a:lnTo>
                      <a:pt x="278" y="34"/>
                    </a:lnTo>
                    <a:lnTo>
                      <a:pt x="284" y="36"/>
                    </a:lnTo>
                    <a:lnTo>
                      <a:pt x="289" y="38"/>
                    </a:lnTo>
                    <a:lnTo>
                      <a:pt x="295" y="40"/>
                    </a:lnTo>
                    <a:lnTo>
                      <a:pt x="301" y="42"/>
                    </a:lnTo>
                    <a:lnTo>
                      <a:pt x="307" y="44"/>
                    </a:lnTo>
                    <a:lnTo>
                      <a:pt x="313" y="48"/>
                    </a:lnTo>
                    <a:lnTo>
                      <a:pt x="316" y="50"/>
                    </a:lnTo>
                    <a:lnTo>
                      <a:pt x="320" y="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400" name="Freeform 57"/>
              <p:cNvSpPr>
                <a:spLocks/>
              </p:cNvSpPr>
              <p:nvPr/>
            </p:nvSpPr>
            <p:spPr bwMode="auto">
              <a:xfrm>
                <a:off x="1837" y="2307"/>
                <a:ext cx="41" cy="40"/>
              </a:xfrm>
              <a:custGeom>
                <a:avLst/>
                <a:gdLst>
                  <a:gd name="T0" fmla="*/ 19 w 41"/>
                  <a:gd name="T1" fmla="*/ 0 h 40"/>
                  <a:gd name="T2" fmla="*/ 25 w 41"/>
                  <a:gd name="T3" fmla="*/ 0 h 40"/>
                  <a:gd name="T4" fmla="*/ 29 w 41"/>
                  <a:gd name="T5" fmla="*/ 0 h 40"/>
                  <a:gd name="T6" fmla="*/ 31 w 41"/>
                  <a:gd name="T7" fmla="*/ 2 h 40"/>
                  <a:gd name="T8" fmla="*/ 35 w 41"/>
                  <a:gd name="T9" fmla="*/ 6 h 40"/>
                  <a:gd name="T10" fmla="*/ 37 w 41"/>
                  <a:gd name="T11" fmla="*/ 8 h 40"/>
                  <a:gd name="T12" fmla="*/ 39 w 41"/>
                  <a:gd name="T13" fmla="*/ 12 h 40"/>
                  <a:gd name="T14" fmla="*/ 41 w 41"/>
                  <a:gd name="T15" fmla="*/ 15 h 40"/>
                  <a:gd name="T16" fmla="*/ 41 w 41"/>
                  <a:gd name="T17" fmla="*/ 19 h 40"/>
                  <a:gd name="T18" fmla="*/ 41 w 41"/>
                  <a:gd name="T19" fmla="*/ 23 h 40"/>
                  <a:gd name="T20" fmla="*/ 39 w 41"/>
                  <a:gd name="T21" fmla="*/ 27 h 40"/>
                  <a:gd name="T22" fmla="*/ 37 w 41"/>
                  <a:gd name="T23" fmla="*/ 31 h 40"/>
                  <a:gd name="T24" fmla="*/ 35 w 41"/>
                  <a:gd name="T25" fmla="*/ 35 h 40"/>
                  <a:gd name="T26" fmla="*/ 31 w 41"/>
                  <a:gd name="T27" fmla="*/ 36 h 40"/>
                  <a:gd name="T28" fmla="*/ 29 w 41"/>
                  <a:gd name="T29" fmla="*/ 38 h 40"/>
                  <a:gd name="T30" fmla="*/ 25 w 41"/>
                  <a:gd name="T31" fmla="*/ 40 h 40"/>
                  <a:gd name="T32" fmla="*/ 19 w 41"/>
                  <a:gd name="T33" fmla="*/ 40 h 40"/>
                  <a:gd name="T34" fmla="*/ 16 w 41"/>
                  <a:gd name="T35" fmla="*/ 40 h 40"/>
                  <a:gd name="T36" fmla="*/ 12 w 41"/>
                  <a:gd name="T37" fmla="*/ 38 h 40"/>
                  <a:gd name="T38" fmla="*/ 8 w 41"/>
                  <a:gd name="T39" fmla="*/ 36 h 40"/>
                  <a:gd name="T40" fmla="*/ 6 w 41"/>
                  <a:gd name="T41" fmla="*/ 35 h 40"/>
                  <a:gd name="T42" fmla="*/ 2 w 41"/>
                  <a:gd name="T43" fmla="*/ 31 h 40"/>
                  <a:gd name="T44" fmla="*/ 0 w 41"/>
                  <a:gd name="T45" fmla="*/ 27 h 40"/>
                  <a:gd name="T46" fmla="*/ 0 w 41"/>
                  <a:gd name="T47" fmla="*/ 23 h 40"/>
                  <a:gd name="T48" fmla="*/ 0 w 41"/>
                  <a:gd name="T49" fmla="*/ 19 h 40"/>
                  <a:gd name="T50" fmla="*/ 0 w 41"/>
                  <a:gd name="T51" fmla="*/ 15 h 40"/>
                  <a:gd name="T52" fmla="*/ 0 w 41"/>
                  <a:gd name="T53" fmla="*/ 12 h 40"/>
                  <a:gd name="T54" fmla="*/ 2 w 41"/>
                  <a:gd name="T55" fmla="*/ 8 h 40"/>
                  <a:gd name="T56" fmla="*/ 6 w 41"/>
                  <a:gd name="T57" fmla="*/ 6 h 40"/>
                  <a:gd name="T58" fmla="*/ 8 w 41"/>
                  <a:gd name="T59" fmla="*/ 2 h 40"/>
                  <a:gd name="T60" fmla="*/ 12 w 41"/>
                  <a:gd name="T61" fmla="*/ 0 h 40"/>
                  <a:gd name="T62" fmla="*/ 16 w 41"/>
                  <a:gd name="T63" fmla="*/ 0 h 40"/>
                  <a:gd name="T64" fmla="*/ 19 w 41"/>
                  <a:gd name="T65" fmla="*/ 0 h 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40"/>
                  <a:gd name="T101" fmla="*/ 41 w 41"/>
                  <a:gd name="T102" fmla="*/ 40 h 4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40">
                    <a:moveTo>
                      <a:pt x="19" y="0"/>
                    </a:moveTo>
                    <a:lnTo>
                      <a:pt x="25" y="0"/>
                    </a:lnTo>
                    <a:lnTo>
                      <a:pt x="29" y="0"/>
                    </a:lnTo>
                    <a:lnTo>
                      <a:pt x="31" y="2"/>
                    </a:lnTo>
                    <a:lnTo>
                      <a:pt x="35" y="6"/>
                    </a:lnTo>
                    <a:lnTo>
                      <a:pt x="37" y="8"/>
                    </a:lnTo>
                    <a:lnTo>
                      <a:pt x="39" y="12"/>
                    </a:lnTo>
                    <a:lnTo>
                      <a:pt x="41" y="15"/>
                    </a:lnTo>
                    <a:lnTo>
                      <a:pt x="41" y="19"/>
                    </a:lnTo>
                    <a:lnTo>
                      <a:pt x="41" y="23"/>
                    </a:lnTo>
                    <a:lnTo>
                      <a:pt x="39" y="27"/>
                    </a:lnTo>
                    <a:lnTo>
                      <a:pt x="37" y="31"/>
                    </a:lnTo>
                    <a:lnTo>
                      <a:pt x="35" y="35"/>
                    </a:lnTo>
                    <a:lnTo>
                      <a:pt x="31" y="36"/>
                    </a:lnTo>
                    <a:lnTo>
                      <a:pt x="29" y="38"/>
                    </a:lnTo>
                    <a:lnTo>
                      <a:pt x="25" y="40"/>
                    </a:lnTo>
                    <a:lnTo>
                      <a:pt x="19" y="40"/>
                    </a:lnTo>
                    <a:lnTo>
                      <a:pt x="16" y="40"/>
                    </a:lnTo>
                    <a:lnTo>
                      <a:pt x="12" y="38"/>
                    </a:lnTo>
                    <a:lnTo>
                      <a:pt x="8" y="36"/>
                    </a:lnTo>
                    <a:lnTo>
                      <a:pt x="6" y="35"/>
                    </a:lnTo>
                    <a:lnTo>
                      <a:pt x="2" y="31"/>
                    </a:lnTo>
                    <a:lnTo>
                      <a:pt x="0" y="27"/>
                    </a:lnTo>
                    <a:lnTo>
                      <a:pt x="0" y="23"/>
                    </a:lnTo>
                    <a:lnTo>
                      <a:pt x="0" y="19"/>
                    </a:lnTo>
                    <a:lnTo>
                      <a:pt x="0" y="15"/>
                    </a:lnTo>
                    <a:lnTo>
                      <a:pt x="0" y="12"/>
                    </a:lnTo>
                    <a:lnTo>
                      <a:pt x="2" y="8"/>
                    </a:lnTo>
                    <a:lnTo>
                      <a:pt x="6" y="6"/>
                    </a:lnTo>
                    <a:lnTo>
                      <a:pt x="8" y="2"/>
                    </a:lnTo>
                    <a:lnTo>
                      <a:pt x="12" y="0"/>
                    </a:lnTo>
                    <a:lnTo>
                      <a:pt x="16" y="0"/>
                    </a:lnTo>
                    <a:lnTo>
                      <a:pt x="19"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401" name="Freeform 58"/>
              <p:cNvSpPr>
                <a:spLocks/>
              </p:cNvSpPr>
              <p:nvPr/>
            </p:nvSpPr>
            <p:spPr bwMode="auto">
              <a:xfrm>
                <a:off x="1841" y="2311"/>
                <a:ext cx="33" cy="32"/>
              </a:xfrm>
              <a:custGeom>
                <a:avLst/>
                <a:gdLst>
                  <a:gd name="T0" fmla="*/ 15 w 33"/>
                  <a:gd name="T1" fmla="*/ 0 h 32"/>
                  <a:gd name="T2" fmla="*/ 19 w 33"/>
                  <a:gd name="T3" fmla="*/ 0 h 32"/>
                  <a:gd name="T4" fmla="*/ 23 w 33"/>
                  <a:gd name="T5" fmla="*/ 2 h 32"/>
                  <a:gd name="T6" fmla="*/ 25 w 33"/>
                  <a:gd name="T7" fmla="*/ 2 h 32"/>
                  <a:gd name="T8" fmla="*/ 27 w 33"/>
                  <a:gd name="T9" fmla="*/ 4 h 32"/>
                  <a:gd name="T10" fmla="*/ 29 w 33"/>
                  <a:gd name="T11" fmla="*/ 8 h 32"/>
                  <a:gd name="T12" fmla="*/ 31 w 33"/>
                  <a:gd name="T13" fmla="*/ 9 h 32"/>
                  <a:gd name="T14" fmla="*/ 31 w 33"/>
                  <a:gd name="T15" fmla="*/ 13 h 32"/>
                  <a:gd name="T16" fmla="*/ 33 w 33"/>
                  <a:gd name="T17" fmla="*/ 15 h 32"/>
                  <a:gd name="T18" fmla="*/ 31 w 33"/>
                  <a:gd name="T19" fmla="*/ 19 h 32"/>
                  <a:gd name="T20" fmla="*/ 31 w 33"/>
                  <a:gd name="T21" fmla="*/ 23 h 32"/>
                  <a:gd name="T22" fmla="*/ 29 w 33"/>
                  <a:gd name="T23" fmla="*/ 25 h 32"/>
                  <a:gd name="T24" fmla="*/ 27 w 33"/>
                  <a:gd name="T25" fmla="*/ 27 h 32"/>
                  <a:gd name="T26" fmla="*/ 25 w 33"/>
                  <a:gd name="T27" fmla="*/ 29 h 32"/>
                  <a:gd name="T28" fmla="*/ 23 w 33"/>
                  <a:gd name="T29" fmla="*/ 31 h 32"/>
                  <a:gd name="T30" fmla="*/ 19 w 33"/>
                  <a:gd name="T31" fmla="*/ 31 h 32"/>
                  <a:gd name="T32" fmla="*/ 15 w 33"/>
                  <a:gd name="T33" fmla="*/ 32 h 32"/>
                  <a:gd name="T34" fmla="*/ 13 w 33"/>
                  <a:gd name="T35" fmla="*/ 31 h 32"/>
                  <a:gd name="T36" fmla="*/ 10 w 33"/>
                  <a:gd name="T37" fmla="*/ 31 h 32"/>
                  <a:gd name="T38" fmla="*/ 8 w 33"/>
                  <a:gd name="T39" fmla="*/ 29 h 32"/>
                  <a:gd name="T40" fmla="*/ 4 w 33"/>
                  <a:gd name="T41" fmla="*/ 27 h 32"/>
                  <a:gd name="T42" fmla="*/ 2 w 33"/>
                  <a:gd name="T43" fmla="*/ 25 h 32"/>
                  <a:gd name="T44" fmla="*/ 2 w 33"/>
                  <a:gd name="T45" fmla="*/ 23 h 32"/>
                  <a:gd name="T46" fmla="*/ 0 w 33"/>
                  <a:gd name="T47" fmla="*/ 19 h 32"/>
                  <a:gd name="T48" fmla="*/ 0 w 33"/>
                  <a:gd name="T49" fmla="*/ 15 h 32"/>
                  <a:gd name="T50" fmla="*/ 0 w 33"/>
                  <a:gd name="T51" fmla="*/ 13 h 32"/>
                  <a:gd name="T52" fmla="*/ 2 w 33"/>
                  <a:gd name="T53" fmla="*/ 9 h 32"/>
                  <a:gd name="T54" fmla="*/ 2 w 33"/>
                  <a:gd name="T55" fmla="*/ 8 h 32"/>
                  <a:gd name="T56" fmla="*/ 4 w 33"/>
                  <a:gd name="T57" fmla="*/ 4 h 32"/>
                  <a:gd name="T58" fmla="*/ 8 w 33"/>
                  <a:gd name="T59" fmla="*/ 2 h 32"/>
                  <a:gd name="T60" fmla="*/ 10 w 33"/>
                  <a:gd name="T61" fmla="*/ 2 h 32"/>
                  <a:gd name="T62" fmla="*/ 13 w 33"/>
                  <a:gd name="T63" fmla="*/ 0 h 32"/>
                  <a:gd name="T64" fmla="*/ 15 w 33"/>
                  <a:gd name="T65" fmla="*/ 0 h 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
                  <a:gd name="T100" fmla="*/ 0 h 32"/>
                  <a:gd name="T101" fmla="*/ 33 w 33"/>
                  <a:gd name="T102" fmla="*/ 32 h 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 h="32">
                    <a:moveTo>
                      <a:pt x="15" y="0"/>
                    </a:moveTo>
                    <a:lnTo>
                      <a:pt x="19" y="0"/>
                    </a:lnTo>
                    <a:lnTo>
                      <a:pt x="23" y="2"/>
                    </a:lnTo>
                    <a:lnTo>
                      <a:pt x="25" y="2"/>
                    </a:lnTo>
                    <a:lnTo>
                      <a:pt x="27" y="4"/>
                    </a:lnTo>
                    <a:lnTo>
                      <a:pt x="29" y="8"/>
                    </a:lnTo>
                    <a:lnTo>
                      <a:pt x="31" y="9"/>
                    </a:lnTo>
                    <a:lnTo>
                      <a:pt x="31" y="13"/>
                    </a:lnTo>
                    <a:lnTo>
                      <a:pt x="33" y="15"/>
                    </a:lnTo>
                    <a:lnTo>
                      <a:pt x="31" y="19"/>
                    </a:lnTo>
                    <a:lnTo>
                      <a:pt x="31" y="23"/>
                    </a:lnTo>
                    <a:lnTo>
                      <a:pt x="29" y="25"/>
                    </a:lnTo>
                    <a:lnTo>
                      <a:pt x="27" y="27"/>
                    </a:lnTo>
                    <a:lnTo>
                      <a:pt x="25" y="29"/>
                    </a:lnTo>
                    <a:lnTo>
                      <a:pt x="23" y="31"/>
                    </a:lnTo>
                    <a:lnTo>
                      <a:pt x="19" y="31"/>
                    </a:lnTo>
                    <a:lnTo>
                      <a:pt x="15" y="32"/>
                    </a:lnTo>
                    <a:lnTo>
                      <a:pt x="13" y="31"/>
                    </a:lnTo>
                    <a:lnTo>
                      <a:pt x="10" y="31"/>
                    </a:lnTo>
                    <a:lnTo>
                      <a:pt x="8" y="29"/>
                    </a:lnTo>
                    <a:lnTo>
                      <a:pt x="4" y="27"/>
                    </a:lnTo>
                    <a:lnTo>
                      <a:pt x="2" y="25"/>
                    </a:lnTo>
                    <a:lnTo>
                      <a:pt x="2" y="23"/>
                    </a:lnTo>
                    <a:lnTo>
                      <a:pt x="0" y="19"/>
                    </a:lnTo>
                    <a:lnTo>
                      <a:pt x="0" y="15"/>
                    </a:lnTo>
                    <a:lnTo>
                      <a:pt x="0" y="13"/>
                    </a:lnTo>
                    <a:lnTo>
                      <a:pt x="2" y="9"/>
                    </a:lnTo>
                    <a:lnTo>
                      <a:pt x="2" y="8"/>
                    </a:lnTo>
                    <a:lnTo>
                      <a:pt x="4" y="4"/>
                    </a:lnTo>
                    <a:lnTo>
                      <a:pt x="8" y="2"/>
                    </a:lnTo>
                    <a:lnTo>
                      <a:pt x="10" y="2"/>
                    </a:lnTo>
                    <a:lnTo>
                      <a:pt x="13" y="0"/>
                    </a:lnTo>
                    <a:lnTo>
                      <a:pt x="15"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402" name="Freeform 59"/>
              <p:cNvSpPr>
                <a:spLocks/>
              </p:cNvSpPr>
              <p:nvPr/>
            </p:nvSpPr>
            <p:spPr bwMode="auto">
              <a:xfrm>
                <a:off x="2037" y="2307"/>
                <a:ext cx="42" cy="40"/>
              </a:xfrm>
              <a:custGeom>
                <a:avLst/>
                <a:gdLst>
                  <a:gd name="T0" fmla="*/ 21 w 42"/>
                  <a:gd name="T1" fmla="*/ 0 h 40"/>
                  <a:gd name="T2" fmla="*/ 25 w 42"/>
                  <a:gd name="T3" fmla="*/ 0 h 40"/>
                  <a:gd name="T4" fmla="*/ 29 w 42"/>
                  <a:gd name="T5" fmla="*/ 0 h 40"/>
                  <a:gd name="T6" fmla="*/ 32 w 42"/>
                  <a:gd name="T7" fmla="*/ 2 h 40"/>
                  <a:gd name="T8" fmla="*/ 34 w 42"/>
                  <a:gd name="T9" fmla="*/ 6 h 40"/>
                  <a:gd name="T10" fmla="*/ 38 w 42"/>
                  <a:gd name="T11" fmla="*/ 8 h 40"/>
                  <a:gd name="T12" fmla="*/ 40 w 42"/>
                  <a:gd name="T13" fmla="*/ 12 h 40"/>
                  <a:gd name="T14" fmla="*/ 40 w 42"/>
                  <a:gd name="T15" fmla="*/ 15 h 40"/>
                  <a:gd name="T16" fmla="*/ 42 w 42"/>
                  <a:gd name="T17" fmla="*/ 19 h 40"/>
                  <a:gd name="T18" fmla="*/ 40 w 42"/>
                  <a:gd name="T19" fmla="*/ 23 h 40"/>
                  <a:gd name="T20" fmla="*/ 40 w 42"/>
                  <a:gd name="T21" fmla="*/ 27 h 40"/>
                  <a:gd name="T22" fmla="*/ 38 w 42"/>
                  <a:gd name="T23" fmla="*/ 31 h 40"/>
                  <a:gd name="T24" fmla="*/ 34 w 42"/>
                  <a:gd name="T25" fmla="*/ 35 h 40"/>
                  <a:gd name="T26" fmla="*/ 32 w 42"/>
                  <a:gd name="T27" fmla="*/ 36 h 40"/>
                  <a:gd name="T28" fmla="*/ 29 w 42"/>
                  <a:gd name="T29" fmla="*/ 38 h 40"/>
                  <a:gd name="T30" fmla="*/ 25 w 42"/>
                  <a:gd name="T31" fmla="*/ 40 h 40"/>
                  <a:gd name="T32" fmla="*/ 21 w 42"/>
                  <a:gd name="T33" fmla="*/ 40 h 40"/>
                  <a:gd name="T34" fmla="*/ 17 w 42"/>
                  <a:gd name="T35" fmla="*/ 40 h 40"/>
                  <a:gd name="T36" fmla="*/ 13 w 42"/>
                  <a:gd name="T37" fmla="*/ 38 h 40"/>
                  <a:gd name="T38" fmla="*/ 9 w 42"/>
                  <a:gd name="T39" fmla="*/ 36 h 40"/>
                  <a:gd name="T40" fmla="*/ 6 w 42"/>
                  <a:gd name="T41" fmla="*/ 35 h 40"/>
                  <a:gd name="T42" fmla="*/ 4 w 42"/>
                  <a:gd name="T43" fmla="*/ 31 h 40"/>
                  <a:gd name="T44" fmla="*/ 2 w 42"/>
                  <a:gd name="T45" fmla="*/ 27 h 40"/>
                  <a:gd name="T46" fmla="*/ 0 w 42"/>
                  <a:gd name="T47" fmla="*/ 23 h 40"/>
                  <a:gd name="T48" fmla="*/ 0 w 42"/>
                  <a:gd name="T49" fmla="*/ 19 h 40"/>
                  <a:gd name="T50" fmla="*/ 0 w 42"/>
                  <a:gd name="T51" fmla="*/ 15 h 40"/>
                  <a:gd name="T52" fmla="*/ 2 w 42"/>
                  <a:gd name="T53" fmla="*/ 12 h 40"/>
                  <a:gd name="T54" fmla="*/ 4 w 42"/>
                  <a:gd name="T55" fmla="*/ 8 h 40"/>
                  <a:gd name="T56" fmla="*/ 6 w 42"/>
                  <a:gd name="T57" fmla="*/ 6 h 40"/>
                  <a:gd name="T58" fmla="*/ 9 w 42"/>
                  <a:gd name="T59" fmla="*/ 2 h 40"/>
                  <a:gd name="T60" fmla="*/ 13 w 42"/>
                  <a:gd name="T61" fmla="*/ 0 h 40"/>
                  <a:gd name="T62" fmla="*/ 17 w 42"/>
                  <a:gd name="T63" fmla="*/ 0 h 40"/>
                  <a:gd name="T64" fmla="*/ 21 w 42"/>
                  <a:gd name="T65" fmla="*/ 0 h 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
                  <a:gd name="T100" fmla="*/ 0 h 40"/>
                  <a:gd name="T101" fmla="*/ 42 w 42"/>
                  <a:gd name="T102" fmla="*/ 40 h 4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 h="40">
                    <a:moveTo>
                      <a:pt x="21" y="0"/>
                    </a:moveTo>
                    <a:lnTo>
                      <a:pt x="25" y="0"/>
                    </a:lnTo>
                    <a:lnTo>
                      <a:pt x="29" y="0"/>
                    </a:lnTo>
                    <a:lnTo>
                      <a:pt x="32" y="2"/>
                    </a:lnTo>
                    <a:lnTo>
                      <a:pt x="34" y="6"/>
                    </a:lnTo>
                    <a:lnTo>
                      <a:pt x="38" y="8"/>
                    </a:lnTo>
                    <a:lnTo>
                      <a:pt x="40" y="12"/>
                    </a:lnTo>
                    <a:lnTo>
                      <a:pt x="40" y="15"/>
                    </a:lnTo>
                    <a:lnTo>
                      <a:pt x="42" y="19"/>
                    </a:lnTo>
                    <a:lnTo>
                      <a:pt x="40" y="23"/>
                    </a:lnTo>
                    <a:lnTo>
                      <a:pt x="40" y="27"/>
                    </a:lnTo>
                    <a:lnTo>
                      <a:pt x="38" y="31"/>
                    </a:lnTo>
                    <a:lnTo>
                      <a:pt x="34" y="35"/>
                    </a:lnTo>
                    <a:lnTo>
                      <a:pt x="32" y="36"/>
                    </a:lnTo>
                    <a:lnTo>
                      <a:pt x="29" y="38"/>
                    </a:lnTo>
                    <a:lnTo>
                      <a:pt x="25" y="40"/>
                    </a:lnTo>
                    <a:lnTo>
                      <a:pt x="21" y="40"/>
                    </a:lnTo>
                    <a:lnTo>
                      <a:pt x="17" y="40"/>
                    </a:lnTo>
                    <a:lnTo>
                      <a:pt x="13" y="38"/>
                    </a:lnTo>
                    <a:lnTo>
                      <a:pt x="9" y="36"/>
                    </a:lnTo>
                    <a:lnTo>
                      <a:pt x="6" y="35"/>
                    </a:lnTo>
                    <a:lnTo>
                      <a:pt x="4" y="31"/>
                    </a:lnTo>
                    <a:lnTo>
                      <a:pt x="2" y="27"/>
                    </a:lnTo>
                    <a:lnTo>
                      <a:pt x="0" y="23"/>
                    </a:lnTo>
                    <a:lnTo>
                      <a:pt x="0" y="19"/>
                    </a:lnTo>
                    <a:lnTo>
                      <a:pt x="0" y="15"/>
                    </a:lnTo>
                    <a:lnTo>
                      <a:pt x="2" y="12"/>
                    </a:lnTo>
                    <a:lnTo>
                      <a:pt x="4" y="8"/>
                    </a:lnTo>
                    <a:lnTo>
                      <a:pt x="6" y="6"/>
                    </a:lnTo>
                    <a:lnTo>
                      <a:pt x="9" y="2"/>
                    </a:lnTo>
                    <a:lnTo>
                      <a:pt x="13" y="0"/>
                    </a:lnTo>
                    <a:lnTo>
                      <a:pt x="17" y="0"/>
                    </a:lnTo>
                    <a:lnTo>
                      <a:pt x="21"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403" name="Freeform 60"/>
              <p:cNvSpPr>
                <a:spLocks/>
              </p:cNvSpPr>
              <p:nvPr/>
            </p:nvSpPr>
            <p:spPr bwMode="auto">
              <a:xfrm>
                <a:off x="2043" y="2311"/>
                <a:ext cx="30" cy="32"/>
              </a:xfrm>
              <a:custGeom>
                <a:avLst/>
                <a:gdLst>
                  <a:gd name="T0" fmla="*/ 15 w 30"/>
                  <a:gd name="T1" fmla="*/ 0 h 32"/>
                  <a:gd name="T2" fmla="*/ 19 w 30"/>
                  <a:gd name="T3" fmla="*/ 0 h 32"/>
                  <a:gd name="T4" fmla="*/ 21 w 30"/>
                  <a:gd name="T5" fmla="*/ 2 h 32"/>
                  <a:gd name="T6" fmla="*/ 24 w 30"/>
                  <a:gd name="T7" fmla="*/ 2 h 32"/>
                  <a:gd name="T8" fmla="*/ 26 w 30"/>
                  <a:gd name="T9" fmla="*/ 4 h 32"/>
                  <a:gd name="T10" fmla="*/ 28 w 30"/>
                  <a:gd name="T11" fmla="*/ 8 h 32"/>
                  <a:gd name="T12" fmla="*/ 30 w 30"/>
                  <a:gd name="T13" fmla="*/ 9 h 32"/>
                  <a:gd name="T14" fmla="*/ 30 w 30"/>
                  <a:gd name="T15" fmla="*/ 13 h 32"/>
                  <a:gd name="T16" fmla="*/ 30 w 30"/>
                  <a:gd name="T17" fmla="*/ 15 h 32"/>
                  <a:gd name="T18" fmla="*/ 30 w 30"/>
                  <a:gd name="T19" fmla="*/ 19 h 32"/>
                  <a:gd name="T20" fmla="*/ 30 w 30"/>
                  <a:gd name="T21" fmla="*/ 21 h 32"/>
                  <a:gd name="T22" fmla="*/ 28 w 30"/>
                  <a:gd name="T23" fmla="*/ 25 h 32"/>
                  <a:gd name="T24" fmla="*/ 26 w 30"/>
                  <a:gd name="T25" fmla="*/ 27 h 32"/>
                  <a:gd name="T26" fmla="*/ 24 w 30"/>
                  <a:gd name="T27" fmla="*/ 29 h 32"/>
                  <a:gd name="T28" fmla="*/ 21 w 30"/>
                  <a:gd name="T29" fmla="*/ 31 h 32"/>
                  <a:gd name="T30" fmla="*/ 19 w 30"/>
                  <a:gd name="T31" fmla="*/ 31 h 32"/>
                  <a:gd name="T32" fmla="*/ 15 w 30"/>
                  <a:gd name="T33" fmla="*/ 32 h 32"/>
                  <a:gd name="T34" fmla="*/ 11 w 30"/>
                  <a:gd name="T35" fmla="*/ 31 h 32"/>
                  <a:gd name="T36" fmla="*/ 9 w 30"/>
                  <a:gd name="T37" fmla="*/ 31 h 32"/>
                  <a:gd name="T38" fmla="*/ 5 w 30"/>
                  <a:gd name="T39" fmla="*/ 29 h 32"/>
                  <a:gd name="T40" fmla="*/ 3 w 30"/>
                  <a:gd name="T41" fmla="*/ 27 h 32"/>
                  <a:gd name="T42" fmla="*/ 1 w 30"/>
                  <a:gd name="T43" fmla="*/ 25 h 32"/>
                  <a:gd name="T44" fmla="*/ 0 w 30"/>
                  <a:gd name="T45" fmla="*/ 21 h 32"/>
                  <a:gd name="T46" fmla="*/ 0 w 30"/>
                  <a:gd name="T47" fmla="*/ 19 h 32"/>
                  <a:gd name="T48" fmla="*/ 0 w 30"/>
                  <a:gd name="T49" fmla="*/ 15 h 32"/>
                  <a:gd name="T50" fmla="*/ 0 w 30"/>
                  <a:gd name="T51" fmla="*/ 13 h 32"/>
                  <a:gd name="T52" fmla="*/ 0 w 30"/>
                  <a:gd name="T53" fmla="*/ 9 h 32"/>
                  <a:gd name="T54" fmla="*/ 1 w 30"/>
                  <a:gd name="T55" fmla="*/ 8 h 32"/>
                  <a:gd name="T56" fmla="*/ 3 w 30"/>
                  <a:gd name="T57" fmla="*/ 4 h 32"/>
                  <a:gd name="T58" fmla="*/ 5 w 30"/>
                  <a:gd name="T59" fmla="*/ 2 h 32"/>
                  <a:gd name="T60" fmla="*/ 9 w 30"/>
                  <a:gd name="T61" fmla="*/ 2 h 32"/>
                  <a:gd name="T62" fmla="*/ 11 w 30"/>
                  <a:gd name="T63" fmla="*/ 0 h 32"/>
                  <a:gd name="T64" fmla="*/ 15 w 30"/>
                  <a:gd name="T65" fmla="*/ 0 h 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32"/>
                  <a:gd name="T101" fmla="*/ 30 w 30"/>
                  <a:gd name="T102" fmla="*/ 32 h 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32">
                    <a:moveTo>
                      <a:pt x="15" y="0"/>
                    </a:moveTo>
                    <a:lnTo>
                      <a:pt x="19" y="0"/>
                    </a:lnTo>
                    <a:lnTo>
                      <a:pt x="21" y="2"/>
                    </a:lnTo>
                    <a:lnTo>
                      <a:pt x="24" y="2"/>
                    </a:lnTo>
                    <a:lnTo>
                      <a:pt x="26" y="4"/>
                    </a:lnTo>
                    <a:lnTo>
                      <a:pt x="28" y="8"/>
                    </a:lnTo>
                    <a:lnTo>
                      <a:pt x="30" y="9"/>
                    </a:lnTo>
                    <a:lnTo>
                      <a:pt x="30" y="13"/>
                    </a:lnTo>
                    <a:lnTo>
                      <a:pt x="30" y="15"/>
                    </a:lnTo>
                    <a:lnTo>
                      <a:pt x="30" y="19"/>
                    </a:lnTo>
                    <a:lnTo>
                      <a:pt x="30" y="21"/>
                    </a:lnTo>
                    <a:lnTo>
                      <a:pt x="28" y="25"/>
                    </a:lnTo>
                    <a:lnTo>
                      <a:pt x="26" y="27"/>
                    </a:lnTo>
                    <a:lnTo>
                      <a:pt x="24" y="29"/>
                    </a:lnTo>
                    <a:lnTo>
                      <a:pt x="21" y="31"/>
                    </a:lnTo>
                    <a:lnTo>
                      <a:pt x="19" y="31"/>
                    </a:lnTo>
                    <a:lnTo>
                      <a:pt x="15" y="32"/>
                    </a:lnTo>
                    <a:lnTo>
                      <a:pt x="11" y="31"/>
                    </a:lnTo>
                    <a:lnTo>
                      <a:pt x="9" y="31"/>
                    </a:lnTo>
                    <a:lnTo>
                      <a:pt x="5" y="29"/>
                    </a:lnTo>
                    <a:lnTo>
                      <a:pt x="3" y="27"/>
                    </a:lnTo>
                    <a:lnTo>
                      <a:pt x="1" y="25"/>
                    </a:lnTo>
                    <a:lnTo>
                      <a:pt x="0" y="21"/>
                    </a:lnTo>
                    <a:lnTo>
                      <a:pt x="0" y="19"/>
                    </a:lnTo>
                    <a:lnTo>
                      <a:pt x="0" y="15"/>
                    </a:lnTo>
                    <a:lnTo>
                      <a:pt x="0" y="13"/>
                    </a:lnTo>
                    <a:lnTo>
                      <a:pt x="0" y="9"/>
                    </a:lnTo>
                    <a:lnTo>
                      <a:pt x="1" y="8"/>
                    </a:lnTo>
                    <a:lnTo>
                      <a:pt x="3" y="4"/>
                    </a:lnTo>
                    <a:lnTo>
                      <a:pt x="5" y="2"/>
                    </a:lnTo>
                    <a:lnTo>
                      <a:pt x="9" y="2"/>
                    </a:lnTo>
                    <a:lnTo>
                      <a:pt x="11" y="0"/>
                    </a:lnTo>
                    <a:lnTo>
                      <a:pt x="15"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404" name="Freeform 61"/>
              <p:cNvSpPr>
                <a:spLocks/>
              </p:cNvSpPr>
              <p:nvPr/>
            </p:nvSpPr>
            <p:spPr bwMode="auto">
              <a:xfrm>
                <a:off x="1801" y="2261"/>
                <a:ext cx="320" cy="50"/>
              </a:xfrm>
              <a:custGeom>
                <a:avLst/>
                <a:gdLst>
                  <a:gd name="T0" fmla="*/ 309 w 320"/>
                  <a:gd name="T1" fmla="*/ 42 h 50"/>
                  <a:gd name="T2" fmla="*/ 293 w 320"/>
                  <a:gd name="T3" fmla="*/ 36 h 50"/>
                  <a:gd name="T4" fmla="*/ 282 w 320"/>
                  <a:gd name="T5" fmla="*/ 33 h 50"/>
                  <a:gd name="T6" fmla="*/ 276 w 320"/>
                  <a:gd name="T7" fmla="*/ 31 h 50"/>
                  <a:gd name="T8" fmla="*/ 259 w 320"/>
                  <a:gd name="T9" fmla="*/ 29 h 50"/>
                  <a:gd name="T10" fmla="*/ 240 w 320"/>
                  <a:gd name="T11" fmla="*/ 27 h 50"/>
                  <a:gd name="T12" fmla="*/ 220 w 320"/>
                  <a:gd name="T13" fmla="*/ 19 h 50"/>
                  <a:gd name="T14" fmla="*/ 203 w 320"/>
                  <a:gd name="T15" fmla="*/ 11 h 50"/>
                  <a:gd name="T16" fmla="*/ 180 w 320"/>
                  <a:gd name="T17" fmla="*/ 4 h 50"/>
                  <a:gd name="T18" fmla="*/ 153 w 320"/>
                  <a:gd name="T19" fmla="*/ 0 h 50"/>
                  <a:gd name="T20" fmla="*/ 132 w 320"/>
                  <a:gd name="T21" fmla="*/ 0 h 50"/>
                  <a:gd name="T22" fmla="*/ 111 w 320"/>
                  <a:gd name="T23" fmla="*/ 0 h 50"/>
                  <a:gd name="T24" fmla="*/ 94 w 320"/>
                  <a:gd name="T25" fmla="*/ 2 h 50"/>
                  <a:gd name="T26" fmla="*/ 78 w 320"/>
                  <a:gd name="T27" fmla="*/ 6 h 50"/>
                  <a:gd name="T28" fmla="*/ 57 w 320"/>
                  <a:gd name="T29" fmla="*/ 15 h 50"/>
                  <a:gd name="T30" fmla="*/ 46 w 320"/>
                  <a:gd name="T31" fmla="*/ 21 h 50"/>
                  <a:gd name="T32" fmla="*/ 32 w 320"/>
                  <a:gd name="T33" fmla="*/ 23 h 50"/>
                  <a:gd name="T34" fmla="*/ 21 w 320"/>
                  <a:gd name="T35" fmla="*/ 25 h 50"/>
                  <a:gd name="T36" fmla="*/ 11 w 320"/>
                  <a:gd name="T37" fmla="*/ 25 h 50"/>
                  <a:gd name="T38" fmla="*/ 6 w 320"/>
                  <a:gd name="T39" fmla="*/ 25 h 50"/>
                  <a:gd name="T40" fmla="*/ 2 w 320"/>
                  <a:gd name="T41" fmla="*/ 27 h 50"/>
                  <a:gd name="T42" fmla="*/ 2 w 320"/>
                  <a:gd name="T43" fmla="*/ 27 h 50"/>
                  <a:gd name="T44" fmla="*/ 2 w 320"/>
                  <a:gd name="T45" fmla="*/ 31 h 50"/>
                  <a:gd name="T46" fmla="*/ 2 w 320"/>
                  <a:gd name="T47" fmla="*/ 33 h 50"/>
                  <a:gd name="T48" fmla="*/ 0 w 320"/>
                  <a:gd name="T49" fmla="*/ 36 h 50"/>
                  <a:gd name="T50" fmla="*/ 2 w 320"/>
                  <a:gd name="T51" fmla="*/ 40 h 50"/>
                  <a:gd name="T52" fmla="*/ 4 w 320"/>
                  <a:gd name="T53" fmla="*/ 44 h 50"/>
                  <a:gd name="T54" fmla="*/ 4 w 320"/>
                  <a:gd name="T55" fmla="*/ 42 h 50"/>
                  <a:gd name="T56" fmla="*/ 4 w 320"/>
                  <a:gd name="T57" fmla="*/ 40 h 50"/>
                  <a:gd name="T58" fmla="*/ 4 w 320"/>
                  <a:gd name="T59" fmla="*/ 33 h 50"/>
                  <a:gd name="T60" fmla="*/ 9 w 320"/>
                  <a:gd name="T61" fmla="*/ 29 h 50"/>
                  <a:gd name="T62" fmla="*/ 17 w 320"/>
                  <a:gd name="T63" fmla="*/ 29 h 50"/>
                  <a:gd name="T64" fmla="*/ 25 w 320"/>
                  <a:gd name="T65" fmla="*/ 27 h 50"/>
                  <a:gd name="T66" fmla="*/ 36 w 320"/>
                  <a:gd name="T67" fmla="*/ 27 h 50"/>
                  <a:gd name="T68" fmla="*/ 46 w 320"/>
                  <a:gd name="T69" fmla="*/ 25 h 50"/>
                  <a:gd name="T70" fmla="*/ 59 w 320"/>
                  <a:gd name="T71" fmla="*/ 19 h 50"/>
                  <a:gd name="T72" fmla="*/ 73 w 320"/>
                  <a:gd name="T73" fmla="*/ 11 h 50"/>
                  <a:gd name="T74" fmla="*/ 90 w 320"/>
                  <a:gd name="T75" fmla="*/ 8 h 50"/>
                  <a:gd name="T76" fmla="*/ 111 w 320"/>
                  <a:gd name="T77" fmla="*/ 4 h 50"/>
                  <a:gd name="T78" fmla="*/ 138 w 320"/>
                  <a:gd name="T79" fmla="*/ 4 h 50"/>
                  <a:gd name="T80" fmla="*/ 161 w 320"/>
                  <a:gd name="T81" fmla="*/ 6 h 50"/>
                  <a:gd name="T82" fmla="*/ 176 w 320"/>
                  <a:gd name="T83" fmla="*/ 8 h 50"/>
                  <a:gd name="T84" fmla="*/ 192 w 320"/>
                  <a:gd name="T85" fmla="*/ 11 h 50"/>
                  <a:gd name="T86" fmla="*/ 203 w 320"/>
                  <a:gd name="T87" fmla="*/ 15 h 50"/>
                  <a:gd name="T88" fmla="*/ 228 w 320"/>
                  <a:gd name="T89" fmla="*/ 27 h 50"/>
                  <a:gd name="T90" fmla="*/ 230 w 320"/>
                  <a:gd name="T91" fmla="*/ 29 h 50"/>
                  <a:gd name="T92" fmla="*/ 232 w 320"/>
                  <a:gd name="T93" fmla="*/ 29 h 50"/>
                  <a:gd name="T94" fmla="*/ 230 w 320"/>
                  <a:gd name="T95" fmla="*/ 31 h 50"/>
                  <a:gd name="T96" fmla="*/ 230 w 320"/>
                  <a:gd name="T97" fmla="*/ 33 h 50"/>
                  <a:gd name="T98" fmla="*/ 251 w 320"/>
                  <a:gd name="T99" fmla="*/ 33 h 50"/>
                  <a:gd name="T100" fmla="*/ 272 w 320"/>
                  <a:gd name="T101" fmla="*/ 34 h 50"/>
                  <a:gd name="T102" fmla="*/ 295 w 320"/>
                  <a:gd name="T103" fmla="*/ 40 h 50"/>
                  <a:gd name="T104" fmla="*/ 316 w 320"/>
                  <a:gd name="T105" fmla="*/ 50 h 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20"/>
                  <a:gd name="T160" fmla="*/ 0 h 50"/>
                  <a:gd name="T161" fmla="*/ 320 w 320"/>
                  <a:gd name="T162" fmla="*/ 50 h 5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20" h="50">
                    <a:moveTo>
                      <a:pt x="320" y="50"/>
                    </a:moveTo>
                    <a:lnTo>
                      <a:pt x="316" y="46"/>
                    </a:lnTo>
                    <a:lnTo>
                      <a:pt x="313" y="44"/>
                    </a:lnTo>
                    <a:lnTo>
                      <a:pt x="309" y="42"/>
                    </a:lnTo>
                    <a:lnTo>
                      <a:pt x="305" y="40"/>
                    </a:lnTo>
                    <a:lnTo>
                      <a:pt x="301" y="38"/>
                    </a:lnTo>
                    <a:lnTo>
                      <a:pt x="297" y="36"/>
                    </a:lnTo>
                    <a:lnTo>
                      <a:pt x="293" y="36"/>
                    </a:lnTo>
                    <a:lnTo>
                      <a:pt x="288" y="34"/>
                    </a:lnTo>
                    <a:lnTo>
                      <a:pt x="286" y="34"/>
                    </a:lnTo>
                    <a:lnTo>
                      <a:pt x="284" y="33"/>
                    </a:lnTo>
                    <a:lnTo>
                      <a:pt x="282" y="33"/>
                    </a:lnTo>
                    <a:lnTo>
                      <a:pt x="280" y="33"/>
                    </a:lnTo>
                    <a:lnTo>
                      <a:pt x="278" y="33"/>
                    </a:lnTo>
                    <a:lnTo>
                      <a:pt x="276" y="31"/>
                    </a:lnTo>
                    <a:lnTo>
                      <a:pt x="274" y="31"/>
                    </a:lnTo>
                    <a:lnTo>
                      <a:pt x="268" y="31"/>
                    </a:lnTo>
                    <a:lnTo>
                      <a:pt x="263" y="31"/>
                    </a:lnTo>
                    <a:lnTo>
                      <a:pt x="259" y="29"/>
                    </a:lnTo>
                    <a:lnTo>
                      <a:pt x="253" y="29"/>
                    </a:lnTo>
                    <a:lnTo>
                      <a:pt x="249" y="29"/>
                    </a:lnTo>
                    <a:lnTo>
                      <a:pt x="243" y="27"/>
                    </a:lnTo>
                    <a:lnTo>
                      <a:pt x="240" y="27"/>
                    </a:lnTo>
                    <a:lnTo>
                      <a:pt x="234" y="25"/>
                    </a:lnTo>
                    <a:lnTo>
                      <a:pt x="230" y="23"/>
                    </a:lnTo>
                    <a:lnTo>
                      <a:pt x="224" y="21"/>
                    </a:lnTo>
                    <a:lnTo>
                      <a:pt x="220" y="19"/>
                    </a:lnTo>
                    <a:lnTo>
                      <a:pt x="217" y="17"/>
                    </a:lnTo>
                    <a:lnTo>
                      <a:pt x="211" y="15"/>
                    </a:lnTo>
                    <a:lnTo>
                      <a:pt x="207" y="13"/>
                    </a:lnTo>
                    <a:lnTo>
                      <a:pt x="203" y="11"/>
                    </a:lnTo>
                    <a:lnTo>
                      <a:pt x="199" y="10"/>
                    </a:lnTo>
                    <a:lnTo>
                      <a:pt x="192" y="8"/>
                    </a:lnTo>
                    <a:lnTo>
                      <a:pt x="186" y="6"/>
                    </a:lnTo>
                    <a:lnTo>
                      <a:pt x="180" y="4"/>
                    </a:lnTo>
                    <a:lnTo>
                      <a:pt x="172" y="2"/>
                    </a:lnTo>
                    <a:lnTo>
                      <a:pt x="167" y="2"/>
                    </a:lnTo>
                    <a:lnTo>
                      <a:pt x="161" y="0"/>
                    </a:lnTo>
                    <a:lnTo>
                      <a:pt x="153" y="0"/>
                    </a:lnTo>
                    <a:lnTo>
                      <a:pt x="147" y="0"/>
                    </a:lnTo>
                    <a:lnTo>
                      <a:pt x="142" y="0"/>
                    </a:lnTo>
                    <a:lnTo>
                      <a:pt x="136" y="0"/>
                    </a:lnTo>
                    <a:lnTo>
                      <a:pt x="132" y="0"/>
                    </a:lnTo>
                    <a:lnTo>
                      <a:pt x="126" y="0"/>
                    </a:lnTo>
                    <a:lnTo>
                      <a:pt x="121" y="0"/>
                    </a:lnTo>
                    <a:lnTo>
                      <a:pt x="117" y="0"/>
                    </a:lnTo>
                    <a:lnTo>
                      <a:pt x="111" y="0"/>
                    </a:lnTo>
                    <a:lnTo>
                      <a:pt x="105" y="0"/>
                    </a:lnTo>
                    <a:lnTo>
                      <a:pt x="101" y="2"/>
                    </a:lnTo>
                    <a:lnTo>
                      <a:pt x="98" y="2"/>
                    </a:lnTo>
                    <a:lnTo>
                      <a:pt x="94" y="2"/>
                    </a:lnTo>
                    <a:lnTo>
                      <a:pt x="90" y="4"/>
                    </a:lnTo>
                    <a:lnTo>
                      <a:pt x="86" y="4"/>
                    </a:lnTo>
                    <a:lnTo>
                      <a:pt x="82" y="6"/>
                    </a:lnTo>
                    <a:lnTo>
                      <a:pt x="78" y="6"/>
                    </a:lnTo>
                    <a:lnTo>
                      <a:pt x="75" y="8"/>
                    </a:lnTo>
                    <a:lnTo>
                      <a:pt x="63" y="13"/>
                    </a:lnTo>
                    <a:lnTo>
                      <a:pt x="59" y="13"/>
                    </a:lnTo>
                    <a:lnTo>
                      <a:pt x="57" y="15"/>
                    </a:lnTo>
                    <a:lnTo>
                      <a:pt x="53" y="17"/>
                    </a:lnTo>
                    <a:lnTo>
                      <a:pt x="52" y="19"/>
                    </a:lnTo>
                    <a:lnTo>
                      <a:pt x="48" y="19"/>
                    </a:lnTo>
                    <a:lnTo>
                      <a:pt x="46" y="21"/>
                    </a:lnTo>
                    <a:lnTo>
                      <a:pt x="42" y="21"/>
                    </a:lnTo>
                    <a:lnTo>
                      <a:pt x="38" y="23"/>
                    </a:lnTo>
                    <a:lnTo>
                      <a:pt x="36" y="23"/>
                    </a:lnTo>
                    <a:lnTo>
                      <a:pt x="32" y="23"/>
                    </a:lnTo>
                    <a:lnTo>
                      <a:pt x="30" y="23"/>
                    </a:lnTo>
                    <a:lnTo>
                      <a:pt x="27" y="23"/>
                    </a:lnTo>
                    <a:lnTo>
                      <a:pt x="23" y="23"/>
                    </a:lnTo>
                    <a:lnTo>
                      <a:pt x="21" y="25"/>
                    </a:lnTo>
                    <a:lnTo>
                      <a:pt x="17" y="25"/>
                    </a:lnTo>
                    <a:lnTo>
                      <a:pt x="15" y="25"/>
                    </a:lnTo>
                    <a:lnTo>
                      <a:pt x="13" y="25"/>
                    </a:lnTo>
                    <a:lnTo>
                      <a:pt x="11" y="25"/>
                    </a:lnTo>
                    <a:lnTo>
                      <a:pt x="9" y="25"/>
                    </a:lnTo>
                    <a:lnTo>
                      <a:pt x="7" y="25"/>
                    </a:lnTo>
                    <a:lnTo>
                      <a:pt x="6" y="25"/>
                    </a:lnTo>
                    <a:lnTo>
                      <a:pt x="4" y="25"/>
                    </a:lnTo>
                    <a:lnTo>
                      <a:pt x="2" y="25"/>
                    </a:lnTo>
                    <a:lnTo>
                      <a:pt x="2" y="27"/>
                    </a:lnTo>
                    <a:lnTo>
                      <a:pt x="2" y="29"/>
                    </a:lnTo>
                    <a:lnTo>
                      <a:pt x="2" y="31"/>
                    </a:lnTo>
                    <a:lnTo>
                      <a:pt x="2" y="33"/>
                    </a:lnTo>
                    <a:lnTo>
                      <a:pt x="0" y="33"/>
                    </a:lnTo>
                    <a:lnTo>
                      <a:pt x="0" y="34"/>
                    </a:lnTo>
                    <a:lnTo>
                      <a:pt x="0" y="36"/>
                    </a:lnTo>
                    <a:lnTo>
                      <a:pt x="0" y="38"/>
                    </a:lnTo>
                    <a:lnTo>
                      <a:pt x="2" y="38"/>
                    </a:lnTo>
                    <a:lnTo>
                      <a:pt x="2" y="40"/>
                    </a:lnTo>
                    <a:lnTo>
                      <a:pt x="2" y="42"/>
                    </a:lnTo>
                    <a:lnTo>
                      <a:pt x="2" y="44"/>
                    </a:lnTo>
                    <a:lnTo>
                      <a:pt x="4" y="44"/>
                    </a:lnTo>
                    <a:lnTo>
                      <a:pt x="4" y="42"/>
                    </a:lnTo>
                    <a:lnTo>
                      <a:pt x="4" y="40"/>
                    </a:lnTo>
                    <a:lnTo>
                      <a:pt x="4" y="38"/>
                    </a:lnTo>
                    <a:lnTo>
                      <a:pt x="4" y="36"/>
                    </a:lnTo>
                    <a:lnTo>
                      <a:pt x="4" y="34"/>
                    </a:lnTo>
                    <a:lnTo>
                      <a:pt x="4" y="33"/>
                    </a:lnTo>
                    <a:lnTo>
                      <a:pt x="6" y="31"/>
                    </a:lnTo>
                    <a:lnTo>
                      <a:pt x="6" y="29"/>
                    </a:lnTo>
                    <a:lnTo>
                      <a:pt x="7" y="29"/>
                    </a:lnTo>
                    <a:lnTo>
                      <a:pt x="9" y="29"/>
                    </a:lnTo>
                    <a:lnTo>
                      <a:pt x="11" y="29"/>
                    </a:lnTo>
                    <a:lnTo>
                      <a:pt x="13" y="29"/>
                    </a:lnTo>
                    <a:lnTo>
                      <a:pt x="15" y="29"/>
                    </a:lnTo>
                    <a:lnTo>
                      <a:pt x="17" y="29"/>
                    </a:lnTo>
                    <a:lnTo>
                      <a:pt x="19" y="29"/>
                    </a:lnTo>
                    <a:lnTo>
                      <a:pt x="21" y="29"/>
                    </a:lnTo>
                    <a:lnTo>
                      <a:pt x="23" y="27"/>
                    </a:lnTo>
                    <a:lnTo>
                      <a:pt x="25" y="27"/>
                    </a:lnTo>
                    <a:lnTo>
                      <a:pt x="27" y="27"/>
                    </a:lnTo>
                    <a:lnTo>
                      <a:pt x="30" y="27"/>
                    </a:lnTo>
                    <a:lnTo>
                      <a:pt x="32" y="27"/>
                    </a:lnTo>
                    <a:lnTo>
                      <a:pt x="36" y="27"/>
                    </a:lnTo>
                    <a:lnTo>
                      <a:pt x="38" y="27"/>
                    </a:lnTo>
                    <a:lnTo>
                      <a:pt x="40" y="27"/>
                    </a:lnTo>
                    <a:lnTo>
                      <a:pt x="44" y="25"/>
                    </a:lnTo>
                    <a:lnTo>
                      <a:pt x="46" y="25"/>
                    </a:lnTo>
                    <a:lnTo>
                      <a:pt x="50" y="23"/>
                    </a:lnTo>
                    <a:lnTo>
                      <a:pt x="52" y="21"/>
                    </a:lnTo>
                    <a:lnTo>
                      <a:pt x="55" y="19"/>
                    </a:lnTo>
                    <a:lnTo>
                      <a:pt x="59" y="19"/>
                    </a:lnTo>
                    <a:lnTo>
                      <a:pt x="61" y="17"/>
                    </a:lnTo>
                    <a:lnTo>
                      <a:pt x="65" y="15"/>
                    </a:lnTo>
                    <a:lnTo>
                      <a:pt x="67" y="13"/>
                    </a:lnTo>
                    <a:lnTo>
                      <a:pt x="73" y="11"/>
                    </a:lnTo>
                    <a:lnTo>
                      <a:pt x="77" y="11"/>
                    </a:lnTo>
                    <a:lnTo>
                      <a:pt x="80" y="10"/>
                    </a:lnTo>
                    <a:lnTo>
                      <a:pt x="86" y="8"/>
                    </a:lnTo>
                    <a:lnTo>
                      <a:pt x="90" y="8"/>
                    </a:lnTo>
                    <a:lnTo>
                      <a:pt x="96" y="6"/>
                    </a:lnTo>
                    <a:lnTo>
                      <a:pt x="100" y="6"/>
                    </a:lnTo>
                    <a:lnTo>
                      <a:pt x="105" y="4"/>
                    </a:lnTo>
                    <a:lnTo>
                      <a:pt x="111" y="4"/>
                    </a:lnTo>
                    <a:lnTo>
                      <a:pt x="119" y="4"/>
                    </a:lnTo>
                    <a:lnTo>
                      <a:pt x="124" y="4"/>
                    </a:lnTo>
                    <a:lnTo>
                      <a:pt x="132" y="4"/>
                    </a:lnTo>
                    <a:lnTo>
                      <a:pt x="138" y="4"/>
                    </a:lnTo>
                    <a:lnTo>
                      <a:pt x="144" y="4"/>
                    </a:lnTo>
                    <a:lnTo>
                      <a:pt x="151" y="4"/>
                    </a:lnTo>
                    <a:lnTo>
                      <a:pt x="157" y="4"/>
                    </a:lnTo>
                    <a:lnTo>
                      <a:pt x="161" y="6"/>
                    </a:lnTo>
                    <a:lnTo>
                      <a:pt x="165" y="6"/>
                    </a:lnTo>
                    <a:lnTo>
                      <a:pt x="169" y="6"/>
                    </a:lnTo>
                    <a:lnTo>
                      <a:pt x="172" y="8"/>
                    </a:lnTo>
                    <a:lnTo>
                      <a:pt x="176" y="8"/>
                    </a:lnTo>
                    <a:lnTo>
                      <a:pt x="180" y="8"/>
                    </a:lnTo>
                    <a:lnTo>
                      <a:pt x="184" y="10"/>
                    </a:lnTo>
                    <a:lnTo>
                      <a:pt x="188" y="10"/>
                    </a:lnTo>
                    <a:lnTo>
                      <a:pt x="192" y="11"/>
                    </a:lnTo>
                    <a:lnTo>
                      <a:pt x="194" y="13"/>
                    </a:lnTo>
                    <a:lnTo>
                      <a:pt x="197" y="13"/>
                    </a:lnTo>
                    <a:lnTo>
                      <a:pt x="201" y="15"/>
                    </a:lnTo>
                    <a:lnTo>
                      <a:pt x="203" y="15"/>
                    </a:lnTo>
                    <a:lnTo>
                      <a:pt x="207" y="17"/>
                    </a:lnTo>
                    <a:lnTo>
                      <a:pt x="211" y="19"/>
                    </a:lnTo>
                    <a:lnTo>
                      <a:pt x="213" y="19"/>
                    </a:lnTo>
                    <a:lnTo>
                      <a:pt x="228" y="27"/>
                    </a:lnTo>
                    <a:lnTo>
                      <a:pt x="230" y="27"/>
                    </a:lnTo>
                    <a:lnTo>
                      <a:pt x="230" y="29"/>
                    </a:lnTo>
                    <a:lnTo>
                      <a:pt x="232" y="29"/>
                    </a:lnTo>
                    <a:lnTo>
                      <a:pt x="232" y="31"/>
                    </a:lnTo>
                    <a:lnTo>
                      <a:pt x="230" y="31"/>
                    </a:lnTo>
                    <a:lnTo>
                      <a:pt x="230" y="33"/>
                    </a:lnTo>
                    <a:lnTo>
                      <a:pt x="236" y="33"/>
                    </a:lnTo>
                    <a:lnTo>
                      <a:pt x="240" y="33"/>
                    </a:lnTo>
                    <a:lnTo>
                      <a:pt x="245" y="33"/>
                    </a:lnTo>
                    <a:lnTo>
                      <a:pt x="251" y="33"/>
                    </a:lnTo>
                    <a:lnTo>
                      <a:pt x="257" y="33"/>
                    </a:lnTo>
                    <a:lnTo>
                      <a:pt x="261" y="33"/>
                    </a:lnTo>
                    <a:lnTo>
                      <a:pt x="266" y="34"/>
                    </a:lnTo>
                    <a:lnTo>
                      <a:pt x="272" y="34"/>
                    </a:lnTo>
                    <a:lnTo>
                      <a:pt x="278" y="34"/>
                    </a:lnTo>
                    <a:lnTo>
                      <a:pt x="284" y="36"/>
                    </a:lnTo>
                    <a:lnTo>
                      <a:pt x="289" y="38"/>
                    </a:lnTo>
                    <a:lnTo>
                      <a:pt x="295" y="40"/>
                    </a:lnTo>
                    <a:lnTo>
                      <a:pt x="301" y="42"/>
                    </a:lnTo>
                    <a:lnTo>
                      <a:pt x="307" y="44"/>
                    </a:lnTo>
                    <a:lnTo>
                      <a:pt x="313" y="48"/>
                    </a:lnTo>
                    <a:lnTo>
                      <a:pt x="316" y="50"/>
                    </a:lnTo>
                    <a:lnTo>
                      <a:pt x="320" y="5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342900" fontAlgn="base">
                  <a:spcBef>
                    <a:spcPct val="0"/>
                  </a:spcBef>
                  <a:spcAft>
                    <a:spcPct val="0"/>
                  </a:spcAft>
                </a:pPr>
                <a:endParaRPr lang="en-US" sz="1013">
                  <a:solidFill>
                    <a:srgbClr val="FFFFFF"/>
                  </a:solidFill>
                </a:endParaRPr>
              </a:p>
            </p:txBody>
          </p:sp>
        </p:grpSp>
        <p:sp>
          <p:nvSpPr>
            <p:cNvPr id="5384" name="Rectangle 62"/>
            <p:cNvSpPr>
              <a:spLocks noChangeArrowheads="1"/>
            </p:cNvSpPr>
            <p:nvPr/>
          </p:nvSpPr>
          <p:spPr bwMode="auto">
            <a:xfrm>
              <a:off x="1459" y="1536"/>
              <a:ext cx="6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342900" fontAlgn="base">
                <a:spcBef>
                  <a:spcPct val="0"/>
                </a:spcBef>
                <a:spcAft>
                  <a:spcPct val="0"/>
                </a:spcAft>
              </a:pPr>
              <a:r>
                <a:rPr lang="en-US" sz="1050" dirty="0">
                  <a:solidFill>
                    <a:srgbClr val="000000"/>
                  </a:solidFill>
                </a:rPr>
                <a:t>Deterioration</a:t>
              </a:r>
              <a:endParaRPr lang="en-US" sz="1050" dirty="0">
                <a:solidFill>
                  <a:srgbClr val="FFFFFF"/>
                </a:solidFill>
              </a:endParaRPr>
            </a:p>
          </p:txBody>
        </p:sp>
        <p:sp>
          <p:nvSpPr>
            <p:cNvPr id="5385" name="Rectangle 63"/>
            <p:cNvSpPr>
              <a:spLocks noChangeArrowheads="1"/>
            </p:cNvSpPr>
            <p:nvPr/>
          </p:nvSpPr>
          <p:spPr bwMode="auto">
            <a:xfrm>
              <a:off x="1489" y="1657"/>
              <a:ext cx="59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342900" fontAlgn="base">
                <a:spcBef>
                  <a:spcPct val="0"/>
                </a:spcBef>
                <a:spcAft>
                  <a:spcPct val="0"/>
                </a:spcAft>
              </a:pPr>
              <a:r>
                <a:rPr lang="en-US" sz="1050">
                  <a:solidFill>
                    <a:srgbClr val="000000"/>
                  </a:solidFill>
                </a:rPr>
                <a:t>in Quality of</a:t>
              </a:r>
              <a:endParaRPr lang="en-US" sz="1050">
                <a:solidFill>
                  <a:srgbClr val="FFFFFF"/>
                </a:solidFill>
              </a:endParaRPr>
            </a:p>
          </p:txBody>
        </p:sp>
        <p:sp>
          <p:nvSpPr>
            <p:cNvPr id="5386" name="Rectangle 64"/>
            <p:cNvSpPr>
              <a:spLocks noChangeArrowheads="1"/>
            </p:cNvSpPr>
            <p:nvPr/>
          </p:nvSpPr>
          <p:spPr bwMode="auto">
            <a:xfrm>
              <a:off x="1501" y="1780"/>
              <a:ext cx="58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342900" fontAlgn="base">
                <a:spcBef>
                  <a:spcPct val="0"/>
                </a:spcBef>
                <a:spcAft>
                  <a:spcPct val="0"/>
                </a:spcAft>
              </a:pPr>
              <a:r>
                <a:rPr lang="en-US" sz="1050">
                  <a:solidFill>
                    <a:srgbClr val="000000"/>
                  </a:solidFill>
                </a:rPr>
                <a:t>Traffic Flow</a:t>
              </a:r>
              <a:endParaRPr lang="en-US" sz="1050">
                <a:solidFill>
                  <a:srgbClr val="FFFFFF"/>
                </a:solidFill>
              </a:endParaRPr>
            </a:p>
          </p:txBody>
        </p:sp>
      </p:grpSp>
      <p:sp>
        <p:nvSpPr>
          <p:cNvPr id="5126" name="Rectangle 65"/>
          <p:cNvSpPr>
            <a:spLocks noGrp="1" noChangeArrowheads="1"/>
          </p:cNvSpPr>
          <p:nvPr>
            <p:ph type="title"/>
          </p:nvPr>
        </p:nvSpPr>
        <p:spPr/>
        <p:txBody>
          <a:bodyPr/>
          <a:lstStyle/>
          <a:p>
            <a:pPr eaLnBrk="1" hangingPunct="1"/>
            <a:r>
              <a:rPr lang="en-US" dirty="0"/>
              <a:t>Transportation &amp; Land Use Cycle</a:t>
            </a:r>
          </a:p>
        </p:txBody>
      </p:sp>
      <p:grpSp>
        <p:nvGrpSpPr>
          <p:cNvPr id="12" name="Group 78"/>
          <p:cNvGrpSpPr>
            <a:grpSpLocks/>
          </p:cNvGrpSpPr>
          <p:nvPr/>
        </p:nvGrpSpPr>
        <p:grpSpPr bwMode="auto">
          <a:xfrm>
            <a:off x="5456269" y="1937228"/>
            <a:ext cx="1425178" cy="801290"/>
            <a:chOff x="3841" y="1742"/>
            <a:chExt cx="1197" cy="673"/>
          </a:xfrm>
        </p:grpSpPr>
        <p:sp>
          <p:nvSpPr>
            <p:cNvPr id="5340" name="Freeform 79"/>
            <p:cNvSpPr>
              <a:spLocks/>
            </p:cNvSpPr>
            <p:nvPr/>
          </p:nvSpPr>
          <p:spPr bwMode="auto">
            <a:xfrm>
              <a:off x="3848" y="1748"/>
              <a:ext cx="1183" cy="578"/>
            </a:xfrm>
            <a:custGeom>
              <a:avLst/>
              <a:gdLst>
                <a:gd name="T0" fmla="*/ 1811 w 818"/>
                <a:gd name="T1" fmla="*/ 0 h 509"/>
                <a:gd name="T2" fmla="*/ 20812 w 818"/>
                <a:gd name="T3" fmla="*/ 0 h 509"/>
                <a:gd name="T4" fmla="*/ 21197 w 818"/>
                <a:gd name="T5" fmla="*/ 2 h 509"/>
                <a:gd name="T6" fmla="*/ 21518 w 818"/>
                <a:gd name="T7" fmla="*/ 18 h 509"/>
                <a:gd name="T8" fmla="*/ 21833 w 818"/>
                <a:gd name="T9" fmla="*/ 39 h 509"/>
                <a:gd name="T10" fmla="*/ 22087 w 818"/>
                <a:gd name="T11" fmla="*/ 57 h 509"/>
                <a:gd name="T12" fmla="*/ 22303 w 818"/>
                <a:gd name="T13" fmla="*/ 85 h 509"/>
                <a:gd name="T14" fmla="*/ 22517 w 818"/>
                <a:gd name="T15" fmla="*/ 116 h 509"/>
                <a:gd name="T16" fmla="*/ 22636 w 818"/>
                <a:gd name="T17" fmla="*/ 143 h 509"/>
                <a:gd name="T18" fmla="*/ 22636 w 818"/>
                <a:gd name="T19" fmla="*/ 183 h 509"/>
                <a:gd name="T20" fmla="*/ 22636 w 818"/>
                <a:gd name="T21" fmla="*/ 1415 h 509"/>
                <a:gd name="T22" fmla="*/ 22636 w 818"/>
                <a:gd name="T23" fmla="*/ 1452 h 509"/>
                <a:gd name="T24" fmla="*/ 22517 w 818"/>
                <a:gd name="T25" fmla="*/ 1488 h 509"/>
                <a:gd name="T26" fmla="*/ 22303 w 818"/>
                <a:gd name="T27" fmla="*/ 1522 h 509"/>
                <a:gd name="T28" fmla="*/ 22087 w 818"/>
                <a:gd name="T29" fmla="*/ 1547 h 509"/>
                <a:gd name="T30" fmla="*/ 21833 w 818"/>
                <a:gd name="T31" fmla="*/ 1568 h 509"/>
                <a:gd name="T32" fmla="*/ 21518 w 818"/>
                <a:gd name="T33" fmla="*/ 1585 h 509"/>
                <a:gd name="T34" fmla="*/ 21197 w 818"/>
                <a:gd name="T35" fmla="*/ 1592 h 509"/>
                <a:gd name="T36" fmla="*/ 20812 w 818"/>
                <a:gd name="T37" fmla="*/ 1598 h 509"/>
                <a:gd name="T38" fmla="*/ 1811 w 818"/>
                <a:gd name="T39" fmla="*/ 1598 h 509"/>
                <a:gd name="T40" fmla="*/ 1430 w 818"/>
                <a:gd name="T41" fmla="*/ 1592 h 509"/>
                <a:gd name="T42" fmla="*/ 1125 w 818"/>
                <a:gd name="T43" fmla="*/ 1585 h 509"/>
                <a:gd name="T44" fmla="*/ 806 w 818"/>
                <a:gd name="T45" fmla="*/ 1568 h 509"/>
                <a:gd name="T46" fmla="*/ 511 w 818"/>
                <a:gd name="T47" fmla="*/ 1547 h 509"/>
                <a:gd name="T48" fmla="*/ 327 w 818"/>
                <a:gd name="T49" fmla="*/ 1522 h 509"/>
                <a:gd name="T50" fmla="*/ 169 w 818"/>
                <a:gd name="T51" fmla="*/ 1488 h 509"/>
                <a:gd name="T52" fmla="*/ 56 w 818"/>
                <a:gd name="T53" fmla="*/ 1452 h 509"/>
                <a:gd name="T54" fmla="*/ 0 w 818"/>
                <a:gd name="T55" fmla="*/ 1415 h 509"/>
                <a:gd name="T56" fmla="*/ 0 w 818"/>
                <a:gd name="T57" fmla="*/ 183 h 509"/>
                <a:gd name="T58" fmla="*/ 56 w 818"/>
                <a:gd name="T59" fmla="*/ 143 h 509"/>
                <a:gd name="T60" fmla="*/ 169 w 818"/>
                <a:gd name="T61" fmla="*/ 116 h 509"/>
                <a:gd name="T62" fmla="*/ 327 w 818"/>
                <a:gd name="T63" fmla="*/ 85 h 509"/>
                <a:gd name="T64" fmla="*/ 511 w 818"/>
                <a:gd name="T65" fmla="*/ 57 h 509"/>
                <a:gd name="T66" fmla="*/ 806 w 818"/>
                <a:gd name="T67" fmla="*/ 39 h 509"/>
                <a:gd name="T68" fmla="*/ 1125 w 818"/>
                <a:gd name="T69" fmla="*/ 18 h 509"/>
                <a:gd name="T70" fmla="*/ 1430 w 818"/>
                <a:gd name="T71" fmla="*/ 2 h 509"/>
                <a:gd name="T72" fmla="*/ 1811 w 818"/>
                <a:gd name="T73" fmla="*/ 0 h 50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18"/>
                <a:gd name="T112" fmla="*/ 0 h 509"/>
                <a:gd name="T113" fmla="*/ 818 w 818"/>
                <a:gd name="T114" fmla="*/ 509 h 50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18" h="509">
                  <a:moveTo>
                    <a:pt x="66" y="0"/>
                  </a:moveTo>
                  <a:lnTo>
                    <a:pt x="752" y="0"/>
                  </a:lnTo>
                  <a:lnTo>
                    <a:pt x="766" y="2"/>
                  </a:lnTo>
                  <a:lnTo>
                    <a:pt x="777" y="6"/>
                  </a:lnTo>
                  <a:lnTo>
                    <a:pt x="789" y="12"/>
                  </a:lnTo>
                  <a:lnTo>
                    <a:pt x="798" y="18"/>
                  </a:lnTo>
                  <a:lnTo>
                    <a:pt x="806" y="27"/>
                  </a:lnTo>
                  <a:lnTo>
                    <a:pt x="814" y="37"/>
                  </a:lnTo>
                  <a:lnTo>
                    <a:pt x="818" y="46"/>
                  </a:lnTo>
                  <a:lnTo>
                    <a:pt x="818" y="58"/>
                  </a:lnTo>
                  <a:lnTo>
                    <a:pt x="818" y="451"/>
                  </a:lnTo>
                  <a:lnTo>
                    <a:pt x="818" y="463"/>
                  </a:lnTo>
                  <a:lnTo>
                    <a:pt x="814" y="474"/>
                  </a:lnTo>
                  <a:lnTo>
                    <a:pt x="806" y="484"/>
                  </a:lnTo>
                  <a:lnTo>
                    <a:pt x="798" y="492"/>
                  </a:lnTo>
                  <a:lnTo>
                    <a:pt x="789" y="499"/>
                  </a:lnTo>
                  <a:lnTo>
                    <a:pt x="777" y="505"/>
                  </a:lnTo>
                  <a:lnTo>
                    <a:pt x="766" y="507"/>
                  </a:lnTo>
                  <a:lnTo>
                    <a:pt x="752" y="509"/>
                  </a:lnTo>
                  <a:lnTo>
                    <a:pt x="66" y="509"/>
                  </a:lnTo>
                  <a:lnTo>
                    <a:pt x="52" y="507"/>
                  </a:lnTo>
                  <a:lnTo>
                    <a:pt x="41" y="505"/>
                  </a:lnTo>
                  <a:lnTo>
                    <a:pt x="29" y="499"/>
                  </a:lnTo>
                  <a:lnTo>
                    <a:pt x="19" y="492"/>
                  </a:lnTo>
                  <a:lnTo>
                    <a:pt x="12" y="484"/>
                  </a:lnTo>
                  <a:lnTo>
                    <a:pt x="6" y="474"/>
                  </a:lnTo>
                  <a:lnTo>
                    <a:pt x="2" y="463"/>
                  </a:lnTo>
                  <a:lnTo>
                    <a:pt x="0" y="451"/>
                  </a:lnTo>
                  <a:lnTo>
                    <a:pt x="0" y="58"/>
                  </a:lnTo>
                  <a:lnTo>
                    <a:pt x="2" y="46"/>
                  </a:lnTo>
                  <a:lnTo>
                    <a:pt x="6" y="37"/>
                  </a:lnTo>
                  <a:lnTo>
                    <a:pt x="12" y="27"/>
                  </a:lnTo>
                  <a:lnTo>
                    <a:pt x="19" y="18"/>
                  </a:lnTo>
                  <a:lnTo>
                    <a:pt x="29" y="12"/>
                  </a:lnTo>
                  <a:lnTo>
                    <a:pt x="41" y="6"/>
                  </a:lnTo>
                  <a:lnTo>
                    <a:pt x="52" y="2"/>
                  </a:lnTo>
                  <a:lnTo>
                    <a:pt x="66" y="0"/>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341" name="Freeform 80"/>
            <p:cNvSpPr>
              <a:spLocks/>
            </p:cNvSpPr>
            <p:nvPr/>
          </p:nvSpPr>
          <p:spPr bwMode="auto">
            <a:xfrm>
              <a:off x="3943" y="1742"/>
              <a:ext cx="992" cy="15"/>
            </a:xfrm>
            <a:custGeom>
              <a:avLst/>
              <a:gdLst>
                <a:gd name="T0" fmla="*/ 18967 w 686"/>
                <a:gd name="T1" fmla="*/ 0 h 13"/>
                <a:gd name="T2" fmla="*/ 18967 w 686"/>
                <a:gd name="T3" fmla="*/ 0 h 13"/>
                <a:gd name="T4" fmla="*/ 0 w 686"/>
                <a:gd name="T5" fmla="*/ 0 h 13"/>
                <a:gd name="T6" fmla="*/ 0 w 686"/>
                <a:gd name="T7" fmla="*/ 48 h 13"/>
                <a:gd name="T8" fmla="*/ 18967 w 686"/>
                <a:gd name="T9" fmla="*/ 48 h 13"/>
                <a:gd name="T10" fmla="*/ 18967 w 686"/>
                <a:gd name="T11" fmla="*/ 48 h 13"/>
                <a:gd name="T12" fmla="*/ 18967 w 686"/>
                <a:gd name="T13" fmla="*/ 0 h 13"/>
                <a:gd name="T14" fmla="*/ 0 60000 65536"/>
                <a:gd name="T15" fmla="*/ 0 60000 65536"/>
                <a:gd name="T16" fmla="*/ 0 60000 65536"/>
                <a:gd name="T17" fmla="*/ 0 60000 65536"/>
                <a:gd name="T18" fmla="*/ 0 60000 65536"/>
                <a:gd name="T19" fmla="*/ 0 60000 65536"/>
                <a:gd name="T20" fmla="*/ 0 60000 65536"/>
                <a:gd name="T21" fmla="*/ 0 w 686"/>
                <a:gd name="T22" fmla="*/ 0 h 13"/>
                <a:gd name="T23" fmla="*/ 686 w 686"/>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6" h="13">
                  <a:moveTo>
                    <a:pt x="686" y="0"/>
                  </a:moveTo>
                  <a:lnTo>
                    <a:pt x="686" y="0"/>
                  </a:lnTo>
                  <a:lnTo>
                    <a:pt x="0" y="0"/>
                  </a:lnTo>
                  <a:lnTo>
                    <a:pt x="0" y="13"/>
                  </a:lnTo>
                  <a:lnTo>
                    <a:pt x="686" y="13"/>
                  </a:lnTo>
                  <a:lnTo>
                    <a:pt x="686"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342" name="Freeform 81"/>
            <p:cNvSpPr>
              <a:spLocks/>
            </p:cNvSpPr>
            <p:nvPr/>
          </p:nvSpPr>
          <p:spPr bwMode="auto">
            <a:xfrm>
              <a:off x="4935" y="1742"/>
              <a:ext cx="103" cy="72"/>
            </a:xfrm>
            <a:custGeom>
              <a:avLst/>
              <a:gdLst>
                <a:gd name="T0" fmla="*/ 2012 w 71"/>
                <a:gd name="T1" fmla="*/ 208 h 63"/>
                <a:gd name="T2" fmla="*/ 2012 w 71"/>
                <a:gd name="T3" fmla="*/ 208 h 63"/>
                <a:gd name="T4" fmla="*/ 2012 w 71"/>
                <a:gd name="T5" fmla="*/ 167 h 63"/>
                <a:gd name="T6" fmla="*/ 1883 w 71"/>
                <a:gd name="T7" fmla="*/ 125 h 63"/>
                <a:gd name="T8" fmla="*/ 1700 w 71"/>
                <a:gd name="T9" fmla="*/ 94 h 63"/>
                <a:gd name="T10" fmla="*/ 1435 w 71"/>
                <a:gd name="T11" fmla="*/ 64 h 63"/>
                <a:gd name="T12" fmla="*/ 1166 w 71"/>
                <a:gd name="T13" fmla="*/ 38 h 63"/>
                <a:gd name="T14" fmla="*/ 770 w 71"/>
                <a:gd name="T15" fmla="*/ 17 h 63"/>
                <a:gd name="T16" fmla="*/ 392 w 71"/>
                <a:gd name="T17" fmla="*/ 2 h 63"/>
                <a:gd name="T18" fmla="*/ 0 w 71"/>
                <a:gd name="T19" fmla="*/ 0 h 63"/>
                <a:gd name="T20" fmla="*/ 0 w 71"/>
                <a:gd name="T21" fmla="*/ 43 h 63"/>
                <a:gd name="T22" fmla="*/ 332 w 71"/>
                <a:gd name="T23" fmla="*/ 43 h 63"/>
                <a:gd name="T24" fmla="*/ 657 w 71"/>
                <a:gd name="T25" fmla="*/ 56 h 63"/>
                <a:gd name="T26" fmla="*/ 995 w 71"/>
                <a:gd name="T27" fmla="*/ 70 h 63"/>
                <a:gd name="T28" fmla="*/ 1220 w 71"/>
                <a:gd name="T29" fmla="*/ 94 h 63"/>
                <a:gd name="T30" fmla="*/ 1435 w 71"/>
                <a:gd name="T31" fmla="*/ 121 h 63"/>
                <a:gd name="T32" fmla="*/ 1593 w 71"/>
                <a:gd name="T33" fmla="*/ 145 h 63"/>
                <a:gd name="T34" fmla="*/ 1700 w 71"/>
                <a:gd name="T35" fmla="*/ 177 h 63"/>
                <a:gd name="T36" fmla="*/ 1700 w 71"/>
                <a:gd name="T37" fmla="*/ 208 h 63"/>
                <a:gd name="T38" fmla="*/ 1700 w 71"/>
                <a:gd name="T39" fmla="*/ 208 h 63"/>
                <a:gd name="T40" fmla="*/ 2012 w 71"/>
                <a:gd name="T41" fmla="*/ 208 h 6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1"/>
                <a:gd name="T64" fmla="*/ 0 h 63"/>
                <a:gd name="T65" fmla="*/ 71 w 71"/>
                <a:gd name="T66" fmla="*/ 63 h 6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1" h="63">
                  <a:moveTo>
                    <a:pt x="71" y="63"/>
                  </a:moveTo>
                  <a:lnTo>
                    <a:pt x="71" y="63"/>
                  </a:lnTo>
                  <a:lnTo>
                    <a:pt x="71" y="51"/>
                  </a:lnTo>
                  <a:lnTo>
                    <a:pt x="66" y="38"/>
                  </a:lnTo>
                  <a:lnTo>
                    <a:pt x="60" y="28"/>
                  </a:lnTo>
                  <a:lnTo>
                    <a:pt x="50" y="19"/>
                  </a:lnTo>
                  <a:lnTo>
                    <a:pt x="41" y="11"/>
                  </a:lnTo>
                  <a:lnTo>
                    <a:pt x="27" y="5"/>
                  </a:lnTo>
                  <a:lnTo>
                    <a:pt x="14" y="2"/>
                  </a:lnTo>
                  <a:lnTo>
                    <a:pt x="0" y="0"/>
                  </a:lnTo>
                  <a:lnTo>
                    <a:pt x="0" y="13"/>
                  </a:lnTo>
                  <a:lnTo>
                    <a:pt x="12" y="13"/>
                  </a:lnTo>
                  <a:lnTo>
                    <a:pt x="23" y="17"/>
                  </a:lnTo>
                  <a:lnTo>
                    <a:pt x="35" y="21"/>
                  </a:lnTo>
                  <a:lnTo>
                    <a:pt x="43" y="28"/>
                  </a:lnTo>
                  <a:lnTo>
                    <a:pt x="50" y="36"/>
                  </a:lnTo>
                  <a:lnTo>
                    <a:pt x="56" y="44"/>
                  </a:lnTo>
                  <a:lnTo>
                    <a:pt x="60" y="53"/>
                  </a:lnTo>
                  <a:lnTo>
                    <a:pt x="60" y="63"/>
                  </a:lnTo>
                  <a:lnTo>
                    <a:pt x="71" y="6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343" name="Freeform 82"/>
            <p:cNvSpPr>
              <a:spLocks/>
            </p:cNvSpPr>
            <p:nvPr/>
          </p:nvSpPr>
          <p:spPr bwMode="auto">
            <a:xfrm>
              <a:off x="5022" y="1814"/>
              <a:ext cx="16" cy="446"/>
            </a:xfrm>
            <a:custGeom>
              <a:avLst/>
              <a:gdLst>
                <a:gd name="T0" fmla="*/ 313 w 11"/>
                <a:gd name="T1" fmla="*/ 1226 h 393"/>
                <a:gd name="T2" fmla="*/ 313 w 11"/>
                <a:gd name="T3" fmla="*/ 1226 h 393"/>
                <a:gd name="T4" fmla="*/ 313 w 11"/>
                <a:gd name="T5" fmla="*/ 0 h 393"/>
                <a:gd name="T6" fmla="*/ 0 w 11"/>
                <a:gd name="T7" fmla="*/ 0 h 393"/>
                <a:gd name="T8" fmla="*/ 0 w 11"/>
                <a:gd name="T9" fmla="*/ 1226 h 393"/>
                <a:gd name="T10" fmla="*/ 0 w 11"/>
                <a:gd name="T11" fmla="*/ 1226 h 393"/>
                <a:gd name="T12" fmla="*/ 313 w 11"/>
                <a:gd name="T13" fmla="*/ 1226 h 393"/>
                <a:gd name="T14" fmla="*/ 0 60000 65536"/>
                <a:gd name="T15" fmla="*/ 0 60000 65536"/>
                <a:gd name="T16" fmla="*/ 0 60000 65536"/>
                <a:gd name="T17" fmla="*/ 0 60000 65536"/>
                <a:gd name="T18" fmla="*/ 0 60000 65536"/>
                <a:gd name="T19" fmla="*/ 0 60000 65536"/>
                <a:gd name="T20" fmla="*/ 0 60000 65536"/>
                <a:gd name="T21" fmla="*/ 0 w 11"/>
                <a:gd name="T22" fmla="*/ 0 h 393"/>
                <a:gd name="T23" fmla="*/ 11 w 11"/>
                <a:gd name="T24" fmla="*/ 393 h 39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393">
                  <a:moveTo>
                    <a:pt x="11" y="393"/>
                  </a:moveTo>
                  <a:lnTo>
                    <a:pt x="11" y="393"/>
                  </a:lnTo>
                  <a:lnTo>
                    <a:pt x="11" y="0"/>
                  </a:lnTo>
                  <a:lnTo>
                    <a:pt x="0" y="0"/>
                  </a:lnTo>
                  <a:lnTo>
                    <a:pt x="0" y="393"/>
                  </a:lnTo>
                  <a:lnTo>
                    <a:pt x="11" y="39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344" name="Freeform 83"/>
            <p:cNvSpPr>
              <a:spLocks/>
            </p:cNvSpPr>
            <p:nvPr/>
          </p:nvSpPr>
          <p:spPr bwMode="auto">
            <a:xfrm>
              <a:off x="3841" y="1814"/>
              <a:ext cx="15" cy="446"/>
            </a:xfrm>
            <a:custGeom>
              <a:avLst/>
              <a:gdLst>
                <a:gd name="T0" fmla="*/ 0 w 11"/>
                <a:gd name="T1" fmla="*/ 0 h 393"/>
                <a:gd name="T2" fmla="*/ 0 w 11"/>
                <a:gd name="T3" fmla="*/ 0 h 393"/>
                <a:gd name="T4" fmla="*/ 0 w 11"/>
                <a:gd name="T5" fmla="*/ 1226 h 393"/>
                <a:gd name="T6" fmla="*/ 173 w 11"/>
                <a:gd name="T7" fmla="*/ 1226 h 393"/>
                <a:gd name="T8" fmla="*/ 173 w 11"/>
                <a:gd name="T9" fmla="*/ 0 h 393"/>
                <a:gd name="T10" fmla="*/ 173 w 11"/>
                <a:gd name="T11" fmla="*/ 0 h 393"/>
                <a:gd name="T12" fmla="*/ 0 w 11"/>
                <a:gd name="T13" fmla="*/ 0 h 393"/>
                <a:gd name="T14" fmla="*/ 0 60000 65536"/>
                <a:gd name="T15" fmla="*/ 0 60000 65536"/>
                <a:gd name="T16" fmla="*/ 0 60000 65536"/>
                <a:gd name="T17" fmla="*/ 0 60000 65536"/>
                <a:gd name="T18" fmla="*/ 0 60000 65536"/>
                <a:gd name="T19" fmla="*/ 0 60000 65536"/>
                <a:gd name="T20" fmla="*/ 0 60000 65536"/>
                <a:gd name="T21" fmla="*/ 0 w 11"/>
                <a:gd name="T22" fmla="*/ 0 h 393"/>
                <a:gd name="T23" fmla="*/ 11 w 11"/>
                <a:gd name="T24" fmla="*/ 393 h 39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393">
                  <a:moveTo>
                    <a:pt x="0" y="0"/>
                  </a:moveTo>
                  <a:lnTo>
                    <a:pt x="0" y="0"/>
                  </a:lnTo>
                  <a:lnTo>
                    <a:pt x="0" y="393"/>
                  </a:lnTo>
                  <a:lnTo>
                    <a:pt x="11" y="393"/>
                  </a:lnTo>
                  <a:lnTo>
                    <a:pt x="11"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345" name="Freeform 84"/>
            <p:cNvSpPr>
              <a:spLocks/>
            </p:cNvSpPr>
            <p:nvPr/>
          </p:nvSpPr>
          <p:spPr bwMode="auto">
            <a:xfrm>
              <a:off x="3841" y="1742"/>
              <a:ext cx="102" cy="72"/>
            </a:xfrm>
            <a:custGeom>
              <a:avLst/>
              <a:gdLst>
                <a:gd name="T0" fmla="*/ 1853 w 71"/>
                <a:gd name="T1" fmla="*/ 0 h 63"/>
                <a:gd name="T2" fmla="*/ 1853 w 71"/>
                <a:gd name="T3" fmla="*/ 0 h 63"/>
                <a:gd name="T4" fmla="*/ 1494 w 71"/>
                <a:gd name="T5" fmla="*/ 2 h 63"/>
                <a:gd name="T6" fmla="*/ 1149 w 71"/>
                <a:gd name="T7" fmla="*/ 17 h 63"/>
                <a:gd name="T8" fmla="*/ 830 w 71"/>
                <a:gd name="T9" fmla="*/ 38 h 63"/>
                <a:gd name="T10" fmla="*/ 544 w 71"/>
                <a:gd name="T11" fmla="*/ 64 h 63"/>
                <a:gd name="T12" fmla="*/ 292 w 71"/>
                <a:gd name="T13" fmla="*/ 94 h 63"/>
                <a:gd name="T14" fmla="*/ 124 w 71"/>
                <a:gd name="T15" fmla="*/ 125 h 63"/>
                <a:gd name="T16" fmla="*/ 1 w 71"/>
                <a:gd name="T17" fmla="*/ 167 h 63"/>
                <a:gd name="T18" fmla="*/ 0 w 71"/>
                <a:gd name="T19" fmla="*/ 208 h 63"/>
                <a:gd name="T20" fmla="*/ 292 w 71"/>
                <a:gd name="T21" fmla="*/ 208 h 63"/>
                <a:gd name="T22" fmla="*/ 340 w 71"/>
                <a:gd name="T23" fmla="*/ 177 h 63"/>
                <a:gd name="T24" fmla="*/ 430 w 71"/>
                <a:gd name="T25" fmla="*/ 145 h 63"/>
                <a:gd name="T26" fmla="*/ 544 w 71"/>
                <a:gd name="T27" fmla="*/ 121 h 63"/>
                <a:gd name="T28" fmla="*/ 724 w 71"/>
                <a:gd name="T29" fmla="*/ 94 h 63"/>
                <a:gd name="T30" fmla="*/ 993 w 71"/>
                <a:gd name="T31" fmla="*/ 70 h 63"/>
                <a:gd name="T32" fmla="*/ 1243 w 71"/>
                <a:gd name="T33" fmla="*/ 56 h 63"/>
                <a:gd name="T34" fmla="*/ 1540 w 71"/>
                <a:gd name="T35" fmla="*/ 43 h 63"/>
                <a:gd name="T36" fmla="*/ 1853 w 71"/>
                <a:gd name="T37" fmla="*/ 43 h 63"/>
                <a:gd name="T38" fmla="*/ 1853 w 71"/>
                <a:gd name="T39" fmla="*/ 43 h 63"/>
                <a:gd name="T40" fmla="*/ 1853 w 71"/>
                <a:gd name="T41" fmla="*/ 0 h 6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1"/>
                <a:gd name="T64" fmla="*/ 0 h 63"/>
                <a:gd name="T65" fmla="*/ 71 w 71"/>
                <a:gd name="T66" fmla="*/ 63 h 6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1" h="63">
                  <a:moveTo>
                    <a:pt x="71" y="0"/>
                  </a:moveTo>
                  <a:lnTo>
                    <a:pt x="71" y="0"/>
                  </a:lnTo>
                  <a:lnTo>
                    <a:pt x="57" y="2"/>
                  </a:lnTo>
                  <a:lnTo>
                    <a:pt x="44" y="5"/>
                  </a:lnTo>
                  <a:lnTo>
                    <a:pt x="32" y="11"/>
                  </a:lnTo>
                  <a:lnTo>
                    <a:pt x="21" y="19"/>
                  </a:lnTo>
                  <a:lnTo>
                    <a:pt x="11" y="28"/>
                  </a:lnTo>
                  <a:lnTo>
                    <a:pt x="5" y="38"/>
                  </a:lnTo>
                  <a:lnTo>
                    <a:pt x="1" y="51"/>
                  </a:lnTo>
                  <a:lnTo>
                    <a:pt x="0" y="63"/>
                  </a:lnTo>
                  <a:lnTo>
                    <a:pt x="11" y="63"/>
                  </a:lnTo>
                  <a:lnTo>
                    <a:pt x="13" y="53"/>
                  </a:lnTo>
                  <a:lnTo>
                    <a:pt x="17" y="44"/>
                  </a:lnTo>
                  <a:lnTo>
                    <a:pt x="21" y="36"/>
                  </a:lnTo>
                  <a:lnTo>
                    <a:pt x="28" y="28"/>
                  </a:lnTo>
                  <a:lnTo>
                    <a:pt x="38" y="21"/>
                  </a:lnTo>
                  <a:lnTo>
                    <a:pt x="47" y="17"/>
                  </a:lnTo>
                  <a:lnTo>
                    <a:pt x="59" y="13"/>
                  </a:lnTo>
                  <a:lnTo>
                    <a:pt x="71" y="13"/>
                  </a:lnTo>
                  <a:lnTo>
                    <a:pt x="71"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grpSp>
          <p:nvGrpSpPr>
            <p:cNvPr id="5346" name="Group 85"/>
            <p:cNvGrpSpPr>
              <a:grpSpLocks/>
            </p:cNvGrpSpPr>
            <p:nvPr/>
          </p:nvGrpSpPr>
          <p:grpSpPr bwMode="auto">
            <a:xfrm>
              <a:off x="3841" y="2042"/>
              <a:ext cx="1197" cy="373"/>
              <a:chOff x="3530" y="2343"/>
              <a:chExt cx="828" cy="329"/>
            </a:xfrm>
          </p:grpSpPr>
          <p:sp>
            <p:nvSpPr>
              <p:cNvPr id="5349" name="Freeform 86"/>
              <p:cNvSpPr>
                <a:spLocks/>
              </p:cNvSpPr>
              <p:nvPr/>
            </p:nvSpPr>
            <p:spPr bwMode="auto">
              <a:xfrm>
                <a:off x="4287" y="2535"/>
                <a:ext cx="71" cy="64"/>
              </a:xfrm>
              <a:custGeom>
                <a:avLst/>
                <a:gdLst>
                  <a:gd name="T0" fmla="*/ 0 w 71"/>
                  <a:gd name="T1" fmla="*/ 64 h 64"/>
                  <a:gd name="T2" fmla="*/ 0 w 71"/>
                  <a:gd name="T3" fmla="*/ 64 h 64"/>
                  <a:gd name="T4" fmla="*/ 14 w 71"/>
                  <a:gd name="T5" fmla="*/ 62 h 64"/>
                  <a:gd name="T6" fmla="*/ 27 w 71"/>
                  <a:gd name="T7" fmla="*/ 60 h 64"/>
                  <a:gd name="T8" fmla="*/ 41 w 71"/>
                  <a:gd name="T9" fmla="*/ 54 h 64"/>
                  <a:gd name="T10" fmla="*/ 50 w 71"/>
                  <a:gd name="T11" fmla="*/ 46 h 64"/>
                  <a:gd name="T12" fmla="*/ 60 w 71"/>
                  <a:gd name="T13" fmla="*/ 37 h 64"/>
                  <a:gd name="T14" fmla="*/ 66 w 71"/>
                  <a:gd name="T15" fmla="*/ 25 h 64"/>
                  <a:gd name="T16" fmla="*/ 71 w 71"/>
                  <a:gd name="T17" fmla="*/ 14 h 64"/>
                  <a:gd name="T18" fmla="*/ 71 w 71"/>
                  <a:gd name="T19" fmla="*/ 0 h 64"/>
                  <a:gd name="T20" fmla="*/ 60 w 71"/>
                  <a:gd name="T21" fmla="*/ 0 h 64"/>
                  <a:gd name="T22" fmla="*/ 60 w 71"/>
                  <a:gd name="T23" fmla="*/ 10 h 64"/>
                  <a:gd name="T24" fmla="*/ 56 w 71"/>
                  <a:gd name="T25" fmla="*/ 20 h 64"/>
                  <a:gd name="T26" fmla="*/ 50 w 71"/>
                  <a:gd name="T27" fmla="*/ 29 h 64"/>
                  <a:gd name="T28" fmla="*/ 43 w 71"/>
                  <a:gd name="T29" fmla="*/ 37 h 64"/>
                  <a:gd name="T30" fmla="*/ 35 w 71"/>
                  <a:gd name="T31" fmla="*/ 43 h 64"/>
                  <a:gd name="T32" fmla="*/ 23 w 71"/>
                  <a:gd name="T33" fmla="*/ 48 h 64"/>
                  <a:gd name="T34" fmla="*/ 12 w 71"/>
                  <a:gd name="T35" fmla="*/ 50 h 64"/>
                  <a:gd name="T36" fmla="*/ 0 w 71"/>
                  <a:gd name="T37" fmla="*/ 52 h 64"/>
                  <a:gd name="T38" fmla="*/ 0 w 71"/>
                  <a:gd name="T39" fmla="*/ 52 h 64"/>
                  <a:gd name="T40" fmla="*/ 0 w 71"/>
                  <a:gd name="T41" fmla="*/ 64 h 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1"/>
                  <a:gd name="T64" fmla="*/ 0 h 64"/>
                  <a:gd name="T65" fmla="*/ 71 w 71"/>
                  <a:gd name="T66" fmla="*/ 64 h 6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1" h="64">
                    <a:moveTo>
                      <a:pt x="0" y="64"/>
                    </a:moveTo>
                    <a:lnTo>
                      <a:pt x="0" y="64"/>
                    </a:lnTo>
                    <a:lnTo>
                      <a:pt x="14" y="62"/>
                    </a:lnTo>
                    <a:lnTo>
                      <a:pt x="27" y="60"/>
                    </a:lnTo>
                    <a:lnTo>
                      <a:pt x="41" y="54"/>
                    </a:lnTo>
                    <a:lnTo>
                      <a:pt x="50" y="46"/>
                    </a:lnTo>
                    <a:lnTo>
                      <a:pt x="60" y="37"/>
                    </a:lnTo>
                    <a:lnTo>
                      <a:pt x="66" y="25"/>
                    </a:lnTo>
                    <a:lnTo>
                      <a:pt x="71" y="14"/>
                    </a:lnTo>
                    <a:lnTo>
                      <a:pt x="71" y="0"/>
                    </a:lnTo>
                    <a:lnTo>
                      <a:pt x="60" y="0"/>
                    </a:lnTo>
                    <a:lnTo>
                      <a:pt x="60" y="10"/>
                    </a:lnTo>
                    <a:lnTo>
                      <a:pt x="56" y="20"/>
                    </a:lnTo>
                    <a:lnTo>
                      <a:pt x="50" y="29"/>
                    </a:lnTo>
                    <a:lnTo>
                      <a:pt x="43" y="37"/>
                    </a:lnTo>
                    <a:lnTo>
                      <a:pt x="35" y="43"/>
                    </a:lnTo>
                    <a:lnTo>
                      <a:pt x="23" y="48"/>
                    </a:lnTo>
                    <a:lnTo>
                      <a:pt x="12" y="50"/>
                    </a:lnTo>
                    <a:lnTo>
                      <a:pt x="0" y="52"/>
                    </a:lnTo>
                    <a:lnTo>
                      <a:pt x="0" y="6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350" name="Freeform 87"/>
              <p:cNvSpPr>
                <a:spLocks/>
              </p:cNvSpPr>
              <p:nvPr/>
            </p:nvSpPr>
            <p:spPr bwMode="auto">
              <a:xfrm>
                <a:off x="3601" y="2587"/>
                <a:ext cx="686" cy="12"/>
              </a:xfrm>
              <a:custGeom>
                <a:avLst/>
                <a:gdLst>
                  <a:gd name="T0" fmla="*/ 0 w 686"/>
                  <a:gd name="T1" fmla="*/ 12 h 12"/>
                  <a:gd name="T2" fmla="*/ 0 w 686"/>
                  <a:gd name="T3" fmla="*/ 12 h 12"/>
                  <a:gd name="T4" fmla="*/ 686 w 686"/>
                  <a:gd name="T5" fmla="*/ 12 h 12"/>
                  <a:gd name="T6" fmla="*/ 686 w 686"/>
                  <a:gd name="T7" fmla="*/ 0 h 12"/>
                  <a:gd name="T8" fmla="*/ 0 w 686"/>
                  <a:gd name="T9" fmla="*/ 0 h 12"/>
                  <a:gd name="T10" fmla="*/ 0 w 686"/>
                  <a:gd name="T11" fmla="*/ 0 h 12"/>
                  <a:gd name="T12" fmla="*/ 0 w 686"/>
                  <a:gd name="T13" fmla="*/ 12 h 12"/>
                  <a:gd name="T14" fmla="*/ 0 60000 65536"/>
                  <a:gd name="T15" fmla="*/ 0 60000 65536"/>
                  <a:gd name="T16" fmla="*/ 0 60000 65536"/>
                  <a:gd name="T17" fmla="*/ 0 60000 65536"/>
                  <a:gd name="T18" fmla="*/ 0 60000 65536"/>
                  <a:gd name="T19" fmla="*/ 0 60000 65536"/>
                  <a:gd name="T20" fmla="*/ 0 60000 65536"/>
                  <a:gd name="T21" fmla="*/ 0 w 686"/>
                  <a:gd name="T22" fmla="*/ 0 h 12"/>
                  <a:gd name="T23" fmla="*/ 686 w 686"/>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6" h="12">
                    <a:moveTo>
                      <a:pt x="0" y="12"/>
                    </a:moveTo>
                    <a:lnTo>
                      <a:pt x="0" y="12"/>
                    </a:lnTo>
                    <a:lnTo>
                      <a:pt x="686" y="12"/>
                    </a:lnTo>
                    <a:lnTo>
                      <a:pt x="686" y="0"/>
                    </a:lnTo>
                    <a:lnTo>
                      <a:pt x="0" y="0"/>
                    </a:lnTo>
                    <a:lnTo>
                      <a:pt x="0" y="1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351" name="Freeform 88"/>
              <p:cNvSpPr>
                <a:spLocks/>
              </p:cNvSpPr>
              <p:nvPr/>
            </p:nvSpPr>
            <p:spPr bwMode="auto">
              <a:xfrm>
                <a:off x="3530" y="2535"/>
                <a:ext cx="71" cy="64"/>
              </a:xfrm>
              <a:custGeom>
                <a:avLst/>
                <a:gdLst>
                  <a:gd name="T0" fmla="*/ 0 w 71"/>
                  <a:gd name="T1" fmla="*/ 0 h 64"/>
                  <a:gd name="T2" fmla="*/ 0 w 71"/>
                  <a:gd name="T3" fmla="*/ 0 h 64"/>
                  <a:gd name="T4" fmla="*/ 1 w 71"/>
                  <a:gd name="T5" fmla="*/ 14 h 64"/>
                  <a:gd name="T6" fmla="*/ 5 w 71"/>
                  <a:gd name="T7" fmla="*/ 25 h 64"/>
                  <a:gd name="T8" fmla="*/ 11 w 71"/>
                  <a:gd name="T9" fmla="*/ 37 h 64"/>
                  <a:gd name="T10" fmla="*/ 21 w 71"/>
                  <a:gd name="T11" fmla="*/ 46 h 64"/>
                  <a:gd name="T12" fmla="*/ 32 w 71"/>
                  <a:gd name="T13" fmla="*/ 54 h 64"/>
                  <a:gd name="T14" fmla="*/ 44 w 71"/>
                  <a:gd name="T15" fmla="*/ 60 h 64"/>
                  <a:gd name="T16" fmla="*/ 57 w 71"/>
                  <a:gd name="T17" fmla="*/ 62 h 64"/>
                  <a:gd name="T18" fmla="*/ 71 w 71"/>
                  <a:gd name="T19" fmla="*/ 64 h 64"/>
                  <a:gd name="T20" fmla="*/ 71 w 71"/>
                  <a:gd name="T21" fmla="*/ 52 h 64"/>
                  <a:gd name="T22" fmla="*/ 59 w 71"/>
                  <a:gd name="T23" fmla="*/ 50 h 64"/>
                  <a:gd name="T24" fmla="*/ 47 w 71"/>
                  <a:gd name="T25" fmla="*/ 48 h 64"/>
                  <a:gd name="T26" fmla="*/ 38 w 71"/>
                  <a:gd name="T27" fmla="*/ 43 h 64"/>
                  <a:gd name="T28" fmla="*/ 28 w 71"/>
                  <a:gd name="T29" fmla="*/ 37 h 64"/>
                  <a:gd name="T30" fmla="*/ 21 w 71"/>
                  <a:gd name="T31" fmla="*/ 29 h 64"/>
                  <a:gd name="T32" fmla="*/ 17 w 71"/>
                  <a:gd name="T33" fmla="*/ 20 h 64"/>
                  <a:gd name="T34" fmla="*/ 13 w 71"/>
                  <a:gd name="T35" fmla="*/ 10 h 64"/>
                  <a:gd name="T36" fmla="*/ 11 w 71"/>
                  <a:gd name="T37" fmla="*/ 0 h 64"/>
                  <a:gd name="T38" fmla="*/ 11 w 71"/>
                  <a:gd name="T39" fmla="*/ 0 h 64"/>
                  <a:gd name="T40" fmla="*/ 0 w 71"/>
                  <a:gd name="T41" fmla="*/ 0 h 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1"/>
                  <a:gd name="T64" fmla="*/ 0 h 64"/>
                  <a:gd name="T65" fmla="*/ 71 w 71"/>
                  <a:gd name="T66" fmla="*/ 64 h 6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1" h="64">
                    <a:moveTo>
                      <a:pt x="0" y="0"/>
                    </a:moveTo>
                    <a:lnTo>
                      <a:pt x="0" y="0"/>
                    </a:lnTo>
                    <a:lnTo>
                      <a:pt x="1" y="14"/>
                    </a:lnTo>
                    <a:lnTo>
                      <a:pt x="5" y="25"/>
                    </a:lnTo>
                    <a:lnTo>
                      <a:pt x="11" y="37"/>
                    </a:lnTo>
                    <a:lnTo>
                      <a:pt x="21" y="46"/>
                    </a:lnTo>
                    <a:lnTo>
                      <a:pt x="32" y="54"/>
                    </a:lnTo>
                    <a:lnTo>
                      <a:pt x="44" y="60"/>
                    </a:lnTo>
                    <a:lnTo>
                      <a:pt x="57" y="62"/>
                    </a:lnTo>
                    <a:lnTo>
                      <a:pt x="71" y="64"/>
                    </a:lnTo>
                    <a:lnTo>
                      <a:pt x="71" y="52"/>
                    </a:lnTo>
                    <a:lnTo>
                      <a:pt x="59" y="50"/>
                    </a:lnTo>
                    <a:lnTo>
                      <a:pt x="47" y="48"/>
                    </a:lnTo>
                    <a:lnTo>
                      <a:pt x="38" y="43"/>
                    </a:lnTo>
                    <a:lnTo>
                      <a:pt x="28" y="37"/>
                    </a:lnTo>
                    <a:lnTo>
                      <a:pt x="21" y="29"/>
                    </a:lnTo>
                    <a:lnTo>
                      <a:pt x="17" y="20"/>
                    </a:lnTo>
                    <a:lnTo>
                      <a:pt x="13" y="10"/>
                    </a:lnTo>
                    <a:lnTo>
                      <a:pt x="11"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352" name="Freeform 89"/>
              <p:cNvSpPr>
                <a:spLocks/>
              </p:cNvSpPr>
              <p:nvPr/>
            </p:nvSpPr>
            <p:spPr bwMode="auto">
              <a:xfrm>
                <a:off x="3982" y="2399"/>
                <a:ext cx="64" cy="271"/>
              </a:xfrm>
              <a:custGeom>
                <a:avLst/>
                <a:gdLst>
                  <a:gd name="T0" fmla="*/ 0 w 64"/>
                  <a:gd name="T1" fmla="*/ 0 h 271"/>
                  <a:gd name="T2" fmla="*/ 0 w 64"/>
                  <a:gd name="T3" fmla="*/ 38 h 271"/>
                  <a:gd name="T4" fmla="*/ 64 w 64"/>
                  <a:gd name="T5" fmla="*/ 271 h 271"/>
                  <a:gd name="T6" fmla="*/ 64 w 64"/>
                  <a:gd name="T7" fmla="*/ 200 h 271"/>
                  <a:gd name="T8" fmla="*/ 0 w 64"/>
                  <a:gd name="T9" fmla="*/ 0 h 271"/>
                  <a:gd name="T10" fmla="*/ 0 60000 65536"/>
                  <a:gd name="T11" fmla="*/ 0 60000 65536"/>
                  <a:gd name="T12" fmla="*/ 0 60000 65536"/>
                  <a:gd name="T13" fmla="*/ 0 60000 65536"/>
                  <a:gd name="T14" fmla="*/ 0 60000 65536"/>
                  <a:gd name="T15" fmla="*/ 0 w 64"/>
                  <a:gd name="T16" fmla="*/ 0 h 271"/>
                  <a:gd name="T17" fmla="*/ 64 w 64"/>
                  <a:gd name="T18" fmla="*/ 271 h 271"/>
                </a:gdLst>
                <a:ahLst/>
                <a:cxnLst>
                  <a:cxn ang="T10">
                    <a:pos x="T0" y="T1"/>
                  </a:cxn>
                  <a:cxn ang="T11">
                    <a:pos x="T2" y="T3"/>
                  </a:cxn>
                  <a:cxn ang="T12">
                    <a:pos x="T4" y="T5"/>
                  </a:cxn>
                  <a:cxn ang="T13">
                    <a:pos x="T6" y="T7"/>
                  </a:cxn>
                  <a:cxn ang="T14">
                    <a:pos x="T8" y="T9"/>
                  </a:cxn>
                </a:cxnLst>
                <a:rect l="T15" t="T16" r="T17" b="T18"/>
                <a:pathLst>
                  <a:path w="64" h="271">
                    <a:moveTo>
                      <a:pt x="0" y="0"/>
                    </a:moveTo>
                    <a:lnTo>
                      <a:pt x="0" y="38"/>
                    </a:lnTo>
                    <a:lnTo>
                      <a:pt x="64" y="271"/>
                    </a:lnTo>
                    <a:lnTo>
                      <a:pt x="64" y="200"/>
                    </a:lnTo>
                    <a:lnTo>
                      <a:pt x="0" y="0"/>
                    </a:lnTo>
                    <a:close/>
                  </a:path>
                </a:pathLst>
              </a:custGeom>
              <a:solidFill>
                <a:srgbClr val="495F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353" name="Freeform 90"/>
              <p:cNvSpPr>
                <a:spLocks/>
              </p:cNvSpPr>
              <p:nvPr/>
            </p:nvSpPr>
            <p:spPr bwMode="auto">
              <a:xfrm>
                <a:off x="3982" y="2399"/>
                <a:ext cx="64" cy="271"/>
              </a:xfrm>
              <a:custGeom>
                <a:avLst/>
                <a:gdLst>
                  <a:gd name="T0" fmla="*/ 0 w 64"/>
                  <a:gd name="T1" fmla="*/ 0 h 271"/>
                  <a:gd name="T2" fmla="*/ 0 w 64"/>
                  <a:gd name="T3" fmla="*/ 38 h 271"/>
                  <a:gd name="T4" fmla="*/ 64 w 64"/>
                  <a:gd name="T5" fmla="*/ 271 h 271"/>
                  <a:gd name="T6" fmla="*/ 64 w 64"/>
                  <a:gd name="T7" fmla="*/ 200 h 271"/>
                  <a:gd name="T8" fmla="*/ 0 w 64"/>
                  <a:gd name="T9" fmla="*/ 0 h 271"/>
                  <a:gd name="T10" fmla="*/ 0 60000 65536"/>
                  <a:gd name="T11" fmla="*/ 0 60000 65536"/>
                  <a:gd name="T12" fmla="*/ 0 60000 65536"/>
                  <a:gd name="T13" fmla="*/ 0 60000 65536"/>
                  <a:gd name="T14" fmla="*/ 0 60000 65536"/>
                  <a:gd name="T15" fmla="*/ 0 w 64"/>
                  <a:gd name="T16" fmla="*/ 0 h 271"/>
                  <a:gd name="T17" fmla="*/ 64 w 64"/>
                  <a:gd name="T18" fmla="*/ 271 h 271"/>
                </a:gdLst>
                <a:ahLst/>
                <a:cxnLst>
                  <a:cxn ang="T10">
                    <a:pos x="T0" y="T1"/>
                  </a:cxn>
                  <a:cxn ang="T11">
                    <a:pos x="T2" y="T3"/>
                  </a:cxn>
                  <a:cxn ang="T12">
                    <a:pos x="T4" y="T5"/>
                  </a:cxn>
                  <a:cxn ang="T13">
                    <a:pos x="T6" y="T7"/>
                  </a:cxn>
                  <a:cxn ang="T14">
                    <a:pos x="T8" y="T9"/>
                  </a:cxn>
                </a:cxnLst>
                <a:rect l="T15" t="T16" r="T17" b="T18"/>
                <a:pathLst>
                  <a:path w="64" h="271">
                    <a:moveTo>
                      <a:pt x="0" y="0"/>
                    </a:moveTo>
                    <a:lnTo>
                      <a:pt x="0" y="38"/>
                    </a:lnTo>
                    <a:lnTo>
                      <a:pt x="64" y="271"/>
                    </a:lnTo>
                    <a:lnTo>
                      <a:pt x="64" y="200"/>
                    </a:lnTo>
                    <a:lnTo>
                      <a:pt x="0" y="0"/>
                    </a:lnTo>
                  </a:path>
                </a:pathLst>
              </a:custGeom>
              <a:noFill/>
              <a:ln w="6350">
                <a:solidFill>
                  <a:srgbClr val="5C6670"/>
                </a:solidFill>
                <a:round/>
                <a:headEnd/>
                <a:tailEnd/>
              </a:ln>
              <a:extLst>
                <a:ext uri="{909E8E84-426E-40DD-AFC4-6F175D3DCCD1}">
                  <a14:hiddenFill xmlns:a14="http://schemas.microsoft.com/office/drawing/2010/main">
                    <a:solidFill>
                      <a:srgbClr val="FFFFFF"/>
                    </a:solid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354" name="Freeform 91"/>
              <p:cNvSpPr>
                <a:spLocks/>
              </p:cNvSpPr>
              <p:nvPr/>
            </p:nvSpPr>
            <p:spPr bwMode="auto">
              <a:xfrm>
                <a:off x="3980" y="2343"/>
                <a:ext cx="355" cy="256"/>
              </a:xfrm>
              <a:custGeom>
                <a:avLst/>
                <a:gdLst>
                  <a:gd name="T0" fmla="*/ 204 w 355"/>
                  <a:gd name="T1" fmla="*/ 0 h 256"/>
                  <a:gd name="T2" fmla="*/ 0 w 355"/>
                  <a:gd name="T3" fmla="*/ 52 h 256"/>
                  <a:gd name="T4" fmla="*/ 66 w 355"/>
                  <a:gd name="T5" fmla="*/ 256 h 256"/>
                  <a:gd name="T6" fmla="*/ 355 w 355"/>
                  <a:gd name="T7" fmla="*/ 87 h 256"/>
                  <a:gd name="T8" fmla="*/ 204 w 355"/>
                  <a:gd name="T9" fmla="*/ 0 h 256"/>
                  <a:gd name="T10" fmla="*/ 0 60000 65536"/>
                  <a:gd name="T11" fmla="*/ 0 60000 65536"/>
                  <a:gd name="T12" fmla="*/ 0 60000 65536"/>
                  <a:gd name="T13" fmla="*/ 0 60000 65536"/>
                  <a:gd name="T14" fmla="*/ 0 60000 65536"/>
                  <a:gd name="T15" fmla="*/ 0 w 355"/>
                  <a:gd name="T16" fmla="*/ 0 h 256"/>
                  <a:gd name="T17" fmla="*/ 355 w 355"/>
                  <a:gd name="T18" fmla="*/ 256 h 256"/>
                </a:gdLst>
                <a:ahLst/>
                <a:cxnLst>
                  <a:cxn ang="T10">
                    <a:pos x="T0" y="T1"/>
                  </a:cxn>
                  <a:cxn ang="T11">
                    <a:pos x="T2" y="T3"/>
                  </a:cxn>
                  <a:cxn ang="T12">
                    <a:pos x="T4" y="T5"/>
                  </a:cxn>
                  <a:cxn ang="T13">
                    <a:pos x="T6" y="T7"/>
                  </a:cxn>
                  <a:cxn ang="T14">
                    <a:pos x="T8" y="T9"/>
                  </a:cxn>
                </a:cxnLst>
                <a:rect l="T15" t="T16" r="T17" b="T18"/>
                <a:pathLst>
                  <a:path w="355" h="256">
                    <a:moveTo>
                      <a:pt x="204" y="0"/>
                    </a:moveTo>
                    <a:lnTo>
                      <a:pt x="0" y="52"/>
                    </a:lnTo>
                    <a:lnTo>
                      <a:pt x="66" y="256"/>
                    </a:lnTo>
                    <a:lnTo>
                      <a:pt x="355" y="87"/>
                    </a:lnTo>
                    <a:lnTo>
                      <a:pt x="204" y="0"/>
                    </a:lnTo>
                    <a:close/>
                  </a:path>
                </a:pathLst>
              </a:custGeom>
              <a:solidFill>
                <a:srgbClr val="3F916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355" name="Freeform 92"/>
              <p:cNvSpPr>
                <a:spLocks/>
              </p:cNvSpPr>
              <p:nvPr/>
            </p:nvSpPr>
            <p:spPr bwMode="auto">
              <a:xfrm>
                <a:off x="3980" y="2343"/>
                <a:ext cx="355" cy="256"/>
              </a:xfrm>
              <a:custGeom>
                <a:avLst/>
                <a:gdLst>
                  <a:gd name="T0" fmla="*/ 204 w 355"/>
                  <a:gd name="T1" fmla="*/ 0 h 256"/>
                  <a:gd name="T2" fmla="*/ 0 w 355"/>
                  <a:gd name="T3" fmla="*/ 52 h 256"/>
                  <a:gd name="T4" fmla="*/ 66 w 355"/>
                  <a:gd name="T5" fmla="*/ 256 h 256"/>
                  <a:gd name="T6" fmla="*/ 355 w 355"/>
                  <a:gd name="T7" fmla="*/ 87 h 256"/>
                  <a:gd name="T8" fmla="*/ 204 w 355"/>
                  <a:gd name="T9" fmla="*/ 0 h 256"/>
                  <a:gd name="T10" fmla="*/ 0 60000 65536"/>
                  <a:gd name="T11" fmla="*/ 0 60000 65536"/>
                  <a:gd name="T12" fmla="*/ 0 60000 65536"/>
                  <a:gd name="T13" fmla="*/ 0 60000 65536"/>
                  <a:gd name="T14" fmla="*/ 0 60000 65536"/>
                  <a:gd name="T15" fmla="*/ 0 w 355"/>
                  <a:gd name="T16" fmla="*/ 0 h 256"/>
                  <a:gd name="T17" fmla="*/ 355 w 355"/>
                  <a:gd name="T18" fmla="*/ 256 h 256"/>
                </a:gdLst>
                <a:ahLst/>
                <a:cxnLst>
                  <a:cxn ang="T10">
                    <a:pos x="T0" y="T1"/>
                  </a:cxn>
                  <a:cxn ang="T11">
                    <a:pos x="T2" y="T3"/>
                  </a:cxn>
                  <a:cxn ang="T12">
                    <a:pos x="T4" y="T5"/>
                  </a:cxn>
                  <a:cxn ang="T13">
                    <a:pos x="T6" y="T7"/>
                  </a:cxn>
                  <a:cxn ang="T14">
                    <a:pos x="T8" y="T9"/>
                  </a:cxn>
                </a:cxnLst>
                <a:rect l="T15" t="T16" r="T17" b="T18"/>
                <a:pathLst>
                  <a:path w="355" h="256">
                    <a:moveTo>
                      <a:pt x="204" y="0"/>
                    </a:moveTo>
                    <a:lnTo>
                      <a:pt x="0" y="52"/>
                    </a:lnTo>
                    <a:lnTo>
                      <a:pt x="66" y="256"/>
                    </a:lnTo>
                    <a:lnTo>
                      <a:pt x="355" y="87"/>
                    </a:lnTo>
                    <a:lnTo>
                      <a:pt x="204" y="0"/>
                    </a:ln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356" name="Freeform 93"/>
              <p:cNvSpPr>
                <a:spLocks/>
              </p:cNvSpPr>
              <p:nvPr/>
            </p:nvSpPr>
            <p:spPr bwMode="auto">
              <a:xfrm>
                <a:off x="4049" y="2430"/>
                <a:ext cx="286" cy="242"/>
              </a:xfrm>
              <a:custGeom>
                <a:avLst/>
                <a:gdLst>
                  <a:gd name="T0" fmla="*/ 0 w 286"/>
                  <a:gd name="T1" fmla="*/ 242 h 242"/>
                  <a:gd name="T2" fmla="*/ 286 w 286"/>
                  <a:gd name="T3" fmla="*/ 27 h 242"/>
                  <a:gd name="T4" fmla="*/ 286 w 286"/>
                  <a:gd name="T5" fmla="*/ 0 h 242"/>
                  <a:gd name="T6" fmla="*/ 0 w 286"/>
                  <a:gd name="T7" fmla="*/ 169 h 242"/>
                  <a:gd name="T8" fmla="*/ 0 w 286"/>
                  <a:gd name="T9" fmla="*/ 242 h 242"/>
                  <a:gd name="T10" fmla="*/ 0 60000 65536"/>
                  <a:gd name="T11" fmla="*/ 0 60000 65536"/>
                  <a:gd name="T12" fmla="*/ 0 60000 65536"/>
                  <a:gd name="T13" fmla="*/ 0 60000 65536"/>
                  <a:gd name="T14" fmla="*/ 0 60000 65536"/>
                  <a:gd name="T15" fmla="*/ 0 w 286"/>
                  <a:gd name="T16" fmla="*/ 0 h 242"/>
                  <a:gd name="T17" fmla="*/ 286 w 286"/>
                  <a:gd name="T18" fmla="*/ 242 h 242"/>
                </a:gdLst>
                <a:ahLst/>
                <a:cxnLst>
                  <a:cxn ang="T10">
                    <a:pos x="T0" y="T1"/>
                  </a:cxn>
                  <a:cxn ang="T11">
                    <a:pos x="T2" y="T3"/>
                  </a:cxn>
                  <a:cxn ang="T12">
                    <a:pos x="T4" y="T5"/>
                  </a:cxn>
                  <a:cxn ang="T13">
                    <a:pos x="T6" y="T7"/>
                  </a:cxn>
                  <a:cxn ang="T14">
                    <a:pos x="T8" y="T9"/>
                  </a:cxn>
                </a:cxnLst>
                <a:rect l="T15" t="T16" r="T17" b="T18"/>
                <a:pathLst>
                  <a:path w="286" h="242">
                    <a:moveTo>
                      <a:pt x="0" y="242"/>
                    </a:moveTo>
                    <a:lnTo>
                      <a:pt x="286" y="27"/>
                    </a:lnTo>
                    <a:lnTo>
                      <a:pt x="286" y="0"/>
                    </a:lnTo>
                    <a:lnTo>
                      <a:pt x="0" y="169"/>
                    </a:lnTo>
                    <a:lnTo>
                      <a:pt x="0" y="242"/>
                    </a:lnTo>
                    <a:close/>
                  </a:path>
                </a:pathLst>
              </a:custGeom>
              <a:solidFill>
                <a:srgbClr val="79C5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357" name="Freeform 94"/>
              <p:cNvSpPr>
                <a:spLocks/>
              </p:cNvSpPr>
              <p:nvPr/>
            </p:nvSpPr>
            <p:spPr bwMode="auto">
              <a:xfrm>
                <a:off x="4049" y="2430"/>
                <a:ext cx="286" cy="242"/>
              </a:xfrm>
              <a:custGeom>
                <a:avLst/>
                <a:gdLst>
                  <a:gd name="T0" fmla="*/ 0 w 286"/>
                  <a:gd name="T1" fmla="*/ 242 h 242"/>
                  <a:gd name="T2" fmla="*/ 286 w 286"/>
                  <a:gd name="T3" fmla="*/ 27 h 242"/>
                  <a:gd name="T4" fmla="*/ 286 w 286"/>
                  <a:gd name="T5" fmla="*/ 0 h 242"/>
                  <a:gd name="T6" fmla="*/ 0 w 286"/>
                  <a:gd name="T7" fmla="*/ 169 h 242"/>
                  <a:gd name="T8" fmla="*/ 0 w 286"/>
                  <a:gd name="T9" fmla="*/ 242 h 242"/>
                  <a:gd name="T10" fmla="*/ 0 60000 65536"/>
                  <a:gd name="T11" fmla="*/ 0 60000 65536"/>
                  <a:gd name="T12" fmla="*/ 0 60000 65536"/>
                  <a:gd name="T13" fmla="*/ 0 60000 65536"/>
                  <a:gd name="T14" fmla="*/ 0 60000 65536"/>
                  <a:gd name="T15" fmla="*/ 0 w 286"/>
                  <a:gd name="T16" fmla="*/ 0 h 242"/>
                  <a:gd name="T17" fmla="*/ 286 w 286"/>
                  <a:gd name="T18" fmla="*/ 242 h 242"/>
                </a:gdLst>
                <a:ahLst/>
                <a:cxnLst>
                  <a:cxn ang="T10">
                    <a:pos x="T0" y="T1"/>
                  </a:cxn>
                  <a:cxn ang="T11">
                    <a:pos x="T2" y="T3"/>
                  </a:cxn>
                  <a:cxn ang="T12">
                    <a:pos x="T4" y="T5"/>
                  </a:cxn>
                  <a:cxn ang="T13">
                    <a:pos x="T6" y="T7"/>
                  </a:cxn>
                  <a:cxn ang="T14">
                    <a:pos x="T8" y="T9"/>
                  </a:cxn>
                </a:cxnLst>
                <a:rect l="T15" t="T16" r="T17" b="T18"/>
                <a:pathLst>
                  <a:path w="286" h="242">
                    <a:moveTo>
                      <a:pt x="0" y="242"/>
                    </a:moveTo>
                    <a:lnTo>
                      <a:pt x="286" y="27"/>
                    </a:lnTo>
                    <a:lnTo>
                      <a:pt x="286" y="0"/>
                    </a:lnTo>
                    <a:lnTo>
                      <a:pt x="0" y="169"/>
                    </a:lnTo>
                    <a:lnTo>
                      <a:pt x="0" y="242"/>
                    </a:ln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358" name="Rectangle 95"/>
              <p:cNvSpPr>
                <a:spLocks noChangeArrowheads="1"/>
              </p:cNvSpPr>
              <p:nvPr/>
            </p:nvSpPr>
            <p:spPr bwMode="auto">
              <a:xfrm>
                <a:off x="3664" y="2451"/>
                <a:ext cx="328" cy="25"/>
              </a:xfrm>
              <a:prstGeom prst="rect">
                <a:avLst/>
              </a:prstGeom>
              <a:solidFill>
                <a:srgbClr val="7FC42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359" name="Freeform 96"/>
              <p:cNvSpPr>
                <a:spLocks/>
              </p:cNvSpPr>
              <p:nvPr/>
            </p:nvSpPr>
            <p:spPr bwMode="auto">
              <a:xfrm>
                <a:off x="3948" y="2405"/>
                <a:ext cx="146" cy="119"/>
              </a:xfrm>
              <a:custGeom>
                <a:avLst/>
                <a:gdLst>
                  <a:gd name="T0" fmla="*/ 146 w 146"/>
                  <a:gd name="T1" fmla="*/ 52 h 119"/>
                  <a:gd name="T2" fmla="*/ 0 w 146"/>
                  <a:gd name="T3" fmla="*/ 0 h 119"/>
                  <a:gd name="T4" fmla="*/ 38 w 146"/>
                  <a:gd name="T5" fmla="*/ 57 h 119"/>
                  <a:gd name="T6" fmla="*/ 6 w 146"/>
                  <a:gd name="T7" fmla="*/ 119 h 119"/>
                  <a:gd name="T8" fmla="*/ 146 w 146"/>
                  <a:gd name="T9" fmla="*/ 52 h 119"/>
                  <a:gd name="T10" fmla="*/ 0 60000 65536"/>
                  <a:gd name="T11" fmla="*/ 0 60000 65536"/>
                  <a:gd name="T12" fmla="*/ 0 60000 65536"/>
                  <a:gd name="T13" fmla="*/ 0 60000 65536"/>
                  <a:gd name="T14" fmla="*/ 0 60000 65536"/>
                  <a:gd name="T15" fmla="*/ 0 w 146"/>
                  <a:gd name="T16" fmla="*/ 0 h 119"/>
                  <a:gd name="T17" fmla="*/ 146 w 146"/>
                  <a:gd name="T18" fmla="*/ 119 h 119"/>
                </a:gdLst>
                <a:ahLst/>
                <a:cxnLst>
                  <a:cxn ang="T10">
                    <a:pos x="T0" y="T1"/>
                  </a:cxn>
                  <a:cxn ang="T11">
                    <a:pos x="T2" y="T3"/>
                  </a:cxn>
                  <a:cxn ang="T12">
                    <a:pos x="T4" y="T5"/>
                  </a:cxn>
                  <a:cxn ang="T13">
                    <a:pos x="T6" y="T7"/>
                  </a:cxn>
                  <a:cxn ang="T14">
                    <a:pos x="T8" y="T9"/>
                  </a:cxn>
                </a:cxnLst>
                <a:rect l="T15" t="T16" r="T17" b="T18"/>
                <a:pathLst>
                  <a:path w="146" h="119">
                    <a:moveTo>
                      <a:pt x="146" y="52"/>
                    </a:moveTo>
                    <a:lnTo>
                      <a:pt x="0" y="0"/>
                    </a:lnTo>
                    <a:lnTo>
                      <a:pt x="38" y="57"/>
                    </a:lnTo>
                    <a:lnTo>
                      <a:pt x="6" y="119"/>
                    </a:lnTo>
                    <a:lnTo>
                      <a:pt x="146" y="52"/>
                    </a:lnTo>
                    <a:close/>
                  </a:path>
                </a:pathLst>
              </a:custGeom>
              <a:solidFill>
                <a:srgbClr val="7FC4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360" name="Freeform 97"/>
              <p:cNvSpPr>
                <a:spLocks noEditPoints="1"/>
              </p:cNvSpPr>
              <p:nvPr/>
            </p:nvSpPr>
            <p:spPr bwMode="auto">
              <a:xfrm>
                <a:off x="3650" y="2347"/>
                <a:ext cx="319" cy="87"/>
              </a:xfrm>
              <a:custGeom>
                <a:avLst/>
                <a:gdLst>
                  <a:gd name="T0" fmla="*/ 73 w 319"/>
                  <a:gd name="T1" fmla="*/ 54 h 87"/>
                  <a:gd name="T2" fmla="*/ 73 w 319"/>
                  <a:gd name="T3" fmla="*/ 77 h 87"/>
                  <a:gd name="T4" fmla="*/ 52 w 319"/>
                  <a:gd name="T5" fmla="*/ 87 h 87"/>
                  <a:gd name="T6" fmla="*/ 35 w 319"/>
                  <a:gd name="T7" fmla="*/ 71 h 87"/>
                  <a:gd name="T8" fmla="*/ 45 w 319"/>
                  <a:gd name="T9" fmla="*/ 50 h 87"/>
                  <a:gd name="T10" fmla="*/ 62 w 319"/>
                  <a:gd name="T11" fmla="*/ 52 h 87"/>
                  <a:gd name="T12" fmla="*/ 71 w 319"/>
                  <a:gd name="T13" fmla="*/ 66 h 87"/>
                  <a:gd name="T14" fmla="*/ 62 w 319"/>
                  <a:gd name="T15" fmla="*/ 81 h 87"/>
                  <a:gd name="T16" fmla="*/ 45 w 319"/>
                  <a:gd name="T17" fmla="*/ 77 h 87"/>
                  <a:gd name="T18" fmla="*/ 41 w 319"/>
                  <a:gd name="T19" fmla="*/ 60 h 87"/>
                  <a:gd name="T20" fmla="*/ 56 w 319"/>
                  <a:gd name="T21" fmla="*/ 50 h 87"/>
                  <a:gd name="T22" fmla="*/ 273 w 319"/>
                  <a:gd name="T23" fmla="*/ 54 h 87"/>
                  <a:gd name="T24" fmla="*/ 273 w 319"/>
                  <a:gd name="T25" fmla="*/ 77 h 87"/>
                  <a:gd name="T26" fmla="*/ 252 w 319"/>
                  <a:gd name="T27" fmla="*/ 87 h 87"/>
                  <a:gd name="T28" fmla="*/ 236 w 319"/>
                  <a:gd name="T29" fmla="*/ 69 h 87"/>
                  <a:gd name="T30" fmla="*/ 244 w 319"/>
                  <a:gd name="T31" fmla="*/ 48 h 87"/>
                  <a:gd name="T32" fmla="*/ 261 w 319"/>
                  <a:gd name="T33" fmla="*/ 52 h 87"/>
                  <a:gd name="T34" fmla="*/ 273 w 319"/>
                  <a:gd name="T35" fmla="*/ 66 h 87"/>
                  <a:gd name="T36" fmla="*/ 261 w 319"/>
                  <a:gd name="T37" fmla="*/ 81 h 87"/>
                  <a:gd name="T38" fmla="*/ 244 w 319"/>
                  <a:gd name="T39" fmla="*/ 77 h 87"/>
                  <a:gd name="T40" fmla="*/ 242 w 319"/>
                  <a:gd name="T41" fmla="*/ 60 h 87"/>
                  <a:gd name="T42" fmla="*/ 256 w 319"/>
                  <a:gd name="T43" fmla="*/ 50 h 87"/>
                  <a:gd name="T44" fmla="*/ 300 w 319"/>
                  <a:gd name="T45" fmla="*/ 39 h 87"/>
                  <a:gd name="T46" fmla="*/ 282 w 319"/>
                  <a:gd name="T47" fmla="*/ 33 h 87"/>
                  <a:gd name="T48" fmla="*/ 267 w 319"/>
                  <a:gd name="T49" fmla="*/ 31 h 87"/>
                  <a:gd name="T50" fmla="*/ 238 w 319"/>
                  <a:gd name="T51" fmla="*/ 27 h 87"/>
                  <a:gd name="T52" fmla="*/ 211 w 319"/>
                  <a:gd name="T53" fmla="*/ 16 h 87"/>
                  <a:gd name="T54" fmla="*/ 179 w 319"/>
                  <a:gd name="T55" fmla="*/ 4 h 87"/>
                  <a:gd name="T56" fmla="*/ 140 w 319"/>
                  <a:gd name="T57" fmla="*/ 0 h 87"/>
                  <a:gd name="T58" fmla="*/ 110 w 319"/>
                  <a:gd name="T59" fmla="*/ 0 h 87"/>
                  <a:gd name="T60" fmla="*/ 85 w 319"/>
                  <a:gd name="T61" fmla="*/ 4 h 87"/>
                  <a:gd name="T62" fmla="*/ 56 w 319"/>
                  <a:gd name="T63" fmla="*/ 16 h 87"/>
                  <a:gd name="T64" fmla="*/ 39 w 319"/>
                  <a:gd name="T65" fmla="*/ 23 h 87"/>
                  <a:gd name="T66" fmla="*/ 20 w 319"/>
                  <a:gd name="T67" fmla="*/ 25 h 87"/>
                  <a:gd name="T68" fmla="*/ 8 w 319"/>
                  <a:gd name="T69" fmla="*/ 25 h 87"/>
                  <a:gd name="T70" fmla="*/ 0 w 319"/>
                  <a:gd name="T71" fmla="*/ 27 h 87"/>
                  <a:gd name="T72" fmla="*/ 2 w 319"/>
                  <a:gd name="T73" fmla="*/ 29 h 87"/>
                  <a:gd name="T74" fmla="*/ 0 w 319"/>
                  <a:gd name="T75" fmla="*/ 33 h 87"/>
                  <a:gd name="T76" fmla="*/ 0 w 319"/>
                  <a:gd name="T77" fmla="*/ 39 h 87"/>
                  <a:gd name="T78" fmla="*/ 2 w 319"/>
                  <a:gd name="T79" fmla="*/ 44 h 87"/>
                  <a:gd name="T80" fmla="*/ 2 w 319"/>
                  <a:gd name="T81" fmla="*/ 43 h 87"/>
                  <a:gd name="T82" fmla="*/ 2 w 319"/>
                  <a:gd name="T83" fmla="*/ 33 h 87"/>
                  <a:gd name="T84" fmla="*/ 12 w 319"/>
                  <a:gd name="T85" fmla="*/ 29 h 87"/>
                  <a:gd name="T86" fmla="*/ 23 w 319"/>
                  <a:gd name="T87" fmla="*/ 29 h 87"/>
                  <a:gd name="T88" fmla="*/ 41 w 319"/>
                  <a:gd name="T89" fmla="*/ 27 h 87"/>
                  <a:gd name="T90" fmla="*/ 58 w 319"/>
                  <a:gd name="T91" fmla="*/ 19 h 87"/>
                  <a:gd name="T92" fmla="*/ 81 w 319"/>
                  <a:gd name="T93" fmla="*/ 10 h 87"/>
                  <a:gd name="T94" fmla="*/ 112 w 319"/>
                  <a:gd name="T95" fmla="*/ 4 h 87"/>
                  <a:gd name="T96" fmla="*/ 150 w 319"/>
                  <a:gd name="T97" fmla="*/ 4 h 87"/>
                  <a:gd name="T98" fmla="*/ 175 w 319"/>
                  <a:gd name="T99" fmla="*/ 8 h 87"/>
                  <a:gd name="T100" fmla="*/ 196 w 319"/>
                  <a:gd name="T101" fmla="*/ 14 h 87"/>
                  <a:gd name="T102" fmla="*/ 229 w 319"/>
                  <a:gd name="T103" fmla="*/ 27 h 87"/>
                  <a:gd name="T104" fmla="*/ 231 w 319"/>
                  <a:gd name="T105" fmla="*/ 29 h 87"/>
                  <a:gd name="T106" fmla="*/ 229 w 319"/>
                  <a:gd name="T107" fmla="*/ 31 h 87"/>
                  <a:gd name="T108" fmla="*/ 240 w 319"/>
                  <a:gd name="T109" fmla="*/ 33 h 87"/>
                  <a:gd name="T110" fmla="*/ 271 w 319"/>
                  <a:gd name="T111" fmla="*/ 35 h 87"/>
                  <a:gd name="T112" fmla="*/ 305 w 319"/>
                  <a:gd name="T113" fmla="*/ 44 h 8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19"/>
                  <a:gd name="T172" fmla="*/ 0 h 87"/>
                  <a:gd name="T173" fmla="*/ 319 w 319"/>
                  <a:gd name="T174" fmla="*/ 87 h 8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19" h="87">
                    <a:moveTo>
                      <a:pt x="56" y="46"/>
                    </a:moveTo>
                    <a:lnTo>
                      <a:pt x="60" y="46"/>
                    </a:lnTo>
                    <a:lnTo>
                      <a:pt x="64" y="48"/>
                    </a:lnTo>
                    <a:lnTo>
                      <a:pt x="68" y="50"/>
                    </a:lnTo>
                    <a:lnTo>
                      <a:pt x="69" y="52"/>
                    </a:lnTo>
                    <a:lnTo>
                      <a:pt x="73" y="54"/>
                    </a:lnTo>
                    <a:lnTo>
                      <a:pt x="75" y="58"/>
                    </a:lnTo>
                    <a:lnTo>
                      <a:pt x="75" y="62"/>
                    </a:lnTo>
                    <a:lnTo>
                      <a:pt x="75" y="66"/>
                    </a:lnTo>
                    <a:lnTo>
                      <a:pt x="75" y="71"/>
                    </a:lnTo>
                    <a:lnTo>
                      <a:pt x="75" y="75"/>
                    </a:lnTo>
                    <a:lnTo>
                      <a:pt x="73" y="77"/>
                    </a:lnTo>
                    <a:lnTo>
                      <a:pt x="69" y="81"/>
                    </a:lnTo>
                    <a:lnTo>
                      <a:pt x="68" y="83"/>
                    </a:lnTo>
                    <a:lnTo>
                      <a:pt x="64" y="85"/>
                    </a:lnTo>
                    <a:lnTo>
                      <a:pt x="60" y="87"/>
                    </a:lnTo>
                    <a:lnTo>
                      <a:pt x="56" y="87"/>
                    </a:lnTo>
                    <a:lnTo>
                      <a:pt x="52" y="87"/>
                    </a:lnTo>
                    <a:lnTo>
                      <a:pt x="48" y="85"/>
                    </a:lnTo>
                    <a:lnTo>
                      <a:pt x="45" y="83"/>
                    </a:lnTo>
                    <a:lnTo>
                      <a:pt x="41" y="81"/>
                    </a:lnTo>
                    <a:lnTo>
                      <a:pt x="39" y="77"/>
                    </a:lnTo>
                    <a:lnTo>
                      <a:pt x="37" y="75"/>
                    </a:lnTo>
                    <a:lnTo>
                      <a:pt x="35" y="71"/>
                    </a:lnTo>
                    <a:lnTo>
                      <a:pt x="35" y="66"/>
                    </a:lnTo>
                    <a:lnTo>
                      <a:pt x="35" y="62"/>
                    </a:lnTo>
                    <a:lnTo>
                      <a:pt x="37" y="58"/>
                    </a:lnTo>
                    <a:lnTo>
                      <a:pt x="39" y="54"/>
                    </a:lnTo>
                    <a:lnTo>
                      <a:pt x="41" y="52"/>
                    </a:lnTo>
                    <a:lnTo>
                      <a:pt x="45" y="50"/>
                    </a:lnTo>
                    <a:lnTo>
                      <a:pt x="48" y="48"/>
                    </a:lnTo>
                    <a:lnTo>
                      <a:pt x="52" y="46"/>
                    </a:lnTo>
                    <a:lnTo>
                      <a:pt x="56" y="46"/>
                    </a:lnTo>
                    <a:close/>
                    <a:moveTo>
                      <a:pt x="56" y="50"/>
                    </a:moveTo>
                    <a:lnTo>
                      <a:pt x="58" y="50"/>
                    </a:lnTo>
                    <a:lnTo>
                      <a:pt x="62" y="52"/>
                    </a:lnTo>
                    <a:lnTo>
                      <a:pt x="64" y="54"/>
                    </a:lnTo>
                    <a:lnTo>
                      <a:pt x="68" y="56"/>
                    </a:lnTo>
                    <a:lnTo>
                      <a:pt x="69" y="58"/>
                    </a:lnTo>
                    <a:lnTo>
                      <a:pt x="69" y="60"/>
                    </a:lnTo>
                    <a:lnTo>
                      <a:pt x="71" y="64"/>
                    </a:lnTo>
                    <a:lnTo>
                      <a:pt x="71" y="66"/>
                    </a:lnTo>
                    <a:lnTo>
                      <a:pt x="71" y="69"/>
                    </a:lnTo>
                    <a:lnTo>
                      <a:pt x="69" y="73"/>
                    </a:lnTo>
                    <a:lnTo>
                      <a:pt x="69" y="75"/>
                    </a:lnTo>
                    <a:lnTo>
                      <a:pt x="68" y="77"/>
                    </a:lnTo>
                    <a:lnTo>
                      <a:pt x="64" y="79"/>
                    </a:lnTo>
                    <a:lnTo>
                      <a:pt x="62" y="81"/>
                    </a:lnTo>
                    <a:lnTo>
                      <a:pt x="58" y="81"/>
                    </a:lnTo>
                    <a:lnTo>
                      <a:pt x="56" y="83"/>
                    </a:lnTo>
                    <a:lnTo>
                      <a:pt x="52" y="81"/>
                    </a:lnTo>
                    <a:lnTo>
                      <a:pt x="48" y="81"/>
                    </a:lnTo>
                    <a:lnTo>
                      <a:pt x="46" y="79"/>
                    </a:lnTo>
                    <a:lnTo>
                      <a:pt x="45" y="77"/>
                    </a:lnTo>
                    <a:lnTo>
                      <a:pt x="43" y="75"/>
                    </a:lnTo>
                    <a:lnTo>
                      <a:pt x="41" y="73"/>
                    </a:lnTo>
                    <a:lnTo>
                      <a:pt x="41" y="69"/>
                    </a:lnTo>
                    <a:lnTo>
                      <a:pt x="39" y="66"/>
                    </a:lnTo>
                    <a:lnTo>
                      <a:pt x="41" y="64"/>
                    </a:lnTo>
                    <a:lnTo>
                      <a:pt x="41" y="60"/>
                    </a:lnTo>
                    <a:lnTo>
                      <a:pt x="43" y="58"/>
                    </a:lnTo>
                    <a:lnTo>
                      <a:pt x="45" y="56"/>
                    </a:lnTo>
                    <a:lnTo>
                      <a:pt x="46" y="54"/>
                    </a:lnTo>
                    <a:lnTo>
                      <a:pt x="48" y="52"/>
                    </a:lnTo>
                    <a:lnTo>
                      <a:pt x="52" y="50"/>
                    </a:lnTo>
                    <a:lnTo>
                      <a:pt x="56" y="50"/>
                    </a:lnTo>
                    <a:close/>
                    <a:moveTo>
                      <a:pt x="256" y="46"/>
                    </a:moveTo>
                    <a:lnTo>
                      <a:pt x="259" y="46"/>
                    </a:lnTo>
                    <a:lnTo>
                      <a:pt x="263" y="46"/>
                    </a:lnTo>
                    <a:lnTo>
                      <a:pt x="267" y="48"/>
                    </a:lnTo>
                    <a:lnTo>
                      <a:pt x="271" y="52"/>
                    </a:lnTo>
                    <a:lnTo>
                      <a:pt x="273" y="54"/>
                    </a:lnTo>
                    <a:lnTo>
                      <a:pt x="275" y="58"/>
                    </a:lnTo>
                    <a:lnTo>
                      <a:pt x="277" y="62"/>
                    </a:lnTo>
                    <a:lnTo>
                      <a:pt x="277" y="66"/>
                    </a:lnTo>
                    <a:lnTo>
                      <a:pt x="277" y="69"/>
                    </a:lnTo>
                    <a:lnTo>
                      <a:pt x="275" y="73"/>
                    </a:lnTo>
                    <a:lnTo>
                      <a:pt x="273" y="77"/>
                    </a:lnTo>
                    <a:lnTo>
                      <a:pt x="271" y="81"/>
                    </a:lnTo>
                    <a:lnTo>
                      <a:pt x="267" y="83"/>
                    </a:lnTo>
                    <a:lnTo>
                      <a:pt x="263" y="85"/>
                    </a:lnTo>
                    <a:lnTo>
                      <a:pt x="259" y="87"/>
                    </a:lnTo>
                    <a:lnTo>
                      <a:pt x="256" y="87"/>
                    </a:lnTo>
                    <a:lnTo>
                      <a:pt x="252" y="87"/>
                    </a:lnTo>
                    <a:lnTo>
                      <a:pt x="248" y="85"/>
                    </a:lnTo>
                    <a:lnTo>
                      <a:pt x="244" y="83"/>
                    </a:lnTo>
                    <a:lnTo>
                      <a:pt x="242" y="81"/>
                    </a:lnTo>
                    <a:lnTo>
                      <a:pt x="238" y="77"/>
                    </a:lnTo>
                    <a:lnTo>
                      <a:pt x="236" y="73"/>
                    </a:lnTo>
                    <a:lnTo>
                      <a:pt x="236" y="69"/>
                    </a:lnTo>
                    <a:lnTo>
                      <a:pt x="236" y="66"/>
                    </a:lnTo>
                    <a:lnTo>
                      <a:pt x="236" y="62"/>
                    </a:lnTo>
                    <a:lnTo>
                      <a:pt x="236" y="58"/>
                    </a:lnTo>
                    <a:lnTo>
                      <a:pt x="238" y="54"/>
                    </a:lnTo>
                    <a:lnTo>
                      <a:pt x="242" y="52"/>
                    </a:lnTo>
                    <a:lnTo>
                      <a:pt x="244" y="48"/>
                    </a:lnTo>
                    <a:lnTo>
                      <a:pt x="248" y="46"/>
                    </a:lnTo>
                    <a:lnTo>
                      <a:pt x="252" y="46"/>
                    </a:lnTo>
                    <a:lnTo>
                      <a:pt x="256" y="46"/>
                    </a:lnTo>
                    <a:close/>
                    <a:moveTo>
                      <a:pt x="256" y="50"/>
                    </a:moveTo>
                    <a:lnTo>
                      <a:pt x="259" y="50"/>
                    </a:lnTo>
                    <a:lnTo>
                      <a:pt x="261" y="52"/>
                    </a:lnTo>
                    <a:lnTo>
                      <a:pt x="265" y="52"/>
                    </a:lnTo>
                    <a:lnTo>
                      <a:pt x="267" y="54"/>
                    </a:lnTo>
                    <a:lnTo>
                      <a:pt x="269" y="58"/>
                    </a:lnTo>
                    <a:lnTo>
                      <a:pt x="271" y="60"/>
                    </a:lnTo>
                    <a:lnTo>
                      <a:pt x="271" y="64"/>
                    </a:lnTo>
                    <a:lnTo>
                      <a:pt x="273" y="66"/>
                    </a:lnTo>
                    <a:lnTo>
                      <a:pt x="271" y="69"/>
                    </a:lnTo>
                    <a:lnTo>
                      <a:pt x="271" y="73"/>
                    </a:lnTo>
                    <a:lnTo>
                      <a:pt x="269" y="75"/>
                    </a:lnTo>
                    <a:lnTo>
                      <a:pt x="267" y="77"/>
                    </a:lnTo>
                    <a:lnTo>
                      <a:pt x="265" y="79"/>
                    </a:lnTo>
                    <a:lnTo>
                      <a:pt x="261" y="81"/>
                    </a:lnTo>
                    <a:lnTo>
                      <a:pt x="259" y="81"/>
                    </a:lnTo>
                    <a:lnTo>
                      <a:pt x="256" y="83"/>
                    </a:lnTo>
                    <a:lnTo>
                      <a:pt x="254" y="81"/>
                    </a:lnTo>
                    <a:lnTo>
                      <a:pt x="250" y="81"/>
                    </a:lnTo>
                    <a:lnTo>
                      <a:pt x="248" y="79"/>
                    </a:lnTo>
                    <a:lnTo>
                      <a:pt x="244" y="77"/>
                    </a:lnTo>
                    <a:lnTo>
                      <a:pt x="242" y="75"/>
                    </a:lnTo>
                    <a:lnTo>
                      <a:pt x="242" y="73"/>
                    </a:lnTo>
                    <a:lnTo>
                      <a:pt x="240" y="69"/>
                    </a:lnTo>
                    <a:lnTo>
                      <a:pt x="240" y="66"/>
                    </a:lnTo>
                    <a:lnTo>
                      <a:pt x="240" y="64"/>
                    </a:lnTo>
                    <a:lnTo>
                      <a:pt x="242" y="60"/>
                    </a:lnTo>
                    <a:lnTo>
                      <a:pt x="242" y="58"/>
                    </a:lnTo>
                    <a:lnTo>
                      <a:pt x="244" y="54"/>
                    </a:lnTo>
                    <a:lnTo>
                      <a:pt x="248" y="52"/>
                    </a:lnTo>
                    <a:lnTo>
                      <a:pt x="250" y="52"/>
                    </a:lnTo>
                    <a:lnTo>
                      <a:pt x="254" y="50"/>
                    </a:lnTo>
                    <a:lnTo>
                      <a:pt x="256" y="50"/>
                    </a:lnTo>
                    <a:close/>
                    <a:moveTo>
                      <a:pt x="319" y="50"/>
                    </a:moveTo>
                    <a:lnTo>
                      <a:pt x="315" y="46"/>
                    </a:lnTo>
                    <a:lnTo>
                      <a:pt x="311" y="44"/>
                    </a:lnTo>
                    <a:lnTo>
                      <a:pt x="307" y="43"/>
                    </a:lnTo>
                    <a:lnTo>
                      <a:pt x="304" y="41"/>
                    </a:lnTo>
                    <a:lnTo>
                      <a:pt x="300" y="39"/>
                    </a:lnTo>
                    <a:lnTo>
                      <a:pt x="296" y="37"/>
                    </a:lnTo>
                    <a:lnTo>
                      <a:pt x="292" y="37"/>
                    </a:lnTo>
                    <a:lnTo>
                      <a:pt x="288" y="35"/>
                    </a:lnTo>
                    <a:lnTo>
                      <a:pt x="286" y="35"/>
                    </a:lnTo>
                    <a:lnTo>
                      <a:pt x="284" y="33"/>
                    </a:lnTo>
                    <a:lnTo>
                      <a:pt x="282" y="33"/>
                    </a:lnTo>
                    <a:lnTo>
                      <a:pt x="281" y="33"/>
                    </a:lnTo>
                    <a:lnTo>
                      <a:pt x="279" y="33"/>
                    </a:lnTo>
                    <a:lnTo>
                      <a:pt x="277" y="33"/>
                    </a:lnTo>
                    <a:lnTo>
                      <a:pt x="275" y="31"/>
                    </a:lnTo>
                    <a:lnTo>
                      <a:pt x="273" y="31"/>
                    </a:lnTo>
                    <a:lnTo>
                      <a:pt x="267" y="31"/>
                    </a:lnTo>
                    <a:lnTo>
                      <a:pt x="263" y="31"/>
                    </a:lnTo>
                    <a:lnTo>
                      <a:pt x="258" y="29"/>
                    </a:lnTo>
                    <a:lnTo>
                      <a:pt x="254" y="29"/>
                    </a:lnTo>
                    <a:lnTo>
                      <a:pt x="248" y="29"/>
                    </a:lnTo>
                    <a:lnTo>
                      <a:pt x="242" y="27"/>
                    </a:lnTo>
                    <a:lnTo>
                      <a:pt x="238" y="27"/>
                    </a:lnTo>
                    <a:lnTo>
                      <a:pt x="233" y="25"/>
                    </a:lnTo>
                    <a:lnTo>
                      <a:pt x="229" y="23"/>
                    </a:lnTo>
                    <a:lnTo>
                      <a:pt x="225" y="21"/>
                    </a:lnTo>
                    <a:lnTo>
                      <a:pt x="219" y="19"/>
                    </a:lnTo>
                    <a:lnTo>
                      <a:pt x="215" y="18"/>
                    </a:lnTo>
                    <a:lnTo>
                      <a:pt x="211" y="16"/>
                    </a:lnTo>
                    <a:lnTo>
                      <a:pt x="206" y="14"/>
                    </a:lnTo>
                    <a:lnTo>
                      <a:pt x="202" y="12"/>
                    </a:lnTo>
                    <a:lnTo>
                      <a:pt x="198" y="10"/>
                    </a:lnTo>
                    <a:lnTo>
                      <a:pt x="192" y="8"/>
                    </a:lnTo>
                    <a:lnTo>
                      <a:pt x="185" y="6"/>
                    </a:lnTo>
                    <a:lnTo>
                      <a:pt x="179" y="4"/>
                    </a:lnTo>
                    <a:lnTo>
                      <a:pt x="173" y="2"/>
                    </a:lnTo>
                    <a:lnTo>
                      <a:pt x="165" y="2"/>
                    </a:lnTo>
                    <a:lnTo>
                      <a:pt x="160" y="0"/>
                    </a:lnTo>
                    <a:lnTo>
                      <a:pt x="152" y="0"/>
                    </a:lnTo>
                    <a:lnTo>
                      <a:pt x="146" y="0"/>
                    </a:lnTo>
                    <a:lnTo>
                      <a:pt x="140" y="0"/>
                    </a:lnTo>
                    <a:lnTo>
                      <a:pt x="137" y="0"/>
                    </a:lnTo>
                    <a:lnTo>
                      <a:pt x="131" y="0"/>
                    </a:lnTo>
                    <a:lnTo>
                      <a:pt x="125" y="0"/>
                    </a:lnTo>
                    <a:lnTo>
                      <a:pt x="121" y="0"/>
                    </a:lnTo>
                    <a:lnTo>
                      <a:pt x="116" y="0"/>
                    </a:lnTo>
                    <a:lnTo>
                      <a:pt x="110" y="0"/>
                    </a:lnTo>
                    <a:lnTo>
                      <a:pt x="106" y="0"/>
                    </a:lnTo>
                    <a:lnTo>
                      <a:pt x="102" y="2"/>
                    </a:lnTo>
                    <a:lnTo>
                      <a:pt x="96" y="2"/>
                    </a:lnTo>
                    <a:lnTo>
                      <a:pt x="92" y="2"/>
                    </a:lnTo>
                    <a:lnTo>
                      <a:pt x="89" y="4"/>
                    </a:lnTo>
                    <a:lnTo>
                      <a:pt x="85" y="4"/>
                    </a:lnTo>
                    <a:lnTo>
                      <a:pt x="81" y="6"/>
                    </a:lnTo>
                    <a:lnTo>
                      <a:pt x="77" y="6"/>
                    </a:lnTo>
                    <a:lnTo>
                      <a:pt x="73" y="8"/>
                    </a:lnTo>
                    <a:lnTo>
                      <a:pt x="62" y="14"/>
                    </a:lnTo>
                    <a:lnTo>
                      <a:pt x="60" y="14"/>
                    </a:lnTo>
                    <a:lnTo>
                      <a:pt x="56" y="16"/>
                    </a:lnTo>
                    <a:lnTo>
                      <a:pt x="54" y="18"/>
                    </a:lnTo>
                    <a:lnTo>
                      <a:pt x="50" y="19"/>
                    </a:lnTo>
                    <a:lnTo>
                      <a:pt x="46" y="19"/>
                    </a:lnTo>
                    <a:lnTo>
                      <a:pt x="45" y="21"/>
                    </a:lnTo>
                    <a:lnTo>
                      <a:pt x="41" y="23"/>
                    </a:lnTo>
                    <a:lnTo>
                      <a:pt x="39" y="23"/>
                    </a:lnTo>
                    <a:lnTo>
                      <a:pt x="35" y="23"/>
                    </a:lnTo>
                    <a:lnTo>
                      <a:pt x="31" y="23"/>
                    </a:lnTo>
                    <a:lnTo>
                      <a:pt x="29" y="23"/>
                    </a:lnTo>
                    <a:lnTo>
                      <a:pt x="25" y="23"/>
                    </a:lnTo>
                    <a:lnTo>
                      <a:pt x="23" y="25"/>
                    </a:lnTo>
                    <a:lnTo>
                      <a:pt x="20" y="25"/>
                    </a:lnTo>
                    <a:lnTo>
                      <a:pt x="18" y="25"/>
                    </a:lnTo>
                    <a:lnTo>
                      <a:pt x="14" y="25"/>
                    </a:lnTo>
                    <a:lnTo>
                      <a:pt x="12" y="25"/>
                    </a:lnTo>
                    <a:lnTo>
                      <a:pt x="10" y="25"/>
                    </a:lnTo>
                    <a:lnTo>
                      <a:pt x="8" y="25"/>
                    </a:lnTo>
                    <a:lnTo>
                      <a:pt x="6" y="25"/>
                    </a:lnTo>
                    <a:lnTo>
                      <a:pt x="4" y="25"/>
                    </a:lnTo>
                    <a:lnTo>
                      <a:pt x="2" y="25"/>
                    </a:lnTo>
                    <a:lnTo>
                      <a:pt x="0" y="27"/>
                    </a:lnTo>
                    <a:lnTo>
                      <a:pt x="2" y="27"/>
                    </a:lnTo>
                    <a:lnTo>
                      <a:pt x="2" y="29"/>
                    </a:lnTo>
                    <a:lnTo>
                      <a:pt x="2" y="31"/>
                    </a:lnTo>
                    <a:lnTo>
                      <a:pt x="0" y="31"/>
                    </a:lnTo>
                    <a:lnTo>
                      <a:pt x="0" y="33"/>
                    </a:lnTo>
                    <a:lnTo>
                      <a:pt x="0" y="35"/>
                    </a:lnTo>
                    <a:lnTo>
                      <a:pt x="0" y="37"/>
                    </a:lnTo>
                    <a:lnTo>
                      <a:pt x="0" y="39"/>
                    </a:lnTo>
                    <a:lnTo>
                      <a:pt x="0" y="41"/>
                    </a:lnTo>
                    <a:lnTo>
                      <a:pt x="0" y="43"/>
                    </a:lnTo>
                    <a:lnTo>
                      <a:pt x="0" y="44"/>
                    </a:lnTo>
                    <a:lnTo>
                      <a:pt x="2" y="44"/>
                    </a:lnTo>
                    <a:lnTo>
                      <a:pt x="2" y="43"/>
                    </a:lnTo>
                    <a:lnTo>
                      <a:pt x="2" y="41"/>
                    </a:lnTo>
                    <a:lnTo>
                      <a:pt x="2" y="39"/>
                    </a:lnTo>
                    <a:lnTo>
                      <a:pt x="2" y="37"/>
                    </a:lnTo>
                    <a:lnTo>
                      <a:pt x="2" y="35"/>
                    </a:lnTo>
                    <a:lnTo>
                      <a:pt x="2" y="33"/>
                    </a:lnTo>
                    <a:lnTo>
                      <a:pt x="4" y="31"/>
                    </a:lnTo>
                    <a:lnTo>
                      <a:pt x="6" y="29"/>
                    </a:lnTo>
                    <a:lnTo>
                      <a:pt x="8" y="29"/>
                    </a:lnTo>
                    <a:lnTo>
                      <a:pt x="10" y="29"/>
                    </a:lnTo>
                    <a:lnTo>
                      <a:pt x="12" y="29"/>
                    </a:lnTo>
                    <a:lnTo>
                      <a:pt x="14" y="29"/>
                    </a:lnTo>
                    <a:lnTo>
                      <a:pt x="16" y="29"/>
                    </a:lnTo>
                    <a:lnTo>
                      <a:pt x="18" y="29"/>
                    </a:lnTo>
                    <a:lnTo>
                      <a:pt x="20" y="29"/>
                    </a:lnTo>
                    <a:lnTo>
                      <a:pt x="22" y="29"/>
                    </a:lnTo>
                    <a:lnTo>
                      <a:pt x="23" y="29"/>
                    </a:lnTo>
                    <a:lnTo>
                      <a:pt x="27" y="27"/>
                    </a:lnTo>
                    <a:lnTo>
                      <a:pt x="29" y="27"/>
                    </a:lnTo>
                    <a:lnTo>
                      <a:pt x="31" y="27"/>
                    </a:lnTo>
                    <a:lnTo>
                      <a:pt x="35" y="27"/>
                    </a:lnTo>
                    <a:lnTo>
                      <a:pt x="37" y="27"/>
                    </a:lnTo>
                    <a:lnTo>
                      <a:pt x="41" y="27"/>
                    </a:lnTo>
                    <a:lnTo>
                      <a:pt x="43" y="25"/>
                    </a:lnTo>
                    <a:lnTo>
                      <a:pt x="46" y="25"/>
                    </a:lnTo>
                    <a:lnTo>
                      <a:pt x="48" y="23"/>
                    </a:lnTo>
                    <a:lnTo>
                      <a:pt x="52" y="21"/>
                    </a:lnTo>
                    <a:lnTo>
                      <a:pt x="54" y="21"/>
                    </a:lnTo>
                    <a:lnTo>
                      <a:pt x="58" y="19"/>
                    </a:lnTo>
                    <a:lnTo>
                      <a:pt x="60" y="18"/>
                    </a:lnTo>
                    <a:lnTo>
                      <a:pt x="64" y="16"/>
                    </a:lnTo>
                    <a:lnTo>
                      <a:pt x="68" y="16"/>
                    </a:lnTo>
                    <a:lnTo>
                      <a:pt x="71" y="14"/>
                    </a:lnTo>
                    <a:lnTo>
                      <a:pt x="75" y="12"/>
                    </a:lnTo>
                    <a:lnTo>
                      <a:pt x="81" y="10"/>
                    </a:lnTo>
                    <a:lnTo>
                      <a:pt x="85" y="8"/>
                    </a:lnTo>
                    <a:lnTo>
                      <a:pt x="91" y="8"/>
                    </a:lnTo>
                    <a:lnTo>
                      <a:pt x="94" y="6"/>
                    </a:lnTo>
                    <a:lnTo>
                      <a:pt x="100" y="6"/>
                    </a:lnTo>
                    <a:lnTo>
                      <a:pt x="104" y="6"/>
                    </a:lnTo>
                    <a:lnTo>
                      <a:pt x="112" y="4"/>
                    </a:lnTo>
                    <a:lnTo>
                      <a:pt x="117" y="4"/>
                    </a:lnTo>
                    <a:lnTo>
                      <a:pt x="123" y="4"/>
                    </a:lnTo>
                    <a:lnTo>
                      <a:pt x="131" y="4"/>
                    </a:lnTo>
                    <a:lnTo>
                      <a:pt x="137" y="4"/>
                    </a:lnTo>
                    <a:lnTo>
                      <a:pt x="144" y="4"/>
                    </a:lnTo>
                    <a:lnTo>
                      <a:pt x="150" y="4"/>
                    </a:lnTo>
                    <a:lnTo>
                      <a:pt x="158" y="4"/>
                    </a:lnTo>
                    <a:lnTo>
                      <a:pt x="162" y="6"/>
                    </a:lnTo>
                    <a:lnTo>
                      <a:pt x="165" y="6"/>
                    </a:lnTo>
                    <a:lnTo>
                      <a:pt x="167" y="6"/>
                    </a:lnTo>
                    <a:lnTo>
                      <a:pt x="171" y="8"/>
                    </a:lnTo>
                    <a:lnTo>
                      <a:pt x="175" y="8"/>
                    </a:lnTo>
                    <a:lnTo>
                      <a:pt x="179" y="8"/>
                    </a:lnTo>
                    <a:lnTo>
                      <a:pt x="183" y="10"/>
                    </a:lnTo>
                    <a:lnTo>
                      <a:pt x="187" y="10"/>
                    </a:lnTo>
                    <a:lnTo>
                      <a:pt x="190" y="12"/>
                    </a:lnTo>
                    <a:lnTo>
                      <a:pt x="194" y="14"/>
                    </a:lnTo>
                    <a:lnTo>
                      <a:pt x="196" y="14"/>
                    </a:lnTo>
                    <a:lnTo>
                      <a:pt x="200" y="16"/>
                    </a:lnTo>
                    <a:lnTo>
                      <a:pt x="204" y="16"/>
                    </a:lnTo>
                    <a:lnTo>
                      <a:pt x="206" y="18"/>
                    </a:lnTo>
                    <a:lnTo>
                      <a:pt x="210" y="19"/>
                    </a:lnTo>
                    <a:lnTo>
                      <a:pt x="213" y="21"/>
                    </a:lnTo>
                    <a:lnTo>
                      <a:pt x="229" y="27"/>
                    </a:lnTo>
                    <a:lnTo>
                      <a:pt x="229" y="29"/>
                    </a:lnTo>
                    <a:lnTo>
                      <a:pt x="231" y="29"/>
                    </a:lnTo>
                    <a:lnTo>
                      <a:pt x="231" y="31"/>
                    </a:lnTo>
                    <a:lnTo>
                      <a:pt x="229" y="31"/>
                    </a:lnTo>
                    <a:lnTo>
                      <a:pt x="229" y="33"/>
                    </a:lnTo>
                    <a:lnTo>
                      <a:pt x="234" y="33"/>
                    </a:lnTo>
                    <a:lnTo>
                      <a:pt x="240" y="33"/>
                    </a:lnTo>
                    <a:lnTo>
                      <a:pt x="244" y="33"/>
                    </a:lnTo>
                    <a:lnTo>
                      <a:pt x="250" y="33"/>
                    </a:lnTo>
                    <a:lnTo>
                      <a:pt x="256" y="33"/>
                    </a:lnTo>
                    <a:lnTo>
                      <a:pt x="261" y="35"/>
                    </a:lnTo>
                    <a:lnTo>
                      <a:pt x="267" y="35"/>
                    </a:lnTo>
                    <a:lnTo>
                      <a:pt x="271" y="35"/>
                    </a:lnTo>
                    <a:lnTo>
                      <a:pt x="277" y="37"/>
                    </a:lnTo>
                    <a:lnTo>
                      <a:pt x="284" y="37"/>
                    </a:lnTo>
                    <a:lnTo>
                      <a:pt x="290" y="39"/>
                    </a:lnTo>
                    <a:lnTo>
                      <a:pt x="296" y="41"/>
                    </a:lnTo>
                    <a:lnTo>
                      <a:pt x="302" y="43"/>
                    </a:lnTo>
                    <a:lnTo>
                      <a:pt x="305" y="44"/>
                    </a:lnTo>
                    <a:lnTo>
                      <a:pt x="311" y="48"/>
                    </a:lnTo>
                    <a:lnTo>
                      <a:pt x="317" y="52"/>
                    </a:lnTo>
                    <a:lnTo>
                      <a:pt x="319" y="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361" name="Freeform 98"/>
              <p:cNvSpPr>
                <a:spLocks/>
              </p:cNvSpPr>
              <p:nvPr/>
            </p:nvSpPr>
            <p:spPr bwMode="auto">
              <a:xfrm>
                <a:off x="3685" y="2393"/>
                <a:ext cx="40" cy="41"/>
              </a:xfrm>
              <a:custGeom>
                <a:avLst/>
                <a:gdLst>
                  <a:gd name="T0" fmla="*/ 21 w 40"/>
                  <a:gd name="T1" fmla="*/ 0 h 41"/>
                  <a:gd name="T2" fmla="*/ 25 w 40"/>
                  <a:gd name="T3" fmla="*/ 0 h 41"/>
                  <a:gd name="T4" fmla="*/ 29 w 40"/>
                  <a:gd name="T5" fmla="*/ 2 h 41"/>
                  <a:gd name="T6" fmla="*/ 33 w 40"/>
                  <a:gd name="T7" fmla="*/ 4 h 41"/>
                  <a:gd name="T8" fmla="*/ 34 w 40"/>
                  <a:gd name="T9" fmla="*/ 6 h 41"/>
                  <a:gd name="T10" fmla="*/ 38 w 40"/>
                  <a:gd name="T11" fmla="*/ 8 h 41"/>
                  <a:gd name="T12" fmla="*/ 40 w 40"/>
                  <a:gd name="T13" fmla="*/ 12 h 41"/>
                  <a:gd name="T14" fmla="*/ 40 w 40"/>
                  <a:gd name="T15" fmla="*/ 16 h 41"/>
                  <a:gd name="T16" fmla="*/ 40 w 40"/>
                  <a:gd name="T17" fmla="*/ 20 h 41"/>
                  <a:gd name="T18" fmla="*/ 40 w 40"/>
                  <a:gd name="T19" fmla="*/ 25 h 41"/>
                  <a:gd name="T20" fmla="*/ 40 w 40"/>
                  <a:gd name="T21" fmla="*/ 29 h 41"/>
                  <a:gd name="T22" fmla="*/ 38 w 40"/>
                  <a:gd name="T23" fmla="*/ 31 h 41"/>
                  <a:gd name="T24" fmla="*/ 34 w 40"/>
                  <a:gd name="T25" fmla="*/ 35 h 41"/>
                  <a:gd name="T26" fmla="*/ 33 w 40"/>
                  <a:gd name="T27" fmla="*/ 37 h 41"/>
                  <a:gd name="T28" fmla="*/ 29 w 40"/>
                  <a:gd name="T29" fmla="*/ 39 h 41"/>
                  <a:gd name="T30" fmla="*/ 25 w 40"/>
                  <a:gd name="T31" fmla="*/ 41 h 41"/>
                  <a:gd name="T32" fmla="*/ 21 w 40"/>
                  <a:gd name="T33" fmla="*/ 41 h 41"/>
                  <a:gd name="T34" fmla="*/ 17 w 40"/>
                  <a:gd name="T35" fmla="*/ 41 h 41"/>
                  <a:gd name="T36" fmla="*/ 13 w 40"/>
                  <a:gd name="T37" fmla="*/ 39 h 41"/>
                  <a:gd name="T38" fmla="*/ 10 w 40"/>
                  <a:gd name="T39" fmla="*/ 37 h 41"/>
                  <a:gd name="T40" fmla="*/ 6 w 40"/>
                  <a:gd name="T41" fmla="*/ 35 h 41"/>
                  <a:gd name="T42" fmla="*/ 4 w 40"/>
                  <a:gd name="T43" fmla="*/ 31 h 41"/>
                  <a:gd name="T44" fmla="*/ 2 w 40"/>
                  <a:gd name="T45" fmla="*/ 29 h 41"/>
                  <a:gd name="T46" fmla="*/ 0 w 40"/>
                  <a:gd name="T47" fmla="*/ 25 h 41"/>
                  <a:gd name="T48" fmla="*/ 0 w 40"/>
                  <a:gd name="T49" fmla="*/ 20 h 41"/>
                  <a:gd name="T50" fmla="*/ 0 w 40"/>
                  <a:gd name="T51" fmla="*/ 16 h 41"/>
                  <a:gd name="T52" fmla="*/ 2 w 40"/>
                  <a:gd name="T53" fmla="*/ 12 h 41"/>
                  <a:gd name="T54" fmla="*/ 4 w 40"/>
                  <a:gd name="T55" fmla="*/ 8 h 41"/>
                  <a:gd name="T56" fmla="*/ 6 w 40"/>
                  <a:gd name="T57" fmla="*/ 6 h 41"/>
                  <a:gd name="T58" fmla="*/ 10 w 40"/>
                  <a:gd name="T59" fmla="*/ 4 h 41"/>
                  <a:gd name="T60" fmla="*/ 13 w 40"/>
                  <a:gd name="T61" fmla="*/ 2 h 41"/>
                  <a:gd name="T62" fmla="*/ 17 w 40"/>
                  <a:gd name="T63" fmla="*/ 0 h 41"/>
                  <a:gd name="T64" fmla="*/ 21 w 40"/>
                  <a:gd name="T65" fmla="*/ 0 h 4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0"/>
                  <a:gd name="T100" fmla="*/ 0 h 41"/>
                  <a:gd name="T101" fmla="*/ 40 w 40"/>
                  <a:gd name="T102" fmla="*/ 41 h 4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0" h="41">
                    <a:moveTo>
                      <a:pt x="21" y="0"/>
                    </a:moveTo>
                    <a:lnTo>
                      <a:pt x="25" y="0"/>
                    </a:lnTo>
                    <a:lnTo>
                      <a:pt x="29" y="2"/>
                    </a:lnTo>
                    <a:lnTo>
                      <a:pt x="33" y="4"/>
                    </a:lnTo>
                    <a:lnTo>
                      <a:pt x="34" y="6"/>
                    </a:lnTo>
                    <a:lnTo>
                      <a:pt x="38" y="8"/>
                    </a:lnTo>
                    <a:lnTo>
                      <a:pt x="40" y="12"/>
                    </a:lnTo>
                    <a:lnTo>
                      <a:pt x="40" y="16"/>
                    </a:lnTo>
                    <a:lnTo>
                      <a:pt x="40" y="20"/>
                    </a:lnTo>
                    <a:lnTo>
                      <a:pt x="40" y="25"/>
                    </a:lnTo>
                    <a:lnTo>
                      <a:pt x="40" y="29"/>
                    </a:lnTo>
                    <a:lnTo>
                      <a:pt x="38" y="31"/>
                    </a:lnTo>
                    <a:lnTo>
                      <a:pt x="34" y="35"/>
                    </a:lnTo>
                    <a:lnTo>
                      <a:pt x="33" y="37"/>
                    </a:lnTo>
                    <a:lnTo>
                      <a:pt x="29" y="39"/>
                    </a:lnTo>
                    <a:lnTo>
                      <a:pt x="25" y="41"/>
                    </a:lnTo>
                    <a:lnTo>
                      <a:pt x="21" y="41"/>
                    </a:lnTo>
                    <a:lnTo>
                      <a:pt x="17" y="41"/>
                    </a:lnTo>
                    <a:lnTo>
                      <a:pt x="13" y="39"/>
                    </a:lnTo>
                    <a:lnTo>
                      <a:pt x="10" y="37"/>
                    </a:lnTo>
                    <a:lnTo>
                      <a:pt x="6" y="35"/>
                    </a:lnTo>
                    <a:lnTo>
                      <a:pt x="4" y="31"/>
                    </a:lnTo>
                    <a:lnTo>
                      <a:pt x="2" y="29"/>
                    </a:lnTo>
                    <a:lnTo>
                      <a:pt x="0" y="25"/>
                    </a:lnTo>
                    <a:lnTo>
                      <a:pt x="0" y="20"/>
                    </a:lnTo>
                    <a:lnTo>
                      <a:pt x="0" y="16"/>
                    </a:lnTo>
                    <a:lnTo>
                      <a:pt x="2" y="12"/>
                    </a:lnTo>
                    <a:lnTo>
                      <a:pt x="4" y="8"/>
                    </a:lnTo>
                    <a:lnTo>
                      <a:pt x="6" y="6"/>
                    </a:lnTo>
                    <a:lnTo>
                      <a:pt x="10" y="4"/>
                    </a:lnTo>
                    <a:lnTo>
                      <a:pt x="13" y="2"/>
                    </a:lnTo>
                    <a:lnTo>
                      <a:pt x="17" y="0"/>
                    </a:lnTo>
                    <a:lnTo>
                      <a:pt x="21"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362" name="Freeform 99"/>
              <p:cNvSpPr>
                <a:spLocks/>
              </p:cNvSpPr>
              <p:nvPr/>
            </p:nvSpPr>
            <p:spPr bwMode="auto">
              <a:xfrm>
                <a:off x="3689" y="2397"/>
                <a:ext cx="32" cy="33"/>
              </a:xfrm>
              <a:custGeom>
                <a:avLst/>
                <a:gdLst>
                  <a:gd name="T0" fmla="*/ 17 w 32"/>
                  <a:gd name="T1" fmla="*/ 0 h 33"/>
                  <a:gd name="T2" fmla="*/ 19 w 32"/>
                  <a:gd name="T3" fmla="*/ 0 h 33"/>
                  <a:gd name="T4" fmla="*/ 23 w 32"/>
                  <a:gd name="T5" fmla="*/ 2 h 33"/>
                  <a:gd name="T6" fmla="*/ 25 w 32"/>
                  <a:gd name="T7" fmla="*/ 4 h 33"/>
                  <a:gd name="T8" fmla="*/ 29 w 32"/>
                  <a:gd name="T9" fmla="*/ 6 h 33"/>
                  <a:gd name="T10" fmla="*/ 30 w 32"/>
                  <a:gd name="T11" fmla="*/ 8 h 33"/>
                  <a:gd name="T12" fmla="*/ 30 w 32"/>
                  <a:gd name="T13" fmla="*/ 10 h 33"/>
                  <a:gd name="T14" fmla="*/ 32 w 32"/>
                  <a:gd name="T15" fmla="*/ 14 h 33"/>
                  <a:gd name="T16" fmla="*/ 32 w 32"/>
                  <a:gd name="T17" fmla="*/ 16 h 33"/>
                  <a:gd name="T18" fmla="*/ 32 w 32"/>
                  <a:gd name="T19" fmla="*/ 19 h 33"/>
                  <a:gd name="T20" fmla="*/ 30 w 32"/>
                  <a:gd name="T21" fmla="*/ 23 h 33"/>
                  <a:gd name="T22" fmla="*/ 30 w 32"/>
                  <a:gd name="T23" fmla="*/ 25 h 33"/>
                  <a:gd name="T24" fmla="*/ 29 w 32"/>
                  <a:gd name="T25" fmla="*/ 27 h 33"/>
                  <a:gd name="T26" fmla="*/ 25 w 32"/>
                  <a:gd name="T27" fmla="*/ 29 h 33"/>
                  <a:gd name="T28" fmla="*/ 23 w 32"/>
                  <a:gd name="T29" fmla="*/ 31 h 33"/>
                  <a:gd name="T30" fmla="*/ 19 w 32"/>
                  <a:gd name="T31" fmla="*/ 31 h 33"/>
                  <a:gd name="T32" fmla="*/ 17 w 32"/>
                  <a:gd name="T33" fmla="*/ 33 h 33"/>
                  <a:gd name="T34" fmla="*/ 13 w 32"/>
                  <a:gd name="T35" fmla="*/ 31 h 33"/>
                  <a:gd name="T36" fmla="*/ 9 w 32"/>
                  <a:gd name="T37" fmla="*/ 31 h 33"/>
                  <a:gd name="T38" fmla="*/ 7 w 32"/>
                  <a:gd name="T39" fmla="*/ 29 h 33"/>
                  <a:gd name="T40" fmla="*/ 6 w 32"/>
                  <a:gd name="T41" fmla="*/ 27 h 33"/>
                  <a:gd name="T42" fmla="*/ 4 w 32"/>
                  <a:gd name="T43" fmla="*/ 25 h 33"/>
                  <a:gd name="T44" fmla="*/ 2 w 32"/>
                  <a:gd name="T45" fmla="*/ 23 h 33"/>
                  <a:gd name="T46" fmla="*/ 2 w 32"/>
                  <a:gd name="T47" fmla="*/ 19 h 33"/>
                  <a:gd name="T48" fmla="*/ 0 w 32"/>
                  <a:gd name="T49" fmla="*/ 16 h 33"/>
                  <a:gd name="T50" fmla="*/ 2 w 32"/>
                  <a:gd name="T51" fmla="*/ 14 h 33"/>
                  <a:gd name="T52" fmla="*/ 2 w 32"/>
                  <a:gd name="T53" fmla="*/ 10 h 33"/>
                  <a:gd name="T54" fmla="*/ 4 w 32"/>
                  <a:gd name="T55" fmla="*/ 8 h 33"/>
                  <a:gd name="T56" fmla="*/ 6 w 32"/>
                  <a:gd name="T57" fmla="*/ 6 h 33"/>
                  <a:gd name="T58" fmla="*/ 7 w 32"/>
                  <a:gd name="T59" fmla="*/ 4 h 33"/>
                  <a:gd name="T60" fmla="*/ 9 w 32"/>
                  <a:gd name="T61" fmla="*/ 2 h 33"/>
                  <a:gd name="T62" fmla="*/ 13 w 32"/>
                  <a:gd name="T63" fmla="*/ 0 h 33"/>
                  <a:gd name="T64" fmla="*/ 17 w 32"/>
                  <a:gd name="T65" fmla="*/ 0 h 3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
                  <a:gd name="T100" fmla="*/ 0 h 33"/>
                  <a:gd name="T101" fmla="*/ 32 w 32"/>
                  <a:gd name="T102" fmla="*/ 33 h 3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 h="33">
                    <a:moveTo>
                      <a:pt x="17" y="0"/>
                    </a:moveTo>
                    <a:lnTo>
                      <a:pt x="19" y="0"/>
                    </a:lnTo>
                    <a:lnTo>
                      <a:pt x="23" y="2"/>
                    </a:lnTo>
                    <a:lnTo>
                      <a:pt x="25" y="4"/>
                    </a:lnTo>
                    <a:lnTo>
                      <a:pt x="29" y="6"/>
                    </a:lnTo>
                    <a:lnTo>
                      <a:pt x="30" y="8"/>
                    </a:lnTo>
                    <a:lnTo>
                      <a:pt x="30" y="10"/>
                    </a:lnTo>
                    <a:lnTo>
                      <a:pt x="32" y="14"/>
                    </a:lnTo>
                    <a:lnTo>
                      <a:pt x="32" y="16"/>
                    </a:lnTo>
                    <a:lnTo>
                      <a:pt x="32" y="19"/>
                    </a:lnTo>
                    <a:lnTo>
                      <a:pt x="30" y="23"/>
                    </a:lnTo>
                    <a:lnTo>
                      <a:pt x="30" y="25"/>
                    </a:lnTo>
                    <a:lnTo>
                      <a:pt x="29" y="27"/>
                    </a:lnTo>
                    <a:lnTo>
                      <a:pt x="25" y="29"/>
                    </a:lnTo>
                    <a:lnTo>
                      <a:pt x="23" y="31"/>
                    </a:lnTo>
                    <a:lnTo>
                      <a:pt x="19" y="31"/>
                    </a:lnTo>
                    <a:lnTo>
                      <a:pt x="17" y="33"/>
                    </a:lnTo>
                    <a:lnTo>
                      <a:pt x="13" y="31"/>
                    </a:lnTo>
                    <a:lnTo>
                      <a:pt x="9" y="31"/>
                    </a:lnTo>
                    <a:lnTo>
                      <a:pt x="7" y="29"/>
                    </a:lnTo>
                    <a:lnTo>
                      <a:pt x="6" y="27"/>
                    </a:lnTo>
                    <a:lnTo>
                      <a:pt x="4" y="25"/>
                    </a:lnTo>
                    <a:lnTo>
                      <a:pt x="2" y="23"/>
                    </a:lnTo>
                    <a:lnTo>
                      <a:pt x="2" y="19"/>
                    </a:lnTo>
                    <a:lnTo>
                      <a:pt x="0" y="16"/>
                    </a:lnTo>
                    <a:lnTo>
                      <a:pt x="2" y="14"/>
                    </a:lnTo>
                    <a:lnTo>
                      <a:pt x="2" y="10"/>
                    </a:lnTo>
                    <a:lnTo>
                      <a:pt x="4" y="8"/>
                    </a:lnTo>
                    <a:lnTo>
                      <a:pt x="6" y="6"/>
                    </a:lnTo>
                    <a:lnTo>
                      <a:pt x="7" y="4"/>
                    </a:lnTo>
                    <a:lnTo>
                      <a:pt x="9" y="2"/>
                    </a:lnTo>
                    <a:lnTo>
                      <a:pt x="13" y="0"/>
                    </a:lnTo>
                    <a:lnTo>
                      <a:pt x="17"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363" name="Freeform 100"/>
              <p:cNvSpPr>
                <a:spLocks/>
              </p:cNvSpPr>
              <p:nvPr/>
            </p:nvSpPr>
            <p:spPr bwMode="auto">
              <a:xfrm>
                <a:off x="3886" y="2393"/>
                <a:ext cx="41" cy="41"/>
              </a:xfrm>
              <a:custGeom>
                <a:avLst/>
                <a:gdLst>
                  <a:gd name="T0" fmla="*/ 20 w 41"/>
                  <a:gd name="T1" fmla="*/ 0 h 41"/>
                  <a:gd name="T2" fmla="*/ 23 w 41"/>
                  <a:gd name="T3" fmla="*/ 0 h 41"/>
                  <a:gd name="T4" fmla="*/ 27 w 41"/>
                  <a:gd name="T5" fmla="*/ 0 h 41"/>
                  <a:gd name="T6" fmla="*/ 31 w 41"/>
                  <a:gd name="T7" fmla="*/ 2 h 41"/>
                  <a:gd name="T8" fmla="*/ 35 w 41"/>
                  <a:gd name="T9" fmla="*/ 6 h 41"/>
                  <a:gd name="T10" fmla="*/ 37 w 41"/>
                  <a:gd name="T11" fmla="*/ 8 h 41"/>
                  <a:gd name="T12" fmla="*/ 39 w 41"/>
                  <a:gd name="T13" fmla="*/ 12 h 41"/>
                  <a:gd name="T14" fmla="*/ 41 w 41"/>
                  <a:gd name="T15" fmla="*/ 16 h 41"/>
                  <a:gd name="T16" fmla="*/ 41 w 41"/>
                  <a:gd name="T17" fmla="*/ 20 h 41"/>
                  <a:gd name="T18" fmla="*/ 41 w 41"/>
                  <a:gd name="T19" fmla="*/ 23 h 41"/>
                  <a:gd name="T20" fmla="*/ 39 w 41"/>
                  <a:gd name="T21" fmla="*/ 27 h 41"/>
                  <a:gd name="T22" fmla="*/ 37 w 41"/>
                  <a:gd name="T23" fmla="*/ 31 h 41"/>
                  <a:gd name="T24" fmla="*/ 35 w 41"/>
                  <a:gd name="T25" fmla="*/ 35 h 41"/>
                  <a:gd name="T26" fmla="*/ 31 w 41"/>
                  <a:gd name="T27" fmla="*/ 37 h 41"/>
                  <a:gd name="T28" fmla="*/ 27 w 41"/>
                  <a:gd name="T29" fmla="*/ 39 h 41"/>
                  <a:gd name="T30" fmla="*/ 23 w 41"/>
                  <a:gd name="T31" fmla="*/ 41 h 41"/>
                  <a:gd name="T32" fmla="*/ 20 w 41"/>
                  <a:gd name="T33" fmla="*/ 41 h 41"/>
                  <a:gd name="T34" fmla="*/ 16 w 41"/>
                  <a:gd name="T35" fmla="*/ 41 h 41"/>
                  <a:gd name="T36" fmla="*/ 12 w 41"/>
                  <a:gd name="T37" fmla="*/ 39 h 41"/>
                  <a:gd name="T38" fmla="*/ 8 w 41"/>
                  <a:gd name="T39" fmla="*/ 37 h 41"/>
                  <a:gd name="T40" fmla="*/ 6 w 41"/>
                  <a:gd name="T41" fmla="*/ 35 h 41"/>
                  <a:gd name="T42" fmla="*/ 2 w 41"/>
                  <a:gd name="T43" fmla="*/ 31 h 41"/>
                  <a:gd name="T44" fmla="*/ 0 w 41"/>
                  <a:gd name="T45" fmla="*/ 27 h 41"/>
                  <a:gd name="T46" fmla="*/ 0 w 41"/>
                  <a:gd name="T47" fmla="*/ 23 h 41"/>
                  <a:gd name="T48" fmla="*/ 0 w 41"/>
                  <a:gd name="T49" fmla="*/ 20 h 41"/>
                  <a:gd name="T50" fmla="*/ 0 w 41"/>
                  <a:gd name="T51" fmla="*/ 16 h 41"/>
                  <a:gd name="T52" fmla="*/ 0 w 41"/>
                  <a:gd name="T53" fmla="*/ 12 h 41"/>
                  <a:gd name="T54" fmla="*/ 2 w 41"/>
                  <a:gd name="T55" fmla="*/ 8 h 41"/>
                  <a:gd name="T56" fmla="*/ 6 w 41"/>
                  <a:gd name="T57" fmla="*/ 6 h 41"/>
                  <a:gd name="T58" fmla="*/ 8 w 41"/>
                  <a:gd name="T59" fmla="*/ 2 h 41"/>
                  <a:gd name="T60" fmla="*/ 12 w 41"/>
                  <a:gd name="T61" fmla="*/ 0 h 41"/>
                  <a:gd name="T62" fmla="*/ 16 w 41"/>
                  <a:gd name="T63" fmla="*/ 0 h 41"/>
                  <a:gd name="T64" fmla="*/ 20 w 41"/>
                  <a:gd name="T65" fmla="*/ 0 h 4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41"/>
                  <a:gd name="T101" fmla="*/ 41 w 41"/>
                  <a:gd name="T102" fmla="*/ 41 h 4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41">
                    <a:moveTo>
                      <a:pt x="20" y="0"/>
                    </a:moveTo>
                    <a:lnTo>
                      <a:pt x="23" y="0"/>
                    </a:lnTo>
                    <a:lnTo>
                      <a:pt x="27" y="0"/>
                    </a:lnTo>
                    <a:lnTo>
                      <a:pt x="31" y="2"/>
                    </a:lnTo>
                    <a:lnTo>
                      <a:pt x="35" y="6"/>
                    </a:lnTo>
                    <a:lnTo>
                      <a:pt x="37" y="8"/>
                    </a:lnTo>
                    <a:lnTo>
                      <a:pt x="39" y="12"/>
                    </a:lnTo>
                    <a:lnTo>
                      <a:pt x="41" y="16"/>
                    </a:lnTo>
                    <a:lnTo>
                      <a:pt x="41" y="20"/>
                    </a:lnTo>
                    <a:lnTo>
                      <a:pt x="41" y="23"/>
                    </a:lnTo>
                    <a:lnTo>
                      <a:pt x="39" y="27"/>
                    </a:lnTo>
                    <a:lnTo>
                      <a:pt x="37" y="31"/>
                    </a:lnTo>
                    <a:lnTo>
                      <a:pt x="35" y="35"/>
                    </a:lnTo>
                    <a:lnTo>
                      <a:pt x="31" y="37"/>
                    </a:lnTo>
                    <a:lnTo>
                      <a:pt x="27" y="39"/>
                    </a:lnTo>
                    <a:lnTo>
                      <a:pt x="23" y="41"/>
                    </a:lnTo>
                    <a:lnTo>
                      <a:pt x="20" y="41"/>
                    </a:lnTo>
                    <a:lnTo>
                      <a:pt x="16" y="41"/>
                    </a:lnTo>
                    <a:lnTo>
                      <a:pt x="12" y="39"/>
                    </a:lnTo>
                    <a:lnTo>
                      <a:pt x="8" y="37"/>
                    </a:lnTo>
                    <a:lnTo>
                      <a:pt x="6" y="35"/>
                    </a:lnTo>
                    <a:lnTo>
                      <a:pt x="2" y="31"/>
                    </a:lnTo>
                    <a:lnTo>
                      <a:pt x="0" y="27"/>
                    </a:lnTo>
                    <a:lnTo>
                      <a:pt x="0" y="23"/>
                    </a:lnTo>
                    <a:lnTo>
                      <a:pt x="0" y="20"/>
                    </a:lnTo>
                    <a:lnTo>
                      <a:pt x="0" y="16"/>
                    </a:lnTo>
                    <a:lnTo>
                      <a:pt x="0" y="12"/>
                    </a:lnTo>
                    <a:lnTo>
                      <a:pt x="2" y="8"/>
                    </a:lnTo>
                    <a:lnTo>
                      <a:pt x="6" y="6"/>
                    </a:lnTo>
                    <a:lnTo>
                      <a:pt x="8" y="2"/>
                    </a:lnTo>
                    <a:lnTo>
                      <a:pt x="12" y="0"/>
                    </a:lnTo>
                    <a:lnTo>
                      <a:pt x="16" y="0"/>
                    </a:lnTo>
                    <a:lnTo>
                      <a:pt x="20"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364" name="Freeform 101"/>
              <p:cNvSpPr>
                <a:spLocks/>
              </p:cNvSpPr>
              <p:nvPr/>
            </p:nvSpPr>
            <p:spPr bwMode="auto">
              <a:xfrm>
                <a:off x="3890" y="2397"/>
                <a:ext cx="33" cy="33"/>
              </a:xfrm>
              <a:custGeom>
                <a:avLst/>
                <a:gdLst>
                  <a:gd name="T0" fmla="*/ 16 w 33"/>
                  <a:gd name="T1" fmla="*/ 0 h 33"/>
                  <a:gd name="T2" fmla="*/ 19 w 33"/>
                  <a:gd name="T3" fmla="*/ 0 h 33"/>
                  <a:gd name="T4" fmla="*/ 21 w 33"/>
                  <a:gd name="T5" fmla="*/ 2 h 33"/>
                  <a:gd name="T6" fmla="*/ 25 w 33"/>
                  <a:gd name="T7" fmla="*/ 2 h 33"/>
                  <a:gd name="T8" fmla="*/ 27 w 33"/>
                  <a:gd name="T9" fmla="*/ 4 h 33"/>
                  <a:gd name="T10" fmla="*/ 29 w 33"/>
                  <a:gd name="T11" fmla="*/ 8 h 33"/>
                  <a:gd name="T12" fmla="*/ 31 w 33"/>
                  <a:gd name="T13" fmla="*/ 10 h 33"/>
                  <a:gd name="T14" fmla="*/ 31 w 33"/>
                  <a:gd name="T15" fmla="*/ 14 h 33"/>
                  <a:gd name="T16" fmla="*/ 33 w 33"/>
                  <a:gd name="T17" fmla="*/ 16 h 33"/>
                  <a:gd name="T18" fmla="*/ 31 w 33"/>
                  <a:gd name="T19" fmla="*/ 19 h 33"/>
                  <a:gd name="T20" fmla="*/ 31 w 33"/>
                  <a:gd name="T21" fmla="*/ 23 h 33"/>
                  <a:gd name="T22" fmla="*/ 29 w 33"/>
                  <a:gd name="T23" fmla="*/ 25 h 33"/>
                  <a:gd name="T24" fmla="*/ 27 w 33"/>
                  <a:gd name="T25" fmla="*/ 27 h 33"/>
                  <a:gd name="T26" fmla="*/ 25 w 33"/>
                  <a:gd name="T27" fmla="*/ 29 h 33"/>
                  <a:gd name="T28" fmla="*/ 21 w 33"/>
                  <a:gd name="T29" fmla="*/ 31 h 33"/>
                  <a:gd name="T30" fmla="*/ 19 w 33"/>
                  <a:gd name="T31" fmla="*/ 31 h 33"/>
                  <a:gd name="T32" fmla="*/ 16 w 33"/>
                  <a:gd name="T33" fmla="*/ 33 h 33"/>
                  <a:gd name="T34" fmla="*/ 14 w 33"/>
                  <a:gd name="T35" fmla="*/ 31 h 33"/>
                  <a:gd name="T36" fmla="*/ 10 w 33"/>
                  <a:gd name="T37" fmla="*/ 31 h 33"/>
                  <a:gd name="T38" fmla="*/ 8 w 33"/>
                  <a:gd name="T39" fmla="*/ 29 h 33"/>
                  <a:gd name="T40" fmla="*/ 4 w 33"/>
                  <a:gd name="T41" fmla="*/ 27 h 33"/>
                  <a:gd name="T42" fmla="*/ 2 w 33"/>
                  <a:gd name="T43" fmla="*/ 25 h 33"/>
                  <a:gd name="T44" fmla="*/ 2 w 33"/>
                  <a:gd name="T45" fmla="*/ 23 h 33"/>
                  <a:gd name="T46" fmla="*/ 0 w 33"/>
                  <a:gd name="T47" fmla="*/ 19 h 33"/>
                  <a:gd name="T48" fmla="*/ 0 w 33"/>
                  <a:gd name="T49" fmla="*/ 16 h 33"/>
                  <a:gd name="T50" fmla="*/ 0 w 33"/>
                  <a:gd name="T51" fmla="*/ 14 h 33"/>
                  <a:gd name="T52" fmla="*/ 2 w 33"/>
                  <a:gd name="T53" fmla="*/ 10 h 33"/>
                  <a:gd name="T54" fmla="*/ 2 w 33"/>
                  <a:gd name="T55" fmla="*/ 8 h 33"/>
                  <a:gd name="T56" fmla="*/ 4 w 33"/>
                  <a:gd name="T57" fmla="*/ 4 h 33"/>
                  <a:gd name="T58" fmla="*/ 8 w 33"/>
                  <a:gd name="T59" fmla="*/ 2 h 33"/>
                  <a:gd name="T60" fmla="*/ 10 w 33"/>
                  <a:gd name="T61" fmla="*/ 2 h 33"/>
                  <a:gd name="T62" fmla="*/ 14 w 33"/>
                  <a:gd name="T63" fmla="*/ 0 h 33"/>
                  <a:gd name="T64" fmla="*/ 16 w 33"/>
                  <a:gd name="T65" fmla="*/ 0 h 3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
                  <a:gd name="T100" fmla="*/ 0 h 33"/>
                  <a:gd name="T101" fmla="*/ 33 w 33"/>
                  <a:gd name="T102" fmla="*/ 33 h 3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 h="33">
                    <a:moveTo>
                      <a:pt x="16" y="0"/>
                    </a:moveTo>
                    <a:lnTo>
                      <a:pt x="19" y="0"/>
                    </a:lnTo>
                    <a:lnTo>
                      <a:pt x="21" y="2"/>
                    </a:lnTo>
                    <a:lnTo>
                      <a:pt x="25" y="2"/>
                    </a:lnTo>
                    <a:lnTo>
                      <a:pt x="27" y="4"/>
                    </a:lnTo>
                    <a:lnTo>
                      <a:pt x="29" y="8"/>
                    </a:lnTo>
                    <a:lnTo>
                      <a:pt x="31" y="10"/>
                    </a:lnTo>
                    <a:lnTo>
                      <a:pt x="31" y="14"/>
                    </a:lnTo>
                    <a:lnTo>
                      <a:pt x="33" y="16"/>
                    </a:lnTo>
                    <a:lnTo>
                      <a:pt x="31" y="19"/>
                    </a:lnTo>
                    <a:lnTo>
                      <a:pt x="31" y="23"/>
                    </a:lnTo>
                    <a:lnTo>
                      <a:pt x="29" y="25"/>
                    </a:lnTo>
                    <a:lnTo>
                      <a:pt x="27" y="27"/>
                    </a:lnTo>
                    <a:lnTo>
                      <a:pt x="25" y="29"/>
                    </a:lnTo>
                    <a:lnTo>
                      <a:pt x="21" y="31"/>
                    </a:lnTo>
                    <a:lnTo>
                      <a:pt x="19" y="31"/>
                    </a:lnTo>
                    <a:lnTo>
                      <a:pt x="16" y="33"/>
                    </a:lnTo>
                    <a:lnTo>
                      <a:pt x="14" y="31"/>
                    </a:lnTo>
                    <a:lnTo>
                      <a:pt x="10" y="31"/>
                    </a:lnTo>
                    <a:lnTo>
                      <a:pt x="8" y="29"/>
                    </a:lnTo>
                    <a:lnTo>
                      <a:pt x="4" y="27"/>
                    </a:lnTo>
                    <a:lnTo>
                      <a:pt x="2" y="25"/>
                    </a:lnTo>
                    <a:lnTo>
                      <a:pt x="2" y="23"/>
                    </a:lnTo>
                    <a:lnTo>
                      <a:pt x="0" y="19"/>
                    </a:lnTo>
                    <a:lnTo>
                      <a:pt x="0" y="16"/>
                    </a:lnTo>
                    <a:lnTo>
                      <a:pt x="0" y="14"/>
                    </a:lnTo>
                    <a:lnTo>
                      <a:pt x="2" y="10"/>
                    </a:lnTo>
                    <a:lnTo>
                      <a:pt x="2" y="8"/>
                    </a:lnTo>
                    <a:lnTo>
                      <a:pt x="4" y="4"/>
                    </a:lnTo>
                    <a:lnTo>
                      <a:pt x="8" y="2"/>
                    </a:lnTo>
                    <a:lnTo>
                      <a:pt x="10" y="2"/>
                    </a:lnTo>
                    <a:lnTo>
                      <a:pt x="14" y="0"/>
                    </a:lnTo>
                    <a:lnTo>
                      <a:pt x="16"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365" name="Freeform 102"/>
              <p:cNvSpPr>
                <a:spLocks/>
              </p:cNvSpPr>
              <p:nvPr/>
            </p:nvSpPr>
            <p:spPr bwMode="auto">
              <a:xfrm>
                <a:off x="3650" y="2347"/>
                <a:ext cx="319" cy="52"/>
              </a:xfrm>
              <a:custGeom>
                <a:avLst/>
                <a:gdLst>
                  <a:gd name="T0" fmla="*/ 307 w 319"/>
                  <a:gd name="T1" fmla="*/ 43 h 52"/>
                  <a:gd name="T2" fmla="*/ 292 w 319"/>
                  <a:gd name="T3" fmla="*/ 37 h 52"/>
                  <a:gd name="T4" fmla="*/ 282 w 319"/>
                  <a:gd name="T5" fmla="*/ 33 h 52"/>
                  <a:gd name="T6" fmla="*/ 275 w 319"/>
                  <a:gd name="T7" fmla="*/ 31 h 52"/>
                  <a:gd name="T8" fmla="*/ 258 w 319"/>
                  <a:gd name="T9" fmla="*/ 29 h 52"/>
                  <a:gd name="T10" fmla="*/ 238 w 319"/>
                  <a:gd name="T11" fmla="*/ 27 h 52"/>
                  <a:gd name="T12" fmla="*/ 219 w 319"/>
                  <a:gd name="T13" fmla="*/ 19 h 52"/>
                  <a:gd name="T14" fmla="*/ 202 w 319"/>
                  <a:gd name="T15" fmla="*/ 12 h 52"/>
                  <a:gd name="T16" fmla="*/ 179 w 319"/>
                  <a:gd name="T17" fmla="*/ 4 h 52"/>
                  <a:gd name="T18" fmla="*/ 152 w 319"/>
                  <a:gd name="T19" fmla="*/ 0 h 52"/>
                  <a:gd name="T20" fmla="*/ 131 w 319"/>
                  <a:gd name="T21" fmla="*/ 0 h 52"/>
                  <a:gd name="T22" fmla="*/ 110 w 319"/>
                  <a:gd name="T23" fmla="*/ 0 h 52"/>
                  <a:gd name="T24" fmla="*/ 92 w 319"/>
                  <a:gd name="T25" fmla="*/ 2 h 52"/>
                  <a:gd name="T26" fmla="*/ 77 w 319"/>
                  <a:gd name="T27" fmla="*/ 6 h 52"/>
                  <a:gd name="T28" fmla="*/ 56 w 319"/>
                  <a:gd name="T29" fmla="*/ 16 h 52"/>
                  <a:gd name="T30" fmla="*/ 45 w 319"/>
                  <a:gd name="T31" fmla="*/ 21 h 52"/>
                  <a:gd name="T32" fmla="*/ 31 w 319"/>
                  <a:gd name="T33" fmla="*/ 23 h 52"/>
                  <a:gd name="T34" fmla="*/ 20 w 319"/>
                  <a:gd name="T35" fmla="*/ 25 h 52"/>
                  <a:gd name="T36" fmla="*/ 12 w 319"/>
                  <a:gd name="T37" fmla="*/ 25 h 52"/>
                  <a:gd name="T38" fmla="*/ 6 w 319"/>
                  <a:gd name="T39" fmla="*/ 25 h 52"/>
                  <a:gd name="T40" fmla="*/ 0 w 319"/>
                  <a:gd name="T41" fmla="*/ 27 h 52"/>
                  <a:gd name="T42" fmla="*/ 2 w 319"/>
                  <a:gd name="T43" fmla="*/ 29 h 52"/>
                  <a:gd name="T44" fmla="*/ 0 w 319"/>
                  <a:gd name="T45" fmla="*/ 31 h 52"/>
                  <a:gd name="T46" fmla="*/ 0 w 319"/>
                  <a:gd name="T47" fmla="*/ 33 h 52"/>
                  <a:gd name="T48" fmla="*/ 0 w 319"/>
                  <a:gd name="T49" fmla="*/ 37 h 52"/>
                  <a:gd name="T50" fmla="*/ 0 w 319"/>
                  <a:gd name="T51" fmla="*/ 41 h 52"/>
                  <a:gd name="T52" fmla="*/ 2 w 319"/>
                  <a:gd name="T53" fmla="*/ 44 h 52"/>
                  <a:gd name="T54" fmla="*/ 2 w 319"/>
                  <a:gd name="T55" fmla="*/ 43 h 52"/>
                  <a:gd name="T56" fmla="*/ 2 w 319"/>
                  <a:gd name="T57" fmla="*/ 41 h 52"/>
                  <a:gd name="T58" fmla="*/ 2 w 319"/>
                  <a:gd name="T59" fmla="*/ 33 h 52"/>
                  <a:gd name="T60" fmla="*/ 10 w 319"/>
                  <a:gd name="T61" fmla="*/ 29 h 52"/>
                  <a:gd name="T62" fmla="*/ 16 w 319"/>
                  <a:gd name="T63" fmla="*/ 29 h 52"/>
                  <a:gd name="T64" fmla="*/ 23 w 319"/>
                  <a:gd name="T65" fmla="*/ 29 h 52"/>
                  <a:gd name="T66" fmla="*/ 35 w 319"/>
                  <a:gd name="T67" fmla="*/ 27 h 52"/>
                  <a:gd name="T68" fmla="*/ 46 w 319"/>
                  <a:gd name="T69" fmla="*/ 25 h 52"/>
                  <a:gd name="T70" fmla="*/ 58 w 319"/>
                  <a:gd name="T71" fmla="*/ 19 h 52"/>
                  <a:gd name="T72" fmla="*/ 71 w 319"/>
                  <a:gd name="T73" fmla="*/ 14 h 52"/>
                  <a:gd name="T74" fmla="*/ 91 w 319"/>
                  <a:gd name="T75" fmla="*/ 8 h 52"/>
                  <a:gd name="T76" fmla="*/ 112 w 319"/>
                  <a:gd name="T77" fmla="*/ 4 h 52"/>
                  <a:gd name="T78" fmla="*/ 137 w 319"/>
                  <a:gd name="T79" fmla="*/ 4 h 52"/>
                  <a:gd name="T80" fmla="*/ 162 w 319"/>
                  <a:gd name="T81" fmla="*/ 6 h 52"/>
                  <a:gd name="T82" fmla="*/ 175 w 319"/>
                  <a:gd name="T83" fmla="*/ 8 h 52"/>
                  <a:gd name="T84" fmla="*/ 190 w 319"/>
                  <a:gd name="T85" fmla="*/ 12 h 52"/>
                  <a:gd name="T86" fmla="*/ 204 w 319"/>
                  <a:gd name="T87" fmla="*/ 16 h 52"/>
                  <a:gd name="T88" fmla="*/ 229 w 319"/>
                  <a:gd name="T89" fmla="*/ 27 h 52"/>
                  <a:gd name="T90" fmla="*/ 229 w 319"/>
                  <a:gd name="T91" fmla="*/ 29 h 52"/>
                  <a:gd name="T92" fmla="*/ 231 w 319"/>
                  <a:gd name="T93" fmla="*/ 31 h 52"/>
                  <a:gd name="T94" fmla="*/ 229 w 319"/>
                  <a:gd name="T95" fmla="*/ 31 h 52"/>
                  <a:gd name="T96" fmla="*/ 229 w 319"/>
                  <a:gd name="T97" fmla="*/ 33 h 52"/>
                  <a:gd name="T98" fmla="*/ 250 w 319"/>
                  <a:gd name="T99" fmla="*/ 33 h 52"/>
                  <a:gd name="T100" fmla="*/ 271 w 319"/>
                  <a:gd name="T101" fmla="*/ 35 h 52"/>
                  <a:gd name="T102" fmla="*/ 296 w 319"/>
                  <a:gd name="T103" fmla="*/ 41 h 52"/>
                  <a:gd name="T104" fmla="*/ 317 w 319"/>
                  <a:gd name="T105" fmla="*/ 52 h 5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19"/>
                  <a:gd name="T160" fmla="*/ 0 h 52"/>
                  <a:gd name="T161" fmla="*/ 319 w 319"/>
                  <a:gd name="T162" fmla="*/ 52 h 5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19" h="52">
                    <a:moveTo>
                      <a:pt x="319" y="50"/>
                    </a:moveTo>
                    <a:lnTo>
                      <a:pt x="315" y="46"/>
                    </a:lnTo>
                    <a:lnTo>
                      <a:pt x="311" y="44"/>
                    </a:lnTo>
                    <a:lnTo>
                      <a:pt x="307" y="43"/>
                    </a:lnTo>
                    <a:lnTo>
                      <a:pt x="304" y="41"/>
                    </a:lnTo>
                    <a:lnTo>
                      <a:pt x="300" y="39"/>
                    </a:lnTo>
                    <a:lnTo>
                      <a:pt x="296" y="37"/>
                    </a:lnTo>
                    <a:lnTo>
                      <a:pt x="292" y="37"/>
                    </a:lnTo>
                    <a:lnTo>
                      <a:pt x="288" y="35"/>
                    </a:lnTo>
                    <a:lnTo>
                      <a:pt x="286" y="35"/>
                    </a:lnTo>
                    <a:lnTo>
                      <a:pt x="284" y="33"/>
                    </a:lnTo>
                    <a:lnTo>
                      <a:pt x="282" y="33"/>
                    </a:lnTo>
                    <a:lnTo>
                      <a:pt x="281" y="33"/>
                    </a:lnTo>
                    <a:lnTo>
                      <a:pt x="279" y="33"/>
                    </a:lnTo>
                    <a:lnTo>
                      <a:pt x="277" y="33"/>
                    </a:lnTo>
                    <a:lnTo>
                      <a:pt x="275" y="31"/>
                    </a:lnTo>
                    <a:lnTo>
                      <a:pt x="273" y="31"/>
                    </a:lnTo>
                    <a:lnTo>
                      <a:pt x="267" y="31"/>
                    </a:lnTo>
                    <a:lnTo>
                      <a:pt x="263" y="31"/>
                    </a:lnTo>
                    <a:lnTo>
                      <a:pt x="258" y="29"/>
                    </a:lnTo>
                    <a:lnTo>
                      <a:pt x="254" y="29"/>
                    </a:lnTo>
                    <a:lnTo>
                      <a:pt x="248" y="29"/>
                    </a:lnTo>
                    <a:lnTo>
                      <a:pt x="242" y="27"/>
                    </a:lnTo>
                    <a:lnTo>
                      <a:pt x="238" y="27"/>
                    </a:lnTo>
                    <a:lnTo>
                      <a:pt x="233" y="25"/>
                    </a:lnTo>
                    <a:lnTo>
                      <a:pt x="229" y="23"/>
                    </a:lnTo>
                    <a:lnTo>
                      <a:pt x="225" y="21"/>
                    </a:lnTo>
                    <a:lnTo>
                      <a:pt x="219" y="19"/>
                    </a:lnTo>
                    <a:lnTo>
                      <a:pt x="215" y="18"/>
                    </a:lnTo>
                    <a:lnTo>
                      <a:pt x="211" y="16"/>
                    </a:lnTo>
                    <a:lnTo>
                      <a:pt x="206" y="14"/>
                    </a:lnTo>
                    <a:lnTo>
                      <a:pt x="202" y="12"/>
                    </a:lnTo>
                    <a:lnTo>
                      <a:pt x="198" y="10"/>
                    </a:lnTo>
                    <a:lnTo>
                      <a:pt x="192" y="8"/>
                    </a:lnTo>
                    <a:lnTo>
                      <a:pt x="185" y="6"/>
                    </a:lnTo>
                    <a:lnTo>
                      <a:pt x="179" y="4"/>
                    </a:lnTo>
                    <a:lnTo>
                      <a:pt x="173" y="2"/>
                    </a:lnTo>
                    <a:lnTo>
                      <a:pt x="165" y="2"/>
                    </a:lnTo>
                    <a:lnTo>
                      <a:pt x="160" y="0"/>
                    </a:lnTo>
                    <a:lnTo>
                      <a:pt x="152" y="0"/>
                    </a:lnTo>
                    <a:lnTo>
                      <a:pt x="146" y="0"/>
                    </a:lnTo>
                    <a:lnTo>
                      <a:pt x="140" y="0"/>
                    </a:lnTo>
                    <a:lnTo>
                      <a:pt x="137" y="0"/>
                    </a:lnTo>
                    <a:lnTo>
                      <a:pt x="131" y="0"/>
                    </a:lnTo>
                    <a:lnTo>
                      <a:pt x="125" y="0"/>
                    </a:lnTo>
                    <a:lnTo>
                      <a:pt x="121" y="0"/>
                    </a:lnTo>
                    <a:lnTo>
                      <a:pt x="116" y="0"/>
                    </a:lnTo>
                    <a:lnTo>
                      <a:pt x="110" y="0"/>
                    </a:lnTo>
                    <a:lnTo>
                      <a:pt x="106" y="0"/>
                    </a:lnTo>
                    <a:lnTo>
                      <a:pt x="102" y="2"/>
                    </a:lnTo>
                    <a:lnTo>
                      <a:pt x="96" y="2"/>
                    </a:lnTo>
                    <a:lnTo>
                      <a:pt x="92" y="2"/>
                    </a:lnTo>
                    <a:lnTo>
                      <a:pt x="89" y="4"/>
                    </a:lnTo>
                    <a:lnTo>
                      <a:pt x="85" y="4"/>
                    </a:lnTo>
                    <a:lnTo>
                      <a:pt x="81" y="6"/>
                    </a:lnTo>
                    <a:lnTo>
                      <a:pt x="77" y="6"/>
                    </a:lnTo>
                    <a:lnTo>
                      <a:pt x="73" y="8"/>
                    </a:lnTo>
                    <a:lnTo>
                      <a:pt x="62" y="14"/>
                    </a:lnTo>
                    <a:lnTo>
                      <a:pt x="60" y="14"/>
                    </a:lnTo>
                    <a:lnTo>
                      <a:pt x="56" y="16"/>
                    </a:lnTo>
                    <a:lnTo>
                      <a:pt x="54" y="18"/>
                    </a:lnTo>
                    <a:lnTo>
                      <a:pt x="50" y="19"/>
                    </a:lnTo>
                    <a:lnTo>
                      <a:pt x="46" y="19"/>
                    </a:lnTo>
                    <a:lnTo>
                      <a:pt x="45" y="21"/>
                    </a:lnTo>
                    <a:lnTo>
                      <a:pt x="41" y="23"/>
                    </a:lnTo>
                    <a:lnTo>
                      <a:pt x="39" y="23"/>
                    </a:lnTo>
                    <a:lnTo>
                      <a:pt x="35" y="23"/>
                    </a:lnTo>
                    <a:lnTo>
                      <a:pt x="31" y="23"/>
                    </a:lnTo>
                    <a:lnTo>
                      <a:pt x="29" y="23"/>
                    </a:lnTo>
                    <a:lnTo>
                      <a:pt x="25" y="23"/>
                    </a:lnTo>
                    <a:lnTo>
                      <a:pt x="23" y="25"/>
                    </a:lnTo>
                    <a:lnTo>
                      <a:pt x="20" y="25"/>
                    </a:lnTo>
                    <a:lnTo>
                      <a:pt x="18" y="25"/>
                    </a:lnTo>
                    <a:lnTo>
                      <a:pt x="14" y="25"/>
                    </a:lnTo>
                    <a:lnTo>
                      <a:pt x="12" y="25"/>
                    </a:lnTo>
                    <a:lnTo>
                      <a:pt x="10" y="25"/>
                    </a:lnTo>
                    <a:lnTo>
                      <a:pt x="8" y="25"/>
                    </a:lnTo>
                    <a:lnTo>
                      <a:pt x="6" y="25"/>
                    </a:lnTo>
                    <a:lnTo>
                      <a:pt x="4" y="25"/>
                    </a:lnTo>
                    <a:lnTo>
                      <a:pt x="2" y="25"/>
                    </a:lnTo>
                    <a:lnTo>
                      <a:pt x="0" y="27"/>
                    </a:lnTo>
                    <a:lnTo>
                      <a:pt x="2" y="27"/>
                    </a:lnTo>
                    <a:lnTo>
                      <a:pt x="2" y="29"/>
                    </a:lnTo>
                    <a:lnTo>
                      <a:pt x="2" y="31"/>
                    </a:lnTo>
                    <a:lnTo>
                      <a:pt x="0" y="31"/>
                    </a:lnTo>
                    <a:lnTo>
                      <a:pt x="0" y="33"/>
                    </a:lnTo>
                    <a:lnTo>
                      <a:pt x="0" y="35"/>
                    </a:lnTo>
                    <a:lnTo>
                      <a:pt x="0" y="37"/>
                    </a:lnTo>
                    <a:lnTo>
                      <a:pt x="0" y="39"/>
                    </a:lnTo>
                    <a:lnTo>
                      <a:pt x="0" y="41"/>
                    </a:lnTo>
                    <a:lnTo>
                      <a:pt x="0" y="43"/>
                    </a:lnTo>
                    <a:lnTo>
                      <a:pt x="0" y="44"/>
                    </a:lnTo>
                    <a:lnTo>
                      <a:pt x="2" y="44"/>
                    </a:lnTo>
                    <a:lnTo>
                      <a:pt x="2" y="43"/>
                    </a:lnTo>
                    <a:lnTo>
                      <a:pt x="2" y="41"/>
                    </a:lnTo>
                    <a:lnTo>
                      <a:pt x="2" y="39"/>
                    </a:lnTo>
                    <a:lnTo>
                      <a:pt x="2" y="37"/>
                    </a:lnTo>
                    <a:lnTo>
                      <a:pt x="2" y="35"/>
                    </a:lnTo>
                    <a:lnTo>
                      <a:pt x="2" y="33"/>
                    </a:lnTo>
                    <a:lnTo>
                      <a:pt x="4" y="31"/>
                    </a:lnTo>
                    <a:lnTo>
                      <a:pt x="6" y="29"/>
                    </a:lnTo>
                    <a:lnTo>
                      <a:pt x="8" y="29"/>
                    </a:lnTo>
                    <a:lnTo>
                      <a:pt x="10" y="29"/>
                    </a:lnTo>
                    <a:lnTo>
                      <a:pt x="12" y="29"/>
                    </a:lnTo>
                    <a:lnTo>
                      <a:pt x="14" y="29"/>
                    </a:lnTo>
                    <a:lnTo>
                      <a:pt x="16" y="29"/>
                    </a:lnTo>
                    <a:lnTo>
                      <a:pt x="18" y="29"/>
                    </a:lnTo>
                    <a:lnTo>
                      <a:pt x="20" y="29"/>
                    </a:lnTo>
                    <a:lnTo>
                      <a:pt x="22" y="29"/>
                    </a:lnTo>
                    <a:lnTo>
                      <a:pt x="23" y="29"/>
                    </a:lnTo>
                    <a:lnTo>
                      <a:pt x="27" y="27"/>
                    </a:lnTo>
                    <a:lnTo>
                      <a:pt x="29" y="27"/>
                    </a:lnTo>
                    <a:lnTo>
                      <a:pt x="31" y="27"/>
                    </a:lnTo>
                    <a:lnTo>
                      <a:pt x="35" y="27"/>
                    </a:lnTo>
                    <a:lnTo>
                      <a:pt x="37" y="27"/>
                    </a:lnTo>
                    <a:lnTo>
                      <a:pt x="41" y="27"/>
                    </a:lnTo>
                    <a:lnTo>
                      <a:pt x="43" y="25"/>
                    </a:lnTo>
                    <a:lnTo>
                      <a:pt x="46" y="25"/>
                    </a:lnTo>
                    <a:lnTo>
                      <a:pt x="48" y="23"/>
                    </a:lnTo>
                    <a:lnTo>
                      <a:pt x="52" y="21"/>
                    </a:lnTo>
                    <a:lnTo>
                      <a:pt x="54" y="21"/>
                    </a:lnTo>
                    <a:lnTo>
                      <a:pt x="58" y="19"/>
                    </a:lnTo>
                    <a:lnTo>
                      <a:pt x="60" y="18"/>
                    </a:lnTo>
                    <a:lnTo>
                      <a:pt x="64" y="16"/>
                    </a:lnTo>
                    <a:lnTo>
                      <a:pt x="68" y="16"/>
                    </a:lnTo>
                    <a:lnTo>
                      <a:pt x="71" y="14"/>
                    </a:lnTo>
                    <a:lnTo>
                      <a:pt x="75" y="12"/>
                    </a:lnTo>
                    <a:lnTo>
                      <a:pt x="81" y="10"/>
                    </a:lnTo>
                    <a:lnTo>
                      <a:pt x="85" y="8"/>
                    </a:lnTo>
                    <a:lnTo>
                      <a:pt x="91" y="8"/>
                    </a:lnTo>
                    <a:lnTo>
                      <a:pt x="94" y="6"/>
                    </a:lnTo>
                    <a:lnTo>
                      <a:pt x="100" y="6"/>
                    </a:lnTo>
                    <a:lnTo>
                      <a:pt x="104" y="6"/>
                    </a:lnTo>
                    <a:lnTo>
                      <a:pt x="112" y="4"/>
                    </a:lnTo>
                    <a:lnTo>
                      <a:pt x="117" y="4"/>
                    </a:lnTo>
                    <a:lnTo>
                      <a:pt x="123" y="4"/>
                    </a:lnTo>
                    <a:lnTo>
                      <a:pt x="131" y="4"/>
                    </a:lnTo>
                    <a:lnTo>
                      <a:pt x="137" y="4"/>
                    </a:lnTo>
                    <a:lnTo>
                      <a:pt x="144" y="4"/>
                    </a:lnTo>
                    <a:lnTo>
                      <a:pt x="150" y="4"/>
                    </a:lnTo>
                    <a:lnTo>
                      <a:pt x="158" y="4"/>
                    </a:lnTo>
                    <a:lnTo>
                      <a:pt x="162" y="6"/>
                    </a:lnTo>
                    <a:lnTo>
                      <a:pt x="165" y="6"/>
                    </a:lnTo>
                    <a:lnTo>
                      <a:pt x="167" y="6"/>
                    </a:lnTo>
                    <a:lnTo>
                      <a:pt x="171" y="8"/>
                    </a:lnTo>
                    <a:lnTo>
                      <a:pt x="175" y="8"/>
                    </a:lnTo>
                    <a:lnTo>
                      <a:pt x="179" y="8"/>
                    </a:lnTo>
                    <a:lnTo>
                      <a:pt x="183" y="10"/>
                    </a:lnTo>
                    <a:lnTo>
                      <a:pt x="187" y="10"/>
                    </a:lnTo>
                    <a:lnTo>
                      <a:pt x="190" y="12"/>
                    </a:lnTo>
                    <a:lnTo>
                      <a:pt x="194" y="14"/>
                    </a:lnTo>
                    <a:lnTo>
                      <a:pt x="196" y="14"/>
                    </a:lnTo>
                    <a:lnTo>
                      <a:pt x="200" y="16"/>
                    </a:lnTo>
                    <a:lnTo>
                      <a:pt x="204" y="16"/>
                    </a:lnTo>
                    <a:lnTo>
                      <a:pt x="206" y="18"/>
                    </a:lnTo>
                    <a:lnTo>
                      <a:pt x="210" y="19"/>
                    </a:lnTo>
                    <a:lnTo>
                      <a:pt x="213" y="21"/>
                    </a:lnTo>
                    <a:lnTo>
                      <a:pt x="229" y="27"/>
                    </a:lnTo>
                    <a:lnTo>
                      <a:pt x="229" y="29"/>
                    </a:lnTo>
                    <a:lnTo>
                      <a:pt x="231" y="29"/>
                    </a:lnTo>
                    <a:lnTo>
                      <a:pt x="231" y="31"/>
                    </a:lnTo>
                    <a:lnTo>
                      <a:pt x="229" y="31"/>
                    </a:lnTo>
                    <a:lnTo>
                      <a:pt x="229" y="33"/>
                    </a:lnTo>
                    <a:lnTo>
                      <a:pt x="234" y="33"/>
                    </a:lnTo>
                    <a:lnTo>
                      <a:pt x="240" y="33"/>
                    </a:lnTo>
                    <a:lnTo>
                      <a:pt x="244" y="33"/>
                    </a:lnTo>
                    <a:lnTo>
                      <a:pt x="250" y="33"/>
                    </a:lnTo>
                    <a:lnTo>
                      <a:pt x="256" y="33"/>
                    </a:lnTo>
                    <a:lnTo>
                      <a:pt x="261" y="35"/>
                    </a:lnTo>
                    <a:lnTo>
                      <a:pt x="267" y="35"/>
                    </a:lnTo>
                    <a:lnTo>
                      <a:pt x="271" y="35"/>
                    </a:lnTo>
                    <a:lnTo>
                      <a:pt x="277" y="37"/>
                    </a:lnTo>
                    <a:lnTo>
                      <a:pt x="284" y="37"/>
                    </a:lnTo>
                    <a:lnTo>
                      <a:pt x="290" y="39"/>
                    </a:lnTo>
                    <a:lnTo>
                      <a:pt x="296" y="41"/>
                    </a:lnTo>
                    <a:lnTo>
                      <a:pt x="302" y="43"/>
                    </a:lnTo>
                    <a:lnTo>
                      <a:pt x="305" y="44"/>
                    </a:lnTo>
                    <a:lnTo>
                      <a:pt x="311" y="48"/>
                    </a:lnTo>
                    <a:lnTo>
                      <a:pt x="317" y="52"/>
                    </a:lnTo>
                    <a:lnTo>
                      <a:pt x="319" y="5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342900" fontAlgn="base">
                  <a:spcBef>
                    <a:spcPct val="0"/>
                  </a:spcBef>
                  <a:spcAft>
                    <a:spcPct val="0"/>
                  </a:spcAft>
                </a:pPr>
                <a:endParaRPr lang="en-US" sz="1013">
                  <a:solidFill>
                    <a:srgbClr val="FFFFFF"/>
                  </a:solidFill>
                </a:endParaRPr>
              </a:p>
            </p:txBody>
          </p:sp>
        </p:grpSp>
        <p:sp>
          <p:nvSpPr>
            <p:cNvPr id="5347" name="Rectangle 103"/>
            <p:cNvSpPr>
              <a:spLocks noChangeArrowheads="1"/>
            </p:cNvSpPr>
            <p:nvPr/>
          </p:nvSpPr>
          <p:spPr bwMode="auto">
            <a:xfrm>
              <a:off x="4224" y="1783"/>
              <a:ext cx="49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342900" fontAlgn="base">
                <a:spcBef>
                  <a:spcPct val="0"/>
                </a:spcBef>
                <a:spcAft>
                  <a:spcPct val="0"/>
                </a:spcAft>
              </a:pPr>
              <a:r>
                <a:rPr lang="en-US" sz="1050">
                  <a:solidFill>
                    <a:srgbClr val="000000"/>
                  </a:solidFill>
                </a:rPr>
                <a:t>Increased</a:t>
              </a:r>
              <a:endParaRPr lang="en-US" sz="1050">
                <a:solidFill>
                  <a:srgbClr val="FFFFFF"/>
                </a:solidFill>
              </a:endParaRPr>
            </a:p>
          </p:txBody>
        </p:sp>
        <p:sp>
          <p:nvSpPr>
            <p:cNvPr id="5348" name="Rectangle 104"/>
            <p:cNvSpPr>
              <a:spLocks noChangeArrowheads="1"/>
            </p:cNvSpPr>
            <p:nvPr/>
          </p:nvSpPr>
          <p:spPr bwMode="auto">
            <a:xfrm>
              <a:off x="4152" y="1906"/>
              <a:ext cx="61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342900" fontAlgn="base">
                <a:spcBef>
                  <a:spcPct val="0"/>
                </a:spcBef>
                <a:spcAft>
                  <a:spcPct val="0"/>
                </a:spcAft>
              </a:pPr>
              <a:r>
                <a:rPr lang="en-US" sz="1050">
                  <a:solidFill>
                    <a:srgbClr val="000000"/>
                  </a:solidFill>
                </a:rPr>
                <a:t>Accessibility</a:t>
              </a:r>
              <a:endParaRPr lang="en-US" sz="1050">
                <a:solidFill>
                  <a:srgbClr val="FFFFFF"/>
                </a:solidFill>
              </a:endParaRPr>
            </a:p>
          </p:txBody>
        </p:sp>
      </p:grpSp>
      <p:grpSp>
        <p:nvGrpSpPr>
          <p:cNvPr id="14" name="Group 105"/>
          <p:cNvGrpSpPr>
            <a:grpSpLocks/>
          </p:cNvGrpSpPr>
          <p:nvPr/>
        </p:nvGrpSpPr>
        <p:grpSpPr bwMode="auto">
          <a:xfrm>
            <a:off x="5699544" y="3007316"/>
            <a:ext cx="1431131" cy="790575"/>
            <a:chOff x="3618" y="2743"/>
            <a:chExt cx="1202" cy="664"/>
          </a:xfrm>
        </p:grpSpPr>
        <p:sp>
          <p:nvSpPr>
            <p:cNvPr id="5319" name="Freeform 106"/>
            <p:cNvSpPr>
              <a:spLocks/>
            </p:cNvSpPr>
            <p:nvPr/>
          </p:nvSpPr>
          <p:spPr bwMode="auto">
            <a:xfrm>
              <a:off x="3627" y="2750"/>
              <a:ext cx="1181" cy="578"/>
            </a:xfrm>
            <a:custGeom>
              <a:avLst/>
              <a:gdLst>
                <a:gd name="T0" fmla="*/ 1801 w 817"/>
                <a:gd name="T1" fmla="*/ 0 h 509"/>
                <a:gd name="T2" fmla="*/ 20720 w 817"/>
                <a:gd name="T3" fmla="*/ 0 h 509"/>
                <a:gd name="T4" fmla="*/ 21090 w 817"/>
                <a:gd name="T5" fmla="*/ 2 h 509"/>
                <a:gd name="T6" fmla="*/ 21404 w 817"/>
                <a:gd name="T7" fmla="*/ 18 h 509"/>
                <a:gd name="T8" fmla="*/ 21706 w 817"/>
                <a:gd name="T9" fmla="*/ 30 h 509"/>
                <a:gd name="T10" fmla="*/ 22000 w 817"/>
                <a:gd name="T11" fmla="*/ 53 h 509"/>
                <a:gd name="T12" fmla="*/ 22258 w 817"/>
                <a:gd name="T13" fmla="*/ 77 h 509"/>
                <a:gd name="T14" fmla="*/ 22406 w 817"/>
                <a:gd name="T15" fmla="*/ 116 h 509"/>
                <a:gd name="T16" fmla="*/ 22521 w 817"/>
                <a:gd name="T17" fmla="*/ 143 h 509"/>
                <a:gd name="T18" fmla="*/ 22521 w 817"/>
                <a:gd name="T19" fmla="*/ 183 h 509"/>
                <a:gd name="T20" fmla="*/ 22521 w 817"/>
                <a:gd name="T21" fmla="*/ 1415 h 509"/>
                <a:gd name="T22" fmla="*/ 22521 w 817"/>
                <a:gd name="T23" fmla="*/ 1452 h 509"/>
                <a:gd name="T24" fmla="*/ 22406 w 817"/>
                <a:gd name="T25" fmla="*/ 1488 h 509"/>
                <a:gd name="T26" fmla="*/ 22258 w 817"/>
                <a:gd name="T27" fmla="*/ 1522 h 509"/>
                <a:gd name="T28" fmla="*/ 22000 w 817"/>
                <a:gd name="T29" fmla="*/ 1544 h 509"/>
                <a:gd name="T30" fmla="*/ 21706 w 817"/>
                <a:gd name="T31" fmla="*/ 1568 h 509"/>
                <a:gd name="T32" fmla="*/ 21404 w 817"/>
                <a:gd name="T33" fmla="*/ 1578 h 509"/>
                <a:gd name="T34" fmla="*/ 21090 w 817"/>
                <a:gd name="T35" fmla="*/ 1592 h 509"/>
                <a:gd name="T36" fmla="*/ 20720 w 817"/>
                <a:gd name="T37" fmla="*/ 1598 h 509"/>
                <a:gd name="T38" fmla="*/ 1801 w 817"/>
                <a:gd name="T39" fmla="*/ 1598 h 509"/>
                <a:gd name="T40" fmla="*/ 1430 w 817"/>
                <a:gd name="T41" fmla="*/ 1592 h 509"/>
                <a:gd name="T42" fmla="*/ 1106 w 817"/>
                <a:gd name="T43" fmla="*/ 1578 h 509"/>
                <a:gd name="T44" fmla="*/ 805 w 817"/>
                <a:gd name="T45" fmla="*/ 1568 h 509"/>
                <a:gd name="T46" fmla="*/ 510 w 817"/>
                <a:gd name="T47" fmla="*/ 1544 h 509"/>
                <a:gd name="T48" fmla="*/ 304 w 817"/>
                <a:gd name="T49" fmla="*/ 1522 h 509"/>
                <a:gd name="T50" fmla="*/ 169 w 817"/>
                <a:gd name="T51" fmla="*/ 1488 h 509"/>
                <a:gd name="T52" fmla="*/ 56 w 817"/>
                <a:gd name="T53" fmla="*/ 1452 h 509"/>
                <a:gd name="T54" fmla="*/ 0 w 817"/>
                <a:gd name="T55" fmla="*/ 1415 h 509"/>
                <a:gd name="T56" fmla="*/ 0 w 817"/>
                <a:gd name="T57" fmla="*/ 183 h 509"/>
                <a:gd name="T58" fmla="*/ 56 w 817"/>
                <a:gd name="T59" fmla="*/ 143 h 509"/>
                <a:gd name="T60" fmla="*/ 169 w 817"/>
                <a:gd name="T61" fmla="*/ 116 h 509"/>
                <a:gd name="T62" fmla="*/ 304 w 817"/>
                <a:gd name="T63" fmla="*/ 77 h 509"/>
                <a:gd name="T64" fmla="*/ 510 w 817"/>
                <a:gd name="T65" fmla="*/ 53 h 509"/>
                <a:gd name="T66" fmla="*/ 805 w 817"/>
                <a:gd name="T67" fmla="*/ 30 h 509"/>
                <a:gd name="T68" fmla="*/ 1106 w 817"/>
                <a:gd name="T69" fmla="*/ 18 h 509"/>
                <a:gd name="T70" fmla="*/ 1430 w 817"/>
                <a:gd name="T71" fmla="*/ 2 h 509"/>
                <a:gd name="T72" fmla="*/ 1801 w 817"/>
                <a:gd name="T73" fmla="*/ 0 h 50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17"/>
                <a:gd name="T112" fmla="*/ 0 h 509"/>
                <a:gd name="T113" fmla="*/ 817 w 817"/>
                <a:gd name="T114" fmla="*/ 509 h 50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17" h="509">
                  <a:moveTo>
                    <a:pt x="65" y="0"/>
                  </a:moveTo>
                  <a:lnTo>
                    <a:pt x="752" y="0"/>
                  </a:lnTo>
                  <a:lnTo>
                    <a:pt x="765" y="2"/>
                  </a:lnTo>
                  <a:lnTo>
                    <a:pt x="777" y="6"/>
                  </a:lnTo>
                  <a:lnTo>
                    <a:pt x="788" y="10"/>
                  </a:lnTo>
                  <a:lnTo>
                    <a:pt x="798" y="17"/>
                  </a:lnTo>
                  <a:lnTo>
                    <a:pt x="808" y="25"/>
                  </a:lnTo>
                  <a:lnTo>
                    <a:pt x="813" y="37"/>
                  </a:lnTo>
                  <a:lnTo>
                    <a:pt x="817" y="46"/>
                  </a:lnTo>
                  <a:lnTo>
                    <a:pt x="817" y="58"/>
                  </a:lnTo>
                  <a:lnTo>
                    <a:pt x="817" y="451"/>
                  </a:lnTo>
                  <a:lnTo>
                    <a:pt x="817" y="463"/>
                  </a:lnTo>
                  <a:lnTo>
                    <a:pt x="813" y="474"/>
                  </a:lnTo>
                  <a:lnTo>
                    <a:pt x="808" y="484"/>
                  </a:lnTo>
                  <a:lnTo>
                    <a:pt x="798" y="491"/>
                  </a:lnTo>
                  <a:lnTo>
                    <a:pt x="788" y="499"/>
                  </a:lnTo>
                  <a:lnTo>
                    <a:pt x="777" y="503"/>
                  </a:lnTo>
                  <a:lnTo>
                    <a:pt x="765" y="507"/>
                  </a:lnTo>
                  <a:lnTo>
                    <a:pt x="752" y="509"/>
                  </a:lnTo>
                  <a:lnTo>
                    <a:pt x="65" y="509"/>
                  </a:lnTo>
                  <a:lnTo>
                    <a:pt x="52" y="507"/>
                  </a:lnTo>
                  <a:lnTo>
                    <a:pt x="40" y="503"/>
                  </a:lnTo>
                  <a:lnTo>
                    <a:pt x="29" y="499"/>
                  </a:lnTo>
                  <a:lnTo>
                    <a:pt x="19" y="491"/>
                  </a:lnTo>
                  <a:lnTo>
                    <a:pt x="11" y="484"/>
                  </a:lnTo>
                  <a:lnTo>
                    <a:pt x="6" y="474"/>
                  </a:lnTo>
                  <a:lnTo>
                    <a:pt x="2" y="463"/>
                  </a:lnTo>
                  <a:lnTo>
                    <a:pt x="0" y="451"/>
                  </a:lnTo>
                  <a:lnTo>
                    <a:pt x="0" y="58"/>
                  </a:lnTo>
                  <a:lnTo>
                    <a:pt x="2" y="46"/>
                  </a:lnTo>
                  <a:lnTo>
                    <a:pt x="6" y="37"/>
                  </a:lnTo>
                  <a:lnTo>
                    <a:pt x="11" y="25"/>
                  </a:lnTo>
                  <a:lnTo>
                    <a:pt x="19" y="17"/>
                  </a:lnTo>
                  <a:lnTo>
                    <a:pt x="29" y="10"/>
                  </a:lnTo>
                  <a:lnTo>
                    <a:pt x="40" y="6"/>
                  </a:lnTo>
                  <a:lnTo>
                    <a:pt x="52" y="2"/>
                  </a:lnTo>
                  <a:lnTo>
                    <a:pt x="65" y="0"/>
                  </a:lnTo>
                  <a:close/>
                </a:path>
              </a:pathLst>
            </a:custGeom>
            <a:solidFill>
              <a:srgbClr val="CCFF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320" name="Freeform 107"/>
            <p:cNvSpPr>
              <a:spLocks/>
            </p:cNvSpPr>
            <p:nvPr/>
          </p:nvSpPr>
          <p:spPr bwMode="auto">
            <a:xfrm>
              <a:off x="3721" y="2743"/>
              <a:ext cx="993" cy="14"/>
            </a:xfrm>
            <a:custGeom>
              <a:avLst/>
              <a:gdLst>
                <a:gd name="T0" fmla="*/ 18913 w 687"/>
                <a:gd name="T1" fmla="*/ 0 h 12"/>
                <a:gd name="T2" fmla="*/ 18913 w 687"/>
                <a:gd name="T3" fmla="*/ 0 h 12"/>
                <a:gd name="T4" fmla="*/ 0 w 687"/>
                <a:gd name="T5" fmla="*/ 0 h 12"/>
                <a:gd name="T6" fmla="*/ 0 w 687"/>
                <a:gd name="T7" fmla="*/ 48 h 12"/>
                <a:gd name="T8" fmla="*/ 18913 w 687"/>
                <a:gd name="T9" fmla="*/ 48 h 12"/>
                <a:gd name="T10" fmla="*/ 18913 w 687"/>
                <a:gd name="T11" fmla="*/ 48 h 12"/>
                <a:gd name="T12" fmla="*/ 18913 w 687"/>
                <a:gd name="T13" fmla="*/ 0 h 12"/>
                <a:gd name="T14" fmla="*/ 0 60000 65536"/>
                <a:gd name="T15" fmla="*/ 0 60000 65536"/>
                <a:gd name="T16" fmla="*/ 0 60000 65536"/>
                <a:gd name="T17" fmla="*/ 0 60000 65536"/>
                <a:gd name="T18" fmla="*/ 0 60000 65536"/>
                <a:gd name="T19" fmla="*/ 0 60000 65536"/>
                <a:gd name="T20" fmla="*/ 0 60000 65536"/>
                <a:gd name="T21" fmla="*/ 0 w 687"/>
                <a:gd name="T22" fmla="*/ 0 h 12"/>
                <a:gd name="T23" fmla="*/ 687 w 687"/>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7" h="12">
                  <a:moveTo>
                    <a:pt x="687" y="0"/>
                  </a:moveTo>
                  <a:lnTo>
                    <a:pt x="687" y="0"/>
                  </a:lnTo>
                  <a:lnTo>
                    <a:pt x="0" y="0"/>
                  </a:lnTo>
                  <a:lnTo>
                    <a:pt x="0" y="12"/>
                  </a:lnTo>
                  <a:lnTo>
                    <a:pt x="687" y="12"/>
                  </a:lnTo>
                  <a:lnTo>
                    <a:pt x="687"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321" name="Freeform 108"/>
            <p:cNvSpPr>
              <a:spLocks/>
            </p:cNvSpPr>
            <p:nvPr/>
          </p:nvSpPr>
          <p:spPr bwMode="auto">
            <a:xfrm>
              <a:off x="4714" y="2743"/>
              <a:ext cx="106" cy="73"/>
            </a:xfrm>
            <a:custGeom>
              <a:avLst/>
              <a:gdLst>
                <a:gd name="T0" fmla="*/ 2098 w 73"/>
                <a:gd name="T1" fmla="*/ 208 h 64"/>
                <a:gd name="T2" fmla="*/ 2098 w 73"/>
                <a:gd name="T3" fmla="*/ 208 h 64"/>
                <a:gd name="T4" fmla="*/ 2044 w 73"/>
                <a:gd name="T5" fmla="*/ 161 h 64"/>
                <a:gd name="T6" fmla="*/ 1925 w 73"/>
                <a:gd name="T7" fmla="*/ 124 h 64"/>
                <a:gd name="T8" fmla="*/ 1702 w 73"/>
                <a:gd name="T9" fmla="*/ 95 h 64"/>
                <a:gd name="T10" fmla="*/ 1445 w 73"/>
                <a:gd name="T11" fmla="*/ 65 h 64"/>
                <a:gd name="T12" fmla="*/ 1143 w 73"/>
                <a:gd name="T13" fmla="*/ 40 h 64"/>
                <a:gd name="T14" fmla="*/ 833 w 73"/>
                <a:gd name="T15" fmla="*/ 19 h 64"/>
                <a:gd name="T16" fmla="*/ 433 w 73"/>
                <a:gd name="T17" fmla="*/ 2 h 64"/>
                <a:gd name="T18" fmla="*/ 0 w 73"/>
                <a:gd name="T19" fmla="*/ 0 h 64"/>
                <a:gd name="T20" fmla="*/ 0 w 73"/>
                <a:gd name="T21" fmla="*/ 40 h 64"/>
                <a:gd name="T22" fmla="*/ 312 w 73"/>
                <a:gd name="T23" fmla="*/ 46 h 64"/>
                <a:gd name="T24" fmla="*/ 658 w 73"/>
                <a:gd name="T25" fmla="*/ 59 h 64"/>
                <a:gd name="T26" fmla="*/ 970 w 73"/>
                <a:gd name="T27" fmla="*/ 67 h 64"/>
                <a:gd name="T28" fmla="*/ 1210 w 73"/>
                <a:gd name="T29" fmla="*/ 87 h 64"/>
                <a:gd name="T30" fmla="*/ 1445 w 73"/>
                <a:gd name="T31" fmla="*/ 113 h 64"/>
                <a:gd name="T32" fmla="*/ 1600 w 73"/>
                <a:gd name="T33" fmla="*/ 146 h 64"/>
                <a:gd name="T34" fmla="*/ 1702 w 73"/>
                <a:gd name="T35" fmla="*/ 178 h 64"/>
                <a:gd name="T36" fmla="*/ 1702 w 73"/>
                <a:gd name="T37" fmla="*/ 208 h 64"/>
                <a:gd name="T38" fmla="*/ 1702 w 73"/>
                <a:gd name="T39" fmla="*/ 208 h 64"/>
                <a:gd name="T40" fmla="*/ 2098 w 73"/>
                <a:gd name="T41" fmla="*/ 208 h 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3"/>
                <a:gd name="T64" fmla="*/ 0 h 64"/>
                <a:gd name="T65" fmla="*/ 73 w 73"/>
                <a:gd name="T66" fmla="*/ 64 h 6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3" h="64">
                  <a:moveTo>
                    <a:pt x="73" y="64"/>
                  </a:moveTo>
                  <a:lnTo>
                    <a:pt x="73" y="64"/>
                  </a:lnTo>
                  <a:lnTo>
                    <a:pt x="71" y="50"/>
                  </a:lnTo>
                  <a:lnTo>
                    <a:pt x="67" y="39"/>
                  </a:lnTo>
                  <a:lnTo>
                    <a:pt x="59" y="29"/>
                  </a:lnTo>
                  <a:lnTo>
                    <a:pt x="50" y="20"/>
                  </a:lnTo>
                  <a:lnTo>
                    <a:pt x="40" y="12"/>
                  </a:lnTo>
                  <a:lnTo>
                    <a:pt x="29" y="6"/>
                  </a:lnTo>
                  <a:lnTo>
                    <a:pt x="15" y="2"/>
                  </a:lnTo>
                  <a:lnTo>
                    <a:pt x="0" y="0"/>
                  </a:lnTo>
                  <a:lnTo>
                    <a:pt x="0" y="12"/>
                  </a:lnTo>
                  <a:lnTo>
                    <a:pt x="11" y="14"/>
                  </a:lnTo>
                  <a:lnTo>
                    <a:pt x="23" y="18"/>
                  </a:lnTo>
                  <a:lnTo>
                    <a:pt x="34" y="21"/>
                  </a:lnTo>
                  <a:lnTo>
                    <a:pt x="42" y="27"/>
                  </a:lnTo>
                  <a:lnTo>
                    <a:pt x="50" y="35"/>
                  </a:lnTo>
                  <a:lnTo>
                    <a:pt x="56" y="45"/>
                  </a:lnTo>
                  <a:lnTo>
                    <a:pt x="59" y="54"/>
                  </a:lnTo>
                  <a:lnTo>
                    <a:pt x="59" y="64"/>
                  </a:lnTo>
                  <a:lnTo>
                    <a:pt x="73" y="6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322" name="Freeform 109"/>
            <p:cNvSpPr>
              <a:spLocks/>
            </p:cNvSpPr>
            <p:nvPr/>
          </p:nvSpPr>
          <p:spPr bwMode="auto">
            <a:xfrm>
              <a:off x="4799" y="2816"/>
              <a:ext cx="21" cy="446"/>
            </a:xfrm>
            <a:custGeom>
              <a:avLst/>
              <a:gdLst>
                <a:gd name="T0" fmla="*/ 546 w 14"/>
                <a:gd name="T1" fmla="*/ 1226 h 393"/>
                <a:gd name="T2" fmla="*/ 546 w 14"/>
                <a:gd name="T3" fmla="*/ 1226 h 393"/>
                <a:gd name="T4" fmla="*/ 546 w 14"/>
                <a:gd name="T5" fmla="*/ 0 h 393"/>
                <a:gd name="T6" fmla="*/ 0 w 14"/>
                <a:gd name="T7" fmla="*/ 0 h 393"/>
                <a:gd name="T8" fmla="*/ 0 w 14"/>
                <a:gd name="T9" fmla="*/ 1226 h 393"/>
                <a:gd name="T10" fmla="*/ 0 w 14"/>
                <a:gd name="T11" fmla="*/ 1226 h 393"/>
                <a:gd name="T12" fmla="*/ 546 w 14"/>
                <a:gd name="T13" fmla="*/ 1226 h 393"/>
                <a:gd name="T14" fmla="*/ 0 60000 65536"/>
                <a:gd name="T15" fmla="*/ 0 60000 65536"/>
                <a:gd name="T16" fmla="*/ 0 60000 65536"/>
                <a:gd name="T17" fmla="*/ 0 60000 65536"/>
                <a:gd name="T18" fmla="*/ 0 60000 65536"/>
                <a:gd name="T19" fmla="*/ 0 60000 65536"/>
                <a:gd name="T20" fmla="*/ 0 60000 65536"/>
                <a:gd name="T21" fmla="*/ 0 w 14"/>
                <a:gd name="T22" fmla="*/ 0 h 393"/>
                <a:gd name="T23" fmla="*/ 14 w 14"/>
                <a:gd name="T24" fmla="*/ 393 h 39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393">
                  <a:moveTo>
                    <a:pt x="14" y="393"/>
                  </a:moveTo>
                  <a:lnTo>
                    <a:pt x="14" y="393"/>
                  </a:lnTo>
                  <a:lnTo>
                    <a:pt x="14" y="0"/>
                  </a:lnTo>
                  <a:lnTo>
                    <a:pt x="0" y="0"/>
                  </a:lnTo>
                  <a:lnTo>
                    <a:pt x="0" y="393"/>
                  </a:lnTo>
                  <a:lnTo>
                    <a:pt x="14" y="39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323" name="Freeform 110"/>
            <p:cNvSpPr>
              <a:spLocks/>
            </p:cNvSpPr>
            <p:nvPr/>
          </p:nvSpPr>
          <p:spPr bwMode="auto">
            <a:xfrm>
              <a:off x="4714" y="3262"/>
              <a:ext cx="106" cy="72"/>
            </a:xfrm>
            <a:custGeom>
              <a:avLst/>
              <a:gdLst>
                <a:gd name="T0" fmla="*/ 0 w 73"/>
                <a:gd name="T1" fmla="*/ 208 h 63"/>
                <a:gd name="T2" fmla="*/ 0 w 73"/>
                <a:gd name="T3" fmla="*/ 208 h 63"/>
                <a:gd name="T4" fmla="*/ 433 w 73"/>
                <a:gd name="T5" fmla="*/ 202 h 63"/>
                <a:gd name="T6" fmla="*/ 833 w 73"/>
                <a:gd name="T7" fmla="*/ 191 h 63"/>
                <a:gd name="T8" fmla="*/ 1143 w 73"/>
                <a:gd name="T9" fmla="*/ 171 h 63"/>
                <a:gd name="T10" fmla="*/ 1445 w 73"/>
                <a:gd name="T11" fmla="*/ 145 h 63"/>
                <a:gd name="T12" fmla="*/ 1702 w 73"/>
                <a:gd name="T13" fmla="*/ 122 h 63"/>
                <a:gd name="T14" fmla="*/ 1925 w 73"/>
                <a:gd name="T15" fmla="*/ 83 h 63"/>
                <a:gd name="T16" fmla="*/ 2044 w 73"/>
                <a:gd name="T17" fmla="*/ 46 h 63"/>
                <a:gd name="T18" fmla="*/ 2098 w 73"/>
                <a:gd name="T19" fmla="*/ 0 h 63"/>
                <a:gd name="T20" fmla="*/ 1702 w 73"/>
                <a:gd name="T21" fmla="*/ 0 h 63"/>
                <a:gd name="T22" fmla="*/ 1702 w 73"/>
                <a:gd name="T23" fmla="*/ 33 h 63"/>
                <a:gd name="T24" fmla="*/ 1600 w 73"/>
                <a:gd name="T25" fmla="*/ 64 h 63"/>
                <a:gd name="T26" fmla="*/ 1445 w 73"/>
                <a:gd name="T27" fmla="*/ 95 h 63"/>
                <a:gd name="T28" fmla="*/ 1210 w 73"/>
                <a:gd name="T29" fmla="*/ 122 h 63"/>
                <a:gd name="T30" fmla="*/ 970 w 73"/>
                <a:gd name="T31" fmla="*/ 139 h 63"/>
                <a:gd name="T32" fmla="*/ 658 w 73"/>
                <a:gd name="T33" fmla="*/ 159 h 63"/>
                <a:gd name="T34" fmla="*/ 312 w 73"/>
                <a:gd name="T35" fmla="*/ 166 h 63"/>
                <a:gd name="T36" fmla="*/ 0 w 73"/>
                <a:gd name="T37" fmla="*/ 171 h 63"/>
                <a:gd name="T38" fmla="*/ 0 w 73"/>
                <a:gd name="T39" fmla="*/ 171 h 63"/>
                <a:gd name="T40" fmla="*/ 0 w 73"/>
                <a:gd name="T41" fmla="*/ 208 h 6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3"/>
                <a:gd name="T64" fmla="*/ 0 h 63"/>
                <a:gd name="T65" fmla="*/ 73 w 73"/>
                <a:gd name="T66" fmla="*/ 63 h 6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3" h="63">
                  <a:moveTo>
                    <a:pt x="0" y="63"/>
                  </a:moveTo>
                  <a:lnTo>
                    <a:pt x="0" y="63"/>
                  </a:lnTo>
                  <a:lnTo>
                    <a:pt x="15" y="61"/>
                  </a:lnTo>
                  <a:lnTo>
                    <a:pt x="29" y="58"/>
                  </a:lnTo>
                  <a:lnTo>
                    <a:pt x="40" y="52"/>
                  </a:lnTo>
                  <a:lnTo>
                    <a:pt x="50" y="44"/>
                  </a:lnTo>
                  <a:lnTo>
                    <a:pt x="59" y="37"/>
                  </a:lnTo>
                  <a:lnTo>
                    <a:pt x="67" y="25"/>
                  </a:lnTo>
                  <a:lnTo>
                    <a:pt x="71" y="14"/>
                  </a:lnTo>
                  <a:lnTo>
                    <a:pt x="73" y="0"/>
                  </a:lnTo>
                  <a:lnTo>
                    <a:pt x="59" y="0"/>
                  </a:lnTo>
                  <a:lnTo>
                    <a:pt x="59" y="10"/>
                  </a:lnTo>
                  <a:lnTo>
                    <a:pt x="56" y="19"/>
                  </a:lnTo>
                  <a:lnTo>
                    <a:pt x="50" y="29"/>
                  </a:lnTo>
                  <a:lnTo>
                    <a:pt x="42" y="37"/>
                  </a:lnTo>
                  <a:lnTo>
                    <a:pt x="34" y="42"/>
                  </a:lnTo>
                  <a:lnTo>
                    <a:pt x="23" y="48"/>
                  </a:lnTo>
                  <a:lnTo>
                    <a:pt x="11" y="50"/>
                  </a:lnTo>
                  <a:lnTo>
                    <a:pt x="0" y="52"/>
                  </a:lnTo>
                  <a:lnTo>
                    <a:pt x="0" y="6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324" name="Freeform 111"/>
            <p:cNvSpPr>
              <a:spLocks/>
            </p:cNvSpPr>
            <p:nvPr/>
          </p:nvSpPr>
          <p:spPr bwMode="auto">
            <a:xfrm>
              <a:off x="3721" y="3321"/>
              <a:ext cx="993" cy="13"/>
            </a:xfrm>
            <a:custGeom>
              <a:avLst/>
              <a:gdLst>
                <a:gd name="T0" fmla="*/ 0 w 687"/>
                <a:gd name="T1" fmla="*/ 48 h 11"/>
                <a:gd name="T2" fmla="*/ 0 w 687"/>
                <a:gd name="T3" fmla="*/ 48 h 11"/>
                <a:gd name="T4" fmla="*/ 18913 w 687"/>
                <a:gd name="T5" fmla="*/ 48 h 11"/>
                <a:gd name="T6" fmla="*/ 18913 w 687"/>
                <a:gd name="T7" fmla="*/ 0 h 11"/>
                <a:gd name="T8" fmla="*/ 0 w 687"/>
                <a:gd name="T9" fmla="*/ 0 h 11"/>
                <a:gd name="T10" fmla="*/ 0 w 687"/>
                <a:gd name="T11" fmla="*/ 0 h 11"/>
                <a:gd name="T12" fmla="*/ 0 w 687"/>
                <a:gd name="T13" fmla="*/ 48 h 11"/>
                <a:gd name="T14" fmla="*/ 0 60000 65536"/>
                <a:gd name="T15" fmla="*/ 0 60000 65536"/>
                <a:gd name="T16" fmla="*/ 0 60000 65536"/>
                <a:gd name="T17" fmla="*/ 0 60000 65536"/>
                <a:gd name="T18" fmla="*/ 0 60000 65536"/>
                <a:gd name="T19" fmla="*/ 0 60000 65536"/>
                <a:gd name="T20" fmla="*/ 0 60000 65536"/>
                <a:gd name="T21" fmla="*/ 0 w 687"/>
                <a:gd name="T22" fmla="*/ 0 h 11"/>
                <a:gd name="T23" fmla="*/ 687 w 687"/>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7" h="11">
                  <a:moveTo>
                    <a:pt x="0" y="11"/>
                  </a:moveTo>
                  <a:lnTo>
                    <a:pt x="0" y="11"/>
                  </a:lnTo>
                  <a:lnTo>
                    <a:pt x="687" y="11"/>
                  </a:lnTo>
                  <a:lnTo>
                    <a:pt x="687" y="0"/>
                  </a:lnTo>
                  <a:lnTo>
                    <a:pt x="0" y="0"/>
                  </a:lnTo>
                  <a:lnTo>
                    <a:pt x="0" y="1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325" name="Freeform 112"/>
            <p:cNvSpPr>
              <a:spLocks/>
            </p:cNvSpPr>
            <p:nvPr/>
          </p:nvSpPr>
          <p:spPr bwMode="auto">
            <a:xfrm>
              <a:off x="3618" y="3262"/>
              <a:ext cx="103" cy="72"/>
            </a:xfrm>
            <a:custGeom>
              <a:avLst/>
              <a:gdLst>
                <a:gd name="T0" fmla="*/ 0 w 71"/>
                <a:gd name="T1" fmla="*/ 0 h 63"/>
                <a:gd name="T2" fmla="*/ 0 w 71"/>
                <a:gd name="T3" fmla="*/ 0 h 63"/>
                <a:gd name="T4" fmla="*/ 59 w 71"/>
                <a:gd name="T5" fmla="*/ 46 h 63"/>
                <a:gd name="T6" fmla="*/ 181 w 71"/>
                <a:gd name="T7" fmla="*/ 83 h 63"/>
                <a:gd name="T8" fmla="*/ 332 w 71"/>
                <a:gd name="T9" fmla="*/ 122 h 63"/>
                <a:gd name="T10" fmla="*/ 598 w 71"/>
                <a:gd name="T11" fmla="*/ 145 h 63"/>
                <a:gd name="T12" fmla="*/ 953 w 71"/>
                <a:gd name="T13" fmla="*/ 171 h 63"/>
                <a:gd name="T14" fmla="*/ 1259 w 71"/>
                <a:gd name="T15" fmla="*/ 191 h 63"/>
                <a:gd name="T16" fmla="*/ 1652 w 71"/>
                <a:gd name="T17" fmla="*/ 202 h 63"/>
                <a:gd name="T18" fmla="*/ 2012 w 71"/>
                <a:gd name="T19" fmla="*/ 208 h 63"/>
                <a:gd name="T20" fmla="*/ 2012 w 71"/>
                <a:gd name="T21" fmla="*/ 171 h 63"/>
                <a:gd name="T22" fmla="*/ 1700 w 71"/>
                <a:gd name="T23" fmla="*/ 166 h 63"/>
                <a:gd name="T24" fmla="*/ 1383 w 71"/>
                <a:gd name="T25" fmla="*/ 159 h 63"/>
                <a:gd name="T26" fmla="*/ 1082 w 71"/>
                <a:gd name="T27" fmla="*/ 139 h 63"/>
                <a:gd name="T28" fmla="*/ 825 w 71"/>
                <a:gd name="T29" fmla="*/ 122 h 63"/>
                <a:gd name="T30" fmla="*/ 598 w 71"/>
                <a:gd name="T31" fmla="*/ 95 h 63"/>
                <a:gd name="T32" fmla="*/ 482 w 71"/>
                <a:gd name="T33" fmla="*/ 64 h 63"/>
                <a:gd name="T34" fmla="*/ 382 w 71"/>
                <a:gd name="T35" fmla="*/ 33 h 63"/>
                <a:gd name="T36" fmla="*/ 332 w 71"/>
                <a:gd name="T37" fmla="*/ 0 h 63"/>
                <a:gd name="T38" fmla="*/ 332 w 71"/>
                <a:gd name="T39" fmla="*/ 0 h 63"/>
                <a:gd name="T40" fmla="*/ 0 w 71"/>
                <a:gd name="T41" fmla="*/ 0 h 6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1"/>
                <a:gd name="T64" fmla="*/ 0 h 63"/>
                <a:gd name="T65" fmla="*/ 71 w 71"/>
                <a:gd name="T66" fmla="*/ 63 h 6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1" h="63">
                  <a:moveTo>
                    <a:pt x="0" y="0"/>
                  </a:moveTo>
                  <a:lnTo>
                    <a:pt x="0" y="0"/>
                  </a:lnTo>
                  <a:lnTo>
                    <a:pt x="2" y="14"/>
                  </a:lnTo>
                  <a:lnTo>
                    <a:pt x="6" y="25"/>
                  </a:lnTo>
                  <a:lnTo>
                    <a:pt x="12" y="37"/>
                  </a:lnTo>
                  <a:lnTo>
                    <a:pt x="21" y="44"/>
                  </a:lnTo>
                  <a:lnTo>
                    <a:pt x="33" y="52"/>
                  </a:lnTo>
                  <a:lnTo>
                    <a:pt x="44" y="58"/>
                  </a:lnTo>
                  <a:lnTo>
                    <a:pt x="58" y="61"/>
                  </a:lnTo>
                  <a:lnTo>
                    <a:pt x="71" y="63"/>
                  </a:lnTo>
                  <a:lnTo>
                    <a:pt x="71" y="52"/>
                  </a:lnTo>
                  <a:lnTo>
                    <a:pt x="60" y="50"/>
                  </a:lnTo>
                  <a:lnTo>
                    <a:pt x="48" y="48"/>
                  </a:lnTo>
                  <a:lnTo>
                    <a:pt x="38" y="42"/>
                  </a:lnTo>
                  <a:lnTo>
                    <a:pt x="29" y="37"/>
                  </a:lnTo>
                  <a:lnTo>
                    <a:pt x="21" y="29"/>
                  </a:lnTo>
                  <a:lnTo>
                    <a:pt x="17" y="19"/>
                  </a:lnTo>
                  <a:lnTo>
                    <a:pt x="13" y="10"/>
                  </a:lnTo>
                  <a:lnTo>
                    <a:pt x="12"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326" name="Freeform 113"/>
            <p:cNvSpPr>
              <a:spLocks/>
            </p:cNvSpPr>
            <p:nvPr/>
          </p:nvSpPr>
          <p:spPr bwMode="auto">
            <a:xfrm>
              <a:off x="3618" y="2816"/>
              <a:ext cx="17" cy="446"/>
            </a:xfrm>
            <a:custGeom>
              <a:avLst/>
              <a:gdLst>
                <a:gd name="T0" fmla="*/ 0 w 12"/>
                <a:gd name="T1" fmla="*/ 0 h 393"/>
                <a:gd name="T2" fmla="*/ 0 w 12"/>
                <a:gd name="T3" fmla="*/ 0 h 393"/>
                <a:gd name="T4" fmla="*/ 0 w 12"/>
                <a:gd name="T5" fmla="*/ 1226 h 393"/>
                <a:gd name="T6" fmla="*/ 273 w 12"/>
                <a:gd name="T7" fmla="*/ 1226 h 393"/>
                <a:gd name="T8" fmla="*/ 273 w 12"/>
                <a:gd name="T9" fmla="*/ 0 h 393"/>
                <a:gd name="T10" fmla="*/ 273 w 12"/>
                <a:gd name="T11" fmla="*/ 0 h 393"/>
                <a:gd name="T12" fmla="*/ 0 w 12"/>
                <a:gd name="T13" fmla="*/ 0 h 393"/>
                <a:gd name="T14" fmla="*/ 0 60000 65536"/>
                <a:gd name="T15" fmla="*/ 0 60000 65536"/>
                <a:gd name="T16" fmla="*/ 0 60000 65536"/>
                <a:gd name="T17" fmla="*/ 0 60000 65536"/>
                <a:gd name="T18" fmla="*/ 0 60000 65536"/>
                <a:gd name="T19" fmla="*/ 0 60000 65536"/>
                <a:gd name="T20" fmla="*/ 0 60000 65536"/>
                <a:gd name="T21" fmla="*/ 0 w 12"/>
                <a:gd name="T22" fmla="*/ 0 h 393"/>
                <a:gd name="T23" fmla="*/ 12 w 12"/>
                <a:gd name="T24" fmla="*/ 393 h 39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393">
                  <a:moveTo>
                    <a:pt x="0" y="0"/>
                  </a:moveTo>
                  <a:lnTo>
                    <a:pt x="0" y="0"/>
                  </a:lnTo>
                  <a:lnTo>
                    <a:pt x="0" y="393"/>
                  </a:lnTo>
                  <a:lnTo>
                    <a:pt x="12" y="393"/>
                  </a:lnTo>
                  <a:lnTo>
                    <a:pt x="12"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327" name="Freeform 114"/>
            <p:cNvSpPr>
              <a:spLocks/>
            </p:cNvSpPr>
            <p:nvPr/>
          </p:nvSpPr>
          <p:spPr bwMode="auto">
            <a:xfrm>
              <a:off x="3618" y="2743"/>
              <a:ext cx="103" cy="73"/>
            </a:xfrm>
            <a:custGeom>
              <a:avLst/>
              <a:gdLst>
                <a:gd name="T0" fmla="*/ 2012 w 71"/>
                <a:gd name="T1" fmla="*/ 0 h 64"/>
                <a:gd name="T2" fmla="*/ 2012 w 71"/>
                <a:gd name="T3" fmla="*/ 0 h 64"/>
                <a:gd name="T4" fmla="*/ 1652 w 71"/>
                <a:gd name="T5" fmla="*/ 2 h 64"/>
                <a:gd name="T6" fmla="*/ 1259 w 71"/>
                <a:gd name="T7" fmla="*/ 19 h 64"/>
                <a:gd name="T8" fmla="*/ 953 w 71"/>
                <a:gd name="T9" fmla="*/ 40 h 64"/>
                <a:gd name="T10" fmla="*/ 598 w 71"/>
                <a:gd name="T11" fmla="*/ 65 h 64"/>
                <a:gd name="T12" fmla="*/ 332 w 71"/>
                <a:gd name="T13" fmla="*/ 95 h 64"/>
                <a:gd name="T14" fmla="*/ 181 w 71"/>
                <a:gd name="T15" fmla="*/ 124 h 64"/>
                <a:gd name="T16" fmla="*/ 59 w 71"/>
                <a:gd name="T17" fmla="*/ 161 h 64"/>
                <a:gd name="T18" fmla="*/ 0 w 71"/>
                <a:gd name="T19" fmla="*/ 208 h 64"/>
                <a:gd name="T20" fmla="*/ 332 w 71"/>
                <a:gd name="T21" fmla="*/ 208 h 64"/>
                <a:gd name="T22" fmla="*/ 382 w 71"/>
                <a:gd name="T23" fmla="*/ 178 h 64"/>
                <a:gd name="T24" fmla="*/ 482 w 71"/>
                <a:gd name="T25" fmla="*/ 146 h 64"/>
                <a:gd name="T26" fmla="*/ 598 w 71"/>
                <a:gd name="T27" fmla="*/ 113 h 64"/>
                <a:gd name="T28" fmla="*/ 825 w 71"/>
                <a:gd name="T29" fmla="*/ 87 h 64"/>
                <a:gd name="T30" fmla="*/ 1082 w 71"/>
                <a:gd name="T31" fmla="*/ 67 h 64"/>
                <a:gd name="T32" fmla="*/ 1383 w 71"/>
                <a:gd name="T33" fmla="*/ 59 h 64"/>
                <a:gd name="T34" fmla="*/ 1700 w 71"/>
                <a:gd name="T35" fmla="*/ 46 h 64"/>
                <a:gd name="T36" fmla="*/ 2012 w 71"/>
                <a:gd name="T37" fmla="*/ 40 h 64"/>
                <a:gd name="T38" fmla="*/ 2012 w 71"/>
                <a:gd name="T39" fmla="*/ 40 h 64"/>
                <a:gd name="T40" fmla="*/ 2012 w 71"/>
                <a:gd name="T41" fmla="*/ 0 h 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1"/>
                <a:gd name="T64" fmla="*/ 0 h 64"/>
                <a:gd name="T65" fmla="*/ 71 w 71"/>
                <a:gd name="T66" fmla="*/ 64 h 6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1" h="64">
                  <a:moveTo>
                    <a:pt x="71" y="0"/>
                  </a:moveTo>
                  <a:lnTo>
                    <a:pt x="71" y="0"/>
                  </a:lnTo>
                  <a:lnTo>
                    <a:pt x="58" y="2"/>
                  </a:lnTo>
                  <a:lnTo>
                    <a:pt x="44" y="6"/>
                  </a:lnTo>
                  <a:lnTo>
                    <a:pt x="33" y="12"/>
                  </a:lnTo>
                  <a:lnTo>
                    <a:pt x="21" y="20"/>
                  </a:lnTo>
                  <a:lnTo>
                    <a:pt x="12" y="29"/>
                  </a:lnTo>
                  <a:lnTo>
                    <a:pt x="6" y="39"/>
                  </a:lnTo>
                  <a:lnTo>
                    <a:pt x="2" y="50"/>
                  </a:lnTo>
                  <a:lnTo>
                    <a:pt x="0" y="64"/>
                  </a:lnTo>
                  <a:lnTo>
                    <a:pt x="12" y="64"/>
                  </a:lnTo>
                  <a:lnTo>
                    <a:pt x="13" y="54"/>
                  </a:lnTo>
                  <a:lnTo>
                    <a:pt x="17" y="45"/>
                  </a:lnTo>
                  <a:lnTo>
                    <a:pt x="21" y="35"/>
                  </a:lnTo>
                  <a:lnTo>
                    <a:pt x="29" y="27"/>
                  </a:lnTo>
                  <a:lnTo>
                    <a:pt x="38" y="21"/>
                  </a:lnTo>
                  <a:lnTo>
                    <a:pt x="48" y="18"/>
                  </a:lnTo>
                  <a:lnTo>
                    <a:pt x="60" y="14"/>
                  </a:lnTo>
                  <a:lnTo>
                    <a:pt x="71" y="12"/>
                  </a:lnTo>
                  <a:lnTo>
                    <a:pt x="71"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328" name="Freeform 115"/>
            <p:cNvSpPr>
              <a:spLocks/>
            </p:cNvSpPr>
            <p:nvPr/>
          </p:nvSpPr>
          <p:spPr bwMode="auto">
            <a:xfrm>
              <a:off x="3956" y="3044"/>
              <a:ext cx="498" cy="284"/>
            </a:xfrm>
            <a:custGeom>
              <a:avLst/>
              <a:gdLst>
                <a:gd name="T0" fmla="*/ 5474 w 344"/>
                <a:gd name="T1" fmla="*/ 0 h 250"/>
                <a:gd name="T2" fmla="*/ 0 w 344"/>
                <a:gd name="T3" fmla="*/ 162 h 250"/>
                <a:gd name="T4" fmla="*/ 1762 w 344"/>
                <a:gd name="T5" fmla="*/ 788 h 250"/>
                <a:gd name="T6" fmla="*/ 9605 w 344"/>
                <a:gd name="T7" fmla="*/ 268 h 250"/>
                <a:gd name="T8" fmla="*/ 5474 w 344"/>
                <a:gd name="T9" fmla="*/ 0 h 250"/>
                <a:gd name="T10" fmla="*/ 0 60000 65536"/>
                <a:gd name="T11" fmla="*/ 0 60000 65536"/>
                <a:gd name="T12" fmla="*/ 0 60000 65536"/>
                <a:gd name="T13" fmla="*/ 0 60000 65536"/>
                <a:gd name="T14" fmla="*/ 0 60000 65536"/>
                <a:gd name="T15" fmla="*/ 0 w 344"/>
                <a:gd name="T16" fmla="*/ 0 h 250"/>
                <a:gd name="T17" fmla="*/ 344 w 344"/>
                <a:gd name="T18" fmla="*/ 250 h 250"/>
              </a:gdLst>
              <a:ahLst/>
              <a:cxnLst>
                <a:cxn ang="T10">
                  <a:pos x="T0" y="T1"/>
                </a:cxn>
                <a:cxn ang="T11">
                  <a:pos x="T2" y="T3"/>
                </a:cxn>
                <a:cxn ang="T12">
                  <a:pos x="T4" y="T5"/>
                </a:cxn>
                <a:cxn ang="T13">
                  <a:pos x="T6" y="T7"/>
                </a:cxn>
                <a:cxn ang="T14">
                  <a:pos x="T8" y="T9"/>
                </a:cxn>
              </a:cxnLst>
              <a:rect l="T15" t="T16" r="T17" b="T18"/>
              <a:pathLst>
                <a:path w="344" h="250">
                  <a:moveTo>
                    <a:pt x="196" y="0"/>
                  </a:moveTo>
                  <a:lnTo>
                    <a:pt x="0" y="52"/>
                  </a:lnTo>
                  <a:lnTo>
                    <a:pt x="63" y="250"/>
                  </a:lnTo>
                  <a:lnTo>
                    <a:pt x="344" y="85"/>
                  </a:lnTo>
                  <a:lnTo>
                    <a:pt x="196" y="0"/>
                  </a:lnTo>
                  <a:close/>
                </a:path>
              </a:pathLst>
            </a:custGeom>
            <a:solidFill>
              <a:srgbClr val="3F91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329" name="Freeform 116"/>
            <p:cNvSpPr>
              <a:spLocks/>
            </p:cNvSpPr>
            <p:nvPr/>
          </p:nvSpPr>
          <p:spPr bwMode="auto">
            <a:xfrm>
              <a:off x="3956" y="3044"/>
              <a:ext cx="498" cy="284"/>
            </a:xfrm>
            <a:custGeom>
              <a:avLst/>
              <a:gdLst>
                <a:gd name="T0" fmla="*/ 5474 w 344"/>
                <a:gd name="T1" fmla="*/ 0 h 250"/>
                <a:gd name="T2" fmla="*/ 0 w 344"/>
                <a:gd name="T3" fmla="*/ 162 h 250"/>
                <a:gd name="T4" fmla="*/ 1762 w 344"/>
                <a:gd name="T5" fmla="*/ 788 h 250"/>
                <a:gd name="T6" fmla="*/ 9605 w 344"/>
                <a:gd name="T7" fmla="*/ 268 h 250"/>
                <a:gd name="T8" fmla="*/ 5474 w 344"/>
                <a:gd name="T9" fmla="*/ 0 h 250"/>
                <a:gd name="T10" fmla="*/ 0 60000 65536"/>
                <a:gd name="T11" fmla="*/ 0 60000 65536"/>
                <a:gd name="T12" fmla="*/ 0 60000 65536"/>
                <a:gd name="T13" fmla="*/ 0 60000 65536"/>
                <a:gd name="T14" fmla="*/ 0 60000 65536"/>
                <a:gd name="T15" fmla="*/ 0 w 344"/>
                <a:gd name="T16" fmla="*/ 0 h 250"/>
                <a:gd name="T17" fmla="*/ 344 w 344"/>
                <a:gd name="T18" fmla="*/ 250 h 250"/>
              </a:gdLst>
              <a:ahLst/>
              <a:cxnLst>
                <a:cxn ang="T10">
                  <a:pos x="T0" y="T1"/>
                </a:cxn>
                <a:cxn ang="T11">
                  <a:pos x="T2" y="T3"/>
                </a:cxn>
                <a:cxn ang="T12">
                  <a:pos x="T4" y="T5"/>
                </a:cxn>
                <a:cxn ang="T13">
                  <a:pos x="T6" y="T7"/>
                </a:cxn>
                <a:cxn ang="T14">
                  <a:pos x="T8" y="T9"/>
                </a:cxn>
              </a:cxnLst>
              <a:rect l="T15" t="T16" r="T17" b="T18"/>
              <a:pathLst>
                <a:path w="344" h="250">
                  <a:moveTo>
                    <a:pt x="196" y="0"/>
                  </a:moveTo>
                  <a:lnTo>
                    <a:pt x="0" y="52"/>
                  </a:lnTo>
                  <a:lnTo>
                    <a:pt x="63" y="250"/>
                  </a:lnTo>
                  <a:lnTo>
                    <a:pt x="344" y="85"/>
                  </a:lnTo>
                  <a:lnTo>
                    <a:pt x="196"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330" name="Freeform 117"/>
            <p:cNvSpPr>
              <a:spLocks/>
            </p:cNvSpPr>
            <p:nvPr/>
          </p:nvSpPr>
          <p:spPr bwMode="auto">
            <a:xfrm>
              <a:off x="3956" y="3106"/>
              <a:ext cx="91" cy="298"/>
            </a:xfrm>
            <a:custGeom>
              <a:avLst/>
              <a:gdLst>
                <a:gd name="T0" fmla="*/ 0 w 63"/>
                <a:gd name="T1" fmla="*/ 0 h 263"/>
                <a:gd name="T2" fmla="*/ 0 w 63"/>
                <a:gd name="T3" fmla="*/ 117 h 263"/>
                <a:gd name="T4" fmla="*/ 1715 w 63"/>
                <a:gd name="T5" fmla="*/ 810 h 263"/>
                <a:gd name="T6" fmla="*/ 1715 w 63"/>
                <a:gd name="T7" fmla="*/ 605 h 263"/>
                <a:gd name="T8" fmla="*/ 0 w 63"/>
                <a:gd name="T9" fmla="*/ 0 h 263"/>
                <a:gd name="T10" fmla="*/ 0 60000 65536"/>
                <a:gd name="T11" fmla="*/ 0 60000 65536"/>
                <a:gd name="T12" fmla="*/ 0 60000 65536"/>
                <a:gd name="T13" fmla="*/ 0 60000 65536"/>
                <a:gd name="T14" fmla="*/ 0 60000 65536"/>
                <a:gd name="T15" fmla="*/ 0 w 63"/>
                <a:gd name="T16" fmla="*/ 0 h 263"/>
                <a:gd name="T17" fmla="*/ 63 w 63"/>
                <a:gd name="T18" fmla="*/ 263 h 263"/>
              </a:gdLst>
              <a:ahLst/>
              <a:cxnLst>
                <a:cxn ang="T10">
                  <a:pos x="T0" y="T1"/>
                </a:cxn>
                <a:cxn ang="T11">
                  <a:pos x="T2" y="T3"/>
                </a:cxn>
                <a:cxn ang="T12">
                  <a:pos x="T4" y="T5"/>
                </a:cxn>
                <a:cxn ang="T13">
                  <a:pos x="T6" y="T7"/>
                </a:cxn>
                <a:cxn ang="T14">
                  <a:pos x="T8" y="T9"/>
                </a:cxn>
              </a:cxnLst>
              <a:rect l="T15" t="T16" r="T17" b="T18"/>
              <a:pathLst>
                <a:path w="63" h="263">
                  <a:moveTo>
                    <a:pt x="0" y="0"/>
                  </a:moveTo>
                  <a:lnTo>
                    <a:pt x="0" y="38"/>
                  </a:lnTo>
                  <a:lnTo>
                    <a:pt x="63" y="263"/>
                  </a:lnTo>
                  <a:lnTo>
                    <a:pt x="63" y="196"/>
                  </a:lnTo>
                  <a:lnTo>
                    <a:pt x="0" y="0"/>
                  </a:lnTo>
                  <a:close/>
                </a:path>
              </a:pathLst>
            </a:custGeom>
            <a:solidFill>
              <a:srgbClr val="A9A9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331" name="Freeform 118"/>
            <p:cNvSpPr>
              <a:spLocks/>
            </p:cNvSpPr>
            <p:nvPr/>
          </p:nvSpPr>
          <p:spPr bwMode="auto">
            <a:xfrm>
              <a:off x="3956" y="3106"/>
              <a:ext cx="91" cy="298"/>
            </a:xfrm>
            <a:custGeom>
              <a:avLst/>
              <a:gdLst>
                <a:gd name="T0" fmla="*/ 0 w 63"/>
                <a:gd name="T1" fmla="*/ 0 h 263"/>
                <a:gd name="T2" fmla="*/ 0 w 63"/>
                <a:gd name="T3" fmla="*/ 117 h 263"/>
                <a:gd name="T4" fmla="*/ 1715 w 63"/>
                <a:gd name="T5" fmla="*/ 810 h 263"/>
                <a:gd name="T6" fmla="*/ 1715 w 63"/>
                <a:gd name="T7" fmla="*/ 605 h 263"/>
                <a:gd name="T8" fmla="*/ 0 w 63"/>
                <a:gd name="T9" fmla="*/ 0 h 263"/>
                <a:gd name="T10" fmla="*/ 0 60000 65536"/>
                <a:gd name="T11" fmla="*/ 0 60000 65536"/>
                <a:gd name="T12" fmla="*/ 0 60000 65536"/>
                <a:gd name="T13" fmla="*/ 0 60000 65536"/>
                <a:gd name="T14" fmla="*/ 0 60000 65536"/>
                <a:gd name="T15" fmla="*/ 0 w 63"/>
                <a:gd name="T16" fmla="*/ 0 h 263"/>
                <a:gd name="T17" fmla="*/ 63 w 63"/>
                <a:gd name="T18" fmla="*/ 263 h 263"/>
              </a:gdLst>
              <a:ahLst/>
              <a:cxnLst>
                <a:cxn ang="T10">
                  <a:pos x="T0" y="T1"/>
                </a:cxn>
                <a:cxn ang="T11">
                  <a:pos x="T2" y="T3"/>
                </a:cxn>
                <a:cxn ang="T12">
                  <a:pos x="T4" y="T5"/>
                </a:cxn>
                <a:cxn ang="T13">
                  <a:pos x="T6" y="T7"/>
                </a:cxn>
                <a:cxn ang="T14">
                  <a:pos x="T8" y="T9"/>
                </a:cxn>
              </a:cxnLst>
              <a:rect l="T15" t="T16" r="T17" b="T18"/>
              <a:pathLst>
                <a:path w="63" h="263">
                  <a:moveTo>
                    <a:pt x="0" y="0"/>
                  </a:moveTo>
                  <a:lnTo>
                    <a:pt x="0" y="38"/>
                  </a:lnTo>
                  <a:lnTo>
                    <a:pt x="63" y="263"/>
                  </a:lnTo>
                  <a:lnTo>
                    <a:pt x="63" y="196"/>
                  </a:lnTo>
                  <a:lnTo>
                    <a:pt x="0" y="0"/>
                  </a:lnTo>
                </a:path>
              </a:pathLst>
            </a:custGeom>
            <a:noFill/>
            <a:ln w="3175">
              <a:solidFill>
                <a:srgbClr val="5C6670"/>
              </a:solidFill>
              <a:round/>
              <a:headEnd/>
              <a:tailEnd/>
            </a:ln>
            <a:extLst>
              <a:ext uri="{909E8E84-426E-40DD-AFC4-6F175D3DCCD1}">
                <a14:hiddenFill xmlns:a14="http://schemas.microsoft.com/office/drawing/2010/main">
                  <a:solidFill>
                    <a:srgbClr val="FFFFFF"/>
                  </a:solid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332" name="Freeform 119"/>
            <p:cNvSpPr>
              <a:spLocks/>
            </p:cNvSpPr>
            <p:nvPr/>
          </p:nvSpPr>
          <p:spPr bwMode="auto">
            <a:xfrm>
              <a:off x="4050" y="3141"/>
              <a:ext cx="404" cy="266"/>
            </a:xfrm>
            <a:custGeom>
              <a:avLst/>
              <a:gdLst>
                <a:gd name="T0" fmla="*/ 0 w 279"/>
                <a:gd name="T1" fmla="*/ 740 h 234"/>
                <a:gd name="T2" fmla="*/ 7802 w 279"/>
                <a:gd name="T3" fmla="*/ 77 h 234"/>
                <a:gd name="T4" fmla="*/ 7802 w 279"/>
                <a:gd name="T5" fmla="*/ 0 h 234"/>
                <a:gd name="T6" fmla="*/ 0 w 279"/>
                <a:gd name="T7" fmla="*/ 525 h 234"/>
                <a:gd name="T8" fmla="*/ 0 w 279"/>
                <a:gd name="T9" fmla="*/ 740 h 234"/>
                <a:gd name="T10" fmla="*/ 0 60000 65536"/>
                <a:gd name="T11" fmla="*/ 0 60000 65536"/>
                <a:gd name="T12" fmla="*/ 0 60000 65536"/>
                <a:gd name="T13" fmla="*/ 0 60000 65536"/>
                <a:gd name="T14" fmla="*/ 0 60000 65536"/>
                <a:gd name="T15" fmla="*/ 0 w 279"/>
                <a:gd name="T16" fmla="*/ 0 h 234"/>
                <a:gd name="T17" fmla="*/ 279 w 279"/>
                <a:gd name="T18" fmla="*/ 234 h 234"/>
              </a:gdLst>
              <a:ahLst/>
              <a:cxnLst>
                <a:cxn ang="T10">
                  <a:pos x="T0" y="T1"/>
                </a:cxn>
                <a:cxn ang="T11">
                  <a:pos x="T2" y="T3"/>
                </a:cxn>
                <a:cxn ang="T12">
                  <a:pos x="T4" y="T5"/>
                </a:cxn>
                <a:cxn ang="T13">
                  <a:pos x="T6" y="T7"/>
                </a:cxn>
                <a:cxn ang="T14">
                  <a:pos x="T8" y="T9"/>
                </a:cxn>
              </a:cxnLst>
              <a:rect l="T15" t="T16" r="T17" b="T18"/>
              <a:pathLst>
                <a:path w="279" h="234">
                  <a:moveTo>
                    <a:pt x="0" y="234"/>
                  </a:moveTo>
                  <a:lnTo>
                    <a:pt x="279" y="25"/>
                  </a:lnTo>
                  <a:lnTo>
                    <a:pt x="279" y="0"/>
                  </a:lnTo>
                  <a:lnTo>
                    <a:pt x="0" y="165"/>
                  </a:lnTo>
                  <a:lnTo>
                    <a:pt x="0" y="2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333" name="Freeform 120"/>
            <p:cNvSpPr>
              <a:spLocks/>
            </p:cNvSpPr>
            <p:nvPr/>
          </p:nvSpPr>
          <p:spPr bwMode="auto">
            <a:xfrm>
              <a:off x="4050" y="3141"/>
              <a:ext cx="404" cy="266"/>
            </a:xfrm>
            <a:custGeom>
              <a:avLst/>
              <a:gdLst>
                <a:gd name="T0" fmla="*/ 0 w 279"/>
                <a:gd name="T1" fmla="*/ 740 h 234"/>
                <a:gd name="T2" fmla="*/ 7802 w 279"/>
                <a:gd name="T3" fmla="*/ 77 h 234"/>
                <a:gd name="T4" fmla="*/ 7802 w 279"/>
                <a:gd name="T5" fmla="*/ 0 h 234"/>
                <a:gd name="T6" fmla="*/ 0 w 279"/>
                <a:gd name="T7" fmla="*/ 525 h 234"/>
                <a:gd name="T8" fmla="*/ 0 w 279"/>
                <a:gd name="T9" fmla="*/ 740 h 234"/>
                <a:gd name="T10" fmla="*/ 0 60000 65536"/>
                <a:gd name="T11" fmla="*/ 0 60000 65536"/>
                <a:gd name="T12" fmla="*/ 0 60000 65536"/>
                <a:gd name="T13" fmla="*/ 0 60000 65536"/>
                <a:gd name="T14" fmla="*/ 0 60000 65536"/>
                <a:gd name="T15" fmla="*/ 0 w 279"/>
                <a:gd name="T16" fmla="*/ 0 h 234"/>
                <a:gd name="T17" fmla="*/ 279 w 279"/>
                <a:gd name="T18" fmla="*/ 234 h 234"/>
              </a:gdLst>
              <a:ahLst/>
              <a:cxnLst>
                <a:cxn ang="T10">
                  <a:pos x="T0" y="T1"/>
                </a:cxn>
                <a:cxn ang="T11">
                  <a:pos x="T2" y="T3"/>
                </a:cxn>
                <a:cxn ang="T12">
                  <a:pos x="T4" y="T5"/>
                </a:cxn>
                <a:cxn ang="T13">
                  <a:pos x="T6" y="T7"/>
                </a:cxn>
                <a:cxn ang="T14">
                  <a:pos x="T8" y="T9"/>
                </a:cxn>
              </a:cxnLst>
              <a:rect l="T15" t="T16" r="T17" b="T18"/>
              <a:pathLst>
                <a:path w="279" h="234">
                  <a:moveTo>
                    <a:pt x="0" y="234"/>
                  </a:moveTo>
                  <a:lnTo>
                    <a:pt x="279" y="25"/>
                  </a:lnTo>
                  <a:lnTo>
                    <a:pt x="279" y="0"/>
                  </a:lnTo>
                  <a:lnTo>
                    <a:pt x="0" y="165"/>
                  </a:lnTo>
                  <a:lnTo>
                    <a:pt x="0" y="234"/>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334" name="Freeform 121"/>
            <p:cNvSpPr>
              <a:spLocks/>
            </p:cNvSpPr>
            <p:nvPr/>
          </p:nvSpPr>
          <p:spPr bwMode="auto">
            <a:xfrm>
              <a:off x="4076" y="3070"/>
              <a:ext cx="219" cy="204"/>
            </a:xfrm>
            <a:custGeom>
              <a:avLst/>
              <a:gdLst>
                <a:gd name="T0" fmla="*/ 954 w 151"/>
                <a:gd name="T1" fmla="*/ 391 h 179"/>
                <a:gd name="T2" fmla="*/ 1139 w 151"/>
                <a:gd name="T3" fmla="*/ 419 h 179"/>
                <a:gd name="T4" fmla="*/ 1384 w 151"/>
                <a:gd name="T5" fmla="*/ 439 h 179"/>
                <a:gd name="T6" fmla="*/ 1897 w 151"/>
                <a:gd name="T7" fmla="*/ 446 h 179"/>
                <a:gd name="T8" fmla="*/ 2396 w 151"/>
                <a:gd name="T9" fmla="*/ 446 h 179"/>
                <a:gd name="T10" fmla="*/ 2818 w 151"/>
                <a:gd name="T11" fmla="*/ 439 h 179"/>
                <a:gd name="T12" fmla="*/ 3094 w 151"/>
                <a:gd name="T13" fmla="*/ 419 h 179"/>
                <a:gd name="T14" fmla="*/ 3265 w 151"/>
                <a:gd name="T15" fmla="*/ 391 h 179"/>
                <a:gd name="T16" fmla="*/ 3331 w 151"/>
                <a:gd name="T17" fmla="*/ 368 h 179"/>
                <a:gd name="T18" fmla="*/ 3265 w 151"/>
                <a:gd name="T19" fmla="*/ 362 h 179"/>
                <a:gd name="T20" fmla="*/ 3265 w 151"/>
                <a:gd name="T21" fmla="*/ 350 h 179"/>
                <a:gd name="T22" fmla="*/ 3205 w 151"/>
                <a:gd name="T23" fmla="*/ 343 h 179"/>
                <a:gd name="T24" fmla="*/ 2975 w 151"/>
                <a:gd name="T25" fmla="*/ 328 h 179"/>
                <a:gd name="T26" fmla="*/ 2518 w 151"/>
                <a:gd name="T27" fmla="*/ 309 h 179"/>
                <a:gd name="T28" fmla="*/ 2093 w 151"/>
                <a:gd name="T29" fmla="*/ 304 h 179"/>
                <a:gd name="T30" fmla="*/ 2007 w 151"/>
                <a:gd name="T31" fmla="*/ 300 h 179"/>
                <a:gd name="T32" fmla="*/ 1565 w 151"/>
                <a:gd name="T33" fmla="*/ 292 h 179"/>
                <a:gd name="T34" fmla="*/ 902 w 151"/>
                <a:gd name="T35" fmla="*/ 278 h 179"/>
                <a:gd name="T36" fmla="*/ 482 w 151"/>
                <a:gd name="T37" fmla="*/ 244 h 179"/>
                <a:gd name="T38" fmla="*/ 263 w 151"/>
                <a:gd name="T39" fmla="*/ 207 h 179"/>
                <a:gd name="T40" fmla="*/ 263 w 151"/>
                <a:gd name="T41" fmla="*/ 161 h 179"/>
                <a:gd name="T42" fmla="*/ 429 w 151"/>
                <a:gd name="T43" fmla="*/ 124 h 179"/>
                <a:gd name="T44" fmla="*/ 867 w 151"/>
                <a:gd name="T45" fmla="*/ 95 h 179"/>
                <a:gd name="T46" fmla="*/ 1384 w 151"/>
                <a:gd name="T47" fmla="*/ 74 h 179"/>
                <a:gd name="T48" fmla="*/ 2663 w 151"/>
                <a:gd name="T49" fmla="*/ 0 h 179"/>
                <a:gd name="T50" fmla="*/ 3094 w 151"/>
                <a:gd name="T51" fmla="*/ 74 h 179"/>
                <a:gd name="T52" fmla="*/ 3577 w 151"/>
                <a:gd name="T53" fmla="*/ 95 h 179"/>
                <a:gd name="T54" fmla="*/ 3920 w 151"/>
                <a:gd name="T55" fmla="*/ 124 h 179"/>
                <a:gd name="T56" fmla="*/ 4115 w 151"/>
                <a:gd name="T57" fmla="*/ 168 h 179"/>
                <a:gd name="T58" fmla="*/ 3162 w 151"/>
                <a:gd name="T59" fmla="*/ 168 h 179"/>
                <a:gd name="T60" fmla="*/ 2975 w 151"/>
                <a:gd name="T61" fmla="*/ 141 h 179"/>
                <a:gd name="T62" fmla="*/ 2724 w 151"/>
                <a:gd name="T63" fmla="*/ 137 h 179"/>
                <a:gd name="T64" fmla="*/ 2396 w 151"/>
                <a:gd name="T65" fmla="*/ 124 h 179"/>
                <a:gd name="T66" fmla="*/ 1956 w 151"/>
                <a:gd name="T67" fmla="*/ 124 h 179"/>
                <a:gd name="T68" fmla="*/ 1613 w 151"/>
                <a:gd name="T69" fmla="*/ 137 h 179"/>
                <a:gd name="T70" fmla="*/ 1382 w 151"/>
                <a:gd name="T71" fmla="*/ 147 h 179"/>
                <a:gd name="T72" fmla="*/ 1197 w 151"/>
                <a:gd name="T73" fmla="*/ 168 h 179"/>
                <a:gd name="T74" fmla="*/ 1197 w 151"/>
                <a:gd name="T75" fmla="*/ 188 h 179"/>
                <a:gd name="T76" fmla="*/ 1197 w 151"/>
                <a:gd name="T77" fmla="*/ 203 h 179"/>
                <a:gd name="T78" fmla="*/ 1257 w 151"/>
                <a:gd name="T79" fmla="*/ 207 h 179"/>
                <a:gd name="T80" fmla="*/ 1382 w 151"/>
                <a:gd name="T81" fmla="*/ 209 h 179"/>
                <a:gd name="T82" fmla="*/ 1510 w 151"/>
                <a:gd name="T83" fmla="*/ 225 h 179"/>
                <a:gd name="T84" fmla="*/ 1956 w 151"/>
                <a:gd name="T85" fmla="*/ 236 h 179"/>
                <a:gd name="T86" fmla="*/ 2447 w 151"/>
                <a:gd name="T87" fmla="*/ 244 h 179"/>
                <a:gd name="T88" fmla="*/ 2724 w 151"/>
                <a:gd name="T89" fmla="*/ 251 h 179"/>
                <a:gd name="T90" fmla="*/ 3162 w 151"/>
                <a:gd name="T91" fmla="*/ 263 h 179"/>
                <a:gd name="T92" fmla="*/ 3694 w 151"/>
                <a:gd name="T93" fmla="*/ 283 h 179"/>
                <a:gd name="T94" fmla="*/ 4087 w 151"/>
                <a:gd name="T95" fmla="*/ 309 h 179"/>
                <a:gd name="T96" fmla="*/ 4222 w 151"/>
                <a:gd name="T97" fmla="*/ 350 h 179"/>
                <a:gd name="T98" fmla="*/ 4222 w 151"/>
                <a:gd name="T99" fmla="*/ 391 h 179"/>
                <a:gd name="T100" fmla="*/ 4036 w 151"/>
                <a:gd name="T101" fmla="*/ 443 h 179"/>
                <a:gd name="T102" fmla="*/ 3577 w 151"/>
                <a:gd name="T103" fmla="*/ 471 h 179"/>
                <a:gd name="T104" fmla="*/ 2975 w 151"/>
                <a:gd name="T105" fmla="*/ 500 h 179"/>
                <a:gd name="T106" fmla="*/ 1780 w 151"/>
                <a:gd name="T107" fmla="*/ 579 h 179"/>
                <a:gd name="T108" fmla="*/ 1197 w 151"/>
                <a:gd name="T109" fmla="*/ 500 h 179"/>
                <a:gd name="T110" fmla="*/ 598 w 151"/>
                <a:gd name="T111" fmla="*/ 471 h 179"/>
                <a:gd name="T112" fmla="*/ 204 w 151"/>
                <a:gd name="T113" fmla="*/ 439 h 179"/>
                <a:gd name="T114" fmla="*/ 0 w 151"/>
                <a:gd name="T115" fmla="*/ 389 h 17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51"/>
                <a:gd name="T175" fmla="*/ 0 h 179"/>
                <a:gd name="T176" fmla="*/ 151 w 151"/>
                <a:gd name="T177" fmla="*/ 179 h 17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51" h="179">
                  <a:moveTo>
                    <a:pt x="0" y="115"/>
                  </a:moveTo>
                  <a:lnTo>
                    <a:pt x="32" y="115"/>
                  </a:lnTo>
                  <a:lnTo>
                    <a:pt x="34" y="119"/>
                  </a:lnTo>
                  <a:lnTo>
                    <a:pt x="34" y="121"/>
                  </a:lnTo>
                  <a:lnTo>
                    <a:pt x="34" y="123"/>
                  </a:lnTo>
                  <a:lnTo>
                    <a:pt x="36" y="125"/>
                  </a:lnTo>
                  <a:lnTo>
                    <a:pt x="38" y="127"/>
                  </a:lnTo>
                  <a:lnTo>
                    <a:pt x="40" y="129"/>
                  </a:lnTo>
                  <a:lnTo>
                    <a:pt x="42" y="131"/>
                  </a:lnTo>
                  <a:lnTo>
                    <a:pt x="44" y="133"/>
                  </a:lnTo>
                  <a:lnTo>
                    <a:pt x="48" y="135"/>
                  </a:lnTo>
                  <a:lnTo>
                    <a:pt x="49" y="135"/>
                  </a:lnTo>
                  <a:lnTo>
                    <a:pt x="53" y="136"/>
                  </a:lnTo>
                  <a:lnTo>
                    <a:pt x="57" y="136"/>
                  </a:lnTo>
                  <a:lnTo>
                    <a:pt x="61" y="136"/>
                  </a:lnTo>
                  <a:lnTo>
                    <a:pt x="67" y="138"/>
                  </a:lnTo>
                  <a:lnTo>
                    <a:pt x="71" y="138"/>
                  </a:lnTo>
                  <a:lnTo>
                    <a:pt x="76" y="138"/>
                  </a:lnTo>
                  <a:lnTo>
                    <a:pt x="80" y="138"/>
                  </a:lnTo>
                  <a:lnTo>
                    <a:pt x="84" y="138"/>
                  </a:lnTo>
                  <a:lnTo>
                    <a:pt x="88" y="136"/>
                  </a:lnTo>
                  <a:lnTo>
                    <a:pt x="92" y="136"/>
                  </a:lnTo>
                  <a:lnTo>
                    <a:pt x="96" y="136"/>
                  </a:lnTo>
                  <a:lnTo>
                    <a:pt x="99" y="135"/>
                  </a:lnTo>
                  <a:lnTo>
                    <a:pt x="101" y="133"/>
                  </a:lnTo>
                  <a:lnTo>
                    <a:pt x="105" y="133"/>
                  </a:lnTo>
                  <a:lnTo>
                    <a:pt x="107" y="131"/>
                  </a:lnTo>
                  <a:lnTo>
                    <a:pt x="109" y="129"/>
                  </a:lnTo>
                  <a:lnTo>
                    <a:pt x="111" y="127"/>
                  </a:lnTo>
                  <a:lnTo>
                    <a:pt x="113" y="125"/>
                  </a:lnTo>
                  <a:lnTo>
                    <a:pt x="115" y="123"/>
                  </a:lnTo>
                  <a:lnTo>
                    <a:pt x="115" y="121"/>
                  </a:lnTo>
                  <a:lnTo>
                    <a:pt x="117" y="119"/>
                  </a:lnTo>
                  <a:lnTo>
                    <a:pt x="117" y="115"/>
                  </a:lnTo>
                  <a:lnTo>
                    <a:pt x="117" y="113"/>
                  </a:lnTo>
                  <a:lnTo>
                    <a:pt x="115" y="113"/>
                  </a:lnTo>
                  <a:lnTo>
                    <a:pt x="115" y="112"/>
                  </a:lnTo>
                  <a:lnTo>
                    <a:pt x="115" y="110"/>
                  </a:lnTo>
                  <a:lnTo>
                    <a:pt x="115" y="108"/>
                  </a:lnTo>
                  <a:lnTo>
                    <a:pt x="113" y="108"/>
                  </a:lnTo>
                  <a:lnTo>
                    <a:pt x="113" y="106"/>
                  </a:lnTo>
                  <a:lnTo>
                    <a:pt x="111" y="106"/>
                  </a:lnTo>
                  <a:lnTo>
                    <a:pt x="111" y="104"/>
                  </a:lnTo>
                  <a:lnTo>
                    <a:pt x="109" y="102"/>
                  </a:lnTo>
                  <a:lnTo>
                    <a:pt x="105" y="102"/>
                  </a:lnTo>
                  <a:lnTo>
                    <a:pt x="101" y="100"/>
                  </a:lnTo>
                  <a:lnTo>
                    <a:pt x="97" y="98"/>
                  </a:lnTo>
                  <a:lnTo>
                    <a:pt x="94" y="96"/>
                  </a:lnTo>
                  <a:lnTo>
                    <a:pt x="88" y="96"/>
                  </a:lnTo>
                  <a:lnTo>
                    <a:pt x="82" y="94"/>
                  </a:lnTo>
                  <a:lnTo>
                    <a:pt x="76" y="94"/>
                  </a:lnTo>
                  <a:lnTo>
                    <a:pt x="74" y="94"/>
                  </a:lnTo>
                  <a:lnTo>
                    <a:pt x="73" y="94"/>
                  </a:lnTo>
                  <a:lnTo>
                    <a:pt x="71" y="92"/>
                  </a:lnTo>
                  <a:lnTo>
                    <a:pt x="63" y="92"/>
                  </a:lnTo>
                  <a:lnTo>
                    <a:pt x="55" y="90"/>
                  </a:lnTo>
                  <a:lnTo>
                    <a:pt x="48" y="88"/>
                  </a:lnTo>
                  <a:lnTo>
                    <a:pt x="42" y="88"/>
                  </a:lnTo>
                  <a:lnTo>
                    <a:pt x="36" y="87"/>
                  </a:lnTo>
                  <a:lnTo>
                    <a:pt x="32" y="85"/>
                  </a:lnTo>
                  <a:lnTo>
                    <a:pt x="26" y="83"/>
                  </a:lnTo>
                  <a:lnTo>
                    <a:pt x="23" y="81"/>
                  </a:lnTo>
                  <a:lnTo>
                    <a:pt x="19" y="77"/>
                  </a:lnTo>
                  <a:lnTo>
                    <a:pt x="17" y="75"/>
                  </a:lnTo>
                  <a:lnTo>
                    <a:pt x="13" y="73"/>
                  </a:lnTo>
                  <a:lnTo>
                    <a:pt x="11" y="71"/>
                  </a:lnTo>
                  <a:lnTo>
                    <a:pt x="9" y="67"/>
                  </a:lnTo>
                  <a:lnTo>
                    <a:pt x="9" y="64"/>
                  </a:lnTo>
                  <a:lnTo>
                    <a:pt x="7" y="62"/>
                  </a:lnTo>
                  <a:lnTo>
                    <a:pt x="7" y="58"/>
                  </a:lnTo>
                  <a:lnTo>
                    <a:pt x="7" y="54"/>
                  </a:lnTo>
                  <a:lnTo>
                    <a:pt x="9" y="50"/>
                  </a:lnTo>
                  <a:lnTo>
                    <a:pt x="9" y="48"/>
                  </a:lnTo>
                  <a:lnTo>
                    <a:pt x="11" y="44"/>
                  </a:lnTo>
                  <a:lnTo>
                    <a:pt x="13" y="41"/>
                  </a:lnTo>
                  <a:lnTo>
                    <a:pt x="15" y="39"/>
                  </a:lnTo>
                  <a:lnTo>
                    <a:pt x="19" y="35"/>
                  </a:lnTo>
                  <a:lnTo>
                    <a:pt x="23" y="33"/>
                  </a:lnTo>
                  <a:lnTo>
                    <a:pt x="26" y="31"/>
                  </a:lnTo>
                  <a:lnTo>
                    <a:pt x="30" y="29"/>
                  </a:lnTo>
                  <a:lnTo>
                    <a:pt x="34" y="27"/>
                  </a:lnTo>
                  <a:lnTo>
                    <a:pt x="40" y="25"/>
                  </a:lnTo>
                  <a:lnTo>
                    <a:pt x="44" y="23"/>
                  </a:lnTo>
                  <a:lnTo>
                    <a:pt x="49" y="23"/>
                  </a:lnTo>
                  <a:lnTo>
                    <a:pt x="55" y="21"/>
                  </a:lnTo>
                  <a:lnTo>
                    <a:pt x="63" y="21"/>
                  </a:lnTo>
                  <a:lnTo>
                    <a:pt x="63" y="0"/>
                  </a:lnTo>
                  <a:lnTo>
                    <a:pt x="94" y="0"/>
                  </a:lnTo>
                  <a:lnTo>
                    <a:pt x="94" y="21"/>
                  </a:lnTo>
                  <a:lnTo>
                    <a:pt x="99" y="21"/>
                  </a:lnTo>
                  <a:lnTo>
                    <a:pt x="105" y="21"/>
                  </a:lnTo>
                  <a:lnTo>
                    <a:pt x="109" y="23"/>
                  </a:lnTo>
                  <a:lnTo>
                    <a:pt x="115" y="25"/>
                  </a:lnTo>
                  <a:lnTo>
                    <a:pt x="119" y="25"/>
                  </a:lnTo>
                  <a:lnTo>
                    <a:pt x="122" y="27"/>
                  </a:lnTo>
                  <a:lnTo>
                    <a:pt x="126" y="29"/>
                  </a:lnTo>
                  <a:lnTo>
                    <a:pt x="130" y="31"/>
                  </a:lnTo>
                  <a:lnTo>
                    <a:pt x="134" y="35"/>
                  </a:lnTo>
                  <a:lnTo>
                    <a:pt x="136" y="37"/>
                  </a:lnTo>
                  <a:lnTo>
                    <a:pt x="138" y="39"/>
                  </a:lnTo>
                  <a:lnTo>
                    <a:pt x="142" y="42"/>
                  </a:lnTo>
                  <a:lnTo>
                    <a:pt x="142" y="44"/>
                  </a:lnTo>
                  <a:lnTo>
                    <a:pt x="144" y="48"/>
                  </a:lnTo>
                  <a:lnTo>
                    <a:pt x="145" y="52"/>
                  </a:lnTo>
                  <a:lnTo>
                    <a:pt x="145" y="56"/>
                  </a:lnTo>
                  <a:lnTo>
                    <a:pt x="111" y="56"/>
                  </a:lnTo>
                  <a:lnTo>
                    <a:pt x="111" y="54"/>
                  </a:lnTo>
                  <a:lnTo>
                    <a:pt x="111" y="52"/>
                  </a:lnTo>
                  <a:lnTo>
                    <a:pt x="109" y="50"/>
                  </a:lnTo>
                  <a:lnTo>
                    <a:pt x="109" y="48"/>
                  </a:lnTo>
                  <a:lnTo>
                    <a:pt x="107" y="46"/>
                  </a:lnTo>
                  <a:lnTo>
                    <a:pt x="105" y="44"/>
                  </a:lnTo>
                  <a:lnTo>
                    <a:pt x="103" y="44"/>
                  </a:lnTo>
                  <a:lnTo>
                    <a:pt x="101" y="42"/>
                  </a:lnTo>
                  <a:lnTo>
                    <a:pt x="99" y="41"/>
                  </a:lnTo>
                  <a:lnTo>
                    <a:pt x="96" y="41"/>
                  </a:lnTo>
                  <a:lnTo>
                    <a:pt x="94" y="39"/>
                  </a:lnTo>
                  <a:lnTo>
                    <a:pt x="90" y="39"/>
                  </a:lnTo>
                  <a:lnTo>
                    <a:pt x="88" y="39"/>
                  </a:lnTo>
                  <a:lnTo>
                    <a:pt x="84" y="39"/>
                  </a:lnTo>
                  <a:lnTo>
                    <a:pt x="80" y="37"/>
                  </a:lnTo>
                  <a:lnTo>
                    <a:pt x="76" y="37"/>
                  </a:lnTo>
                  <a:lnTo>
                    <a:pt x="73" y="39"/>
                  </a:lnTo>
                  <a:lnTo>
                    <a:pt x="69" y="39"/>
                  </a:lnTo>
                  <a:lnTo>
                    <a:pt x="65" y="39"/>
                  </a:lnTo>
                  <a:lnTo>
                    <a:pt x="63" y="39"/>
                  </a:lnTo>
                  <a:lnTo>
                    <a:pt x="59" y="41"/>
                  </a:lnTo>
                  <a:lnTo>
                    <a:pt x="57" y="41"/>
                  </a:lnTo>
                  <a:lnTo>
                    <a:pt x="53" y="42"/>
                  </a:lnTo>
                  <a:lnTo>
                    <a:pt x="51" y="42"/>
                  </a:lnTo>
                  <a:lnTo>
                    <a:pt x="49" y="44"/>
                  </a:lnTo>
                  <a:lnTo>
                    <a:pt x="48" y="46"/>
                  </a:lnTo>
                  <a:lnTo>
                    <a:pt x="46" y="48"/>
                  </a:lnTo>
                  <a:lnTo>
                    <a:pt x="44" y="48"/>
                  </a:lnTo>
                  <a:lnTo>
                    <a:pt x="44" y="50"/>
                  </a:lnTo>
                  <a:lnTo>
                    <a:pt x="42" y="52"/>
                  </a:lnTo>
                  <a:lnTo>
                    <a:pt x="42" y="54"/>
                  </a:lnTo>
                  <a:lnTo>
                    <a:pt x="42" y="56"/>
                  </a:lnTo>
                  <a:lnTo>
                    <a:pt x="42" y="58"/>
                  </a:lnTo>
                  <a:lnTo>
                    <a:pt x="42" y="60"/>
                  </a:lnTo>
                  <a:lnTo>
                    <a:pt x="42" y="62"/>
                  </a:lnTo>
                  <a:lnTo>
                    <a:pt x="44" y="62"/>
                  </a:lnTo>
                  <a:lnTo>
                    <a:pt x="44" y="64"/>
                  </a:lnTo>
                  <a:lnTo>
                    <a:pt x="46" y="64"/>
                  </a:lnTo>
                  <a:lnTo>
                    <a:pt x="46" y="65"/>
                  </a:lnTo>
                  <a:lnTo>
                    <a:pt x="48" y="65"/>
                  </a:lnTo>
                  <a:lnTo>
                    <a:pt x="48" y="67"/>
                  </a:lnTo>
                  <a:lnTo>
                    <a:pt x="49" y="69"/>
                  </a:lnTo>
                  <a:lnTo>
                    <a:pt x="53" y="69"/>
                  </a:lnTo>
                  <a:lnTo>
                    <a:pt x="55" y="71"/>
                  </a:lnTo>
                  <a:lnTo>
                    <a:pt x="59" y="71"/>
                  </a:lnTo>
                  <a:lnTo>
                    <a:pt x="63" y="73"/>
                  </a:lnTo>
                  <a:lnTo>
                    <a:pt x="69" y="73"/>
                  </a:lnTo>
                  <a:lnTo>
                    <a:pt x="73" y="73"/>
                  </a:lnTo>
                  <a:lnTo>
                    <a:pt x="78" y="75"/>
                  </a:lnTo>
                  <a:lnTo>
                    <a:pt x="82" y="75"/>
                  </a:lnTo>
                  <a:lnTo>
                    <a:pt x="86" y="75"/>
                  </a:lnTo>
                  <a:lnTo>
                    <a:pt x="88" y="75"/>
                  </a:lnTo>
                  <a:lnTo>
                    <a:pt x="90" y="77"/>
                  </a:lnTo>
                  <a:lnTo>
                    <a:pt x="94" y="77"/>
                  </a:lnTo>
                  <a:lnTo>
                    <a:pt x="96" y="77"/>
                  </a:lnTo>
                  <a:lnTo>
                    <a:pt x="97" y="77"/>
                  </a:lnTo>
                  <a:lnTo>
                    <a:pt x="99" y="77"/>
                  </a:lnTo>
                  <a:lnTo>
                    <a:pt x="105" y="79"/>
                  </a:lnTo>
                  <a:lnTo>
                    <a:pt x="111" y="81"/>
                  </a:lnTo>
                  <a:lnTo>
                    <a:pt x="117" y="81"/>
                  </a:lnTo>
                  <a:lnTo>
                    <a:pt x="122" y="83"/>
                  </a:lnTo>
                  <a:lnTo>
                    <a:pt x="126" y="85"/>
                  </a:lnTo>
                  <a:lnTo>
                    <a:pt x="130" y="87"/>
                  </a:lnTo>
                  <a:lnTo>
                    <a:pt x="134" y="88"/>
                  </a:lnTo>
                  <a:lnTo>
                    <a:pt x="138" y="92"/>
                  </a:lnTo>
                  <a:lnTo>
                    <a:pt x="142" y="94"/>
                  </a:lnTo>
                  <a:lnTo>
                    <a:pt x="144" y="96"/>
                  </a:lnTo>
                  <a:lnTo>
                    <a:pt x="145" y="98"/>
                  </a:lnTo>
                  <a:lnTo>
                    <a:pt x="147" y="102"/>
                  </a:lnTo>
                  <a:lnTo>
                    <a:pt x="149" y="104"/>
                  </a:lnTo>
                  <a:lnTo>
                    <a:pt x="149" y="108"/>
                  </a:lnTo>
                  <a:lnTo>
                    <a:pt x="151" y="112"/>
                  </a:lnTo>
                  <a:lnTo>
                    <a:pt x="151" y="113"/>
                  </a:lnTo>
                  <a:lnTo>
                    <a:pt x="151" y="117"/>
                  </a:lnTo>
                  <a:lnTo>
                    <a:pt x="149" y="121"/>
                  </a:lnTo>
                  <a:lnTo>
                    <a:pt x="149" y="125"/>
                  </a:lnTo>
                  <a:lnTo>
                    <a:pt x="147" y="129"/>
                  </a:lnTo>
                  <a:lnTo>
                    <a:pt x="145" y="133"/>
                  </a:lnTo>
                  <a:lnTo>
                    <a:pt x="142" y="136"/>
                  </a:lnTo>
                  <a:lnTo>
                    <a:pt x="138" y="138"/>
                  </a:lnTo>
                  <a:lnTo>
                    <a:pt x="134" y="142"/>
                  </a:lnTo>
                  <a:lnTo>
                    <a:pt x="130" y="144"/>
                  </a:lnTo>
                  <a:lnTo>
                    <a:pt x="126" y="146"/>
                  </a:lnTo>
                  <a:lnTo>
                    <a:pt x="122" y="148"/>
                  </a:lnTo>
                  <a:lnTo>
                    <a:pt x="117" y="150"/>
                  </a:lnTo>
                  <a:lnTo>
                    <a:pt x="111" y="152"/>
                  </a:lnTo>
                  <a:lnTo>
                    <a:pt x="105" y="154"/>
                  </a:lnTo>
                  <a:lnTo>
                    <a:pt x="99" y="154"/>
                  </a:lnTo>
                  <a:lnTo>
                    <a:pt x="94" y="156"/>
                  </a:lnTo>
                  <a:lnTo>
                    <a:pt x="94" y="179"/>
                  </a:lnTo>
                  <a:lnTo>
                    <a:pt x="63" y="179"/>
                  </a:lnTo>
                  <a:lnTo>
                    <a:pt x="63" y="156"/>
                  </a:lnTo>
                  <a:lnTo>
                    <a:pt x="55" y="156"/>
                  </a:lnTo>
                  <a:lnTo>
                    <a:pt x="49" y="154"/>
                  </a:lnTo>
                  <a:lnTo>
                    <a:pt x="42" y="154"/>
                  </a:lnTo>
                  <a:lnTo>
                    <a:pt x="36" y="152"/>
                  </a:lnTo>
                  <a:lnTo>
                    <a:pt x="30" y="150"/>
                  </a:lnTo>
                  <a:lnTo>
                    <a:pt x="26" y="148"/>
                  </a:lnTo>
                  <a:lnTo>
                    <a:pt x="21" y="146"/>
                  </a:lnTo>
                  <a:lnTo>
                    <a:pt x="17" y="142"/>
                  </a:lnTo>
                  <a:lnTo>
                    <a:pt x="13" y="140"/>
                  </a:lnTo>
                  <a:lnTo>
                    <a:pt x="9" y="136"/>
                  </a:lnTo>
                  <a:lnTo>
                    <a:pt x="7" y="135"/>
                  </a:lnTo>
                  <a:lnTo>
                    <a:pt x="5" y="131"/>
                  </a:lnTo>
                  <a:lnTo>
                    <a:pt x="3" y="127"/>
                  </a:lnTo>
                  <a:lnTo>
                    <a:pt x="2" y="123"/>
                  </a:lnTo>
                  <a:lnTo>
                    <a:pt x="0" y="119"/>
                  </a:lnTo>
                  <a:lnTo>
                    <a:pt x="0" y="1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335" name="Freeform 122"/>
            <p:cNvSpPr>
              <a:spLocks noEditPoints="1"/>
            </p:cNvSpPr>
            <p:nvPr/>
          </p:nvSpPr>
          <p:spPr bwMode="auto">
            <a:xfrm>
              <a:off x="4167" y="3217"/>
              <a:ext cx="122" cy="57"/>
            </a:xfrm>
            <a:custGeom>
              <a:avLst/>
              <a:gdLst>
                <a:gd name="T0" fmla="*/ 2411 w 84"/>
                <a:gd name="T1" fmla="*/ 0 h 50"/>
                <a:gd name="T2" fmla="*/ 2359 w 84"/>
                <a:gd name="T3" fmla="*/ 2 h 50"/>
                <a:gd name="T4" fmla="*/ 2359 w 84"/>
                <a:gd name="T5" fmla="*/ 15 h 50"/>
                <a:gd name="T6" fmla="*/ 2328 w 84"/>
                <a:gd name="T7" fmla="*/ 19 h 50"/>
                <a:gd name="T8" fmla="*/ 2282 w 84"/>
                <a:gd name="T9" fmla="*/ 22 h 50"/>
                <a:gd name="T10" fmla="*/ 2224 w 84"/>
                <a:gd name="T11" fmla="*/ 22 h 50"/>
                <a:gd name="T12" fmla="*/ 2154 w 84"/>
                <a:gd name="T13" fmla="*/ 28 h 50"/>
                <a:gd name="T14" fmla="*/ 2154 w 84"/>
                <a:gd name="T15" fmla="*/ 38 h 50"/>
                <a:gd name="T16" fmla="*/ 2102 w 84"/>
                <a:gd name="T17" fmla="*/ 43 h 50"/>
                <a:gd name="T18" fmla="*/ 1977 w 84"/>
                <a:gd name="T19" fmla="*/ 49 h 50"/>
                <a:gd name="T20" fmla="*/ 1869 w 84"/>
                <a:gd name="T21" fmla="*/ 56 h 50"/>
                <a:gd name="T22" fmla="*/ 1759 w 84"/>
                <a:gd name="T23" fmla="*/ 64 h 50"/>
                <a:gd name="T24" fmla="*/ 1654 w 84"/>
                <a:gd name="T25" fmla="*/ 67 h 50"/>
                <a:gd name="T26" fmla="*/ 1542 w 84"/>
                <a:gd name="T27" fmla="*/ 67 h 50"/>
                <a:gd name="T28" fmla="*/ 1447 w 84"/>
                <a:gd name="T29" fmla="*/ 74 h 50"/>
                <a:gd name="T30" fmla="*/ 1327 w 84"/>
                <a:gd name="T31" fmla="*/ 74 h 50"/>
                <a:gd name="T32" fmla="*/ 1211 w 84"/>
                <a:gd name="T33" fmla="*/ 83 h 50"/>
                <a:gd name="T34" fmla="*/ 2411 w 84"/>
                <a:gd name="T35" fmla="*/ 0 h 50"/>
                <a:gd name="T36" fmla="*/ 886 w 84"/>
                <a:gd name="T37" fmla="*/ 96 h 50"/>
                <a:gd name="T38" fmla="*/ 886 w 84"/>
                <a:gd name="T39" fmla="*/ 161 h 50"/>
                <a:gd name="T40" fmla="*/ 0 w 84"/>
                <a:gd name="T41" fmla="*/ 161 h 50"/>
                <a:gd name="T42" fmla="*/ 0 w 84"/>
                <a:gd name="T43" fmla="*/ 161 h 50"/>
                <a:gd name="T44" fmla="*/ 886 w 84"/>
                <a:gd name="T45" fmla="*/ 96 h 5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4"/>
                <a:gd name="T70" fmla="*/ 0 h 50"/>
                <a:gd name="T71" fmla="*/ 84 w 84"/>
                <a:gd name="T72" fmla="*/ 50 h 5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4" h="50">
                  <a:moveTo>
                    <a:pt x="84" y="0"/>
                  </a:moveTo>
                  <a:lnTo>
                    <a:pt x="82" y="2"/>
                  </a:lnTo>
                  <a:lnTo>
                    <a:pt x="82" y="4"/>
                  </a:lnTo>
                  <a:lnTo>
                    <a:pt x="81" y="6"/>
                  </a:lnTo>
                  <a:lnTo>
                    <a:pt x="79" y="7"/>
                  </a:lnTo>
                  <a:lnTo>
                    <a:pt x="77" y="7"/>
                  </a:lnTo>
                  <a:lnTo>
                    <a:pt x="75" y="9"/>
                  </a:lnTo>
                  <a:lnTo>
                    <a:pt x="75" y="11"/>
                  </a:lnTo>
                  <a:lnTo>
                    <a:pt x="73" y="13"/>
                  </a:lnTo>
                  <a:lnTo>
                    <a:pt x="69" y="15"/>
                  </a:lnTo>
                  <a:lnTo>
                    <a:pt x="65" y="17"/>
                  </a:lnTo>
                  <a:lnTo>
                    <a:pt x="61" y="19"/>
                  </a:lnTo>
                  <a:lnTo>
                    <a:pt x="57" y="21"/>
                  </a:lnTo>
                  <a:lnTo>
                    <a:pt x="54" y="21"/>
                  </a:lnTo>
                  <a:lnTo>
                    <a:pt x="50" y="23"/>
                  </a:lnTo>
                  <a:lnTo>
                    <a:pt x="46" y="23"/>
                  </a:lnTo>
                  <a:lnTo>
                    <a:pt x="42" y="25"/>
                  </a:lnTo>
                  <a:lnTo>
                    <a:pt x="84" y="0"/>
                  </a:lnTo>
                  <a:close/>
                  <a:moveTo>
                    <a:pt x="31" y="30"/>
                  </a:moveTo>
                  <a:lnTo>
                    <a:pt x="31" y="50"/>
                  </a:lnTo>
                  <a:lnTo>
                    <a:pt x="0" y="50"/>
                  </a:lnTo>
                  <a:lnTo>
                    <a:pt x="31" y="30"/>
                  </a:lnTo>
                  <a:close/>
                </a:path>
              </a:pathLst>
            </a:custGeom>
            <a:solidFill>
              <a:srgbClr val="3F91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336" name="Freeform 123"/>
            <p:cNvSpPr>
              <a:spLocks/>
            </p:cNvSpPr>
            <p:nvPr/>
          </p:nvSpPr>
          <p:spPr bwMode="auto">
            <a:xfrm>
              <a:off x="4228" y="3217"/>
              <a:ext cx="61" cy="28"/>
            </a:xfrm>
            <a:custGeom>
              <a:avLst/>
              <a:gdLst>
                <a:gd name="T0" fmla="*/ 1211 w 42"/>
                <a:gd name="T1" fmla="*/ 0 h 25"/>
                <a:gd name="T2" fmla="*/ 1143 w 42"/>
                <a:gd name="T3" fmla="*/ 2 h 25"/>
                <a:gd name="T4" fmla="*/ 1143 w 42"/>
                <a:gd name="T5" fmla="*/ 4 h 25"/>
                <a:gd name="T6" fmla="*/ 1139 w 42"/>
                <a:gd name="T7" fmla="*/ 17 h 25"/>
                <a:gd name="T8" fmla="*/ 1062 w 42"/>
                <a:gd name="T9" fmla="*/ 19 h 25"/>
                <a:gd name="T10" fmla="*/ 1002 w 42"/>
                <a:gd name="T11" fmla="*/ 19 h 25"/>
                <a:gd name="T12" fmla="*/ 956 w 42"/>
                <a:gd name="T13" fmla="*/ 24 h 25"/>
                <a:gd name="T14" fmla="*/ 956 w 42"/>
                <a:gd name="T15" fmla="*/ 30 h 25"/>
                <a:gd name="T16" fmla="*/ 886 w 42"/>
                <a:gd name="T17" fmla="*/ 38 h 25"/>
                <a:gd name="T18" fmla="*/ 784 w 42"/>
                <a:gd name="T19" fmla="*/ 43 h 25"/>
                <a:gd name="T20" fmla="*/ 658 w 42"/>
                <a:gd name="T21" fmla="*/ 48 h 25"/>
                <a:gd name="T22" fmla="*/ 561 w 42"/>
                <a:gd name="T23" fmla="*/ 54 h 25"/>
                <a:gd name="T24" fmla="*/ 433 w 42"/>
                <a:gd name="T25" fmla="*/ 60 h 25"/>
                <a:gd name="T26" fmla="*/ 337 w 42"/>
                <a:gd name="T27" fmla="*/ 60 h 25"/>
                <a:gd name="T28" fmla="*/ 232 w 42"/>
                <a:gd name="T29" fmla="*/ 63 h 25"/>
                <a:gd name="T30" fmla="*/ 126 w 42"/>
                <a:gd name="T31" fmla="*/ 63 h 25"/>
                <a:gd name="T32" fmla="*/ 0 w 42"/>
                <a:gd name="T33" fmla="*/ 69 h 25"/>
                <a:gd name="T34" fmla="*/ 1211 w 42"/>
                <a:gd name="T35" fmla="*/ 0 h 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
                <a:gd name="T55" fmla="*/ 0 h 25"/>
                <a:gd name="T56" fmla="*/ 42 w 42"/>
                <a:gd name="T57" fmla="*/ 25 h 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 h="25">
                  <a:moveTo>
                    <a:pt x="42" y="0"/>
                  </a:moveTo>
                  <a:lnTo>
                    <a:pt x="40" y="2"/>
                  </a:lnTo>
                  <a:lnTo>
                    <a:pt x="40" y="4"/>
                  </a:lnTo>
                  <a:lnTo>
                    <a:pt x="39" y="6"/>
                  </a:lnTo>
                  <a:lnTo>
                    <a:pt x="37" y="7"/>
                  </a:lnTo>
                  <a:lnTo>
                    <a:pt x="35" y="7"/>
                  </a:lnTo>
                  <a:lnTo>
                    <a:pt x="33" y="9"/>
                  </a:lnTo>
                  <a:lnTo>
                    <a:pt x="33" y="11"/>
                  </a:lnTo>
                  <a:lnTo>
                    <a:pt x="31" y="13"/>
                  </a:lnTo>
                  <a:lnTo>
                    <a:pt x="27" y="15"/>
                  </a:lnTo>
                  <a:lnTo>
                    <a:pt x="23" y="17"/>
                  </a:lnTo>
                  <a:lnTo>
                    <a:pt x="19" y="19"/>
                  </a:lnTo>
                  <a:lnTo>
                    <a:pt x="15" y="21"/>
                  </a:lnTo>
                  <a:lnTo>
                    <a:pt x="12" y="21"/>
                  </a:lnTo>
                  <a:lnTo>
                    <a:pt x="8" y="23"/>
                  </a:lnTo>
                  <a:lnTo>
                    <a:pt x="4" y="23"/>
                  </a:lnTo>
                  <a:lnTo>
                    <a:pt x="0" y="25"/>
                  </a:lnTo>
                  <a:lnTo>
                    <a:pt x="42"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337" name="Freeform 124"/>
            <p:cNvSpPr>
              <a:spLocks/>
            </p:cNvSpPr>
            <p:nvPr/>
          </p:nvSpPr>
          <p:spPr bwMode="auto">
            <a:xfrm>
              <a:off x="4167" y="3251"/>
              <a:ext cx="45" cy="23"/>
            </a:xfrm>
            <a:custGeom>
              <a:avLst/>
              <a:gdLst>
                <a:gd name="T0" fmla="*/ 874 w 31"/>
                <a:gd name="T1" fmla="*/ 0 h 20"/>
                <a:gd name="T2" fmla="*/ 874 w 31"/>
                <a:gd name="T3" fmla="*/ 69 h 20"/>
                <a:gd name="T4" fmla="*/ 0 w 31"/>
                <a:gd name="T5" fmla="*/ 69 h 20"/>
                <a:gd name="T6" fmla="*/ 0 w 31"/>
                <a:gd name="T7" fmla="*/ 69 h 20"/>
                <a:gd name="T8" fmla="*/ 874 w 31"/>
                <a:gd name="T9" fmla="*/ 0 h 20"/>
                <a:gd name="T10" fmla="*/ 0 60000 65536"/>
                <a:gd name="T11" fmla="*/ 0 60000 65536"/>
                <a:gd name="T12" fmla="*/ 0 60000 65536"/>
                <a:gd name="T13" fmla="*/ 0 60000 65536"/>
                <a:gd name="T14" fmla="*/ 0 60000 65536"/>
                <a:gd name="T15" fmla="*/ 0 w 31"/>
                <a:gd name="T16" fmla="*/ 0 h 20"/>
                <a:gd name="T17" fmla="*/ 31 w 31"/>
                <a:gd name="T18" fmla="*/ 20 h 20"/>
              </a:gdLst>
              <a:ahLst/>
              <a:cxnLst>
                <a:cxn ang="T10">
                  <a:pos x="T0" y="T1"/>
                </a:cxn>
                <a:cxn ang="T11">
                  <a:pos x="T2" y="T3"/>
                </a:cxn>
                <a:cxn ang="T12">
                  <a:pos x="T4" y="T5"/>
                </a:cxn>
                <a:cxn ang="T13">
                  <a:pos x="T6" y="T7"/>
                </a:cxn>
                <a:cxn ang="T14">
                  <a:pos x="T8" y="T9"/>
                </a:cxn>
              </a:cxnLst>
              <a:rect l="T15" t="T16" r="T17" b="T18"/>
              <a:pathLst>
                <a:path w="31" h="20">
                  <a:moveTo>
                    <a:pt x="31" y="0"/>
                  </a:moveTo>
                  <a:lnTo>
                    <a:pt x="31" y="20"/>
                  </a:lnTo>
                  <a:lnTo>
                    <a:pt x="0" y="20"/>
                  </a:lnTo>
                  <a:lnTo>
                    <a:pt x="31"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338" name="Rectangle 125"/>
            <p:cNvSpPr>
              <a:spLocks noChangeArrowheads="1"/>
            </p:cNvSpPr>
            <p:nvPr/>
          </p:nvSpPr>
          <p:spPr bwMode="auto">
            <a:xfrm>
              <a:off x="3977" y="2790"/>
              <a:ext cx="49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342900" fontAlgn="base">
                <a:spcBef>
                  <a:spcPct val="0"/>
                </a:spcBef>
                <a:spcAft>
                  <a:spcPct val="0"/>
                </a:spcAft>
              </a:pPr>
              <a:r>
                <a:rPr lang="en-US" sz="1050">
                  <a:solidFill>
                    <a:srgbClr val="000000"/>
                  </a:solidFill>
                </a:rPr>
                <a:t>Increased</a:t>
              </a:r>
              <a:endParaRPr lang="en-US" sz="1050">
                <a:solidFill>
                  <a:srgbClr val="FFFFFF"/>
                </a:solidFill>
              </a:endParaRPr>
            </a:p>
          </p:txBody>
        </p:sp>
        <p:sp>
          <p:nvSpPr>
            <p:cNvPr id="5339" name="Rectangle 126"/>
            <p:cNvSpPr>
              <a:spLocks noChangeArrowheads="1"/>
            </p:cNvSpPr>
            <p:nvPr/>
          </p:nvSpPr>
          <p:spPr bwMode="auto">
            <a:xfrm>
              <a:off x="3935" y="2912"/>
              <a:ext cx="57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342900" fontAlgn="base">
                <a:spcBef>
                  <a:spcPct val="0"/>
                </a:spcBef>
                <a:spcAft>
                  <a:spcPct val="0"/>
                </a:spcAft>
              </a:pPr>
              <a:r>
                <a:rPr lang="en-US" sz="1050">
                  <a:solidFill>
                    <a:srgbClr val="000000"/>
                  </a:solidFill>
                </a:rPr>
                <a:t>Land Value</a:t>
              </a:r>
              <a:endParaRPr lang="en-US" sz="1050">
                <a:solidFill>
                  <a:srgbClr val="FFFFFF"/>
                </a:solidFill>
              </a:endParaRPr>
            </a:p>
          </p:txBody>
        </p:sp>
      </p:grpSp>
      <p:grpSp>
        <p:nvGrpSpPr>
          <p:cNvPr id="15" name="Group 127"/>
          <p:cNvGrpSpPr>
            <a:grpSpLocks/>
          </p:cNvGrpSpPr>
          <p:nvPr/>
        </p:nvGrpSpPr>
        <p:grpSpPr bwMode="auto">
          <a:xfrm>
            <a:off x="3144385" y="4347579"/>
            <a:ext cx="1427559" cy="700088"/>
            <a:chOff x="1217" y="3082"/>
            <a:chExt cx="1199" cy="588"/>
          </a:xfrm>
        </p:grpSpPr>
        <p:sp>
          <p:nvSpPr>
            <p:cNvPr id="5289" name="Freeform 128"/>
            <p:cNvSpPr>
              <a:spLocks/>
            </p:cNvSpPr>
            <p:nvPr/>
          </p:nvSpPr>
          <p:spPr bwMode="auto">
            <a:xfrm>
              <a:off x="1226" y="3089"/>
              <a:ext cx="1181" cy="574"/>
            </a:xfrm>
            <a:custGeom>
              <a:avLst/>
              <a:gdLst>
                <a:gd name="T0" fmla="*/ 1801 w 817"/>
                <a:gd name="T1" fmla="*/ 0 h 506"/>
                <a:gd name="T2" fmla="*/ 20720 w 817"/>
                <a:gd name="T3" fmla="*/ 0 h 506"/>
                <a:gd name="T4" fmla="*/ 21106 w 817"/>
                <a:gd name="T5" fmla="*/ 0 h 506"/>
                <a:gd name="T6" fmla="*/ 21404 w 817"/>
                <a:gd name="T7" fmla="*/ 3 h 506"/>
                <a:gd name="T8" fmla="*/ 21748 w 817"/>
                <a:gd name="T9" fmla="*/ 26 h 506"/>
                <a:gd name="T10" fmla="*/ 22000 w 817"/>
                <a:gd name="T11" fmla="*/ 53 h 506"/>
                <a:gd name="T12" fmla="*/ 22203 w 817"/>
                <a:gd name="T13" fmla="*/ 77 h 506"/>
                <a:gd name="T14" fmla="*/ 22440 w 817"/>
                <a:gd name="T15" fmla="*/ 108 h 506"/>
                <a:gd name="T16" fmla="*/ 22521 w 817"/>
                <a:gd name="T17" fmla="*/ 143 h 506"/>
                <a:gd name="T18" fmla="*/ 22521 w 817"/>
                <a:gd name="T19" fmla="*/ 180 h 506"/>
                <a:gd name="T20" fmla="*/ 22521 w 817"/>
                <a:gd name="T21" fmla="*/ 1395 h 506"/>
                <a:gd name="T22" fmla="*/ 22521 w 817"/>
                <a:gd name="T23" fmla="*/ 1430 h 506"/>
                <a:gd name="T24" fmla="*/ 22440 w 817"/>
                <a:gd name="T25" fmla="*/ 1468 h 506"/>
                <a:gd name="T26" fmla="*/ 22203 w 817"/>
                <a:gd name="T27" fmla="*/ 1495 h 506"/>
                <a:gd name="T28" fmla="*/ 22000 w 817"/>
                <a:gd name="T29" fmla="*/ 1528 h 506"/>
                <a:gd name="T30" fmla="*/ 21748 w 817"/>
                <a:gd name="T31" fmla="*/ 1550 h 506"/>
                <a:gd name="T32" fmla="*/ 21404 w 817"/>
                <a:gd name="T33" fmla="*/ 1561 h 506"/>
                <a:gd name="T34" fmla="*/ 21106 w 817"/>
                <a:gd name="T35" fmla="*/ 1572 h 506"/>
                <a:gd name="T36" fmla="*/ 20720 w 817"/>
                <a:gd name="T37" fmla="*/ 1572 h 506"/>
                <a:gd name="T38" fmla="*/ 1801 w 817"/>
                <a:gd name="T39" fmla="*/ 1572 h 506"/>
                <a:gd name="T40" fmla="*/ 1430 w 817"/>
                <a:gd name="T41" fmla="*/ 1572 h 506"/>
                <a:gd name="T42" fmla="*/ 1106 w 817"/>
                <a:gd name="T43" fmla="*/ 1561 h 506"/>
                <a:gd name="T44" fmla="*/ 805 w 817"/>
                <a:gd name="T45" fmla="*/ 1550 h 506"/>
                <a:gd name="T46" fmla="*/ 510 w 817"/>
                <a:gd name="T47" fmla="*/ 1528 h 506"/>
                <a:gd name="T48" fmla="*/ 327 w 817"/>
                <a:gd name="T49" fmla="*/ 1495 h 506"/>
                <a:gd name="T50" fmla="*/ 169 w 817"/>
                <a:gd name="T51" fmla="*/ 1468 h 506"/>
                <a:gd name="T52" fmla="*/ 56 w 817"/>
                <a:gd name="T53" fmla="*/ 1430 h 506"/>
                <a:gd name="T54" fmla="*/ 0 w 817"/>
                <a:gd name="T55" fmla="*/ 1395 h 506"/>
                <a:gd name="T56" fmla="*/ 0 w 817"/>
                <a:gd name="T57" fmla="*/ 180 h 506"/>
                <a:gd name="T58" fmla="*/ 56 w 817"/>
                <a:gd name="T59" fmla="*/ 143 h 506"/>
                <a:gd name="T60" fmla="*/ 169 w 817"/>
                <a:gd name="T61" fmla="*/ 108 h 506"/>
                <a:gd name="T62" fmla="*/ 327 w 817"/>
                <a:gd name="T63" fmla="*/ 77 h 506"/>
                <a:gd name="T64" fmla="*/ 510 w 817"/>
                <a:gd name="T65" fmla="*/ 53 h 506"/>
                <a:gd name="T66" fmla="*/ 805 w 817"/>
                <a:gd name="T67" fmla="*/ 26 h 506"/>
                <a:gd name="T68" fmla="*/ 1106 w 817"/>
                <a:gd name="T69" fmla="*/ 3 h 506"/>
                <a:gd name="T70" fmla="*/ 1430 w 817"/>
                <a:gd name="T71" fmla="*/ 0 h 506"/>
                <a:gd name="T72" fmla="*/ 1801 w 817"/>
                <a:gd name="T73" fmla="*/ 0 h 50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17"/>
                <a:gd name="T112" fmla="*/ 0 h 506"/>
                <a:gd name="T113" fmla="*/ 817 w 817"/>
                <a:gd name="T114" fmla="*/ 506 h 50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17" h="506">
                  <a:moveTo>
                    <a:pt x="65" y="0"/>
                  </a:moveTo>
                  <a:lnTo>
                    <a:pt x="752" y="0"/>
                  </a:lnTo>
                  <a:lnTo>
                    <a:pt x="766" y="0"/>
                  </a:lnTo>
                  <a:lnTo>
                    <a:pt x="777" y="3"/>
                  </a:lnTo>
                  <a:lnTo>
                    <a:pt x="789" y="9"/>
                  </a:lnTo>
                  <a:lnTo>
                    <a:pt x="798" y="17"/>
                  </a:lnTo>
                  <a:lnTo>
                    <a:pt x="806" y="25"/>
                  </a:lnTo>
                  <a:lnTo>
                    <a:pt x="814" y="34"/>
                  </a:lnTo>
                  <a:lnTo>
                    <a:pt x="817" y="46"/>
                  </a:lnTo>
                  <a:lnTo>
                    <a:pt x="817" y="57"/>
                  </a:lnTo>
                  <a:lnTo>
                    <a:pt x="817" y="449"/>
                  </a:lnTo>
                  <a:lnTo>
                    <a:pt x="817" y="460"/>
                  </a:lnTo>
                  <a:lnTo>
                    <a:pt x="814" y="472"/>
                  </a:lnTo>
                  <a:lnTo>
                    <a:pt x="806" y="481"/>
                  </a:lnTo>
                  <a:lnTo>
                    <a:pt x="798" y="491"/>
                  </a:lnTo>
                  <a:lnTo>
                    <a:pt x="789" y="497"/>
                  </a:lnTo>
                  <a:lnTo>
                    <a:pt x="777" y="502"/>
                  </a:lnTo>
                  <a:lnTo>
                    <a:pt x="766" y="506"/>
                  </a:lnTo>
                  <a:lnTo>
                    <a:pt x="752" y="506"/>
                  </a:lnTo>
                  <a:lnTo>
                    <a:pt x="65" y="506"/>
                  </a:lnTo>
                  <a:lnTo>
                    <a:pt x="52" y="506"/>
                  </a:lnTo>
                  <a:lnTo>
                    <a:pt x="40" y="502"/>
                  </a:lnTo>
                  <a:lnTo>
                    <a:pt x="29" y="497"/>
                  </a:lnTo>
                  <a:lnTo>
                    <a:pt x="19" y="491"/>
                  </a:lnTo>
                  <a:lnTo>
                    <a:pt x="12" y="481"/>
                  </a:lnTo>
                  <a:lnTo>
                    <a:pt x="6" y="472"/>
                  </a:lnTo>
                  <a:lnTo>
                    <a:pt x="2" y="460"/>
                  </a:lnTo>
                  <a:lnTo>
                    <a:pt x="0" y="449"/>
                  </a:lnTo>
                  <a:lnTo>
                    <a:pt x="0" y="57"/>
                  </a:lnTo>
                  <a:lnTo>
                    <a:pt x="2" y="46"/>
                  </a:lnTo>
                  <a:lnTo>
                    <a:pt x="6" y="34"/>
                  </a:lnTo>
                  <a:lnTo>
                    <a:pt x="12" y="25"/>
                  </a:lnTo>
                  <a:lnTo>
                    <a:pt x="19" y="17"/>
                  </a:lnTo>
                  <a:lnTo>
                    <a:pt x="29" y="9"/>
                  </a:lnTo>
                  <a:lnTo>
                    <a:pt x="40" y="3"/>
                  </a:lnTo>
                  <a:lnTo>
                    <a:pt x="52" y="0"/>
                  </a:lnTo>
                  <a:lnTo>
                    <a:pt x="65" y="0"/>
                  </a:lnTo>
                  <a:close/>
                </a:path>
              </a:pathLst>
            </a:custGeom>
            <a:solidFill>
              <a:srgbClr val="FF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290" name="Freeform 129"/>
            <p:cNvSpPr>
              <a:spLocks/>
            </p:cNvSpPr>
            <p:nvPr/>
          </p:nvSpPr>
          <p:spPr bwMode="auto">
            <a:xfrm>
              <a:off x="1320" y="3082"/>
              <a:ext cx="993" cy="12"/>
            </a:xfrm>
            <a:custGeom>
              <a:avLst/>
              <a:gdLst>
                <a:gd name="T0" fmla="*/ 18913 w 687"/>
                <a:gd name="T1" fmla="*/ 0 h 11"/>
                <a:gd name="T2" fmla="*/ 18913 w 687"/>
                <a:gd name="T3" fmla="*/ 0 h 11"/>
                <a:gd name="T4" fmla="*/ 0 w 687"/>
                <a:gd name="T5" fmla="*/ 0 h 11"/>
                <a:gd name="T6" fmla="*/ 0 w 687"/>
                <a:gd name="T7" fmla="*/ 23 h 11"/>
                <a:gd name="T8" fmla="*/ 18913 w 687"/>
                <a:gd name="T9" fmla="*/ 23 h 11"/>
                <a:gd name="T10" fmla="*/ 18913 w 687"/>
                <a:gd name="T11" fmla="*/ 23 h 11"/>
                <a:gd name="T12" fmla="*/ 18913 w 687"/>
                <a:gd name="T13" fmla="*/ 0 h 11"/>
                <a:gd name="T14" fmla="*/ 0 60000 65536"/>
                <a:gd name="T15" fmla="*/ 0 60000 65536"/>
                <a:gd name="T16" fmla="*/ 0 60000 65536"/>
                <a:gd name="T17" fmla="*/ 0 60000 65536"/>
                <a:gd name="T18" fmla="*/ 0 60000 65536"/>
                <a:gd name="T19" fmla="*/ 0 60000 65536"/>
                <a:gd name="T20" fmla="*/ 0 60000 65536"/>
                <a:gd name="T21" fmla="*/ 0 w 687"/>
                <a:gd name="T22" fmla="*/ 0 h 11"/>
                <a:gd name="T23" fmla="*/ 687 w 687"/>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7" h="11">
                  <a:moveTo>
                    <a:pt x="687" y="0"/>
                  </a:moveTo>
                  <a:lnTo>
                    <a:pt x="687" y="0"/>
                  </a:lnTo>
                  <a:lnTo>
                    <a:pt x="0" y="0"/>
                  </a:lnTo>
                  <a:lnTo>
                    <a:pt x="0" y="11"/>
                  </a:lnTo>
                  <a:lnTo>
                    <a:pt x="687" y="11"/>
                  </a:lnTo>
                  <a:lnTo>
                    <a:pt x="687"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291" name="Freeform 130"/>
            <p:cNvSpPr>
              <a:spLocks/>
            </p:cNvSpPr>
            <p:nvPr/>
          </p:nvSpPr>
          <p:spPr bwMode="auto">
            <a:xfrm>
              <a:off x="2313" y="3082"/>
              <a:ext cx="103" cy="71"/>
            </a:xfrm>
            <a:custGeom>
              <a:avLst/>
              <a:gdLst>
                <a:gd name="T0" fmla="*/ 2012 w 71"/>
                <a:gd name="T1" fmla="*/ 183 h 63"/>
                <a:gd name="T2" fmla="*/ 2012 w 71"/>
                <a:gd name="T3" fmla="*/ 183 h 63"/>
                <a:gd name="T4" fmla="*/ 2012 w 71"/>
                <a:gd name="T5" fmla="*/ 144 h 63"/>
                <a:gd name="T6" fmla="*/ 1837 w 71"/>
                <a:gd name="T7" fmla="*/ 112 h 63"/>
                <a:gd name="T8" fmla="*/ 1700 w 71"/>
                <a:gd name="T9" fmla="*/ 78 h 63"/>
                <a:gd name="T10" fmla="*/ 1435 w 71"/>
                <a:gd name="T11" fmla="*/ 48 h 63"/>
                <a:gd name="T12" fmla="*/ 1166 w 71"/>
                <a:gd name="T13" fmla="*/ 26 h 63"/>
                <a:gd name="T14" fmla="*/ 770 w 71"/>
                <a:gd name="T15" fmla="*/ 14 h 63"/>
                <a:gd name="T16" fmla="*/ 392 w 71"/>
                <a:gd name="T17" fmla="*/ 0 h 63"/>
                <a:gd name="T18" fmla="*/ 0 w 71"/>
                <a:gd name="T19" fmla="*/ 0 h 63"/>
                <a:gd name="T20" fmla="*/ 0 w 71"/>
                <a:gd name="T21" fmla="*/ 33 h 63"/>
                <a:gd name="T22" fmla="*/ 332 w 71"/>
                <a:gd name="T23" fmla="*/ 33 h 63"/>
                <a:gd name="T24" fmla="*/ 657 w 71"/>
                <a:gd name="T25" fmla="*/ 43 h 63"/>
                <a:gd name="T26" fmla="*/ 953 w 71"/>
                <a:gd name="T27" fmla="*/ 61 h 63"/>
                <a:gd name="T28" fmla="*/ 1197 w 71"/>
                <a:gd name="T29" fmla="*/ 78 h 63"/>
                <a:gd name="T30" fmla="*/ 1435 w 71"/>
                <a:gd name="T31" fmla="*/ 99 h 63"/>
                <a:gd name="T32" fmla="*/ 1593 w 71"/>
                <a:gd name="T33" fmla="*/ 124 h 63"/>
                <a:gd name="T34" fmla="*/ 1652 w 71"/>
                <a:gd name="T35" fmla="*/ 151 h 63"/>
                <a:gd name="T36" fmla="*/ 1700 w 71"/>
                <a:gd name="T37" fmla="*/ 183 h 63"/>
                <a:gd name="T38" fmla="*/ 1700 w 71"/>
                <a:gd name="T39" fmla="*/ 183 h 63"/>
                <a:gd name="T40" fmla="*/ 2012 w 71"/>
                <a:gd name="T41" fmla="*/ 183 h 6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1"/>
                <a:gd name="T64" fmla="*/ 0 h 63"/>
                <a:gd name="T65" fmla="*/ 71 w 71"/>
                <a:gd name="T66" fmla="*/ 63 h 6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1" h="63">
                  <a:moveTo>
                    <a:pt x="71" y="63"/>
                  </a:moveTo>
                  <a:lnTo>
                    <a:pt x="71" y="63"/>
                  </a:lnTo>
                  <a:lnTo>
                    <a:pt x="71" y="50"/>
                  </a:lnTo>
                  <a:lnTo>
                    <a:pt x="65" y="38"/>
                  </a:lnTo>
                  <a:lnTo>
                    <a:pt x="60" y="27"/>
                  </a:lnTo>
                  <a:lnTo>
                    <a:pt x="50" y="17"/>
                  </a:lnTo>
                  <a:lnTo>
                    <a:pt x="41" y="9"/>
                  </a:lnTo>
                  <a:lnTo>
                    <a:pt x="27" y="4"/>
                  </a:lnTo>
                  <a:lnTo>
                    <a:pt x="14" y="0"/>
                  </a:lnTo>
                  <a:lnTo>
                    <a:pt x="0" y="0"/>
                  </a:lnTo>
                  <a:lnTo>
                    <a:pt x="0" y="11"/>
                  </a:lnTo>
                  <a:lnTo>
                    <a:pt x="12" y="11"/>
                  </a:lnTo>
                  <a:lnTo>
                    <a:pt x="23" y="15"/>
                  </a:lnTo>
                  <a:lnTo>
                    <a:pt x="33" y="21"/>
                  </a:lnTo>
                  <a:lnTo>
                    <a:pt x="42" y="27"/>
                  </a:lnTo>
                  <a:lnTo>
                    <a:pt x="50" y="34"/>
                  </a:lnTo>
                  <a:lnTo>
                    <a:pt x="56" y="42"/>
                  </a:lnTo>
                  <a:lnTo>
                    <a:pt x="58" y="52"/>
                  </a:lnTo>
                  <a:lnTo>
                    <a:pt x="60" y="63"/>
                  </a:lnTo>
                  <a:lnTo>
                    <a:pt x="71" y="6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292" name="Freeform 131"/>
            <p:cNvSpPr>
              <a:spLocks/>
            </p:cNvSpPr>
            <p:nvPr/>
          </p:nvSpPr>
          <p:spPr bwMode="auto">
            <a:xfrm>
              <a:off x="2400" y="3153"/>
              <a:ext cx="16" cy="445"/>
            </a:xfrm>
            <a:custGeom>
              <a:avLst/>
              <a:gdLst>
                <a:gd name="T0" fmla="*/ 313 w 11"/>
                <a:gd name="T1" fmla="*/ 1226 h 392"/>
                <a:gd name="T2" fmla="*/ 313 w 11"/>
                <a:gd name="T3" fmla="*/ 1226 h 392"/>
                <a:gd name="T4" fmla="*/ 313 w 11"/>
                <a:gd name="T5" fmla="*/ 0 h 392"/>
                <a:gd name="T6" fmla="*/ 0 w 11"/>
                <a:gd name="T7" fmla="*/ 0 h 392"/>
                <a:gd name="T8" fmla="*/ 0 w 11"/>
                <a:gd name="T9" fmla="*/ 1226 h 392"/>
                <a:gd name="T10" fmla="*/ 0 w 11"/>
                <a:gd name="T11" fmla="*/ 1226 h 392"/>
                <a:gd name="T12" fmla="*/ 313 w 11"/>
                <a:gd name="T13" fmla="*/ 1226 h 392"/>
                <a:gd name="T14" fmla="*/ 0 60000 65536"/>
                <a:gd name="T15" fmla="*/ 0 60000 65536"/>
                <a:gd name="T16" fmla="*/ 0 60000 65536"/>
                <a:gd name="T17" fmla="*/ 0 60000 65536"/>
                <a:gd name="T18" fmla="*/ 0 60000 65536"/>
                <a:gd name="T19" fmla="*/ 0 60000 65536"/>
                <a:gd name="T20" fmla="*/ 0 60000 65536"/>
                <a:gd name="T21" fmla="*/ 0 w 11"/>
                <a:gd name="T22" fmla="*/ 0 h 392"/>
                <a:gd name="T23" fmla="*/ 11 w 11"/>
                <a:gd name="T24" fmla="*/ 392 h 3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392">
                  <a:moveTo>
                    <a:pt x="11" y="392"/>
                  </a:moveTo>
                  <a:lnTo>
                    <a:pt x="11" y="392"/>
                  </a:lnTo>
                  <a:lnTo>
                    <a:pt x="11" y="0"/>
                  </a:lnTo>
                  <a:lnTo>
                    <a:pt x="0" y="0"/>
                  </a:lnTo>
                  <a:lnTo>
                    <a:pt x="0" y="392"/>
                  </a:lnTo>
                  <a:lnTo>
                    <a:pt x="11" y="39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293" name="Freeform 132"/>
            <p:cNvSpPr>
              <a:spLocks/>
            </p:cNvSpPr>
            <p:nvPr/>
          </p:nvSpPr>
          <p:spPr bwMode="auto">
            <a:xfrm>
              <a:off x="2313" y="3598"/>
              <a:ext cx="103" cy="72"/>
            </a:xfrm>
            <a:custGeom>
              <a:avLst/>
              <a:gdLst>
                <a:gd name="T0" fmla="*/ 0 w 71"/>
                <a:gd name="T1" fmla="*/ 208 h 63"/>
                <a:gd name="T2" fmla="*/ 0 w 71"/>
                <a:gd name="T3" fmla="*/ 208 h 63"/>
                <a:gd name="T4" fmla="*/ 392 w 71"/>
                <a:gd name="T5" fmla="*/ 208 h 63"/>
                <a:gd name="T6" fmla="*/ 770 w 71"/>
                <a:gd name="T7" fmla="*/ 195 h 63"/>
                <a:gd name="T8" fmla="*/ 1166 w 71"/>
                <a:gd name="T9" fmla="*/ 177 h 63"/>
                <a:gd name="T10" fmla="*/ 1435 w 71"/>
                <a:gd name="T11" fmla="*/ 155 h 63"/>
                <a:gd name="T12" fmla="*/ 1700 w 71"/>
                <a:gd name="T13" fmla="*/ 121 h 63"/>
                <a:gd name="T14" fmla="*/ 1837 w 71"/>
                <a:gd name="T15" fmla="*/ 83 h 63"/>
                <a:gd name="T16" fmla="*/ 2012 w 71"/>
                <a:gd name="T17" fmla="*/ 43 h 63"/>
                <a:gd name="T18" fmla="*/ 2012 w 71"/>
                <a:gd name="T19" fmla="*/ 0 h 63"/>
                <a:gd name="T20" fmla="*/ 1700 w 71"/>
                <a:gd name="T21" fmla="*/ 0 h 63"/>
                <a:gd name="T22" fmla="*/ 1652 w 71"/>
                <a:gd name="T23" fmla="*/ 38 h 63"/>
                <a:gd name="T24" fmla="*/ 1593 w 71"/>
                <a:gd name="T25" fmla="*/ 70 h 63"/>
                <a:gd name="T26" fmla="*/ 1435 w 71"/>
                <a:gd name="T27" fmla="*/ 94 h 63"/>
                <a:gd name="T28" fmla="*/ 1197 w 71"/>
                <a:gd name="T29" fmla="*/ 121 h 63"/>
                <a:gd name="T30" fmla="*/ 953 w 71"/>
                <a:gd name="T31" fmla="*/ 139 h 63"/>
                <a:gd name="T32" fmla="*/ 657 w 71"/>
                <a:gd name="T33" fmla="*/ 159 h 63"/>
                <a:gd name="T34" fmla="*/ 332 w 71"/>
                <a:gd name="T35" fmla="*/ 167 h 63"/>
                <a:gd name="T36" fmla="*/ 0 w 71"/>
                <a:gd name="T37" fmla="*/ 167 h 63"/>
                <a:gd name="T38" fmla="*/ 0 w 71"/>
                <a:gd name="T39" fmla="*/ 167 h 63"/>
                <a:gd name="T40" fmla="*/ 0 w 71"/>
                <a:gd name="T41" fmla="*/ 208 h 6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1"/>
                <a:gd name="T64" fmla="*/ 0 h 63"/>
                <a:gd name="T65" fmla="*/ 71 w 71"/>
                <a:gd name="T66" fmla="*/ 63 h 6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1" h="63">
                  <a:moveTo>
                    <a:pt x="0" y="63"/>
                  </a:moveTo>
                  <a:lnTo>
                    <a:pt x="0" y="63"/>
                  </a:lnTo>
                  <a:lnTo>
                    <a:pt x="14" y="63"/>
                  </a:lnTo>
                  <a:lnTo>
                    <a:pt x="27" y="59"/>
                  </a:lnTo>
                  <a:lnTo>
                    <a:pt x="41" y="53"/>
                  </a:lnTo>
                  <a:lnTo>
                    <a:pt x="50" y="46"/>
                  </a:lnTo>
                  <a:lnTo>
                    <a:pt x="60" y="36"/>
                  </a:lnTo>
                  <a:lnTo>
                    <a:pt x="65" y="25"/>
                  </a:lnTo>
                  <a:lnTo>
                    <a:pt x="71" y="13"/>
                  </a:lnTo>
                  <a:lnTo>
                    <a:pt x="71" y="0"/>
                  </a:lnTo>
                  <a:lnTo>
                    <a:pt x="60" y="0"/>
                  </a:lnTo>
                  <a:lnTo>
                    <a:pt x="58" y="11"/>
                  </a:lnTo>
                  <a:lnTo>
                    <a:pt x="56" y="21"/>
                  </a:lnTo>
                  <a:lnTo>
                    <a:pt x="50" y="28"/>
                  </a:lnTo>
                  <a:lnTo>
                    <a:pt x="42" y="36"/>
                  </a:lnTo>
                  <a:lnTo>
                    <a:pt x="33" y="42"/>
                  </a:lnTo>
                  <a:lnTo>
                    <a:pt x="23" y="48"/>
                  </a:lnTo>
                  <a:lnTo>
                    <a:pt x="12" y="51"/>
                  </a:lnTo>
                  <a:lnTo>
                    <a:pt x="0" y="51"/>
                  </a:lnTo>
                  <a:lnTo>
                    <a:pt x="0" y="6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294" name="Freeform 133"/>
            <p:cNvSpPr>
              <a:spLocks/>
            </p:cNvSpPr>
            <p:nvPr/>
          </p:nvSpPr>
          <p:spPr bwMode="auto">
            <a:xfrm>
              <a:off x="1320" y="3656"/>
              <a:ext cx="993" cy="14"/>
            </a:xfrm>
            <a:custGeom>
              <a:avLst/>
              <a:gdLst>
                <a:gd name="T0" fmla="*/ 0 w 687"/>
                <a:gd name="T1" fmla="*/ 48 h 12"/>
                <a:gd name="T2" fmla="*/ 0 w 687"/>
                <a:gd name="T3" fmla="*/ 48 h 12"/>
                <a:gd name="T4" fmla="*/ 18913 w 687"/>
                <a:gd name="T5" fmla="*/ 48 h 12"/>
                <a:gd name="T6" fmla="*/ 18913 w 687"/>
                <a:gd name="T7" fmla="*/ 0 h 12"/>
                <a:gd name="T8" fmla="*/ 0 w 687"/>
                <a:gd name="T9" fmla="*/ 0 h 12"/>
                <a:gd name="T10" fmla="*/ 0 w 687"/>
                <a:gd name="T11" fmla="*/ 0 h 12"/>
                <a:gd name="T12" fmla="*/ 0 w 687"/>
                <a:gd name="T13" fmla="*/ 48 h 12"/>
                <a:gd name="T14" fmla="*/ 0 60000 65536"/>
                <a:gd name="T15" fmla="*/ 0 60000 65536"/>
                <a:gd name="T16" fmla="*/ 0 60000 65536"/>
                <a:gd name="T17" fmla="*/ 0 60000 65536"/>
                <a:gd name="T18" fmla="*/ 0 60000 65536"/>
                <a:gd name="T19" fmla="*/ 0 60000 65536"/>
                <a:gd name="T20" fmla="*/ 0 60000 65536"/>
                <a:gd name="T21" fmla="*/ 0 w 687"/>
                <a:gd name="T22" fmla="*/ 0 h 12"/>
                <a:gd name="T23" fmla="*/ 687 w 687"/>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7" h="12">
                  <a:moveTo>
                    <a:pt x="0" y="12"/>
                  </a:moveTo>
                  <a:lnTo>
                    <a:pt x="0" y="12"/>
                  </a:lnTo>
                  <a:lnTo>
                    <a:pt x="687" y="12"/>
                  </a:lnTo>
                  <a:lnTo>
                    <a:pt x="687" y="0"/>
                  </a:lnTo>
                  <a:lnTo>
                    <a:pt x="0" y="0"/>
                  </a:lnTo>
                  <a:lnTo>
                    <a:pt x="0" y="1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295" name="Freeform 134"/>
            <p:cNvSpPr>
              <a:spLocks/>
            </p:cNvSpPr>
            <p:nvPr/>
          </p:nvSpPr>
          <p:spPr bwMode="auto">
            <a:xfrm>
              <a:off x="1217" y="3598"/>
              <a:ext cx="103" cy="72"/>
            </a:xfrm>
            <a:custGeom>
              <a:avLst/>
              <a:gdLst>
                <a:gd name="T0" fmla="*/ 0 w 71"/>
                <a:gd name="T1" fmla="*/ 0 h 63"/>
                <a:gd name="T2" fmla="*/ 0 w 71"/>
                <a:gd name="T3" fmla="*/ 0 h 63"/>
                <a:gd name="T4" fmla="*/ 59 w 71"/>
                <a:gd name="T5" fmla="*/ 43 h 63"/>
                <a:gd name="T6" fmla="*/ 181 w 71"/>
                <a:gd name="T7" fmla="*/ 83 h 63"/>
                <a:gd name="T8" fmla="*/ 332 w 71"/>
                <a:gd name="T9" fmla="*/ 121 h 63"/>
                <a:gd name="T10" fmla="*/ 598 w 71"/>
                <a:gd name="T11" fmla="*/ 155 h 63"/>
                <a:gd name="T12" fmla="*/ 873 w 71"/>
                <a:gd name="T13" fmla="*/ 177 h 63"/>
                <a:gd name="T14" fmla="*/ 1259 w 71"/>
                <a:gd name="T15" fmla="*/ 195 h 63"/>
                <a:gd name="T16" fmla="*/ 1652 w 71"/>
                <a:gd name="T17" fmla="*/ 208 h 63"/>
                <a:gd name="T18" fmla="*/ 2012 w 71"/>
                <a:gd name="T19" fmla="*/ 208 h 63"/>
                <a:gd name="T20" fmla="*/ 2012 w 71"/>
                <a:gd name="T21" fmla="*/ 167 h 63"/>
                <a:gd name="T22" fmla="*/ 1700 w 71"/>
                <a:gd name="T23" fmla="*/ 167 h 63"/>
                <a:gd name="T24" fmla="*/ 1383 w 71"/>
                <a:gd name="T25" fmla="*/ 159 h 63"/>
                <a:gd name="T26" fmla="*/ 1117 w 71"/>
                <a:gd name="T27" fmla="*/ 139 h 63"/>
                <a:gd name="T28" fmla="*/ 825 w 71"/>
                <a:gd name="T29" fmla="*/ 121 h 63"/>
                <a:gd name="T30" fmla="*/ 598 w 71"/>
                <a:gd name="T31" fmla="*/ 94 h 63"/>
                <a:gd name="T32" fmla="*/ 453 w 71"/>
                <a:gd name="T33" fmla="*/ 70 h 63"/>
                <a:gd name="T34" fmla="*/ 392 w 71"/>
                <a:gd name="T35" fmla="*/ 38 h 63"/>
                <a:gd name="T36" fmla="*/ 332 w 71"/>
                <a:gd name="T37" fmla="*/ 0 h 63"/>
                <a:gd name="T38" fmla="*/ 332 w 71"/>
                <a:gd name="T39" fmla="*/ 0 h 63"/>
                <a:gd name="T40" fmla="*/ 0 w 71"/>
                <a:gd name="T41" fmla="*/ 0 h 6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1"/>
                <a:gd name="T64" fmla="*/ 0 h 63"/>
                <a:gd name="T65" fmla="*/ 71 w 71"/>
                <a:gd name="T66" fmla="*/ 63 h 6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1" h="63">
                  <a:moveTo>
                    <a:pt x="0" y="0"/>
                  </a:moveTo>
                  <a:lnTo>
                    <a:pt x="0" y="0"/>
                  </a:lnTo>
                  <a:lnTo>
                    <a:pt x="2" y="13"/>
                  </a:lnTo>
                  <a:lnTo>
                    <a:pt x="6" y="25"/>
                  </a:lnTo>
                  <a:lnTo>
                    <a:pt x="12" y="36"/>
                  </a:lnTo>
                  <a:lnTo>
                    <a:pt x="21" y="46"/>
                  </a:lnTo>
                  <a:lnTo>
                    <a:pt x="31" y="53"/>
                  </a:lnTo>
                  <a:lnTo>
                    <a:pt x="44" y="59"/>
                  </a:lnTo>
                  <a:lnTo>
                    <a:pt x="58" y="63"/>
                  </a:lnTo>
                  <a:lnTo>
                    <a:pt x="71" y="63"/>
                  </a:lnTo>
                  <a:lnTo>
                    <a:pt x="71" y="51"/>
                  </a:lnTo>
                  <a:lnTo>
                    <a:pt x="60" y="51"/>
                  </a:lnTo>
                  <a:lnTo>
                    <a:pt x="48" y="48"/>
                  </a:lnTo>
                  <a:lnTo>
                    <a:pt x="39" y="42"/>
                  </a:lnTo>
                  <a:lnTo>
                    <a:pt x="29" y="36"/>
                  </a:lnTo>
                  <a:lnTo>
                    <a:pt x="21" y="28"/>
                  </a:lnTo>
                  <a:lnTo>
                    <a:pt x="16" y="21"/>
                  </a:lnTo>
                  <a:lnTo>
                    <a:pt x="14" y="11"/>
                  </a:lnTo>
                  <a:lnTo>
                    <a:pt x="12"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296" name="Freeform 135"/>
            <p:cNvSpPr>
              <a:spLocks/>
            </p:cNvSpPr>
            <p:nvPr/>
          </p:nvSpPr>
          <p:spPr bwMode="auto">
            <a:xfrm>
              <a:off x="1217" y="3153"/>
              <a:ext cx="18" cy="445"/>
            </a:xfrm>
            <a:custGeom>
              <a:avLst/>
              <a:gdLst>
                <a:gd name="T0" fmla="*/ 0 w 12"/>
                <a:gd name="T1" fmla="*/ 0 h 392"/>
                <a:gd name="T2" fmla="*/ 0 w 12"/>
                <a:gd name="T3" fmla="*/ 0 h 392"/>
                <a:gd name="T4" fmla="*/ 0 w 12"/>
                <a:gd name="T5" fmla="*/ 1226 h 392"/>
                <a:gd name="T6" fmla="*/ 456 w 12"/>
                <a:gd name="T7" fmla="*/ 1226 h 392"/>
                <a:gd name="T8" fmla="*/ 456 w 12"/>
                <a:gd name="T9" fmla="*/ 0 h 392"/>
                <a:gd name="T10" fmla="*/ 456 w 12"/>
                <a:gd name="T11" fmla="*/ 0 h 392"/>
                <a:gd name="T12" fmla="*/ 0 w 12"/>
                <a:gd name="T13" fmla="*/ 0 h 392"/>
                <a:gd name="T14" fmla="*/ 0 60000 65536"/>
                <a:gd name="T15" fmla="*/ 0 60000 65536"/>
                <a:gd name="T16" fmla="*/ 0 60000 65536"/>
                <a:gd name="T17" fmla="*/ 0 60000 65536"/>
                <a:gd name="T18" fmla="*/ 0 60000 65536"/>
                <a:gd name="T19" fmla="*/ 0 60000 65536"/>
                <a:gd name="T20" fmla="*/ 0 60000 65536"/>
                <a:gd name="T21" fmla="*/ 0 w 12"/>
                <a:gd name="T22" fmla="*/ 0 h 392"/>
                <a:gd name="T23" fmla="*/ 12 w 12"/>
                <a:gd name="T24" fmla="*/ 392 h 3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392">
                  <a:moveTo>
                    <a:pt x="0" y="0"/>
                  </a:moveTo>
                  <a:lnTo>
                    <a:pt x="0" y="0"/>
                  </a:lnTo>
                  <a:lnTo>
                    <a:pt x="0" y="392"/>
                  </a:lnTo>
                  <a:lnTo>
                    <a:pt x="12" y="392"/>
                  </a:lnTo>
                  <a:lnTo>
                    <a:pt x="12"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297" name="Freeform 136"/>
            <p:cNvSpPr>
              <a:spLocks/>
            </p:cNvSpPr>
            <p:nvPr/>
          </p:nvSpPr>
          <p:spPr bwMode="auto">
            <a:xfrm>
              <a:off x="1217" y="3082"/>
              <a:ext cx="103" cy="71"/>
            </a:xfrm>
            <a:custGeom>
              <a:avLst/>
              <a:gdLst>
                <a:gd name="T0" fmla="*/ 2012 w 71"/>
                <a:gd name="T1" fmla="*/ 0 h 63"/>
                <a:gd name="T2" fmla="*/ 2012 w 71"/>
                <a:gd name="T3" fmla="*/ 0 h 63"/>
                <a:gd name="T4" fmla="*/ 1652 w 71"/>
                <a:gd name="T5" fmla="*/ 0 h 63"/>
                <a:gd name="T6" fmla="*/ 1259 w 71"/>
                <a:gd name="T7" fmla="*/ 14 h 63"/>
                <a:gd name="T8" fmla="*/ 873 w 71"/>
                <a:gd name="T9" fmla="*/ 26 h 63"/>
                <a:gd name="T10" fmla="*/ 598 w 71"/>
                <a:gd name="T11" fmla="*/ 48 h 63"/>
                <a:gd name="T12" fmla="*/ 332 w 71"/>
                <a:gd name="T13" fmla="*/ 78 h 63"/>
                <a:gd name="T14" fmla="*/ 181 w 71"/>
                <a:gd name="T15" fmla="*/ 112 h 63"/>
                <a:gd name="T16" fmla="*/ 59 w 71"/>
                <a:gd name="T17" fmla="*/ 144 h 63"/>
                <a:gd name="T18" fmla="*/ 0 w 71"/>
                <a:gd name="T19" fmla="*/ 183 h 63"/>
                <a:gd name="T20" fmla="*/ 332 w 71"/>
                <a:gd name="T21" fmla="*/ 183 h 63"/>
                <a:gd name="T22" fmla="*/ 392 w 71"/>
                <a:gd name="T23" fmla="*/ 151 h 63"/>
                <a:gd name="T24" fmla="*/ 453 w 71"/>
                <a:gd name="T25" fmla="*/ 124 h 63"/>
                <a:gd name="T26" fmla="*/ 598 w 71"/>
                <a:gd name="T27" fmla="*/ 99 h 63"/>
                <a:gd name="T28" fmla="*/ 825 w 71"/>
                <a:gd name="T29" fmla="*/ 78 h 63"/>
                <a:gd name="T30" fmla="*/ 1117 w 71"/>
                <a:gd name="T31" fmla="*/ 61 h 63"/>
                <a:gd name="T32" fmla="*/ 1383 w 71"/>
                <a:gd name="T33" fmla="*/ 43 h 63"/>
                <a:gd name="T34" fmla="*/ 1700 w 71"/>
                <a:gd name="T35" fmla="*/ 33 h 63"/>
                <a:gd name="T36" fmla="*/ 2012 w 71"/>
                <a:gd name="T37" fmla="*/ 33 h 63"/>
                <a:gd name="T38" fmla="*/ 2012 w 71"/>
                <a:gd name="T39" fmla="*/ 33 h 63"/>
                <a:gd name="T40" fmla="*/ 2012 w 71"/>
                <a:gd name="T41" fmla="*/ 0 h 6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1"/>
                <a:gd name="T64" fmla="*/ 0 h 63"/>
                <a:gd name="T65" fmla="*/ 71 w 71"/>
                <a:gd name="T66" fmla="*/ 63 h 6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1" h="63">
                  <a:moveTo>
                    <a:pt x="71" y="0"/>
                  </a:moveTo>
                  <a:lnTo>
                    <a:pt x="71" y="0"/>
                  </a:lnTo>
                  <a:lnTo>
                    <a:pt x="58" y="0"/>
                  </a:lnTo>
                  <a:lnTo>
                    <a:pt x="44" y="4"/>
                  </a:lnTo>
                  <a:lnTo>
                    <a:pt x="31" y="9"/>
                  </a:lnTo>
                  <a:lnTo>
                    <a:pt x="21" y="17"/>
                  </a:lnTo>
                  <a:lnTo>
                    <a:pt x="12" y="27"/>
                  </a:lnTo>
                  <a:lnTo>
                    <a:pt x="6" y="38"/>
                  </a:lnTo>
                  <a:lnTo>
                    <a:pt x="2" y="50"/>
                  </a:lnTo>
                  <a:lnTo>
                    <a:pt x="0" y="63"/>
                  </a:lnTo>
                  <a:lnTo>
                    <a:pt x="12" y="63"/>
                  </a:lnTo>
                  <a:lnTo>
                    <a:pt x="14" y="52"/>
                  </a:lnTo>
                  <a:lnTo>
                    <a:pt x="16" y="42"/>
                  </a:lnTo>
                  <a:lnTo>
                    <a:pt x="21" y="34"/>
                  </a:lnTo>
                  <a:lnTo>
                    <a:pt x="29" y="27"/>
                  </a:lnTo>
                  <a:lnTo>
                    <a:pt x="39" y="21"/>
                  </a:lnTo>
                  <a:lnTo>
                    <a:pt x="48" y="15"/>
                  </a:lnTo>
                  <a:lnTo>
                    <a:pt x="60" y="11"/>
                  </a:lnTo>
                  <a:lnTo>
                    <a:pt x="71" y="11"/>
                  </a:lnTo>
                  <a:lnTo>
                    <a:pt x="71"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grpSp>
          <p:nvGrpSpPr>
            <p:cNvPr id="5298" name="Group 137"/>
            <p:cNvGrpSpPr>
              <a:grpSpLocks/>
            </p:cNvGrpSpPr>
            <p:nvPr/>
          </p:nvGrpSpPr>
          <p:grpSpPr bwMode="auto">
            <a:xfrm>
              <a:off x="1534" y="3367"/>
              <a:ext cx="461" cy="275"/>
              <a:chOff x="1935" y="3510"/>
              <a:chExt cx="319" cy="242"/>
            </a:xfrm>
          </p:grpSpPr>
          <p:sp>
            <p:nvSpPr>
              <p:cNvPr id="5301" name="Freeform 138"/>
              <p:cNvSpPr>
                <a:spLocks noEditPoints="1"/>
              </p:cNvSpPr>
              <p:nvPr/>
            </p:nvSpPr>
            <p:spPr bwMode="auto">
              <a:xfrm>
                <a:off x="1935" y="3666"/>
                <a:ext cx="319" cy="86"/>
              </a:xfrm>
              <a:custGeom>
                <a:avLst/>
                <a:gdLst>
                  <a:gd name="T0" fmla="*/ 73 w 319"/>
                  <a:gd name="T1" fmla="*/ 53 h 86"/>
                  <a:gd name="T2" fmla="*/ 73 w 319"/>
                  <a:gd name="T3" fmla="*/ 76 h 86"/>
                  <a:gd name="T4" fmla="*/ 52 w 319"/>
                  <a:gd name="T5" fmla="*/ 86 h 86"/>
                  <a:gd name="T6" fmla="*/ 35 w 319"/>
                  <a:gd name="T7" fmla="*/ 69 h 86"/>
                  <a:gd name="T8" fmla="*/ 44 w 319"/>
                  <a:gd name="T9" fmla="*/ 48 h 86"/>
                  <a:gd name="T10" fmla="*/ 61 w 319"/>
                  <a:gd name="T11" fmla="*/ 50 h 86"/>
                  <a:gd name="T12" fmla="*/ 71 w 319"/>
                  <a:gd name="T13" fmla="*/ 65 h 86"/>
                  <a:gd name="T14" fmla="*/ 61 w 319"/>
                  <a:gd name="T15" fmla="*/ 80 h 86"/>
                  <a:gd name="T16" fmla="*/ 44 w 319"/>
                  <a:gd name="T17" fmla="*/ 76 h 86"/>
                  <a:gd name="T18" fmla="*/ 40 w 319"/>
                  <a:gd name="T19" fmla="*/ 59 h 86"/>
                  <a:gd name="T20" fmla="*/ 56 w 319"/>
                  <a:gd name="T21" fmla="*/ 50 h 86"/>
                  <a:gd name="T22" fmla="*/ 273 w 319"/>
                  <a:gd name="T23" fmla="*/ 53 h 86"/>
                  <a:gd name="T24" fmla="*/ 273 w 319"/>
                  <a:gd name="T25" fmla="*/ 76 h 86"/>
                  <a:gd name="T26" fmla="*/ 251 w 319"/>
                  <a:gd name="T27" fmla="*/ 86 h 86"/>
                  <a:gd name="T28" fmla="*/ 236 w 319"/>
                  <a:gd name="T29" fmla="*/ 69 h 86"/>
                  <a:gd name="T30" fmla="*/ 244 w 319"/>
                  <a:gd name="T31" fmla="*/ 48 h 86"/>
                  <a:gd name="T32" fmla="*/ 263 w 319"/>
                  <a:gd name="T33" fmla="*/ 50 h 86"/>
                  <a:gd name="T34" fmla="*/ 273 w 319"/>
                  <a:gd name="T35" fmla="*/ 65 h 86"/>
                  <a:gd name="T36" fmla="*/ 263 w 319"/>
                  <a:gd name="T37" fmla="*/ 80 h 86"/>
                  <a:gd name="T38" fmla="*/ 244 w 319"/>
                  <a:gd name="T39" fmla="*/ 76 h 86"/>
                  <a:gd name="T40" fmla="*/ 242 w 319"/>
                  <a:gd name="T41" fmla="*/ 59 h 86"/>
                  <a:gd name="T42" fmla="*/ 255 w 319"/>
                  <a:gd name="T43" fmla="*/ 50 h 86"/>
                  <a:gd name="T44" fmla="*/ 299 w 319"/>
                  <a:gd name="T45" fmla="*/ 38 h 86"/>
                  <a:gd name="T46" fmla="*/ 282 w 319"/>
                  <a:gd name="T47" fmla="*/ 32 h 86"/>
                  <a:gd name="T48" fmla="*/ 267 w 319"/>
                  <a:gd name="T49" fmla="*/ 30 h 86"/>
                  <a:gd name="T50" fmla="*/ 238 w 319"/>
                  <a:gd name="T51" fmla="*/ 26 h 86"/>
                  <a:gd name="T52" fmla="*/ 211 w 319"/>
                  <a:gd name="T53" fmla="*/ 15 h 86"/>
                  <a:gd name="T54" fmla="*/ 179 w 319"/>
                  <a:gd name="T55" fmla="*/ 3 h 86"/>
                  <a:gd name="T56" fmla="*/ 140 w 319"/>
                  <a:gd name="T57" fmla="*/ 0 h 86"/>
                  <a:gd name="T58" fmla="*/ 109 w 319"/>
                  <a:gd name="T59" fmla="*/ 0 h 86"/>
                  <a:gd name="T60" fmla="*/ 84 w 319"/>
                  <a:gd name="T61" fmla="*/ 3 h 86"/>
                  <a:gd name="T62" fmla="*/ 56 w 319"/>
                  <a:gd name="T63" fmla="*/ 15 h 86"/>
                  <a:gd name="T64" fmla="*/ 38 w 319"/>
                  <a:gd name="T65" fmla="*/ 23 h 86"/>
                  <a:gd name="T66" fmla="*/ 19 w 319"/>
                  <a:gd name="T67" fmla="*/ 23 h 86"/>
                  <a:gd name="T68" fmla="*/ 8 w 319"/>
                  <a:gd name="T69" fmla="*/ 23 h 86"/>
                  <a:gd name="T70" fmla="*/ 2 w 319"/>
                  <a:gd name="T71" fmla="*/ 25 h 86"/>
                  <a:gd name="T72" fmla="*/ 2 w 319"/>
                  <a:gd name="T73" fmla="*/ 28 h 86"/>
                  <a:gd name="T74" fmla="*/ 0 w 319"/>
                  <a:gd name="T75" fmla="*/ 32 h 86"/>
                  <a:gd name="T76" fmla="*/ 0 w 319"/>
                  <a:gd name="T77" fmla="*/ 38 h 86"/>
                  <a:gd name="T78" fmla="*/ 2 w 319"/>
                  <a:gd name="T79" fmla="*/ 44 h 86"/>
                  <a:gd name="T80" fmla="*/ 2 w 319"/>
                  <a:gd name="T81" fmla="*/ 42 h 86"/>
                  <a:gd name="T82" fmla="*/ 2 w 319"/>
                  <a:gd name="T83" fmla="*/ 32 h 86"/>
                  <a:gd name="T84" fmla="*/ 12 w 319"/>
                  <a:gd name="T85" fmla="*/ 26 h 86"/>
                  <a:gd name="T86" fmla="*/ 23 w 319"/>
                  <a:gd name="T87" fmla="*/ 26 h 86"/>
                  <a:gd name="T88" fmla="*/ 40 w 319"/>
                  <a:gd name="T89" fmla="*/ 26 h 86"/>
                  <a:gd name="T90" fmla="*/ 58 w 319"/>
                  <a:gd name="T91" fmla="*/ 19 h 86"/>
                  <a:gd name="T92" fmla="*/ 81 w 319"/>
                  <a:gd name="T93" fmla="*/ 9 h 86"/>
                  <a:gd name="T94" fmla="*/ 111 w 319"/>
                  <a:gd name="T95" fmla="*/ 3 h 86"/>
                  <a:gd name="T96" fmla="*/ 150 w 319"/>
                  <a:gd name="T97" fmla="*/ 3 h 86"/>
                  <a:gd name="T98" fmla="*/ 175 w 319"/>
                  <a:gd name="T99" fmla="*/ 7 h 86"/>
                  <a:gd name="T100" fmla="*/ 196 w 319"/>
                  <a:gd name="T101" fmla="*/ 13 h 86"/>
                  <a:gd name="T102" fmla="*/ 228 w 319"/>
                  <a:gd name="T103" fmla="*/ 26 h 86"/>
                  <a:gd name="T104" fmla="*/ 230 w 319"/>
                  <a:gd name="T105" fmla="*/ 28 h 86"/>
                  <a:gd name="T106" fmla="*/ 228 w 319"/>
                  <a:gd name="T107" fmla="*/ 30 h 86"/>
                  <a:gd name="T108" fmla="*/ 240 w 319"/>
                  <a:gd name="T109" fmla="*/ 32 h 86"/>
                  <a:gd name="T110" fmla="*/ 271 w 319"/>
                  <a:gd name="T111" fmla="*/ 34 h 86"/>
                  <a:gd name="T112" fmla="*/ 305 w 319"/>
                  <a:gd name="T113" fmla="*/ 44 h 8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19"/>
                  <a:gd name="T172" fmla="*/ 0 h 86"/>
                  <a:gd name="T173" fmla="*/ 319 w 319"/>
                  <a:gd name="T174" fmla="*/ 86 h 8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19" h="86">
                    <a:moveTo>
                      <a:pt x="56" y="44"/>
                    </a:moveTo>
                    <a:lnTo>
                      <a:pt x="60" y="46"/>
                    </a:lnTo>
                    <a:lnTo>
                      <a:pt x="63" y="46"/>
                    </a:lnTo>
                    <a:lnTo>
                      <a:pt x="67" y="48"/>
                    </a:lnTo>
                    <a:lnTo>
                      <a:pt x="69" y="51"/>
                    </a:lnTo>
                    <a:lnTo>
                      <a:pt x="73" y="53"/>
                    </a:lnTo>
                    <a:lnTo>
                      <a:pt x="75" y="57"/>
                    </a:lnTo>
                    <a:lnTo>
                      <a:pt x="75" y="61"/>
                    </a:lnTo>
                    <a:lnTo>
                      <a:pt x="75" y="65"/>
                    </a:lnTo>
                    <a:lnTo>
                      <a:pt x="75" y="69"/>
                    </a:lnTo>
                    <a:lnTo>
                      <a:pt x="75" y="73"/>
                    </a:lnTo>
                    <a:lnTo>
                      <a:pt x="73" y="76"/>
                    </a:lnTo>
                    <a:lnTo>
                      <a:pt x="69" y="80"/>
                    </a:lnTo>
                    <a:lnTo>
                      <a:pt x="67" y="82"/>
                    </a:lnTo>
                    <a:lnTo>
                      <a:pt x="63" y="84"/>
                    </a:lnTo>
                    <a:lnTo>
                      <a:pt x="60" y="86"/>
                    </a:lnTo>
                    <a:lnTo>
                      <a:pt x="56" y="86"/>
                    </a:lnTo>
                    <a:lnTo>
                      <a:pt x="52" y="86"/>
                    </a:lnTo>
                    <a:lnTo>
                      <a:pt x="48" y="84"/>
                    </a:lnTo>
                    <a:lnTo>
                      <a:pt x="44" y="82"/>
                    </a:lnTo>
                    <a:lnTo>
                      <a:pt x="40" y="80"/>
                    </a:lnTo>
                    <a:lnTo>
                      <a:pt x="38" y="76"/>
                    </a:lnTo>
                    <a:lnTo>
                      <a:pt x="37" y="73"/>
                    </a:lnTo>
                    <a:lnTo>
                      <a:pt x="35" y="69"/>
                    </a:lnTo>
                    <a:lnTo>
                      <a:pt x="35" y="65"/>
                    </a:lnTo>
                    <a:lnTo>
                      <a:pt x="35" y="61"/>
                    </a:lnTo>
                    <a:lnTo>
                      <a:pt x="37" y="57"/>
                    </a:lnTo>
                    <a:lnTo>
                      <a:pt x="38" y="53"/>
                    </a:lnTo>
                    <a:lnTo>
                      <a:pt x="40" y="51"/>
                    </a:lnTo>
                    <a:lnTo>
                      <a:pt x="44" y="48"/>
                    </a:lnTo>
                    <a:lnTo>
                      <a:pt x="48" y="46"/>
                    </a:lnTo>
                    <a:lnTo>
                      <a:pt x="52" y="46"/>
                    </a:lnTo>
                    <a:lnTo>
                      <a:pt x="56" y="44"/>
                    </a:lnTo>
                    <a:close/>
                    <a:moveTo>
                      <a:pt x="56" y="50"/>
                    </a:moveTo>
                    <a:lnTo>
                      <a:pt x="58" y="50"/>
                    </a:lnTo>
                    <a:lnTo>
                      <a:pt x="61" y="50"/>
                    </a:lnTo>
                    <a:lnTo>
                      <a:pt x="63" y="51"/>
                    </a:lnTo>
                    <a:lnTo>
                      <a:pt x="67" y="53"/>
                    </a:lnTo>
                    <a:lnTo>
                      <a:pt x="69" y="55"/>
                    </a:lnTo>
                    <a:lnTo>
                      <a:pt x="69" y="59"/>
                    </a:lnTo>
                    <a:lnTo>
                      <a:pt x="71" y="61"/>
                    </a:lnTo>
                    <a:lnTo>
                      <a:pt x="71" y="65"/>
                    </a:lnTo>
                    <a:lnTo>
                      <a:pt x="71" y="69"/>
                    </a:lnTo>
                    <a:lnTo>
                      <a:pt x="69" y="71"/>
                    </a:lnTo>
                    <a:lnTo>
                      <a:pt x="69" y="74"/>
                    </a:lnTo>
                    <a:lnTo>
                      <a:pt x="67" y="76"/>
                    </a:lnTo>
                    <a:lnTo>
                      <a:pt x="63" y="78"/>
                    </a:lnTo>
                    <a:lnTo>
                      <a:pt x="61" y="80"/>
                    </a:lnTo>
                    <a:lnTo>
                      <a:pt x="58" y="80"/>
                    </a:lnTo>
                    <a:lnTo>
                      <a:pt x="56" y="80"/>
                    </a:lnTo>
                    <a:lnTo>
                      <a:pt x="52" y="80"/>
                    </a:lnTo>
                    <a:lnTo>
                      <a:pt x="50" y="80"/>
                    </a:lnTo>
                    <a:lnTo>
                      <a:pt x="46" y="78"/>
                    </a:lnTo>
                    <a:lnTo>
                      <a:pt x="44" y="76"/>
                    </a:lnTo>
                    <a:lnTo>
                      <a:pt x="42" y="74"/>
                    </a:lnTo>
                    <a:lnTo>
                      <a:pt x="40" y="71"/>
                    </a:lnTo>
                    <a:lnTo>
                      <a:pt x="40" y="69"/>
                    </a:lnTo>
                    <a:lnTo>
                      <a:pt x="38" y="65"/>
                    </a:lnTo>
                    <a:lnTo>
                      <a:pt x="40" y="61"/>
                    </a:lnTo>
                    <a:lnTo>
                      <a:pt x="40" y="59"/>
                    </a:lnTo>
                    <a:lnTo>
                      <a:pt x="42" y="55"/>
                    </a:lnTo>
                    <a:lnTo>
                      <a:pt x="44" y="53"/>
                    </a:lnTo>
                    <a:lnTo>
                      <a:pt x="46" y="51"/>
                    </a:lnTo>
                    <a:lnTo>
                      <a:pt x="50" y="50"/>
                    </a:lnTo>
                    <a:lnTo>
                      <a:pt x="52" y="50"/>
                    </a:lnTo>
                    <a:lnTo>
                      <a:pt x="56" y="50"/>
                    </a:lnTo>
                    <a:close/>
                    <a:moveTo>
                      <a:pt x="255" y="44"/>
                    </a:moveTo>
                    <a:lnTo>
                      <a:pt x="259" y="46"/>
                    </a:lnTo>
                    <a:lnTo>
                      <a:pt x="263" y="46"/>
                    </a:lnTo>
                    <a:lnTo>
                      <a:pt x="267" y="48"/>
                    </a:lnTo>
                    <a:lnTo>
                      <a:pt x="271" y="50"/>
                    </a:lnTo>
                    <a:lnTo>
                      <a:pt x="273" y="53"/>
                    </a:lnTo>
                    <a:lnTo>
                      <a:pt x="274" y="57"/>
                    </a:lnTo>
                    <a:lnTo>
                      <a:pt x="276" y="61"/>
                    </a:lnTo>
                    <a:lnTo>
                      <a:pt x="276" y="65"/>
                    </a:lnTo>
                    <a:lnTo>
                      <a:pt x="276" y="69"/>
                    </a:lnTo>
                    <a:lnTo>
                      <a:pt x="274" y="73"/>
                    </a:lnTo>
                    <a:lnTo>
                      <a:pt x="273" y="76"/>
                    </a:lnTo>
                    <a:lnTo>
                      <a:pt x="271" y="80"/>
                    </a:lnTo>
                    <a:lnTo>
                      <a:pt x="267" y="82"/>
                    </a:lnTo>
                    <a:lnTo>
                      <a:pt x="263" y="84"/>
                    </a:lnTo>
                    <a:lnTo>
                      <a:pt x="259" y="86"/>
                    </a:lnTo>
                    <a:lnTo>
                      <a:pt x="255" y="86"/>
                    </a:lnTo>
                    <a:lnTo>
                      <a:pt x="251" y="86"/>
                    </a:lnTo>
                    <a:lnTo>
                      <a:pt x="248" y="84"/>
                    </a:lnTo>
                    <a:lnTo>
                      <a:pt x="244" y="82"/>
                    </a:lnTo>
                    <a:lnTo>
                      <a:pt x="242" y="80"/>
                    </a:lnTo>
                    <a:lnTo>
                      <a:pt x="238" y="76"/>
                    </a:lnTo>
                    <a:lnTo>
                      <a:pt x="236" y="73"/>
                    </a:lnTo>
                    <a:lnTo>
                      <a:pt x="236" y="69"/>
                    </a:lnTo>
                    <a:lnTo>
                      <a:pt x="236" y="65"/>
                    </a:lnTo>
                    <a:lnTo>
                      <a:pt x="236" y="61"/>
                    </a:lnTo>
                    <a:lnTo>
                      <a:pt x="236" y="57"/>
                    </a:lnTo>
                    <a:lnTo>
                      <a:pt x="238" y="53"/>
                    </a:lnTo>
                    <a:lnTo>
                      <a:pt x="242" y="50"/>
                    </a:lnTo>
                    <a:lnTo>
                      <a:pt x="244" y="48"/>
                    </a:lnTo>
                    <a:lnTo>
                      <a:pt x="248" y="46"/>
                    </a:lnTo>
                    <a:lnTo>
                      <a:pt x="251" y="46"/>
                    </a:lnTo>
                    <a:lnTo>
                      <a:pt x="255" y="44"/>
                    </a:lnTo>
                    <a:close/>
                    <a:moveTo>
                      <a:pt x="255" y="50"/>
                    </a:moveTo>
                    <a:lnTo>
                      <a:pt x="259" y="50"/>
                    </a:lnTo>
                    <a:lnTo>
                      <a:pt x="263" y="50"/>
                    </a:lnTo>
                    <a:lnTo>
                      <a:pt x="265" y="51"/>
                    </a:lnTo>
                    <a:lnTo>
                      <a:pt x="267" y="53"/>
                    </a:lnTo>
                    <a:lnTo>
                      <a:pt x="269" y="55"/>
                    </a:lnTo>
                    <a:lnTo>
                      <a:pt x="271" y="59"/>
                    </a:lnTo>
                    <a:lnTo>
                      <a:pt x="271" y="61"/>
                    </a:lnTo>
                    <a:lnTo>
                      <a:pt x="273" y="65"/>
                    </a:lnTo>
                    <a:lnTo>
                      <a:pt x="271" y="69"/>
                    </a:lnTo>
                    <a:lnTo>
                      <a:pt x="271" y="71"/>
                    </a:lnTo>
                    <a:lnTo>
                      <a:pt x="269" y="74"/>
                    </a:lnTo>
                    <a:lnTo>
                      <a:pt x="267" y="76"/>
                    </a:lnTo>
                    <a:lnTo>
                      <a:pt x="265" y="78"/>
                    </a:lnTo>
                    <a:lnTo>
                      <a:pt x="263" y="80"/>
                    </a:lnTo>
                    <a:lnTo>
                      <a:pt x="259" y="80"/>
                    </a:lnTo>
                    <a:lnTo>
                      <a:pt x="255" y="80"/>
                    </a:lnTo>
                    <a:lnTo>
                      <a:pt x="253" y="80"/>
                    </a:lnTo>
                    <a:lnTo>
                      <a:pt x="249" y="80"/>
                    </a:lnTo>
                    <a:lnTo>
                      <a:pt x="248" y="78"/>
                    </a:lnTo>
                    <a:lnTo>
                      <a:pt x="244" y="76"/>
                    </a:lnTo>
                    <a:lnTo>
                      <a:pt x="242" y="74"/>
                    </a:lnTo>
                    <a:lnTo>
                      <a:pt x="242" y="71"/>
                    </a:lnTo>
                    <a:lnTo>
                      <a:pt x="240" y="69"/>
                    </a:lnTo>
                    <a:lnTo>
                      <a:pt x="240" y="65"/>
                    </a:lnTo>
                    <a:lnTo>
                      <a:pt x="240" y="61"/>
                    </a:lnTo>
                    <a:lnTo>
                      <a:pt x="242" y="59"/>
                    </a:lnTo>
                    <a:lnTo>
                      <a:pt x="242" y="55"/>
                    </a:lnTo>
                    <a:lnTo>
                      <a:pt x="244" y="53"/>
                    </a:lnTo>
                    <a:lnTo>
                      <a:pt x="248" y="51"/>
                    </a:lnTo>
                    <a:lnTo>
                      <a:pt x="249" y="50"/>
                    </a:lnTo>
                    <a:lnTo>
                      <a:pt x="253" y="50"/>
                    </a:lnTo>
                    <a:lnTo>
                      <a:pt x="255" y="50"/>
                    </a:lnTo>
                    <a:close/>
                    <a:moveTo>
                      <a:pt x="319" y="48"/>
                    </a:moveTo>
                    <a:lnTo>
                      <a:pt x="315" y="46"/>
                    </a:lnTo>
                    <a:lnTo>
                      <a:pt x="311" y="44"/>
                    </a:lnTo>
                    <a:lnTo>
                      <a:pt x="307" y="42"/>
                    </a:lnTo>
                    <a:lnTo>
                      <a:pt x="303" y="40"/>
                    </a:lnTo>
                    <a:lnTo>
                      <a:pt x="299" y="38"/>
                    </a:lnTo>
                    <a:lnTo>
                      <a:pt x="296" y="36"/>
                    </a:lnTo>
                    <a:lnTo>
                      <a:pt x="292" y="34"/>
                    </a:lnTo>
                    <a:lnTo>
                      <a:pt x="288" y="34"/>
                    </a:lnTo>
                    <a:lnTo>
                      <a:pt x="286" y="32"/>
                    </a:lnTo>
                    <a:lnTo>
                      <a:pt x="284" y="32"/>
                    </a:lnTo>
                    <a:lnTo>
                      <a:pt x="282" y="32"/>
                    </a:lnTo>
                    <a:lnTo>
                      <a:pt x="280" y="32"/>
                    </a:lnTo>
                    <a:lnTo>
                      <a:pt x="278" y="30"/>
                    </a:lnTo>
                    <a:lnTo>
                      <a:pt x="276" y="30"/>
                    </a:lnTo>
                    <a:lnTo>
                      <a:pt x="274" y="30"/>
                    </a:lnTo>
                    <a:lnTo>
                      <a:pt x="273" y="30"/>
                    </a:lnTo>
                    <a:lnTo>
                      <a:pt x="267" y="30"/>
                    </a:lnTo>
                    <a:lnTo>
                      <a:pt x="263" y="28"/>
                    </a:lnTo>
                    <a:lnTo>
                      <a:pt x="257" y="28"/>
                    </a:lnTo>
                    <a:lnTo>
                      <a:pt x="253" y="28"/>
                    </a:lnTo>
                    <a:lnTo>
                      <a:pt x="248" y="28"/>
                    </a:lnTo>
                    <a:lnTo>
                      <a:pt x="244" y="26"/>
                    </a:lnTo>
                    <a:lnTo>
                      <a:pt x="238" y="26"/>
                    </a:lnTo>
                    <a:lnTo>
                      <a:pt x="232" y="25"/>
                    </a:lnTo>
                    <a:lnTo>
                      <a:pt x="228" y="23"/>
                    </a:lnTo>
                    <a:lnTo>
                      <a:pt x="225" y="21"/>
                    </a:lnTo>
                    <a:lnTo>
                      <a:pt x="221" y="19"/>
                    </a:lnTo>
                    <a:lnTo>
                      <a:pt x="215" y="17"/>
                    </a:lnTo>
                    <a:lnTo>
                      <a:pt x="211" y="15"/>
                    </a:lnTo>
                    <a:lnTo>
                      <a:pt x="207" y="13"/>
                    </a:lnTo>
                    <a:lnTo>
                      <a:pt x="202" y="11"/>
                    </a:lnTo>
                    <a:lnTo>
                      <a:pt x="198" y="9"/>
                    </a:lnTo>
                    <a:lnTo>
                      <a:pt x="192" y="7"/>
                    </a:lnTo>
                    <a:lnTo>
                      <a:pt x="184" y="5"/>
                    </a:lnTo>
                    <a:lnTo>
                      <a:pt x="179" y="3"/>
                    </a:lnTo>
                    <a:lnTo>
                      <a:pt x="173" y="2"/>
                    </a:lnTo>
                    <a:lnTo>
                      <a:pt x="165" y="2"/>
                    </a:lnTo>
                    <a:lnTo>
                      <a:pt x="159" y="0"/>
                    </a:lnTo>
                    <a:lnTo>
                      <a:pt x="154" y="0"/>
                    </a:lnTo>
                    <a:lnTo>
                      <a:pt x="146" y="0"/>
                    </a:lnTo>
                    <a:lnTo>
                      <a:pt x="140" y="0"/>
                    </a:lnTo>
                    <a:lnTo>
                      <a:pt x="136" y="0"/>
                    </a:lnTo>
                    <a:lnTo>
                      <a:pt x="131" y="0"/>
                    </a:lnTo>
                    <a:lnTo>
                      <a:pt x="125" y="0"/>
                    </a:lnTo>
                    <a:lnTo>
                      <a:pt x="121" y="0"/>
                    </a:lnTo>
                    <a:lnTo>
                      <a:pt x="115" y="0"/>
                    </a:lnTo>
                    <a:lnTo>
                      <a:pt x="109" y="0"/>
                    </a:lnTo>
                    <a:lnTo>
                      <a:pt x="106" y="0"/>
                    </a:lnTo>
                    <a:lnTo>
                      <a:pt x="102" y="0"/>
                    </a:lnTo>
                    <a:lnTo>
                      <a:pt x="98" y="2"/>
                    </a:lnTo>
                    <a:lnTo>
                      <a:pt x="92" y="2"/>
                    </a:lnTo>
                    <a:lnTo>
                      <a:pt x="88" y="2"/>
                    </a:lnTo>
                    <a:lnTo>
                      <a:pt x="84" y="3"/>
                    </a:lnTo>
                    <a:lnTo>
                      <a:pt x="81" y="5"/>
                    </a:lnTo>
                    <a:lnTo>
                      <a:pt x="77" y="5"/>
                    </a:lnTo>
                    <a:lnTo>
                      <a:pt x="73" y="7"/>
                    </a:lnTo>
                    <a:lnTo>
                      <a:pt x="61" y="11"/>
                    </a:lnTo>
                    <a:lnTo>
                      <a:pt x="60" y="13"/>
                    </a:lnTo>
                    <a:lnTo>
                      <a:pt x="56" y="15"/>
                    </a:lnTo>
                    <a:lnTo>
                      <a:pt x="54" y="17"/>
                    </a:lnTo>
                    <a:lnTo>
                      <a:pt x="50" y="17"/>
                    </a:lnTo>
                    <a:lnTo>
                      <a:pt x="48" y="19"/>
                    </a:lnTo>
                    <a:lnTo>
                      <a:pt x="44" y="21"/>
                    </a:lnTo>
                    <a:lnTo>
                      <a:pt x="40" y="21"/>
                    </a:lnTo>
                    <a:lnTo>
                      <a:pt x="38" y="23"/>
                    </a:lnTo>
                    <a:lnTo>
                      <a:pt x="35" y="23"/>
                    </a:lnTo>
                    <a:lnTo>
                      <a:pt x="33" y="23"/>
                    </a:lnTo>
                    <a:lnTo>
                      <a:pt x="29" y="23"/>
                    </a:lnTo>
                    <a:lnTo>
                      <a:pt x="25" y="23"/>
                    </a:lnTo>
                    <a:lnTo>
                      <a:pt x="23" y="23"/>
                    </a:lnTo>
                    <a:lnTo>
                      <a:pt x="19" y="23"/>
                    </a:lnTo>
                    <a:lnTo>
                      <a:pt x="17" y="23"/>
                    </a:lnTo>
                    <a:lnTo>
                      <a:pt x="13" y="23"/>
                    </a:lnTo>
                    <a:lnTo>
                      <a:pt x="12" y="23"/>
                    </a:lnTo>
                    <a:lnTo>
                      <a:pt x="10" y="23"/>
                    </a:lnTo>
                    <a:lnTo>
                      <a:pt x="8" y="23"/>
                    </a:lnTo>
                    <a:lnTo>
                      <a:pt x="6" y="23"/>
                    </a:lnTo>
                    <a:lnTo>
                      <a:pt x="4" y="25"/>
                    </a:lnTo>
                    <a:lnTo>
                      <a:pt x="2" y="25"/>
                    </a:lnTo>
                    <a:lnTo>
                      <a:pt x="2" y="26"/>
                    </a:lnTo>
                    <a:lnTo>
                      <a:pt x="2" y="28"/>
                    </a:lnTo>
                    <a:lnTo>
                      <a:pt x="0" y="30"/>
                    </a:lnTo>
                    <a:lnTo>
                      <a:pt x="0" y="32"/>
                    </a:lnTo>
                    <a:lnTo>
                      <a:pt x="0" y="34"/>
                    </a:lnTo>
                    <a:lnTo>
                      <a:pt x="0" y="36"/>
                    </a:lnTo>
                    <a:lnTo>
                      <a:pt x="0" y="38"/>
                    </a:lnTo>
                    <a:lnTo>
                      <a:pt x="0" y="40"/>
                    </a:lnTo>
                    <a:lnTo>
                      <a:pt x="0" y="42"/>
                    </a:lnTo>
                    <a:lnTo>
                      <a:pt x="2" y="44"/>
                    </a:lnTo>
                    <a:lnTo>
                      <a:pt x="2" y="42"/>
                    </a:lnTo>
                    <a:lnTo>
                      <a:pt x="2" y="40"/>
                    </a:lnTo>
                    <a:lnTo>
                      <a:pt x="2" y="38"/>
                    </a:lnTo>
                    <a:lnTo>
                      <a:pt x="2" y="36"/>
                    </a:lnTo>
                    <a:lnTo>
                      <a:pt x="2" y="34"/>
                    </a:lnTo>
                    <a:lnTo>
                      <a:pt x="2" y="32"/>
                    </a:lnTo>
                    <a:lnTo>
                      <a:pt x="4" y="30"/>
                    </a:lnTo>
                    <a:lnTo>
                      <a:pt x="6" y="28"/>
                    </a:lnTo>
                    <a:lnTo>
                      <a:pt x="8" y="28"/>
                    </a:lnTo>
                    <a:lnTo>
                      <a:pt x="10" y="28"/>
                    </a:lnTo>
                    <a:lnTo>
                      <a:pt x="12" y="26"/>
                    </a:lnTo>
                    <a:lnTo>
                      <a:pt x="13" y="26"/>
                    </a:lnTo>
                    <a:lnTo>
                      <a:pt x="15" y="26"/>
                    </a:lnTo>
                    <a:lnTo>
                      <a:pt x="17" y="26"/>
                    </a:lnTo>
                    <a:lnTo>
                      <a:pt x="19" y="26"/>
                    </a:lnTo>
                    <a:lnTo>
                      <a:pt x="21" y="26"/>
                    </a:lnTo>
                    <a:lnTo>
                      <a:pt x="23" y="26"/>
                    </a:lnTo>
                    <a:lnTo>
                      <a:pt x="27" y="26"/>
                    </a:lnTo>
                    <a:lnTo>
                      <a:pt x="29" y="26"/>
                    </a:lnTo>
                    <a:lnTo>
                      <a:pt x="33" y="26"/>
                    </a:lnTo>
                    <a:lnTo>
                      <a:pt x="35" y="26"/>
                    </a:lnTo>
                    <a:lnTo>
                      <a:pt x="37" y="26"/>
                    </a:lnTo>
                    <a:lnTo>
                      <a:pt x="40" y="26"/>
                    </a:lnTo>
                    <a:lnTo>
                      <a:pt x="42" y="25"/>
                    </a:lnTo>
                    <a:lnTo>
                      <a:pt x="46" y="23"/>
                    </a:lnTo>
                    <a:lnTo>
                      <a:pt x="48" y="23"/>
                    </a:lnTo>
                    <a:lnTo>
                      <a:pt x="52" y="21"/>
                    </a:lnTo>
                    <a:lnTo>
                      <a:pt x="54" y="19"/>
                    </a:lnTo>
                    <a:lnTo>
                      <a:pt x="58" y="19"/>
                    </a:lnTo>
                    <a:lnTo>
                      <a:pt x="61" y="17"/>
                    </a:lnTo>
                    <a:lnTo>
                      <a:pt x="63" y="15"/>
                    </a:lnTo>
                    <a:lnTo>
                      <a:pt x="67" y="13"/>
                    </a:lnTo>
                    <a:lnTo>
                      <a:pt x="71" y="11"/>
                    </a:lnTo>
                    <a:lnTo>
                      <a:pt x="75" y="9"/>
                    </a:lnTo>
                    <a:lnTo>
                      <a:pt x="81" y="9"/>
                    </a:lnTo>
                    <a:lnTo>
                      <a:pt x="84" y="7"/>
                    </a:lnTo>
                    <a:lnTo>
                      <a:pt x="90" y="5"/>
                    </a:lnTo>
                    <a:lnTo>
                      <a:pt x="94" y="5"/>
                    </a:lnTo>
                    <a:lnTo>
                      <a:pt x="100" y="5"/>
                    </a:lnTo>
                    <a:lnTo>
                      <a:pt x="104" y="3"/>
                    </a:lnTo>
                    <a:lnTo>
                      <a:pt x="111" y="3"/>
                    </a:lnTo>
                    <a:lnTo>
                      <a:pt x="117" y="3"/>
                    </a:lnTo>
                    <a:lnTo>
                      <a:pt x="125" y="3"/>
                    </a:lnTo>
                    <a:lnTo>
                      <a:pt x="131" y="3"/>
                    </a:lnTo>
                    <a:lnTo>
                      <a:pt x="136" y="3"/>
                    </a:lnTo>
                    <a:lnTo>
                      <a:pt x="144" y="3"/>
                    </a:lnTo>
                    <a:lnTo>
                      <a:pt x="150" y="3"/>
                    </a:lnTo>
                    <a:lnTo>
                      <a:pt x="157" y="3"/>
                    </a:lnTo>
                    <a:lnTo>
                      <a:pt x="161" y="3"/>
                    </a:lnTo>
                    <a:lnTo>
                      <a:pt x="165" y="5"/>
                    </a:lnTo>
                    <a:lnTo>
                      <a:pt x="169" y="5"/>
                    </a:lnTo>
                    <a:lnTo>
                      <a:pt x="173" y="5"/>
                    </a:lnTo>
                    <a:lnTo>
                      <a:pt x="175" y="7"/>
                    </a:lnTo>
                    <a:lnTo>
                      <a:pt x="179" y="7"/>
                    </a:lnTo>
                    <a:lnTo>
                      <a:pt x="182" y="9"/>
                    </a:lnTo>
                    <a:lnTo>
                      <a:pt x="186" y="9"/>
                    </a:lnTo>
                    <a:lnTo>
                      <a:pt x="190" y="11"/>
                    </a:lnTo>
                    <a:lnTo>
                      <a:pt x="194" y="11"/>
                    </a:lnTo>
                    <a:lnTo>
                      <a:pt x="196" y="13"/>
                    </a:lnTo>
                    <a:lnTo>
                      <a:pt x="200" y="15"/>
                    </a:lnTo>
                    <a:lnTo>
                      <a:pt x="203" y="15"/>
                    </a:lnTo>
                    <a:lnTo>
                      <a:pt x="205" y="17"/>
                    </a:lnTo>
                    <a:lnTo>
                      <a:pt x="209" y="19"/>
                    </a:lnTo>
                    <a:lnTo>
                      <a:pt x="213" y="19"/>
                    </a:lnTo>
                    <a:lnTo>
                      <a:pt x="228" y="26"/>
                    </a:lnTo>
                    <a:lnTo>
                      <a:pt x="230" y="26"/>
                    </a:lnTo>
                    <a:lnTo>
                      <a:pt x="230" y="28"/>
                    </a:lnTo>
                    <a:lnTo>
                      <a:pt x="230" y="30"/>
                    </a:lnTo>
                    <a:lnTo>
                      <a:pt x="228" y="30"/>
                    </a:lnTo>
                    <a:lnTo>
                      <a:pt x="228" y="32"/>
                    </a:lnTo>
                    <a:lnTo>
                      <a:pt x="234" y="32"/>
                    </a:lnTo>
                    <a:lnTo>
                      <a:pt x="240" y="32"/>
                    </a:lnTo>
                    <a:lnTo>
                      <a:pt x="246" y="32"/>
                    </a:lnTo>
                    <a:lnTo>
                      <a:pt x="249" y="32"/>
                    </a:lnTo>
                    <a:lnTo>
                      <a:pt x="255" y="32"/>
                    </a:lnTo>
                    <a:lnTo>
                      <a:pt x="261" y="32"/>
                    </a:lnTo>
                    <a:lnTo>
                      <a:pt x="267" y="32"/>
                    </a:lnTo>
                    <a:lnTo>
                      <a:pt x="271" y="34"/>
                    </a:lnTo>
                    <a:lnTo>
                      <a:pt x="278" y="34"/>
                    </a:lnTo>
                    <a:lnTo>
                      <a:pt x="284" y="36"/>
                    </a:lnTo>
                    <a:lnTo>
                      <a:pt x="290" y="38"/>
                    </a:lnTo>
                    <a:lnTo>
                      <a:pt x="296" y="40"/>
                    </a:lnTo>
                    <a:lnTo>
                      <a:pt x="301" y="42"/>
                    </a:lnTo>
                    <a:lnTo>
                      <a:pt x="305" y="44"/>
                    </a:lnTo>
                    <a:lnTo>
                      <a:pt x="311" y="48"/>
                    </a:lnTo>
                    <a:lnTo>
                      <a:pt x="317" y="50"/>
                    </a:lnTo>
                    <a:lnTo>
                      <a:pt x="319"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302" name="Freeform 139"/>
              <p:cNvSpPr>
                <a:spLocks/>
              </p:cNvSpPr>
              <p:nvPr/>
            </p:nvSpPr>
            <p:spPr bwMode="auto">
              <a:xfrm>
                <a:off x="1970" y="3710"/>
                <a:ext cx="40" cy="42"/>
              </a:xfrm>
              <a:custGeom>
                <a:avLst/>
                <a:gdLst>
                  <a:gd name="T0" fmla="*/ 21 w 40"/>
                  <a:gd name="T1" fmla="*/ 0 h 42"/>
                  <a:gd name="T2" fmla="*/ 25 w 40"/>
                  <a:gd name="T3" fmla="*/ 2 h 42"/>
                  <a:gd name="T4" fmla="*/ 28 w 40"/>
                  <a:gd name="T5" fmla="*/ 2 h 42"/>
                  <a:gd name="T6" fmla="*/ 32 w 40"/>
                  <a:gd name="T7" fmla="*/ 4 h 42"/>
                  <a:gd name="T8" fmla="*/ 34 w 40"/>
                  <a:gd name="T9" fmla="*/ 7 h 42"/>
                  <a:gd name="T10" fmla="*/ 38 w 40"/>
                  <a:gd name="T11" fmla="*/ 9 h 42"/>
                  <a:gd name="T12" fmla="*/ 40 w 40"/>
                  <a:gd name="T13" fmla="*/ 13 h 42"/>
                  <a:gd name="T14" fmla="*/ 40 w 40"/>
                  <a:gd name="T15" fmla="*/ 17 h 42"/>
                  <a:gd name="T16" fmla="*/ 40 w 40"/>
                  <a:gd name="T17" fmla="*/ 21 h 42"/>
                  <a:gd name="T18" fmla="*/ 40 w 40"/>
                  <a:gd name="T19" fmla="*/ 25 h 42"/>
                  <a:gd name="T20" fmla="*/ 40 w 40"/>
                  <a:gd name="T21" fmla="*/ 29 h 42"/>
                  <a:gd name="T22" fmla="*/ 38 w 40"/>
                  <a:gd name="T23" fmla="*/ 32 h 42"/>
                  <a:gd name="T24" fmla="*/ 34 w 40"/>
                  <a:gd name="T25" fmla="*/ 36 h 42"/>
                  <a:gd name="T26" fmla="*/ 32 w 40"/>
                  <a:gd name="T27" fmla="*/ 38 h 42"/>
                  <a:gd name="T28" fmla="*/ 28 w 40"/>
                  <a:gd name="T29" fmla="*/ 40 h 42"/>
                  <a:gd name="T30" fmla="*/ 25 w 40"/>
                  <a:gd name="T31" fmla="*/ 42 h 42"/>
                  <a:gd name="T32" fmla="*/ 21 w 40"/>
                  <a:gd name="T33" fmla="*/ 42 h 42"/>
                  <a:gd name="T34" fmla="*/ 17 w 40"/>
                  <a:gd name="T35" fmla="*/ 42 h 42"/>
                  <a:gd name="T36" fmla="*/ 13 w 40"/>
                  <a:gd name="T37" fmla="*/ 40 h 42"/>
                  <a:gd name="T38" fmla="*/ 9 w 40"/>
                  <a:gd name="T39" fmla="*/ 38 h 42"/>
                  <a:gd name="T40" fmla="*/ 5 w 40"/>
                  <a:gd name="T41" fmla="*/ 36 h 42"/>
                  <a:gd name="T42" fmla="*/ 3 w 40"/>
                  <a:gd name="T43" fmla="*/ 32 h 42"/>
                  <a:gd name="T44" fmla="*/ 2 w 40"/>
                  <a:gd name="T45" fmla="*/ 29 h 42"/>
                  <a:gd name="T46" fmla="*/ 0 w 40"/>
                  <a:gd name="T47" fmla="*/ 25 h 42"/>
                  <a:gd name="T48" fmla="*/ 0 w 40"/>
                  <a:gd name="T49" fmla="*/ 21 h 42"/>
                  <a:gd name="T50" fmla="*/ 0 w 40"/>
                  <a:gd name="T51" fmla="*/ 17 h 42"/>
                  <a:gd name="T52" fmla="*/ 2 w 40"/>
                  <a:gd name="T53" fmla="*/ 13 h 42"/>
                  <a:gd name="T54" fmla="*/ 3 w 40"/>
                  <a:gd name="T55" fmla="*/ 9 h 42"/>
                  <a:gd name="T56" fmla="*/ 5 w 40"/>
                  <a:gd name="T57" fmla="*/ 7 h 42"/>
                  <a:gd name="T58" fmla="*/ 9 w 40"/>
                  <a:gd name="T59" fmla="*/ 4 h 42"/>
                  <a:gd name="T60" fmla="*/ 13 w 40"/>
                  <a:gd name="T61" fmla="*/ 2 h 42"/>
                  <a:gd name="T62" fmla="*/ 17 w 40"/>
                  <a:gd name="T63" fmla="*/ 2 h 42"/>
                  <a:gd name="T64" fmla="*/ 21 w 40"/>
                  <a:gd name="T65" fmla="*/ 0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0"/>
                  <a:gd name="T100" fmla="*/ 0 h 42"/>
                  <a:gd name="T101" fmla="*/ 40 w 40"/>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0" h="42">
                    <a:moveTo>
                      <a:pt x="21" y="0"/>
                    </a:moveTo>
                    <a:lnTo>
                      <a:pt x="25" y="2"/>
                    </a:lnTo>
                    <a:lnTo>
                      <a:pt x="28" y="2"/>
                    </a:lnTo>
                    <a:lnTo>
                      <a:pt x="32" y="4"/>
                    </a:lnTo>
                    <a:lnTo>
                      <a:pt x="34" y="7"/>
                    </a:lnTo>
                    <a:lnTo>
                      <a:pt x="38" y="9"/>
                    </a:lnTo>
                    <a:lnTo>
                      <a:pt x="40" y="13"/>
                    </a:lnTo>
                    <a:lnTo>
                      <a:pt x="40" y="17"/>
                    </a:lnTo>
                    <a:lnTo>
                      <a:pt x="40" y="21"/>
                    </a:lnTo>
                    <a:lnTo>
                      <a:pt x="40" y="25"/>
                    </a:lnTo>
                    <a:lnTo>
                      <a:pt x="40" y="29"/>
                    </a:lnTo>
                    <a:lnTo>
                      <a:pt x="38" y="32"/>
                    </a:lnTo>
                    <a:lnTo>
                      <a:pt x="34" y="36"/>
                    </a:lnTo>
                    <a:lnTo>
                      <a:pt x="32" y="38"/>
                    </a:lnTo>
                    <a:lnTo>
                      <a:pt x="28" y="40"/>
                    </a:lnTo>
                    <a:lnTo>
                      <a:pt x="25" y="42"/>
                    </a:lnTo>
                    <a:lnTo>
                      <a:pt x="21" y="42"/>
                    </a:lnTo>
                    <a:lnTo>
                      <a:pt x="17" y="42"/>
                    </a:lnTo>
                    <a:lnTo>
                      <a:pt x="13" y="40"/>
                    </a:lnTo>
                    <a:lnTo>
                      <a:pt x="9" y="38"/>
                    </a:lnTo>
                    <a:lnTo>
                      <a:pt x="5" y="36"/>
                    </a:lnTo>
                    <a:lnTo>
                      <a:pt x="3" y="32"/>
                    </a:lnTo>
                    <a:lnTo>
                      <a:pt x="2" y="29"/>
                    </a:lnTo>
                    <a:lnTo>
                      <a:pt x="0" y="25"/>
                    </a:lnTo>
                    <a:lnTo>
                      <a:pt x="0" y="21"/>
                    </a:lnTo>
                    <a:lnTo>
                      <a:pt x="0" y="17"/>
                    </a:lnTo>
                    <a:lnTo>
                      <a:pt x="2" y="13"/>
                    </a:lnTo>
                    <a:lnTo>
                      <a:pt x="3" y="9"/>
                    </a:lnTo>
                    <a:lnTo>
                      <a:pt x="5" y="7"/>
                    </a:lnTo>
                    <a:lnTo>
                      <a:pt x="9" y="4"/>
                    </a:lnTo>
                    <a:lnTo>
                      <a:pt x="13" y="2"/>
                    </a:lnTo>
                    <a:lnTo>
                      <a:pt x="17" y="2"/>
                    </a:lnTo>
                    <a:lnTo>
                      <a:pt x="21"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303" name="Freeform 140"/>
              <p:cNvSpPr>
                <a:spLocks/>
              </p:cNvSpPr>
              <p:nvPr/>
            </p:nvSpPr>
            <p:spPr bwMode="auto">
              <a:xfrm>
                <a:off x="1973" y="3716"/>
                <a:ext cx="33" cy="30"/>
              </a:xfrm>
              <a:custGeom>
                <a:avLst/>
                <a:gdLst>
                  <a:gd name="T0" fmla="*/ 18 w 33"/>
                  <a:gd name="T1" fmla="*/ 0 h 30"/>
                  <a:gd name="T2" fmla="*/ 20 w 33"/>
                  <a:gd name="T3" fmla="*/ 0 h 30"/>
                  <a:gd name="T4" fmla="*/ 23 w 33"/>
                  <a:gd name="T5" fmla="*/ 0 h 30"/>
                  <a:gd name="T6" fmla="*/ 25 w 33"/>
                  <a:gd name="T7" fmla="*/ 1 h 30"/>
                  <a:gd name="T8" fmla="*/ 29 w 33"/>
                  <a:gd name="T9" fmla="*/ 3 h 30"/>
                  <a:gd name="T10" fmla="*/ 31 w 33"/>
                  <a:gd name="T11" fmla="*/ 5 h 30"/>
                  <a:gd name="T12" fmla="*/ 31 w 33"/>
                  <a:gd name="T13" fmla="*/ 9 h 30"/>
                  <a:gd name="T14" fmla="*/ 33 w 33"/>
                  <a:gd name="T15" fmla="*/ 11 h 30"/>
                  <a:gd name="T16" fmla="*/ 33 w 33"/>
                  <a:gd name="T17" fmla="*/ 15 h 30"/>
                  <a:gd name="T18" fmla="*/ 33 w 33"/>
                  <a:gd name="T19" fmla="*/ 19 h 30"/>
                  <a:gd name="T20" fmla="*/ 31 w 33"/>
                  <a:gd name="T21" fmla="*/ 21 h 30"/>
                  <a:gd name="T22" fmla="*/ 31 w 33"/>
                  <a:gd name="T23" fmla="*/ 24 h 30"/>
                  <a:gd name="T24" fmla="*/ 29 w 33"/>
                  <a:gd name="T25" fmla="*/ 26 h 30"/>
                  <a:gd name="T26" fmla="*/ 25 w 33"/>
                  <a:gd name="T27" fmla="*/ 28 h 30"/>
                  <a:gd name="T28" fmla="*/ 23 w 33"/>
                  <a:gd name="T29" fmla="*/ 30 h 30"/>
                  <a:gd name="T30" fmla="*/ 20 w 33"/>
                  <a:gd name="T31" fmla="*/ 30 h 30"/>
                  <a:gd name="T32" fmla="*/ 18 w 33"/>
                  <a:gd name="T33" fmla="*/ 30 h 30"/>
                  <a:gd name="T34" fmla="*/ 14 w 33"/>
                  <a:gd name="T35" fmla="*/ 30 h 30"/>
                  <a:gd name="T36" fmla="*/ 12 w 33"/>
                  <a:gd name="T37" fmla="*/ 30 h 30"/>
                  <a:gd name="T38" fmla="*/ 8 w 33"/>
                  <a:gd name="T39" fmla="*/ 28 h 30"/>
                  <a:gd name="T40" fmla="*/ 6 w 33"/>
                  <a:gd name="T41" fmla="*/ 26 h 30"/>
                  <a:gd name="T42" fmla="*/ 4 w 33"/>
                  <a:gd name="T43" fmla="*/ 24 h 30"/>
                  <a:gd name="T44" fmla="*/ 2 w 33"/>
                  <a:gd name="T45" fmla="*/ 21 h 30"/>
                  <a:gd name="T46" fmla="*/ 2 w 33"/>
                  <a:gd name="T47" fmla="*/ 19 h 30"/>
                  <a:gd name="T48" fmla="*/ 0 w 33"/>
                  <a:gd name="T49" fmla="*/ 15 h 30"/>
                  <a:gd name="T50" fmla="*/ 2 w 33"/>
                  <a:gd name="T51" fmla="*/ 11 h 30"/>
                  <a:gd name="T52" fmla="*/ 2 w 33"/>
                  <a:gd name="T53" fmla="*/ 9 h 30"/>
                  <a:gd name="T54" fmla="*/ 4 w 33"/>
                  <a:gd name="T55" fmla="*/ 5 h 30"/>
                  <a:gd name="T56" fmla="*/ 6 w 33"/>
                  <a:gd name="T57" fmla="*/ 3 h 30"/>
                  <a:gd name="T58" fmla="*/ 8 w 33"/>
                  <a:gd name="T59" fmla="*/ 1 h 30"/>
                  <a:gd name="T60" fmla="*/ 12 w 33"/>
                  <a:gd name="T61" fmla="*/ 0 h 30"/>
                  <a:gd name="T62" fmla="*/ 14 w 33"/>
                  <a:gd name="T63" fmla="*/ 0 h 30"/>
                  <a:gd name="T64" fmla="*/ 18 w 33"/>
                  <a:gd name="T65" fmla="*/ 0 h 3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
                  <a:gd name="T100" fmla="*/ 0 h 30"/>
                  <a:gd name="T101" fmla="*/ 33 w 33"/>
                  <a:gd name="T102" fmla="*/ 30 h 3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 h="30">
                    <a:moveTo>
                      <a:pt x="18" y="0"/>
                    </a:moveTo>
                    <a:lnTo>
                      <a:pt x="20" y="0"/>
                    </a:lnTo>
                    <a:lnTo>
                      <a:pt x="23" y="0"/>
                    </a:lnTo>
                    <a:lnTo>
                      <a:pt x="25" y="1"/>
                    </a:lnTo>
                    <a:lnTo>
                      <a:pt x="29" y="3"/>
                    </a:lnTo>
                    <a:lnTo>
                      <a:pt x="31" y="5"/>
                    </a:lnTo>
                    <a:lnTo>
                      <a:pt x="31" y="9"/>
                    </a:lnTo>
                    <a:lnTo>
                      <a:pt x="33" y="11"/>
                    </a:lnTo>
                    <a:lnTo>
                      <a:pt x="33" y="15"/>
                    </a:lnTo>
                    <a:lnTo>
                      <a:pt x="33" y="19"/>
                    </a:lnTo>
                    <a:lnTo>
                      <a:pt x="31" y="21"/>
                    </a:lnTo>
                    <a:lnTo>
                      <a:pt x="31" y="24"/>
                    </a:lnTo>
                    <a:lnTo>
                      <a:pt x="29" y="26"/>
                    </a:lnTo>
                    <a:lnTo>
                      <a:pt x="25" y="28"/>
                    </a:lnTo>
                    <a:lnTo>
                      <a:pt x="23" y="30"/>
                    </a:lnTo>
                    <a:lnTo>
                      <a:pt x="20" y="30"/>
                    </a:lnTo>
                    <a:lnTo>
                      <a:pt x="18" y="30"/>
                    </a:lnTo>
                    <a:lnTo>
                      <a:pt x="14" y="30"/>
                    </a:lnTo>
                    <a:lnTo>
                      <a:pt x="12" y="30"/>
                    </a:lnTo>
                    <a:lnTo>
                      <a:pt x="8" y="28"/>
                    </a:lnTo>
                    <a:lnTo>
                      <a:pt x="6" y="26"/>
                    </a:lnTo>
                    <a:lnTo>
                      <a:pt x="4" y="24"/>
                    </a:lnTo>
                    <a:lnTo>
                      <a:pt x="2" y="21"/>
                    </a:lnTo>
                    <a:lnTo>
                      <a:pt x="2" y="19"/>
                    </a:lnTo>
                    <a:lnTo>
                      <a:pt x="0" y="15"/>
                    </a:lnTo>
                    <a:lnTo>
                      <a:pt x="2" y="11"/>
                    </a:lnTo>
                    <a:lnTo>
                      <a:pt x="2" y="9"/>
                    </a:lnTo>
                    <a:lnTo>
                      <a:pt x="4" y="5"/>
                    </a:lnTo>
                    <a:lnTo>
                      <a:pt x="6" y="3"/>
                    </a:lnTo>
                    <a:lnTo>
                      <a:pt x="8" y="1"/>
                    </a:lnTo>
                    <a:lnTo>
                      <a:pt x="12" y="0"/>
                    </a:lnTo>
                    <a:lnTo>
                      <a:pt x="14" y="0"/>
                    </a:lnTo>
                    <a:lnTo>
                      <a:pt x="18"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304" name="Freeform 141"/>
              <p:cNvSpPr>
                <a:spLocks/>
              </p:cNvSpPr>
              <p:nvPr/>
            </p:nvSpPr>
            <p:spPr bwMode="auto">
              <a:xfrm>
                <a:off x="2171" y="3710"/>
                <a:ext cx="40" cy="42"/>
              </a:xfrm>
              <a:custGeom>
                <a:avLst/>
                <a:gdLst>
                  <a:gd name="T0" fmla="*/ 19 w 40"/>
                  <a:gd name="T1" fmla="*/ 0 h 42"/>
                  <a:gd name="T2" fmla="*/ 23 w 40"/>
                  <a:gd name="T3" fmla="*/ 2 h 42"/>
                  <a:gd name="T4" fmla="*/ 27 w 40"/>
                  <a:gd name="T5" fmla="*/ 2 h 42"/>
                  <a:gd name="T6" fmla="*/ 31 w 40"/>
                  <a:gd name="T7" fmla="*/ 4 h 42"/>
                  <a:gd name="T8" fmla="*/ 35 w 40"/>
                  <a:gd name="T9" fmla="*/ 6 h 42"/>
                  <a:gd name="T10" fmla="*/ 37 w 40"/>
                  <a:gd name="T11" fmla="*/ 9 h 42"/>
                  <a:gd name="T12" fmla="*/ 38 w 40"/>
                  <a:gd name="T13" fmla="*/ 13 h 42"/>
                  <a:gd name="T14" fmla="*/ 40 w 40"/>
                  <a:gd name="T15" fmla="*/ 17 h 42"/>
                  <a:gd name="T16" fmla="*/ 40 w 40"/>
                  <a:gd name="T17" fmla="*/ 21 h 42"/>
                  <a:gd name="T18" fmla="*/ 40 w 40"/>
                  <a:gd name="T19" fmla="*/ 25 h 42"/>
                  <a:gd name="T20" fmla="*/ 38 w 40"/>
                  <a:gd name="T21" fmla="*/ 29 h 42"/>
                  <a:gd name="T22" fmla="*/ 37 w 40"/>
                  <a:gd name="T23" fmla="*/ 32 h 42"/>
                  <a:gd name="T24" fmla="*/ 35 w 40"/>
                  <a:gd name="T25" fmla="*/ 36 h 42"/>
                  <a:gd name="T26" fmla="*/ 31 w 40"/>
                  <a:gd name="T27" fmla="*/ 38 h 42"/>
                  <a:gd name="T28" fmla="*/ 27 w 40"/>
                  <a:gd name="T29" fmla="*/ 40 h 42"/>
                  <a:gd name="T30" fmla="*/ 23 w 40"/>
                  <a:gd name="T31" fmla="*/ 42 h 42"/>
                  <a:gd name="T32" fmla="*/ 19 w 40"/>
                  <a:gd name="T33" fmla="*/ 42 h 42"/>
                  <a:gd name="T34" fmla="*/ 15 w 40"/>
                  <a:gd name="T35" fmla="*/ 42 h 42"/>
                  <a:gd name="T36" fmla="*/ 12 w 40"/>
                  <a:gd name="T37" fmla="*/ 40 h 42"/>
                  <a:gd name="T38" fmla="*/ 8 w 40"/>
                  <a:gd name="T39" fmla="*/ 38 h 42"/>
                  <a:gd name="T40" fmla="*/ 6 w 40"/>
                  <a:gd name="T41" fmla="*/ 36 h 42"/>
                  <a:gd name="T42" fmla="*/ 2 w 40"/>
                  <a:gd name="T43" fmla="*/ 32 h 42"/>
                  <a:gd name="T44" fmla="*/ 0 w 40"/>
                  <a:gd name="T45" fmla="*/ 29 h 42"/>
                  <a:gd name="T46" fmla="*/ 0 w 40"/>
                  <a:gd name="T47" fmla="*/ 25 h 42"/>
                  <a:gd name="T48" fmla="*/ 0 w 40"/>
                  <a:gd name="T49" fmla="*/ 21 h 42"/>
                  <a:gd name="T50" fmla="*/ 0 w 40"/>
                  <a:gd name="T51" fmla="*/ 17 h 42"/>
                  <a:gd name="T52" fmla="*/ 0 w 40"/>
                  <a:gd name="T53" fmla="*/ 13 h 42"/>
                  <a:gd name="T54" fmla="*/ 2 w 40"/>
                  <a:gd name="T55" fmla="*/ 9 h 42"/>
                  <a:gd name="T56" fmla="*/ 6 w 40"/>
                  <a:gd name="T57" fmla="*/ 6 h 42"/>
                  <a:gd name="T58" fmla="*/ 8 w 40"/>
                  <a:gd name="T59" fmla="*/ 4 h 42"/>
                  <a:gd name="T60" fmla="*/ 12 w 40"/>
                  <a:gd name="T61" fmla="*/ 2 h 42"/>
                  <a:gd name="T62" fmla="*/ 15 w 40"/>
                  <a:gd name="T63" fmla="*/ 2 h 42"/>
                  <a:gd name="T64" fmla="*/ 19 w 40"/>
                  <a:gd name="T65" fmla="*/ 0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0"/>
                  <a:gd name="T100" fmla="*/ 0 h 42"/>
                  <a:gd name="T101" fmla="*/ 40 w 40"/>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0" h="42">
                    <a:moveTo>
                      <a:pt x="19" y="0"/>
                    </a:moveTo>
                    <a:lnTo>
                      <a:pt x="23" y="2"/>
                    </a:lnTo>
                    <a:lnTo>
                      <a:pt x="27" y="2"/>
                    </a:lnTo>
                    <a:lnTo>
                      <a:pt x="31" y="4"/>
                    </a:lnTo>
                    <a:lnTo>
                      <a:pt x="35" y="6"/>
                    </a:lnTo>
                    <a:lnTo>
                      <a:pt x="37" y="9"/>
                    </a:lnTo>
                    <a:lnTo>
                      <a:pt x="38" y="13"/>
                    </a:lnTo>
                    <a:lnTo>
                      <a:pt x="40" y="17"/>
                    </a:lnTo>
                    <a:lnTo>
                      <a:pt x="40" y="21"/>
                    </a:lnTo>
                    <a:lnTo>
                      <a:pt x="40" y="25"/>
                    </a:lnTo>
                    <a:lnTo>
                      <a:pt x="38" y="29"/>
                    </a:lnTo>
                    <a:lnTo>
                      <a:pt x="37" y="32"/>
                    </a:lnTo>
                    <a:lnTo>
                      <a:pt x="35" y="36"/>
                    </a:lnTo>
                    <a:lnTo>
                      <a:pt x="31" y="38"/>
                    </a:lnTo>
                    <a:lnTo>
                      <a:pt x="27" y="40"/>
                    </a:lnTo>
                    <a:lnTo>
                      <a:pt x="23" y="42"/>
                    </a:lnTo>
                    <a:lnTo>
                      <a:pt x="19" y="42"/>
                    </a:lnTo>
                    <a:lnTo>
                      <a:pt x="15" y="42"/>
                    </a:lnTo>
                    <a:lnTo>
                      <a:pt x="12" y="40"/>
                    </a:lnTo>
                    <a:lnTo>
                      <a:pt x="8" y="38"/>
                    </a:lnTo>
                    <a:lnTo>
                      <a:pt x="6" y="36"/>
                    </a:lnTo>
                    <a:lnTo>
                      <a:pt x="2" y="32"/>
                    </a:lnTo>
                    <a:lnTo>
                      <a:pt x="0" y="29"/>
                    </a:lnTo>
                    <a:lnTo>
                      <a:pt x="0" y="25"/>
                    </a:lnTo>
                    <a:lnTo>
                      <a:pt x="0" y="21"/>
                    </a:lnTo>
                    <a:lnTo>
                      <a:pt x="0" y="17"/>
                    </a:lnTo>
                    <a:lnTo>
                      <a:pt x="0" y="13"/>
                    </a:lnTo>
                    <a:lnTo>
                      <a:pt x="2" y="9"/>
                    </a:lnTo>
                    <a:lnTo>
                      <a:pt x="6" y="6"/>
                    </a:lnTo>
                    <a:lnTo>
                      <a:pt x="8" y="4"/>
                    </a:lnTo>
                    <a:lnTo>
                      <a:pt x="12" y="2"/>
                    </a:lnTo>
                    <a:lnTo>
                      <a:pt x="15" y="2"/>
                    </a:lnTo>
                    <a:lnTo>
                      <a:pt x="19"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305" name="Freeform 142"/>
              <p:cNvSpPr>
                <a:spLocks/>
              </p:cNvSpPr>
              <p:nvPr/>
            </p:nvSpPr>
            <p:spPr bwMode="auto">
              <a:xfrm>
                <a:off x="2175" y="3716"/>
                <a:ext cx="33" cy="30"/>
              </a:xfrm>
              <a:custGeom>
                <a:avLst/>
                <a:gdLst>
                  <a:gd name="T0" fmla="*/ 15 w 33"/>
                  <a:gd name="T1" fmla="*/ 0 h 30"/>
                  <a:gd name="T2" fmla="*/ 19 w 33"/>
                  <a:gd name="T3" fmla="*/ 0 h 30"/>
                  <a:gd name="T4" fmla="*/ 23 w 33"/>
                  <a:gd name="T5" fmla="*/ 0 h 30"/>
                  <a:gd name="T6" fmla="*/ 25 w 33"/>
                  <a:gd name="T7" fmla="*/ 1 h 30"/>
                  <a:gd name="T8" fmla="*/ 27 w 33"/>
                  <a:gd name="T9" fmla="*/ 3 h 30"/>
                  <a:gd name="T10" fmla="*/ 29 w 33"/>
                  <a:gd name="T11" fmla="*/ 5 h 30"/>
                  <a:gd name="T12" fmla="*/ 31 w 33"/>
                  <a:gd name="T13" fmla="*/ 9 h 30"/>
                  <a:gd name="T14" fmla="*/ 31 w 33"/>
                  <a:gd name="T15" fmla="*/ 11 h 30"/>
                  <a:gd name="T16" fmla="*/ 33 w 33"/>
                  <a:gd name="T17" fmla="*/ 15 h 30"/>
                  <a:gd name="T18" fmla="*/ 31 w 33"/>
                  <a:gd name="T19" fmla="*/ 19 h 30"/>
                  <a:gd name="T20" fmla="*/ 31 w 33"/>
                  <a:gd name="T21" fmla="*/ 21 h 30"/>
                  <a:gd name="T22" fmla="*/ 29 w 33"/>
                  <a:gd name="T23" fmla="*/ 24 h 30"/>
                  <a:gd name="T24" fmla="*/ 27 w 33"/>
                  <a:gd name="T25" fmla="*/ 26 h 30"/>
                  <a:gd name="T26" fmla="*/ 25 w 33"/>
                  <a:gd name="T27" fmla="*/ 28 h 30"/>
                  <a:gd name="T28" fmla="*/ 23 w 33"/>
                  <a:gd name="T29" fmla="*/ 30 h 30"/>
                  <a:gd name="T30" fmla="*/ 19 w 33"/>
                  <a:gd name="T31" fmla="*/ 30 h 30"/>
                  <a:gd name="T32" fmla="*/ 15 w 33"/>
                  <a:gd name="T33" fmla="*/ 30 h 30"/>
                  <a:gd name="T34" fmla="*/ 13 w 33"/>
                  <a:gd name="T35" fmla="*/ 30 h 30"/>
                  <a:gd name="T36" fmla="*/ 9 w 33"/>
                  <a:gd name="T37" fmla="*/ 30 h 30"/>
                  <a:gd name="T38" fmla="*/ 8 w 33"/>
                  <a:gd name="T39" fmla="*/ 28 h 30"/>
                  <a:gd name="T40" fmla="*/ 4 w 33"/>
                  <a:gd name="T41" fmla="*/ 26 h 30"/>
                  <a:gd name="T42" fmla="*/ 2 w 33"/>
                  <a:gd name="T43" fmla="*/ 24 h 30"/>
                  <a:gd name="T44" fmla="*/ 2 w 33"/>
                  <a:gd name="T45" fmla="*/ 21 h 30"/>
                  <a:gd name="T46" fmla="*/ 0 w 33"/>
                  <a:gd name="T47" fmla="*/ 19 h 30"/>
                  <a:gd name="T48" fmla="*/ 0 w 33"/>
                  <a:gd name="T49" fmla="*/ 15 h 30"/>
                  <a:gd name="T50" fmla="*/ 0 w 33"/>
                  <a:gd name="T51" fmla="*/ 11 h 30"/>
                  <a:gd name="T52" fmla="*/ 2 w 33"/>
                  <a:gd name="T53" fmla="*/ 9 h 30"/>
                  <a:gd name="T54" fmla="*/ 2 w 33"/>
                  <a:gd name="T55" fmla="*/ 5 h 30"/>
                  <a:gd name="T56" fmla="*/ 4 w 33"/>
                  <a:gd name="T57" fmla="*/ 3 h 30"/>
                  <a:gd name="T58" fmla="*/ 8 w 33"/>
                  <a:gd name="T59" fmla="*/ 1 h 30"/>
                  <a:gd name="T60" fmla="*/ 9 w 33"/>
                  <a:gd name="T61" fmla="*/ 0 h 30"/>
                  <a:gd name="T62" fmla="*/ 13 w 33"/>
                  <a:gd name="T63" fmla="*/ 0 h 30"/>
                  <a:gd name="T64" fmla="*/ 15 w 33"/>
                  <a:gd name="T65" fmla="*/ 0 h 3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
                  <a:gd name="T100" fmla="*/ 0 h 30"/>
                  <a:gd name="T101" fmla="*/ 33 w 33"/>
                  <a:gd name="T102" fmla="*/ 30 h 3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 h="30">
                    <a:moveTo>
                      <a:pt x="15" y="0"/>
                    </a:moveTo>
                    <a:lnTo>
                      <a:pt x="19" y="0"/>
                    </a:lnTo>
                    <a:lnTo>
                      <a:pt x="23" y="0"/>
                    </a:lnTo>
                    <a:lnTo>
                      <a:pt x="25" y="1"/>
                    </a:lnTo>
                    <a:lnTo>
                      <a:pt x="27" y="3"/>
                    </a:lnTo>
                    <a:lnTo>
                      <a:pt x="29" y="5"/>
                    </a:lnTo>
                    <a:lnTo>
                      <a:pt x="31" y="9"/>
                    </a:lnTo>
                    <a:lnTo>
                      <a:pt x="31" y="11"/>
                    </a:lnTo>
                    <a:lnTo>
                      <a:pt x="33" y="15"/>
                    </a:lnTo>
                    <a:lnTo>
                      <a:pt x="31" y="19"/>
                    </a:lnTo>
                    <a:lnTo>
                      <a:pt x="31" y="21"/>
                    </a:lnTo>
                    <a:lnTo>
                      <a:pt x="29" y="24"/>
                    </a:lnTo>
                    <a:lnTo>
                      <a:pt x="27" y="26"/>
                    </a:lnTo>
                    <a:lnTo>
                      <a:pt x="25" y="28"/>
                    </a:lnTo>
                    <a:lnTo>
                      <a:pt x="23" y="30"/>
                    </a:lnTo>
                    <a:lnTo>
                      <a:pt x="19" y="30"/>
                    </a:lnTo>
                    <a:lnTo>
                      <a:pt x="15" y="30"/>
                    </a:lnTo>
                    <a:lnTo>
                      <a:pt x="13" y="30"/>
                    </a:lnTo>
                    <a:lnTo>
                      <a:pt x="9" y="30"/>
                    </a:lnTo>
                    <a:lnTo>
                      <a:pt x="8" y="28"/>
                    </a:lnTo>
                    <a:lnTo>
                      <a:pt x="4" y="26"/>
                    </a:lnTo>
                    <a:lnTo>
                      <a:pt x="2" y="24"/>
                    </a:lnTo>
                    <a:lnTo>
                      <a:pt x="2" y="21"/>
                    </a:lnTo>
                    <a:lnTo>
                      <a:pt x="0" y="19"/>
                    </a:lnTo>
                    <a:lnTo>
                      <a:pt x="0" y="15"/>
                    </a:lnTo>
                    <a:lnTo>
                      <a:pt x="0" y="11"/>
                    </a:lnTo>
                    <a:lnTo>
                      <a:pt x="2" y="9"/>
                    </a:lnTo>
                    <a:lnTo>
                      <a:pt x="2" y="5"/>
                    </a:lnTo>
                    <a:lnTo>
                      <a:pt x="4" y="3"/>
                    </a:lnTo>
                    <a:lnTo>
                      <a:pt x="8" y="1"/>
                    </a:lnTo>
                    <a:lnTo>
                      <a:pt x="9" y="0"/>
                    </a:lnTo>
                    <a:lnTo>
                      <a:pt x="13" y="0"/>
                    </a:lnTo>
                    <a:lnTo>
                      <a:pt x="15"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306" name="Freeform 143"/>
              <p:cNvSpPr>
                <a:spLocks/>
              </p:cNvSpPr>
              <p:nvPr/>
            </p:nvSpPr>
            <p:spPr bwMode="auto">
              <a:xfrm>
                <a:off x="1935" y="3666"/>
                <a:ext cx="319" cy="50"/>
              </a:xfrm>
              <a:custGeom>
                <a:avLst/>
                <a:gdLst>
                  <a:gd name="T0" fmla="*/ 307 w 319"/>
                  <a:gd name="T1" fmla="*/ 42 h 50"/>
                  <a:gd name="T2" fmla="*/ 292 w 319"/>
                  <a:gd name="T3" fmla="*/ 34 h 50"/>
                  <a:gd name="T4" fmla="*/ 282 w 319"/>
                  <a:gd name="T5" fmla="*/ 32 h 50"/>
                  <a:gd name="T6" fmla="*/ 274 w 319"/>
                  <a:gd name="T7" fmla="*/ 30 h 50"/>
                  <a:gd name="T8" fmla="*/ 257 w 319"/>
                  <a:gd name="T9" fmla="*/ 28 h 50"/>
                  <a:gd name="T10" fmla="*/ 238 w 319"/>
                  <a:gd name="T11" fmla="*/ 26 h 50"/>
                  <a:gd name="T12" fmla="*/ 221 w 319"/>
                  <a:gd name="T13" fmla="*/ 19 h 50"/>
                  <a:gd name="T14" fmla="*/ 202 w 319"/>
                  <a:gd name="T15" fmla="*/ 11 h 50"/>
                  <a:gd name="T16" fmla="*/ 179 w 319"/>
                  <a:gd name="T17" fmla="*/ 3 h 50"/>
                  <a:gd name="T18" fmla="*/ 154 w 319"/>
                  <a:gd name="T19" fmla="*/ 0 h 50"/>
                  <a:gd name="T20" fmla="*/ 131 w 319"/>
                  <a:gd name="T21" fmla="*/ 0 h 50"/>
                  <a:gd name="T22" fmla="*/ 109 w 319"/>
                  <a:gd name="T23" fmla="*/ 0 h 50"/>
                  <a:gd name="T24" fmla="*/ 92 w 319"/>
                  <a:gd name="T25" fmla="*/ 2 h 50"/>
                  <a:gd name="T26" fmla="*/ 77 w 319"/>
                  <a:gd name="T27" fmla="*/ 5 h 50"/>
                  <a:gd name="T28" fmla="*/ 56 w 319"/>
                  <a:gd name="T29" fmla="*/ 15 h 50"/>
                  <a:gd name="T30" fmla="*/ 44 w 319"/>
                  <a:gd name="T31" fmla="*/ 21 h 50"/>
                  <a:gd name="T32" fmla="*/ 33 w 319"/>
                  <a:gd name="T33" fmla="*/ 23 h 50"/>
                  <a:gd name="T34" fmla="*/ 19 w 319"/>
                  <a:gd name="T35" fmla="*/ 23 h 50"/>
                  <a:gd name="T36" fmla="*/ 12 w 319"/>
                  <a:gd name="T37" fmla="*/ 23 h 50"/>
                  <a:gd name="T38" fmla="*/ 6 w 319"/>
                  <a:gd name="T39" fmla="*/ 23 h 50"/>
                  <a:gd name="T40" fmla="*/ 2 w 319"/>
                  <a:gd name="T41" fmla="*/ 25 h 50"/>
                  <a:gd name="T42" fmla="*/ 2 w 319"/>
                  <a:gd name="T43" fmla="*/ 26 h 50"/>
                  <a:gd name="T44" fmla="*/ 0 w 319"/>
                  <a:gd name="T45" fmla="*/ 30 h 50"/>
                  <a:gd name="T46" fmla="*/ 0 w 319"/>
                  <a:gd name="T47" fmla="*/ 32 h 50"/>
                  <a:gd name="T48" fmla="*/ 0 w 319"/>
                  <a:gd name="T49" fmla="*/ 36 h 50"/>
                  <a:gd name="T50" fmla="*/ 0 w 319"/>
                  <a:gd name="T51" fmla="*/ 40 h 50"/>
                  <a:gd name="T52" fmla="*/ 2 w 319"/>
                  <a:gd name="T53" fmla="*/ 44 h 50"/>
                  <a:gd name="T54" fmla="*/ 2 w 319"/>
                  <a:gd name="T55" fmla="*/ 42 h 50"/>
                  <a:gd name="T56" fmla="*/ 2 w 319"/>
                  <a:gd name="T57" fmla="*/ 38 h 50"/>
                  <a:gd name="T58" fmla="*/ 2 w 319"/>
                  <a:gd name="T59" fmla="*/ 32 h 50"/>
                  <a:gd name="T60" fmla="*/ 10 w 319"/>
                  <a:gd name="T61" fmla="*/ 28 h 50"/>
                  <a:gd name="T62" fmla="*/ 15 w 319"/>
                  <a:gd name="T63" fmla="*/ 26 h 50"/>
                  <a:gd name="T64" fmla="*/ 23 w 319"/>
                  <a:gd name="T65" fmla="*/ 26 h 50"/>
                  <a:gd name="T66" fmla="*/ 35 w 319"/>
                  <a:gd name="T67" fmla="*/ 26 h 50"/>
                  <a:gd name="T68" fmla="*/ 46 w 319"/>
                  <a:gd name="T69" fmla="*/ 23 h 50"/>
                  <a:gd name="T70" fmla="*/ 58 w 319"/>
                  <a:gd name="T71" fmla="*/ 19 h 50"/>
                  <a:gd name="T72" fmla="*/ 71 w 319"/>
                  <a:gd name="T73" fmla="*/ 11 h 50"/>
                  <a:gd name="T74" fmla="*/ 90 w 319"/>
                  <a:gd name="T75" fmla="*/ 5 h 50"/>
                  <a:gd name="T76" fmla="*/ 111 w 319"/>
                  <a:gd name="T77" fmla="*/ 3 h 50"/>
                  <a:gd name="T78" fmla="*/ 136 w 319"/>
                  <a:gd name="T79" fmla="*/ 3 h 50"/>
                  <a:gd name="T80" fmla="*/ 161 w 319"/>
                  <a:gd name="T81" fmla="*/ 3 h 50"/>
                  <a:gd name="T82" fmla="*/ 175 w 319"/>
                  <a:gd name="T83" fmla="*/ 7 h 50"/>
                  <a:gd name="T84" fmla="*/ 190 w 319"/>
                  <a:gd name="T85" fmla="*/ 11 h 50"/>
                  <a:gd name="T86" fmla="*/ 203 w 319"/>
                  <a:gd name="T87" fmla="*/ 15 h 50"/>
                  <a:gd name="T88" fmla="*/ 228 w 319"/>
                  <a:gd name="T89" fmla="*/ 26 h 50"/>
                  <a:gd name="T90" fmla="*/ 230 w 319"/>
                  <a:gd name="T91" fmla="*/ 26 h 50"/>
                  <a:gd name="T92" fmla="*/ 230 w 319"/>
                  <a:gd name="T93" fmla="*/ 28 h 50"/>
                  <a:gd name="T94" fmla="*/ 228 w 319"/>
                  <a:gd name="T95" fmla="*/ 30 h 50"/>
                  <a:gd name="T96" fmla="*/ 228 w 319"/>
                  <a:gd name="T97" fmla="*/ 32 h 50"/>
                  <a:gd name="T98" fmla="*/ 249 w 319"/>
                  <a:gd name="T99" fmla="*/ 32 h 50"/>
                  <a:gd name="T100" fmla="*/ 271 w 319"/>
                  <a:gd name="T101" fmla="*/ 34 h 50"/>
                  <a:gd name="T102" fmla="*/ 296 w 319"/>
                  <a:gd name="T103" fmla="*/ 40 h 50"/>
                  <a:gd name="T104" fmla="*/ 317 w 319"/>
                  <a:gd name="T105" fmla="*/ 50 h 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19"/>
                  <a:gd name="T160" fmla="*/ 0 h 50"/>
                  <a:gd name="T161" fmla="*/ 319 w 319"/>
                  <a:gd name="T162" fmla="*/ 50 h 5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19" h="50">
                    <a:moveTo>
                      <a:pt x="319" y="48"/>
                    </a:moveTo>
                    <a:lnTo>
                      <a:pt x="315" y="46"/>
                    </a:lnTo>
                    <a:lnTo>
                      <a:pt x="311" y="44"/>
                    </a:lnTo>
                    <a:lnTo>
                      <a:pt x="307" y="42"/>
                    </a:lnTo>
                    <a:lnTo>
                      <a:pt x="303" y="40"/>
                    </a:lnTo>
                    <a:lnTo>
                      <a:pt x="299" y="38"/>
                    </a:lnTo>
                    <a:lnTo>
                      <a:pt x="296" y="36"/>
                    </a:lnTo>
                    <a:lnTo>
                      <a:pt x="292" y="34"/>
                    </a:lnTo>
                    <a:lnTo>
                      <a:pt x="288" y="34"/>
                    </a:lnTo>
                    <a:lnTo>
                      <a:pt x="286" y="32"/>
                    </a:lnTo>
                    <a:lnTo>
                      <a:pt x="284" y="32"/>
                    </a:lnTo>
                    <a:lnTo>
                      <a:pt x="282" y="32"/>
                    </a:lnTo>
                    <a:lnTo>
                      <a:pt x="280" y="32"/>
                    </a:lnTo>
                    <a:lnTo>
                      <a:pt x="278" y="30"/>
                    </a:lnTo>
                    <a:lnTo>
                      <a:pt x="276" y="30"/>
                    </a:lnTo>
                    <a:lnTo>
                      <a:pt x="274" y="30"/>
                    </a:lnTo>
                    <a:lnTo>
                      <a:pt x="273" y="30"/>
                    </a:lnTo>
                    <a:lnTo>
                      <a:pt x="267" y="30"/>
                    </a:lnTo>
                    <a:lnTo>
                      <a:pt x="263" y="28"/>
                    </a:lnTo>
                    <a:lnTo>
                      <a:pt x="257" y="28"/>
                    </a:lnTo>
                    <a:lnTo>
                      <a:pt x="253" y="28"/>
                    </a:lnTo>
                    <a:lnTo>
                      <a:pt x="248" y="28"/>
                    </a:lnTo>
                    <a:lnTo>
                      <a:pt x="244" y="26"/>
                    </a:lnTo>
                    <a:lnTo>
                      <a:pt x="238" y="26"/>
                    </a:lnTo>
                    <a:lnTo>
                      <a:pt x="232" y="25"/>
                    </a:lnTo>
                    <a:lnTo>
                      <a:pt x="228" y="23"/>
                    </a:lnTo>
                    <a:lnTo>
                      <a:pt x="225" y="21"/>
                    </a:lnTo>
                    <a:lnTo>
                      <a:pt x="221" y="19"/>
                    </a:lnTo>
                    <a:lnTo>
                      <a:pt x="215" y="17"/>
                    </a:lnTo>
                    <a:lnTo>
                      <a:pt x="211" y="15"/>
                    </a:lnTo>
                    <a:lnTo>
                      <a:pt x="207" y="13"/>
                    </a:lnTo>
                    <a:lnTo>
                      <a:pt x="202" y="11"/>
                    </a:lnTo>
                    <a:lnTo>
                      <a:pt x="198" y="9"/>
                    </a:lnTo>
                    <a:lnTo>
                      <a:pt x="192" y="7"/>
                    </a:lnTo>
                    <a:lnTo>
                      <a:pt x="184" y="5"/>
                    </a:lnTo>
                    <a:lnTo>
                      <a:pt x="179" y="3"/>
                    </a:lnTo>
                    <a:lnTo>
                      <a:pt x="173" y="2"/>
                    </a:lnTo>
                    <a:lnTo>
                      <a:pt x="165" y="2"/>
                    </a:lnTo>
                    <a:lnTo>
                      <a:pt x="159" y="0"/>
                    </a:lnTo>
                    <a:lnTo>
                      <a:pt x="154" y="0"/>
                    </a:lnTo>
                    <a:lnTo>
                      <a:pt x="146" y="0"/>
                    </a:lnTo>
                    <a:lnTo>
                      <a:pt x="140" y="0"/>
                    </a:lnTo>
                    <a:lnTo>
                      <a:pt x="136" y="0"/>
                    </a:lnTo>
                    <a:lnTo>
                      <a:pt x="131" y="0"/>
                    </a:lnTo>
                    <a:lnTo>
                      <a:pt x="125" y="0"/>
                    </a:lnTo>
                    <a:lnTo>
                      <a:pt x="121" y="0"/>
                    </a:lnTo>
                    <a:lnTo>
                      <a:pt x="115" y="0"/>
                    </a:lnTo>
                    <a:lnTo>
                      <a:pt x="109" y="0"/>
                    </a:lnTo>
                    <a:lnTo>
                      <a:pt x="106" y="0"/>
                    </a:lnTo>
                    <a:lnTo>
                      <a:pt x="102" y="0"/>
                    </a:lnTo>
                    <a:lnTo>
                      <a:pt x="98" y="2"/>
                    </a:lnTo>
                    <a:lnTo>
                      <a:pt x="92" y="2"/>
                    </a:lnTo>
                    <a:lnTo>
                      <a:pt x="88" y="2"/>
                    </a:lnTo>
                    <a:lnTo>
                      <a:pt x="84" y="3"/>
                    </a:lnTo>
                    <a:lnTo>
                      <a:pt x="81" y="5"/>
                    </a:lnTo>
                    <a:lnTo>
                      <a:pt x="77" y="5"/>
                    </a:lnTo>
                    <a:lnTo>
                      <a:pt x="73" y="7"/>
                    </a:lnTo>
                    <a:lnTo>
                      <a:pt x="61" y="11"/>
                    </a:lnTo>
                    <a:lnTo>
                      <a:pt x="60" y="13"/>
                    </a:lnTo>
                    <a:lnTo>
                      <a:pt x="56" y="15"/>
                    </a:lnTo>
                    <a:lnTo>
                      <a:pt x="54" y="17"/>
                    </a:lnTo>
                    <a:lnTo>
                      <a:pt x="50" y="17"/>
                    </a:lnTo>
                    <a:lnTo>
                      <a:pt x="48" y="19"/>
                    </a:lnTo>
                    <a:lnTo>
                      <a:pt x="44" y="21"/>
                    </a:lnTo>
                    <a:lnTo>
                      <a:pt x="40" y="21"/>
                    </a:lnTo>
                    <a:lnTo>
                      <a:pt x="38" y="23"/>
                    </a:lnTo>
                    <a:lnTo>
                      <a:pt x="35" y="23"/>
                    </a:lnTo>
                    <a:lnTo>
                      <a:pt x="33" y="23"/>
                    </a:lnTo>
                    <a:lnTo>
                      <a:pt x="29" y="23"/>
                    </a:lnTo>
                    <a:lnTo>
                      <a:pt x="25" y="23"/>
                    </a:lnTo>
                    <a:lnTo>
                      <a:pt x="23" y="23"/>
                    </a:lnTo>
                    <a:lnTo>
                      <a:pt x="19" y="23"/>
                    </a:lnTo>
                    <a:lnTo>
                      <a:pt x="17" y="23"/>
                    </a:lnTo>
                    <a:lnTo>
                      <a:pt x="13" y="23"/>
                    </a:lnTo>
                    <a:lnTo>
                      <a:pt x="12" y="23"/>
                    </a:lnTo>
                    <a:lnTo>
                      <a:pt x="10" y="23"/>
                    </a:lnTo>
                    <a:lnTo>
                      <a:pt x="8" y="23"/>
                    </a:lnTo>
                    <a:lnTo>
                      <a:pt x="6" y="23"/>
                    </a:lnTo>
                    <a:lnTo>
                      <a:pt x="4" y="25"/>
                    </a:lnTo>
                    <a:lnTo>
                      <a:pt x="2" y="25"/>
                    </a:lnTo>
                    <a:lnTo>
                      <a:pt x="2" y="26"/>
                    </a:lnTo>
                    <a:lnTo>
                      <a:pt x="2" y="28"/>
                    </a:lnTo>
                    <a:lnTo>
                      <a:pt x="0" y="30"/>
                    </a:lnTo>
                    <a:lnTo>
                      <a:pt x="0" y="32"/>
                    </a:lnTo>
                    <a:lnTo>
                      <a:pt x="0" y="34"/>
                    </a:lnTo>
                    <a:lnTo>
                      <a:pt x="0" y="36"/>
                    </a:lnTo>
                    <a:lnTo>
                      <a:pt x="0" y="38"/>
                    </a:lnTo>
                    <a:lnTo>
                      <a:pt x="0" y="40"/>
                    </a:lnTo>
                    <a:lnTo>
                      <a:pt x="0" y="42"/>
                    </a:lnTo>
                    <a:lnTo>
                      <a:pt x="2" y="44"/>
                    </a:lnTo>
                    <a:lnTo>
                      <a:pt x="2" y="42"/>
                    </a:lnTo>
                    <a:lnTo>
                      <a:pt x="2" y="40"/>
                    </a:lnTo>
                    <a:lnTo>
                      <a:pt x="2" y="38"/>
                    </a:lnTo>
                    <a:lnTo>
                      <a:pt x="2" y="36"/>
                    </a:lnTo>
                    <a:lnTo>
                      <a:pt x="2" y="34"/>
                    </a:lnTo>
                    <a:lnTo>
                      <a:pt x="2" y="32"/>
                    </a:lnTo>
                    <a:lnTo>
                      <a:pt x="4" y="30"/>
                    </a:lnTo>
                    <a:lnTo>
                      <a:pt x="6" y="28"/>
                    </a:lnTo>
                    <a:lnTo>
                      <a:pt x="8" y="28"/>
                    </a:lnTo>
                    <a:lnTo>
                      <a:pt x="10" y="28"/>
                    </a:lnTo>
                    <a:lnTo>
                      <a:pt x="12" y="26"/>
                    </a:lnTo>
                    <a:lnTo>
                      <a:pt x="13" y="26"/>
                    </a:lnTo>
                    <a:lnTo>
                      <a:pt x="15" y="26"/>
                    </a:lnTo>
                    <a:lnTo>
                      <a:pt x="17" y="26"/>
                    </a:lnTo>
                    <a:lnTo>
                      <a:pt x="19" y="26"/>
                    </a:lnTo>
                    <a:lnTo>
                      <a:pt x="21" y="26"/>
                    </a:lnTo>
                    <a:lnTo>
                      <a:pt x="23" y="26"/>
                    </a:lnTo>
                    <a:lnTo>
                      <a:pt x="27" y="26"/>
                    </a:lnTo>
                    <a:lnTo>
                      <a:pt x="29" y="26"/>
                    </a:lnTo>
                    <a:lnTo>
                      <a:pt x="33" y="26"/>
                    </a:lnTo>
                    <a:lnTo>
                      <a:pt x="35" y="26"/>
                    </a:lnTo>
                    <a:lnTo>
                      <a:pt x="37" y="26"/>
                    </a:lnTo>
                    <a:lnTo>
                      <a:pt x="40" y="26"/>
                    </a:lnTo>
                    <a:lnTo>
                      <a:pt x="42" y="25"/>
                    </a:lnTo>
                    <a:lnTo>
                      <a:pt x="46" y="23"/>
                    </a:lnTo>
                    <a:lnTo>
                      <a:pt x="48" y="23"/>
                    </a:lnTo>
                    <a:lnTo>
                      <a:pt x="52" y="21"/>
                    </a:lnTo>
                    <a:lnTo>
                      <a:pt x="54" y="19"/>
                    </a:lnTo>
                    <a:lnTo>
                      <a:pt x="58" y="19"/>
                    </a:lnTo>
                    <a:lnTo>
                      <a:pt x="61" y="17"/>
                    </a:lnTo>
                    <a:lnTo>
                      <a:pt x="63" y="15"/>
                    </a:lnTo>
                    <a:lnTo>
                      <a:pt x="67" y="13"/>
                    </a:lnTo>
                    <a:lnTo>
                      <a:pt x="71" y="11"/>
                    </a:lnTo>
                    <a:lnTo>
                      <a:pt x="75" y="9"/>
                    </a:lnTo>
                    <a:lnTo>
                      <a:pt x="81" y="9"/>
                    </a:lnTo>
                    <a:lnTo>
                      <a:pt x="84" y="7"/>
                    </a:lnTo>
                    <a:lnTo>
                      <a:pt x="90" y="5"/>
                    </a:lnTo>
                    <a:lnTo>
                      <a:pt x="94" y="5"/>
                    </a:lnTo>
                    <a:lnTo>
                      <a:pt x="100" y="5"/>
                    </a:lnTo>
                    <a:lnTo>
                      <a:pt x="104" y="3"/>
                    </a:lnTo>
                    <a:lnTo>
                      <a:pt x="111" y="3"/>
                    </a:lnTo>
                    <a:lnTo>
                      <a:pt x="117" y="3"/>
                    </a:lnTo>
                    <a:lnTo>
                      <a:pt x="125" y="3"/>
                    </a:lnTo>
                    <a:lnTo>
                      <a:pt x="131" y="3"/>
                    </a:lnTo>
                    <a:lnTo>
                      <a:pt x="136" y="3"/>
                    </a:lnTo>
                    <a:lnTo>
                      <a:pt x="144" y="3"/>
                    </a:lnTo>
                    <a:lnTo>
                      <a:pt x="150" y="3"/>
                    </a:lnTo>
                    <a:lnTo>
                      <a:pt x="157" y="3"/>
                    </a:lnTo>
                    <a:lnTo>
                      <a:pt x="161" y="3"/>
                    </a:lnTo>
                    <a:lnTo>
                      <a:pt x="165" y="5"/>
                    </a:lnTo>
                    <a:lnTo>
                      <a:pt x="169" y="5"/>
                    </a:lnTo>
                    <a:lnTo>
                      <a:pt x="173" y="5"/>
                    </a:lnTo>
                    <a:lnTo>
                      <a:pt x="175" y="7"/>
                    </a:lnTo>
                    <a:lnTo>
                      <a:pt x="179" y="7"/>
                    </a:lnTo>
                    <a:lnTo>
                      <a:pt x="182" y="9"/>
                    </a:lnTo>
                    <a:lnTo>
                      <a:pt x="186" y="9"/>
                    </a:lnTo>
                    <a:lnTo>
                      <a:pt x="190" y="11"/>
                    </a:lnTo>
                    <a:lnTo>
                      <a:pt x="194" y="11"/>
                    </a:lnTo>
                    <a:lnTo>
                      <a:pt x="196" y="13"/>
                    </a:lnTo>
                    <a:lnTo>
                      <a:pt x="200" y="15"/>
                    </a:lnTo>
                    <a:lnTo>
                      <a:pt x="203" y="15"/>
                    </a:lnTo>
                    <a:lnTo>
                      <a:pt x="205" y="17"/>
                    </a:lnTo>
                    <a:lnTo>
                      <a:pt x="209" y="19"/>
                    </a:lnTo>
                    <a:lnTo>
                      <a:pt x="213" y="19"/>
                    </a:lnTo>
                    <a:lnTo>
                      <a:pt x="228" y="26"/>
                    </a:lnTo>
                    <a:lnTo>
                      <a:pt x="230" y="26"/>
                    </a:lnTo>
                    <a:lnTo>
                      <a:pt x="230" y="28"/>
                    </a:lnTo>
                    <a:lnTo>
                      <a:pt x="230" y="30"/>
                    </a:lnTo>
                    <a:lnTo>
                      <a:pt x="228" y="30"/>
                    </a:lnTo>
                    <a:lnTo>
                      <a:pt x="228" y="32"/>
                    </a:lnTo>
                    <a:lnTo>
                      <a:pt x="234" y="32"/>
                    </a:lnTo>
                    <a:lnTo>
                      <a:pt x="240" y="32"/>
                    </a:lnTo>
                    <a:lnTo>
                      <a:pt x="246" y="32"/>
                    </a:lnTo>
                    <a:lnTo>
                      <a:pt x="249" y="32"/>
                    </a:lnTo>
                    <a:lnTo>
                      <a:pt x="255" y="32"/>
                    </a:lnTo>
                    <a:lnTo>
                      <a:pt x="261" y="32"/>
                    </a:lnTo>
                    <a:lnTo>
                      <a:pt x="267" y="32"/>
                    </a:lnTo>
                    <a:lnTo>
                      <a:pt x="271" y="34"/>
                    </a:lnTo>
                    <a:lnTo>
                      <a:pt x="278" y="34"/>
                    </a:lnTo>
                    <a:lnTo>
                      <a:pt x="284" y="36"/>
                    </a:lnTo>
                    <a:lnTo>
                      <a:pt x="290" y="38"/>
                    </a:lnTo>
                    <a:lnTo>
                      <a:pt x="296" y="40"/>
                    </a:lnTo>
                    <a:lnTo>
                      <a:pt x="301" y="42"/>
                    </a:lnTo>
                    <a:lnTo>
                      <a:pt x="305" y="44"/>
                    </a:lnTo>
                    <a:lnTo>
                      <a:pt x="311" y="48"/>
                    </a:lnTo>
                    <a:lnTo>
                      <a:pt x="317" y="50"/>
                    </a:lnTo>
                    <a:lnTo>
                      <a:pt x="319" y="48"/>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307" name="Freeform 144"/>
              <p:cNvSpPr>
                <a:spLocks/>
              </p:cNvSpPr>
              <p:nvPr/>
            </p:nvSpPr>
            <p:spPr bwMode="auto">
              <a:xfrm>
                <a:off x="1935" y="3641"/>
                <a:ext cx="319" cy="50"/>
              </a:xfrm>
              <a:custGeom>
                <a:avLst/>
                <a:gdLst>
                  <a:gd name="T0" fmla="*/ 307 w 319"/>
                  <a:gd name="T1" fmla="*/ 42 h 50"/>
                  <a:gd name="T2" fmla="*/ 292 w 319"/>
                  <a:gd name="T3" fmla="*/ 34 h 50"/>
                  <a:gd name="T4" fmla="*/ 282 w 319"/>
                  <a:gd name="T5" fmla="*/ 32 h 50"/>
                  <a:gd name="T6" fmla="*/ 274 w 319"/>
                  <a:gd name="T7" fmla="*/ 30 h 50"/>
                  <a:gd name="T8" fmla="*/ 257 w 319"/>
                  <a:gd name="T9" fmla="*/ 28 h 50"/>
                  <a:gd name="T10" fmla="*/ 238 w 319"/>
                  <a:gd name="T11" fmla="*/ 27 h 50"/>
                  <a:gd name="T12" fmla="*/ 221 w 319"/>
                  <a:gd name="T13" fmla="*/ 19 h 50"/>
                  <a:gd name="T14" fmla="*/ 202 w 319"/>
                  <a:gd name="T15" fmla="*/ 11 h 50"/>
                  <a:gd name="T16" fmla="*/ 179 w 319"/>
                  <a:gd name="T17" fmla="*/ 4 h 50"/>
                  <a:gd name="T18" fmla="*/ 154 w 319"/>
                  <a:gd name="T19" fmla="*/ 0 h 50"/>
                  <a:gd name="T20" fmla="*/ 131 w 319"/>
                  <a:gd name="T21" fmla="*/ 0 h 50"/>
                  <a:gd name="T22" fmla="*/ 109 w 319"/>
                  <a:gd name="T23" fmla="*/ 0 h 50"/>
                  <a:gd name="T24" fmla="*/ 92 w 319"/>
                  <a:gd name="T25" fmla="*/ 2 h 50"/>
                  <a:gd name="T26" fmla="*/ 77 w 319"/>
                  <a:gd name="T27" fmla="*/ 5 h 50"/>
                  <a:gd name="T28" fmla="*/ 56 w 319"/>
                  <a:gd name="T29" fmla="*/ 15 h 50"/>
                  <a:gd name="T30" fmla="*/ 44 w 319"/>
                  <a:gd name="T31" fmla="*/ 21 h 50"/>
                  <a:gd name="T32" fmla="*/ 33 w 319"/>
                  <a:gd name="T33" fmla="*/ 23 h 50"/>
                  <a:gd name="T34" fmla="*/ 19 w 319"/>
                  <a:gd name="T35" fmla="*/ 23 h 50"/>
                  <a:gd name="T36" fmla="*/ 12 w 319"/>
                  <a:gd name="T37" fmla="*/ 25 h 50"/>
                  <a:gd name="T38" fmla="*/ 6 w 319"/>
                  <a:gd name="T39" fmla="*/ 25 h 50"/>
                  <a:gd name="T40" fmla="*/ 2 w 319"/>
                  <a:gd name="T41" fmla="*/ 25 h 50"/>
                  <a:gd name="T42" fmla="*/ 2 w 319"/>
                  <a:gd name="T43" fmla="*/ 27 h 50"/>
                  <a:gd name="T44" fmla="*/ 0 w 319"/>
                  <a:gd name="T45" fmla="*/ 30 h 50"/>
                  <a:gd name="T46" fmla="*/ 0 w 319"/>
                  <a:gd name="T47" fmla="*/ 32 h 50"/>
                  <a:gd name="T48" fmla="*/ 0 w 319"/>
                  <a:gd name="T49" fmla="*/ 36 h 50"/>
                  <a:gd name="T50" fmla="*/ 0 w 319"/>
                  <a:gd name="T51" fmla="*/ 40 h 50"/>
                  <a:gd name="T52" fmla="*/ 2 w 319"/>
                  <a:gd name="T53" fmla="*/ 44 h 50"/>
                  <a:gd name="T54" fmla="*/ 2 w 319"/>
                  <a:gd name="T55" fmla="*/ 42 h 50"/>
                  <a:gd name="T56" fmla="*/ 2 w 319"/>
                  <a:gd name="T57" fmla="*/ 40 h 50"/>
                  <a:gd name="T58" fmla="*/ 2 w 319"/>
                  <a:gd name="T59" fmla="*/ 32 h 50"/>
                  <a:gd name="T60" fmla="*/ 10 w 319"/>
                  <a:gd name="T61" fmla="*/ 28 h 50"/>
                  <a:gd name="T62" fmla="*/ 15 w 319"/>
                  <a:gd name="T63" fmla="*/ 27 h 50"/>
                  <a:gd name="T64" fmla="*/ 23 w 319"/>
                  <a:gd name="T65" fmla="*/ 27 h 50"/>
                  <a:gd name="T66" fmla="*/ 35 w 319"/>
                  <a:gd name="T67" fmla="*/ 27 h 50"/>
                  <a:gd name="T68" fmla="*/ 46 w 319"/>
                  <a:gd name="T69" fmla="*/ 25 h 50"/>
                  <a:gd name="T70" fmla="*/ 58 w 319"/>
                  <a:gd name="T71" fmla="*/ 19 h 50"/>
                  <a:gd name="T72" fmla="*/ 71 w 319"/>
                  <a:gd name="T73" fmla="*/ 11 h 50"/>
                  <a:gd name="T74" fmla="*/ 90 w 319"/>
                  <a:gd name="T75" fmla="*/ 5 h 50"/>
                  <a:gd name="T76" fmla="*/ 111 w 319"/>
                  <a:gd name="T77" fmla="*/ 4 h 50"/>
                  <a:gd name="T78" fmla="*/ 136 w 319"/>
                  <a:gd name="T79" fmla="*/ 4 h 50"/>
                  <a:gd name="T80" fmla="*/ 161 w 319"/>
                  <a:gd name="T81" fmla="*/ 4 h 50"/>
                  <a:gd name="T82" fmla="*/ 175 w 319"/>
                  <a:gd name="T83" fmla="*/ 7 h 50"/>
                  <a:gd name="T84" fmla="*/ 190 w 319"/>
                  <a:gd name="T85" fmla="*/ 11 h 50"/>
                  <a:gd name="T86" fmla="*/ 203 w 319"/>
                  <a:gd name="T87" fmla="*/ 15 h 50"/>
                  <a:gd name="T88" fmla="*/ 228 w 319"/>
                  <a:gd name="T89" fmla="*/ 27 h 50"/>
                  <a:gd name="T90" fmla="*/ 230 w 319"/>
                  <a:gd name="T91" fmla="*/ 28 h 50"/>
                  <a:gd name="T92" fmla="*/ 230 w 319"/>
                  <a:gd name="T93" fmla="*/ 28 h 50"/>
                  <a:gd name="T94" fmla="*/ 228 w 319"/>
                  <a:gd name="T95" fmla="*/ 30 h 50"/>
                  <a:gd name="T96" fmla="*/ 228 w 319"/>
                  <a:gd name="T97" fmla="*/ 32 h 50"/>
                  <a:gd name="T98" fmla="*/ 249 w 319"/>
                  <a:gd name="T99" fmla="*/ 32 h 50"/>
                  <a:gd name="T100" fmla="*/ 271 w 319"/>
                  <a:gd name="T101" fmla="*/ 34 h 50"/>
                  <a:gd name="T102" fmla="*/ 296 w 319"/>
                  <a:gd name="T103" fmla="*/ 40 h 50"/>
                  <a:gd name="T104" fmla="*/ 317 w 319"/>
                  <a:gd name="T105" fmla="*/ 50 h 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19"/>
                  <a:gd name="T160" fmla="*/ 0 h 50"/>
                  <a:gd name="T161" fmla="*/ 319 w 319"/>
                  <a:gd name="T162" fmla="*/ 50 h 5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19" h="50">
                    <a:moveTo>
                      <a:pt x="319" y="50"/>
                    </a:moveTo>
                    <a:lnTo>
                      <a:pt x="315" y="46"/>
                    </a:lnTo>
                    <a:lnTo>
                      <a:pt x="311" y="44"/>
                    </a:lnTo>
                    <a:lnTo>
                      <a:pt x="307" y="42"/>
                    </a:lnTo>
                    <a:lnTo>
                      <a:pt x="303" y="40"/>
                    </a:lnTo>
                    <a:lnTo>
                      <a:pt x="299" y="38"/>
                    </a:lnTo>
                    <a:lnTo>
                      <a:pt x="296" y="36"/>
                    </a:lnTo>
                    <a:lnTo>
                      <a:pt x="292" y="34"/>
                    </a:lnTo>
                    <a:lnTo>
                      <a:pt x="288" y="34"/>
                    </a:lnTo>
                    <a:lnTo>
                      <a:pt x="286" y="32"/>
                    </a:lnTo>
                    <a:lnTo>
                      <a:pt x="284" y="32"/>
                    </a:lnTo>
                    <a:lnTo>
                      <a:pt x="282" y="32"/>
                    </a:lnTo>
                    <a:lnTo>
                      <a:pt x="280" y="32"/>
                    </a:lnTo>
                    <a:lnTo>
                      <a:pt x="278" y="32"/>
                    </a:lnTo>
                    <a:lnTo>
                      <a:pt x="276" y="30"/>
                    </a:lnTo>
                    <a:lnTo>
                      <a:pt x="274" y="30"/>
                    </a:lnTo>
                    <a:lnTo>
                      <a:pt x="273" y="30"/>
                    </a:lnTo>
                    <a:lnTo>
                      <a:pt x="267" y="30"/>
                    </a:lnTo>
                    <a:lnTo>
                      <a:pt x="263" y="28"/>
                    </a:lnTo>
                    <a:lnTo>
                      <a:pt x="257" y="28"/>
                    </a:lnTo>
                    <a:lnTo>
                      <a:pt x="253" y="28"/>
                    </a:lnTo>
                    <a:lnTo>
                      <a:pt x="248" y="28"/>
                    </a:lnTo>
                    <a:lnTo>
                      <a:pt x="244" y="27"/>
                    </a:lnTo>
                    <a:lnTo>
                      <a:pt x="238" y="27"/>
                    </a:lnTo>
                    <a:lnTo>
                      <a:pt x="232" y="25"/>
                    </a:lnTo>
                    <a:lnTo>
                      <a:pt x="228" y="23"/>
                    </a:lnTo>
                    <a:lnTo>
                      <a:pt x="225" y="21"/>
                    </a:lnTo>
                    <a:lnTo>
                      <a:pt x="221" y="19"/>
                    </a:lnTo>
                    <a:lnTo>
                      <a:pt x="215" y="17"/>
                    </a:lnTo>
                    <a:lnTo>
                      <a:pt x="211" y="15"/>
                    </a:lnTo>
                    <a:lnTo>
                      <a:pt x="207" y="13"/>
                    </a:lnTo>
                    <a:lnTo>
                      <a:pt x="202" y="11"/>
                    </a:lnTo>
                    <a:lnTo>
                      <a:pt x="198" y="9"/>
                    </a:lnTo>
                    <a:lnTo>
                      <a:pt x="192" y="7"/>
                    </a:lnTo>
                    <a:lnTo>
                      <a:pt x="184" y="5"/>
                    </a:lnTo>
                    <a:lnTo>
                      <a:pt x="179" y="4"/>
                    </a:lnTo>
                    <a:lnTo>
                      <a:pt x="173" y="2"/>
                    </a:lnTo>
                    <a:lnTo>
                      <a:pt x="165" y="2"/>
                    </a:lnTo>
                    <a:lnTo>
                      <a:pt x="159" y="0"/>
                    </a:lnTo>
                    <a:lnTo>
                      <a:pt x="154" y="0"/>
                    </a:lnTo>
                    <a:lnTo>
                      <a:pt x="146" y="0"/>
                    </a:lnTo>
                    <a:lnTo>
                      <a:pt x="140" y="0"/>
                    </a:lnTo>
                    <a:lnTo>
                      <a:pt x="136" y="0"/>
                    </a:lnTo>
                    <a:lnTo>
                      <a:pt x="131" y="0"/>
                    </a:lnTo>
                    <a:lnTo>
                      <a:pt x="125" y="0"/>
                    </a:lnTo>
                    <a:lnTo>
                      <a:pt x="121" y="0"/>
                    </a:lnTo>
                    <a:lnTo>
                      <a:pt x="115" y="0"/>
                    </a:lnTo>
                    <a:lnTo>
                      <a:pt x="109" y="0"/>
                    </a:lnTo>
                    <a:lnTo>
                      <a:pt x="106" y="0"/>
                    </a:lnTo>
                    <a:lnTo>
                      <a:pt x="102" y="0"/>
                    </a:lnTo>
                    <a:lnTo>
                      <a:pt x="98" y="2"/>
                    </a:lnTo>
                    <a:lnTo>
                      <a:pt x="92" y="2"/>
                    </a:lnTo>
                    <a:lnTo>
                      <a:pt x="88" y="4"/>
                    </a:lnTo>
                    <a:lnTo>
                      <a:pt x="84" y="4"/>
                    </a:lnTo>
                    <a:lnTo>
                      <a:pt x="81" y="5"/>
                    </a:lnTo>
                    <a:lnTo>
                      <a:pt x="77" y="5"/>
                    </a:lnTo>
                    <a:lnTo>
                      <a:pt x="73" y="7"/>
                    </a:lnTo>
                    <a:lnTo>
                      <a:pt x="61" y="11"/>
                    </a:lnTo>
                    <a:lnTo>
                      <a:pt x="60" y="13"/>
                    </a:lnTo>
                    <a:lnTo>
                      <a:pt x="56" y="15"/>
                    </a:lnTo>
                    <a:lnTo>
                      <a:pt x="54" y="17"/>
                    </a:lnTo>
                    <a:lnTo>
                      <a:pt x="50" y="19"/>
                    </a:lnTo>
                    <a:lnTo>
                      <a:pt x="48" y="19"/>
                    </a:lnTo>
                    <a:lnTo>
                      <a:pt x="44" y="21"/>
                    </a:lnTo>
                    <a:lnTo>
                      <a:pt x="40" y="21"/>
                    </a:lnTo>
                    <a:lnTo>
                      <a:pt x="38" y="23"/>
                    </a:lnTo>
                    <a:lnTo>
                      <a:pt x="35" y="23"/>
                    </a:lnTo>
                    <a:lnTo>
                      <a:pt x="33" y="23"/>
                    </a:lnTo>
                    <a:lnTo>
                      <a:pt x="29" y="23"/>
                    </a:lnTo>
                    <a:lnTo>
                      <a:pt x="25" y="23"/>
                    </a:lnTo>
                    <a:lnTo>
                      <a:pt x="23" y="23"/>
                    </a:lnTo>
                    <a:lnTo>
                      <a:pt x="19" y="23"/>
                    </a:lnTo>
                    <a:lnTo>
                      <a:pt x="17" y="23"/>
                    </a:lnTo>
                    <a:lnTo>
                      <a:pt x="13" y="25"/>
                    </a:lnTo>
                    <a:lnTo>
                      <a:pt x="12" y="25"/>
                    </a:lnTo>
                    <a:lnTo>
                      <a:pt x="10" y="25"/>
                    </a:lnTo>
                    <a:lnTo>
                      <a:pt x="8" y="23"/>
                    </a:lnTo>
                    <a:lnTo>
                      <a:pt x="6" y="25"/>
                    </a:lnTo>
                    <a:lnTo>
                      <a:pt x="4" y="25"/>
                    </a:lnTo>
                    <a:lnTo>
                      <a:pt x="2" y="25"/>
                    </a:lnTo>
                    <a:lnTo>
                      <a:pt x="2" y="27"/>
                    </a:lnTo>
                    <a:lnTo>
                      <a:pt x="2" y="28"/>
                    </a:lnTo>
                    <a:lnTo>
                      <a:pt x="0" y="30"/>
                    </a:lnTo>
                    <a:lnTo>
                      <a:pt x="0" y="32"/>
                    </a:lnTo>
                    <a:lnTo>
                      <a:pt x="0" y="34"/>
                    </a:lnTo>
                    <a:lnTo>
                      <a:pt x="0" y="36"/>
                    </a:lnTo>
                    <a:lnTo>
                      <a:pt x="0" y="38"/>
                    </a:lnTo>
                    <a:lnTo>
                      <a:pt x="0" y="40"/>
                    </a:lnTo>
                    <a:lnTo>
                      <a:pt x="0" y="42"/>
                    </a:lnTo>
                    <a:lnTo>
                      <a:pt x="0" y="44"/>
                    </a:lnTo>
                    <a:lnTo>
                      <a:pt x="2" y="44"/>
                    </a:lnTo>
                    <a:lnTo>
                      <a:pt x="2" y="42"/>
                    </a:lnTo>
                    <a:lnTo>
                      <a:pt x="2" y="40"/>
                    </a:lnTo>
                    <a:lnTo>
                      <a:pt x="2" y="36"/>
                    </a:lnTo>
                    <a:lnTo>
                      <a:pt x="2" y="34"/>
                    </a:lnTo>
                    <a:lnTo>
                      <a:pt x="2" y="32"/>
                    </a:lnTo>
                    <a:lnTo>
                      <a:pt x="4" y="30"/>
                    </a:lnTo>
                    <a:lnTo>
                      <a:pt x="6" y="28"/>
                    </a:lnTo>
                    <a:lnTo>
                      <a:pt x="8" y="28"/>
                    </a:lnTo>
                    <a:lnTo>
                      <a:pt x="10" y="28"/>
                    </a:lnTo>
                    <a:lnTo>
                      <a:pt x="12" y="28"/>
                    </a:lnTo>
                    <a:lnTo>
                      <a:pt x="12" y="27"/>
                    </a:lnTo>
                    <a:lnTo>
                      <a:pt x="13" y="27"/>
                    </a:lnTo>
                    <a:lnTo>
                      <a:pt x="15" y="27"/>
                    </a:lnTo>
                    <a:lnTo>
                      <a:pt x="17" y="27"/>
                    </a:lnTo>
                    <a:lnTo>
                      <a:pt x="19" y="27"/>
                    </a:lnTo>
                    <a:lnTo>
                      <a:pt x="21" y="27"/>
                    </a:lnTo>
                    <a:lnTo>
                      <a:pt x="23" y="27"/>
                    </a:lnTo>
                    <a:lnTo>
                      <a:pt x="27" y="27"/>
                    </a:lnTo>
                    <a:lnTo>
                      <a:pt x="29" y="27"/>
                    </a:lnTo>
                    <a:lnTo>
                      <a:pt x="33" y="27"/>
                    </a:lnTo>
                    <a:lnTo>
                      <a:pt x="35" y="27"/>
                    </a:lnTo>
                    <a:lnTo>
                      <a:pt x="37" y="27"/>
                    </a:lnTo>
                    <a:lnTo>
                      <a:pt x="40" y="27"/>
                    </a:lnTo>
                    <a:lnTo>
                      <a:pt x="42" y="25"/>
                    </a:lnTo>
                    <a:lnTo>
                      <a:pt x="46" y="25"/>
                    </a:lnTo>
                    <a:lnTo>
                      <a:pt x="48" y="23"/>
                    </a:lnTo>
                    <a:lnTo>
                      <a:pt x="52" y="21"/>
                    </a:lnTo>
                    <a:lnTo>
                      <a:pt x="54" y="19"/>
                    </a:lnTo>
                    <a:lnTo>
                      <a:pt x="58" y="19"/>
                    </a:lnTo>
                    <a:lnTo>
                      <a:pt x="61" y="17"/>
                    </a:lnTo>
                    <a:lnTo>
                      <a:pt x="63" y="15"/>
                    </a:lnTo>
                    <a:lnTo>
                      <a:pt x="67" y="13"/>
                    </a:lnTo>
                    <a:lnTo>
                      <a:pt x="71" y="11"/>
                    </a:lnTo>
                    <a:lnTo>
                      <a:pt x="75" y="9"/>
                    </a:lnTo>
                    <a:lnTo>
                      <a:pt x="81" y="9"/>
                    </a:lnTo>
                    <a:lnTo>
                      <a:pt x="84" y="7"/>
                    </a:lnTo>
                    <a:lnTo>
                      <a:pt x="90" y="5"/>
                    </a:lnTo>
                    <a:lnTo>
                      <a:pt x="94" y="5"/>
                    </a:lnTo>
                    <a:lnTo>
                      <a:pt x="100" y="5"/>
                    </a:lnTo>
                    <a:lnTo>
                      <a:pt x="104" y="4"/>
                    </a:lnTo>
                    <a:lnTo>
                      <a:pt x="111" y="4"/>
                    </a:lnTo>
                    <a:lnTo>
                      <a:pt x="117" y="4"/>
                    </a:lnTo>
                    <a:lnTo>
                      <a:pt x="125" y="4"/>
                    </a:lnTo>
                    <a:lnTo>
                      <a:pt x="131" y="4"/>
                    </a:lnTo>
                    <a:lnTo>
                      <a:pt x="136" y="4"/>
                    </a:lnTo>
                    <a:lnTo>
                      <a:pt x="144" y="4"/>
                    </a:lnTo>
                    <a:lnTo>
                      <a:pt x="150" y="4"/>
                    </a:lnTo>
                    <a:lnTo>
                      <a:pt x="157" y="4"/>
                    </a:lnTo>
                    <a:lnTo>
                      <a:pt x="161" y="4"/>
                    </a:lnTo>
                    <a:lnTo>
                      <a:pt x="165" y="5"/>
                    </a:lnTo>
                    <a:lnTo>
                      <a:pt x="169" y="5"/>
                    </a:lnTo>
                    <a:lnTo>
                      <a:pt x="173" y="5"/>
                    </a:lnTo>
                    <a:lnTo>
                      <a:pt x="175" y="7"/>
                    </a:lnTo>
                    <a:lnTo>
                      <a:pt x="179" y="7"/>
                    </a:lnTo>
                    <a:lnTo>
                      <a:pt x="182" y="9"/>
                    </a:lnTo>
                    <a:lnTo>
                      <a:pt x="186" y="9"/>
                    </a:lnTo>
                    <a:lnTo>
                      <a:pt x="190" y="11"/>
                    </a:lnTo>
                    <a:lnTo>
                      <a:pt x="194" y="11"/>
                    </a:lnTo>
                    <a:lnTo>
                      <a:pt x="196" y="13"/>
                    </a:lnTo>
                    <a:lnTo>
                      <a:pt x="200" y="15"/>
                    </a:lnTo>
                    <a:lnTo>
                      <a:pt x="203" y="15"/>
                    </a:lnTo>
                    <a:lnTo>
                      <a:pt x="205" y="17"/>
                    </a:lnTo>
                    <a:lnTo>
                      <a:pt x="209" y="19"/>
                    </a:lnTo>
                    <a:lnTo>
                      <a:pt x="213" y="19"/>
                    </a:lnTo>
                    <a:lnTo>
                      <a:pt x="228" y="27"/>
                    </a:lnTo>
                    <a:lnTo>
                      <a:pt x="230" y="28"/>
                    </a:lnTo>
                    <a:lnTo>
                      <a:pt x="230" y="30"/>
                    </a:lnTo>
                    <a:lnTo>
                      <a:pt x="228" y="30"/>
                    </a:lnTo>
                    <a:lnTo>
                      <a:pt x="228" y="32"/>
                    </a:lnTo>
                    <a:lnTo>
                      <a:pt x="234" y="32"/>
                    </a:lnTo>
                    <a:lnTo>
                      <a:pt x="240" y="32"/>
                    </a:lnTo>
                    <a:lnTo>
                      <a:pt x="246" y="32"/>
                    </a:lnTo>
                    <a:lnTo>
                      <a:pt x="249" y="32"/>
                    </a:lnTo>
                    <a:lnTo>
                      <a:pt x="255" y="32"/>
                    </a:lnTo>
                    <a:lnTo>
                      <a:pt x="261" y="32"/>
                    </a:lnTo>
                    <a:lnTo>
                      <a:pt x="267" y="34"/>
                    </a:lnTo>
                    <a:lnTo>
                      <a:pt x="271" y="34"/>
                    </a:lnTo>
                    <a:lnTo>
                      <a:pt x="278" y="34"/>
                    </a:lnTo>
                    <a:lnTo>
                      <a:pt x="284" y="36"/>
                    </a:lnTo>
                    <a:lnTo>
                      <a:pt x="290" y="38"/>
                    </a:lnTo>
                    <a:lnTo>
                      <a:pt x="296" y="40"/>
                    </a:lnTo>
                    <a:lnTo>
                      <a:pt x="301" y="42"/>
                    </a:lnTo>
                    <a:lnTo>
                      <a:pt x="305" y="44"/>
                    </a:lnTo>
                    <a:lnTo>
                      <a:pt x="311" y="48"/>
                    </a:lnTo>
                    <a:lnTo>
                      <a:pt x="317" y="50"/>
                    </a:lnTo>
                    <a:lnTo>
                      <a:pt x="319" y="50"/>
                    </a:lnTo>
                    <a:close/>
                  </a:path>
                </a:pathLst>
              </a:custGeom>
              <a:solidFill>
                <a:srgbClr val="444C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308" name="Freeform 145"/>
              <p:cNvSpPr>
                <a:spLocks/>
              </p:cNvSpPr>
              <p:nvPr/>
            </p:nvSpPr>
            <p:spPr bwMode="auto">
              <a:xfrm>
                <a:off x="1935" y="3641"/>
                <a:ext cx="319" cy="50"/>
              </a:xfrm>
              <a:custGeom>
                <a:avLst/>
                <a:gdLst>
                  <a:gd name="T0" fmla="*/ 307 w 319"/>
                  <a:gd name="T1" fmla="*/ 42 h 50"/>
                  <a:gd name="T2" fmla="*/ 292 w 319"/>
                  <a:gd name="T3" fmla="*/ 34 h 50"/>
                  <a:gd name="T4" fmla="*/ 282 w 319"/>
                  <a:gd name="T5" fmla="*/ 32 h 50"/>
                  <a:gd name="T6" fmla="*/ 274 w 319"/>
                  <a:gd name="T7" fmla="*/ 30 h 50"/>
                  <a:gd name="T8" fmla="*/ 257 w 319"/>
                  <a:gd name="T9" fmla="*/ 28 h 50"/>
                  <a:gd name="T10" fmla="*/ 238 w 319"/>
                  <a:gd name="T11" fmla="*/ 27 h 50"/>
                  <a:gd name="T12" fmla="*/ 221 w 319"/>
                  <a:gd name="T13" fmla="*/ 19 h 50"/>
                  <a:gd name="T14" fmla="*/ 202 w 319"/>
                  <a:gd name="T15" fmla="*/ 11 h 50"/>
                  <a:gd name="T16" fmla="*/ 179 w 319"/>
                  <a:gd name="T17" fmla="*/ 4 h 50"/>
                  <a:gd name="T18" fmla="*/ 154 w 319"/>
                  <a:gd name="T19" fmla="*/ 0 h 50"/>
                  <a:gd name="T20" fmla="*/ 131 w 319"/>
                  <a:gd name="T21" fmla="*/ 0 h 50"/>
                  <a:gd name="T22" fmla="*/ 109 w 319"/>
                  <a:gd name="T23" fmla="*/ 0 h 50"/>
                  <a:gd name="T24" fmla="*/ 92 w 319"/>
                  <a:gd name="T25" fmla="*/ 2 h 50"/>
                  <a:gd name="T26" fmla="*/ 77 w 319"/>
                  <a:gd name="T27" fmla="*/ 5 h 50"/>
                  <a:gd name="T28" fmla="*/ 56 w 319"/>
                  <a:gd name="T29" fmla="*/ 15 h 50"/>
                  <a:gd name="T30" fmla="*/ 44 w 319"/>
                  <a:gd name="T31" fmla="*/ 21 h 50"/>
                  <a:gd name="T32" fmla="*/ 33 w 319"/>
                  <a:gd name="T33" fmla="*/ 23 h 50"/>
                  <a:gd name="T34" fmla="*/ 19 w 319"/>
                  <a:gd name="T35" fmla="*/ 23 h 50"/>
                  <a:gd name="T36" fmla="*/ 12 w 319"/>
                  <a:gd name="T37" fmla="*/ 25 h 50"/>
                  <a:gd name="T38" fmla="*/ 6 w 319"/>
                  <a:gd name="T39" fmla="*/ 25 h 50"/>
                  <a:gd name="T40" fmla="*/ 2 w 319"/>
                  <a:gd name="T41" fmla="*/ 25 h 50"/>
                  <a:gd name="T42" fmla="*/ 2 w 319"/>
                  <a:gd name="T43" fmla="*/ 27 h 50"/>
                  <a:gd name="T44" fmla="*/ 0 w 319"/>
                  <a:gd name="T45" fmla="*/ 30 h 50"/>
                  <a:gd name="T46" fmla="*/ 0 w 319"/>
                  <a:gd name="T47" fmla="*/ 32 h 50"/>
                  <a:gd name="T48" fmla="*/ 0 w 319"/>
                  <a:gd name="T49" fmla="*/ 36 h 50"/>
                  <a:gd name="T50" fmla="*/ 0 w 319"/>
                  <a:gd name="T51" fmla="*/ 40 h 50"/>
                  <a:gd name="T52" fmla="*/ 2 w 319"/>
                  <a:gd name="T53" fmla="*/ 44 h 50"/>
                  <a:gd name="T54" fmla="*/ 2 w 319"/>
                  <a:gd name="T55" fmla="*/ 42 h 50"/>
                  <a:gd name="T56" fmla="*/ 2 w 319"/>
                  <a:gd name="T57" fmla="*/ 40 h 50"/>
                  <a:gd name="T58" fmla="*/ 2 w 319"/>
                  <a:gd name="T59" fmla="*/ 32 h 50"/>
                  <a:gd name="T60" fmla="*/ 10 w 319"/>
                  <a:gd name="T61" fmla="*/ 28 h 50"/>
                  <a:gd name="T62" fmla="*/ 15 w 319"/>
                  <a:gd name="T63" fmla="*/ 27 h 50"/>
                  <a:gd name="T64" fmla="*/ 23 w 319"/>
                  <a:gd name="T65" fmla="*/ 27 h 50"/>
                  <a:gd name="T66" fmla="*/ 35 w 319"/>
                  <a:gd name="T67" fmla="*/ 27 h 50"/>
                  <a:gd name="T68" fmla="*/ 46 w 319"/>
                  <a:gd name="T69" fmla="*/ 25 h 50"/>
                  <a:gd name="T70" fmla="*/ 58 w 319"/>
                  <a:gd name="T71" fmla="*/ 19 h 50"/>
                  <a:gd name="T72" fmla="*/ 71 w 319"/>
                  <a:gd name="T73" fmla="*/ 11 h 50"/>
                  <a:gd name="T74" fmla="*/ 90 w 319"/>
                  <a:gd name="T75" fmla="*/ 5 h 50"/>
                  <a:gd name="T76" fmla="*/ 111 w 319"/>
                  <a:gd name="T77" fmla="*/ 4 h 50"/>
                  <a:gd name="T78" fmla="*/ 136 w 319"/>
                  <a:gd name="T79" fmla="*/ 4 h 50"/>
                  <a:gd name="T80" fmla="*/ 161 w 319"/>
                  <a:gd name="T81" fmla="*/ 4 h 50"/>
                  <a:gd name="T82" fmla="*/ 175 w 319"/>
                  <a:gd name="T83" fmla="*/ 7 h 50"/>
                  <a:gd name="T84" fmla="*/ 190 w 319"/>
                  <a:gd name="T85" fmla="*/ 11 h 50"/>
                  <a:gd name="T86" fmla="*/ 203 w 319"/>
                  <a:gd name="T87" fmla="*/ 15 h 50"/>
                  <a:gd name="T88" fmla="*/ 228 w 319"/>
                  <a:gd name="T89" fmla="*/ 27 h 50"/>
                  <a:gd name="T90" fmla="*/ 230 w 319"/>
                  <a:gd name="T91" fmla="*/ 28 h 50"/>
                  <a:gd name="T92" fmla="*/ 230 w 319"/>
                  <a:gd name="T93" fmla="*/ 28 h 50"/>
                  <a:gd name="T94" fmla="*/ 228 w 319"/>
                  <a:gd name="T95" fmla="*/ 30 h 50"/>
                  <a:gd name="T96" fmla="*/ 228 w 319"/>
                  <a:gd name="T97" fmla="*/ 32 h 50"/>
                  <a:gd name="T98" fmla="*/ 249 w 319"/>
                  <a:gd name="T99" fmla="*/ 32 h 50"/>
                  <a:gd name="T100" fmla="*/ 271 w 319"/>
                  <a:gd name="T101" fmla="*/ 34 h 50"/>
                  <a:gd name="T102" fmla="*/ 296 w 319"/>
                  <a:gd name="T103" fmla="*/ 40 h 50"/>
                  <a:gd name="T104" fmla="*/ 317 w 319"/>
                  <a:gd name="T105" fmla="*/ 50 h 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19"/>
                  <a:gd name="T160" fmla="*/ 0 h 50"/>
                  <a:gd name="T161" fmla="*/ 319 w 319"/>
                  <a:gd name="T162" fmla="*/ 50 h 5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19" h="50">
                    <a:moveTo>
                      <a:pt x="319" y="50"/>
                    </a:moveTo>
                    <a:lnTo>
                      <a:pt x="315" y="46"/>
                    </a:lnTo>
                    <a:lnTo>
                      <a:pt x="311" y="44"/>
                    </a:lnTo>
                    <a:lnTo>
                      <a:pt x="307" y="42"/>
                    </a:lnTo>
                    <a:lnTo>
                      <a:pt x="303" y="40"/>
                    </a:lnTo>
                    <a:lnTo>
                      <a:pt x="299" y="38"/>
                    </a:lnTo>
                    <a:lnTo>
                      <a:pt x="296" y="36"/>
                    </a:lnTo>
                    <a:lnTo>
                      <a:pt x="292" y="34"/>
                    </a:lnTo>
                    <a:lnTo>
                      <a:pt x="288" y="34"/>
                    </a:lnTo>
                    <a:lnTo>
                      <a:pt x="286" y="32"/>
                    </a:lnTo>
                    <a:lnTo>
                      <a:pt x="284" y="32"/>
                    </a:lnTo>
                    <a:lnTo>
                      <a:pt x="282" y="32"/>
                    </a:lnTo>
                    <a:lnTo>
                      <a:pt x="280" y="32"/>
                    </a:lnTo>
                    <a:lnTo>
                      <a:pt x="278" y="32"/>
                    </a:lnTo>
                    <a:lnTo>
                      <a:pt x="276" y="30"/>
                    </a:lnTo>
                    <a:lnTo>
                      <a:pt x="274" y="30"/>
                    </a:lnTo>
                    <a:lnTo>
                      <a:pt x="273" y="30"/>
                    </a:lnTo>
                    <a:lnTo>
                      <a:pt x="267" y="30"/>
                    </a:lnTo>
                    <a:lnTo>
                      <a:pt x="263" y="28"/>
                    </a:lnTo>
                    <a:lnTo>
                      <a:pt x="257" y="28"/>
                    </a:lnTo>
                    <a:lnTo>
                      <a:pt x="253" y="28"/>
                    </a:lnTo>
                    <a:lnTo>
                      <a:pt x="248" y="28"/>
                    </a:lnTo>
                    <a:lnTo>
                      <a:pt x="244" y="27"/>
                    </a:lnTo>
                    <a:lnTo>
                      <a:pt x="238" y="27"/>
                    </a:lnTo>
                    <a:lnTo>
                      <a:pt x="232" y="25"/>
                    </a:lnTo>
                    <a:lnTo>
                      <a:pt x="228" y="23"/>
                    </a:lnTo>
                    <a:lnTo>
                      <a:pt x="225" y="21"/>
                    </a:lnTo>
                    <a:lnTo>
                      <a:pt x="221" y="19"/>
                    </a:lnTo>
                    <a:lnTo>
                      <a:pt x="215" y="17"/>
                    </a:lnTo>
                    <a:lnTo>
                      <a:pt x="211" y="15"/>
                    </a:lnTo>
                    <a:lnTo>
                      <a:pt x="207" y="13"/>
                    </a:lnTo>
                    <a:lnTo>
                      <a:pt x="202" y="11"/>
                    </a:lnTo>
                    <a:lnTo>
                      <a:pt x="198" y="9"/>
                    </a:lnTo>
                    <a:lnTo>
                      <a:pt x="192" y="7"/>
                    </a:lnTo>
                    <a:lnTo>
                      <a:pt x="184" y="5"/>
                    </a:lnTo>
                    <a:lnTo>
                      <a:pt x="179" y="4"/>
                    </a:lnTo>
                    <a:lnTo>
                      <a:pt x="173" y="2"/>
                    </a:lnTo>
                    <a:lnTo>
                      <a:pt x="165" y="2"/>
                    </a:lnTo>
                    <a:lnTo>
                      <a:pt x="159" y="0"/>
                    </a:lnTo>
                    <a:lnTo>
                      <a:pt x="154" y="0"/>
                    </a:lnTo>
                    <a:lnTo>
                      <a:pt x="146" y="0"/>
                    </a:lnTo>
                    <a:lnTo>
                      <a:pt x="140" y="0"/>
                    </a:lnTo>
                    <a:lnTo>
                      <a:pt x="136" y="0"/>
                    </a:lnTo>
                    <a:lnTo>
                      <a:pt x="131" y="0"/>
                    </a:lnTo>
                    <a:lnTo>
                      <a:pt x="125" y="0"/>
                    </a:lnTo>
                    <a:lnTo>
                      <a:pt x="121" y="0"/>
                    </a:lnTo>
                    <a:lnTo>
                      <a:pt x="115" y="0"/>
                    </a:lnTo>
                    <a:lnTo>
                      <a:pt x="109" y="0"/>
                    </a:lnTo>
                    <a:lnTo>
                      <a:pt x="106" y="0"/>
                    </a:lnTo>
                    <a:lnTo>
                      <a:pt x="102" y="0"/>
                    </a:lnTo>
                    <a:lnTo>
                      <a:pt x="98" y="2"/>
                    </a:lnTo>
                    <a:lnTo>
                      <a:pt x="92" y="2"/>
                    </a:lnTo>
                    <a:lnTo>
                      <a:pt x="88" y="4"/>
                    </a:lnTo>
                    <a:lnTo>
                      <a:pt x="84" y="4"/>
                    </a:lnTo>
                    <a:lnTo>
                      <a:pt x="81" y="5"/>
                    </a:lnTo>
                    <a:lnTo>
                      <a:pt x="77" y="5"/>
                    </a:lnTo>
                    <a:lnTo>
                      <a:pt x="73" y="7"/>
                    </a:lnTo>
                    <a:lnTo>
                      <a:pt x="61" y="11"/>
                    </a:lnTo>
                    <a:lnTo>
                      <a:pt x="60" y="13"/>
                    </a:lnTo>
                    <a:lnTo>
                      <a:pt x="56" y="15"/>
                    </a:lnTo>
                    <a:lnTo>
                      <a:pt x="54" y="17"/>
                    </a:lnTo>
                    <a:lnTo>
                      <a:pt x="50" y="19"/>
                    </a:lnTo>
                    <a:lnTo>
                      <a:pt x="48" y="19"/>
                    </a:lnTo>
                    <a:lnTo>
                      <a:pt x="44" y="21"/>
                    </a:lnTo>
                    <a:lnTo>
                      <a:pt x="40" y="21"/>
                    </a:lnTo>
                    <a:lnTo>
                      <a:pt x="38" y="23"/>
                    </a:lnTo>
                    <a:lnTo>
                      <a:pt x="35" y="23"/>
                    </a:lnTo>
                    <a:lnTo>
                      <a:pt x="33" y="23"/>
                    </a:lnTo>
                    <a:lnTo>
                      <a:pt x="29" y="23"/>
                    </a:lnTo>
                    <a:lnTo>
                      <a:pt x="25" y="23"/>
                    </a:lnTo>
                    <a:lnTo>
                      <a:pt x="23" y="23"/>
                    </a:lnTo>
                    <a:lnTo>
                      <a:pt x="19" y="23"/>
                    </a:lnTo>
                    <a:lnTo>
                      <a:pt x="17" y="23"/>
                    </a:lnTo>
                    <a:lnTo>
                      <a:pt x="13" y="25"/>
                    </a:lnTo>
                    <a:lnTo>
                      <a:pt x="12" y="25"/>
                    </a:lnTo>
                    <a:lnTo>
                      <a:pt x="10" y="25"/>
                    </a:lnTo>
                    <a:lnTo>
                      <a:pt x="8" y="23"/>
                    </a:lnTo>
                    <a:lnTo>
                      <a:pt x="6" y="25"/>
                    </a:lnTo>
                    <a:lnTo>
                      <a:pt x="4" y="25"/>
                    </a:lnTo>
                    <a:lnTo>
                      <a:pt x="2" y="25"/>
                    </a:lnTo>
                    <a:lnTo>
                      <a:pt x="2" y="27"/>
                    </a:lnTo>
                    <a:lnTo>
                      <a:pt x="2" y="28"/>
                    </a:lnTo>
                    <a:lnTo>
                      <a:pt x="0" y="30"/>
                    </a:lnTo>
                    <a:lnTo>
                      <a:pt x="0" y="32"/>
                    </a:lnTo>
                    <a:lnTo>
                      <a:pt x="0" y="34"/>
                    </a:lnTo>
                    <a:lnTo>
                      <a:pt x="0" y="36"/>
                    </a:lnTo>
                    <a:lnTo>
                      <a:pt x="0" y="38"/>
                    </a:lnTo>
                    <a:lnTo>
                      <a:pt x="0" y="40"/>
                    </a:lnTo>
                    <a:lnTo>
                      <a:pt x="0" y="42"/>
                    </a:lnTo>
                    <a:lnTo>
                      <a:pt x="0" y="44"/>
                    </a:lnTo>
                    <a:lnTo>
                      <a:pt x="2" y="44"/>
                    </a:lnTo>
                    <a:lnTo>
                      <a:pt x="2" y="42"/>
                    </a:lnTo>
                    <a:lnTo>
                      <a:pt x="2" y="40"/>
                    </a:lnTo>
                    <a:lnTo>
                      <a:pt x="2" y="36"/>
                    </a:lnTo>
                    <a:lnTo>
                      <a:pt x="2" y="34"/>
                    </a:lnTo>
                    <a:lnTo>
                      <a:pt x="2" y="32"/>
                    </a:lnTo>
                    <a:lnTo>
                      <a:pt x="4" y="30"/>
                    </a:lnTo>
                    <a:lnTo>
                      <a:pt x="6" y="28"/>
                    </a:lnTo>
                    <a:lnTo>
                      <a:pt x="8" y="28"/>
                    </a:lnTo>
                    <a:lnTo>
                      <a:pt x="10" y="28"/>
                    </a:lnTo>
                    <a:lnTo>
                      <a:pt x="12" y="28"/>
                    </a:lnTo>
                    <a:lnTo>
                      <a:pt x="12" y="27"/>
                    </a:lnTo>
                    <a:lnTo>
                      <a:pt x="13" y="27"/>
                    </a:lnTo>
                    <a:lnTo>
                      <a:pt x="15" y="27"/>
                    </a:lnTo>
                    <a:lnTo>
                      <a:pt x="17" y="27"/>
                    </a:lnTo>
                    <a:lnTo>
                      <a:pt x="19" y="27"/>
                    </a:lnTo>
                    <a:lnTo>
                      <a:pt x="21" y="27"/>
                    </a:lnTo>
                    <a:lnTo>
                      <a:pt x="23" y="27"/>
                    </a:lnTo>
                    <a:lnTo>
                      <a:pt x="27" y="27"/>
                    </a:lnTo>
                    <a:lnTo>
                      <a:pt x="29" y="27"/>
                    </a:lnTo>
                    <a:lnTo>
                      <a:pt x="33" y="27"/>
                    </a:lnTo>
                    <a:lnTo>
                      <a:pt x="35" y="27"/>
                    </a:lnTo>
                    <a:lnTo>
                      <a:pt x="37" y="27"/>
                    </a:lnTo>
                    <a:lnTo>
                      <a:pt x="40" y="27"/>
                    </a:lnTo>
                    <a:lnTo>
                      <a:pt x="42" y="25"/>
                    </a:lnTo>
                    <a:lnTo>
                      <a:pt x="46" y="25"/>
                    </a:lnTo>
                    <a:lnTo>
                      <a:pt x="48" y="23"/>
                    </a:lnTo>
                    <a:lnTo>
                      <a:pt x="52" y="21"/>
                    </a:lnTo>
                    <a:lnTo>
                      <a:pt x="54" y="19"/>
                    </a:lnTo>
                    <a:lnTo>
                      <a:pt x="58" y="19"/>
                    </a:lnTo>
                    <a:lnTo>
                      <a:pt x="61" y="17"/>
                    </a:lnTo>
                    <a:lnTo>
                      <a:pt x="63" y="15"/>
                    </a:lnTo>
                    <a:lnTo>
                      <a:pt x="67" y="13"/>
                    </a:lnTo>
                    <a:lnTo>
                      <a:pt x="71" y="11"/>
                    </a:lnTo>
                    <a:lnTo>
                      <a:pt x="75" y="9"/>
                    </a:lnTo>
                    <a:lnTo>
                      <a:pt x="81" y="9"/>
                    </a:lnTo>
                    <a:lnTo>
                      <a:pt x="84" y="7"/>
                    </a:lnTo>
                    <a:lnTo>
                      <a:pt x="90" y="5"/>
                    </a:lnTo>
                    <a:lnTo>
                      <a:pt x="94" y="5"/>
                    </a:lnTo>
                    <a:lnTo>
                      <a:pt x="100" y="5"/>
                    </a:lnTo>
                    <a:lnTo>
                      <a:pt x="104" y="4"/>
                    </a:lnTo>
                    <a:lnTo>
                      <a:pt x="111" y="4"/>
                    </a:lnTo>
                    <a:lnTo>
                      <a:pt x="117" y="4"/>
                    </a:lnTo>
                    <a:lnTo>
                      <a:pt x="125" y="4"/>
                    </a:lnTo>
                    <a:lnTo>
                      <a:pt x="131" y="4"/>
                    </a:lnTo>
                    <a:lnTo>
                      <a:pt x="136" y="4"/>
                    </a:lnTo>
                    <a:lnTo>
                      <a:pt x="144" y="4"/>
                    </a:lnTo>
                    <a:lnTo>
                      <a:pt x="150" y="4"/>
                    </a:lnTo>
                    <a:lnTo>
                      <a:pt x="157" y="4"/>
                    </a:lnTo>
                    <a:lnTo>
                      <a:pt x="161" y="4"/>
                    </a:lnTo>
                    <a:lnTo>
                      <a:pt x="165" y="5"/>
                    </a:lnTo>
                    <a:lnTo>
                      <a:pt x="169" y="5"/>
                    </a:lnTo>
                    <a:lnTo>
                      <a:pt x="173" y="5"/>
                    </a:lnTo>
                    <a:lnTo>
                      <a:pt x="175" y="7"/>
                    </a:lnTo>
                    <a:lnTo>
                      <a:pt x="179" y="7"/>
                    </a:lnTo>
                    <a:lnTo>
                      <a:pt x="182" y="9"/>
                    </a:lnTo>
                    <a:lnTo>
                      <a:pt x="186" y="9"/>
                    </a:lnTo>
                    <a:lnTo>
                      <a:pt x="190" y="11"/>
                    </a:lnTo>
                    <a:lnTo>
                      <a:pt x="194" y="11"/>
                    </a:lnTo>
                    <a:lnTo>
                      <a:pt x="196" y="13"/>
                    </a:lnTo>
                    <a:lnTo>
                      <a:pt x="200" y="15"/>
                    </a:lnTo>
                    <a:lnTo>
                      <a:pt x="203" y="15"/>
                    </a:lnTo>
                    <a:lnTo>
                      <a:pt x="205" y="17"/>
                    </a:lnTo>
                    <a:lnTo>
                      <a:pt x="209" y="19"/>
                    </a:lnTo>
                    <a:lnTo>
                      <a:pt x="213" y="19"/>
                    </a:lnTo>
                    <a:lnTo>
                      <a:pt x="228" y="27"/>
                    </a:lnTo>
                    <a:lnTo>
                      <a:pt x="230" y="28"/>
                    </a:lnTo>
                    <a:lnTo>
                      <a:pt x="230" y="30"/>
                    </a:lnTo>
                    <a:lnTo>
                      <a:pt x="228" y="30"/>
                    </a:lnTo>
                    <a:lnTo>
                      <a:pt x="228" y="32"/>
                    </a:lnTo>
                    <a:lnTo>
                      <a:pt x="234" y="32"/>
                    </a:lnTo>
                    <a:lnTo>
                      <a:pt x="240" y="32"/>
                    </a:lnTo>
                    <a:lnTo>
                      <a:pt x="246" y="32"/>
                    </a:lnTo>
                    <a:lnTo>
                      <a:pt x="249" y="32"/>
                    </a:lnTo>
                    <a:lnTo>
                      <a:pt x="255" y="32"/>
                    </a:lnTo>
                    <a:lnTo>
                      <a:pt x="261" y="32"/>
                    </a:lnTo>
                    <a:lnTo>
                      <a:pt x="267" y="34"/>
                    </a:lnTo>
                    <a:lnTo>
                      <a:pt x="271" y="34"/>
                    </a:lnTo>
                    <a:lnTo>
                      <a:pt x="278" y="34"/>
                    </a:lnTo>
                    <a:lnTo>
                      <a:pt x="284" y="36"/>
                    </a:lnTo>
                    <a:lnTo>
                      <a:pt x="290" y="38"/>
                    </a:lnTo>
                    <a:lnTo>
                      <a:pt x="296" y="40"/>
                    </a:lnTo>
                    <a:lnTo>
                      <a:pt x="301" y="42"/>
                    </a:lnTo>
                    <a:lnTo>
                      <a:pt x="305" y="44"/>
                    </a:lnTo>
                    <a:lnTo>
                      <a:pt x="311" y="48"/>
                    </a:lnTo>
                    <a:lnTo>
                      <a:pt x="317" y="50"/>
                    </a:lnTo>
                    <a:lnTo>
                      <a:pt x="319" y="50"/>
                    </a:lnTo>
                  </a:path>
                </a:pathLst>
              </a:custGeom>
              <a:noFill/>
              <a:ln w="3175">
                <a:solidFill>
                  <a:srgbClr val="444C54"/>
                </a:solidFill>
                <a:round/>
                <a:headEnd/>
                <a:tailEnd/>
              </a:ln>
              <a:extLst>
                <a:ext uri="{909E8E84-426E-40DD-AFC4-6F175D3DCCD1}">
                  <a14:hiddenFill xmlns:a14="http://schemas.microsoft.com/office/drawing/2010/main">
                    <a:solidFill>
                      <a:srgbClr val="FFFFFF"/>
                    </a:solid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309" name="Freeform 146"/>
              <p:cNvSpPr>
                <a:spLocks/>
              </p:cNvSpPr>
              <p:nvPr/>
            </p:nvSpPr>
            <p:spPr bwMode="auto">
              <a:xfrm>
                <a:off x="1935" y="3614"/>
                <a:ext cx="319" cy="52"/>
              </a:xfrm>
              <a:custGeom>
                <a:avLst/>
                <a:gdLst>
                  <a:gd name="T0" fmla="*/ 307 w 319"/>
                  <a:gd name="T1" fmla="*/ 44 h 52"/>
                  <a:gd name="T2" fmla="*/ 292 w 319"/>
                  <a:gd name="T3" fmla="*/ 36 h 52"/>
                  <a:gd name="T4" fmla="*/ 282 w 319"/>
                  <a:gd name="T5" fmla="*/ 34 h 52"/>
                  <a:gd name="T6" fmla="*/ 274 w 319"/>
                  <a:gd name="T7" fmla="*/ 32 h 52"/>
                  <a:gd name="T8" fmla="*/ 257 w 319"/>
                  <a:gd name="T9" fmla="*/ 31 h 52"/>
                  <a:gd name="T10" fmla="*/ 238 w 319"/>
                  <a:gd name="T11" fmla="*/ 27 h 52"/>
                  <a:gd name="T12" fmla="*/ 221 w 319"/>
                  <a:gd name="T13" fmla="*/ 19 h 52"/>
                  <a:gd name="T14" fmla="*/ 202 w 319"/>
                  <a:gd name="T15" fmla="*/ 11 h 52"/>
                  <a:gd name="T16" fmla="*/ 179 w 319"/>
                  <a:gd name="T17" fmla="*/ 4 h 52"/>
                  <a:gd name="T18" fmla="*/ 154 w 319"/>
                  <a:gd name="T19" fmla="*/ 0 h 52"/>
                  <a:gd name="T20" fmla="*/ 131 w 319"/>
                  <a:gd name="T21" fmla="*/ 0 h 52"/>
                  <a:gd name="T22" fmla="*/ 109 w 319"/>
                  <a:gd name="T23" fmla="*/ 2 h 52"/>
                  <a:gd name="T24" fmla="*/ 92 w 319"/>
                  <a:gd name="T25" fmla="*/ 4 h 52"/>
                  <a:gd name="T26" fmla="*/ 77 w 319"/>
                  <a:gd name="T27" fmla="*/ 7 h 52"/>
                  <a:gd name="T28" fmla="*/ 56 w 319"/>
                  <a:gd name="T29" fmla="*/ 17 h 52"/>
                  <a:gd name="T30" fmla="*/ 44 w 319"/>
                  <a:gd name="T31" fmla="*/ 21 h 52"/>
                  <a:gd name="T32" fmla="*/ 33 w 319"/>
                  <a:gd name="T33" fmla="*/ 25 h 52"/>
                  <a:gd name="T34" fmla="*/ 19 w 319"/>
                  <a:gd name="T35" fmla="*/ 25 h 52"/>
                  <a:gd name="T36" fmla="*/ 12 w 319"/>
                  <a:gd name="T37" fmla="*/ 25 h 52"/>
                  <a:gd name="T38" fmla="*/ 6 w 319"/>
                  <a:gd name="T39" fmla="*/ 25 h 52"/>
                  <a:gd name="T40" fmla="*/ 2 w 319"/>
                  <a:gd name="T41" fmla="*/ 27 h 52"/>
                  <a:gd name="T42" fmla="*/ 2 w 319"/>
                  <a:gd name="T43" fmla="*/ 29 h 52"/>
                  <a:gd name="T44" fmla="*/ 0 w 319"/>
                  <a:gd name="T45" fmla="*/ 31 h 52"/>
                  <a:gd name="T46" fmla="*/ 0 w 319"/>
                  <a:gd name="T47" fmla="*/ 32 h 52"/>
                  <a:gd name="T48" fmla="*/ 0 w 319"/>
                  <a:gd name="T49" fmla="*/ 36 h 52"/>
                  <a:gd name="T50" fmla="*/ 0 w 319"/>
                  <a:gd name="T51" fmla="*/ 42 h 52"/>
                  <a:gd name="T52" fmla="*/ 2 w 319"/>
                  <a:gd name="T53" fmla="*/ 44 h 52"/>
                  <a:gd name="T54" fmla="*/ 2 w 319"/>
                  <a:gd name="T55" fmla="*/ 44 h 52"/>
                  <a:gd name="T56" fmla="*/ 2 w 319"/>
                  <a:gd name="T57" fmla="*/ 40 h 52"/>
                  <a:gd name="T58" fmla="*/ 2 w 319"/>
                  <a:gd name="T59" fmla="*/ 32 h 52"/>
                  <a:gd name="T60" fmla="*/ 10 w 319"/>
                  <a:gd name="T61" fmla="*/ 29 h 52"/>
                  <a:gd name="T62" fmla="*/ 15 w 319"/>
                  <a:gd name="T63" fmla="*/ 29 h 52"/>
                  <a:gd name="T64" fmla="*/ 23 w 319"/>
                  <a:gd name="T65" fmla="*/ 29 h 52"/>
                  <a:gd name="T66" fmla="*/ 35 w 319"/>
                  <a:gd name="T67" fmla="*/ 29 h 52"/>
                  <a:gd name="T68" fmla="*/ 46 w 319"/>
                  <a:gd name="T69" fmla="*/ 25 h 52"/>
                  <a:gd name="T70" fmla="*/ 58 w 319"/>
                  <a:gd name="T71" fmla="*/ 19 h 52"/>
                  <a:gd name="T72" fmla="*/ 71 w 319"/>
                  <a:gd name="T73" fmla="*/ 13 h 52"/>
                  <a:gd name="T74" fmla="*/ 90 w 319"/>
                  <a:gd name="T75" fmla="*/ 7 h 52"/>
                  <a:gd name="T76" fmla="*/ 111 w 319"/>
                  <a:gd name="T77" fmla="*/ 6 h 52"/>
                  <a:gd name="T78" fmla="*/ 136 w 319"/>
                  <a:gd name="T79" fmla="*/ 4 h 52"/>
                  <a:gd name="T80" fmla="*/ 161 w 319"/>
                  <a:gd name="T81" fmla="*/ 6 h 52"/>
                  <a:gd name="T82" fmla="*/ 175 w 319"/>
                  <a:gd name="T83" fmla="*/ 7 h 52"/>
                  <a:gd name="T84" fmla="*/ 190 w 319"/>
                  <a:gd name="T85" fmla="*/ 11 h 52"/>
                  <a:gd name="T86" fmla="*/ 203 w 319"/>
                  <a:gd name="T87" fmla="*/ 17 h 52"/>
                  <a:gd name="T88" fmla="*/ 228 w 319"/>
                  <a:gd name="T89" fmla="*/ 29 h 52"/>
                  <a:gd name="T90" fmla="*/ 230 w 319"/>
                  <a:gd name="T91" fmla="*/ 29 h 52"/>
                  <a:gd name="T92" fmla="*/ 230 w 319"/>
                  <a:gd name="T93" fmla="*/ 31 h 52"/>
                  <a:gd name="T94" fmla="*/ 228 w 319"/>
                  <a:gd name="T95" fmla="*/ 32 h 52"/>
                  <a:gd name="T96" fmla="*/ 228 w 319"/>
                  <a:gd name="T97" fmla="*/ 32 h 52"/>
                  <a:gd name="T98" fmla="*/ 249 w 319"/>
                  <a:gd name="T99" fmla="*/ 34 h 52"/>
                  <a:gd name="T100" fmla="*/ 271 w 319"/>
                  <a:gd name="T101" fmla="*/ 34 h 52"/>
                  <a:gd name="T102" fmla="*/ 296 w 319"/>
                  <a:gd name="T103" fmla="*/ 40 h 52"/>
                  <a:gd name="T104" fmla="*/ 317 w 319"/>
                  <a:gd name="T105" fmla="*/ 52 h 5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19"/>
                  <a:gd name="T160" fmla="*/ 0 h 52"/>
                  <a:gd name="T161" fmla="*/ 319 w 319"/>
                  <a:gd name="T162" fmla="*/ 52 h 5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19" h="52">
                    <a:moveTo>
                      <a:pt x="319" y="50"/>
                    </a:moveTo>
                    <a:lnTo>
                      <a:pt x="315" y="48"/>
                    </a:lnTo>
                    <a:lnTo>
                      <a:pt x="311" y="46"/>
                    </a:lnTo>
                    <a:lnTo>
                      <a:pt x="307" y="44"/>
                    </a:lnTo>
                    <a:lnTo>
                      <a:pt x="303" y="42"/>
                    </a:lnTo>
                    <a:lnTo>
                      <a:pt x="299" y="40"/>
                    </a:lnTo>
                    <a:lnTo>
                      <a:pt x="296" y="38"/>
                    </a:lnTo>
                    <a:lnTo>
                      <a:pt x="292" y="36"/>
                    </a:lnTo>
                    <a:lnTo>
                      <a:pt x="288" y="34"/>
                    </a:lnTo>
                    <a:lnTo>
                      <a:pt x="286" y="34"/>
                    </a:lnTo>
                    <a:lnTo>
                      <a:pt x="284" y="34"/>
                    </a:lnTo>
                    <a:lnTo>
                      <a:pt x="282" y="34"/>
                    </a:lnTo>
                    <a:lnTo>
                      <a:pt x="280" y="32"/>
                    </a:lnTo>
                    <a:lnTo>
                      <a:pt x="278" y="32"/>
                    </a:lnTo>
                    <a:lnTo>
                      <a:pt x="276" y="32"/>
                    </a:lnTo>
                    <a:lnTo>
                      <a:pt x="274" y="32"/>
                    </a:lnTo>
                    <a:lnTo>
                      <a:pt x="273" y="32"/>
                    </a:lnTo>
                    <a:lnTo>
                      <a:pt x="267" y="31"/>
                    </a:lnTo>
                    <a:lnTo>
                      <a:pt x="263" y="31"/>
                    </a:lnTo>
                    <a:lnTo>
                      <a:pt x="257" y="31"/>
                    </a:lnTo>
                    <a:lnTo>
                      <a:pt x="253" y="29"/>
                    </a:lnTo>
                    <a:lnTo>
                      <a:pt x="248" y="29"/>
                    </a:lnTo>
                    <a:lnTo>
                      <a:pt x="244" y="29"/>
                    </a:lnTo>
                    <a:lnTo>
                      <a:pt x="238" y="27"/>
                    </a:lnTo>
                    <a:lnTo>
                      <a:pt x="232" y="25"/>
                    </a:lnTo>
                    <a:lnTo>
                      <a:pt x="228" y="23"/>
                    </a:lnTo>
                    <a:lnTo>
                      <a:pt x="225" y="21"/>
                    </a:lnTo>
                    <a:lnTo>
                      <a:pt x="221" y="19"/>
                    </a:lnTo>
                    <a:lnTo>
                      <a:pt x="215" y="17"/>
                    </a:lnTo>
                    <a:lnTo>
                      <a:pt x="211" y="15"/>
                    </a:lnTo>
                    <a:lnTo>
                      <a:pt x="207" y="13"/>
                    </a:lnTo>
                    <a:lnTo>
                      <a:pt x="202" y="11"/>
                    </a:lnTo>
                    <a:lnTo>
                      <a:pt x="198" y="9"/>
                    </a:lnTo>
                    <a:lnTo>
                      <a:pt x="192" y="7"/>
                    </a:lnTo>
                    <a:lnTo>
                      <a:pt x="184" y="6"/>
                    </a:lnTo>
                    <a:lnTo>
                      <a:pt x="179" y="4"/>
                    </a:lnTo>
                    <a:lnTo>
                      <a:pt x="173" y="4"/>
                    </a:lnTo>
                    <a:lnTo>
                      <a:pt x="165" y="2"/>
                    </a:lnTo>
                    <a:lnTo>
                      <a:pt x="159" y="2"/>
                    </a:lnTo>
                    <a:lnTo>
                      <a:pt x="154" y="0"/>
                    </a:lnTo>
                    <a:lnTo>
                      <a:pt x="146" y="0"/>
                    </a:lnTo>
                    <a:lnTo>
                      <a:pt x="140" y="0"/>
                    </a:lnTo>
                    <a:lnTo>
                      <a:pt x="136" y="0"/>
                    </a:lnTo>
                    <a:lnTo>
                      <a:pt x="131" y="0"/>
                    </a:lnTo>
                    <a:lnTo>
                      <a:pt x="125" y="0"/>
                    </a:lnTo>
                    <a:lnTo>
                      <a:pt x="121" y="0"/>
                    </a:lnTo>
                    <a:lnTo>
                      <a:pt x="115" y="0"/>
                    </a:lnTo>
                    <a:lnTo>
                      <a:pt x="109" y="2"/>
                    </a:lnTo>
                    <a:lnTo>
                      <a:pt x="106" y="2"/>
                    </a:lnTo>
                    <a:lnTo>
                      <a:pt x="102" y="2"/>
                    </a:lnTo>
                    <a:lnTo>
                      <a:pt x="98" y="2"/>
                    </a:lnTo>
                    <a:lnTo>
                      <a:pt x="92" y="4"/>
                    </a:lnTo>
                    <a:lnTo>
                      <a:pt x="88" y="4"/>
                    </a:lnTo>
                    <a:lnTo>
                      <a:pt x="84" y="6"/>
                    </a:lnTo>
                    <a:lnTo>
                      <a:pt x="81" y="6"/>
                    </a:lnTo>
                    <a:lnTo>
                      <a:pt x="77" y="7"/>
                    </a:lnTo>
                    <a:lnTo>
                      <a:pt x="73" y="7"/>
                    </a:lnTo>
                    <a:lnTo>
                      <a:pt x="61" y="13"/>
                    </a:lnTo>
                    <a:lnTo>
                      <a:pt x="60" y="15"/>
                    </a:lnTo>
                    <a:lnTo>
                      <a:pt x="56" y="17"/>
                    </a:lnTo>
                    <a:lnTo>
                      <a:pt x="54" y="17"/>
                    </a:lnTo>
                    <a:lnTo>
                      <a:pt x="50" y="19"/>
                    </a:lnTo>
                    <a:lnTo>
                      <a:pt x="48" y="21"/>
                    </a:lnTo>
                    <a:lnTo>
                      <a:pt x="44" y="21"/>
                    </a:lnTo>
                    <a:lnTo>
                      <a:pt x="40" y="23"/>
                    </a:lnTo>
                    <a:lnTo>
                      <a:pt x="38" y="23"/>
                    </a:lnTo>
                    <a:lnTo>
                      <a:pt x="35" y="23"/>
                    </a:lnTo>
                    <a:lnTo>
                      <a:pt x="33" y="25"/>
                    </a:lnTo>
                    <a:lnTo>
                      <a:pt x="29" y="25"/>
                    </a:lnTo>
                    <a:lnTo>
                      <a:pt x="25" y="25"/>
                    </a:lnTo>
                    <a:lnTo>
                      <a:pt x="23" y="25"/>
                    </a:lnTo>
                    <a:lnTo>
                      <a:pt x="19" y="25"/>
                    </a:lnTo>
                    <a:lnTo>
                      <a:pt x="17" y="25"/>
                    </a:lnTo>
                    <a:lnTo>
                      <a:pt x="13" y="25"/>
                    </a:lnTo>
                    <a:lnTo>
                      <a:pt x="12" y="25"/>
                    </a:lnTo>
                    <a:lnTo>
                      <a:pt x="10" y="25"/>
                    </a:lnTo>
                    <a:lnTo>
                      <a:pt x="8" y="25"/>
                    </a:lnTo>
                    <a:lnTo>
                      <a:pt x="6" y="25"/>
                    </a:lnTo>
                    <a:lnTo>
                      <a:pt x="4" y="25"/>
                    </a:lnTo>
                    <a:lnTo>
                      <a:pt x="2" y="25"/>
                    </a:lnTo>
                    <a:lnTo>
                      <a:pt x="2" y="27"/>
                    </a:lnTo>
                    <a:lnTo>
                      <a:pt x="2" y="29"/>
                    </a:lnTo>
                    <a:lnTo>
                      <a:pt x="2" y="31"/>
                    </a:lnTo>
                    <a:lnTo>
                      <a:pt x="0" y="31"/>
                    </a:lnTo>
                    <a:lnTo>
                      <a:pt x="0" y="32"/>
                    </a:lnTo>
                    <a:lnTo>
                      <a:pt x="0" y="34"/>
                    </a:lnTo>
                    <a:lnTo>
                      <a:pt x="0" y="36"/>
                    </a:lnTo>
                    <a:lnTo>
                      <a:pt x="0" y="38"/>
                    </a:lnTo>
                    <a:lnTo>
                      <a:pt x="0" y="40"/>
                    </a:lnTo>
                    <a:lnTo>
                      <a:pt x="0" y="42"/>
                    </a:lnTo>
                    <a:lnTo>
                      <a:pt x="0" y="44"/>
                    </a:lnTo>
                    <a:lnTo>
                      <a:pt x="2" y="44"/>
                    </a:lnTo>
                    <a:lnTo>
                      <a:pt x="2" y="42"/>
                    </a:lnTo>
                    <a:lnTo>
                      <a:pt x="2" y="40"/>
                    </a:lnTo>
                    <a:lnTo>
                      <a:pt x="2" y="38"/>
                    </a:lnTo>
                    <a:lnTo>
                      <a:pt x="2" y="36"/>
                    </a:lnTo>
                    <a:lnTo>
                      <a:pt x="2" y="34"/>
                    </a:lnTo>
                    <a:lnTo>
                      <a:pt x="2" y="32"/>
                    </a:lnTo>
                    <a:lnTo>
                      <a:pt x="4" y="31"/>
                    </a:lnTo>
                    <a:lnTo>
                      <a:pt x="6" y="31"/>
                    </a:lnTo>
                    <a:lnTo>
                      <a:pt x="8" y="29"/>
                    </a:lnTo>
                    <a:lnTo>
                      <a:pt x="10" y="29"/>
                    </a:lnTo>
                    <a:lnTo>
                      <a:pt x="12" y="29"/>
                    </a:lnTo>
                    <a:lnTo>
                      <a:pt x="13" y="29"/>
                    </a:lnTo>
                    <a:lnTo>
                      <a:pt x="15" y="29"/>
                    </a:lnTo>
                    <a:lnTo>
                      <a:pt x="17" y="29"/>
                    </a:lnTo>
                    <a:lnTo>
                      <a:pt x="19" y="29"/>
                    </a:lnTo>
                    <a:lnTo>
                      <a:pt x="21" y="29"/>
                    </a:lnTo>
                    <a:lnTo>
                      <a:pt x="23" y="29"/>
                    </a:lnTo>
                    <a:lnTo>
                      <a:pt x="27" y="29"/>
                    </a:lnTo>
                    <a:lnTo>
                      <a:pt x="29" y="29"/>
                    </a:lnTo>
                    <a:lnTo>
                      <a:pt x="33" y="29"/>
                    </a:lnTo>
                    <a:lnTo>
                      <a:pt x="35" y="29"/>
                    </a:lnTo>
                    <a:lnTo>
                      <a:pt x="37" y="27"/>
                    </a:lnTo>
                    <a:lnTo>
                      <a:pt x="40" y="27"/>
                    </a:lnTo>
                    <a:lnTo>
                      <a:pt x="42" y="27"/>
                    </a:lnTo>
                    <a:lnTo>
                      <a:pt x="46" y="25"/>
                    </a:lnTo>
                    <a:lnTo>
                      <a:pt x="48" y="23"/>
                    </a:lnTo>
                    <a:lnTo>
                      <a:pt x="52" y="23"/>
                    </a:lnTo>
                    <a:lnTo>
                      <a:pt x="54" y="21"/>
                    </a:lnTo>
                    <a:lnTo>
                      <a:pt x="58" y="19"/>
                    </a:lnTo>
                    <a:lnTo>
                      <a:pt x="61" y="17"/>
                    </a:lnTo>
                    <a:lnTo>
                      <a:pt x="63" y="17"/>
                    </a:lnTo>
                    <a:lnTo>
                      <a:pt x="67" y="15"/>
                    </a:lnTo>
                    <a:lnTo>
                      <a:pt x="71" y="13"/>
                    </a:lnTo>
                    <a:lnTo>
                      <a:pt x="75" y="11"/>
                    </a:lnTo>
                    <a:lnTo>
                      <a:pt x="81" y="9"/>
                    </a:lnTo>
                    <a:lnTo>
                      <a:pt x="84" y="9"/>
                    </a:lnTo>
                    <a:lnTo>
                      <a:pt x="90" y="7"/>
                    </a:lnTo>
                    <a:lnTo>
                      <a:pt x="94" y="7"/>
                    </a:lnTo>
                    <a:lnTo>
                      <a:pt x="100" y="6"/>
                    </a:lnTo>
                    <a:lnTo>
                      <a:pt x="104" y="6"/>
                    </a:lnTo>
                    <a:lnTo>
                      <a:pt x="111" y="6"/>
                    </a:lnTo>
                    <a:lnTo>
                      <a:pt x="117" y="6"/>
                    </a:lnTo>
                    <a:lnTo>
                      <a:pt x="125" y="4"/>
                    </a:lnTo>
                    <a:lnTo>
                      <a:pt x="131" y="4"/>
                    </a:lnTo>
                    <a:lnTo>
                      <a:pt x="136" y="4"/>
                    </a:lnTo>
                    <a:lnTo>
                      <a:pt x="144" y="4"/>
                    </a:lnTo>
                    <a:lnTo>
                      <a:pt x="150" y="6"/>
                    </a:lnTo>
                    <a:lnTo>
                      <a:pt x="157" y="6"/>
                    </a:lnTo>
                    <a:lnTo>
                      <a:pt x="161" y="6"/>
                    </a:lnTo>
                    <a:lnTo>
                      <a:pt x="165" y="6"/>
                    </a:lnTo>
                    <a:lnTo>
                      <a:pt x="169" y="7"/>
                    </a:lnTo>
                    <a:lnTo>
                      <a:pt x="173" y="7"/>
                    </a:lnTo>
                    <a:lnTo>
                      <a:pt x="175" y="7"/>
                    </a:lnTo>
                    <a:lnTo>
                      <a:pt x="179" y="9"/>
                    </a:lnTo>
                    <a:lnTo>
                      <a:pt x="182" y="9"/>
                    </a:lnTo>
                    <a:lnTo>
                      <a:pt x="186" y="11"/>
                    </a:lnTo>
                    <a:lnTo>
                      <a:pt x="190" y="11"/>
                    </a:lnTo>
                    <a:lnTo>
                      <a:pt x="194" y="13"/>
                    </a:lnTo>
                    <a:lnTo>
                      <a:pt x="196" y="15"/>
                    </a:lnTo>
                    <a:lnTo>
                      <a:pt x="200" y="15"/>
                    </a:lnTo>
                    <a:lnTo>
                      <a:pt x="203" y="17"/>
                    </a:lnTo>
                    <a:lnTo>
                      <a:pt x="205" y="17"/>
                    </a:lnTo>
                    <a:lnTo>
                      <a:pt x="209" y="19"/>
                    </a:lnTo>
                    <a:lnTo>
                      <a:pt x="213" y="21"/>
                    </a:lnTo>
                    <a:lnTo>
                      <a:pt x="228" y="29"/>
                    </a:lnTo>
                    <a:lnTo>
                      <a:pt x="230" y="29"/>
                    </a:lnTo>
                    <a:lnTo>
                      <a:pt x="230" y="31"/>
                    </a:lnTo>
                    <a:lnTo>
                      <a:pt x="228" y="32"/>
                    </a:lnTo>
                    <a:lnTo>
                      <a:pt x="234" y="32"/>
                    </a:lnTo>
                    <a:lnTo>
                      <a:pt x="240" y="32"/>
                    </a:lnTo>
                    <a:lnTo>
                      <a:pt x="246" y="34"/>
                    </a:lnTo>
                    <a:lnTo>
                      <a:pt x="249" y="34"/>
                    </a:lnTo>
                    <a:lnTo>
                      <a:pt x="255" y="34"/>
                    </a:lnTo>
                    <a:lnTo>
                      <a:pt x="261" y="34"/>
                    </a:lnTo>
                    <a:lnTo>
                      <a:pt x="267" y="34"/>
                    </a:lnTo>
                    <a:lnTo>
                      <a:pt x="271" y="34"/>
                    </a:lnTo>
                    <a:lnTo>
                      <a:pt x="278" y="36"/>
                    </a:lnTo>
                    <a:lnTo>
                      <a:pt x="284" y="36"/>
                    </a:lnTo>
                    <a:lnTo>
                      <a:pt x="290" y="38"/>
                    </a:lnTo>
                    <a:lnTo>
                      <a:pt x="296" y="40"/>
                    </a:lnTo>
                    <a:lnTo>
                      <a:pt x="301" y="42"/>
                    </a:lnTo>
                    <a:lnTo>
                      <a:pt x="305" y="46"/>
                    </a:lnTo>
                    <a:lnTo>
                      <a:pt x="311" y="48"/>
                    </a:lnTo>
                    <a:lnTo>
                      <a:pt x="317" y="52"/>
                    </a:lnTo>
                    <a:lnTo>
                      <a:pt x="319" y="50"/>
                    </a:lnTo>
                    <a:close/>
                  </a:path>
                </a:pathLst>
              </a:custGeom>
              <a:solidFill>
                <a:srgbClr val="5C66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310" name="Freeform 147"/>
              <p:cNvSpPr>
                <a:spLocks/>
              </p:cNvSpPr>
              <p:nvPr/>
            </p:nvSpPr>
            <p:spPr bwMode="auto">
              <a:xfrm>
                <a:off x="1935" y="3614"/>
                <a:ext cx="319" cy="52"/>
              </a:xfrm>
              <a:custGeom>
                <a:avLst/>
                <a:gdLst>
                  <a:gd name="T0" fmla="*/ 307 w 319"/>
                  <a:gd name="T1" fmla="*/ 44 h 52"/>
                  <a:gd name="T2" fmla="*/ 292 w 319"/>
                  <a:gd name="T3" fmla="*/ 36 h 52"/>
                  <a:gd name="T4" fmla="*/ 282 w 319"/>
                  <a:gd name="T5" fmla="*/ 34 h 52"/>
                  <a:gd name="T6" fmla="*/ 274 w 319"/>
                  <a:gd name="T7" fmla="*/ 32 h 52"/>
                  <a:gd name="T8" fmla="*/ 257 w 319"/>
                  <a:gd name="T9" fmla="*/ 31 h 52"/>
                  <a:gd name="T10" fmla="*/ 238 w 319"/>
                  <a:gd name="T11" fmla="*/ 27 h 52"/>
                  <a:gd name="T12" fmla="*/ 221 w 319"/>
                  <a:gd name="T13" fmla="*/ 19 h 52"/>
                  <a:gd name="T14" fmla="*/ 202 w 319"/>
                  <a:gd name="T15" fmla="*/ 11 h 52"/>
                  <a:gd name="T16" fmla="*/ 179 w 319"/>
                  <a:gd name="T17" fmla="*/ 4 h 52"/>
                  <a:gd name="T18" fmla="*/ 154 w 319"/>
                  <a:gd name="T19" fmla="*/ 0 h 52"/>
                  <a:gd name="T20" fmla="*/ 131 w 319"/>
                  <a:gd name="T21" fmla="*/ 0 h 52"/>
                  <a:gd name="T22" fmla="*/ 109 w 319"/>
                  <a:gd name="T23" fmla="*/ 2 h 52"/>
                  <a:gd name="T24" fmla="*/ 92 w 319"/>
                  <a:gd name="T25" fmla="*/ 4 h 52"/>
                  <a:gd name="T26" fmla="*/ 77 w 319"/>
                  <a:gd name="T27" fmla="*/ 7 h 52"/>
                  <a:gd name="T28" fmla="*/ 56 w 319"/>
                  <a:gd name="T29" fmla="*/ 17 h 52"/>
                  <a:gd name="T30" fmla="*/ 44 w 319"/>
                  <a:gd name="T31" fmla="*/ 21 h 52"/>
                  <a:gd name="T32" fmla="*/ 33 w 319"/>
                  <a:gd name="T33" fmla="*/ 25 h 52"/>
                  <a:gd name="T34" fmla="*/ 19 w 319"/>
                  <a:gd name="T35" fmla="*/ 25 h 52"/>
                  <a:gd name="T36" fmla="*/ 12 w 319"/>
                  <a:gd name="T37" fmla="*/ 25 h 52"/>
                  <a:gd name="T38" fmla="*/ 6 w 319"/>
                  <a:gd name="T39" fmla="*/ 25 h 52"/>
                  <a:gd name="T40" fmla="*/ 2 w 319"/>
                  <a:gd name="T41" fmla="*/ 27 h 52"/>
                  <a:gd name="T42" fmla="*/ 2 w 319"/>
                  <a:gd name="T43" fmla="*/ 29 h 52"/>
                  <a:gd name="T44" fmla="*/ 0 w 319"/>
                  <a:gd name="T45" fmla="*/ 31 h 52"/>
                  <a:gd name="T46" fmla="*/ 0 w 319"/>
                  <a:gd name="T47" fmla="*/ 32 h 52"/>
                  <a:gd name="T48" fmla="*/ 0 w 319"/>
                  <a:gd name="T49" fmla="*/ 36 h 52"/>
                  <a:gd name="T50" fmla="*/ 0 w 319"/>
                  <a:gd name="T51" fmla="*/ 42 h 52"/>
                  <a:gd name="T52" fmla="*/ 2 w 319"/>
                  <a:gd name="T53" fmla="*/ 44 h 52"/>
                  <a:gd name="T54" fmla="*/ 2 w 319"/>
                  <a:gd name="T55" fmla="*/ 44 h 52"/>
                  <a:gd name="T56" fmla="*/ 2 w 319"/>
                  <a:gd name="T57" fmla="*/ 40 h 52"/>
                  <a:gd name="T58" fmla="*/ 2 w 319"/>
                  <a:gd name="T59" fmla="*/ 32 h 52"/>
                  <a:gd name="T60" fmla="*/ 10 w 319"/>
                  <a:gd name="T61" fmla="*/ 29 h 52"/>
                  <a:gd name="T62" fmla="*/ 15 w 319"/>
                  <a:gd name="T63" fmla="*/ 29 h 52"/>
                  <a:gd name="T64" fmla="*/ 23 w 319"/>
                  <a:gd name="T65" fmla="*/ 29 h 52"/>
                  <a:gd name="T66" fmla="*/ 35 w 319"/>
                  <a:gd name="T67" fmla="*/ 29 h 52"/>
                  <a:gd name="T68" fmla="*/ 46 w 319"/>
                  <a:gd name="T69" fmla="*/ 25 h 52"/>
                  <a:gd name="T70" fmla="*/ 58 w 319"/>
                  <a:gd name="T71" fmla="*/ 19 h 52"/>
                  <a:gd name="T72" fmla="*/ 71 w 319"/>
                  <a:gd name="T73" fmla="*/ 13 h 52"/>
                  <a:gd name="T74" fmla="*/ 90 w 319"/>
                  <a:gd name="T75" fmla="*/ 7 h 52"/>
                  <a:gd name="T76" fmla="*/ 111 w 319"/>
                  <a:gd name="T77" fmla="*/ 6 h 52"/>
                  <a:gd name="T78" fmla="*/ 136 w 319"/>
                  <a:gd name="T79" fmla="*/ 4 h 52"/>
                  <a:gd name="T80" fmla="*/ 161 w 319"/>
                  <a:gd name="T81" fmla="*/ 6 h 52"/>
                  <a:gd name="T82" fmla="*/ 175 w 319"/>
                  <a:gd name="T83" fmla="*/ 7 h 52"/>
                  <a:gd name="T84" fmla="*/ 190 w 319"/>
                  <a:gd name="T85" fmla="*/ 11 h 52"/>
                  <a:gd name="T86" fmla="*/ 203 w 319"/>
                  <a:gd name="T87" fmla="*/ 17 h 52"/>
                  <a:gd name="T88" fmla="*/ 228 w 319"/>
                  <a:gd name="T89" fmla="*/ 29 h 52"/>
                  <a:gd name="T90" fmla="*/ 230 w 319"/>
                  <a:gd name="T91" fmla="*/ 29 h 52"/>
                  <a:gd name="T92" fmla="*/ 230 w 319"/>
                  <a:gd name="T93" fmla="*/ 31 h 52"/>
                  <a:gd name="T94" fmla="*/ 228 w 319"/>
                  <a:gd name="T95" fmla="*/ 32 h 52"/>
                  <a:gd name="T96" fmla="*/ 228 w 319"/>
                  <a:gd name="T97" fmla="*/ 32 h 52"/>
                  <a:gd name="T98" fmla="*/ 249 w 319"/>
                  <a:gd name="T99" fmla="*/ 34 h 52"/>
                  <a:gd name="T100" fmla="*/ 271 w 319"/>
                  <a:gd name="T101" fmla="*/ 34 h 52"/>
                  <a:gd name="T102" fmla="*/ 296 w 319"/>
                  <a:gd name="T103" fmla="*/ 40 h 52"/>
                  <a:gd name="T104" fmla="*/ 317 w 319"/>
                  <a:gd name="T105" fmla="*/ 52 h 5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19"/>
                  <a:gd name="T160" fmla="*/ 0 h 52"/>
                  <a:gd name="T161" fmla="*/ 319 w 319"/>
                  <a:gd name="T162" fmla="*/ 52 h 5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19" h="52">
                    <a:moveTo>
                      <a:pt x="319" y="50"/>
                    </a:moveTo>
                    <a:lnTo>
                      <a:pt x="315" y="48"/>
                    </a:lnTo>
                    <a:lnTo>
                      <a:pt x="311" y="46"/>
                    </a:lnTo>
                    <a:lnTo>
                      <a:pt x="307" y="44"/>
                    </a:lnTo>
                    <a:lnTo>
                      <a:pt x="303" y="42"/>
                    </a:lnTo>
                    <a:lnTo>
                      <a:pt x="299" y="40"/>
                    </a:lnTo>
                    <a:lnTo>
                      <a:pt x="296" y="38"/>
                    </a:lnTo>
                    <a:lnTo>
                      <a:pt x="292" y="36"/>
                    </a:lnTo>
                    <a:lnTo>
                      <a:pt x="288" y="34"/>
                    </a:lnTo>
                    <a:lnTo>
                      <a:pt x="286" y="34"/>
                    </a:lnTo>
                    <a:lnTo>
                      <a:pt x="284" y="34"/>
                    </a:lnTo>
                    <a:lnTo>
                      <a:pt x="282" y="34"/>
                    </a:lnTo>
                    <a:lnTo>
                      <a:pt x="280" y="32"/>
                    </a:lnTo>
                    <a:lnTo>
                      <a:pt x="278" y="32"/>
                    </a:lnTo>
                    <a:lnTo>
                      <a:pt x="276" y="32"/>
                    </a:lnTo>
                    <a:lnTo>
                      <a:pt x="274" y="32"/>
                    </a:lnTo>
                    <a:lnTo>
                      <a:pt x="273" y="32"/>
                    </a:lnTo>
                    <a:lnTo>
                      <a:pt x="267" y="31"/>
                    </a:lnTo>
                    <a:lnTo>
                      <a:pt x="263" y="31"/>
                    </a:lnTo>
                    <a:lnTo>
                      <a:pt x="257" y="31"/>
                    </a:lnTo>
                    <a:lnTo>
                      <a:pt x="253" y="29"/>
                    </a:lnTo>
                    <a:lnTo>
                      <a:pt x="248" y="29"/>
                    </a:lnTo>
                    <a:lnTo>
                      <a:pt x="244" y="29"/>
                    </a:lnTo>
                    <a:lnTo>
                      <a:pt x="238" y="27"/>
                    </a:lnTo>
                    <a:lnTo>
                      <a:pt x="232" y="25"/>
                    </a:lnTo>
                    <a:lnTo>
                      <a:pt x="228" y="23"/>
                    </a:lnTo>
                    <a:lnTo>
                      <a:pt x="225" y="21"/>
                    </a:lnTo>
                    <a:lnTo>
                      <a:pt x="221" y="19"/>
                    </a:lnTo>
                    <a:lnTo>
                      <a:pt x="215" y="17"/>
                    </a:lnTo>
                    <a:lnTo>
                      <a:pt x="211" y="15"/>
                    </a:lnTo>
                    <a:lnTo>
                      <a:pt x="207" y="13"/>
                    </a:lnTo>
                    <a:lnTo>
                      <a:pt x="202" y="11"/>
                    </a:lnTo>
                    <a:lnTo>
                      <a:pt x="198" y="9"/>
                    </a:lnTo>
                    <a:lnTo>
                      <a:pt x="192" y="7"/>
                    </a:lnTo>
                    <a:lnTo>
                      <a:pt x="184" y="6"/>
                    </a:lnTo>
                    <a:lnTo>
                      <a:pt x="179" y="4"/>
                    </a:lnTo>
                    <a:lnTo>
                      <a:pt x="173" y="4"/>
                    </a:lnTo>
                    <a:lnTo>
                      <a:pt x="165" y="2"/>
                    </a:lnTo>
                    <a:lnTo>
                      <a:pt x="159" y="2"/>
                    </a:lnTo>
                    <a:lnTo>
                      <a:pt x="154" y="0"/>
                    </a:lnTo>
                    <a:lnTo>
                      <a:pt x="146" y="0"/>
                    </a:lnTo>
                    <a:lnTo>
                      <a:pt x="140" y="0"/>
                    </a:lnTo>
                    <a:lnTo>
                      <a:pt x="136" y="0"/>
                    </a:lnTo>
                    <a:lnTo>
                      <a:pt x="131" y="0"/>
                    </a:lnTo>
                    <a:lnTo>
                      <a:pt x="125" y="0"/>
                    </a:lnTo>
                    <a:lnTo>
                      <a:pt x="121" y="0"/>
                    </a:lnTo>
                    <a:lnTo>
                      <a:pt x="115" y="0"/>
                    </a:lnTo>
                    <a:lnTo>
                      <a:pt x="109" y="2"/>
                    </a:lnTo>
                    <a:lnTo>
                      <a:pt x="106" y="2"/>
                    </a:lnTo>
                    <a:lnTo>
                      <a:pt x="102" y="2"/>
                    </a:lnTo>
                    <a:lnTo>
                      <a:pt x="98" y="2"/>
                    </a:lnTo>
                    <a:lnTo>
                      <a:pt x="92" y="4"/>
                    </a:lnTo>
                    <a:lnTo>
                      <a:pt x="88" y="4"/>
                    </a:lnTo>
                    <a:lnTo>
                      <a:pt x="84" y="6"/>
                    </a:lnTo>
                    <a:lnTo>
                      <a:pt x="81" y="6"/>
                    </a:lnTo>
                    <a:lnTo>
                      <a:pt x="77" y="7"/>
                    </a:lnTo>
                    <a:lnTo>
                      <a:pt x="73" y="7"/>
                    </a:lnTo>
                    <a:lnTo>
                      <a:pt x="61" y="13"/>
                    </a:lnTo>
                    <a:lnTo>
                      <a:pt x="60" y="15"/>
                    </a:lnTo>
                    <a:lnTo>
                      <a:pt x="56" y="17"/>
                    </a:lnTo>
                    <a:lnTo>
                      <a:pt x="54" y="17"/>
                    </a:lnTo>
                    <a:lnTo>
                      <a:pt x="50" y="19"/>
                    </a:lnTo>
                    <a:lnTo>
                      <a:pt x="48" y="21"/>
                    </a:lnTo>
                    <a:lnTo>
                      <a:pt x="44" y="21"/>
                    </a:lnTo>
                    <a:lnTo>
                      <a:pt x="40" y="23"/>
                    </a:lnTo>
                    <a:lnTo>
                      <a:pt x="38" y="23"/>
                    </a:lnTo>
                    <a:lnTo>
                      <a:pt x="35" y="23"/>
                    </a:lnTo>
                    <a:lnTo>
                      <a:pt x="33" y="25"/>
                    </a:lnTo>
                    <a:lnTo>
                      <a:pt x="29" y="25"/>
                    </a:lnTo>
                    <a:lnTo>
                      <a:pt x="25" y="25"/>
                    </a:lnTo>
                    <a:lnTo>
                      <a:pt x="23" y="25"/>
                    </a:lnTo>
                    <a:lnTo>
                      <a:pt x="19" y="25"/>
                    </a:lnTo>
                    <a:lnTo>
                      <a:pt x="17" y="25"/>
                    </a:lnTo>
                    <a:lnTo>
                      <a:pt x="13" y="25"/>
                    </a:lnTo>
                    <a:lnTo>
                      <a:pt x="12" y="25"/>
                    </a:lnTo>
                    <a:lnTo>
                      <a:pt x="10" y="25"/>
                    </a:lnTo>
                    <a:lnTo>
                      <a:pt x="8" y="25"/>
                    </a:lnTo>
                    <a:lnTo>
                      <a:pt x="6" y="25"/>
                    </a:lnTo>
                    <a:lnTo>
                      <a:pt x="4" y="25"/>
                    </a:lnTo>
                    <a:lnTo>
                      <a:pt x="2" y="25"/>
                    </a:lnTo>
                    <a:lnTo>
                      <a:pt x="2" y="27"/>
                    </a:lnTo>
                    <a:lnTo>
                      <a:pt x="2" y="29"/>
                    </a:lnTo>
                    <a:lnTo>
                      <a:pt x="2" y="31"/>
                    </a:lnTo>
                    <a:lnTo>
                      <a:pt x="0" y="31"/>
                    </a:lnTo>
                    <a:lnTo>
                      <a:pt x="0" y="32"/>
                    </a:lnTo>
                    <a:lnTo>
                      <a:pt x="0" y="34"/>
                    </a:lnTo>
                    <a:lnTo>
                      <a:pt x="0" y="36"/>
                    </a:lnTo>
                    <a:lnTo>
                      <a:pt x="0" y="38"/>
                    </a:lnTo>
                    <a:lnTo>
                      <a:pt x="0" y="40"/>
                    </a:lnTo>
                    <a:lnTo>
                      <a:pt x="0" y="42"/>
                    </a:lnTo>
                    <a:lnTo>
                      <a:pt x="0" y="44"/>
                    </a:lnTo>
                    <a:lnTo>
                      <a:pt x="2" y="44"/>
                    </a:lnTo>
                    <a:lnTo>
                      <a:pt x="2" y="42"/>
                    </a:lnTo>
                    <a:lnTo>
                      <a:pt x="2" y="40"/>
                    </a:lnTo>
                    <a:lnTo>
                      <a:pt x="2" y="38"/>
                    </a:lnTo>
                    <a:lnTo>
                      <a:pt x="2" y="36"/>
                    </a:lnTo>
                    <a:lnTo>
                      <a:pt x="2" y="34"/>
                    </a:lnTo>
                    <a:lnTo>
                      <a:pt x="2" y="32"/>
                    </a:lnTo>
                    <a:lnTo>
                      <a:pt x="4" y="31"/>
                    </a:lnTo>
                    <a:lnTo>
                      <a:pt x="6" y="31"/>
                    </a:lnTo>
                    <a:lnTo>
                      <a:pt x="8" y="29"/>
                    </a:lnTo>
                    <a:lnTo>
                      <a:pt x="10" y="29"/>
                    </a:lnTo>
                    <a:lnTo>
                      <a:pt x="12" y="29"/>
                    </a:lnTo>
                    <a:lnTo>
                      <a:pt x="13" y="29"/>
                    </a:lnTo>
                    <a:lnTo>
                      <a:pt x="15" y="29"/>
                    </a:lnTo>
                    <a:lnTo>
                      <a:pt x="17" y="29"/>
                    </a:lnTo>
                    <a:lnTo>
                      <a:pt x="19" y="29"/>
                    </a:lnTo>
                    <a:lnTo>
                      <a:pt x="21" y="29"/>
                    </a:lnTo>
                    <a:lnTo>
                      <a:pt x="23" y="29"/>
                    </a:lnTo>
                    <a:lnTo>
                      <a:pt x="27" y="29"/>
                    </a:lnTo>
                    <a:lnTo>
                      <a:pt x="29" y="29"/>
                    </a:lnTo>
                    <a:lnTo>
                      <a:pt x="33" y="29"/>
                    </a:lnTo>
                    <a:lnTo>
                      <a:pt x="35" y="29"/>
                    </a:lnTo>
                    <a:lnTo>
                      <a:pt x="37" y="27"/>
                    </a:lnTo>
                    <a:lnTo>
                      <a:pt x="40" y="27"/>
                    </a:lnTo>
                    <a:lnTo>
                      <a:pt x="42" y="27"/>
                    </a:lnTo>
                    <a:lnTo>
                      <a:pt x="46" y="25"/>
                    </a:lnTo>
                    <a:lnTo>
                      <a:pt x="48" y="23"/>
                    </a:lnTo>
                    <a:lnTo>
                      <a:pt x="52" y="23"/>
                    </a:lnTo>
                    <a:lnTo>
                      <a:pt x="54" y="21"/>
                    </a:lnTo>
                    <a:lnTo>
                      <a:pt x="58" y="19"/>
                    </a:lnTo>
                    <a:lnTo>
                      <a:pt x="61" y="17"/>
                    </a:lnTo>
                    <a:lnTo>
                      <a:pt x="63" y="17"/>
                    </a:lnTo>
                    <a:lnTo>
                      <a:pt x="67" y="15"/>
                    </a:lnTo>
                    <a:lnTo>
                      <a:pt x="71" y="13"/>
                    </a:lnTo>
                    <a:lnTo>
                      <a:pt x="75" y="11"/>
                    </a:lnTo>
                    <a:lnTo>
                      <a:pt x="81" y="9"/>
                    </a:lnTo>
                    <a:lnTo>
                      <a:pt x="84" y="9"/>
                    </a:lnTo>
                    <a:lnTo>
                      <a:pt x="90" y="7"/>
                    </a:lnTo>
                    <a:lnTo>
                      <a:pt x="94" y="7"/>
                    </a:lnTo>
                    <a:lnTo>
                      <a:pt x="100" y="6"/>
                    </a:lnTo>
                    <a:lnTo>
                      <a:pt x="104" y="6"/>
                    </a:lnTo>
                    <a:lnTo>
                      <a:pt x="111" y="6"/>
                    </a:lnTo>
                    <a:lnTo>
                      <a:pt x="117" y="6"/>
                    </a:lnTo>
                    <a:lnTo>
                      <a:pt x="125" y="4"/>
                    </a:lnTo>
                    <a:lnTo>
                      <a:pt x="131" y="4"/>
                    </a:lnTo>
                    <a:lnTo>
                      <a:pt x="136" y="4"/>
                    </a:lnTo>
                    <a:lnTo>
                      <a:pt x="144" y="4"/>
                    </a:lnTo>
                    <a:lnTo>
                      <a:pt x="150" y="6"/>
                    </a:lnTo>
                    <a:lnTo>
                      <a:pt x="157" y="6"/>
                    </a:lnTo>
                    <a:lnTo>
                      <a:pt x="161" y="6"/>
                    </a:lnTo>
                    <a:lnTo>
                      <a:pt x="165" y="6"/>
                    </a:lnTo>
                    <a:lnTo>
                      <a:pt x="169" y="7"/>
                    </a:lnTo>
                    <a:lnTo>
                      <a:pt x="173" y="7"/>
                    </a:lnTo>
                    <a:lnTo>
                      <a:pt x="175" y="7"/>
                    </a:lnTo>
                    <a:lnTo>
                      <a:pt x="179" y="9"/>
                    </a:lnTo>
                    <a:lnTo>
                      <a:pt x="182" y="9"/>
                    </a:lnTo>
                    <a:lnTo>
                      <a:pt x="186" y="11"/>
                    </a:lnTo>
                    <a:lnTo>
                      <a:pt x="190" y="11"/>
                    </a:lnTo>
                    <a:lnTo>
                      <a:pt x="194" y="13"/>
                    </a:lnTo>
                    <a:lnTo>
                      <a:pt x="196" y="15"/>
                    </a:lnTo>
                    <a:lnTo>
                      <a:pt x="200" y="15"/>
                    </a:lnTo>
                    <a:lnTo>
                      <a:pt x="203" y="17"/>
                    </a:lnTo>
                    <a:lnTo>
                      <a:pt x="205" y="17"/>
                    </a:lnTo>
                    <a:lnTo>
                      <a:pt x="209" y="19"/>
                    </a:lnTo>
                    <a:lnTo>
                      <a:pt x="213" y="21"/>
                    </a:lnTo>
                    <a:lnTo>
                      <a:pt x="228" y="29"/>
                    </a:lnTo>
                    <a:lnTo>
                      <a:pt x="230" y="29"/>
                    </a:lnTo>
                    <a:lnTo>
                      <a:pt x="230" y="31"/>
                    </a:lnTo>
                    <a:lnTo>
                      <a:pt x="228" y="32"/>
                    </a:lnTo>
                    <a:lnTo>
                      <a:pt x="234" y="32"/>
                    </a:lnTo>
                    <a:lnTo>
                      <a:pt x="240" y="32"/>
                    </a:lnTo>
                    <a:lnTo>
                      <a:pt x="246" y="34"/>
                    </a:lnTo>
                    <a:lnTo>
                      <a:pt x="249" y="34"/>
                    </a:lnTo>
                    <a:lnTo>
                      <a:pt x="255" y="34"/>
                    </a:lnTo>
                    <a:lnTo>
                      <a:pt x="261" y="34"/>
                    </a:lnTo>
                    <a:lnTo>
                      <a:pt x="267" y="34"/>
                    </a:lnTo>
                    <a:lnTo>
                      <a:pt x="271" y="34"/>
                    </a:lnTo>
                    <a:lnTo>
                      <a:pt x="278" y="36"/>
                    </a:lnTo>
                    <a:lnTo>
                      <a:pt x="284" y="36"/>
                    </a:lnTo>
                    <a:lnTo>
                      <a:pt x="290" y="38"/>
                    </a:lnTo>
                    <a:lnTo>
                      <a:pt x="296" y="40"/>
                    </a:lnTo>
                    <a:lnTo>
                      <a:pt x="301" y="42"/>
                    </a:lnTo>
                    <a:lnTo>
                      <a:pt x="305" y="46"/>
                    </a:lnTo>
                    <a:lnTo>
                      <a:pt x="311" y="48"/>
                    </a:lnTo>
                    <a:lnTo>
                      <a:pt x="317" y="52"/>
                    </a:lnTo>
                    <a:lnTo>
                      <a:pt x="319" y="50"/>
                    </a:lnTo>
                  </a:path>
                </a:pathLst>
              </a:custGeom>
              <a:noFill/>
              <a:ln w="3175">
                <a:solidFill>
                  <a:srgbClr val="5C6670"/>
                </a:solidFill>
                <a:round/>
                <a:headEnd/>
                <a:tailEnd/>
              </a:ln>
              <a:extLst>
                <a:ext uri="{909E8E84-426E-40DD-AFC4-6F175D3DCCD1}">
                  <a14:hiddenFill xmlns:a14="http://schemas.microsoft.com/office/drawing/2010/main">
                    <a:solidFill>
                      <a:srgbClr val="FFFFFF"/>
                    </a:solid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311" name="Freeform 148"/>
              <p:cNvSpPr>
                <a:spLocks/>
              </p:cNvSpPr>
              <p:nvPr/>
            </p:nvSpPr>
            <p:spPr bwMode="auto">
              <a:xfrm>
                <a:off x="1935" y="3589"/>
                <a:ext cx="319" cy="50"/>
              </a:xfrm>
              <a:custGeom>
                <a:avLst/>
                <a:gdLst>
                  <a:gd name="T0" fmla="*/ 307 w 319"/>
                  <a:gd name="T1" fmla="*/ 42 h 50"/>
                  <a:gd name="T2" fmla="*/ 292 w 319"/>
                  <a:gd name="T3" fmla="*/ 36 h 50"/>
                  <a:gd name="T4" fmla="*/ 282 w 319"/>
                  <a:gd name="T5" fmla="*/ 32 h 50"/>
                  <a:gd name="T6" fmla="*/ 274 w 319"/>
                  <a:gd name="T7" fmla="*/ 31 h 50"/>
                  <a:gd name="T8" fmla="*/ 257 w 319"/>
                  <a:gd name="T9" fmla="*/ 29 h 50"/>
                  <a:gd name="T10" fmla="*/ 238 w 319"/>
                  <a:gd name="T11" fmla="*/ 27 h 50"/>
                  <a:gd name="T12" fmla="*/ 221 w 319"/>
                  <a:gd name="T13" fmla="*/ 19 h 50"/>
                  <a:gd name="T14" fmla="*/ 202 w 319"/>
                  <a:gd name="T15" fmla="*/ 11 h 50"/>
                  <a:gd name="T16" fmla="*/ 179 w 319"/>
                  <a:gd name="T17" fmla="*/ 4 h 50"/>
                  <a:gd name="T18" fmla="*/ 154 w 319"/>
                  <a:gd name="T19" fmla="*/ 0 h 50"/>
                  <a:gd name="T20" fmla="*/ 131 w 319"/>
                  <a:gd name="T21" fmla="*/ 0 h 50"/>
                  <a:gd name="T22" fmla="*/ 109 w 319"/>
                  <a:gd name="T23" fmla="*/ 0 h 50"/>
                  <a:gd name="T24" fmla="*/ 92 w 319"/>
                  <a:gd name="T25" fmla="*/ 2 h 50"/>
                  <a:gd name="T26" fmla="*/ 77 w 319"/>
                  <a:gd name="T27" fmla="*/ 6 h 50"/>
                  <a:gd name="T28" fmla="*/ 56 w 319"/>
                  <a:gd name="T29" fmla="*/ 15 h 50"/>
                  <a:gd name="T30" fmla="*/ 44 w 319"/>
                  <a:gd name="T31" fmla="*/ 21 h 50"/>
                  <a:gd name="T32" fmla="*/ 33 w 319"/>
                  <a:gd name="T33" fmla="*/ 23 h 50"/>
                  <a:gd name="T34" fmla="*/ 19 w 319"/>
                  <a:gd name="T35" fmla="*/ 23 h 50"/>
                  <a:gd name="T36" fmla="*/ 12 w 319"/>
                  <a:gd name="T37" fmla="*/ 25 h 50"/>
                  <a:gd name="T38" fmla="*/ 6 w 319"/>
                  <a:gd name="T39" fmla="*/ 25 h 50"/>
                  <a:gd name="T40" fmla="*/ 2 w 319"/>
                  <a:gd name="T41" fmla="*/ 25 h 50"/>
                  <a:gd name="T42" fmla="*/ 2 w 319"/>
                  <a:gd name="T43" fmla="*/ 27 h 50"/>
                  <a:gd name="T44" fmla="*/ 0 w 319"/>
                  <a:gd name="T45" fmla="*/ 31 h 50"/>
                  <a:gd name="T46" fmla="*/ 0 w 319"/>
                  <a:gd name="T47" fmla="*/ 32 h 50"/>
                  <a:gd name="T48" fmla="*/ 0 w 319"/>
                  <a:gd name="T49" fmla="*/ 36 h 50"/>
                  <a:gd name="T50" fmla="*/ 0 w 319"/>
                  <a:gd name="T51" fmla="*/ 40 h 50"/>
                  <a:gd name="T52" fmla="*/ 2 w 319"/>
                  <a:gd name="T53" fmla="*/ 44 h 50"/>
                  <a:gd name="T54" fmla="*/ 2 w 319"/>
                  <a:gd name="T55" fmla="*/ 42 h 50"/>
                  <a:gd name="T56" fmla="*/ 2 w 319"/>
                  <a:gd name="T57" fmla="*/ 40 h 50"/>
                  <a:gd name="T58" fmla="*/ 2 w 319"/>
                  <a:gd name="T59" fmla="*/ 32 h 50"/>
                  <a:gd name="T60" fmla="*/ 10 w 319"/>
                  <a:gd name="T61" fmla="*/ 29 h 50"/>
                  <a:gd name="T62" fmla="*/ 15 w 319"/>
                  <a:gd name="T63" fmla="*/ 29 h 50"/>
                  <a:gd name="T64" fmla="*/ 23 w 319"/>
                  <a:gd name="T65" fmla="*/ 27 h 50"/>
                  <a:gd name="T66" fmla="*/ 35 w 319"/>
                  <a:gd name="T67" fmla="*/ 27 h 50"/>
                  <a:gd name="T68" fmla="*/ 46 w 319"/>
                  <a:gd name="T69" fmla="*/ 25 h 50"/>
                  <a:gd name="T70" fmla="*/ 58 w 319"/>
                  <a:gd name="T71" fmla="*/ 19 h 50"/>
                  <a:gd name="T72" fmla="*/ 71 w 319"/>
                  <a:gd name="T73" fmla="*/ 11 h 50"/>
                  <a:gd name="T74" fmla="*/ 90 w 319"/>
                  <a:gd name="T75" fmla="*/ 8 h 50"/>
                  <a:gd name="T76" fmla="*/ 111 w 319"/>
                  <a:gd name="T77" fmla="*/ 4 h 50"/>
                  <a:gd name="T78" fmla="*/ 136 w 319"/>
                  <a:gd name="T79" fmla="*/ 4 h 50"/>
                  <a:gd name="T80" fmla="*/ 161 w 319"/>
                  <a:gd name="T81" fmla="*/ 6 h 50"/>
                  <a:gd name="T82" fmla="*/ 175 w 319"/>
                  <a:gd name="T83" fmla="*/ 8 h 50"/>
                  <a:gd name="T84" fmla="*/ 190 w 319"/>
                  <a:gd name="T85" fmla="*/ 11 h 50"/>
                  <a:gd name="T86" fmla="*/ 203 w 319"/>
                  <a:gd name="T87" fmla="*/ 15 h 50"/>
                  <a:gd name="T88" fmla="*/ 228 w 319"/>
                  <a:gd name="T89" fmla="*/ 27 h 50"/>
                  <a:gd name="T90" fmla="*/ 230 w 319"/>
                  <a:gd name="T91" fmla="*/ 29 h 50"/>
                  <a:gd name="T92" fmla="*/ 230 w 319"/>
                  <a:gd name="T93" fmla="*/ 29 h 50"/>
                  <a:gd name="T94" fmla="*/ 228 w 319"/>
                  <a:gd name="T95" fmla="*/ 31 h 50"/>
                  <a:gd name="T96" fmla="*/ 228 w 319"/>
                  <a:gd name="T97" fmla="*/ 32 h 50"/>
                  <a:gd name="T98" fmla="*/ 249 w 319"/>
                  <a:gd name="T99" fmla="*/ 32 h 50"/>
                  <a:gd name="T100" fmla="*/ 271 w 319"/>
                  <a:gd name="T101" fmla="*/ 34 h 50"/>
                  <a:gd name="T102" fmla="*/ 296 w 319"/>
                  <a:gd name="T103" fmla="*/ 40 h 50"/>
                  <a:gd name="T104" fmla="*/ 317 w 319"/>
                  <a:gd name="T105" fmla="*/ 50 h 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19"/>
                  <a:gd name="T160" fmla="*/ 0 h 50"/>
                  <a:gd name="T161" fmla="*/ 319 w 319"/>
                  <a:gd name="T162" fmla="*/ 50 h 5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19" h="50">
                    <a:moveTo>
                      <a:pt x="319" y="50"/>
                    </a:moveTo>
                    <a:lnTo>
                      <a:pt x="315" y="46"/>
                    </a:lnTo>
                    <a:lnTo>
                      <a:pt x="311" y="44"/>
                    </a:lnTo>
                    <a:lnTo>
                      <a:pt x="307" y="42"/>
                    </a:lnTo>
                    <a:lnTo>
                      <a:pt x="303" y="40"/>
                    </a:lnTo>
                    <a:lnTo>
                      <a:pt x="299" y="38"/>
                    </a:lnTo>
                    <a:lnTo>
                      <a:pt x="296" y="36"/>
                    </a:lnTo>
                    <a:lnTo>
                      <a:pt x="292" y="36"/>
                    </a:lnTo>
                    <a:lnTo>
                      <a:pt x="288" y="34"/>
                    </a:lnTo>
                    <a:lnTo>
                      <a:pt x="286" y="34"/>
                    </a:lnTo>
                    <a:lnTo>
                      <a:pt x="284" y="32"/>
                    </a:lnTo>
                    <a:lnTo>
                      <a:pt x="282" y="32"/>
                    </a:lnTo>
                    <a:lnTo>
                      <a:pt x="280" y="32"/>
                    </a:lnTo>
                    <a:lnTo>
                      <a:pt x="278" y="32"/>
                    </a:lnTo>
                    <a:lnTo>
                      <a:pt x="276" y="31"/>
                    </a:lnTo>
                    <a:lnTo>
                      <a:pt x="274" y="31"/>
                    </a:lnTo>
                    <a:lnTo>
                      <a:pt x="273" y="31"/>
                    </a:lnTo>
                    <a:lnTo>
                      <a:pt x="267" y="31"/>
                    </a:lnTo>
                    <a:lnTo>
                      <a:pt x="263" y="31"/>
                    </a:lnTo>
                    <a:lnTo>
                      <a:pt x="257" y="29"/>
                    </a:lnTo>
                    <a:lnTo>
                      <a:pt x="253" y="29"/>
                    </a:lnTo>
                    <a:lnTo>
                      <a:pt x="248" y="29"/>
                    </a:lnTo>
                    <a:lnTo>
                      <a:pt x="244" y="27"/>
                    </a:lnTo>
                    <a:lnTo>
                      <a:pt x="238" y="27"/>
                    </a:lnTo>
                    <a:lnTo>
                      <a:pt x="232" y="25"/>
                    </a:lnTo>
                    <a:lnTo>
                      <a:pt x="228" y="23"/>
                    </a:lnTo>
                    <a:lnTo>
                      <a:pt x="225" y="21"/>
                    </a:lnTo>
                    <a:lnTo>
                      <a:pt x="221" y="19"/>
                    </a:lnTo>
                    <a:lnTo>
                      <a:pt x="215" y="17"/>
                    </a:lnTo>
                    <a:lnTo>
                      <a:pt x="211" y="15"/>
                    </a:lnTo>
                    <a:lnTo>
                      <a:pt x="207" y="13"/>
                    </a:lnTo>
                    <a:lnTo>
                      <a:pt x="202" y="11"/>
                    </a:lnTo>
                    <a:lnTo>
                      <a:pt x="198" y="9"/>
                    </a:lnTo>
                    <a:lnTo>
                      <a:pt x="192" y="8"/>
                    </a:lnTo>
                    <a:lnTo>
                      <a:pt x="184" y="6"/>
                    </a:lnTo>
                    <a:lnTo>
                      <a:pt x="179" y="4"/>
                    </a:lnTo>
                    <a:lnTo>
                      <a:pt x="173" y="2"/>
                    </a:lnTo>
                    <a:lnTo>
                      <a:pt x="165" y="2"/>
                    </a:lnTo>
                    <a:lnTo>
                      <a:pt x="159" y="0"/>
                    </a:lnTo>
                    <a:lnTo>
                      <a:pt x="154" y="0"/>
                    </a:lnTo>
                    <a:lnTo>
                      <a:pt x="146" y="0"/>
                    </a:lnTo>
                    <a:lnTo>
                      <a:pt x="140" y="0"/>
                    </a:lnTo>
                    <a:lnTo>
                      <a:pt x="136" y="0"/>
                    </a:lnTo>
                    <a:lnTo>
                      <a:pt x="131" y="0"/>
                    </a:lnTo>
                    <a:lnTo>
                      <a:pt x="125" y="0"/>
                    </a:lnTo>
                    <a:lnTo>
                      <a:pt x="121" y="0"/>
                    </a:lnTo>
                    <a:lnTo>
                      <a:pt x="115" y="0"/>
                    </a:lnTo>
                    <a:lnTo>
                      <a:pt x="109" y="0"/>
                    </a:lnTo>
                    <a:lnTo>
                      <a:pt x="106" y="0"/>
                    </a:lnTo>
                    <a:lnTo>
                      <a:pt x="102" y="0"/>
                    </a:lnTo>
                    <a:lnTo>
                      <a:pt x="98" y="2"/>
                    </a:lnTo>
                    <a:lnTo>
                      <a:pt x="92" y="2"/>
                    </a:lnTo>
                    <a:lnTo>
                      <a:pt x="88" y="4"/>
                    </a:lnTo>
                    <a:lnTo>
                      <a:pt x="84" y="4"/>
                    </a:lnTo>
                    <a:lnTo>
                      <a:pt x="81" y="6"/>
                    </a:lnTo>
                    <a:lnTo>
                      <a:pt x="77" y="6"/>
                    </a:lnTo>
                    <a:lnTo>
                      <a:pt x="73" y="8"/>
                    </a:lnTo>
                    <a:lnTo>
                      <a:pt x="61" y="13"/>
                    </a:lnTo>
                    <a:lnTo>
                      <a:pt x="60" y="13"/>
                    </a:lnTo>
                    <a:lnTo>
                      <a:pt x="56" y="15"/>
                    </a:lnTo>
                    <a:lnTo>
                      <a:pt x="54" y="17"/>
                    </a:lnTo>
                    <a:lnTo>
                      <a:pt x="50" y="19"/>
                    </a:lnTo>
                    <a:lnTo>
                      <a:pt x="48" y="19"/>
                    </a:lnTo>
                    <a:lnTo>
                      <a:pt x="44" y="21"/>
                    </a:lnTo>
                    <a:lnTo>
                      <a:pt x="40" y="21"/>
                    </a:lnTo>
                    <a:lnTo>
                      <a:pt x="38" y="23"/>
                    </a:lnTo>
                    <a:lnTo>
                      <a:pt x="35" y="23"/>
                    </a:lnTo>
                    <a:lnTo>
                      <a:pt x="33" y="23"/>
                    </a:lnTo>
                    <a:lnTo>
                      <a:pt x="29" y="23"/>
                    </a:lnTo>
                    <a:lnTo>
                      <a:pt x="25" y="23"/>
                    </a:lnTo>
                    <a:lnTo>
                      <a:pt x="23" y="23"/>
                    </a:lnTo>
                    <a:lnTo>
                      <a:pt x="19" y="23"/>
                    </a:lnTo>
                    <a:lnTo>
                      <a:pt x="17" y="25"/>
                    </a:lnTo>
                    <a:lnTo>
                      <a:pt x="13" y="25"/>
                    </a:lnTo>
                    <a:lnTo>
                      <a:pt x="12" y="25"/>
                    </a:lnTo>
                    <a:lnTo>
                      <a:pt x="10" y="25"/>
                    </a:lnTo>
                    <a:lnTo>
                      <a:pt x="8" y="25"/>
                    </a:lnTo>
                    <a:lnTo>
                      <a:pt x="6" y="25"/>
                    </a:lnTo>
                    <a:lnTo>
                      <a:pt x="4" y="25"/>
                    </a:lnTo>
                    <a:lnTo>
                      <a:pt x="2" y="25"/>
                    </a:lnTo>
                    <a:lnTo>
                      <a:pt x="2" y="27"/>
                    </a:lnTo>
                    <a:lnTo>
                      <a:pt x="2" y="29"/>
                    </a:lnTo>
                    <a:lnTo>
                      <a:pt x="0" y="31"/>
                    </a:lnTo>
                    <a:lnTo>
                      <a:pt x="0" y="32"/>
                    </a:lnTo>
                    <a:lnTo>
                      <a:pt x="0" y="34"/>
                    </a:lnTo>
                    <a:lnTo>
                      <a:pt x="0" y="36"/>
                    </a:lnTo>
                    <a:lnTo>
                      <a:pt x="0" y="38"/>
                    </a:lnTo>
                    <a:lnTo>
                      <a:pt x="0" y="40"/>
                    </a:lnTo>
                    <a:lnTo>
                      <a:pt x="0" y="42"/>
                    </a:lnTo>
                    <a:lnTo>
                      <a:pt x="0" y="44"/>
                    </a:lnTo>
                    <a:lnTo>
                      <a:pt x="2" y="44"/>
                    </a:lnTo>
                    <a:lnTo>
                      <a:pt x="2" y="42"/>
                    </a:lnTo>
                    <a:lnTo>
                      <a:pt x="2" y="40"/>
                    </a:lnTo>
                    <a:lnTo>
                      <a:pt x="2" y="38"/>
                    </a:lnTo>
                    <a:lnTo>
                      <a:pt x="2" y="36"/>
                    </a:lnTo>
                    <a:lnTo>
                      <a:pt x="2" y="34"/>
                    </a:lnTo>
                    <a:lnTo>
                      <a:pt x="2" y="32"/>
                    </a:lnTo>
                    <a:lnTo>
                      <a:pt x="4" y="31"/>
                    </a:lnTo>
                    <a:lnTo>
                      <a:pt x="6" y="29"/>
                    </a:lnTo>
                    <a:lnTo>
                      <a:pt x="8" y="29"/>
                    </a:lnTo>
                    <a:lnTo>
                      <a:pt x="10" y="29"/>
                    </a:lnTo>
                    <a:lnTo>
                      <a:pt x="12" y="29"/>
                    </a:lnTo>
                    <a:lnTo>
                      <a:pt x="13" y="29"/>
                    </a:lnTo>
                    <a:lnTo>
                      <a:pt x="15" y="29"/>
                    </a:lnTo>
                    <a:lnTo>
                      <a:pt x="17" y="27"/>
                    </a:lnTo>
                    <a:lnTo>
                      <a:pt x="19" y="27"/>
                    </a:lnTo>
                    <a:lnTo>
                      <a:pt x="21" y="27"/>
                    </a:lnTo>
                    <a:lnTo>
                      <a:pt x="23" y="27"/>
                    </a:lnTo>
                    <a:lnTo>
                      <a:pt x="27" y="27"/>
                    </a:lnTo>
                    <a:lnTo>
                      <a:pt x="29" y="27"/>
                    </a:lnTo>
                    <a:lnTo>
                      <a:pt x="33" y="27"/>
                    </a:lnTo>
                    <a:lnTo>
                      <a:pt x="35" y="27"/>
                    </a:lnTo>
                    <a:lnTo>
                      <a:pt x="37" y="27"/>
                    </a:lnTo>
                    <a:lnTo>
                      <a:pt x="40" y="27"/>
                    </a:lnTo>
                    <a:lnTo>
                      <a:pt x="42" y="25"/>
                    </a:lnTo>
                    <a:lnTo>
                      <a:pt x="46" y="25"/>
                    </a:lnTo>
                    <a:lnTo>
                      <a:pt x="48" y="23"/>
                    </a:lnTo>
                    <a:lnTo>
                      <a:pt x="52" y="21"/>
                    </a:lnTo>
                    <a:lnTo>
                      <a:pt x="54" y="19"/>
                    </a:lnTo>
                    <a:lnTo>
                      <a:pt x="58" y="19"/>
                    </a:lnTo>
                    <a:lnTo>
                      <a:pt x="61" y="17"/>
                    </a:lnTo>
                    <a:lnTo>
                      <a:pt x="63" y="15"/>
                    </a:lnTo>
                    <a:lnTo>
                      <a:pt x="67" y="13"/>
                    </a:lnTo>
                    <a:lnTo>
                      <a:pt x="71" y="11"/>
                    </a:lnTo>
                    <a:lnTo>
                      <a:pt x="75" y="11"/>
                    </a:lnTo>
                    <a:lnTo>
                      <a:pt x="81" y="9"/>
                    </a:lnTo>
                    <a:lnTo>
                      <a:pt x="84" y="8"/>
                    </a:lnTo>
                    <a:lnTo>
                      <a:pt x="90" y="8"/>
                    </a:lnTo>
                    <a:lnTo>
                      <a:pt x="94" y="6"/>
                    </a:lnTo>
                    <a:lnTo>
                      <a:pt x="100" y="6"/>
                    </a:lnTo>
                    <a:lnTo>
                      <a:pt x="104" y="4"/>
                    </a:lnTo>
                    <a:lnTo>
                      <a:pt x="111" y="4"/>
                    </a:lnTo>
                    <a:lnTo>
                      <a:pt x="117" y="4"/>
                    </a:lnTo>
                    <a:lnTo>
                      <a:pt x="125" y="4"/>
                    </a:lnTo>
                    <a:lnTo>
                      <a:pt x="131" y="4"/>
                    </a:lnTo>
                    <a:lnTo>
                      <a:pt x="136" y="4"/>
                    </a:lnTo>
                    <a:lnTo>
                      <a:pt x="144" y="4"/>
                    </a:lnTo>
                    <a:lnTo>
                      <a:pt x="150" y="4"/>
                    </a:lnTo>
                    <a:lnTo>
                      <a:pt x="157" y="4"/>
                    </a:lnTo>
                    <a:lnTo>
                      <a:pt x="161" y="6"/>
                    </a:lnTo>
                    <a:lnTo>
                      <a:pt x="165" y="6"/>
                    </a:lnTo>
                    <a:lnTo>
                      <a:pt x="169" y="6"/>
                    </a:lnTo>
                    <a:lnTo>
                      <a:pt x="173" y="6"/>
                    </a:lnTo>
                    <a:lnTo>
                      <a:pt x="175" y="8"/>
                    </a:lnTo>
                    <a:lnTo>
                      <a:pt x="179" y="8"/>
                    </a:lnTo>
                    <a:lnTo>
                      <a:pt x="182" y="9"/>
                    </a:lnTo>
                    <a:lnTo>
                      <a:pt x="186" y="9"/>
                    </a:lnTo>
                    <a:lnTo>
                      <a:pt x="190" y="11"/>
                    </a:lnTo>
                    <a:lnTo>
                      <a:pt x="194" y="11"/>
                    </a:lnTo>
                    <a:lnTo>
                      <a:pt x="196" y="13"/>
                    </a:lnTo>
                    <a:lnTo>
                      <a:pt x="200" y="15"/>
                    </a:lnTo>
                    <a:lnTo>
                      <a:pt x="203" y="15"/>
                    </a:lnTo>
                    <a:lnTo>
                      <a:pt x="205" y="17"/>
                    </a:lnTo>
                    <a:lnTo>
                      <a:pt x="209" y="19"/>
                    </a:lnTo>
                    <a:lnTo>
                      <a:pt x="213" y="19"/>
                    </a:lnTo>
                    <a:lnTo>
                      <a:pt x="228" y="27"/>
                    </a:lnTo>
                    <a:lnTo>
                      <a:pt x="230" y="29"/>
                    </a:lnTo>
                    <a:lnTo>
                      <a:pt x="230" y="31"/>
                    </a:lnTo>
                    <a:lnTo>
                      <a:pt x="228" y="31"/>
                    </a:lnTo>
                    <a:lnTo>
                      <a:pt x="228" y="32"/>
                    </a:lnTo>
                    <a:lnTo>
                      <a:pt x="234" y="32"/>
                    </a:lnTo>
                    <a:lnTo>
                      <a:pt x="240" y="32"/>
                    </a:lnTo>
                    <a:lnTo>
                      <a:pt x="246" y="32"/>
                    </a:lnTo>
                    <a:lnTo>
                      <a:pt x="249" y="32"/>
                    </a:lnTo>
                    <a:lnTo>
                      <a:pt x="255" y="32"/>
                    </a:lnTo>
                    <a:lnTo>
                      <a:pt x="261" y="32"/>
                    </a:lnTo>
                    <a:lnTo>
                      <a:pt x="267" y="34"/>
                    </a:lnTo>
                    <a:lnTo>
                      <a:pt x="271" y="34"/>
                    </a:lnTo>
                    <a:lnTo>
                      <a:pt x="278" y="34"/>
                    </a:lnTo>
                    <a:lnTo>
                      <a:pt x="284" y="36"/>
                    </a:lnTo>
                    <a:lnTo>
                      <a:pt x="290" y="38"/>
                    </a:lnTo>
                    <a:lnTo>
                      <a:pt x="296" y="40"/>
                    </a:lnTo>
                    <a:lnTo>
                      <a:pt x="301" y="42"/>
                    </a:lnTo>
                    <a:lnTo>
                      <a:pt x="305" y="44"/>
                    </a:lnTo>
                    <a:lnTo>
                      <a:pt x="311" y="48"/>
                    </a:lnTo>
                    <a:lnTo>
                      <a:pt x="317" y="50"/>
                    </a:lnTo>
                    <a:lnTo>
                      <a:pt x="319" y="50"/>
                    </a:lnTo>
                    <a:close/>
                  </a:path>
                </a:pathLst>
              </a:custGeom>
              <a:solidFill>
                <a:srgbClr val="757F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312" name="Freeform 149"/>
              <p:cNvSpPr>
                <a:spLocks/>
              </p:cNvSpPr>
              <p:nvPr/>
            </p:nvSpPr>
            <p:spPr bwMode="auto">
              <a:xfrm>
                <a:off x="1935" y="3589"/>
                <a:ext cx="319" cy="50"/>
              </a:xfrm>
              <a:custGeom>
                <a:avLst/>
                <a:gdLst>
                  <a:gd name="T0" fmla="*/ 307 w 319"/>
                  <a:gd name="T1" fmla="*/ 42 h 50"/>
                  <a:gd name="T2" fmla="*/ 292 w 319"/>
                  <a:gd name="T3" fmla="*/ 36 h 50"/>
                  <a:gd name="T4" fmla="*/ 282 w 319"/>
                  <a:gd name="T5" fmla="*/ 32 h 50"/>
                  <a:gd name="T6" fmla="*/ 274 w 319"/>
                  <a:gd name="T7" fmla="*/ 31 h 50"/>
                  <a:gd name="T8" fmla="*/ 257 w 319"/>
                  <a:gd name="T9" fmla="*/ 29 h 50"/>
                  <a:gd name="T10" fmla="*/ 238 w 319"/>
                  <a:gd name="T11" fmla="*/ 27 h 50"/>
                  <a:gd name="T12" fmla="*/ 221 w 319"/>
                  <a:gd name="T13" fmla="*/ 19 h 50"/>
                  <a:gd name="T14" fmla="*/ 202 w 319"/>
                  <a:gd name="T15" fmla="*/ 11 h 50"/>
                  <a:gd name="T16" fmla="*/ 179 w 319"/>
                  <a:gd name="T17" fmla="*/ 4 h 50"/>
                  <a:gd name="T18" fmla="*/ 154 w 319"/>
                  <a:gd name="T19" fmla="*/ 0 h 50"/>
                  <a:gd name="T20" fmla="*/ 131 w 319"/>
                  <a:gd name="T21" fmla="*/ 0 h 50"/>
                  <a:gd name="T22" fmla="*/ 109 w 319"/>
                  <a:gd name="T23" fmla="*/ 0 h 50"/>
                  <a:gd name="T24" fmla="*/ 92 w 319"/>
                  <a:gd name="T25" fmla="*/ 2 h 50"/>
                  <a:gd name="T26" fmla="*/ 77 w 319"/>
                  <a:gd name="T27" fmla="*/ 6 h 50"/>
                  <a:gd name="T28" fmla="*/ 56 w 319"/>
                  <a:gd name="T29" fmla="*/ 15 h 50"/>
                  <a:gd name="T30" fmla="*/ 44 w 319"/>
                  <a:gd name="T31" fmla="*/ 21 h 50"/>
                  <a:gd name="T32" fmla="*/ 33 w 319"/>
                  <a:gd name="T33" fmla="*/ 23 h 50"/>
                  <a:gd name="T34" fmla="*/ 19 w 319"/>
                  <a:gd name="T35" fmla="*/ 23 h 50"/>
                  <a:gd name="T36" fmla="*/ 12 w 319"/>
                  <a:gd name="T37" fmla="*/ 25 h 50"/>
                  <a:gd name="T38" fmla="*/ 6 w 319"/>
                  <a:gd name="T39" fmla="*/ 25 h 50"/>
                  <a:gd name="T40" fmla="*/ 2 w 319"/>
                  <a:gd name="T41" fmla="*/ 25 h 50"/>
                  <a:gd name="T42" fmla="*/ 2 w 319"/>
                  <a:gd name="T43" fmla="*/ 27 h 50"/>
                  <a:gd name="T44" fmla="*/ 0 w 319"/>
                  <a:gd name="T45" fmla="*/ 31 h 50"/>
                  <a:gd name="T46" fmla="*/ 0 w 319"/>
                  <a:gd name="T47" fmla="*/ 32 h 50"/>
                  <a:gd name="T48" fmla="*/ 0 w 319"/>
                  <a:gd name="T49" fmla="*/ 36 h 50"/>
                  <a:gd name="T50" fmla="*/ 0 w 319"/>
                  <a:gd name="T51" fmla="*/ 40 h 50"/>
                  <a:gd name="T52" fmla="*/ 2 w 319"/>
                  <a:gd name="T53" fmla="*/ 44 h 50"/>
                  <a:gd name="T54" fmla="*/ 2 w 319"/>
                  <a:gd name="T55" fmla="*/ 42 h 50"/>
                  <a:gd name="T56" fmla="*/ 2 w 319"/>
                  <a:gd name="T57" fmla="*/ 40 h 50"/>
                  <a:gd name="T58" fmla="*/ 2 w 319"/>
                  <a:gd name="T59" fmla="*/ 32 h 50"/>
                  <a:gd name="T60" fmla="*/ 10 w 319"/>
                  <a:gd name="T61" fmla="*/ 29 h 50"/>
                  <a:gd name="T62" fmla="*/ 15 w 319"/>
                  <a:gd name="T63" fmla="*/ 29 h 50"/>
                  <a:gd name="T64" fmla="*/ 23 w 319"/>
                  <a:gd name="T65" fmla="*/ 27 h 50"/>
                  <a:gd name="T66" fmla="*/ 35 w 319"/>
                  <a:gd name="T67" fmla="*/ 27 h 50"/>
                  <a:gd name="T68" fmla="*/ 46 w 319"/>
                  <a:gd name="T69" fmla="*/ 25 h 50"/>
                  <a:gd name="T70" fmla="*/ 58 w 319"/>
                  <a:gd name="T71" fmla="*/ 19 h 50"/>
                  <a:gd name="T72" fmla="*/ 71 w 319"/>
                  <a:gd name="T73" fmla="*/ 11 h 50"/>
                  <a:gd name="T74" fmla="*/ 90 w 319"/>
                  <a:gd name="T75" fmla="*/ 8 h 50"/>
                  <a:gd name="T76" fmla="*/ 111 w 319"/>
                  <a:gd name="T77" fmla="*/ 4 h 50"/>
                  <a:gd name="T78" fmla="*/ 136 w 319"/>
                  <a:gd name="T79" fmla="*/ 4 h 50"/>
                  <a:gd name="T80" fmla="*/ 161 w 319"/>
                  <a:gd name="T81" fmla="*/ 6 h 50"/>
                  <a:gd name="T82" fmla="*/ 175 w 319"/>
                  <a:gd name="T83" fmla="*/ 8 h 50"/>
                  <a:gd name="T84" fmla="*/ 190 w 319"/>
                  <a:gd name="T85" fmla="*/ 11 h 50"/>
                  <a:gd name="T86" fmla="*/ 203 w 319"/>
                  <a:gd name="T87" fmla="*/ 15 h 50"/>
                  <a:gd name="T88" fmla="*/ 228 w 319"/>
                  <a:gd name="T89" fmla="*/ 27 h 50"/>
                  <a:gd name="T90" fmla="*/ 230 w 319"/>
                  <a:gd name="T91" fmla="*/ 29 h 50"/>
                  <a:gd name="T92" fmla="*/ 230 w 319"/>
                  <a:gd name="T93" fmla="*/ 29 h 50"/>
                  <a:gd name="T94" fmla="*/ 228 w 319"/>
                  <a:gd name="T95" fmla="*/ 31 h 50"/>
                  <a:gd name="T96" fmla="*/ 228 w 319"/>
                  <a:gd name="T97" fmla="*/ 32 h 50"/>
                  <a:gd name="T98" fmla="*/ 249 w 319"/>
                  <a:gd name="T99" fmla="*/ 32 h 50"/>
                  <a:gd name="T100" fmla="*/ 271 w 319"/>
                  <a:gd name="T101" fmla="*/ 34 h 50"/>
                  <a:gd name="T102" fmla="*/ 296 w 319"/>
                  <a:gd name="T103" fmla="*/ 40 h 50"/>
                  <a:gd name="T104" fmla="*/ 317 w 319"/>
                  <a:gd name="T105" fmla="*/ 50 h 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19"/>
                  <a:gd name="T160" fmla="*/ 0 h 50"/>
                  <a:gd name="T161" fmla="*/ 319 w 319"/>
                  <a:gd name="T162" fmla="*/ 50 h 5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19" h="50">
                    <a:moveTo>
                      <a:pt x="319" y="50"/>
                    </a:moveTo>
                    <a:lnTo>
                      <a:pt x="315" y="46"/>
                    </a:lnTo>
                    <a:lnTo>
                      <a:pt x="311" y="44"/>
                    </a:lnTo>
                    <a:lnTo>
                      <a:pt x="307" y="42"/>
                    </a:lnTo>
                    <a:lnTo>
                      <a:pt x="303" y="40"/>
                    </a:lnTo>
                    <a:lnTo>
                      <a:pt x="299" y="38"/>
                    </a:lnTo>
                    <a:lnTo>
                      <a:pt x="296" y="36"/>
                    </a:lnTo>
                    <a:lnTo>
                      <a:pt x="292" y="36"/>
                    </a:lnTo>
                    <a:lnTo>
                      <a:pt x="288" y="34"/>
                    </a:lnTo>
                    <a:lnTo>
                      <a:pt x="286" y="34"/>
                    </a:lnTo>
                    <a:lnTo>
                      <a:pt x="284" y="32"/>
                    </a:lnTo>
                    <a:lnTo>
                      <a:pt x="282" y="32"/>
                    </a:lnTo>
                    <a:lnTo>
                      <a:pt x="280" y="32"/>
                    </a:lnTo>
                    <a:lnTo>
                      <a:pt x="278" y="32"/>
                    </a:lnTo>
                    <a:lnTo>
                      <a:pt x="276" y="31"/>
                    </a:lnTo>
                    <a:lnTo>
                      <a:pt x="274" y="31"/>
                    </a:lnTo>
                    <a:lnTo>
                      <a:pt x="273" y="31"/>
                    </a:lnTo>
                    <a:lnTo>
                      <a:pt x="267" y="31"/>
                    </a:lnTo>
                    <a:lnTo>
                      <a:pt x="263" y="31"/>
                    </a:lnTo>
                    <a:lnTo>
                      <a:pt x="257" y="29"/>
                    </a:lnTo>
                    <a:lnTo>
                      <a:pt x="253" y="29"/>
                    </a:lnTo>
                    <a:lnTo>
                      <a:pt x="248" y="29"/>
                    </a:lnTo>
                    <a:lnTo>
                      <a:pt x="244" y="27"/>
                    </a:lnTo>
                    <a:lnTo>
                      <a:pt x="238" y="27"/>
                    </a:lnTo>
                    <a:lnTo>
                      <a:pt x="232" y="25"/>
                    </a:lnTo>
                    <a:lnTo>
                      <a:pt x="228" y="23"/>
                    </a:lnTo>
                    <a:lnTo>
                      <a:pt x="225" y="21"/>
                    </a:lnTo>
                    <a:lnTo>
                      <a:pt x="221" y="19"/>
                    </a:lnTo>
                    <a:lnTo>
                      <a:pt x="215" y="17"/>
                    </a:lnTo>
                    <a:lnTo>
                      <a:pt x="211" y="15"/>
                    </a:lnTo>
                    <a:lnTo>
                      <a:pt x="207" y="13"/>
                    </a:lnTo>
                    <a:lnTo>
                      <a:pt x="202" y="11"/>
                    </a:lnTo>
                    <a:lnTo>
                      <a:pt x="198" y="9"/>
                    </a:lnTo>
                    <a:lnTo>
                      <a:pt x="192" y="8"/>
                    </a:lnTo>
                    <a:lnTo>
                      <a:pt x="184" y="6"/>
                    </a:lnTo>
                    <a:lnTo>
                      <a:pt x="179" y="4"/>
                    </a:lnTo>
                    <a:lnTo>
                      <a:pt x="173" y="2"/>
                    </a:lnTo>
                    <a:lnTo>
                      <a:pt x="165" y="2"/>
                    </a:lnTo>
                    <a:lnTo>
                      <a:pt x="159" y="0"/>
                    </a:lnTo>
                    <a:lnTo>
                      <a:pt x="154" y="0"/>
                    </a:lnTo>
                    <a:lnTo>
                      <a:pt x="146" y="0"/>
                    </a:lnTo>
                    <a:lnTo>
                      <a:pt x="140" y="0"/>
                    </a:lnTo>
                    <a:lnTo>
                      <a:pt x="136" y="0"/>
                    </a:lnTo>
                    <a:lnTo>
                      <a:pt x="131" y="0"/>
                    </a:lnTo>
                    <a:lnTo>
                      <a:pt x="125" y="0"/>
                    </a:lnTo>
                    <a:lnTo>
                      <a:pt x="121" y="0"/>
                    </a:lnTo>
                    <a:lnTo>
                      <a:pt x="115" y="0"/>
                    </a:lnTo>
                    <a:lnTo>
                      <a:pt x="109" y="0"/>
                    </a:lnTo>
                    <a:lnTo>
                      <a:pt x="106" y="0"/>
                    </a:lnTo>
                    <a:lnTo>
                      <a:pt x="102" y="0"/>
                    </a:lnTo>
                    <a:lnTo>
                      <a:pt x="98" y="2"/>
                    </a:lnTo>
                    <a:lnTo>
                      <a:pt x="92" y="2"/>
                    </a:lnTo>
                    <a:lnTo>
                      <a:pt x="88" y="4"/>
                    </a:lnTo>
                    <a:lnTo>
                      <a:pt x="84" y="4"/>
                    </a:lnTo>
                    <a:lnTo>
                      <a:pt x="81" y="6"/>
                    </a:lnTo>
                    <a:lnTo>
                      <a:pt x="77" y="6"/>
                    </a:lnTo>
                    <a:lnTo>
                      <a:pt x="73" y="8"/>
                    </a:lnTo>
                    <a:lnTo>
                      <a:pt x="61" y="13"/>
                    </a:lnTo>
                    <a:lnTo>
                      <a:pt x="60" y="13"/>
                    </a:lnTo>
                    <a:lnTo>
                      <a:pt x="56" y="15"/>
                    </a:lnTo>
                    <a:lnTo>
                      <a:pt x="54" y="17"/>
                    </a:lnTo>
                    <a:lnTo>
                      <a:pt x="50" y="19"/>
                    </a:lnTo>
                    <a:lnTo>
                      <a:pt x="48" y="19"/>
                    </a:lnTo>
                    <a:lnTo>
                      <a:pt x="44" y="21"/>
                    </a:lnTo>
                    <a:lnTo>
                      <a:pt x="40" y="21"/>
                    </a:lnTo>
                    <a:lnTo>
                      <a:pt x="38" y="23"/>
                    </a:lnTo>
                    <a:lnTo>
                      <a:pt x="35" y="23"/>
                    </a:lnTo>
                    <a:lnTo>
                      <a:pt x="33" y="23"/>
                    </a:lnTo>
                    <a:lnTo>
                      <a:pt x="29" y="23"/>
                    </a:lnTo>
                    <a:lnTo>
                      <a:pt x="25" y="23"/>
                    </a:lnTo>
                    <a:lnTo>
                      <a:pt x="23" y="23"/>
                    </a:lnTo>
                    <a:lnTo>
                      <a:pt x="19" y="23"/>
                    </a:lnTo>
                    <a:lnTo>
                      <a:pt x="17" y="25"/>
                    </a:lnTo>
                    <a:lnTo>
                      <a:pt x="13" y="25"/>
                    </a:lnTo>
                    <a:lnTo>
                      <a:pt x="12" y="25"/>
                    </a:lnTo>
                    <a:lnTo>
                      <a:pt x="10" y="25"/>
                    </a:lnTo>
                    <a:lnTo>
                      <a:pt x="8" y="25"/>
                    </a:lnTo>
                    <a:lnTo>
                      <a:pt x="6" y="25"/>
                    </a:lnTo>
                    <a:lnTo>
                      <a:pt x="4" y="25"/>
                    </a:lnTo>
                    <a:lnTo>
                      <a:pt x="2" y="25"/>
                    </a:lnTo>
                    <a:lnTo>
                      <a:pt x="2" y="27"/>
                    </a:lnTo>
                    <a:lnTo>
                      <a:pt x="2" y="29"/>
                    </a:lnTo>
                    <a:lnTo>
                      <a:pt x="0" y="31"/>
                    </a:lnTo>
                    <a:lnTo>
                      <a:pt x="0" y="32"/>
                    </a:lnTo>
                    <a:lnTo>
                      <a:pt x="0" y="34"/>
                    </a:lnTo>
                    <a:lnTo>
                      <a:pt x="0" y="36"/>
                    </a:lnTo>
                    <a:lnTo>
                      <a:pt x="0" y="38"/>
                    </a:lnTo>
                    <a:lnTo>
                      <a:pt x="0" y="40"/>
                    </a:lnTo>
                    <a:lnTo>
                      <a:pt x="0" y="42"/>
                    </a:lnTo>
                    <a:lnTo>
                      <a:pt x="0" y="44"/>
                    </a:lnTo>
                    <a:lnTo>
                      <a:pt x="2" y="44"/>
                    </a:lnTo>
                    <a:lnTo>
                      <a:pt x="2" y="42"/>
                    </a:lnTo>
                    <a:lnTo>
                      <a:pt x="2" y="40"/>
                    </a:lnTo>
                    <a:lnTo>
                      <a:pt x="2" y="38"/>
                    </a:lnTo>
                    <a:lnTo>
                      <a:pt x="2" y="36"/>
                    </a:lnTo>
                    <a:lnTo>
                      <a:pt x="2" y="34"/>
                    </a:lnTo>
                    <a:lnTo>
                      <a:pt x="2" y="32"/>
                    </a:lnTo>
                    <a:lnTo>
                      <a:pt x="4" y="31"/>
                    </a:lnTo>
                    <a:lnTo>
                      <a:pt x="6" y="29"/>
                    </a:lnTo>
                    <a:lnTo>
                      <a:pt x="8" y="29"/>
                    </a:lnTo>
                    <a:lnTo>
                      <a:pt x="10" y="29"/>
                    </a:lnTo>
                    <a:lnTo>
                      <a:pt x="12" y="29"/>
                    </a:lnTo>
                    <a:lnTo>
                      <a:pt x="13" y="29"/>
                    </a:lnTo>
                    <a:lnTo>
                      <a:pt x="15" y="29"/>
                    </a:lnTo>
                    <a:lnTo>
                      <a:pt x="17" y="27"/>
                    </a:lnTo>
                    <a:lnTo>
                      <a:pt x="19" y="27"/>
                    </a:lnTo>
                    <a:lnTo>
                      <a:pt x="21" y="27"/>
                    </a:lnTo>
                    <a:lnTo>
                      <a:pt x="23" y="27"/>
                    </a:lnTo>
                    <a:lnTo>
                      <a:pt x="27" y="27"/>
                    </a:lnTo>
                    <a:lnTo>
                      <a:pt x="29" y="27"/>
                    </a:lnTo>
                    <a:lnTo>
                      <a:pt x="33" y="27"/>
                    </a:lnTo>
                    <a:lnTo>
                      <a:pt x="35" y="27"/>
                    </a:lnTo>
                    <a:lnTo>
                      <a:pt x="37" y="27"/>
                    </a:lnTo>
                    <a:lnTo>
                      <a:pt x="40" y="27"/>
                    </a:lnTo>
                    <a:lnTo>
                      <a:pt x="42" y="25"/>
                    </a:lnTo>
                    <a:lnTo>
                      <a:pt x="46" y="25"/>
                    </a:lnTo>
                    <a:lnTo>
                      <a:pt x="48" y="23"/>
                    </a:lnTo>
                    <a:lnTo>
                      <a:pt x="52" y="21"/>
                    </a:lnTo>
                    <a:lnTo>
                      <a:pt x="54" y="19"/>
                    </a:lnTo>
                    <a:lnTo>
                      <a:pt x="58" y="19"/>
                    </a:lnTo>
                    <a:lnTo>
                      <a:pt x="61" y="17"/>
                    </a:lnTo>
                    <a:lnTo>
                      <a:pt x="63" y="15"/>
                    </a:lnTo>
                    <a:lnTo>
                      <a:pt x="67" y="13"/>
                    </a:lnTo>
                    <a:lnTo>
                      <a:pt x="71" y="11"/>
                    </a:lnTo>
                    <a:lnTo>
                      <a:pt x="75" y="11"/>
                    </a:lnTo>
                    <a:lnTo>
                      <a:pt x="81" y="9"/>
                    </a:lnTo>
                    <a:lnTo>
                      <a:pt x="84" y="8"/>
                    </a:lnTo>
                    <a:lnTo>
                      <a:pt x="90" y="8"/>
                    </a:lnTo>
                    <a:lnTo>
                      <a:pt x="94" y="6"/>
                    </a:lnTo>
                    <a:lnTo>
                      <a:pt x="100" y="6"/>
                    </a:lnTo>
                    <a:lnTo>
                      <a:pt x="104" y="4"/>
                    </a:lnTo>
                    <a:lnTo>
                      <a:pt x="111" y="4"/>
                    </a:lnTo>
                    <a:lnTo>
                      <a:pt x="117" y="4"/>
                    </a:lnTo>
                    <a:lnTo>
                      <a:pt x="125" y="4"/>
                    </a:lnTo>
                    <a:lnTo>
                      <a:pt x="131" y="4"/>
                    </a:lnTo>
                    <a:lnTo>
                      <a:pt x="136" y="4"/>
                    </a:lnTo>
                    <a:lnTo>
                      <a:pt x="144" y="4"/>
                    </a:lnTo>
                    <a:lnTo>
                      <a:pt x="150" y="4"/>
                    </a:lnTo>
                    <a:lnTo>
                      <a:pt x="157" y="4"/>
                    </a:lnTo>
                    <a:lnTo>
                      <a:pt x="161" y="6"/>
                    </a:lnTo>
                    <a:lnTo>
                      <a:pt x="165" y="6"/>
                    </a:lnTo>
                    <a:lnTo>
                      <a:pt x="169" y="6"/>
                    </a:lnTo>
                    <a:lnTo>
                      <a:pt x="173" y="6"/>
                    </a:lnTo>
                    <a:lnTo>
                      <a:pt x="175" y="8"/>
                    </a:lnTo>
                    <a:lnTo>
                      <a:pt x="179" y="8"/>
                    </a:lnTo>
                    <a:lnTo>
                      <a:pt x="182" y="9"/>
                    </a:lnTo>
                    <a:lnTo>
                      <a:pt x="186" y="9"/>
                    </a:lnTo>
                    <a:lnTo>
                      <a:pt x="190" y="11"/>
                    </a:lnTo>
                    <a:lnTo>
                      <a:pt x="194" y="11"/>
                    </a:lnTo>
                    <a:lnTo>
                      <a:pt x="196" y="13"/>
                    </a:lnTo>
                    <a:lnTo>
                      <a:pt x="200" y="15"/>
                    </a:lnTo>
                    <a:lnTo>
                      <a:pt x="203" y="15"/>
                    </a:lnTo>
                    <a:lnTo>
                      <a:pt x="205" y="17"/>
                    </a:lnTo>
                    <a:lnTo>
                      <a:pt x="209" y="19"/>
                    </a:lnTo>
                    <a:lnTo>
                      <a:pt x="213" y="19"/>
                    </a:lnTo>
                    <a:lnTo>
                      <a:pt x="228" y="27"/>
                    </a:lnTo>
                    <a:lnTo>
                      <a:pt x="230" y="29"/>
                    </a:lnTo>
                    <a:lnTo>
                      <a:pt x="230" y="31"/>
                    </a:lnTo>
                    <a:lnTo>
                      <a:pt x="228" y="31"/>
                    </a:lnTo>
                    <a:lnTo>
                      <a:pt x="228" y="32"/>
                    </a:lnTo>
                    <a:lnTo>
                      <a:pt x="234" y="32"/>
                    </a:lnTo>
                    <a:lnTo>
                      <a:pt x="240" y="32"/>
                    </a:lnTo>
                    <a:lnTo>
                      <a:pt x="246" y="32"/>
                    </a:lnTo>
                    <a:lnTo>
                      <a:pt x="249" y="32"/>
                    </a:lnTo>
                    <a:lnTo>
                      <a:pt x="255" y="32"/>
                    </a:lnTo>
                    <a:lnTo>
                      <a:pt x="261" y="32"/>
                    </a:lnTo>
                    <a:lnTo>
                      <a:pt x="267" y="34"/>
                    </a:lnTo>
                    <a:lnTo>
                      <a:pt x="271" y="34"/>
                    </a:lnTo>
                    <a:lnTo>
                      <a:pt x="278" y="34"/>
                    </a:lnTo>
                    <a:lnTo>
                      <a:pt x="284" y="36"/>
                    </a:lnTo>
                    <a:lnTo>
                      <a:pt x="290" y="38"/>
                    </a:lnTo>
                    <a:lnTo>
                      <a:pt x="296" y="40"/>
                    </a:lnTo>
                    <a:lnTo>
                      <a:pt x="301" y="42"/>
                    </a:lnTo>
                    <a:lnTo>
                      <a:pt x="305" y="44"/>
                    </a:lnTo>
                    <a:lnTo>
                      <a:pt x="311" y="48"/>
                    </a:lnTo>
                    <a:lnTo>
                      <a:pt x="317" y="50"/>
                    </a:lnTo>
                    <a:lnTo>
                      <a:pt x="319" y="50"/>
                    </a:lnTo>
                  </a:path>
                </a:pathLst>
              </a:custGeom>
              <a:noFill/>
              <a:ln w="3175">
                <a:solidFill>
                  <a:srgbClr val="757F89"/>
                </a:solidFill>
                <a:round/>
                <a:headEnd/>
                <a:tailEnd/>
              </a:ln>
              <a:extLst>
                <a:ext uri="{909E8E84-426E-40DD-AFC4-6F175D3DCCD1}">
                  <a14:hiddenFill xmlns:a14="http://schemas.microsoft.com/office/drawing/2010/main">
                    <a:solidFill>
                      <a:srgbClr val="FFFFFF"/>
                    </a:solid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313" name="Freeform 150"/>
              <p:cNvSpPr>
                <a:spLocks/>
              </p:cNvSpPr>
              <p:nvPr/>
            </p:nvSpPr>
            <p:spPr bwMode="auto">
              <a:xfrm>
                <a:off x="1935" y="3562"/>
                <a:ext cx="319" cy="52"/>
              </a:xfrm>
              <a:custGeom>
                <a:avLst/>
                <a:gdLst>
                  <a:gd name="T0" fmla="*/ 307 w 319"/>
                  <a:gd name="T1" fmla="*/ 44 h 52"/>
                  <a:gd name="T2" fmla="*/ 292 w 319"/>
                  <a:gd name="T3" fmla="*/ 36 h 52"/>
                  <a:gd name="T4" fmla="*/ 282 w 319"/>
                  <a:gd name="T5" fmla="*/ 35 h 52"/>
                  <a:gd name="T6" fmla="*/ 274 w 319"/>
                  <a:gd name="T7" fmla="*/ 33 h 52"/>
                  <a:gd name="T8" fmla="*/ 257 w 319"/>
                  <a:gd name="T9" fmla="*/ 31 h 52"/>
                  <a:gd name="T10" fmla="*/ 238 w 319"/>
                  <a:gd name="T11" fmla="*/ 27 h 52"/>
                  <a:gd name="T12" fmla="*/ 221 w 319"/>
                  <a:gd name="T13" fmla="*/ 21 h 52"/>
                  <a:gd name="T14" fmla="*/ 202 w 319"/>
                  <a:gd name="T15" fmla="*/ 12 h 52"/>
                  <a:gd name="T16" fmla="*/ 179 w 319"/>
                  <a:gd name="T17" fmla="*/ 6 h 52"/>
                  <a:gd name="T18" fmla="*/ 154 w 319"/>
                  <a:gd name="T19" fmla="*/ 2 h 52"/>
                  <a:gd name="T20" fmla="*/ 131 w 319"/>
                  <a:gd name="T21" fmla="*/ 0 h 52"/>
                  <a:gd name="T22" fmla="*/ 109 w 319"/>
                  <a:gd name="T23" fmla="*/ 2 h 52"/>
                  <a:gd name="T24" fmla="*/ 92 w 319"/>
                  <a:gd name="T25" fmla="*/ 4 h 52"/>
                  <a:gd name="T26" fmla="*/ 77 w 319"/>
                  <a:gd name="T27" fmla="*/ 8 h 52"/>
                  <a:gd name="T28" fmla="*/ 56 w 319"/>
                  <a:gd name="T29" fmla="*/ 17 h 52"/>
                  <a:gd name="T30" fmla="*/ 44 w 319"/>
                  <a:gd name="T31" fmla="*/ 21 h 52"/>
                  <a:gd name="T32" fmla="*/ 33 w 319"/>
                  <a:gd name="T33" fmla="*/ 25 h 52"/>
                  <a:gd name="T34" fmla="*/ 19 w 319"/>
                  <a:gd name="T35" fmla="*/ 25 h 52"/>
                  <a:gd name="T36" fmla="*/ 12 w 319"/>
                  <a:gd name="T37" fmla="*/ 25 h 52"/>
                  <a:gd name="T38" fmla="*/ 6 w 319"/>
                  <a:gd name="T39" fmla="*/ 25 h 52"/>
                  <a:gd name="T40" fmla="*/ 2 w 319"/>
                  <a:gd name="T41" fmla="*/ 27 h 52"/>
                  <a:gd name="T42" fmla="*/ 2 w 319"/>
                  <a:gd name="T43" fmla="*/ 29 h 52"/>
                  <a:gd name="T44" fmla="*/ 0 w 319"/>
                  <a:gd name="T45" fmla="*/ 31 h 52"/>
                  <a:gd name="T46" fmla="*/ 0 w 319"/>
                  <a:gd name="T47" fmla="*/ 33 h 52"/>
                  <a:gd name="T48" fmla="*/ 0 w 319"/>
                  <a:gd name="T49" fmla="*/ 36 h 52"/>
                  <a:gd name="T50" fmla="*/ 0 w 319"/>
                  <a:gd name="T51" fmla="*/ 42 h 52"/>
                  <a:gd name="T52" fmla="*/ 2 w 319"/>
                  <a:gd name="T53" fmla="*/ 44 h 52"/>
                  <a:gd name="T54" fmla="*/ 2 w 319"/>
                  <a:gd name="T55" fmla="*/ 44 h 52"/>
                  <a:gd name="T56" fmla="*/ 2 w 319"/>
                  <a:gd name="T57" fmla="*/ 40 h 52"/>
                  <a:gd name="T58" fmla="*/ 2 w 319"/>
                  <a:gd name="T59" fmla="*/ 33 h 52"/>
                  <a:gd name="T60" fmla="*/ 10 w 319"/>
                  <a:gd name="T61" fmla="*/ 29 h 52"/>
                  <a:gd name="T62" fmla="*/ 15 w 319"/>
                  <a:gd name="T63" fmla="*/ 29 h 52"/>
                  <a:gd name="T64" fmla="*/ 23 w 319"/>
                  <a:gd name="T65" fmla="*/ 29 h 52"/>
                  <a:gd name="T66" fmla="*/ 35 w 319"/>
                  <a:gd name="T67" fmla="*/ 29 h 52"/>
                  <a:gd name="T68" fmla="*/ 46 w 319"/>
                  <a:gd name="T69" fmla="*/ 25 h 52"/>
                  <a:gd name="T70" fmla="*/ 58 w 319"/>
                  <a:gd name="T71" fmla="*/ 19 h 52"/>
                  <a:gd name="T72" fmla="*/ 71 w 319"/>
                  <a:gd name="T73" fmla="*/ 13 h 52"/>
                  <a:gd name="T74" fmla="*/ 90 w 319"/>
                  <a:gd name="T75" fmla="*/ 8 h 52"/>
                  <a:gd name="T76" fmla="*/ 111 w 319"/>
                  <a:gd name="T77" fmla="*/ 6 h 52"/>
                  <a:gd name="T78" fmla="*/ 136 w 319"/>
                  <a:gd name="T79" fmla="*/ 4 h 52"/>
                  <a:gd name="T80" fmla="*/ 161 w 319"/>
                  <a:gd name="T81" fmla="*/ 6 h 52"/>
                  <a:gd name="T82" fmla="*/ 175 w 319"/>
                  <a:gd name="T83" fmla="*/ 8 h 52"/>
                  <a:gd name="T84" fmla="*/ 190 w 319"/>
                  <a:gd name="T85" fmla="*/ 12 h 52"/>
                  <a:gd name="T86" fmla="*/ 203 w 319"/>
                  <a:gd name="T87" fmla="*/ 17 h 52"/>
                  <a:gd name="T88" fmla="*/ 228 w 319"/>
                  <a:gd name="T89" fmla="*/ 29 h 52"/>
                  <a:gd name="T90" fmla="*/ 230 w 319"/>
                  <a:gd name="T91" fmla="*/ 29 h 52"/>
                  <a:gd name="T92" fmla="*/ 230 w 319"/>
                  <a:gd name="T93" fmla="*/ 31 h 52"/>
                  <a:gd name="T94" fmla="*/ 228 w 319"/>
                  <a:gd name="T95" fmla="*/ 33 h 52"/>
                  <a:gd name="T96" fmla="*/ 228 w 319"/>
                  <a:gd name="T97" fmla="*/ 33 h 52"/>
                  <a:gd name="T98" fmla="*/ 249 w 319"/>
                  <a:gd name="T99" fmla="*/ 35 h 52"/>
                  <a:gd name="T100" fmla="*/ 271 w 319"/>
                  <a:gd name="T101" fmla="*/ 35 h 52"/>
                  <a:gd name="T102" fmla="*/ 296 w 319"/>
                  <a:gd name="T103" fmla="*/ 40 h 52"/>
                  <a:gd name="T104" fmla="*/ 317 w 319"/>
                  <a:gd name="T105" fmla="*/ 52 h 5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19"/>
                  <a:gd name="T160" fmla="*/ 0 h 52"/>
                  <a:gd name="T161" fmla="*/ 319 w 319"/>
                  <a:gd name="T162" fmla="*/ 52 h 5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19" h="52">
                    <a:moveTo>
                      <a:pt x="319" y="50"/>
                    </a:moveTo>
                    <a:lnTo>
                      <a:pt x="315" y="48"/>
                    </a:lnTo>
                    <a:lnTo>
                      <a:pt x="311" y="46"/>
                    </a:lnTo>
                    <a:lnTo>
                      <a:pt x="307" y="44"/>
                    </a:lnTo>
                    <a:lnTo>
                      <a:pt x="303" y="42"/>
                    </a:lnTo>
                    <a:lnTo>
                      <a:pt x="299" y="40"/>
                    </a:lnTo>
                    <a:lnTo>
                      <a:pt x="296" y="38"/>
                    </a:lnTo>
                    <a:lnTo>
                      <a:pt x="292" y="36"/>
                    </a:lnTo>
                    <a:lnTo>
                      <a:pt x="288" y="35"/>
                    </a:lnTo>
                    <a:lnTo>
                      <a:pt x="286" y="35"/>
                    </a:lnTo>
                    <a:lnTo>
                      <a:pt x="284" y="35"/>
                    </a:lnTo>
                    <a:lnTo>
                      <a:pt x="282" y="35"/>
                    </a:lnTo>
                    <a:lnTo>
                      <a:pt x="280" y="33"/>
                    </a:lnTo>
                    <a:lnTo>
                      <a:pt x="278" y="33"/>
                    </a:lnTo>
                    <a:lnTo>
                      <a:pt x="276" y="33"/>
                    </a:lnTo>
                    <a:lnTo>
                      <a:pt x="274" y="33"/>
                    </a:lnTo>
                    <a:lnTo>
                      <a:pt x="273" y="33"/>
                    </a:lnTo>
                    <a:lnTo>
                      <a:pt x="267" y="31"/>
                    </a:lnTo>
                    <a:lnTo>
                      <a:pt x="263" y="31"/>
                    </a:lnTo>
                    <a:lnTo>
                      <a:pt x="257" y="31"/>
                    </a:lnTo>
                    <a:lnTo>
                      <a:pt x="253" y="31"/>
                    </a:lnTo>
                    <a:lnTo>
                      <a:pt x="248" y="29"/>
                    </a:lnTo>
                    <a:lnTo>
                      <a:pt x="244" y="29"/>
                    </a:lnTo>
                    <a:lnTo>
                      <a:pt x="238" y="27"/>
                    </a:lnTo>
                    <a:lnTo>
                      <a:pt x="232" y="25"/>
                    </a:lnTo>
                    <a:lnTo>
                      <a:pt x="228" y="25"/>
                    </a:lnTo>
                    <a:lnTo>
                      <a:pt x="225" y="23"/>
                    </a:lnTo>
                    <a:lnTo>
                      <a:pt x="221" y="21"/>
                    </a:lnTo>
                    <a:lnTo>
                      <a:pt x="215" y="19"/>
                    </a:lnTo>
                    <a:lnTo>
                      <a:pt x="211" y="15"/>
                    </a:lnTo>
                    <a:lnTo>
                      <a:pt x="207" y="13"/>
                    </a:lnTo>
                    <a:lnTo>
                      <a:pt x="202" y="12"/>
                    </a:lnTo>
                    <a:lnTo>
                      <a:pt x="198" y="10"/>
                    </a:lnTo>
                    <a:lnTo>
                      <a:pt x="192" y="8"/>
                    </a:lnTo>
                    <a:lnTo>
                      <a:pt x="184" y="6"/>
                    </a:lnTo>
                    <a:lnTo>
                      <a:pt x="179" y="6"/>
                    </a:lnTo>
                    <a:lnTo>
                      <a:pt x="173" y="4"/>
                    </a:lnTo>
                    <a:lnTo>
                      <a:pt x="165" y="2"/>
                    </a:lnTo>
                    <a:lnTo>
                      <a:pt x="159" y="2"/>
                    </a:lnTo>
                    <a:lnTo>
                      <a:pt x="154" y="2"/>
                    </a:lnTo>
                    <a:lnTo>
                      <a:pt x="146" y="0"/>
                    </a:lnTo>
                    <a:lnTo>
                      <a:pt x="140" y="0"/>
                    </a:lnTo>
                    <a:lnTo>
                      <a:pt x="136" y="0"/>
                    </a:lnTo>
                    <a:lnTo>
                      <a:pt x="131" y="0"/>
                    </a:lnTo>
                    <a:lnTo>
                      <a:pt x="125" y="0"/>
                    </a:lnTo>
                    <a:lnTo>
                      <a:pt x="121" y="0"/>
                    </a:lnTo>
                    <a:lnTo>
                      <a:pt x="115" y="2"/>
                    </a:lnTo>
                    <a:lnTo>
                      <a:pt x="109" y="2"/>
                    </a:lnTo>
                    <a:lnTo>
                      <a:pt x="106" y="2"/>
                    </a:lnTo>
                    <a:lnTo>
                      <a:pt x="102" y="2"/>
                    </a:lnTo>
                    <a:lnTo>
                      <a:pt x="98" y="2"/>
                    </a:lnTo>
                    <a:lnTo>
                      <a:pt x="92" y="4"/>
                    </a:lnTo>
                    <a:lnTo>
                      <a:pt x="88" y="4"/>
                    </a:lnTo>
                    <a:lnTo>
                      <a:pt x="84" y="6"/>
                    </a:lnTo>
                    <a:lnTo>
                      <a:pt x="81" y="6"/>
                    </a:lnTo>
                    <a:lnTo>
                      <a:pt x="77" y="8"/>
                    </a:lnTo>
                    <a:lnTo>
                      <a:pt x="73" y="10"/>
                    </a:lnTo>
                    <a:lnTo>
                      <a:pt x="61" y="13"/>
                    </a:lnTo>
                    <a:lnTo>
                      <a:pt x="60" y="15"/>
                    </a:lnTo>
                    <a:lnTo>
                      <a:pt x="56" y="17"/>
                    </a:lnTo>
                    <a:lnTo>
                      <a:pt x="54" y="17"/>
                    </a:lnTo>
                    <a:lnTo>
                      <a:pt x="50" y="19"/>
                    </a:lnTo>
                    <a:lnTo>
                      <a:pt x="48" y="21"/>
                    </a:lnTo>
                    <a:lnTo>
                      <a:pt x="44" y="21"/>
                    </a:lnTo>
                    <a:lnTo>
                      <a:pt x="40" y="23"/>
                    </a:lnTo>
                    <a:lnTo>
                      <a:pt x="38" y="23"/>
                    </a:lnTo>
                    <a:lnTo>
                      <a:pt x="35" y="25"/>
                    </a:lnTo>
                    <a:lnTo>
                      <a:pt x="33" y="25"/>
                    </a:lnTo>
                    <a:lnTo>
                      <a:pt x="29" y="25"/>
                    </a:lnTo>
                    <a:lnTo>
                      <a:pt x="25" y="25"/>
                    </a:lnTo>
                    <a:lnTo>
                      <a:pt x="23" y="25"/>
                    </a:lnTo>
                    <a:lnTo>
                      <a:pt x="19" y="25"/>
                    </a:lnTo>
                    <a:lnTo>
                      <a:pt x="17" y="25"/>
                    </a:lnTo>
                    <a:lnTo>
                      <a:pt x="13" y="25"/>
                    </a:lnTo>
                    <a:lnTo>
                      <a:pt x="12" y="25"/>
                    </a:lnTo>
                    <a:lnTo>
                      <a:pt x="10" y="25"/>
                    </a:lnTo>
                    <a:lnTo>
                      <a:pt x="8" y="25"/>
                    </a:lnTo>
                    <a:lnTo>
                      <a:pt x="6" y="25"/>
                    </a:lnTo>
                    <a:lnTo>
                      <a:pt x="4" y="25"/>
                    </a:lnTo>
                    <a:lnTo>
                      <a:pt x="2" y="25"/>
                    </a:lnTo>
                    <a:lnTo>
                      <a:pt x="2" y="27"/>
                    </a:lnTo>
                    <a:lnTo>
                      <a:pt x="2" y="29"/>
                    </a:lnTo>
                    <a:lnTo>
                      <a:pt x="2" y="31"/>
                    </a:lnTo>
                    <a:lnTo>
                      <a:pt x="0" y="31"/>
                    </a:lnTo>
                    <a:lnTo>
                      <a:pt x="0" y="33"/>
                    </a:lnTo>
                    <a:lnTo>
                      <a:pt x="0" y="35"/>
                    </a:lnTo>
                    <a:lnTo>
                      <a:pt x="0" y="36"/>
                    </a:lnTo>
                    <a:lnTo>
                      <a:pt x="0" y="38"/>
                    </a:lnTo>
                    <a:lnTo>
                      <a:pt x="0" y="40"/>
                    </a:lnTo>
                    <a:lnTo>
                      <a:pt x="0" y="42"/>
                    </a:lnTo>
                    <a:lnTo>
                      <a:pt x="0" y="44"/>
                    </a:lnTo>
                    <a:lnTo>
                      <a:pt x="2" y="44"/>
                    </a:lnTo>
                    <a:lnTo>
                      <a:pt x="2" y="42"/>
                    </a:lnTo>
                    <a:lnTo>
                      <a:pt x="2" y="40"/>
                    </a:lnTo>
                    <a:lnTo>
                      <a:pt x="2" y="38"/>
                    </a:lnTo>
                    <a:lnTo>
                      <a:pt x="2" y="36"/>
                    </a:lnTo>
                    <a:lnTo>
                      <a:pt x="2" y="35"/>
                    </a:lnTo>
                    <a:lnTo>
                      <a:pt x="2" y="33"/>
                    </a:lnTo>
                    <a:lnTo>
                      <a:pt x="4" y="31"/>
                    </a:lnTo>
                    <a:lnTo>
                      <a:pt x="6" y="31"/>
                    </a:lnTo>
                    <a:lnTo>
                      <a:pt x="8" y="29"/>
                    </a:lnTo>
                    <a:lnTo>
                      <a:pt x="10" y="29"/>
                    </a:lnTo>
                    <a:lnTo>
                      <a:pt x="12" y="29"/>
                    </a:lnTo>
                    <a:lnTo>
                      <a:pt x="13" y="29"/>
                    </a:lnTo>
                    <a:lnTo>
                      <a:pt x="15" y="29"/>
                    </a:lnTo>
                    <a:lnTo>
                      <a:pt x="17" y="29"/>
                    </a:lnTo>
                    <a:lnTo>
                      <a:pt x="19" y="29"/>
                    </a:lnTo>
                    <a:lnTo>
                      <a:pt x="21" y="29"/>
                    </a:lnTo>
                    <a:lnTo>
                      <a:pt x="23" y="29"/>
                    </a:lnTo>
                    <a:lnTo>
                      <a:pt x="27" y="29"/>
                    </a:lnTo>
                    <a:lnTo>
                      <a:pt x="29" y="29"/>
                    </a:lnTo>
                    <a:lnTo>
                      <a:pt x="33" y="29"/>
                    </a:lnTo>
                    <a:lnTo>
                      <a:pt x="35" y="29"/>
                    </a:lnTo>
                    <a:lnTo>
                      <a:pt x="37" y="27"/>
                    </a:lnTo>
                    <a:lnTo>
                      <a:pt x="40" y="27"/>
                    </a:lnTo>
                    <a:lnTo>
                      <a:pt x="42" y="27"/>
                    </a:lnTo>
                    <a:lnTo>
                      <a:pt x="46" y="25"/>
                    </a:lnTo>
                    <a:lnTo>
                      <a:pt x="48" y="23"/>
                    </a:lnTo>
                    <a:lnTo>
                      <a:pt x="52" y="23"/>
                    </a:lnTo>
                    <a:lnTo>
                      <a:pt x="54" y="21"/>
                    </a:lnTo>
                    <a:lnTo>
                      <a:pt x="58" y="19"/>
                    </a:lnTo>
                    <a:lnTo>
                      <a:pt x="61" y="17"/>
                    </a:lnTo>
                    <a:lnTo>
                      <a:pt x="63" y="17"/>
                    </a:lnTo>
                    <a:lnTo>
                      <a:pt x="67" y="15"/>
                    </a:lnTo>
                    <a:lnTo>
                      <a:pt x="71" y="13"/>
                    </a:lnTo>
                    <a:lnTo>
                      <a:pt x="75" y="12"/>
                    </a:lnTo>
                    <a:lnTo>
                      <a:pt x="81" y="10"/>
                    </a:lnTo>
                    <a:lnTo>
                      <a:pt x="84" y="10"/>
                    </a:lnTo>
                    <a:lnTo>
                      <a:pt x="90" y="8"/>
                    </a:lnTo>
                    <a:lnTo>
                      <a:pt x="94" y="8"/>
                    </a:lnTo>
                    <a:lnTo>
                      <a:pt x="100" y="6"/>
                    </a:lnTo>
                    <a:lnTo>
                      <a:pt x="104" y="6"/>
                    </a:lnTo>
                    <a:lnTo>
                      <a:pt x="111" y="6"/>
                    </a:lnTo>
                    <a:lnTo>
                      <a:pt x="117" y="6"/>
                    </a:lnTo>
                    <a:lnTo>
                      <a:pt x="125" y="4"/>
                    </a:lnTo>
                    <a:lnTo>
                      <a:pt x="131" y="4"/>
                    </a:lnTo>
                    <a:lnTo>
                      <a:pt x="136" y="4"/>
                    </a:lnTo>
                    <a:lnTo>
                      <a:pt x="144" y="6"/>
                    </a:lnTo>
                    <a:lnTo>
                      <a:pt x="150" y="6"/>
                    </a:lnTo>
                    <a:lnTo>
                      <a:pt x="157" y="6"/>
                    </a:lnTo>
                    <a:lnTo>
                      <a:pt x="161" y="6"/>
                    </a:lnTo>
                    <a:lnTo>
                      <a:pt x="165" y="6"/>
                    </a:lnTo>
                    <a:lnTo>
                      <a:pt x="169" y="8"/>
                    </a:lnTo>
                    <a:lnTo>
                      <a:pt x="173" y="8"/>
                    </a:lnTo>
                    <a:lnTo>
                      <a:pt x="175" y="8"/>
                    </a:lnTo>
                    <a:lnTo>
                      <a:pt x="179" y="10"/>
                    </a:lnTo>
                    <a:lnTo>
                      <a:pt x="182" y="10"/>
                    </a:lnTo>
                    <a:lnTo>
                      <a:pt x="186" y="12"/>
                    </a:lnTo>
                    <a:lnTo>
                      <a:pt x="190" y="12"/>
                    </a:lnTo>
                    <a:lnTo>
                      <a:pt x="194" y="13"/>
                    </a:lnTo>
                    <a:lnTo>
                      <a:pt x="196" y="15"/>
                    </a:lnTo>
                    <a:lnTo>
                      <a:pt x="200" y="15"/>
                    </a:lnTo>
                    <a:lnTo>
                      <a:pt x="203" y="17"/>
                    </a:lnTo>
                    <a:lnTo>
                      <a:pt x="205" y="19"/>
                    </a:lnTo>
                    <a:lnTo>
                      <a:pt x="209" y="19"/>
                    </a:lnTo>
                    <a:lnTo>
                      <a:pt x="213" y="21"/>
                    </a:lnTo>
                    <a:lnTo>
                      <a:pt x="228" y="29"/>
                    </a:lnTo>
                    <a:lnTo>
                      <a:pt x="230" y="29"/>
                    </a:lnTo>
                    <a:lnTo>
                      <a:pt x="230" y="31"/>
                    </a:lnTo>
                    <a:lnTo>
                      <a:pt x="228" y="33"/>
                    </a:lnTo>
                    <a:lnTo>
                      <a:pt x="234" y="35"/>
                    </a:lnTo>
                    <a:lnTo>
                      <a:pt x="240" y="35"/>
                    </a:lnTo>
                    <a:lnTo>
                      <a:pt x="246" y="35"/>
                    </a:lnTo>
                    <a:lnTo>
                      <a:pt x="249" y="35"/>
                    </a:lnTo>
                    <a:lnTo>
                      <a:pt x="255" y="35"/>
                    </a:lnTo>
                    <a:lnTo>
                      <a:pt x="261" y="35"/>
                    </a:lnTo>
                    <a:lnTo>
                      <a:pt x="267" y="35"/>
                    </a:lnTo>
                    <a:lnTo>
                      <a:pt x="271" y="35"/>
                    </a:lnTo>
                    <a:lnTo>
                      <a:pt x="278" y="36"/>
                    </a:lnTo>
                    <a:lnTo>
                      <a:pt x="284" y="38"/>
                    </a:lnTo>
                    <a:lnTo>
                      <a:pt x="290" y="38"/>
                    </a:lnTo>
                    <a:lnTo>
                      <a:pt x="296" y="40"/>
                    </a:lnTo>
                    <a:lnTo>
                      <a:pt x="301" y="42"/>
                    </a:lnTo>
                    <a:lnTo>
                      <a:pt x="305" y="46"/>
                    </a:lnTo>
                    <a:lnTo>
                      <a:pt x="311" y="48"/>
                    </a:lnTo>
                    <a:lnTo>
                      <a:pt x="317" y="52"/>
                    </a:lnTo>
                    <a:lnTo>
                      <a:pt x="319" y="50"/>
                    </a:lnTo>
                    <a:close/>
                  </a:path>
                </a:pathLst>
              </a:custGeom>
              <a:solidFill>
                <a:srgbClr val="9099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314" name="Freeform 151"/>
              <p:cNvSpPr>
                <a:spLocks/>
              </p:cNvSpPr>
              <p:nvPr/>
            </p:nvSpPr>
            <p:spPr bwMode="auto">
              <a:xfrm>
                <a:off x="1935" y="3562"/>
                <a:ext cx="319" cy="52"/>
              </a:xfrm>
              <a:custGeom>
                <a:avLst/>
                <a:gdLst>
                  <a:gd name="T0" fmla="*/ 307 w 319"/>
                  <a:gd name="T1" fmla="*/ 44 h 52"/>
                  <a:gd name="T2" fmla="*/ 292 w 319"/>
                  <a:gd name="T3" fmla="*/ 36 h 52"/>
                  <a:gd name="T4" fmla="*/ 282 w 319"/>
                  <a:gd name="T5" fmla="*/ 35 h 52"/>
                  <a:gd name="T6" fmla="*/ 274 w 319"/>
                  <a:gd name="T7" fmla="*/ 33 h 52"/>
                  <a:gd name="T8" fmla="*/ 257 w 319"/>
                  <a:gd name="T9" fmla="*/ 31 h 52"/>
                  <a:gd name="T10" fmla="*/ 238 w 319"/>
                  <a:gd name="T11" fmla="*/ 27 h 52"/>
                  <a:gd name="T12" fmla="*/ 221 w 319"/>
                  <a:gd name="T13" fmla="*/ 21 h 52"/>
                  <a:gd name="T14" fmla="*/ 202 w 319"/>
                  <a:gd name="T15" fmla="*/ 12 h 52"/>
                  <a:gd name="T16" fmla="*/ 179 w 319"/>
                  <a:gd name="T17" fmla="*/ 6 h 52"/>
                  <a:gd name="T18" fmla="*/ 154 w 319"/>
                  <a:gd name="T19" fmla="*/ 2 h 52"/>
                  <a:gd name="T20" fmla="*/ 131 w 319"/>
                  <a:gd name="T21" fmla="*/ 0 h 52"/>
                  <a:gd name="T22" fmla="*/ 109 w 319"/>
                  <a:gd name="T23" fmla="*/ 2 h 52"/>
                  <a:gd name="T24" fmla="*/ 92 w 319"/>
                  <a:gd name="T25" fmla="*/ 4 h 52"/>
                  <a:gd name="T26" fmla="*/ 77 w 319"/>
                  <a:gd name="T27" fmla="*/ 8 h 52"/>
                  <a:gd name="T28" fmla="*/ 56 w 319"/>
                  <a:gd name="T29" fmla="*/ 17 h 52"/>
                  <a:gd name="T30" fmla="*/ 44 w 319"/>
                  <a:gd name="T31" fmla="*/ 21 h 52"/>
                  <a:gd name="T32" fmla="*/ 33 w 319"/>
                  <a:gd name="T33" fmla="*/ 25 h 52"/>
                  <a:gd name="T34" fmla="*/ 19 w 319"/>
                  <a:gd name="T35" fmla="*/ 25 h 52"/>
                  <a:gd name="T36" fmla="*/ 12 w 319"/>
                  <a:gd name="T37" fmla="*/ 25 h 52"/>
                  <a:gd name="T38" fmla="*/ 6 w 319"/>
                  <a:gd name="T39" fmla="*/ 25 h 52"/>
                  <a:gd name="T40" fmla="*/ 2 w 319"/>
                  <a:gd name="T41" fmla="*/ 27 h 52"/>
                  <a:gd name="T42" fmla="*/ 2 w 319"/>
                  <a:gd name="T43" fmla="*/ 29 h 52"/>
                  <a:gd name="T44" fmla="*/ 0 w 319"/>
                  <a:gd name="T45" fmla="*/ 31 h 52"/>
                  <a:gd name="T46" fmla="*/ 0 w 319"/>
                  <a:gd name="T47" fmla="*/ 33 h 52"/>
                  <a:gd name="T48" fmla="*/ 0 w 319"/>
                  <a:gd name="T49" fmla="*/ 36 h 52"/>
                  <a:gd name="T50" fmla="*/ 0 w 319"/>
                  <a:gd name="T51" fmla="*/ 42 h 52"/>
                  <a:gd name="T52" fmla="*/ 2 w 319"/>
                  <a:gd name="T53" fmla="*/ 44 h 52"/>
                  <a:gd name="T54" fmla="*/ 2 w 319"/>
                  <a:gd name="T55" fmla="*/ 44 h 52"/>
                  <a:gd name="T56" fmla="*/ 2 w 319"/>
                  <a:gd name="T57" fmla="*/ 40 h 52"/>
                  <a:gd name="T58" fmla="*/ 2 w 319"/>
                  <a:gd name="T59" fmla="*/ 33 h 52"/>
                  <a:gd name="T60" fmla="*/ 10 w 319"/>
                  <a:gd name="T61" fmla="*/ 29 h 52"/>
                  <a:gd name="T62" fmla="*/ 15 w 319"/>
                  <a:gd name="T63" fmla="*/ 29 h 52"/>
                  <a:gd name="T64" fmla="*/ 23 w 319"/>
                  <a:gd name="T65" fmla="*/ 29 h 52"/>
                  <a:gd name="T66" fmla="*/ 35 w 319"/>
                  <a:gd name="T67" fmla="*/ 29 h 52"/>
                  <a:gd name="T68" fmla="*/ 46 w 319"/>
                  <a:gd name="T69" fmla="*/ 25 h 52"/>
                  <a:gd name="T70" fmla="*/ 58 w 319"/>
                  <a:gd name="T71" fmla="*/ 19 h 52"/>
                  <a:gd name="T72" fmla="*/ 71 w 319"/>
                  <a:gd name="T73" fmla="*/ 13 h 52"/>
                  <a:gd name="T74" fmla="*/ 90 w 319"/>
                  <a:gd name="T75" fmla="*/ 8 h 52"/>
                  <a:gd name="T76" fmla="*/ 111 w 319"/>
                  <a:gd name="T77" fmla="*/ 6 h 52"/>
                  <a:gd name="T78" fmla="*/ 136 w 319"/>
                  <a:gd name="T79" fmla="*/ 4 h 52"/>
                  <a:gd name="T80" fmla="*/ 161 w 319"/>
                  <a:gd name="T81" fmla="*/ 6 h 52"/>
                  <a:gd name="T82" fmla="*/ 175 w 319"/>
                  <a:gd name="T83" fmla="*/ 8 h 52"/>
                  <a:gd name="T84" fmla="*/ 190 w 319"/>
                  <a:gd name="T85" fmla="*/ 12 h 52"/>
                  <a:gd name="T86" fmla="*/ 203 w 319"/>
                  <a:gd name="T87" fmla="*/ 17 h 52"/>
                  <a:gd name="T88" fmla="*/ 228 w 319"/>
                  <a:gd name="T89" fmla="*/ 29 h 52"/>
                  <a:gd name="T90" fmla="*/ 230 w 319"/>
                  <a:gd name="T91" fmla="*/ 29 h 52"/>
                  <a:gd name="T92" fmla="*/ 230 w 319"/>
                  <a:gd name="T93" fmla="*/ 31 h 52"/>
                  <a:gd name="T94" fmla="*/ 228 w 319"/>
                  <a:gd name="T95" fmla="*/ 33 h 52"/>
                  <a:gd name="T96" fmla="*/ 228 w 319"/>
                  <a:gd name="T97" fmla="*/ 33 h 52"/>
                  <a:gd name="T98" fmla="*/ 249 w 319"/>
                  <a:gd name="T99" fmla="*/ 35 h 52"/>
                  <a:gd name="T100" fmla="*/ 271 w 319"/>
                  <a:gd name="T101" fmla="*/ 35 h 52"/>
                  <a:gd name="T102" fmla="*/ 296 w 319"/>
                  <a:gd name="T103" fmla="*/ 40 h 52"/>
                  <a:gd name="T104" fmla="*/ 317 w 319"/>
                  <a:gd name="T105" fmla="*/ 52 h 5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19"/>
                  <a:gd name="T160" fmla="*/ 0 h 52"/>
                  <a:gd name="T161" fmla="*/ 319 w 319"/>
                  <a:gd name="T162" fmla="*/ 52 h 5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19" h="52">
                    <a:moveTo>
                      <a:pt x="319" y="50"/>
                    </a:moveTo>
                    <a:lnTo>
                      <a:pt x="315" y="48"/>
                    </a:lnTo>
                    <a:lnTo>
                      <a:pt x="311" y="46"/>
                    </a:lnTo>
                    <a:lnTo>
                      <a:pt x="307" y="44"/>
                    </a:lnTo>
                    <a:lnTo>
                      <a:pt x="303" y="42"/>
                    </a:lnTo>
                    <a:lnTo>
                      <a:pt x="299" y="40"/>
                    </a:lnTo>
                    <a:lnTo>
                      <a:pt x="296" y="38"/>
                    </a:lnTo>
                    <a:lnTo>
                      <a:pt x="292" y="36"/>
                    </a:lnTo>
                    <a:lnTo>
                      <a:pt x="288" y="35"/>
                    </a:lnTo>
                    <a:lnTo>
                      <a:pt x="286" y="35"/>
                    </a:lnTo>
                    <a:lnTo>
                      <a:pt x="284" y="35"/>
                    </a:lnTo>
                    <a:lnTo>
                      <a:pt x="282" y="35"/>
                    </a:lnTo>
                    <a:lnTo>
                      <a:pt x="280" y="33"/>
                    </a:lnTo>
                    <a:lnTo>
                      <a:pt x="278" y="33"/>
                    </a:lnTo>
                    <a:lnTo>
                      <a:pt x="276" y="33"/>
                    </a:lnTo>
                    <a:lnTo>
                      <a:pt x="274" y="33"/>
                    </a:lnTo>
                    <a:lnTo>
                      <a:pt x="273" y="33"/>
                    </a:lnTo>
                    <a:lnTo>
                      <a:pt x="267" y="31"/>
                    </a:lnTo>
                    <a:lnTo>
                      <a:pt x="263" y="31"/>
                    </a:lnTo>
                    <a:lnTo>
                      <a:pt x="257" y="31"/>
                    </a:lnTo>
                    <a:lnTo>
                      <a:pt x="253" y="31"/>
                    </a:lnTo>
                    <a:lnTo>
                      <a:pt x="248" y="29"/>
                    </a:lnTo>
                    <a:lnTo>
                      <a:pt x="244" y="29"/>
                    </a:lnTo>
                    <a:lnTo>
                      <a:pt x="238" y="27"/>
                    </a:lnTo>
                    <a:lnTo>
                      <a:pt x="232" y="25"/>
                    </a:lnTo>
                    <a:lnTo>
                      <a:pt x="228" y="25"/>
                    </a:lnTo>
                    <a:lnTo>
                      <a:pt x="225" y="23"/>
                    </a:lnTo>
                    <a:lnTo>
                      <a:pt x="221" y="21"/>
                    </a:lnTo>
                    <a:lnTo>
                      <a:pt x="215" y="19"/>
                    </a:lnTo>
                    <a:lnTo>
                      <a:pt x="211" y="15"/>
                    </a:lnTo>
                    <a:lnTo>
                      <a:pt x="207" y="13"/>
                    </a:lnTo>
                    <a:lnTo>
                      <a:pt x="202" y="12"/>
                    </a:lnTo>
                    <a:lnTo>
                      <a:pt x="198" y="10"/>
                    </a:lnTo>
                    <a:lnTo>
                      <a:pt x="192" y="8"/>
                    </a:lnTo>
                    <a:lnTo>
                      <a:pt x="184" y="6"/>
                    </a:lnTo>
                    <a:lnTo>
                      <a:pt x="179" y="6"/>
                    </a:lnTo>
                    <a:lnTo>
                      <a:pt x="173" y="4"/>
                    </a:lnTo>
                    <a:lnTo>
                      <a:pt x="165" y="2"/>
                    </a:lnTo>
                    <a:lnTo>
                      <a:pt x="159" y="2"/>
                    </a:lnTo>
                    <a:lnTo>
                      <a:pt x="154" y="2"/>
                    </a:lnTo>
                    <a:lnTo>
                      <a:pt x="146" y="0"/>
                    </a:lnTo>
                    <a:lnTo>
                      <a:pt x="140" y="0"/>
                    </a:lnTo>
                    <a:lnTo>
                      <a:pt x="136" y="0"/>
                    </a:lnTo>
                    <a:lnTo>
                      <a:pt x="131" y="0"/>
                    </a:lnTo>
                    <a:lnTo>
                      <a:pt x="125" y="0"/>
                    </a:lnTo>
                    <a:lnTo>
                      <a:pt x="121" y="0"/>
                    </a:lnTo>
                    <a:lnTo>
                      <a:pt x="115" y="2"/>
                    </a:lnTo>
                    <a:lnTo>
                      <a:pt x="109" y="2"/>
                    </a:lnTo>
                    <a:lnTo>
                      <a:pt x="106" y="2"/>
                    </a:lnTo>
                    <a:lnTo>
                      <a:pt x="102" y="2"/>
                    </a:lnTo>
                    <a:lnTo>
                      <a:pt x="98" y="2"/>
                    </a:lnTo>
                    <a:lnTo>
                      <a:pt x="92" y="4"/>
                    </a:lnTo>
                    <a:lnTo>
                      <a:pt x="88" y="4"/>
                    </a:lnTo>
                    <a:lnTo>
                      <a:pt x="84" y="6"/>
                    </a:lnTo>
                    <a:lnTo>
                      <a:pt x="81" y="6"/>
                    </a:lnTo>
                    <a:lnTo>
                      <a:pt x="77" y="8"/>
                    </a:lnTo>
                    <a:lnTo>
                      <a:pt x="73" y="10"/>
                    </a:lnTo>
                    <a:lnTo>
                      <a:pt x="61" y="13"/>
                    </a:lnTo>
                    <a:lnTo>
                      <a:pt x="60" y="15"/>
                    </a:lnTo>
                    <a:lnTo>
                      <a:pt x="56" y="17"/>
                    </a:lnTo>
                    <a:lnTo>
                      <a:pt x="54" y="17"/>
                    </a:lnTo>
                    <a:lnTo>
                      <a:pt x="50" y="19"/>
                    </a:lnTo>
                    <a:lnTo>
                      <a:pt x="48" y="21"/>
                    </a:lnTo>
                    <a:lnTo>
                      <a:pt x="44" y="21"/>
                    </a:lnTo>
                    <a:lnTo>
                      <a:pt x="40" y="23"/>
                    </a:lnTo>
                    <a:lnTo>
                      <a:pt x="38" y="23"/>
                    </a:lnTo>
                    <a:lnTo>
                      <a:pt x="35" y="25"/>
                    </a:lnTo>
                    <a:lnTo>
                      <a:pt x="33" y="25"/>
                    </a:lnTo>
                    <a:lnTo>
                      <a:pt x="29" y="25"/>
                    </a:lnTo>
                    <a:lnTo>
                      <a:pt x="25" y="25"/>
                    </a:lnTo>
                    <a:lnTo>
                      <a:pt x="23" y="25"/>
                    </a:lnTo>
                    <a:lnTo>
                      <a:pt x="19" y="25"/>
                    </a:lnTo>
                    <a:lnTo>
                      <a:pt x="17" y="25"/>
                    </a:lnTo>
                    <a:lnTo>
                      <a:pt x="13" y="25"/>
                    </a:lnTo>
                    <a:lnTo>
                      <a:pt x="12" y="25"/>
                    </a:lnTo>
                    <a:lnTo>
                      <a:pt x="10" y="25"/>
                    </a:lnTo>
                    <a:lnTo>
                      <a:pt x="8" y="25"/>
                    </a:lnTo>
                    <a:lnTo>
                      <a:pt x="6" y="25"/>
                    </a:lnTo>
                    <a:lnTo>
                      <a:pt x="4" y="25"/>
                    </a:lnTo>
                    <a:lnTo>
                      <a:pt x="2" y="25"/>
                    </a:lnTo>
                    <a:lnTo>
                      <a:pt x="2" y="27"/>
                    </a:lnTo>
                    <a:lnTo>
                      <a:pt x="2" y="29"/>
                    </a:lnTo>
                    <a:lnTo>
                      <a:pt x="2" y="31"/>
                    </a:lnTo>
                    <a:lnTo>
                      <a:pt x="0" y="31"/>
                    </a:lnTo>
                    <a:lnTo>
                      <a:pt x="0" y="33"/>
                    </a:lnTo>
                    <a:lnTo>
                      <a:pt x="0" y="35"/>
                    </a:lnTo>
                    <a:lnTo>
                      <a:pt x="0" y="36"/>
                    </a:lnTo>
                    <a:lnTo>
                      <a:pt x="0" y="38"/>
                    </a:lnTo>
                    <a:lnTo>
                      <a:pt x="0" y="40"/>
                    </a:lnTo>
                    <a:lnTo>
                      <a:pt x="0" y="42"/>
                    </a:lnTo>
                    <a:lnTo>
                      <a:pt x="0" y="44"/>
                    </a:lnTo>
                    <a:lnTo>
                      <a:pt x="2" y="44"/>
                    </a:lnTo>
                    <a:lnTo>
                      <a:pt x="2" y="42"/>
                    </a:lnTo>
                    <a:lnTo>
                      <a:pt x="2" y="40"/>
                    </a:lnTo>
                    <a:lnTo>
                      <a:pt x="2" y="38"/>
                    </a:lnTo>
                    <a:lnTo>
                      <a:pt x="2" y="36"/>
                    </a:lnTo>
                    <a:lnTo>
                      <a:pt x="2" y="35"/>
                    </a:lnTo>
                    <a:lnTo>
                      <a:pt x="2" y="33"/>
                    </a:lnTo>
                    <a:lnTo>
                      <a:pt x="4" y="31"/>
                    </a:lnTo>
                    <a:lnTo>
                      <a:pt x="6" y="31"/>
                    </a:lnTo>
                    <a:lnTo>
                      <a:pt x="8" y="29"/>
                    </a:lnTo>
                    <a:lnTo>
                      <a:pt x="10" y="29"/>
                    </a:lnTo>
                    <a:lnTo>
                      <a:pt x="12" y="29"/>
                    </a:lnTo>
                    <a:lnTo>
                      <a:pt x="13" y="29"/>
                    </a:lnTo>
                    <a:lnTo>
                      <a:pt x="15" y="29"/>
                    </a:lnTo>
                    <a:lnTo>
                      <a:pt x="17" y="29"/>
                    </a:lnTo>
                    <a:lnTo>
                      <a:pt x="19" y="29"/>
                    </a:lnTo>
                    <a:lnTo>
                      <a:pt x="21" y="29"/>
                    </a:lnTo>
                    <a:lnTo>
                      <a:pt x="23" y="29"/>
                    </a:lnTo>
                    <a:lnTo>
                      <a:pt x="27" y="29"/>
                    </a:lnTo>
                    <a:lnTo>
                      <a:pt x="29" y="29"/>
                    </a:lnTo>
                    <a:lnTo>
                      <a:pt x="33" y="29"/>
                    </a:lnTo>
                    <a:lnTo>
                      <a:pt x="35" y="29"/>
                    </a:lnTo>
                    <a:lnTo>
                      <a:pt x="37" y="27"/>
                    </a:lnTo>
                    <a:lnTo>
                      <a:pt x="40" y="27"/>
                    </a:lnTo>
                    <a:lnTo>
                      <a:pt x="42" y="27"/>
                    </a:lnTo>
                    <a:lnTo>
                      <a:pt x="46" y="25"/>
                    </a:lnTo>
                    <a:lnTo>
                      <a:pt x="48" y="23"/>
                    </a:lnTo>
                    <a:lnTo>
                      <a:pt x="52" y="23"/>
                    </a:lnTo>
                    <a:lnTo>
                      <a:pt x="54" y="21"/>
                    </a:lnTo>
                    <a:lnTo>
                      <a:pt x="58" y="19"/>
                    </a:lnTo>
                    <a:lnTo>
                      <a:pt x="61" y="17"/>
                    </a:lnTo>
                    <a:lnTo>
                      <a:pt x="63" y="17"/>
                    </a:lnTo>
                    <a:lnTo>
                      <a:pt x="67" y="15"/>
                    </a:lnTo>
                    <a:lnTo>
                      <a:pt x="71" y="13"/>
                    </a:lnTo>
                    <a:lnTo>
                      <a:pt x="75" y="12"/>
                    </a:lnTo>
                    <a:lnTo>
                      <a:pt x="81" y="10"/>
                    </a:lnTo>
                    <a:lnTo>
                      <a:pt x="84" y="10"/>
                    </a:lnTo>
                    <a:lnTo>
                      <a:pt x="90" y="8"/>
                    </a:lnTo>
                    <a:lnTo>
                      <a:pt x="94" y="8"/>
                    </a:lnTo>
                    <a:lnTo>
                      <a:pt x="100" y="6"/>
                    </a:lnTo>
                    <a:lnTo>
                      <a:pt x="104" y="6"/>
                    </a:lnTo>
                    <a:lnTo>
                      <a:pt x="111" y="6"/>
                    </a:lnTo>
                    <a:lnTo>
                      <a:pt x="117" y="6"/>
                    </a:lnTo>
                    <a:lnTo>
                      <a:pt x="125" y="4"/>
                    </a:lnTo>
                    <a:lnTo>
                      <a:pt x="131" y="4"/>
                    </a:lnTo>
                    <a:lnTo>
                      <a:pt x="136" y="4"/>
                    </a:lnTo>
                    <a:lnTo>
                      <a:pt x="144" y="6"/>
                    </a:lnTo>
                    <a:lnTo>
                      <a:pt x="150" y="6"/>
                    </a:lnTo>
                    <a:lnTo>
                      <a:pt x="157" y="6"/>
                    </a:lnTo>
                    <a:lnTo>
                      <a:pt x="161" y="6"/>
                    </a:lnTo>
                    <a:lnTo>
                      <a:pt x="165" y="6"/>
                    </a:lnTo>
                    <a:lnTo>
                      <a:pt x="169" y="8"/>
                    </a:lnTo>
                    <a:lnTo>
                      <a:pt x="173" y="8"/>
                    </a:lnTo>
                    <a:lnTo>
                      <a:pt x="175" y="8"/>
                    </a:lnTo>
                    <a:lnTo>
                      <a:pt x="179" y="10"/>
                    </a:lnTo>
                    <a:lnTo>
                      <a:pt x="182" y="10"/>
                    </a:lnTo>
                    <a:lnTo>
                      <a:pt x="186" y="12"/>
                    </a:lnTo>
                    <a:lnTo>
                      <a:pt x="190" y="12"/>
                    </a:lnTo>
                    <a:lnTo>
                      <a:pt x="194" y="13"/>
                    </a:lnTo>
                    <a:lnTo>
                      <a:pt x="196" y="15"/>
                    </a:lnTo>
                    <a:lnTo>
                      <a:pt x="200" y="15"/>
                    </a:lnTo>
                    <a:lnTo>
                      <a:pt x="203" y="17"/>
                    </a:lnTo>
                    <a:lnTo>
                      <a:pt x="205" y="19"/>
                    </a:lnTo>
                    <a:lnTo>
                      <a:pt x="209" y="19"/>
                    </a:lnTo>
                    <a:lnTo>
                      <a:pt x="213" y="21"/>
                    </a:lnTo>
                    <a:lnTo>
                      <a:pt x="228" y="29"/>
                    </a:lnTo>
                    <a:lnTo>
                      <a:pt x="230" y="29"/>
                    </a:lnTo>
                    <a:lnTo>
                      <a:pt x="230" y="31"/>
                    </a:lnTo>
                    <a:lnTo>
                      <a:pt x="228" y="33"/>
                    </a:lnTo>
                    <a:lnTo>
                      <a:pt x="234" y="35"/>
                    </a:lnTo>
                    <a:lnTo>
                      <a:pt x="240" y="35"/>
                    </a:lnTo>
                    <a:lnTo>
                      <a:pt x="246" y="35"/>
                    </a:lnTo>
                    <a:lnTo>
                      <a:pt x="249" y="35"/>
                    </a:lnTo>
                    <a:lnTo>
                      <a:pt x="255" y="35"/>
                    </a:lnTo>
                    <a:lnTo>
                      <a:pt x="261" y="35"/>
                    </a:lnTo>
                    <a:lnTo>
                      <a:pt x="267" y="35"/>
                    </a:lnTo>
                    <a:lnTo>
                      <a:pt x="271" y="35"/>
                    </a:lnTo>
                    <a:lnTo>
                      <a:pt x="278" y="36"/>
                    </a:lnTo>
                    <a:lnTo>
                      <a:pt x="284" y="38"/>
                    </a:lnTo>
                    <a:lnTo>
                      <a:pt x="290" y="38"/>
                    </a:lnTo>
                    <a:lnTo>
                      <a:pt x="296" y="40"/>
                    </a:lnTo>
                    <a:lnTo>
                      <a:pt x="301" y="42"/>
                    </a:lnTo>
                    <a:lnTo>
                      <a:pt x="305" y="46"/>
                    </a:lnTo>
                    <a:lnTo>
                      <a:pt x="311" y="48"/>
                    </a:lnTo>
                    <a:lnTo>
                      <a:pt x="317" y="52"/>
                    </a:lnTo>
                    <a:lnTo>
                      <a:pt x="319" y="50"/>
                    </a:lnTo>
                  </a:path>
                </a:pathLst>
              </a:custGeom>
              <a:noFill/>
              <a:ln w="3175">
                <a:solidFill>
                  <a:srgbClr val="9099A2"/>
                </a:solidFill>
                <a:round/>
                <a:headEnd/>
                <a:tailEnd/>
              </a:ln>
              <a:extLst>
                <a:ext uri="{909E8E84-426E-40DD-AFC4-6F175D3DCCD1}">
                  <a14:hiddenFill xmlns:a14="http://schemas.microsoft.com/office/drawing/2010/main">
                    <a:solidFill>
                      <a:srgbClr val="FFFFFF"/>
                    </a:solid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315" name="Freeform 152"/>
              <p:cNvSpPr>
                <a:spLocks/>
              </p:cNvSpPr>
              <p:nvPr/>
            </p:nvSpPr>
            <p:spPr bwMode="auto">
              <a:xfrm>
                <a:off x="1935" y="3537"/>
                <a:ext cx="319" cy="50"/>
              </a:xfrm>
              <a:custGeom>
                <a:avLst/>
                <a:gdLst>
                  <a:gd name="T0" fmla="*/ 307 w 319"/>
                  <a:gd name="T1" fmla="*/ 42 h 50"/>
                  <a:gd name="T2" fmla="*/ 292 w 319"/>
                  <a:gd name="T3" fmla="*/ 37 h 50"/>
                  <a:gd name="T4" fmla="*/ 282 w 319"/>
                  <a:gd name="T5" fmla="*/ 33 h 50"/>
                  <a:gd name="T6" fmla="*/ 274 w 319"/>
                  <a:gd name="T7" fmla="*/ 31 h 50"/>
                  <a:gd name="T8" fmla="*/ 257 w 319"/>
                  <a:gd name="T9" fmla="*/ 29 h 50"/>
                  <a:gd name="T10" fmla="*/ 238 w 319"/>
                  <a:gd name="T11" fmla="*/ 27 h 50"/>
                  <a:gd name="T12" fmla="*/ 221 w 319"/>
                  <a:gd name="T13" fmla="*/ 19 h 50"/>
                  <a:gd name="T14" fmla="*/ 202 w 319"/>
                  <a:gd name="T15" fmla="*/ 12 h 50"/>
                  <a:gd name="T16" fmla="*/ 179 w 319"/>
                  <a:gd name="T17" fmla="*/ 4 h 50"/>
                  <a:gd name="T18" fmla="*/ 154 w 319"/>
                  <a:gd name="T19" fmla="*/ 0 h 50"/>
                  <a:gd name="T20" fmla="*/ 131 w 319"/>
                  <a:gd name="T21" fmla="*/ 0 h 50"/>
                  <a:gd name="T22" fmla="*/ 109 w 319"/>
                  <a:gd name="T23" fmla="*/ 0 h 50"/>
                  <a:gd name="T24" fmla="*/ 92 w 319"/>
                  <a:gd name="T25" fmla="*/ 2 h 50"/>
                  <a:gd name="T26" fmla="*/ 77 w 319"/>
                  <a:gd name="T27" fmla="*/ 6 h 50"/>
                  <a:gd name="T28" fmla="*/ 56 w 319"/>
                  <a:gd name="T29" fmla="*/ 15 h 50"/>
                  <a:gd name="T30" fmla="*/ 44 w 319"/>
                  <a:gd name="T31" fmla="*/ 21 h 50"/>
                  <a:gd name="T32" fmla="*/ 33 w 319"/>
                  <a:gd name="T33" fmla="*/ 23 h 50"/>
                  <a:gd name="T34" fmla="*/ 19 w 319"/>
                  <a:gd name="T35" fmla="*/ 25 h 50"/>
                  <a:gd name="T36" fmla="*/ 12 w 319"/>
                  <a:gd name="T37" fmla="*/ 25 h 50"/>
                  <a:gd name="T38" fmla="*/ 6 w 319"/>
                  <a:gd name="T39" fmla="*/ 25 h 50"/>
                  <a:gd name="T40" fmla="*/ 2 w 319"/>
                  <a:gd name="T41" fmla="*/ 27 h 50"/>
                  <a:gd name="T42" fmla="*/ 2 w 319"/>
                  <a:gd name="T43" fmla="*/ 29 h 50"/>
                  <a:gd name="T44" fmla="*/ 0 w 319"/>
                  <a:gd name="T45" fmla="*/ 31 h 50"/>
                  <a:gd name="T46" fmla="*/ 0 w 319"/>
                  <a:gd name="T47" fmla="*/ 33 h 50"/>
                  <a:gd name="T48" fmla="*/ 0 w 319"/>
                  <a:gd name="T49" fmla="*/ 37 h 50"/>
                  <a:gd name="T50" fmla="*/ 0 w 319"/>
                  <a:gd name="T51" fmla="*/ 40 h 50"/>
                  <a:gd name="T52" fmla="*/ 2 w 319"/>
                  <a:gd name="T53" fmla="*/ 44 h 50"/>
                  <a:gd name="T54" fmla="*/ 2 w 319"/>
                  <a:gd name="T55" fmla="*/ 42 h 50"/>
                  <a:gd name="T56" fmla="*/ 2 w 319"/>
                  <a:gd name="T57" fmla="*/ 40 h 50"/>
                  <a:gd name="T58" fmla="*/ 2 w 319"/>
                  <a:gd name="T59" fmla="*/ 33 h 50"/>
                  <a:gd name="T60" fmla="*/ 10 w 319"/>
                  <a:gd name="T61" fmla="*/ 29 h 50"/>
                  <a:gd name="T62" fmla="*/ 15 w 319"/>
                  <a:gd name="T63" fmla="*/ 29 h 50"/>
                  <a:gd name="T64" fmla="*/ 23 w 319"/>
                  <a:gd name="T65" fmla="*/ 27 h 50"/>
                  <a:gd name="T66" fmla="*/ 35 w 319"/>
                  <a:gd name="T67" fmla="*/ 27 h 50"/>
                  <a:gd name="T68" fmla="*/ 46 w 319"/>
                  <a:gd name="T69" fmla="*/ 25 h 50"/>
                  <a:gd name="T70" fmla="*/ 58 w 319"/>
                  <a:gd name="T71" fmla="*/ 19 h 50"/>
                  <a:gd name="T72" fmla="*/ 71 w 319"/>
                  <a:gd name="T73" fmla="*/ 13 h 50"/>
                  <a:gd name="T74" fmla="*/ 90 w 319"/>
                  <a:gd name="T75" fmla="*/ 8 h 50"/>
                  <a:gd name="T76" fmla="*/ 111 w 319"/>
                  <a:gd name="T77" fmla="*/ 4 h 50"/>
                  <a:gd name="T78" fmla="*/ 136 w 319"/>
                  <a:gd name="T79" fmla="*/ 4 h 50"/>
                  <a:gd name="T80" fmla="*/ 161 w 319"/>
                  <a:gd name="T81" fmla="*/ 6 h 50"/>
                  <a:gd name="T82" fmla="*/ 175 w 319"/>
                  <a:gd name="T83" fmla="*/ 8 h 50"/>
                  <a:gd name="T84" fmla="*/ 190 w 319"/>
                  <a:gd name="T85" fmla="*/ 12 h 50"/>
                  <a:gd name="T86" fmla="*/ 203 w 319"/>
                  <a:gd name="T87" fmla="*/ 15 h 50"/>
                  <a:gd name="T88" fmla="*/ 228 w 319"/>
                  <a:gd name="T89" fmla="*/ 27 h 50"/>
                  <a:gd name="T90" fmla="*/ 230 w 319"/>
                  <a:gd name="T91" fmla="*/ 29 h 50"/>
                  <a:gd name="T92" fmla="*/ 230 w 319"/>
                  <a:gd name="T93" fmla="*/ 29 h 50"/>
                  <a:gd name="T94" fmla="*/ 228 w 319"/>
                  <a:gd name="T95" fmla="*/ 31 h 50"/>
                  <a:gd name="T96" fmla="*/ 228 w 319"/>
                  <a:gd name="T97" fmla="*/ 33 h 50"/>
                  <a:gd name="T98" fmla="*/ 249 w 319"/>
                  <a:gd name="T99" fmla="*/ 33 h 50"/>
                  <a:gd name="T100" fmla="*/ 271 w 319"/>
                  <a:gd name="T101" fmla="*/ 35 h 50"/>
                  <a:gd name="T102" fmla="*/ 296 w 319"/>
                  <a:gd name="T103" fmla="*/ 40 h 50"/>
                  <a:gd name="T104" fmla="*/ 317 w 319"/>
                  <a:gd name="T105" fmla="*/ 50 h 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19"/>
                  <a:gd name="T160" fmla="*/ 0 h 50"/>
                  <a:gd name="T161" fmla="*/ 319 w 319"/>
                  <a:gd name="T162" fmla="*/ 50 h 5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19" h="50">
                    <a:moveTo>
                      <a:pt x="319" y="50"/>
                    </a:moveTo>
                    <a:lnTo>
                      <a:pt x="315" y="46"/>
                    </a:lnTo>
                    <a:lnTo>
                      <a:pt x="311" y="44"/>
                    </a:lnTo>
                    <a:lnTo>
                      <a:pt x="307" y="42"/>
                    </a:lnTo>
                    <a:lnTo>
                      <a:pt x="303" y="40"/>
                    </a:lnTo>
                    <a:lnTo>
                      <a:pt x="299" y="38"/>
                    </a:lnTo>
                    <a:lnTo>
                      <a:pt x="296" y="37"/>
                    </a:lnTo>
                    <a:lnTo>
                      <a:pt x="292" y="37"/>
                    </a:lnTo>
                    <a:lnTo>
                      <a:pt x="288" y="35"/>
                    </a:lnTo>
                    <a:lnTo>
                      <a:pt x="286" y="35"/>
                    </a:lnTo>
                    <a:lnTo>
                      <a:pt x="284" y="33"/>
                    </a:lnTo>
                    <a:lnTo>
                      <a:pt x="282" y="33"/>
                    </a:lnTo>
                    <a:lnTo>
                      <a:pt x="280" y="33"/>
                    </a:lnTo>
                    <a:lnTo>
                      <a:pt x="278" y="33"/>
                    </a:lnTo>
                    <a:lnTo>
                      <a:pt x="276" y="33"/>
                    </a:lnTo>
                    <a:lnTo>
                      <a:pt x="274" y="31"/>
                    </a:lnTo>
                    <a:lnTo>
                      <a:pt x="273" y="31"/>
                    </a:lnTo>
                    <a:lnTo>
                      <a:pt x="267" y="31"/>
                    </a:lnTo>
                    <a:lnTo>
                      <a:pt x="263" y="31"/>
                    </a:lnTo>
                    <a:lnTo>
                      <a:pt x="257" y="29"/>
                    </a:lnTo>
                    <a:lnTo>
                      <a:pt x="253" y="29"/>
                    </a:lnTo>
                    <a:lnTo>
                      <a:pt x="248" y="29"/>
                    </a:lnTo>
                    <a:lnTo>
                      <a:pt x="244" y="27"/>
                    </a:lnTo>
                    <a:lnTo>
                      <a:pt x="238" y="27"/>
                    </a:lnTo>
                    <a:lnTo>
                      <a:pt x="232" y="25"/>
                    </a:lnTo>
                    <a:lnTo>
                      <a:pt x="228" y="23"/>
                    </a:lnTo>
                    <a:lnTo>
                      <a:pt x="225" y="21"/>
                    </a:lnTo>
                    <a:lnTo>
                      <a:pt x="221" y="19"/>
                    </a:lnTo>
                    <a:lnTo>
                      <a:pt x="215" y="17"/>
                    </a:lnTo>
                    <a:lnTo>
                      <a:pt x="211" y="15"/>
                    </a:lnTo>
                    <a:lnTo>
                      <a:pt x="207" y="13"/>
                    </a:lnTo>
                    <a:lnTo>
                      <a:pt x="202" y="12"/>
                    </a:lnTo>
                    <a:lnTo>
                      <a:pt x="198" y="10"/>
                    </a:lnTo>
                    <a:lnTo>
                      <a:pt x="192" y="8"/>
                    </a:lnTo>
                    <a:lnTo>
                      <a:pt x="184" y="6"/>
                    </a:lnTo>
                    <a:lnTo>
                      <a:pt x="179" y="4"/>
                    </a:lnTo>
                    <a:lnTo>
                      <a:pt x="173" y="2"/>
                    </a:lnTo>
                    <a:lnTo>
                      <a:pt x="165" y="2"/>
                    </a:lnTo>
                    <a:lnTo>
                      <a:pt x="159" y="0"/>
                    </a:lnTo>
                    <a:lnTo>
                      <a:pt x="154" y="0"/>
                    </a:lnTo>
                    <a:lnTo>
                      <a:pt x="146" y="0"/>
                    </a:lnTo>
                    <a:lnTo>
                      <a:pt x="140" y="0"/>
                    </a:lnTo>
                    <a:lnTo>
                      <a:pt x="136" y="0"/>
                    </a:lnTo>
                    <a:lnTo>
                      <a:pt x="131" y="0"/>
                    </a:lnTo>
                    <a:lnTo>
                      <a:pt x="125" y="0"/>
                    </a:lnTo>
                    <a:lnTo>
                      <a:pt x="121" y="0"/>
                    </a:lnTo>
                    <a:lnTo>
                      <a:pt x="115" y="0"/>
                    </a:lnTo>
                    <a:lnTo>
                      <a:pt x="109" y="0"/>
                    </a:lnTo>
                    <a:lnTo>
                      <a:pt x="106" y="0"/>
                    </a:lnTo>
                    <a:lnTo>
                      <a:pt x="102" y="2"/>
                    </a:lnTo>
                    <a:lnTo>
                      <a:pt x="98" y="2"/>
                    </a:lnTo>
                    <a:lnTo>
                      <a:pt x="92" y="2"/>
                    </a:lnTo>
                    <a:lnTo>
                      <a:pt x="88" y="4"/>
                    </a:lnTo>
                    <a:lnTo>
                      <a:pt x="84" y="4"/>
                    </a:lnTo>
                    <a:lnTo>
                      <a:pt x="81" y="6"/>
                    </a:lnTo>
                    <a:lnTo>
                      <a:pt x="77" y="6"/>
                    </a:lnTo>
                    <a:lnTo>
                      <a:pt x="73" y="8"/>
                    </a:lnTo>
                    <a:lnTo>
                      <a:pt x="61" y="13"/>
                    </a:lnTo>
                    <a:lnTo>
                      <a:pt x="60" y="13"/>
                    </a:lnTo>
                    <a:lnTo>
                      <a:pt x="56" y="15"/>
                    </a:lnTo>
                    <a:lnTo>
                      <a:pt x="54" y="17"/>
                    </a:lnTo>
                    <a:lnTo>
                      <a:pt x="50" y="19"/>
                    </a:lnTo>
                    <a:lnTo>
                      <a:pt x="48" y="19"/>
                    </a:lnTo>
                    <a:lnTo>
                      <a:pt x="44" y="21"/>
                    </a:lnTo>
                    <a:lnTo>
                      <a:pt x="40" y="23"/>
                    </a:lnTo>
                    <a:lnTo>
                      <a:pt x="38" y="23"/>
                    </a:lnTo>
                    <a:lnTo>
                      <a:pt x="35" y="23"/>
                    </a:lnTo>
                    <a:lnTo>
                      <a:pt x="33" y="23"/>
                    </a:lnTo>
                    <a:lnTo>
                      <a:pt x="29" y="23"/>
                    </a:lnTo>
                    <a:lnTo>
                      <a:pt x="25" y="23"/>
                    </a:lnTo>
                    <a:lnTo>
                      <a:pt x="23" y="23"/>
                    </a:lnTo>
                    <a:lnTo>
                      <a:pt x="19" y="25"/>
                    </a:lnTo>
                    <a:lnTo>
                      <a:pt x="17" y="25"/>
                    </a:lnTo>
                    <a:lnTo>
                      <a:pt x="13" y="25"/>
                    </a:lnTo>
                    <a:lnTo>
                      <a:pt x="12" y="25"/>
                    </a:lnTo>
                    <a:lnTo>
                      <a:pt x="10" y="25"/>
                    </a:lnTo>
                    <a:lnTo>
                      <a:pt x="8" y="25"/>
                    </a:lnTo>
                    <a:lnTo>
                      <a:pt x="6" y="25"/>
                    </a:lnTo>
                    <a:lnTo>
                      <a:pt x="4" y="25"/>
                    </a:lnTo>
                    <a:lnTo>
                      <a:pt x="2" y="25"/>
                    </a:lnTo>
                    <a:lnTo>
                      <a:pt x="2" y="27"/>
                    </a:lnTo>
                    <a:lnTo>
                      <a:pt x="2" y="29"/>
                    </a:lnTo>
                    <a:lnTo>
                      <a:pt x="2" y="31"/>
                    </a:lnTo>
                    <a:lnTo>
                      <a:pt x="0" y="31"/>
                    </a:lnTo>
                    <a:lnTo>
                      <a:pt x="0" y="33"/>
                    </a:lnTo>
                    <a:lnTo>
                      <a:pt x="0" y="35"/>
                    </a:lnTo>
                    <a:lnTo>
                      <a:pt x="0" y="37"/>
                    </a:lnTo>
                    <a:lnTo>
                      <a:pt x="0" y="38"/>
                    </a:lnTo>
                    <a:lnTo>
                      <a:pt x="0" y="40"/>
                    </a:lnTo>
                    <a:lnTo>
                      <a:pt x="0" y="42"/>
                    </a:lnTo>
                    <a:lnTo>
                      <a:pt x="0" y="44"/>
                    </a:lnTo>
                    <a:lnTo>
                      <a:pt x="2" y="44"/>
                    </a:lnTo>
                    <a:lnTo>
                      <a:pt x="2" y="42"/>
                    </a:lnTo>
                    <a:lnTo>
                      <a:pt x="2" y="40"/>
                    </a:lnTo>
                    <a:lnTo>
                      <a:pt x="2" y="38"/>
                    </a:lnTo>
                    <a:lnTo>
                      <a:pt x="2" y="37"/>
                    </a:lnTo>
                    <a:lnTo>
                      <a:pt x="2" y="35"/>
                    </a:lnTo>
                    <a:lnTo>
                      <a:pt x="2" y="33"/>
                    </a:lnTo>
                    <a:lnTo>
                      <a:pt x="4" y="31"/>
                    </a:lnTo>
                    <a:lnTo>
                      <a:pt x="6" y="29"/>
                    </a:lnTo>
                    <a:lnTo>
                      <a:pt x="8" y="29"/>
                    </a:lnTo>
                    <a:lnTo>
                      <a:pt x="10" y="29"/>
                    </a:lnTo>
                    <a:lnTo>
                      <a:pt x="12" y="29"/>
                    </a:lnTo>
                    <a:lnTo>
                      <a:pt x="13" y="29"/>
                    </a:lnTo>
                    <a:lnTo>
                      <a:pt x="15" y="29"/>
                    </a:lnTo>
                    <a:lnTo>
                      <a:pt x="17" y="29"/>
                    </a:lnTo>
                    <a:lnTo>
                      <a:pt x="19" y="29"/>
                    </a:lnTo>
                    <a:lnTo>
                      <a:pt x="21" y="29"/>
                    </a:lnTo>
                    <a:lnTo>
                      <a:pt x="23" y="27"/>
                    </a:lnTo>
                    <a:lnTo>
                      <a:pt x="27" y="27"/>
                    </a:lnTo>
                    <a:lnTo>
                      <a:pt x="29" y="27"/>
                    </a:lnTo>
                    <a:lnTo>
                      <a:pt x="33" y="27"/>
                    </a:lnTo>
                    <a:lnTo>
                      <a:pt x="35" y="27"/>
                    </a:lnTo>
                    <a:lnTo>
                      <a:pt x="37" y="27"/>
                    </a:lnTo>
                    <a:lnTo>
                      <a:pt x="40" y="27"/>
                    </a:lnTo>
                    <a:lnTo>
                      <a:pt x="42" y="25"/>
                    </a:lnTo>
                    <a:lnTo>
                      <a:pt x="46" y="25"/>
                    </a:lnTo>
                    <a:lnTo>
                      <a:pt x="48" y="23"/>
                    </a:lnTo>
                    <a:lnTo>
                      <a:pt x="52" y="21"/>
                    </a:lnTo>
                    <a:lnTo>
                      <a:pt x="54" y="21"/>
                    </a:lnTo>
                    <a:lnTo>
                      <a:pt x="58" y="19"/>
                    </a:lnTo>
                    <a:lnTo>
                      <a:pt x="61" y="17"/>
                    </a:lnTo>
                    <a:lnTo>
                      <a:pt x="63" y="15"/>
                    </a:lnTo>
                    <a:lnTo>
                      <a:pt x="67" y="13"/>
                    </a:lnTo>
                    <a:lnTo>
                      <a:pt x="71" y="13"/>
                    </a:lnTo>
                    <a:lnTo>
                      <a:pt x="75" y="12"/>
                    </a:lnTo>
                    <a:lnTo>
                      <a:pt x="81" y="10"/>
                    </a:lnTo>
                    <a:lnTo>
                      <a:pt x="84" y="8"/>
                    </a:lnTo>
                    <a:lnTo>
                      <a:pt x="90" y="8"/>
                    </a:lnTo>
                    <a:lnTo>
                      <a:pt x="94" y="6"/>
                    </a:lnTo>
                    <a:lnTo>
                      <a:pt x="100" y="6"/>
                    </a:lnTo>
                    <a:lnTo>
                      <a:pt x="104" y="4"/>
                    </a:lnTo>
                    <a:lnTo>
                      <a:pt x="111" y="4"/>
                    </a:lnTo>
                    <a:lnTo>
                      <a:pt x="117" y="4"/>
                    </a:lnTo>
                    <a:lnTo>
                      <a:pt x="125" y="4"/>
                    </a:lnTo>
                    <a:lnTo>
                      <a:pt x="131" y="4"/>
                    </a:lnTo>
                    <a:lnTo>
                      <a:pt x="136" y="4"/>
                    </a:lnTo>
                    <a:lnTo>
                      <a:pt x="144" y="4"/>
                    </a:lnTo>
                    <a:lnTo>
                      <a:pt x="150" y="4"/>
                    </a:lnTo>
                    <a:lnTo>
                      <a:pt x="157" y="4"/>
                    </a:lnTo>
                    <a:lnTo>
                      <a:pt x="161" y="6"/>
                    </a:lnTo>
                    <a:lnTo>
                      <a:pt x="165" y="6"/>
                    </a:lnTo>
                    <a:lnTo>
                      <a:pt x="169" y="6"/>
                    </a:lnTo>
                    <a:lnTo>
                      <a:pt x="173" y="8"/>
                    </a:lnTo>
                    <a:lnTo>
                      <a:pt x="175" y="8"/>
                    </a:lnTo>
                    <a:lnTo>
                      <a:pt x="179" y="8"/>
                    </a:lnTo>
                    <a:lnTo>
                      <a:pt x="182" y="10"/>
                    </a:lnTo>
                    <a:lnTo>
                      <a:pt x="186" y="10"/>
                    </a:lnTo>
                    <a:lnTo>
                      <a:pt x="190" y="12"/>
                    </a:lnTo>
                    <a:lnTo>
                      <a:pt x="194" y="13"/>
                    </a:lnTo>
                    <a:lnTo>
                      <a:pt x="196" y="13"/>
                    </a:lnTo>
                    <a:lnTo>
                      <a:pt x="200" y="15"/>
                    </a:lnTo>
                    <a:lnTo>
                      <a:pt x="203" y="15"/>
                    </a:lnTo>
                    <a:lnTo>
                      <a:pt x="205" y="17"/>
                    </a:lnTo>
                    <a:lnTo>
                      <a:pt x="209" y="19"/>
                    </a:lnTo>
                    <a:lnTo>
                      <a:pt x="213" y="19"/>
                    </a:lnTo>
                    <a:lnTo>
                      <a:pt x="228" y="27"/>
                    </a:lnTo>
                    <a:lnTo>
                      <a:pt x="228" y="29"/>
                    </a:lnTo>
                    <a:lnTo>
                      <a:pt x="230" y="29"/>
                    </a:lnTo>
                    <a:lnTo>
                      <a:pt x="230" y="31"/>
                    </a:lnTo>
                    <a:lnTo>
                      <a:pt x="228" y="31"/>
                    </a:lnTo>
                    <a:lnTo>
                      <a:pt x="228" y="33"/>
                    </a:lnTo>
                    <a:lnTo>
                      <a:pt x="234" y="33"/>
                    </a:lnTo>
                    <a:lnTo>
                      <a:pt x="240" y="33"/>
                    </a:lnTo>
                    <a:lnTo>
                      <a:pt x="246" y="33"/>
                    </a:lnTo>
                    <a:lnTo>
                      <a:pt x="249" y="33"/>
                    </a:lnTo>
                    <a:lnTo>
                      <a:pt x="255" y="33"/>
                    </a:lnTo>
                    <a:lnTo>
                      <a:pt x="261" y="33"/>
                    </a:lnTo>
                    <a:lnTo>
                      <a:pt x="267" y="35"/>
                    </a:lnTo>
                    <a:lnTo>
                      <a:pt x="271" y="35"/>
                    </a:lnTo>
                    <a:lnTo>
                      <a:pt x="278" y="35"/>
                    </a:lnTo>
                    <a:lnTo>
                      <a:pt x="284" y="37"/>
                    </a:lnTo>
                    <a:lnTo>
                      <a:pt x="290" y="38"/>
                    </a:lnTo>
                    <a:lnTo>
                      <a:pt x="296" y="40"/>
                    </a:lnTo>
                    <a:lnTo>
                      <a:pt x="301" y="42"/>
                    </a:lnTo>
                    <a:lnTo>
                      <a:pt x="305" y="44"/>
                    </a:lnTo>
                    <a:lnTo>
                      <a:pt x="311" y="48"/>
                    </a:lnTo>
                    <a:lnTo>
                      <a:pt x="317" y="50"/>
                    </a:lnTo>
                    <a:lnTo>
                      <a:pt x="319" y="50"/>
                    </a:lnTo>
                    <a:close/>
                  </a:path>
                </a:pathLst>
              </a:custGeom>
              <a:solidFill>
                <a:srgbClr val="ABB2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316" name="Freeform 153"/>
              <p:cNvSpPr>
                <a:spLocks/>
              </p:cNvSpPr>
              <p:nvPr/>
            </p:nvSpPr>
            <p:spPr bwMode="auto">
              <a:xfrm>
                <a:off x="1935" y="3537"/>
                <a:ext cx="319" cy="50"/>
              </a:xfrm>
              <a:custGeom>
                <a:avLst/>
                <a:gdLst>
                  <a:gd name="T0" fmla="*/ 307 w 319"/>
                  <a:gd name="T1" fmla="*/ 42 h 50"/>
                  <a:gd name="T2" fmla="*/ 292 w 319"/>
                  <a:gd name="T3" fmla="*/ 37 h 50"/>
                  <a:gd name="T4" fmla="*/ 282 w 319"/>
                  <a:gd name="T5" fmla="*/ 33 h 50"/>
                  <a:gd name="T6" fmla="*/ 274 w 319"/>
                  <a:gd name="T7" fmla="*/ 31 h 50"/>
                  <a:gd name="T8" fmla="*/ 257 w 319"/>
                  <a:gd name="T9" fmla="*/ 29 h 50"/>
                  <a:gd name="T10" fmla="*/ 238 w 319"/>
                  <a:gd name="T11" fmla="*/ 27 h 50"/>
                  <a:gd name="T12" fmla="*/ 221 w 319"/>
                  <a:gd name="T13" fmla="*/ 19 h 50"/>
                  <a:gd name="T14" fmla="*/ 202 w 319"/>
                  <a:gd name="T15" fmla="*/ 12 h 50"/>
                  <a:gd name="T16" fmla="*/ 179 w 319"/>
                  <a:gd name="T17" fmla="*/ 4 h 50"/>
                  <a:gd name="T18" fmla="*/ 154 w 319"/>
                  <a:gd name="T19" fmla="*/ 0 h 50"/>
                  <a:gd name="T20" fmla="*/ 131 w 319"/>
                  <a:gd name="T21" fmla="*/ 0 h 50"/>
                  <a:gd name="T22" fmla="*/ 109 w 319"/>
                  <a:gd name="T23" fmla="*/ 0 h 50"/>
                  <a:gd name="T24" fmla="*/ 92 w 319"/>
                  <a:gd name="T25" fmla="*/ 2 h 50"/>
                  <a:gd name="T26" fmla="*/ 77 w 319"/>
                  <a:gd name="T27" fmla="*/ 6 h 50"/>
                  <a:gd name="T28" fmla="*/ 56 w 319"/>
                  <a:gd name="T29" fmla="*/ 15 h 50"/>
                  <a:gd name="T30" fmla="*/ 44 w 319"/>
                  <a:gd name="T31" fmla="*/ 21 h 50"/>
                  <a:gd name="T32" fmla="*/ 33 w 319"/>
                  <a:gd name="T33" fmla="*/ 23 h 50"/>
                  <a:gd name="T34" fmla="*/ 19 w 319"/>
                  <a:gd name="T35" fmla="*/ 25 h 50"/>
                  <a:gd name="T36" fmla="*/ 12 w 319"/>
                  <a:gd name="T37" fmla="*/ 25 h 50"/>
                  <a:gd name="T38" fmla="*/ 6 w 319"/>
                  <a:gd name="T39" fmla="*/ 25 h 50"/>
                  <a:gd name="T40" fmla="*/ 2 w 319"/>
                  <a:gd name="T41" fmla="*/ 27 h 50"/>
                  <a:gd name="T42" fmla="*/ 2 w 319"/>
                  <a:gd name="T43" fmla="*/ 29 h 50"/>
                  <a:gd name="T44" fmla="*/ 0 w 319"/>
                  <a:gd name="T45" fmla="*/ 31 h 50"/>
                  <a:gd name="T46" fmla="*/ 0 w 319"/>
                  <a:gd name="T47" fmla="*/ 33 h 50"/>
                  <a:gd name="T48" fmla="*/ 0 w 319"/>
                  <a:gd name="T49" fmla="*/ 37 h 50"/>
                  <a:gd name="T50" fmla="*/ 0 w 319"/>
                  <a:gd name="T51" fmla="*/ 40 h 50"/>
                  <a:gd name="T52" fmla="*/ 2 w 319"/>
                  <a:gd name="T53" fmla="*/ 44 h 50"/>
                  <a:gd name="T54" fmla="*/ 2 w 319"/>
                  <a:gd name="T55" fmla="*/ 42 h 50"/>
                  <a:gd name="T56" fmla="*/ 2 w 319"/>
                  <a:gd name="T57" fmla="*/ 40 h 50"/>
                  <a:gd name="T58" fmla="*/ 2 w 319"/>
                  <a:gd name="T59" fmla="*/ 33 h 50"/>
                  <a:gd name="T60" fmla="*/ 10 w 319"/>
                  <a:gd name="T61" fmla="*/ 29 h 50"/>
                  <a:gd name="T62" fmla="*/ 15 w 319"/>
                  <a:gd name="T63" fmla="*/ 29 h 50"/>
                  <a:gd name="T64" fmla="*/ 23 w 319"/>
                  <a:gd name="T65" fmla="*/ 27 h 50"/>
                  <a:gd name="T66" fmla="*/ 35 w 319"/>
                  <a:gd name="T67" fmla="*/ 27 h 50"/>
                  <a:gd name="T68" fmla="*/ 46 w 319"/>
                  <a:gd name="T69" fmla="*/ 25 h 50"/>
                  <a:gd name="T70" fmla="*/ 58 w 319"/>
                  <a:gd name="T71" fmla="*/ 19 h 50"/>
                  <a:gd name="T72" fmla="*/ 71 w 319"/>
                  <a:gd name="T73" fmla="*/ 13 h 50"/>
                  <a:gd name="T74" fmla="*/ 90 w 319"/>
                  <a:gd name="T75" fmla="*/ 8 h 50"/>
                  <a:gd name="T76" fmla="*/ 111 w 319"/>
                  <a:gd name="T77" fmla="*/ 4 h 50"/>
                  <a:gd name="T78" fmla="*/ 136 w 319"/>
                  <a:gd name="T79" fmla="*/ 4 h 50"/>
                  <a:gd name="T80" fmla="*/ 161 w 319"/>
                  <a:gd name="T81" fmla="*/ 6 h 50"/>
                  <a:gd name="T82" fmla="*/ 175 w 319"/>
                  <a:gd name="T83" fmla="*/ 8 h 50"/>
                  <a:gd name="T84" fmla="*/ 190 w 319"/>
                  <a:gd name="T85" fmla="*/ 12 h 50"/>
                  <a:gd name="T86" fmla="*/ 203 w 319"/>
                  <a:gd name="T87" fmla="*/ 15 h 50"/>
                  <a:gd name="T88" fmla="*/ 228 w 319"/>
                  <a:gd name="T89" fmla="*/ 27 h 50"/>
                  <a:gd name="T90" fmla="*/ 230 w 319"/>
                  <a:gd name="T91" fmla="*/ 29 h 50"/>
                  <a:gd name="T92" fmla="*/ 230 w 319"/>
                  <a:gd name="T93" fmla="*/ 29 h 50"/>
                  <a:gd name="T94" fmla="*/ 228 w 319"/>
                  <a:gd name="T95" fmla="*/ 31 h 50"/>
                  <a:gd name="T96" fmla="*/ 228 w 319"/>
                  <a:gd name="T97" fmla="*/ 33 h 50"/>
                  <a:gd name="T98" fmla="*/ 249 w 319"/>
                  <a:gd name="T99" fmla="*/ 33 h 50"/>
                  <a:gd name="T100" fmla="*/ 271 w 319"/>
                  <a:gd name="T101" fmla="*/ 35 h 50"/>
                  <a:gd name="T102" fmla="*/ 296 w 319"/>
                  <a:gd name="T103" fmla="*/ 40 h 50"/>
                  <a:gd name="T104" fmla="*/ 317 w 319"/>
                  <a:gd name="T105" fmla="*/ 50 h 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19"/>
                  <a:gd name="T160" fmla="*/ 0 h 50"/>
                  <a:gd name="T161" fmla="*/ 319 w 319"/>
                  <a:gd name="T162" fmla="*/ 50 h 5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19" h="50">
                    <a:moveTo>
                      <a:pt x="319" y="50"/>
                    </a:moveTo>
                    <a:lnTo>
                      <a:pt x="315" y="46"/>
                    </a:lnTo>
                    <a:lnTo>
                      <a:pt x="311" y="44"/>
                    </a:lnTo>
                    <a:lnTo>
                      <a:pt x="307" y="42"/>
                    </a:lnTo>
                    <a:lnTo>
                      <a:pt x="303" y="40"/>
                    </a:lnTo>
                    <a:lnTo>
                      <a:pt x="299" y="38"/>
                    </a:lnTo>
                    <a:lnTo>
                      <a:pt x="296" y="37"/>
                    </a:lnTo>
                    <a:lnTo>
                      <a:pt x="292" y="37"/>
                    </a:lnTo>
                    <a:lnTo>
                      <a:pt x="288" y="35"/>
                    </a:lnTo>
                    <a:lnTo>
                      <a:pt x="286" y="35"/>
                    </a:lnTo>
                    <a:lnTo>
                      <a:pt x="284" y="33"/>
                    </a:lnTo>
                    <a:lnTo>
                      <a:pt x="282" y="33"/>
                    </a:lnTo>
                    <a:lnTo>
                      <a:pt x="280" y="33"/>
                    </a:lnTo>
                    <a:lnTo>
                      <a:pt x="278" y="33"/>
                    </a:lnTo>
                    <a:lnTo>
                      <a:pt x="276" y="33"/>
                    </a:lnTo>
                    <a:lnTo>
                      <a:pt x="274" y="31"/>
                    </a:lnTo>
                    <a:lnTo>
                      <a:pt x="273" y="31"/>
                    </a:lnTo>
                    <a:lnTo>
                      <a:pt x="267" y="31"/>
                    </a:lnTo>
                    <a:lnTo>
                      <a:pt x="263" y="31"/>
                    </a:lnTo>
                    <a:lnTo>
                      <a:pt x="257" y="29"/>
                    </a:lnTo>
                    <a:lnTo>
                      <a:pt x="253" y="29"/>
                    </a:lnTo>
                    <a:lnTo>
                      <a:pt x="248" y="29"/>
                    </a:lnTo>
                    <a:lnTo>
                      <a:pt x="244" y="27"/>
                    </a:lnTo>
                    <a:lnTo>
                      <a:pt x="238" y="27"/>
                    </a:lnTo>
                    <a:lnTo>
                      <a:pt x="232" y="25"/>
                    </a:lnTo>
                    <a:lnTo>
                      <a:pt x="228" y="23"/>
                    </a:lnTo>
                    <a:lnTo>
                      <a:pt x="225" y="21"/>
                    </a:lnTo>
                    <a:lnTo>
                      <a:pt x="221" y="19"/>
                    </a:lnTo>
                    <a:lnTo>
                      <a:pt x="215" y="17"/>
                    </a:lnTo>
                    <a:lnTo>
                      <a:pt x="211" y="15"/>
                    </a:lnTo>
                    <a:lnTo>
                      <a:pt x="207" y="13"/>
                    </a:lnTo>
                    <a:lnTo>
                      <a:pt x="202" y="12"/>
                    </a:lnTo>
                    <a:lnTo>
                      <a:pt x="198" y="10"/>
                    </a:lnTo>
                    <a:lnTo>
                      <a:pt x="192" y="8"/>
                    </a:lnTo>
                    <a:lnTo>
                      <a:pt x="184" y="6"/>
                    </a:lnTo>
                    <a:lnTo>
                      <a:pt x="179" y="4"/>
                    </a:lnTo>
                    <a:lnTo>
                      <a:pt x="173" y="2"/>
                    </a:lnTo>
                    <a:lnTo>
                      <a:pt x="165" y="2"/>
                    </a:lnTo>
                    <a:lnTo>
                      <a:pt x="159" y="0"/>
                    </a:lnTo>
                    <a:lnTo>
                      <a:pt x="154" y="0"/>
                    </a:lnTo>
                    <a:lnTo>
                      <a:pt x="146" y="0"/>
                    </a:lnTo>
                    <a:lnTo>
                      <a:pt x="140" y="0"/>
                    </a:lnTo>
                    <a:lnTo>
                      <a:pt x="136" y="0"/>
                    </a:lnTo>
                    <a:lnTo>
                      <a:pt x="131" y="0"/>
                    </a:lnTo>
                    <a:lnTo>
                      <a:pt x="125" y="0"/>
                    </a:lnTo>
                    <a:lnTo>
                      <a:pt x="121" y="0"/>
                    </a:lnTo>
                    <a:lnTo>
                      <a:pt x="115" y="0"/>
                    </a:lnTo>
                    <a:lnTo>
                      <a:pt x="109" y="0"/>
                    </a:lnTo>
                    <a:lnTo>
                      <a:pt x="106" y="0"/>
                    </a:lnTo>
                    <a:lnTo>
                      <a:pt x="102" y="2"/>
                    </a:lnTo>
                    <a:lnTo>
                      <a:pt x="98" y="2"/>
                    </a:lnTo>
                    <a:lnTo>
                      <a:pt x="92" y="2"/>
                    </a:lnTo>
                    <a:lnTo>
                      <a:pt x="88" y="4"/>
                    </a:lnTo>
                    <a:lnTo>
                      <a:pt x="84" y="4"/>
                    </a:lnTo>
                    <a:lnTo>
                      <a:pt x="81" y="6"/>
                    </a:lnTo>
                    <a:lnTo>
                      <a:pt x="77" y="6"/>
                    </a:lnTo>
                    <a:lnTo>
                      <a:pt x="73" y="8"/>
                    </a:lnTo>
                    <a:lnTo>
                      <a:pt x="61" y="13"/>
                    </a:lnTo>
                    <a:lnTo>
                      <a:pt x="60" y="13"/>
                    </a:lnTo>
                    <a:lnTo>
                      <a:pt x="56" y="15"/>
                    </a:lnTo>
                    <a:lnTo>
                      <a:pt x="54" y="17"/>
                    </a:lnTo>
                    <a:lnTo>
                      <a:pt x="50" y="19"/>
                    </a:lnTo>
                    <a:lnTo>
                      <a:pt x="48" y="19"/>
                    </a:lnTo>
                    <a:lnTo>
                      <a:pt x="44" y="21"/>
                    </a:lnTo>
                    <a:lnTo>
                      <a:pt x="40" y="23"/>
                    </a:lnTo>
                    <a:lnTo>
                      <a:pt x="38" y="23"/>
                    </a:lnTo>
                    <a:lnTo>
                      <a:pt x="35" y="23"/>
                    </a:lnTo>
                    <a:lnTo>
                      <a:pt x="33" y="23"/>
                    </a:lnTo>
                    <a:lnTo>
                      <a:pt x="29" y="23"/>
                    </a:lnTo>
                    <a:lnTo>
                      <a:pt x="25" y="23"/>
                    </a:lnTo>
                    <a:lnTo>
                      <a:pt x="23" y="23"/>
                    </a:lnTo>
                    <a:lnTo>
                      <a:pt x="19" y="25"/>
                    </a:lnTo>
                    <a:lnTo>
                      <a:pt x="17" y="25"/>
                    </a:lnTo>
                    <a:lnTo>
                      <a:pt x="13" y="25"/>
                    </a:lnTo>
                    <a:lnTo>
                      <a:pt x="12" y="25"/>
                    </a:lnTo>
                    <a:lnTo>
                      <a:pt x="10" y="25"/>
                    </a:lnTo>
                    <a:lnTo>
                      <a:pt x="8" y="25"/>
                    </a:lnTo>
                    <a:lnTo>
                      <a:pt x="6" y="25"/>
                    </a:lnTo>
                    <a:lnTo>
                      <a:pt x="4" y="25"/>
                    </a:lnTo>
                    <a:lnTo>
                      <a:pt x="2" y="25"/>
                    </a:lnTo>
                    <a:lnTo>
                      <a:pt x="2" y="27"/>
                    </a:lnTo>
                    <a:lnTo>
                      <a:pt x="2" y="29"/>
                    </a:lnTo>
                    <a:lnTo>
                      <a:pt x="2" y="31"/>
                    </a:lnTo>
                    <a:lnTo>
                      <a:pt x="0" y="31"/>
                    </a:lnTo>
                    <a:lnTo>
                      <a:pt x="0" y="33"/>
                    </a:lnTo>
                    <a:lnTo>
                      <a:pt x="0" y="35"/>
                    </a:lnTo>
                    <a:lnTo>
                      <a:pt x="0" y="37"/>
                    </a:lnTo>
                    <a:lnTo>
                      <a:pt x="0" y="38"/>
                    </a:lnTo>
                    <a:lnTo>
                      <a:pt x="0" y="40"/>
                    </a:lnTo>
                    <a:lnTo>
                      <a:pt x="0" y="42"/>
                    </a:lnTo>
                    <a:lnTo>
                      <a:pt x="0" y="44"/>
                    </a:lnTo>
                    <a:lnTo>
                      <a:pt x="2" y="44"/>
                    </a:lnTo>
                    <a:lnTo>
                      <a:pt x="2" y="42"/>
                    </a:lnTo>
                    <a:lnTo>
                      <a:pt x="2" y="40"/>
                    </a:lnTo>
                    <a:lnTo>
                      <a:pt x="2" y="38"/>
                    </a:lnTo>
                    <a:lnTo>
                      <a:pt x="2" y="37"/>
                    </a:lnTo>
                    <a:lnTo>
                      <a:pt x="2" y="35"/>
                    </a:lnTo>
                    <a:lnTo>
                      <a:pt x="2" y="33"/>
                    </a:lnTo>
                    <a:lnTo>
                      <a:pt x="4" y="31"/>
                    </a:lnTo>
                    <a:lnTo>
                      <a:pt x="6" y="29"/>
                    </a:lnTo>
                    <a:lnTo>
                      <a:pt x="8" y="29"/>
                    </a:lnTo>
                    <a:lnTo>
                      <a:pt x="10" y="29"/>
                    </a:lnTo>
                    <a:lnTo>
                      <a:pt x="12" y="29"/>
                    </a:lnTo>
                    <a:lnTo>
                      <a:pt x="13" y="29"/>
                    </a:lnTo>
                    <a:lnTo>
                      <a:pt x="15" y="29"/>
                    </a:lnTo>
                    <a:lnTo>
                      <a:pt x="17" y="29"/>
                    </a:lnTo>
                    <a:lnTo>
                      <a:pt x="19" y="29"/>
                    </a:lnTo>
                    <a:lnTo>
                      <a:pt x="21" y="29"/>
                    </a:lnTo>
                    <a:lnTo>
                      <a:pt x="23" y="27"/>
                    </a:lnTo>
                    <a:lnTo>
                      <a:pt x="27" y="27"/>
                    </a:lnTo>
                    <a:lnTo>
                      <a:pt x="29" y="27"/>
                    </a:lnTo>
                    <a:lnTo>
                      <a:pt x="33" y="27"/>
                    </a:lnTo>
                    <a:lnTo>
                      <a:pt x="35" y="27"/>
                    </a:lnTo>
                    <a:lnTo>
                      <a:pt x="37" y="27"/>
                    </a:lnTo>
                    <a:lnTo>
                      <a:pt x="40" y="27"/>
                    </a:lnTo>
                    <a:lnTo>
                      <a:pt x="42" y="25"/>
                    </a:lnTo>
                    <a:lnTo>
                      <a:pt x="46" y="25"/>
                    </a:lnTo>
                    <a:lnTo>
                      <a:pt x="48" y="23"/>
                    </a:lnTo>
                    <a:lnTo>
                      <a:pt x="52" y="21"/>
                    </a:lnTo>
                    <a:lnTo>
                      <a:pt x="54" y="21"/>
                    </a:lnTo>
                    <a:lnTo>
                      <a:pt x="58" y="19"/>
                    </a:lnTo>
                    <a:lnTo>
                      <a:pt x="61" y="17"/>
                    </a:lnTo>
                    <a:lnTo>
                      <a:pt x="63" y="15"/>
                    </a:lnTo>
                    <a:lnTo>
                      <a:pt x="67" y="13"/>
                    </a:lnTo>
                    <a:lnTo>
                      <a:pt x="71" y="13"/>
                    </a:lnTo>
                    <a:lnTo>
                      <a:pt x="75" y="12"/>
                    </a:lnTo>
                    <a:lnTo>
                      <a:pt x="81" y="10"/>
                    </a:lnTo>
                    <a:lnTo>
                      <a:pt x="84" y="8"/>
                    </a:lnTo>
                    <a:lnTo>
                      <a:pt x="90" y="8"/>
                    </a:lnTo>
                    <a:lnTo>
                      <a:pt x="94" y="6"/>
                    </a:lnTo>
                    <a:lnTo>
                      <a:pt x="100" y="6"/>
                    </a:lnTo>
                    <a:lnTo>
                      <a:pt x="104" y="4"/>
                    </a:lnTo>
                    <a:lnTo>
                      <a:pt x="111" y="4"/>
                    </a:lnTo>
                    <a:lnTo>
                      <a:pt x="117" y="4"/>
                    </a:lnTo>
                    <a:lnTo>
                      <a:pt x="125" y="4"/>
                    </a:lnTo>
                    <a:lnTo>
                      <a:pt x="131" y="4"/>
                    </a:lnTo>
                    <a:lnTo>
                      <a:pt x="136" y="4"/>
                    </a:lnTo>
                    <a:lnTo>
                      <a:pt x="144" y="4"/>
                    </a:lnTo>
                    <a:lnTo>
                      <a:pt x="150" y="4"/>
                    </a:lnTo>
                    <a:lnTo>
                      <a:pt x="157" y="4"/>
                    </a:lnTo>
                    <a:lnTo>
                      <a:pt x="161" y="6"/>
                    </a:lnTo>
                    <a:lnTo>
                      <a:pt x="165" y="6"/>
                    </a:lnTo>
                    <a:lnTo>
                      <a:pt x="169" y="6"/>
                    </a:lnTo>
                    <a:lnTo>
                      <a:pt x="173" y="8"/>
                    </a:lnTo>
                    <a:lnTo>
                      <a:pt x="175" y="8"/>
                    </a:lnTo>
                    <a:lnTo>
                      <a:pt x="179" y="8"/>
                    </a:lnTo>
                    <a:lnTo>
                      <a:pt x="182" y="10"/>
                    </a:lnTo>
                    <a:lnTo>
                      <a:pt x="186" y="10"/>
                    </a:lnTo>
                    <a:lnTo>
                      <a:pt x="190" y="12"/>
                    </a:lnTo>
                    <a:lnTo>
                      <a:pt x="194" y="13"/>
                    </a:lnTo>
                    <a:lnTo>
                      <a:pt x="196" y="13"/>
                    </a:lnTo>
                    <a:lnTo>
                      <a:pt x="200" y="15"/>
                    </a:lnTo>
                    <a:lnTo>
                      <a:pt x="203" y="15"/>
                    </a:lnTo>
                    <a:lnTo>
                      <a:pt x="205" y="17"/>
                    </a:lnTo>
                    <a:lnTo>
                      <a:pt x="209" y="19"/>
                    </a:lnTo>
                    <a:lnTo>
                      <a:pt x="213" y="19"/>
                    </a:lnTo>
                    <a:lnTo>
                      <a:pt x="228" y="27"/>
                    </a:lnTo>
                    <a:lnTo>
                      <a:pt x="228" y="29"/>
                    </a:lnTo>
                    <a:lnTo>
                      <a:pt x="230" y="29"/>
                    </a:lnTo>
                    <a:lnTo>
                      <a:pt x="230" y="31"/>
                    </a:lnTo>
                    <a:lnTo>
                      <a:pt x="228" y="31"/>
                    </a:lnTo>
                    <a:lnTo>
                      <a:pt x="228" y="33"/>
                    </a:lnTo>
                    <a:lnTo>
                      <a:pt x="234" y="33"/>
                    </a:lnTo>
                    <a:lnTo>
                      <a:pt x="240" y="33"/>
                    </a:lnTo>
                    <a:lnTo>
                      <a:pt x="246" y="33"/>
                    </a:lnTo>
                    <a:lnTo>
                      <a:pt x="249" y="33"/>
                    </a:lnTo>
                    <a:lnTo>
                      <a:pt x="255" y="33"/>
                    </a:lnTo>
                    <a:lnTo>
                      <a:pt x="261" y="33"/>
                    </a:lnTo>
                    <a:lnTo>
                      <a:pt x="267" y="35"/>
                    </a:lnTo>
                    <a:lnTo>
                      <a:pt x="271" y="35"/>
                    </a:lnTo>
                    <a:lnTo>
                      <a:pt x="278" y="35"/>
                    </a:lnTo>
                    <a:lnTo>
                      <a:pt x="284" y="37"/>
                    </a:lnTo>
                    <a:lnTo>
                      <a:pt x="290" y="38"/>
                    </a:lnTo>
                    <a:lnTo>
                      <a:pt x="296" y="40"/>
                    </a:lnTo>
                    <a:lnTo>
                      <a:pt x="301" y="42"/>
                    </a:lnTo>
                    <a:lnTo>
                      <a:pt x="305" y="44"/>
                    </a:lnTo>
                    <a:lnTo>
                      <a:pt x="311" y="48"/>
                    </a:lnTo>
                    <a:lnTo>
                      <a:pt x="317" y="50"/>
                    </a:lnTo>
                    <a:lnTo>
                      <a:pt x="319" y="50"/>
                    </a:lnTo>
                  </a:path>
                </a:pathLst>
              </a:custGeom>
              <a:noFill/>
              <a:ln w="3175">
                <a:solidFill>
                  <a:srgbClr val="ABB2B9"/>
                </a:solidFill>
                <a:round/>
                <a:headEnd/>
                <a:tailEnd/>
              </a:ln>
              <a:extLst>
                <a:ext uri="{909E8E84-426E-40DD-AFC4-6F175D3DCCD1}">
                  <a14:hiddenFill xmlns:a14="http://schemas.microsoft.com/office/drawing/2010/main">
                    <a:solidFill>
                      <a:srgbClr val="FFFFFF"/>
                    </a:solid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317" name="Freeform 154"/>
              <p:cNvSpPr>
                <a:spLocks/>
              </p:cNvSpPr>
              <p:nvPr/>
            </p:nvSpPr>
            <p:spPr bwMode="auto">
              <a:xfrm>
                <a:off x="1935" y="3510"/>
                <a:ext cx="319" cy="52"/>
              </a:xfrm>
              <a:custGeom>
                <a:avLst/>
                <a:gdLst>
                  <a:gd name="T0" fmla="*/ 307 w 319"/>
                  <a:gd name="T1" fmla="*/ 44 h 52"/>
                  <a:gd name="T2" fmla="*/ 292 w 319"/>
                  <a:gd name="T3" fmla="*/ 37 h 52"/>
                  <a:gd name="T4" fmla="*/ 282 w 319"/>
                  <a:gd name="T5" fmla="*/ 35 h 52"/>
                  <a:gd name="T6" fmla="*/ 274 w 319"/>
                  <a:gd name="T7" fmla="*/ 33 h 52"/>
                  <a:gd name="T8" fmla="*/ 257 w 319"/>
                  <a:gd name="T9" fmla="*/ 31 h 52"/>
                  <a:gd name="T10" fmla="*/ 238 w 319"/>
                  <a:gd name="T11" fmla="*/ 27 h 52"/>
                  <a:gd name="T12" fmla="*/ 221 w 319"/>
                  <a:gd name="T13" fmla="*/ 21 h 52"/>
                  <a:gd name="T14" fmla="*/ 202 w 319"/>
                  <a:gd name="T15" fmla="*/ 12 h 52"/>
                  <a:gd name="T16" fmla="*/ 179 w 319"/>
                  <a:gd name="T17" fmla="*/ 6 h 52"/>
                  <a:gd name="T18" fmla="*/ 154 w 319"/>
                  <a:gd name="T19" fmla="*/ 2 h 52"/>
                  <a:gd name="T20" fmla="*/ 131 w 319"/>
                  <a:gd name="T21" fmla="*/ 0 h 52"/>
                  <a:gd name="T22" fmla="*/ 109 w 319"/>
                  <a:gd name="T23" fmla="*/ 2 h 52"/>
                  <a:gd name="T24" fmla="*/ 92 w 319"/>
                  <a:gd name="T25" fmla="*/ 4 h 52"/>
                  <a:gd name="T26" fmla="*/ 77 w 319"/>
                  <a:gd name="T27" fmla="*/ 8 h 52"/>
                  <a:gd name="T28" fmla="*/ 56 w 319"/>
                  <a:gd name="T29" fmla="*/ 17 h 52"/>
                  <a:gd name="T30" fmla="*/ 44 w 319"/>
                  <a:gd name="T31" fmla="*/ 23 h 52"/>
                  <a:gd name="T32" fmla="*/ 33 w 319"/>
                  <a:gd name="T33" fmla="*/ 25 h 52"/>
                  <a:gd name="T34" fmla="*/ 19 w 319"/>
                  <a:gd name="T35" fmla="*/ 25 h 52"/>
                  <a:gd name="T36" fmla="*/ 12 w 319"/>
                  <a:gd name="T37" fmla="*/ 25 h 52"/>
                  <a:gd name="T38" fmla="*/ 6 w 319"/>
                  <a:gd name="T39" fmla="*/ 25 h 52"/>
                  <a:gd name="T40" fmla="*/ 2 w 319"/>
                  <a:gd name="T41" fmla="*/ 27 h 52"/>
                  <a:gd name="T42" fmla="*/ 2 w 319"/>
                  <a:gd name="T43" fmla="*/ 29 h 52"/>
                  <a:gd name="T44" fmla="*/ 0 w 319"/>
                  <a:gd name="T45" fmla="*/ 31 h 52"/>
                  <a:gd name="T46" fmla="*/ 0 w 319"/>
                  <a:gd name="T47" fmla="*/ 35 h 52"/>
                  <a:gd name="T48" fmla="*/ 0 w 319"/>
                  <a:gd name="T49" fmla="*/ 37 h 52"/>
                  <a:gd name="T50" fmla="*/ 0 w 319"/>
                  <a:gd name="T51" fmla="*/ 42 h 52"/>
                  <a:gd name="T52" fmla="*/ 2 w 319"/>
                  <a:gd name="T53" fmla="*/ 44 h 52"/>
                  <a:gd name="T54" fmla="*/ 2 w 319"/>
                  <a:gd name="T55" fmla="*/ 44 h 52"/>
                  <a:gd name="T56" fmla="*/ 2 w 319"/>
                  <a:gd name="T57" fmla="*/ 40 h 52"/>
                  <a:gd name="T58" fmla="*/ 2 w 319"/>
                  <a:gd name="T59" fmla="*/ 33 h 52"/>
                  <a:gd name="T60" fmla="*/ 10 w 319"/>
                  <a:gd name="T61" fmla="*/ 29 h 52"/>
                  <a:gd name="T62" fmla="*/ 15 w 319"/>
                  <a:gd name="T63" fmla="*/ 29 h 52"/>
                  <a:gd name="T64" fmla="*/ 23 w 319"/>
                  <a:gd name="T65" fmla="*/ 29 h 52"/>
                  <a:gd name="T66" fmla="*/ 35 w 319"/>
                  <a:gd name="T67" fmla="*/ 29 h 52"/>
                  <a:gd name="T68" fmla="*/ 46 w 319"/>
                  <a:gd name="T69" fmla="*/ 25 h 52"/>
                  <a:gd name="T70" fmla="*/ 58 w 319"/>
                  <a:gd name="T71" fmla="*/ 19 h 52"/>
                  <a:gd name="T72" fmla="*/ 71 w 319"/>
                  <a:gd name="T73" fmla="*/ 14 h 52"/>
                  <a:gd name="T74" fmla="*/ 90 w 319"/>
                  <a:gd name="T75" fmla="*/ 8 h 52"/>
                  <a:gd name="T76" fmla="*/ 111 w 319"/>
                  <a:gd name="T77" fmla="*/ 6 h 52"/>
                  <a:gd name="T78" fmla="*/ 136 w 319"/>
                  <a:gd name="T79" fmla="*/ 6 h 52"/>
                  <a:gd name="T80" fmla="*/ 161 w 319"/>
                  <a:gd name="T81" fmla="*/ 6 h 52"/>
                  <a:gd name="T82" fmla="*/ 175 w 319"/>
                  <a:gd name="T83" fmla="*/ 10 h 52"/>
                  <a:gd name="T84" fmla="*/ 190 w 319"/>
                  <a:gd name="T85" fmla="*/ 14 h 52"/>
                  <a:gd name="T86" fmla="*/ 203 w 319"/>
                  <a:gd name="T87" fmla="*/ 17 h 52"/>
                  <a:gd name="T88" fmla="*/ 228 w 319"/>
                  <a:gd name="T89" fmla="*/ 29 h 52"/>
                  <a:gd name="T90" fmla="*/ 230 w 319"/>
                  <a:gd name="T91" fmla="*/ 29 h 52"/>
                  <a:gd name="T92" fmla="*/ 230 w 319"/>
                  <a:gd name="T93" fmla="*/ 31 h 52"/>
                  <a:gd name="T94" fmla="*/ 228 w 319"/>
                  <a:gd name="T95" fmla="*/ 33 h 52"/>
                  <a:gd name="T96" fmla="*/ 228 w 319"/>
                  <a:gd name="T97" fmla="*/ 35 h 52"/>
                  <a:gd name="T98" fmla="*/ 249 w 319"/>
                  <a:gd name="T99" fmla="*/ 35 h 52"/>
                  <a:gd name="T100" fmla="*/ 271 w 319"/>
                  <a:gd name="T101" fmla="*/ 37 h 52"/>
                  <a:gd name="T102" fmla="*/ 296 w 319"/>
                  <a:gd name="T103" fmla="*/ 40 h 52"/>
                  <a:gd name="T104" fmla="*/ 317 w 319"/>
                  <a:gd name="T105" fmla="*/ 52 h 5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19"/>
                  <a:gd name="T160" fmla="*/ 0 h 52"/>
                  <a:gd name="T161" fmla="*/ 319 w 319"/>
                  <a:gd name="T162" fmla="*/ 52 h 5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19" h="52">
                    <a:moveTo>
                      <a:pt x="319" y="50"/>
                    </a:moveTo>
                    <a:lnTo>
                      <a:pt x="315" y="48"/>
                    </a:lnTo>
                    <a:lnTo>
                      <a:pt x="311" y="46"/>
                    </a:lnTo>
                    <a:lnTo>
                      <a:pt x="307" y="44"/>
                    </a:lnTo>
                    <a:lnTo>
                      <a:pt x="303" y="42"/>
                    </a:lnTo>
                    <a:lnTo>
                      <a:pt x="299" y="40"/>
                    </a:lnTo>
                    <a:lnTo>
                      <a:pt x="296" y="39"/>
                    </a:lnTo>
                    <a:lnTo>
                      <a:pt x="292" y="37"/>
                    </a:lnTo>
                    <a:lnTo>
                      <a:pt x="288" y="35"/>
                    </a:lnTo>
                    <a:lnTo>
                      <a:pt x="286" y="35"/>
                    </a:lnTo>
                    <a:lnTo>
                      <a:pt x="284" y="35"/>
                    </a:lnTo>
                    <a:lnTo>
                      <a:pt x="282" y="35"/>
                    </a:lnTo>
                    <a:lnTo>
                      <a:pt x="280" y="33"/>
                    </a:lnTo>
                    <a:lnTo>
                      <a:pt x="278" y="33"/>
                    </a:lnTo>
                    <a:lnTo>
                      <a:pt x="276" y="33"/>
                    </a:lnTo>
                    <a:lnTo>
                      <a:pt x="274" y="33"/>
                    </a:lnTo>
                    <a:lnTo>
                      <a:pt x="273" y="33"/>
                    </a:lnTo>
                    <a:lnTo>
                      <a:pt x="267" y="31"/>
                    </a:lnTo>
                    <a:lnTo>
                      <a:pt x="263" y="31"/>
                    </a:lnTo>
                    <a:lnTo>
                      <a:pt x="257" y="31"/>
                    </a:lnTo>
                    <a:lnTo>
                      <a:pt x="253" y="31"/>
                    </a:lnTo>
                    <a:lnTo>
                      <a:pt x="248" y="29"/>
                    </a:lnTo>
                    <a:lnTo>
                      <a:pt x="244" y="29"/>
                    </a:lnTo>
                    <a:lnTo>
                      <a:pt x="238" y="27"/>
                    </a:lnTo>
                    <a:lnTo>
                      <a:pt x="232" y="27"/>
                    </a:lnTo>
                    <a:lnTo>
                      <a:pt x="228" y="25"/>
                    </a:lnTo>
                    <a:lnTo>
                      <a:pt x="225" y="23"/>
                    </a:lnTo>
                    <a:lnTo>
                      <a:pt x="221" y="21"/>
                    </a:lnTo>
                    <a:lnTo>
                      <a:pt x="215" y="19"/>
                    </a:lnTo>
                    <a:lnTo>
                      <a:pt x="211" y="17"/>
                    </a:lnTo>
                    <a:lnTo>
                      <a:pt x="207" y="16"/>
                    </a:lnTo>
                    <a:lnTo>
                      <a:pt x="202" y="12"/>
                    </a:lnTo>
                    <a:lnTo>
                      <a:pt x="198" y="12"/>
                    </a:lnTo>
                    <a:lnTo>
                      <a:pt x="192" y="8"/>
                    </a:lnTo>
                    <a:lnTo>
                      <a:pt x="184" y="6"/>
                    </a:lnTo>
                    <a:lnTo>
                      <a:pt x="179" y="6"/>
                    </a:lnTo>
                    <a:lnTo>
                      <a:pt x="173" y="4"/>
                    </a:lnTo>
                    <a:lnTo>
                      <a:pt x="165" y="2"/>
                    </a:lnTo>
                    <a:lnTo>
                      <a:pt x="159" y="2"/>
                    </a:lnTo>
                    <a:lnTo>
                      <a:pt x="154" y="2"/>
                    </a:lnTo>
                    <a:lnTo>
                      <a:pt x="146" y="0"/>
                    </a:lnTo>
                    <a:lnTo>
                      <a:pt x="140" y="0"/>
                    </a:lnTo>
                    <a:lnTo>
                      <a:pt x="136" y="0"/>
                    </a:lnTo>
                    <a:lnTo>
                      <a:pt x="131" y="0"/>
                    </a:lnTo>
                    <a:lnTo>
                      <a:pt x="125" y="0"/>
                    </a:lnTo>
                    <a:lnTo>
                      <a:pt x="121" y="2"/>
                    </a:lnTo>
                    <a:lnTo>
                      <a:pt x="115" y="2"/>
                    </a:lnTo>
                    <a:lnTo>
                      <a:pt x="109" y="2"/>
                    </a:lnTo>
                    <a:lnTo>
                      <a:pt x="106" y="2"/>
                    </a:lnTo>
                    <a:lnTo>
                      <a:pt x="102" y="2"/>
                    </a:lnTo>
                    <a:lnTo>
                      <a:pt x="98" y="2"/>
                    </a:lnTo>
                    <a:lnTo>
                      <a:pt x="92" y="4"/>
                    </a:lnTo>
                    <a:lnTo>
                      <a:pt x="88" y="4"/>
                    </a:lnTo>
                    <a:lnTo>
                      <a:pt x="84" y="6"/>
                    </a:lnTo>
                    <a:lnTo>
                      <a:pt x="81" y="6"/>
                    </a:lnTo>
                    <a:lnTo>
                      <a:pt x="77" y="8"/>
                    </a:lnTo>
                    <a:lnTo>
                      <a:pt x="73" y="10"/>
                    </a:lnTo>
                    <a:lnTo>
                      <a:pt x="61" y="14"/>
                    </a:lnTo>
                    <a:lnTo>
                      <a:pt x="60" y="16"/>
                    </a:lnTo>
                    <a:lnTo>
                      <a:pt x="56" y="17"/>
                    </a:lnTo>
                    <a:lnTo>
                      <a:pt x="54" y="19"/>
                    </a:lnTo>
                    <a:lnTo>
                      <a:pt x="50" y="19"/>
                    </a:lnTo>
                    <a:lnTo>
                      <a:pt x="48" y="21"/>
                    </a:lnTo>
                    <a:lnTo>
                      <a:pt x="44" y="23"/>
                    </a:lnTo>
                    <a:lnTo>
                      <a:pt x="40" y="23"/>
                    </a:lnTo>
                    <a:lnTo>
                      <a:pt x="38" y="23"/>
                    </a:lnTo>
                    <a:lnTo>
                      <a:pt x="35" y="25"/>
                    </a:lnTo>
                    <a:lnTo>
                      <a:pt x="33" y="25"/>
                    </a:lnTo>
                    <a:lnTo>
                      <a:pt x="29" y="25"/>
                    </a:lnTo>
                    <a:lnTo>
                      <a:pt x="25" y="25"/>
                    </a:lnTo>
                    <a:lnTo>
                      <a:pt x="23" y="25"/>
                    </a:lnTo>
                    <a:lnTo>
                      <a:pt x="19" y="25"/>
                    </a:lnTo>
                    <a:lnTo>
                      <a:pt x="17" y="25"/>
                    </a:lnTo>
                    <a:lnTo>
                      <a:pt x="13" y="25"/>
                    </a:lnTo>
                    <a:lnTo>
                      <a:pt x="12" y="25"/>
                    </a:lnTo>
                    <a:lnTo>
                      <a:pt x="10" y="25"/>
                    </a:lnTo>
                    <a:lnTo>
                      <a:pt x="8" y="25"/>
                    </a:lnTo>
                    <a:lnTo>
                      <a:pt x="6" y="25"/>
                    </a:lnTo>
                    <a:lnTo>
                      <a:pt x="4" y="25"/>
                    </a:lnTo>
                    <a:lnTo>
                      <a:pt x="2" y="27"/>
                    </a:lnTo>
                    <a:lnTo>
                      <a:pt x="2" y="29"/>
                    </a:lnTo>
                    <a:lnTo>
                      <a:pt x="2" y="31"/>
                    </a:lnTo>
                    <a:lnTo>
                      <a:pt x="0" y="31"/>
                    </a:lnTo>
                    <a:lnTo>
                      <a:pt x="0" y="33"/>
                    </a:lnTo>
                    <a:lnTo>
                      <a:pt x="0" y="35"/>
                    </a:lnTo>
                    <a:lnTo>
                      <a:pt x="0" y="37"/>
                    </a:lnTo>
                    <a:lnTo>
                      <a:pt x="0" y="39"/>
                    </a:lnTo>
                    <a:lnTo>
                      <a:pt x="0" y="40"/>
                    </a:lnTo>
                    <a:lnTo>
                      <a:pt x="0" y="42"/>
                    </a:lnTo>
                    <a:lnTo>
                      <a:pt x="0" y="44"/>
                    </a:lnTo>
                    <a:lnTo>
                      <a:pt x="2" y="46"/>
                    </a:lnTo>
                    <a:lnTo>
                      <a:pt x="2" y="44"/>
                    </a:lnTo>
                    <a:lnTo>
                      <a:pt x="2" y="42"/>
                    </a:lnTo>
                    <a:lnTo>
                      <a:pt x="2" y="40"/>
                    </a:lnTo>
                    <a:lnTo>
                      <a:pt x="2" y="39"/>
                    </a:lnTo>
                    <a:lnTo>
                      <a:pt x="2" y="37"/>
                    </a:lnTo>
                    <a:lnTo>
                      <a:pt x="2" y="35"/>
                    </a:lnTo>
                    <a:lnTo>
                      <a:pt x="2" y="33"/>
                    </a:lnTo>
                    <a:lnTo>
                      <a:pt x="4" y="33"/>
                    </a:lnTo>
                    <a:lnTo>
                      <a:pt x="6" y="31"/>
                    </a:lnTo>
                    <a:lnTo>
                      <a:pt x="8" y="29"/>
                    </a:lnTo>
                    <a:lnTo>
                      <a:pt x="10" y="29"/>
                    </a:lnTo>
                    <a:lnTo>
                      <a:pt x="12" y="29"/>
                    </a:lnTo>
                    <a:lnTo>
                      <a:pt x="13" y="29"/>
                    </a:lnTo>
                    <a:lnTo>
                      <a:pt x="15" y="29"/>
                    </a:lnTo>
                    <a:lnTo>
                      <a:pt x="17" y="29"/>
                    </a:lnTo>
                    <a:lnTo>
                      <a:pt x="19" y="29"/>
                    </a:lnTo>
                    <a:lnTo>
                      <a:pt x="21" y="29"/>
                    </a:lnTo>
                    <a:lnTo>
                      <a:pt x="23" y="29"/>
                    </a:lnTo>
                    <a:lnTo>
                      <a:pt x="27" y="29"/>
                    </a:lnTo>
                    <a:lnTo>
                      <a:pt x="29" y="29"/>
                    </a:lnTo>
                    <a:lnTo>
                      <a:pt x="33" y="29"/>
                    </a:lnTo>
                    <a:lnTo>
                      <a:pt x="35" y="29"/>
                    </a:lnTo>
                    <a:lnTo>
                      <a:pt x="37" y="29"/>
                    </a:lnTo>
                    <a:lnTo>
                      <a:pt x="40" y="27"/>
                    </a:lnTo>
                    <a:lnTo>
                      <a:pt x="42" y="27"/>
                    </a:lnTo>
                    <a:lnTo>
                      <a:pt x="46" y="25"/>
                    </a:lnTo>
                    <a:lnTo>
                      <a:pt x="48" y="25"/>
                    </a:lnTo>
                    <a:lnTo>
                      <a:pt x="52" y="23"/>
                    </a:lnTo>
                    <a:lnTo>
                      <a:pt x="54" y="21"/>
                    </a:lnTo>
                    <a:lnTo>
                      <a:pt x="58" y="19"/>
                    </a:lnTo>
                    <a:lnTo>
                      <a:pt x="61" y="19"/>
                    </a:lnTo>
                    <a:lnTo>
                      <a:pt x="63" y="17"/>
                    </a:lnTo>
                    <a:lnTo>
                      <a:pt x="67" y="16"/>
                    </a:lnTo>
                    <a:lnTo>
                      <a:pt x="71" y="14"/>
                    </a:lnTo>
                    <a:lnTo>
                      <a:pt x="75" y="12"/>
                    </a:lnTo>
                    <a:lnTo>
                      <a:pt x="81" y="10"/>
                    </a:lnTo>
                    <a:lnTo>
                      <a:pt x="84" y="10"/>
                    </a:lnTo>
                    <a:lnTo>
                      <a:pt x="90" y="8"/>
                    </a:lnTo>
                    <a:lnTo>
                      <a:pt x="94" y="8"/>
                    </a:lnTo>
                    <a:lnTo>
                      <a:pt x="100" y="6"/>
                    </a:lnTo>
                    <a:lnTo>
                      <a:pt x="104" y="6"/>
                    </a:lnTo>
                    <a:lnTo>
                      <a:pt x="111" y="6"/>
                    </a:lnTo>
                    <a:lnTo>
                      <a:pt x="117" y="6"/>
                    </a:lnTo>
                    <a:lnTo>
                      <a:pt x="125" y="6"/>
                    </a:lnTo>
                    <a:lnTo>
                      <a:pt x="131" y="6"/>
                    </a:lnTo>
                    <a:lnTo>
                      <a:pt x="136" y="6"/>
                    </a:lnTo>
                    <a:lnTo>
                      <a:pt x="144" y="6"/>
                    </a:lnTo>
                    <a:lnTo>
                      <a:pt x="150" y="6"/>
                    </a:lnTo>
                    <a:lnTo>
                      <a:pt x="157" y="6"/>
                    </a:lnTo>
                    <a:lnTo>
                      <a:pt x="161" y="6"/>
                    </a:lnTo>
                    <a:lnTo>
                      <a:pt x="165" y="6"/>
                    </a:lnTo>
                    <a:lnTo>
                      <a:pt x="169" y="8"/>
                    </a:lnTo>
                    <a:lnTo>
                      <a:pt x="173" y="8"/>
                    </a:lnTo>
                    <a:lnTo>
                      <a:pt x="175" y="10"/>
                    </a:lnTo>
                    <a:lnTo>
                      <a:pt x="179" y="10"/>
                    </a:lnTo>
                    <a:lnTo>
                      <a:pt x="182" y="10"/>
                    </a:lnTo>
                    <a:lnTo>
                      <a:pt x="186" y="12"/>
                    </a:lnTo>
                    <a:lnTo>
                      <a:pt x="190" y="14"/>
                    </a:lnTo>
                    <a:lnTo>
                      <a:pt x="194" y="14"/>
                    </a:lnTo>
                    <a:lnTo>
                      <a:pt x="196" y="16"/>
                    </a:lnTo>
                    <a:lnTo>
                      <a:pt x="200" y="16"/>
                    </a:lnTo>
                    <a:lnTo>
                      <a:pt x="203" y="17"/>
                    </a:lnTo>
                    <a:lnTo>
                      <a:pt x="205" y="19"/>
                    </a:lnTo>
                    <a:lnTo>
                      <a:pt x="209" y="19"/>
                    </a:lnTo>
                    <a:lnTo>
                      <a:pt x="213" y="21"/>
                    </a:lnTo>
                    <a:lnTo>
                      <a:pt x="228" y="29"/>
                    </a:lnTo>
                    <a:lnTo>
                      <a:pt x="230" y="29"/>
                    </a:lnTo>
                    <a:lnTo>
                      <a:pt x="230" y="31"/>
                    </a:lnTo>
                    <a:lnTo>
                      <a:pt x="230" y="33"/>
                    </a:lnTo>
                    <a:lnTo>
                      <a:pt x="228" y="33"/>
                    </a:lnTo>
                    <a:lnTo>
                      <a:pt x="228" y="35"/>
                    </a:lnTo>
                    <a:lnTo>
                      <a:pt x="234" y="35"/>
                    </a:lnTo>
                    <a:lnTo>
                      <a:pt x="240" y="35"/>
                    </a:lnTo>
                    <a:lnTo>
                      <a:pt x="246" y="35"/>
                    </a:lnTo>
                    <a:lnTo>
                      <a:pt x="249" y="35"/>
                    </a:lnTo>
                    <a:lnTo>
                      <a:pt x="255" y="35"/>
                    </a:lnTo>
                    <a:lnTo>
                      <a:pt x="261" y="35"/>
                    </a:lnTo>
                    <a:lnTo>
                      <a:pt x="267" y="35"/>
                    </a:lnTo>
                    <a:lnTo>
                      <a:pt x="271" y="37"/>
                    </a:lnTo>
                    <a:lnTo>
                      <a:pt x="278" y="37"/>
                    </a:lnTo>
                    <a:lnTo>
                      <a:pt x="284" y="39"/>
                    </a:lnTo>
                    <a:lnTo>
                      <a:pt x="290" y="39"/>
                    </a:lnTo>
                    <a:lnTo>
                      <a:pt x="296" y="40"/>
                    </a:lnTo>
                    <a:lnTo>
                      <a:pt x="301" y="42"/>
                    </a:lnTo>
                    <a:lnTo>
                      <a:pt x="305" y="46"/>
                    </a:lnTo>
                    <a:lnTo>
                      <a:pt x="311" y="48"/>
                    </a:lnTo>
                    <a:lnTo>
                      <a:pt x="317" y="52"/>
                    </a:lnTo>
                    <a:lnTo>
                      <a:pt x="319" y="50"/>
                    </a:lnTo>
                    <a:close/>
                  </a:path>
                </a:pathLst>
              </a:custGeom>
              <a:solidFill>
                <a:srgbClr val="C7CC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318" name="Freeform 155"/>
              <p:cNvSpPr>
                <a:spLocks/>
              </p:cNvSpPr>
              <p:nvPr/>
            </p:nvSpPr>
            <p:spPr bwMode="auto">
              <a:xfrm>
                <a:off x="1935" y="3510"/>
                <a:ext cx="319" cy="52"/>
              </a:xfrm>
              <a:custGeom>
                <a:avLst/>
                <a:gdLst>
                  <a:gd name="T0" fmla="*/ 307 w 319"/>
                  <a:gd name="T1" fmla="*/ 44 h 52"/>
                  <a:gd name="T2" fmla="*/ 292 w 319"/>
                  <a:gd name="T3" fmla="*/ 37 h 52"/>
                  <a:gd name="T4" fmla="*/ 282 w 319"/>
                  <a:gd name="T5" fmla="*/ 35 h 52"/>
                  <a:gd name="T6" fmla="*/ 274 w 319"/>
                  <a:gd name="T7" fmla="*/ 33 h 52"/>
                  <a:gd name="T8" fmla="*/ 257 w 319"/>
                  <a:gd name="T9" fmla="*/ 31 h 52"/>
                  <a:gd name="T10" fmla="*/ 238 w 319"/>
                  <a:gd name="T11" fmla="*/ 27 h 52"/>
                  <a:gd name="T12" fmla="*/ 221 w 319"/>
                  <a:gd name="T13" fmla="*/ 21 h 52"/>
                  <a:gd name="T14" fmla="*/ 202 w 319"/>
                  <a:gd name="T15" fmla="*/ 12 h 52"/>
                  <a:gd name="T16" fmla="*/ 179 w 319"/>
                  <a:gd name="T17" fmla="*/ 6 h 52"/>
                  <a:gd name="T18" fmla="*/ 154 w 319"/>
                  <a:gd name="T19" fmla="*/ 2 h 52"/>
                  <a:gd name="T20" fmla="*/ 131 w 319"/>
                  <a:gd name="T21" fmla="*/ 0 h 52"/>
                  <a:gd name="T22" fmla="*/ 109 w 319"/>
                  <a:gd name="T23" fmla="*/ 2 h 52"/>
                  <a:gd name="T24" fmla="*/ 92 w 319"/>
                  <a:gd name="T25" fmla="*/ 4 h 52"/>
                  <a:gd name="T26" fmla="*/ 77 w 319"/>
                  <a:gd name="T27" fmla="*/ 8 h 52"/>
                  <a:gd name="T28" fmla="*/ 56 w 319"/>
                  <a:gd name="T29" fmla="*/ 17 h 52"/>
                  <a:gd name="T30" fmla="*/ 44 w 319"/>
                  <a:gd name="T31" fmla="*/ 23 h 52"/>
                  <a:gd name="T32" fmla="*/ 33 w 319"/>
                  <a:gd name="T33" fmla="*/ 25 h 52"/>
                  <a:gd name="T34" fmla="*/ 19 w 319"/>
                  <a:gd name="T35" fmla="*/ 25 h 52"/>
                  <a:gd name="T36" fmla="*/ 12 w 319"/>
                  <a:gd name="T37" fmla="*/ 25 h 52"/>
                  <a:gd name="T38" fmla="*/ 6 w 319"/>
                  <a:gd name="T39" fmla="*/ 25 h 52"/>
                  <a:gd name="T40" fmla="*/ 2 w 319"/>
                  <a:gd name="T41" fmla="*/ 27 h 52"/>
                  <a:gd name="T42" fmla="*/ 2 w 319"/>
                  <a:gd name="T43" fmla="*/ 29 h 52"/>
                  <a:gd name="T44" fmla="*/ 0 w 319"/>
                  <a:gd name="T45" fmla="*/ 31 h 52"/>
                  <a:gd name="T46" fmla="*/ 0 w 319"/>
                  <a:gd name="T47" fmla="*/ 35 h 52"/>
                  <a:gd name="T48" fmla="*/ 0 w 319"/>
                  <a:gd name="T49" fmla="*/ 37 h 52"/>
                  <a:gd name="T50" fmla="*/ 0 w 319"/>
                  <a:gd name="T51" fmla="*/ 42 h 52"/>
                  <a:gd name="T52" fmla="*/ 2 w 319"/>
                  <a:gd name="T53" fmla="*/ 44 h 52"/>
                  <a:gd name="T54" fmla="*/ 2 w 319"/>
                  <a:gd name="T55" fmla="*/ 44 h 52"/>
                  <a:gd name="T56" fmla="*/ 2 w 319"/>
                  <a:gd name="T57" fmla="*/ 40 h 52"/>
                  <a:gd name="T58" fmla="*/ 2 w 319"/>
                  <a:gd name="T59" fmla="*/ 33 h 52"/>
                  <a:gd name="T60" fmla="*/ 10 w 319"/>
                  <a:gd name="T61" fmla="*/ 29 h 52"/>
                  <a:gd name="T62" fmla="*/ 15 w 319"/>
                  <a:gd name="T63" fmla="*/ 29 h 52"/>
                  <a:gd name="T64" fmla="*/ 23 w 319"/>
                  <a:gd name="T65" fmla="*/ 29 h 52"/>
                  <a:gd name="T66" fmla="*/ 35 w 319"/>
                  <a:gd name="T67" fmla="*/ 29 h 52"/>
                  <a:gd name="T68" fmla="*/ 46 w 319"/>
                  <a:gd name="T69" fmla="*/ 25 h 52"/>
                  <a:gd name="T70" fmla="*/ 58 w 319"/>
                  <a:gd name="T71" fmla="*/ 19 h 52"/>
                  <a:gd name="T72" fmla="*/ 71 w 319"/>
                  <a:gd name="T73" fmla="*/ 14 h 52"/>
                  <a:gd name="T74" fmla="*/ 90 w 319"/>
                  <a:gd name="T75" fmla="*/ 8 h 52"/>
                  <a:gd name="T76" fmla="*/ 111 w 319"/>
                  <a:gd name="T77" fmla="*/ 6 h 52"/>
                  <a:gd name="T78" fmla="*/ 136 w 319"/>
                  <a:gd name="T79" fmla="*/ 6 h 52"/>
                  <a:gd name="T80" fmla="*/ 161 w 319"/>
                  <a:gd name="T81" fmla="*/ 6 h 52"/>
                  <a:gd name="T82" fmla="*/ 175 w 319"/>
                  <a:gd name="T83" fmla="*/ 10 h 52"/>
                  <a:gd name="T84" fmla="*/ 190 w 319"/>
                  <a:gd name="T85" fmla="*/ 14 h 52"/>
                  <a:gd name="T86" fmla="*/ 203 w 319"/>
                  <a:gd name="T87" fmla="*/ 17 h 52"/>
                  <a:gd name="T88" fmla="*/ 228 w 319"/>
                  <a:gd name="T89" fmla="*/ 29 h 52"/>
                  <a:gd name="T90" fmla="*/ 230 w 319"/>
                  <a:gd name="T91" fmla="*/ 29 h 52"/>
                  <a:gd name="T92" fmla="*/ 230 w 319"/>
                  <a:gd name="T93" fmla="*/ 31 h 52"/>
                  <a:gd name="T94" fmla="*/ 228 w 319"/>
                  <a:gd name="T95" fmla="*/ 33 h 52"/>
                  <a:gd name="T96" fmla="*/ 228 w 319"/>
                  <a:gd name="T97" fmla="*/ 35 h 52"/>
                  <a:gd name="T98" fmla="*/ 249 w 319"/>
                  <a:gd name="T99" fmla="*/ 35 h 52"/>
                  <a:gd name="T100" fmla="*/ 271 w 319"/>
                  <a:gd name="T101" fmla="*/ 37 h 52"/>
                  <a:gd name="T102" fmla="*/ 296 w 319"/>
                  <a:gd name="T103" fmla="*/ 40 h 52"/>
                  <a:gd name="T104" fmla="*/ 317 w 319"/>
                  <a:gd name="T105" fmla="*/ 52 h 5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19"/>
                  <a:gd name="T160" fmla="*/ 0 h 52"/>
                  <a:gd name="T161" fmla="*/ 319 w 319"/>
                  <a:gd name="T162" fmla="*/ 52 h 5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19" h="52">
                    <a:moveTo>
                      <a:pt x="319" y="50"/>
                    </a:moveTo>
                    <a:lnTo>
                      <a:pt x="315" y="48"/>
                    </a:lnTo>
                    <a:lnTo>
                      <a:pt x="311" y="46"/>
                    </a:lnTo>
                    <a:lnTo>
                      <a:pt x="307" y="44"/>
                    </a:lnTo>
                    <a:lnTo>
                      <a:pt x="303" y="42"/>
                    </a:lnTo>
                    <a:lnTo>
                      <a:pt x="299" y="40"/>
                    </a:lnTo>
                    <a:lnTo>
                      <a:pt x="296" y="39"/>
                    </a:lnTo>
                    <a:lnTo>
                      <a:pt x="292" y="37"/>
                    </a:lnTo>
                    <a:lnTo>
                      <a:pt x="288" y="35"/>
                    </a:lnTo>
                    <a:lnTo>
                      <a:pt x="286" y="35"/>
                    </a:lnTo>
                    <a:lnTo>
                      <a:pt x="284" y="35"/>
                    </a:lnTo>
                    <a:lnTo>
                      <a:pt x="282" y="35"/>
                    </a:lnTo>
                    <a:lnTo>
                      <a:pt x="280" y="33"/>
                    </a:lnTo>
                    <a:lnTo>
                      <a:pt x="278" y="33"/>
                    </a:lnTo>
                    <a:lnTo>
                      <a:pt x="276" y="33"/>
                    </a:lnTo>
                    <a:lnTo>
                      <a:pt x="274" y="33"/>
                    </a:lnTo>
                    <a:lnTo>
                      <a:pt x="273" y="33"/>
                    </a:lnTo>
                    <a:lnTo>
                      <a:pt x="267" y="31"/>
                    </a:lnTo>
                    <a:lnTo>
                      <a:pt x="263" y="31"/>
                    </a:lnTo>
                    <a:lnTo>
                      <a:pt x="257" y="31"/>
                    </a:lnTo>
                    <a:lnTo>
                      <a:pt x="253" y="31"/>
                    </a:lnTo>
                    <a:lnTo>
                      <a:pt x="248" y="29"/>
                    </a:lnTo>
                    <a:lnTo>
                      <a:pt x="244" y="29"/>
                    </a:lnTo>
                    <a:lnTo>
                      <a:pt x="238" y="27"/>
                    </a:lnTo>
                    <a:lnTo>
                      <a:pt x="232" y="27"/>
                    </a:lnTo>
                    <a:lnTo>
                      <a:pt x="228" y="25"/>
                    </a:lnTo>
                    <a:lnTo>
                      <a:pt x="225" y="23"/>
                    </a:lnTo>
                    <a:lnTo>
                      <a:pt x="221" y="21"/>
                    </a:lnTo>
                    <a:lnTo>
                      <a:pt x="215" y="19"/>
                    </a:lnTo>
                    <a:lnTo>
                      <a:pt x="211" y="17"/>
                    </a:lnTo>
                    <a:lnTo>
                      <a:pt x="207" y="16"/>
                    </a:lnTo>
                    <a:lnTo>
                      <a:pt x="202" y="12"/>
                    </a:lnTo>
                    <a:lnTo>
                      <a:pt x="198" y="12"/>
                    </a:lnTo>
                    <a:lnTo>
                      <a:pt x="192" y="8"/>
                    </a:lnTo>
                    <a:lnTo>
                      <a:pt x="184" y="6"/>
                    </a:lnTo>
                    <a:lnTo>
                      <a:pt x="179" y="6"/>
                    </a:lnTo>
                    <a:lnTo>
                      <a:pt x="173" y="4"/>
                    </a:lnTo>
                    <a:lnTo>
                      <a:pt x="165" y="2"/>
                    </a:lnTo>
                    <a:lnTo>
                      <a:pt x="159" y="2"/>
                    </a:lnTo>
                    <a:lnTo>
                      <a:pt x="154" y="2"/>
                    </a:lnTo>
                    <a:lnTo>
                      <a:pt x="146" y="0"/>
                    </a:lnTo>
                    <a:lnTo>
                      <a:pt x="140" y="0"/>
                    </a:lnTo>
                    <a:lnTo>
                      <a:pt x="136" y="0"/>
                    </a:lnTo>
                    <a:lnTo>
                      <a:pt x="131" y="0"/>
                    </a:lnTo>
                    <a:lnTo>
                      <a:pt x="125" y="0"/>
                    </a:lnTo>
                    <a:lnTo>
                      <a:pt x="121" y="2"/>
                    </a:lnTo>
                    <a:lnTo>
                      <a:pt x="115" y="2"/>
                    </a:lnTo>
                    <a:lnTo>
                      <a:pt x="109" y="2"/>
                    </a:lnTo>
                    <a:lnTo>
                      <a:pt x="106" y="2"/>
                    </a:lnTo>
                    <a:lnTo>
                      <a:pt x="102" y="2"/>
                    </a:lnTo>
                    <a:lnTo>
                      <a:pt x="98" y="2"/>
                    </a:lnTo>
                    <a:lnTo>
                      <a:pt x="92" y="4"/>
                    </a:lnTo>
                    <a:lnTo>
                      <a:pt x="88" y="4"/>
                    </a:lnTo>
                    <a:lnTo>
                      <a:pt x="84" y="6"/>
                    </a:lnTo>
                    <a:lnTo>
                      <a:pt x="81" y="6"/>
                    </a:lnTo>
                    <a:lnTo>
                      <a:pt x="77" y="8"/>
                    </a:lnTo>
                    <a:lnTo>
                      <a:pt x="73" y="10"/>
                    </a:lnTo>
                    <a:lnTo>
                      <a:pt x="61" y="14"/>
                    </a:lnTo>
                    <a:lnTo>
                      <a:pt x="60" y="16"/>
                    </a:lnTo>
                    <a:lnTo>
                      <a:pt x="56" y="17"/>
                    </a:lnTo>
                    <a:lnTo>
                      <a:pt x="54" y="19"/>
                    </a:lnTo>
                    <a:lnTo>
                      <a:pt x="50" y="19"/>
                    </a:lnTo>
                    <a:lnTo>
                      <a:pt x="48" y="21"/>
                    </a:lnTo>
                    <a:lnTo>
                      <a:pt x="44" y="23"/>
                    </a:lnTo>
                    <a:lnTo>
                      <a:pt x="40" y="23"/>
                    </a:lnTo>
                    <a:lnTo>
                      <a:pt x="38" y="23"/>
                    </a:lnTo>
                    <a:lnTo>
                      <a:pt x="35" y="25"/>
                    </a:lnTo>
                    <a:lnTo>
                      <a:pt x="33" y="25"/>
                    </a:lnTo>
                    <a:lnTo>
                      <a:pt x="29" y="25"/>
                    </a:lnTo>
                    <a:lnTo>
                      <a:pt x="25" y="25"/>
                    </a:lnTo>
                    <a:lnTo>
                      <a:pt x="23" y="25"/>
                    </a:lnTo>
                    <a:lnTo>
                      <a:pt x="19" y="25"/>
                    </a:lnTo>
                    <a:lnTo>
                      <a:pt x="17" y="25"/>
                    </a:lnTo>
                    <a:lnTo>
                      <a:pt x="13" y="25"/>
                    </a:lnTo>
                    <a:lnTo>
                      <a:pt x="12" y="25"/>
                    </a:lnTo>
                    <a:lnTo>
                      <a:pt x="10" y="25"/>
                    </a:lnTo>
                    <a:lnTo>
                      <a:pt x="8" y="25"/>
                    </a:lnTo>
                    <a:lnTo>
                      <a:pt x="6" y="25"/>
                    </a:lnTo>
                    <a:lnTo>
                      <a:pt x="4" y="25"/>
                    </a:lnTo>
                    <a:lnTo>
                      <a:pt x="2" y="27"/>
                    </a:lnTo>
                    <a:lnTo>
                      <a:pt x="2" y="29"/>
                    </a:lnTo>
                    <a:lnTo>
                      <a:pt x="2" y="31"/>
                    </a:lnTo>
                    <a:lnTo>
                      <a:pt x="0" y="31"/>
                    </a:lnTo>
                    <a:lnTo>
                      <a:pt x="0" y="33"/>
                    </a:lnTo>
                    <a:lnTo>
                      <a:pt x="0" y="35"/>
                    </a:lnTo>
                    <a:lnTo>
                      <a:pt x="0" y="37"/>
                    </a:lnTo>
                    <a:lnTo>
                      <a:pt x="0" y="39"/>
                    </a:lnTo>
                    <a:lnTo>
                      <a:pt x="0" y="40"/>
                    </a:lnTo>
                    <a:lnTo>
                      <a:pt x="0" y="42"/>
                    </a:lnTo>
                    <a:lnTo>
                      <a:pt x="0" y="44"/>
                    </a:lnTo>
                    <a:lnTo>
                      <a:pt x="2" y="46"/>
                    </a:lnTo>
                    <a:lnTo>
                      <a:pt x="2" y="44"/>
                    </a:lnTo>
                    <a:lnTo>
                      <a:pt x="2" y="42"/>
                    </a:lnTo>
                    <a:lnTo>
                      <a:pt x="2" y="40"/>
                    </a:lnTo>
                    <a:lnTo>
                      <a:pt x="2" y="39"/>
                    </a:lnTo>
                    <a:lnTo>
                      <a:pt x="2" y="37"/>
                    </a:lnTo>
                    <a:lnTo>
                      <a:pt x="2" y="35"/>
                    </a:lnTo>
                    <a:lnTo>
                      <a:pt x="2" y="33"/>
                    </a:lnTo>
                    <a:lnTo>
                      <a:pt x="4" y="33"/>
                    </a:lnTo>
                    <a:lnTo>
                      <a:pt x="6" y="31"/>
                    </a:lnTo>
                    <a:lnTo>
                      <a:pt x="8" y="29"/>
                    </a:lnTo>
                    <a:lnTo>
                      <a:pt x="10" y="29"/>
                    </a:lnTo>
                    <a:lnTo>
                      <a:pt x="12" y="29"/>
                    </a:lnTo>
                    <a:lnTo>
                      <a:pt x="13" y="29"/>
                    </a:lnTo>
                    <a:lnTo>
                      <a:pt x="15" y="29"/>
                    </a:lnTo>
                    <a:lnTo>
                      <a:pt x="17" y="29"/>
                    </a:lnTo>
                    <a:lnTo>
                      <a:pt x="19" y="29"/>
                    </a:lnTo>
                    <a:lnTo>
                      <a:pt x="21" y="29"/>
                    </a:lnTo>
                    <a:lnTo>
                      <a:pt x="23" y="29"/>
                    </a:lnTo>
                    <a:lnTo>
                      <a:pt x="27" y="29"/>
                    </a:lnTo>
                    <a:lnTo>
                      <a:pt x="29" y="29"/>
                    </a:lnTo>
                    <a:lnTo>
                      <a:pt x="33" y="29"/>
                    </a:lnTo>
                    <a:lnTo>
                      <a:pt x="35" y="29"/>
                    </a:lnTo>
                    <a:lnTo>
                      <a:pt x="37" y="29"/>
                    </a:lnTo>
                    <a:lnTo>
                      <a:pt x="40" y="27"/>
                    </a:lnTo>
                    <a:lnTo>
                      <a:pt x="42" y="27"/>
                    </a:lnTo>
                    <a:lnTo>
                      <a:pt x="46" y="25"/>
                    </a:lnTo>
                    <a:lnTo>
                      <a:pt x="48" y="25"/>
                    </a:lnTo>
                    <a:lnTo>
                      <a:pt x="52" y="23"/>
                    </a:lnTo>
                    <a:lnTo>
                      <a:pt x="54" y="21"/>
                    </a:lnTo>
                    <a:lnTo>
                      <a:pt x="58" y="19"/>
                    </a:lnTo>
                    <a:lnTo>
                      <a:pt x="61" y="19"/>
                    </a:lnTo>
                    <a:lnTo>
                      <a:pt x="63" y="17"/>
                    </a:lnTo>
                    <a:lnTo>
                      <a:pt x="67" y="16"/>
                    </a:lnTo>
                    <a:lnTo>
                      <a:pt x="71" y="14"/>
                    </a:lnTo>
                    <a:lnTo>
                      <a:pt x="75" y="12"/>
                    </a:lnTo>
                    <a:lnTo>
                      <a:pt x="81" y="10"/>
                    </a:lnTo>
                    <a:lnTo>
                      <a:pt x="84" y="10"/>
                    </a:lnTo>
                    <a:lnTo>
                      <a:pt x="90" y="8"/>
                    </a:lnTo>
                    <a:lnTo>
                      <a:pt x="94" y="8"/>
                    </a:lnTo>
                    <a:lnTo>
                      <a:pt x="100" y="6"/>
                    </a:lnTo>
                    <a:lnTo>
                      <a:pt x="104" y="6"/>
                    </a:lnTo>
                    <a:lnTo>
                      <a:pt x="111" y="6"/>
                    </a:lnTo>
                    <a:lnTo>
                      <a:pt x="117" y="6"/>
                    </a:lnTo>
                    <a:lnTo>
                      <a:pt x="125" y="6"/>
                    </a:lnTo>
                    <a:lnTo>
                      <a:pt x="131" y="6"/>
                    </a:lnTo>
                    <a:lnTo>
                      <a:pt x="136" y="6"/>
                    </a:lnTo>
                    <a:lnTo>
                      <a:pt x="144" y="6"/>
                    </a:lnTo>
                    <a:lnTo>
                      <a:pt x="150" y="6"/>
                    </a:lnTo>
                    <a:lnTo>
                      <a:pt x="157" y="6"/>
                    </a:lnTo>
                    <a:lnTo>
                      <a:pt x="161" y="6"/>
                    </a:lnTo>
                    <a:lnTo>
                      <a:pt x="165" y="6"/>
                    </a:lnTo>
                    <a:lnTo>
                      <a:pt x="169" y="8"/>
                    </a:lnTo>
                    <a:lnTo>
                      <a:pt x="173" y="8"/>
                    </a:lnTo>
                    <a:lnTo>
                      <a:pt x="175" y="10"/>
                    </a:lnTo>
                    <a:lnTo>
                      <a:pt x="179" y="10"/>
                    </a:lnTo>
                    <a:lnTo>
                      <a:pt x="182" y="10"/>
                    </a:lnTo>
                    <a:lnTo>
                      <a:pt x="186" y="12"/>
                    </a:lnTo>
                    <a:lnTo>
                      <a:pt x="190" y="14"/>
                    </a:lnTo>
                    <a:lnTo>
                      <a:pt x="194" y="14"/>
                    </a:lnTo>
                    <a:lnTo>
                      <a:pt x="196" y="16"/>
                    </a:lnTo>
                    <a:lnTo>
                      <a:pt x="200" y="16"/>
                    </a:lnTo>
                    <a:lnTo>
                      <a:pt x="203" y="17"/>
                    </a:lnTo>
                    <a:lnTo>
                      <a:pt x="205" y="19"/>
                    </a:lnTo>
                    <a:lnTo>
                      <a:pt x="209" y="19"/>
                    </a:lnTo>
                    <a:lnTo>
                      <a:pt x="213" y="21"/>
                    </a:lnTo>
                    <a:lnTo>
                      <a:pt x="228" y="29"/>
                    </a:lnTo>
                    <a:lnTo>
                      <a:pt x="230" y="29"/>
                    </a:lnTo>
                    <a:lnTo>
                      <a:pt x="230" y="31"/>
                    </a:lnTo>
                    <a:lnTo>
                      <a:pt x="230" y="33"/>
                    </a:lnTo>
                    <a:lnTo>
                      <a:pt x="228" y="33"/>
                    </a:lnTo>
                    <a:lnTo>
                      <a:pt x="228" y="35"/>
                    </a:lnTo>
                    <a:lnTo>
                      <a:pt x="234" y="35"/>
                    </a:lnTo>
                    <a:lnTo>
                      <a:pt x="240" y="35"/>
                    </a:lnTo>
                    <a:lnTo>
                      <a:pt x="246" y="35"/>
                    </a:lnTo>
                    <a:lnTo>
                      <a:pt x="249" y="35"/>
                    </a:lnTo>
                    <a:lnTo>
                      <a:pt x="255" y="35"/>
                    </a:lnTo>
                    <a:lnTo>
                      <a:pt x="261" y="35"/>
                    </a:lnTo>
                    <a:lnTo>
                      <a:pt x="267" y="35"/>
                    </a:lnTo>
                    <a:lnTo>
                      <a:pt x="271" y="37"/>
                    </a:lnTo>
                    <a:lnTo>
                      <a:pt x="278" y="37"/>
                    </a:lnTo>
                    <a:lnTo>
                      <a:pt x="284" y="39"/>
                    </a:lnTo>
                    <a:lnTo>
                      <a:pt x="290" y="39"/>
                    </a:lnTo>
                    <a:lnTo>
                      <a:pt x="296" y="40"/>
                    </a:lnTo>
                    <a:lnTo>
                      <a:pt x="301" y="42"/>
                    </a:lnTo>
                    <a:lnTo>
                      <a:pt x="305" y="46"/>
                    </a:lnTo>
                    <a:lnTo>
                      <a:pt x="311" y="48"/>
                    </a:lnTo>
                    <a:lnTo>
                      <a:pt x="317" y="52"/>
                    </a:lnTo>
                    <a:lnTo>
                      <a:pt x="319" y="50"/>
                    </a:lnTo>
                  </a:path>
                </a:pathLst>
              </a:custGeom>
              <a:noFill/>
              <a:ln w="3175">
                <a:solidFill>
                  <a:srgbClr val="C7CCD1"/>
                </a:solidFill>
                <a:round/>
                <a:headEnd/>
                <a:tailEnd/>
              </a:ln>
              <a:extLst>
                <a:ext uri="{909E8E84-426E-40DD-AFC4-6F175D3DCCD1}">
                  <a14:hiddenFill xmlns:a14="http://schemas.microsoft.com/office/drawing/2010/main">
                    <a:solidFill>
                      <a:srgbClr val="FFFFFF"/>
                    </a:solidFill>
                  </a14:hiddenFill>
                </a:ext>
              </a:extLst>
            </p:spPr>
            <p:txBody>
              <a:bodyPr/>
              <a:lstStyle/>
              <a:p>
                <a:pPr defTabSz="342900" fontAlgn="base">
                  <a:spcBef>
                    <a:spcPct val="0"/>
                  </a:spcBef>
                  <a:spcAft>
                    <a:spcPct val="0"/>
                  </a:spcAft>
                </a:pPr>
                <a:endParaRPr lang="en-US" sz="1013">
                  <a:solidFill>
                    <a:srgbClr val="FFFFFF"/>
                  </a:solidFill>
                </a:endParaRPr>
              </a:p>
            </p:txBody>
          </p:sp>
        </p:grpSp>
        <p:sp>
          <p:nvSpPr>
            <p:cNvPr id="5299" name="Rectangle 156"/>
            <p:cNvSpPr>
              <a:spLocks noChangeArrowheads="1"/>
            </p:cNvSpPr>
            <p:nvPr/>
          </p:nvSpPr>
          <p:spPr bwMode="auto">
            <a:xfrm>
              <a:off x="1605" y="3115"/>
              <a:ext cx="49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342900" fontAlgn="base">
                <a:spcBef>
                  <a:spcPct val="0"/>
                </a:spcBef>
                <a:spcAft>
                  <a:spcPct val="0"/>
                </a:spcAft>
              </a:pPr>
              <a:r>
                <a:rPr lang="en-US" sz="1050">
                  <a:solidFill>
                    <a:srgbClr val="000000"/>
                  </a:solidFill>
                </a:rPr>
                <a:t>Increased</a:t>
              </a:r>
              <a:endParaRPr lang="en-US" sz="1050">
                <a:solidFill>
                  <a:srgbClr val="FFFFFF"/>
                </a:solidFill>
              </a:endParaRPr>
            </a:p>
          </p:txBody>
        </p:sp>
        <p:sp>
          <p:nvSpPr>
            <p:cNvPr id="5300" name="Rectangle 157"/>
            <p:cNvSpPr>
              <a:spLocks noChangeArrowheads="1"/>
            </p:cNvSpPr>
            <p:nvPr/>
          </p:nvSpPr>
          <p:spPr bwMode="auto">
            <a:xfrm>
              <a:off x="1358" y="3236"/>
              <a:ext cx="90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342900" fontAlgn="base">
                <a:spcBef>
                  <a:spcPct val="0"/>
                </a:spcBef>
                <a:spcAft>
                  <a:spcPct val="0"/>
                </a:spcAft>
              </a:pPr>
              <a:r>
                <a:rPr lang="en-US" sz="1050" dirty="0">
                  <a:solidFill>
                    <a:srgbClr val="000000"/>
                  </a:solidFill>
                </a:rPr>
                <a:t>Traffic Generation</a:t>
              </a:r>
              <a:endParaRPr lang="en-US" sz="1050" dirty="0">
                <a:solidFill>
                  <a:srgbClr val="FFFFFF"/>
                </a:solidFill>
              </a:endParaRPr>
            </a:p>
          </p:txBody>
        </p:sp>
      </p:grpSp>
      <p:grpSp>
        <p:nvGrpSpPr>
          <p:cNvPr id="17" name="Group 158"/>
          <p:cNvGrpSpPr>
            <a:grpSpLocks/>
          </p:cNvGrpSpPr>
          <p:nvPr/>
        </p:nvGrpSpPr>
        <p:grpSpPr bwMode="auto">
          <a:xfrm>
            <a:off x="2090339" y="3043035"/>
            <a:ext cx="1425179" cy="702469"/>
            <a:chOff x="902" y="2302"/>
            <a:chExt cx="1197" cy="590"/>
          </a:xfrm>
        </p:grpSpPr>
        <p:sp>
          <p:nvSpPr>
            <p:cNvPr id="5260" name="Freeform 159"/>
            <p:cNvSpPr>
              <a:spLocks/>
            </p:cNvSpPr>
            <p:nvPr/>
          </p:nvSpPr>
          <p:spPr bwMode="auto">
            <a:xfrm>
              <a:off x="909" y="2309"/>
              <a:ext cx="1183" cy="576"/>
            </a:xfrm>
            <a:custGeom>
              <a:avLst/>
              <a:gdLst>
                <a:gd name="T0" fmla="*/ 1811 w 818"/>
                <a:gd name="T1" fmla="*/ 0 h 508"/>
                <a:gd name="T2" fmla="*/ 20812 w 818"/>
                <a:gd name="T3" fmla="*/ 0 h 508"/>
                <a:gd name="T4" fmla="*/ 21197 w 818"/>
                <a:gd name="T5" fmla="*/ 1 h 508"/>
                <a:gd name="T6" fmla="*/ 21518 w 818"/>
                <a:gd name="T7" fmla="*/ 3 h 508"/>
                <a:gd name="T8" fmla="*/ 21833 w 818"/>
                <a:gd name="T9" fmla="*/ 26 h 508"/>
                <a:gd name="T10" fmla="*/ 22120 w 818"/>
                <a:gd name="T11" fmla="*/ 52 h 508"/>
                <a:gd name="T12" fmla="*/ 22303 w 818"/>
                <a:gd name="T13" fmla="*/ 76 h 508"/>
                <a:gd name="T14" fmla="*/ 22471 w 818"/>
                <a:gd name="T15" fmla="*/ 108 h 508"/>
                <a:gd name="T16" fmla="*/ 22588 w 818"/>
                <a:gd name="T17" fmla="*/ 143 h 508"/>
                <a:gd name="T18" fmla="*/ 22636 w 818"/>
                <a:gd name="T19" fmla="*/ 177 h 508"/>
                <a:gd name="T20" fmla="*/ 22636 w 818"/>
                <a:gd name="T21" fmla="*/ 1396 h 508"/>
                <a:gd name="T22" fmla="*/ 22588 w 818"/>
                <a:gd name="T23" fmla="*/ 1431 h 508"/>
                <a:gd name="T24" fmla="*/ 22471 w 818"/>
                <a:gd name="T25" fmla="*/ 1460 h 508"/>
                <a:gd name="T26" fmla="*/ 22303 w 818"/>
                <a:gd name="T27" fmla="*/ 1490 h 508"/>
                <a:gd name="T28" fmla="*/ 22120 w 818"/>
                <a:gd name="T29" fmla="*/ 1524 h 508"/>
                <a:gd name="T30" fmla="*/ 21833 w 818"/>
                <a:gd name="T31" fmla="*/ 1540 h 508"/>
                <a:gd name="T32" fmla="*/ 21518 w 818"/>
                <a:gd name="T33" fmla="*/ 1555 h 508"/>
                <a:gd name="T34" fmla="*/ 21197 w 818"/>
                <a:gd name="T35" fmla="*/ 1568 h 508"/>
                <a:gd name="T36" fmla="*/ 20812 w 818"/>
                <a:gd name="T37" fmla="*/ 1572 h 508"/>
                <a:gd name="T38" fmla="*/ 1811 w 818"/>
                <a:gd name="T39" fmla="*/ 1572 h 508"/>
                <a:gd name="T40" fmla="*/ 1430 w 818"/>
                <a:gd name="T41" fmla="*/ 1568 h 508"/>
                <a:gd name="T42" fmla="*/ 1125 w 818"/>
                <a:gd name="T43" fmla="*/ 1555 h 508"/>
                <a:gd name="T44" fmla="*/ 806 w 818"/>
                <a:gd name="T45" fmla="*/ 1540 h 508"/>
                <a:gd name="T46" fmla="*/ 557 w 818"/>
                <a:gd name="T47" fmla="*/ 1524 h 508"/>
                <a:gd name="T48" fmla="*/ 327 w 818"/>
                <a:gd name="T49" fmla="*/ 1490 h 508"/>
                <a:gd name="T50" fmla="*/ 117 w 818"/>
                <a:gd name="T51" fmla="*/ 1460 h 508"/>
                <a:gd name="T52" fmla="*/ 0 w 818"/>
                <a:gd name="T53" fmla="*/ 1431 h 508"/>
                <a:gd name="T54" fmla="*/ 0 w 818"/>
                <a:gd name="T55" fmla="*/ 1396 h 508"/>
                <a:gd name="T56" fmla="*/ 0 w 818"/>
                <a:gd name="T57" fmla="*/ 177 h 508"/>
                <a:gd name="T58" fmla="*/ 0 w 818"/>
                <a:gd name="T59" fmla="*/ 143 h 508"/>
                <a:gd name="T60" fmla="*/ 117 w 818"/>
                <a:gd name="T61" fmla="*/ 108 h 508"/>
                <a:gd name="T62" fmla="*/ 327 w 818"/>
                <a:gd name="T63" fmla="*/ 76 h 508"/>
                <a:gd name="T64" fmla="*/ 557 w 818"/>
                <a:gd name="T65" fmla="*/ 52 h 508"/>
                <a:gd name="T66" fmla="*/ 806 w 818"/>
                <a:gd name="T67" fmla="*/ 26 h 508"/>
                <a:gd name="T68" fmla="*/ 1125 w 818"/>
                <a:gd name="T69" fmla="*/ 3 h 508"/>
                <a:gd name="T70" fmla="*/ 1430 w 818"/>
                <a:gd name="T71" fmla="*/ 1 h 508"/>
                <a:gd name="T72" fmla="*/ 1811 w 818"/>
                <a:gd name="T73" fmla="*/ 0 h 50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18"/>
                <a:gd name="T112" fmla="*/ 0 h 508"/>
                <a:gd name="T113" fmla="*/ 818 w 818"/>
                <a:gd name="T114" fmla="*/ 508 h 50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18" h="508">
                  <a:moveTo>
                    <a:pt x="66" y="0"/>
                  </a:moveTo>
                  <a:lnTo>
                    <a:pt x="752" y="0"/>
                  </a:lnTo>
                  <a:lnTo>
                    <a:pt x="766" y="1"/>
                  </a:lnTo>
                  <a:lnTo>
                    <a:pt x="777" y="3"/>
                  </a:lnTo>
                  <a:lnTo>
                    <a:pt x="789" y="9"/>
                  </a:lnTo>
                  <a:lnTo>
                    <a:pt x="799" y="17"/>
                  </a:lnTo>
                  <a:lnTo>
                    <a:pt x="806" y="25"/>
                  </a:lnTo>
                  <a:lnTo>
                    <a:pt x="812" y="34"/>
                  </a:lnTo>
                  <a:lnTo>
                    <a:pt x="816" y="46"/>
                  </a:lnTo>
                  <a:lnTo>
                    <a:pt x="818" y="57"/>
                  </a:lnTo>
                  <a:lnTo>
                    <a:pt x="818" y="451"/>
                  </a:lnTo>
                  <a:lnTo>
                    <a:pt x="816" y="462"/>
                  </a:lnTo>
                  <a:lnTo>
                    <a:pt x="812" y="472"/>
                  </a:lnTo>
                  <a:lnTo>
                    <a:pt x="806" y="481"/>
                  </a:lnTo>
                  <a:lnTo>
                    <a:pt x="799" y="491"/>
                  </a:lnTo>
                  <a:lnTo>
                    <a:pt x="789" y="497"/>
                  </a:lnTo>
                  <a:lnTo>
                    <a:pt x="777" y="502"/>
                  </a:lnTo>
                  <a:lnTo>
                    <a:pt x="766" y="506"/>
                  </a:lnTo>
                  <a:lnTo>
                    <a:pt x="752" y="508"/>
                  </a:lnTo>
                  <a:lnTo>
                    <a:pt x="66" y="508"/>
                  </a:lnTo>
                  <a:lnTo>
                    <a:pt x="52" y="506"/>
                  </a:lnTo>
                  <a:lnTo>
                    <a:pt x="41" y="502"/>
                  </a:lnTo>
                  <a:lnTo>
                    <a:pt x="29" y="497"/>
                  </a:lnTo>
                  <a:lnTo>
                    <a:pt x="20" y="491"/>
                  </a:lnTo>
                  <a:lnTo>
                    <a:pt x="12" y="481"/>
                  </a:lnTo>
                  <a:lnTo>
                    <a:pt x="4" y="472"/>
                  </a:lnTo>
                  <a:lnTo>
                    <a:pt x="0" y="462"/>
                  </a:lnTo>
                  <a:lnTo>
                    <a:pt x="0" y="451"/>
                  </a:lnTo>
                  <a:lnTo>
                    <a:pt x="0" y="57"/>
                  </a:lnTo>
                  <a:lnTo>
                    <a:pt x="0" y="46"/>
                  </a:lnTo>
                  <a:lnTo>
                    <a:pt x="4" y="34"/>
                  </a:lnTo>
                  <a:lnTo>
                    <a:pt x="12" y="25"/>
                  </a:lnTo>
                  <a:lnTo>
                    <a:pt x="20" y="17"/>
                  </a:lnTo>
                  <a:lnTo>
                    <a:pt x="29" y="9"/>
                  </a:lnTo>
                  <a:lnTo>
                    <a:pt x="41" y="3"/>
                  </a:lnTo>
                  <a:lnTo>
                    <a:pt x="52" y="1"/>
                  </a:lnTo>
                  <a:lnTo>
                    <a:pt x="66" y="0"/>
                  </a:lnTo>
                  <a:close/>
                </a:path>
              </a:pathLst>
            </a:custGeom>
            <a:solidFill>
              <a:srgbClr val="FF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261" name="Freeform 160"/>
            <p:cNvSpPr>
              <a:spLocks/>
            </p:cNvSpPr>
            <p:nvPr/>
          </p:nvSpPr>
          <p:spPr bwMode="auto">
            <a:xfrm>
              <a:off x="1005" y="2302"/>
              <a:ext cx="992" cy="12"/>
            </a:xfrm>
            <a:custGeom>
              <a:avLst/>
              <a:gdLst>
                <a:gd name="T0" fmla="*/ 18967 w 686"/>
                <a:gd name="T1" fmla="*/ 0 h 11"/>
                <a:gd name="T2" fmla="*/ 18967 w 686"/>
                <a:gd name="T3" fmla="*/ 0 h 11"/>
                <a:gd name="T4" fmla="*/ 0 w 686"/>
                <a:gd name="T5" fmla="*/ 0 h 11"/>
                <a:gd name="T6" fmla="*/ 0 w 686"/>
                <a:gd name="T7" fmla="*/ 23 h 11"/>
                <a:gd name="T8" fmla="*/ 18967 w 686"/>
                <a:gd name="T9" fmla="*/ 23 h 11"/>
                <a:gd name="T10" fmla="*/ 18967 w 686"/>
                <a:gd name="T11" fmla="*/ 23 h 11"/>
                <a:gd name="T12" fmla="*/ 18967 w 686"/>
                <a:gd name="T13" fmla="*/ 0 h 11"/>
                <a:gd name="T14" fmla="*/ 0 60000 65536"/>
                <a:gd name="T15" fmla="*/ 0 60000 65536"/>
                <a:gd name="T16" fmla="*/ 0 60000 65536"/>
                <a:gd name="T17" fmla="*/ 0 60000 65536"/>
                <a:gd name="T18" fmla="*/ 0 60000 65536"/>
                <a:gd name="T19" fmla="*/ 0 60000 65536"/>
                <a:gd name="T20" fmla="*/ 0 60000 65536"/>
                <a:gd name="T21" fmla="*/ 0 w 686"/>
                <a:gd name="T22" fmla="*/ 0 h 11"/>
                <a:gd name="T23" fmla="*/ 686 w 686"/>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6" h="11">
                  <a:moveTo>
                    <a:pt x="686" y="0"/>
                  </a:moveTo>
                  <a:lnTo>
                    <a:pt x="686" y="0"/>
                  </a:lnTo>
                  <a:lnTo>
                    <a:pt x="0" y="0"/>
                  </a:lnTo>
                  <a:lnTo>
                    <a:pt x="0" y="11"/>
                  </a:lnTo>
                  <a:lnTo>
                    <a:pt x="686" y="11"/>
                  </a:lnTo>
                  <a:lnTo>
                    <a:pt x="686"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262" name="Freeform 161"/>
            <p:cNvSpPr>
              <a:spLocks/>
            </p:cNvSpPr>
            <p:nvPr/>
          </p:nvSpPr>
          <p:spPr bwMode="auto">
            <a:xfrm>
              <a:off x="1997" y="2302"/>
              <a:ext cx="102" cy="71"/>
            </a:xfrm>
            <a:custGeom>
              <a:avLst/>
              <a:gdLst>
                <a:gd name="T0" fmla="*/ 1853 w 71"/>
                <a:gd name="T1" fmla="*/ 183 h 63"/>
                <a:gd name="T2" fmla="*/ 1853 w 71"/>
                <a:gd name="T3" fmla="*/ 183 h 63"/>
                <a:gd name="T4" fmla="*/ 1833 w 71"/>
                <a:gd name="T5" fmla="*/ 144 h 63"/>
                <a:gd name="T6" fmla="*/ 1712 w 71"/>
                <a:gd name="T7" fmla="*/ 112 h 63"/>
                <a:gd name="T8" fmla="*/ 1569 w 71"/>
                <a:gd name="T9" fmla="*/ 78 h 63"/>
                <a:gd name="T10" fmla="*/ 1304 w 71"/>
                <a:gd name="T11" fmla="*/ 48 h 63"/>
                <a:gd name="T12" fmla="*/ 1007 w 71"/>
                <a:gd name="T13" fmla="*/ 26 h 63"/>
                <a:gd name="T14" fmla="*/ 701 w 71"/>
                <a:gd name="T15" fmla="*/ 14 h 63"/>
                <a:gd name="T16" fmla="*/ 368 w 71"/>
                <a:gd name="T17" fmla="*/ 2 h 63"/>
                <a:gd name="T18" fmla="*/ 0 w 71"/>
                <a:gd name="T19" fmla="*/ 0 h 63"/>
                <a:gd name="T20" fmla="*/ 0 w 71"/>
                <a:gd name="T21" fmla="*/ 33 h 63"/>
                <a:gd name="T22" fmla="*/ 299 w 71"/>
                <a:gd name="T23" fmla="*/ 38 h 63"/>
                <a:gd name="T24" fmla="*/ 618 w 71"/>
                <a:gd name="T25" fmla="*/ 43 h 63"/>
                <a:gd name="T26" fmla="*/ 865 w 71"/>
                <a:gd name="T27" fmla="*/ 61 h 63"/>
                <a:gd name="T28" fmla="*/ 1123 w 71"/>
                <a:gd name="T29" fmla="*/ 78 h 63"/>
                <a:gd name="T30" fmla="*/ 1304 w 71"/>
                <a:gd name="T31" fmla="*/ 99 h 63"/>
                <a:gd name="T32" fmla="*/ 1414 w 71"/>
                <a:gd name="T33" fmla="*/ 128 h 63"/>
                <a:gd name="T34" fmla="*/ 1503 w 71"/>
                <a:gd name="T35" fmla="*/ 160 h 63"/>
                <a:gd name="T36" fmla="*/ 1569 w 71"/>
                <a:gd name="T37" fmla="*/ 183 h 63"/>
                <a:gd name="T38" fmla="*/ 1569 w 71"/>
                <a:gd name="T39" fmla="*/ 183 h 63"/>
                <a:gd name="T40" fmla="*/ 1853 w 71"/>
                <a:gd name="T41" fmla="*/ 183 h 6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1"/>
                <a:gd name="T64" fmla="*/ 0 h 63"/>
                <a:gd name="T65" fmla="*/ 71 w 71"/>
                <a:gd name="T66" fmla="*/ 63 h 6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1" h="63">
                  <a:moveTo>
                    <a:pt x="71" y="63"/>
                  </a:moveTo>
                  <a:lnTo>
                    <a:pt x="71" y="63"/>
                  </a:lnTo>
                  <a:lnTo>
                    <a:pt x="70" y="50"/>
                  </a:lnTo>
                  <a:lnTo>
                    <a:pt x="66" y="38"/>
                  </a:lnTo>
                  <a:lnTo>
                    <a:pt x="60" y="27"/>
                  </a:lnTo>
                  <a:lnTo>
                    <a:pt x="50" y="17"/>
                  </a:lnTo>
                  <a:lnTo>
                    <a:pt x="39" y="9"/>
                  </a:lnTo>
                  <a:lnTo>
                    <a:pt x="27" y="4"/>
                  </a:lnTo>
                  <a:lnTo>
                    <a:pt x="14" y="2"/>
                  </a:lnTo>
                  <a:lnTo>
                    <a:pt x="0" y="0"/>
                  </a:lnTo>
                  <a:lnTo>
                    <a:pt x="0" y="11"/>
                  </a:lnTo>
                  <a:lnTo>
                    <a:pt x="12" y="13"/>
                  </a:lnTo>
                  <a:lnTo>
                    <a:pt x="24" y="15"/>
                  </a:lnTo>
                  <a:lnTo>
                    <a:pt x="33" y="21"/>
                  </a:lnTo>
                  <a:lnTo>
                    <a:pt x="43" y="27"/>
                  </a:lnTo>
                  <a:lnTo>
                    <a:pt x="50" y="34"/>
                  </a:lnTo>
                  <a:lnTo>
                    <a:pt x="54" y="44"/>
                  </a:lnTo>
                  <a:lnTo>
                    <a:pt x="58" y="54"/>
                  </a:lnTo>
                  <a:lnTo>
                    <a:pt x="60" y="63"/>
                  </a:lnTo>
                  <a:lnTo>
                    <a:pt x="71" y="6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263" name="Freeform 162"/>
            <p:cNvSpPr>
              <a:spLocks/>
            </p:cNvSpPr>
            <p:nvPr/>
          </p:nvSpPr>
          <p:spPr bwMode="auto">
            <a:xfrm>
              <a:off x="2084" y="2373"/>
              <a:ext cx="15" cy="448"/>
            </a:xfrm>
            <a:custGeom>
              <a:avLst/>
              <a:gdLst>
                <a:gd name="T0" fmla="*/ 173 w 11"/>
                <a:gd name="T1" fmla="*/ 1252 h 394"/>
                <a:gd name="T2" fmla="*/ 173 w 11"/>
                <a:gd name="T3" fmla="*/ 1252 h 394"/>
                <a:gd name="T4" fmla="*/ 173 w 11"/>
                <a:gd name="T5" fmla="*/ 0 h 394"/>
                <a:gd name="T6" fmla="*/ 0 w 11"/>
                <a:gd name="T7" fmla="*/ 0 h 394"/>
                <a:gd name="T8" fmla="*/ 0 w 11"/>
                <a:gd name="T9" fmla="*/ 1252 h 394"/>
                <a:gd name="T10" fmla="*/ 0 w 11"/>
                <a:gd name="T11" fmla="*/ 1252 h 394"/>
                <a:gd name="T12" fmla="*/ 173 w 11"/>
                <a:gd name="T13" fmla="*/ 1252 h 394"/>
                <a:gd name="T14" fmla="*/ 0 60000 65536"/>
                <a:gd name="T15" fmla="*/ 0 60000 65536"/>
                <a:gd name="T16" fmla="*/ 0 60000 65536"/>
                <a:gd name="T17" fmla="*/ 0 60000 65536"/>
                <a:gd name="T18" fmla="*/ 0 60000 65536"/>
                <a:gd name="T19" fmla="*/ 0 60000 65536"/>
                <a:gd name="T20" fmla="*/ 0 60000 65536"/>
                <a:gd name="T21" fmla="*/ 0 w 11"/>
                <a:gd name="T22" fmla="*/ 0 h 394"/>
                <a:gd name="T23" fmla="*/ 11 w 11"/>
                <a:gd name="T24" fmla="*/ 394 h 3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394">
                  <a:moveTo>
                    <a:pt x="11" y="394"/>
                  </a:moveTo>
                  <a:lnTo>
                    <a:pt x="11" y="394"/>
                  </a:lnTo>
                  <a:lnTo>
                    <a:pt x="11" y="0"/>
                  </a:lnTo>
                  <a:lnTo>
                    <a:pt x="0" y="0"/>
                  </a:lnTo>
                  <a:lnTo>
                    <a:pt x="0" y="394"/>
                  </a:lnTo>
                  <a:lnTo>
                    <a:pt x="11" y="39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264" name="Freeform 163"/>
            <p:cNvSpPr>
              <a:spLocks/>
            </p:cNvSpPr>
            <p:nvPr/>
          </p:nvSpPr>
          <p:spPr bwMode="auto">
            <a:xfrm>
              <a:off x="1997" y="2821"/>
              <a:ext cx="102" cy="71"/>
            </a:xfrm>
            <a:custGeom>
              <a:avLst/>
              <a:gdLst>
                <a:gd name="T0" fmla="*/ 0 w 71"/>
                <a:gd name="T1" fmla="*/ 183 h 63"/>
                <a:gd name="T2" fmla="*/ 0 w 71"/>
                <a:gd name="T3" fmla="*/ 183 h 63"/>
                <a:gd name="T4" fmla="*/ 368 w 71"/>
                <a:gd name="T5" fmla="*/ 180 h 63"/>
                <a:gd name="T6" fmla="*/ 701 w 71"/>
                <a:gd name="T7" fmla="*/ 167 h 63"/>
                <a:gd name="T8" fmla="*/ 1007 w 71"/>
                <a:gd name="T9" fmla="*/ 148 h 63"/>
                <a:gd name="T10" fmla="*/ 1304 w 71"/>
                <a:gd name="T11" fmla="*/ 128 h 63"/>
                <a:gd name="T12" fmla="*/ 1569 w 71"/>
                <a:gd name="T13" fmla="*/ 99 h 63"/>
                <a:gd name="T14" fmla="*/ 1712 w 71"/>
                <a:gd name="T15" fmla="*/ 69 h 63"/>
                <a:gd name="T16" fmla="*/ 1833 w 71"/>
                <a:gd name="T17" fmla="*/ 33 h 63"/>
                <a:gd name="T18" fmla="*/ 1853 w 71"/>
                <a:gd name="T19" fmla="*/ 0 h 63"/>
                <a:gd name="T20" fmla="*/ 1569 w 71"/>
                <a:gd name="T21" fmla="*/ 0 h 63"/>
                <a:gd name="T22" fmla="*/ 1503 w 71"/>
                <a:gd name="T23" fmla="*/ 26 h 63"/>
                <a:gd name="T24" fmla="*/ 1414 w 71"/>
                <a:gd name="T25" fmla="*/ 54 h 63"/>
                <a:gd name="T26" fmla="*/ 1304 w 71"/>
                <a:gd name="T27" fmla="*/ 77 h 63"/>
                <a:gd name="T28" fmla="*/ 1123 w 71"/>
                <a:gd name="T29" fmla="*/ 99 h 63"/>
                <a:gd name="T30" fmla="*/ 865 w 71"/>
                <a:gd name="T31" fmla="*/ 124 h 63"/>
                <a:gd name="T32" fmla="*/ 618 w 71"/>
                <a:gd name="T33" fmla="*/ 134 h 63"/>
                <a:gd name="T34" fmla="*/ 299 w 71"/>
                <a:gd name="T35" fmla="*/ 143 h 63"/>
                <a:gd name="T36" fmla="*/ 0 w 71"/>
                <a:gd name="T37" fmla="*/ 143 h 63"/>
                <a:gd name="T38" fmla="*/ 0 w 71"/>
                <a:gd name="T39" fmla="*/ 143 h 63"/>
                <a:gd name="T40" fmla="*/ 0 w 71"/>
                <a:gd name="T41" fmla="*/ 183 h 6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1"/>
                <a:gd name="T64" fmla="*/ 0 h 63"/>
                <a:gd name="T65" fmla="*/ 71 w 71"/>
                <a:gd name="T66" fmla="*/ 63 h 6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1" h="63">
                  <a:moveTo>
                    <a:pt x="0" y="63"/>
                  </a:moveTo>
                  <a:lnTo>
                    <a:pt x="0" y="63"/>
                  </a:lnTo>
                  <a:lnTo>
                    <a:pt x="14" y="61"/>
                  </a:lnTo>
                  <a:lnTo>
                    <a:pt x="27" y="57"/>
                  </a:lnTo>
                  <a:lnTo>
                    <a:pt x="39" y="51"/>
                  </a:lnTo>
                  <a:lnTo>
                    <a:pt x="50" y="44"/>
                  </a:lnTo>
                  <a:lnTo>
                    <a:pt x="60" y="34"/>
                  </a:lnTo>
                  <a:lnTo>
                    <a:pt x="66" y="24"/>
                  </a:lnTo>
                  <a:lnTo>
                    <a:pt x="70" y="11"/>
                  </a:lnTo>
                  <a:lnTo>
                    <a:pt x="71" y="0"/>
                  </a:lnTo>
                  <a:lnTo>
                    <a:pt x="60" y="0"/>
                  </a:lnTo>
                  <a:lnTo>
                    <a:pt x="58" y="9"/>
                  </a:lnTo>
                  <a:lnTo>
                    <a:pt x="54" y="19"/>
                  </a:lnTo>
                  <a:lnTo>
                    <a:pt x="50" y="26"/>
                  </a:lnTo>
                  <a:lnTo>
                    <a:pt x="43" y="34"/>
                  </a:lnTo>
                  <a:lnTo>
                    <a:pt x="33" y="42"/>
                  </a:lnTo>
                  <a:lnTo>
                    <a:pt x="24" y="46"/>
                  </a:lnTo>
                  <a:lnTo>
                    <a:pt x="12" y="49"/>
                  </a:lnTo>
                  <a:lnTo>
                    <a:pt x="0" y="49"/>
                  </a:lnTo>
                  <a:lnTo>
                    <a:pt x="0" y="6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265" name="Freeform 164"/>
            <p:cNvSpPr>
              <a:spLocks/>
            </p:cNvSpPr>
            <p:nvPr/>
          </p:nvSpPr>
          <p:spPr bwMode="auto">
            <a:xfrm>
              <a:off x="1005" y="2876"/>
              <a:ext cx="992" cy="16"/>
            </a:xfrm>
            <a:custGeom>
              <a:avLst/>
              <a:gdLst>
                <a:gd name="T0" fmla="*/ 0 w 686"/>
                <a:gd name="T1" fmla="*/ 46 h 14"/>
                <a:gd name="T2" fmla="*/ 0 w 686"/>
                <a:gd name="T3" fmla="*/ 46 h 14"/>
                <a:gd name="T4" fmla="*/ 18967 w 686"/>
                <a:gd name="T5" fmla="*/ 46 h 14"/>
                <a:gd name="T6" fmla="*/ 18967 w 686"/>
                <a:gd name="T7" fmla="*/ 0 h 14"/>
                <a:gd name="T8" fmla="*/ 0 w 686"/>
                <a:gd name="T9" fmla="*/ 0 h 14"/>
                <a:gd name="T10" fmla="*/ 0 w 686"/>
                <a:gd name="T11" fmla="*/ 0 h 14"/>
                <a:gd name="T12" fmla="*/ 0 w 686"/>
                <a:gd name="T13" fmla="*/ 46 h 14"/>
                <a:gd name="T14" fmla="*/ 0 60000 65536"/>
                <a:gd name="T15" fmla="*/ 0 60000 65536"/>
                <a:gd name="T16" fmla="*/ 0 60000 65536"/>
                <a:gd name="T17" fmla="*/ 0 60000 65536"/>
                <a:gd name="T18" fmla="*/ 0 60000 65536"/>
                <a:gd name="T19" fmla="*/ 0 60000 65536"/>
                <a:gd name="T20" fmla="*/ 0 60000 65536"/>
                <a:gd name="T21" fmla="*/ 0 w 686"/>
                <a:gd name="T22" fmla="*/ 0 h 14"/>
                <a:gd name="T23" fmla="*/ 686 w 686"/>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6" h="14">
                  <a:moveTo>
                    <a:pt x="0" y="14"/>
                  </a:moveTo>
                  <a:lnTo>
                    <a:pt x="0" y="14"/>
                  </a:lnTo>
                  <a:lnTo>
                    <a:pt x="686" y="14"/>
                  </a:lnTo>
                  <a:lnTo>
                    <a:pt x="686" y="0"/>
                  </a:lnTo>
                  <a:lnTo>
                    <a:pt x="0" y="0"/>
                  </a:lnTo>
                  <a:lnTo>
                    <a:pt x="0" y="1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266" name="Freeform 165"/>
            <p:cNvSpPr>
              <a:spLocks/>
            </p:cNvSpPr>
            <p:nvPr/>
          </p:nvSpPr>
          <p:spPr bwMode="auto">
            <a:xfrm>
              <a:off x="902" y="2821"/>
              <a:ext cx="103" cy="71"/>
            </a:xfrm>
            <a:custGeom>
              <a:avLst/>
              <a:gdLst>
                <a:gd name="T0" fmla="*/ 0 w 71"/>
                <a:gd name="T1" fmla="*/ 0 h 63"/>
                <a:gd name="T2" fmla="*/ 0 w 71"/>
                <a:gd name="T3" fmla="*/ 0 h 63"/>
                <a:gd name="T4" fmla="*/ 0 w 71"/>
                <a:gd name="T5" fmla="*/ 33 h 63"/>
                <a:gd name="T6" fmla="*/ 141 w 71"/>
                <a:gd name="T7" fmla="*/ 69 h 63"/>
                <a:gd name="T8" fmla="*/ 312 w 71"/>
                <a:gd name="T9" fmla="*/ 99 h 63"/>
                <a:gd name="T10" fmla="*/ 598 w 71"/>
                <a:gd name="T11" fmla="*/ 128 h 63"/>
                <a:gd name="T12" fmla="*/ 868 w 71"/>
                <a:gd name="T13" fmla="*/ 148 h 63"/>
                <a:gd name="T14" fmla="*/ 1259 w 71"/>
                <a:gd name="T15" fmla="*/ 167 h 63"/>
                <a:gd name="T16" fmla="*/ 1620 w 71"/>
                <a:gd name="T17" fmla="*/ 180 h 63"/>
                <a:gd name="T18" fmla="*/ 2012 w 71"/>
                <a:gd name="T19" fmla="*/ 183 h 63"/>
                <a:gd name="T20" fmla="*/ 2012 w 71"/>
                <a:gd name="T21" fmla="*/ 143 h 63"/>
                <a:gd name="T22" fmla="*/ 1692 w 71"/>
                <a:gd name="T23" fmla="*/ 143 h 63"/>
                <a:gd name="T24" fmla="*/ 1383 w 71"/>
                <a:gd name="T25" fmla="*/ 134 h 63"/>
                <a:gd name="T26" fmla="*/ 1014 w 71"/>
                <a:gd name="T27" fmla="*/ 124 h 63"/>
                <a:gd name="T28" fmla="*/ 804 w 71"/>
                <a:gd name="T29" fmla="*/ 99 h 63"/>
                <a:gd name="T30" fmla="*/ 598 w 71"/>
                <a:gd name="T31" fmla="*/ 77 h 63"/>
                <a:gd name="T32" fmla="*/ 431 w 71"/>
                <a:gd name="T33" fmla="*/ 54 h 63"/>
                <a:gd name="T34" fmla="*/ 312 w 71"/>
                <a:gd name="T35" fmla="*/ 26 h 63"/>
                <a:gd name="T36" fmla="*/ 312 w 71"/>
                <a:gd name="T37" fmla="*/ 0 h 63"/>
                <a:gd name="T38" fmla="*/ 312 w 71"/>
                <a:gd name="T39" fmla="*/ 0 h 63"/>
                <a:gd name="T40" fmla="*/ 0 w 71"/>
                <a:gd name="T41" fmla="*/ 0 h 6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1"/>
                <a:gd name="T64" fmla="*/ 0 h 63"/>
                <a:gd name="T65" fmla="*/ 71 w 71"/>
                <a:gd name="T66" fmla="*/ 63 h 6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1" h="63">
                  <a:moveTo>
                    <a:pt x="0" y="0"/>
                  </a:moveTo>
                  <a:lnTo>
                    <a:pt x="0" y="0"/>
                  </a:lnTo>
                  <a:lnTo>
                    <a:pt x="0" y="11"/>
                  </a:lnTo>
                  <a:lnTo>
                    <a:pt x="5" y="24"/>
                  </a:lnTo>
                  <a:lnTo>
                    <a:pt x="11" y="34"/>
                  </a:lnTo>
                  <a:lnTo>
                    <a:pt x="21" y="44"/>
                  </a:lnTo>
                  <a:lnTo>
                    <a:pt x="30" y="51"/>
                  </a:lnTo>
                  <a:lnTo>
                    <a:pt x="44" y="57"/>
                  </a:lnTo>
                  <a:lnTo>
                    <a:pt x="57" y="61"/>
                  </a:lnTo>
                  <a:lnTo>
                    <a:pt x="71" y="63"/>
                  </a:lnTo>
                  <a:lnTo>
                    <a:pt x="71" y="49"/>
                  </a:lnTo>
                  <a:lnTo>
                    <a:pt x="59" y="49"/>
                  </a:lnTo>
                  <a:lnTo>
                    <a:pt x="48" y="46"/>
                  </a:lnTo>
                  <a:lnTo>
                    <a:pt x="36" y="42"/>
                  </a:lnTo>
                  <a:lnTo>
                    <a:pt x="28" y="34"/>
                  </a:lnTo>
                  <a:lnTo>
                    <a:pt x="21" y="26"/>
                  </a:lnTo>
                  <a:lnTo>
                    <a:pt x="15" y="19"/>
                  </a:lnTo>
                  <a:lnTo>
                    <a:pt x="11" y="9"/>
                  </a:lnTo>
                  <a:lnTo>
                    <a:pt x="11"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267" name="Freeform 166"/>
            <p:cNvSpPr>
              <a:spLocks/>
            </p:cNvSpPr>
            <p:nvPr/>
          </p:nvSpPr>
          <p:spPr bwMode="auto">
            <a:xfrm>
              <a:off x="902" y="2373"/>
              <a:ext cx="16" cy="448"/>
            </a:xfrm>
            <a:custGeom>
              <a:avLst/>
              <a:gdLst>
                <a:gd name="T0" fmla="*/ 0 w 11"/>
                <a:gd name="T1" fmla="*/ 0 h 394"/>
                <a:gd name="T2" fmla="*/ 0 w 11"/>
                <a:gd name="T3" fmla="*/ 0 h 394"/>
                <a:gd name="T4" fmla="*/ 0 w 11"/>
                <a:gd name="T5" fmla="*/ 1252 h 394"/>
                <a:gd name="T6" fmla="*/ 313 w 11"/>
                <a:gd name="T7" fmla="*/ 1252 h 394"/>
                <a:gd name="T8" fmla="*/ 313 w 11"/>
                <a:gd name="T9" fmla="*/ 0 h 394"/>
                <a:gd name="T10" fmla="*/ 313 w 11"/>
                <a:gd name="T11" fmla="*/ 0 h 394"/>
                <a:gd name="T12" fmla="*/ 0 w 11"/>
                <a:gd name="T13" fmla="*/ 0 h 394"/>
                <a:gd name="T14" fmla="*/ 0 60000 65536"/>
                <a:gd name="T15" fmla="*/ 0 60000 65536"/>
                <a:gd name="T16" fmla="*/ 0 60000 65536"/>
                <a:gd name="T17" fmla="*/ 0 60000 65536"/>
                <a:gd name="T18" fmla="*/ 0 60000 65536"/>
                <a:gd name="T19" fmla="*/ 0 60000 65536"/>
                <a:gd name="T20" fmla="*/ 0 60000 65536"/>
                <a:gd name="T21" fmla="*/ 0 w 11"/>
                <a:gd name="T22" fmla="*/ 0 h 394"/>
                <a:gd name="T23" fmla="*/ 11 w 11"/>
                <a:gd name="T24" fmla="*/ 394 h 3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394">
                  <a:moveTo>
                    <a:pt x="0" y="0"/>
                  </a:moveTo>
                  <a:lnTo>
                    <a:pt x="0" y="0"/>
                  </a:lnTo>
                  <a:lnTo>
                    <a:pt x="0" y="394"/>
                  </a:lnTo>
                  <a:lnTo>
                    <a:pt x="11" y="394"/>
                  </a:lnTo>
                  <a:lnTo>
                    <a:pt x="11"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268" name="Freeform 167"/>
            <p:cNvSpPr>
              <a:spLocks/>
            </p:cNvSpPr>
            <p:nvPr/>
          </p:nvSpPr>
          <p:spPr bwMode="auto">
            <a:xfrm>
              <a:off x="902" y="2302"/>
              <a:ext cx="103" cy="71"/>
            </a:xfrm>
            <a:custGeom>
              <a:avLst/>
              <a:gdLst>
                <a:gd name="T0" fmla="*/ 2012 w 71"/>
                <a:gd name="T1" fmla="*/ 0 h 63"/>
                <a:gd name="T2" fmla="*/ 2012 w 71"/>
                <a:gd name="T3" fmla="*/ 0 h 63"/>
                <a:gd name="T4" fmla="*/ 1620 w 71"/>
                <a:gd name="T5" fmla="*/ 2 h 63"/>
                <a:gd name="T6" fmla="*/ 1259 w 71"/>
                <a:gd name="T7" fmla="*/ 14 h 63"/>
                <a:gd name="T8" fmla="*/ 868 w 71"/>
                <a:gd name="T9" fmla="*/ 26 h 63"/>
                <a:gd name="T10" fmla="*/ 598 w 71"/>
                <a:gd name="T11" fmla="*/ 48 h 63"/>
                <a:gd name="T12" fmla="*/ 312 w 71"/>
                <a:gd name="T13" fmla="*/ 78 h 63"/>
                <a:gd name="T14" fmla="*/ 141 w 71"/>
                <a:gd name="T15" fmla="*/ 112 h 63"/>
                <a:gd name="T16" fmla="*/ 0 w 71"/>
                <a:gd name="T17" fmla="*/ 144 h 63"/>
                <a:gd name="T18" fmla="*/ 0 w 71"/>
                <a:gd name="T19" fmla="*/ 183 h 63"/>
                <a:gd name="T20" fmla="*/ 312 w 71"/>
                <a:gd name="T21" fmla="*/ 183 h 63"/>
                <a:gd name="T22" fmla="*/ 312 w 71"/>
                <a:gd name="T23" fmla="*/ 160 h 63"/>
                <a:gd name="T24" fmla="*/ 431 w 71"/>
                <a:gd name="T25" fmla="*/ 128 h 63"/>
                <a:gd name="T26" fmla="*/ 598 w 71"/>
                <a:gd name="T27" fmla="*/ 99 h 63"/>
                <a:gd name="T28" fmla="*/ 804 w 71"/>
                <a:gd name="T29" fmla="*/ 78 h 63"/>
                <a:gd name="T30" fmla="*/ 1014 w 71"/>
                <a:gd name="T31" fmla="*/ 61 h 63"/>
                <a:gd name="T32" fmla="*/ 1383 w 71"/>
                <a:gd name="T33" fmla="*/ 43 h 63"/>
                <a:gd name="T34" fmla="*/ 1692 w 71"/>
                <a:gd name="T35" fmla="*/ 38 h 63"/>
                <a:gd name="T36" fmla="*/ 2012 w 71"/>
                <a:gd name="T37" fmla="*/ 33 h 63"/>
                <a:gd name="T38" fmla="*/ 2012 w 71"/>
                <a:gd name="T39" fmla="*/ 33 h 63"/>
                <a:gd name="T40" fmla="*/ 2012 w 71"/>
                <a:gd name="T41" fmla="*/ 0 h 6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1"/>
                <a:gd name="T64" fmla="*/ 0 h 63"/>
                <a:gd name="T65" fmla="*/ 71 w 71"/>
                <a:gd name="T66" fmla="*/ 63 h 6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1" h="63">
                  <a:moveTo>
                    <a:pt x="71" y="0"/>
                  </a:moveTo>
                  <a:lnTo>
                    <a:pt x="71" y="0"/>
                  </a:lnTo>
                  <a:lnTo>
                    <a:pt x="57" y="2"/>
                  </a:lnTo>
                  <a:lnTo>
                    <a:pt x="44" y="4"/>
                  </a:lnTo>
                  <a:lnTo>
                    <a:pt x="30" y="9"/>
                  </a:lnTo>
                  <a:lnTo>
                    <a:pt x="21" y="17"/>
                  </a:lnTo>
                  <a:lnTo>
                    <a:pt x="11" y="27"/>
                  </a:lnTo>
                  <a:lnTo>
                    <a:pt x="5" y="38"/>
                  </a:lnTo>
                  <a:lnTo>
                    <a:pt x="0" y="50"/>
                  </a:lnTo>
                  <a:lnTo>
                    <a:pt x="0" y="63"/>
                  </a:lnTo>
                  <a:lnTo>
                    <a:pt x="11" y="63"/>
                  </a:lnTo>
                  <a:lnTo>
                    <a:pt x="11" y="54"/>
                  </a:lnTo>
                  <a:lnTo>
                    <a:pt x="15" y="44"/>
                  </a:lnTo>
                  <a:lnTo>
                    <a:pt x="21" y="34"/>
                  </a:lnTo>
                  <a:lnTo>
                    <a:pt x="28" y="27"/>
                  </a:lnTo>
                  <a:lnTo>
                    <a:pt x="36" y="21"/>
                  </a:lnTo>
                  <a:lnTo>
                    <a:pt x="48" y="15"/>
                  </a:lnTo>
                  <a:lnTo>
                    <a:pt x="59" y="13"/>
                  </a:lnTo>
                  <a:lnTo>
                    <a:pt x="71" y="11"/>
                  </a:lnTo>
                  <a:lnTo>
                    <a:pt x="71"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grpSp>
          <p:nvGrpSpPr>
            <p:cNvPr id="5269" name="Group 168"/>
            <p:cNvGrpSpPr>
              <a:grpSpLocks/>
            </p:cNvGrpSpPr>
            <p:nvPr/>
          </p:nvGrpSpPr>
          <p:grpSpPr bwMode="auto">
            <a:xfrm>
              <a:off x="1165" y="2611"/>
              <a:ext cx="683" cy="277"/>
              <a:chOff x="1680" y="2844"/>
              <a:chExt cx="472" cy="244"/>
            </a:xfrm>
          </p:grpSpPr>
          <p:sp>
            <p:nvSpPr>
              <p:cNvPr id="5272" name="Freeform 169"/>
              <p:cNvSpPr>
                <a:spLocks noEditPoints="1"/>
              </p:cNvSpPr>
              <p:nvPr/>
            </p:nvSpPr>
            <p:spPr bwMode="auto">
              <a:xfrm>
                <a:off x="1680" y="2906"/>
                <a:ext cx="242" cy="105"/>
              </a:xfrm>
              <a:custGeom>
                <a:avLst/>
                <a:gdLst>
                  <a:gd name="T0" fmla="*/ 50 w 242"/>
                  <a:gd name="T1" fmla="*/ 55 h 105"/>
                  <a:gd name="T2" fmla="*/ 54 w 242"/>
                  <a:gd name="T3" fmla="*/ 73 h 105"/>
                  <a:gd name="T4" fmla="*/ 50 w 242"/>
                  <a:gd name="T5" fmla="*/ 92 h 105"/>
                  <a:gd name="T6" fmla="*/ 40 w 242"/>
                  <a:gd name="T7" fmla="*/ 101 h 105"/>
                  <a:gd name="T8" fmla="*/ 29 w 242"/>
                  <a:gd name="T9" fmla="*/ 94 h 105"/>
                  <a:gd name="T10" fmla="*/ 23 w 242"/>
                  <a:gd name="T11" fmla="*/ 75 h 105"/>
                  <a:gd name="T12" fmla="*/ 27 w 242"/>
                  <a:gd name="T13" fmla="*/ 55 h 105"/>
                  <a:gd name="T14" fmla="*/ 38 w 242"/>
                  <a:gd name="T15" fmla="*/ 48 h 105"/>
                  <a:gd name="T16" fmla="*/ 44 w 242"/>
                  <a:gd name="T17" fmla="*/ 57 h 105"/>
                  <a:gd name="T18" fmla="*/ 50 w 242"/>
                  <a:gd name="T19" fmla="*/ 69 h 105"/>
                  <a:gd name="T20" fmla="*/ 50 w 242"/>
                  <a:gd name="T21" fmla="*/ 84 h 105"/>
                  <a:gd name="T22" fmla="*/ 42 w 242"/>
                  <a:gd name="T23" fmla="*/ 94 h 105"/>
                  <a:gd name="T24" fmla="*/ 32 w 242"/>
                  <a:gd name="T25" fmla="*/ 92 h 105"/>
                  <a:gd name="T26" fmla="*/ 27 w 242"/>
                  <a:gd name="T27" fmla="*/ 78 h 105"/>
                  <a:gd name="T28" fmla="*/ 29 w 242"/>
                  <a:gd name="T29" fmla="*/ 63 h 105"/>
                  <a:gd name="T30" fmla="*/ 36 w 242"/>
                  <a:gd name="T31" fmla="*/ 53 h 105"/>
                  <a:gd name="T32" fmla="*/ 232 w 242"/>
                  <a:gd name="T33" fmla="*/ 94 h 105"/>
                  <a:gd name="T34" fmla="*/ 188 w 242"/>
                  <a:gd name="T35" fmla="*/ 57 h 105"/>
                  <a:gd name="T36" fmla="*/ 150 w 242"/>
                  <a:gd name="T37" fmla="*/ 27 h 105"/>
                  <a:gd name="T38" fmla="*/ 130 w 242"/>
                  <a:gd name="T39" fmla="*/ 13 h 105"/>
                  <a:gd name="T40" fmla="*/ 111 w 242"/>
                  <a:gd name="T41" fmla="*/ 5 h 105"/>
                  <a:gd name="T42" fmla="*/ 96 w 242"/>
                  <a:gd name="T43" fmla="*/ 2 h 105"/>
                  <a:gd name="T44" fmla="*/ 80 w 242"/>
                  <a:gd name="T45" fmla="*/ 0 h 105"/>
                  <a:gd name="T46" fmla="*/ 69 w 242"/>
                  <a:gd name="T47" fmla="*/ 0 h 105"/>
                  <a:gd name="T48" fmla="*/ 50 w 242"/>
                  <a:gd name="T49" fmla="*/ 7 h 105"/>
                  <a:gd name="T50" fmla="*/ 40 w 242"/>
                  <a:gd name="T51" fmla="*/ 13 h 105"/>
                  <a:gd name="T52" fmla="*/ 31 w 242"/>
                  <a:gd name="T53" fmla="*/ 15 h 105"/>
                  <a:gd name="T54" fmla="*/ 21 w 242"/>
                  <a:gd name="T55" fmla="*/ 13 h 105"/>
                  <a:gd name="T56" fmla="*/ 11 w 242"/>
                  <a:gd name="T57" fmla="*/ 13 h 105"/>
                  <a:gd name="T58" fmla="*/ 8 w 242"/>
                  <a:gd name="T59" fmla="*/ 11 h 105"/>
                  <a:gd name="T60" fmla="*/ 4 w 242"/>
                  <a:gd name="T61" fmla="*/ 11 h 105"/>
                  <a:gd name="T62" fmla="*/ 2 w 242"/>
                  <a:gd name="T63" fmla="*/ 13 h 105"/>
                  <a:gd name="T64" fmla="*/ 2 w 242"/>
                  <a:gd name="T65" fmla="*/ 17 h 105"/>
                  <a:gd name="T66" fmla="*/ 0 w 242"/>
                  <a:gd name="T67" fmla="*/ 19 h 105"/>
                  <a:gd name="T68" fmla="*/ 0 w 242"/>
                  <a:gd name="T69" fmla="*/ 23 h 105"/>
                  <a:gd name="T70" fmla="*/ 0 w 242"/>
                  <a:gd name="T71" fmla="*/ 29 h 105"/>
                  <a:gd name="T72" fmla="*/ 0 w 242"/>
                  <a:gd name="T73" fmla="*/ 34 h 105"/>
                  <a:gd name="T74" fmla="*/ 2 w 242"/>
                  <a:gd name="T75" fmla="*/ 34 h 105"/>
                  <a:gd name="T76" fmla="*/ 2 w 242"/>
                  <a:gd name="T77" fmla="*/ 32 h 105"/>
                  <a:gd name="T78" fmla="*/ 2 w 242"/>
                  <a:gd name="T79" fmla="*/ 25 h 105"/>
                  <a:gd name="T80" fmla="*/ 6 w 242"/>
                  <a:gd name="T81" fmla="*/ 17 h 105"/>
                  <a:gd name="T82" fmla="*/ 9 w 242"/>
                  <a:gd name="T83" fmla="*/ 17 h 105"/>
                  <a:gd name="T84" fmla="*/ 15 w 242"/>
                  <a:gd name="T85" fmla="*/ 19 h 105"/>
                  <a:gd name="T86" fmla="*/ 23 w 242"/>
                  <a:gd name="T87" fmla="*/ 19 h 105"/>
                  <a:gd name="T88" fmla="*/ 31 w 242"/>
                  <a:gd name="T89" fmla="*/ 21 h 105"/>
                  <a:gd name="T90" fmla="*/ 40 w 242"/>
                  <a:gd name="T91" fmla="*/ 17 h 105"/>
                  <a:gd name="T92" fmla="*/ 52 w 242"/>
                  <a:gd name="T93" fmla="*/ 11 h 105"/>
                  <a:gd name="T94" fmla="*/ 65 w 242"/>
                  <a:gd name="T95" fmla="*/ 5 h 105"/>
                  <a:gd name="T96" fmla="*/ 79 w 242"/>
                  <a:gd name="T97" fmla="*/ 5 h 105"/>
                  <a:gd name="T98" fmla="*/ 98 w 242"/>
                  <a:gd name="T99" fmla="*/ 7 h 105"/>
                  <a:gd name="T100" fmla="*/ 119 w 242"/>
                  <a:gd name="T101" fmla="*/ 13 h 105"/>
                  <a:gd name="T102" fmla="*/ 132 w 242"/>
                  <a:gd name="T103" fmla="*/ 19 h 105"/>
                  <a:gd name="T104" fmla="*/ 142 w 242"/>
                  <a:gd name="T105" fmla="*/ 27 h 105"/>
                  <a:gd name="T106" fmla="*/ 180 w 242"/>
                  <a:gd name="T107" fmla="*/ 61 h 105"/>
                  <a:gd name="T108" fmla="*/ 234 w 242"/>
                  <a:gd name="T109" fmla="*/ 105 h 10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42"/>
                  <a:gd name="T166" fmla="*/ 0 h 105"/>
                  <a:gd name="T167" fmla="*/ 242 w 242"/>
                  <a:gd name="T168" fmla="*/ 105 h 10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42" h="105">
                    <a:moveTo>
                      <a:pt x="40" y="48"/>
                    </a:moveTo>
                    <a:lnTo>
                      <a:pt x="44" y="50"/>
                    </a:lnTo>
                    <a:lnTo>
                      <a:pt x="46" y="52"/>
                    </a:lnTo>
                    <a:lnTo>
                      <a:pt x="50" y="55"/>
                    </a:lnTo>
                    <a:lnTo>
                      <a:pt x="52" y="59"/>
                    </a:lnTo>
                    <a:lnTo>
                      <a:pt x="54" y="63"/>
                    </a:lnTo>
                    <a:lnTo>
                      <a:pt x="54" y="67"/>
                    </a:lnTo>
                    <a:lnTo>
                      <a:pt x="54" y="73"/>
                    </a:lnTo>
                    <a:lnTo>
                      <a:pt x="54" y="78"/>
                    </a:lnTo>
                    <a:lnTo>
                      <a:pt x="54" y="84"/>
                    </a:lnTo>
                    <a:lnTo>
                      <a:pt x="52" y="88"/>
                    </a:lnTo>
                    <a:lnTo>
                      <a:pt x="50" y="92"/>
                    </a:lnTo>
                    <a:lnTo>
                      <a:pt x="48" y="96"/>
                    </a:lnTo>
                    <a:lnTo>
                      <a:pt x="46" y="98"/>
                    </a:lnTo>
                    <a:lnTo>
                      <a:pt x="42" y="100"/>
                    </a:lnTo>
                    <a:lnTo>
                      <a:pt x="40" y="101"/>
                    </a:lnTo>
                    <a:lnTo>
                      <a:pt x="36" y="101"/>
                    </a:lnTo>
                    <a:lnTo>
                      <a:pt x="32" y="100"/>
                    </a:lnTo>
                    <a:lnTo>
                      <a:pt x="31" y="98"/>
                    </a:lnTo>
                    <a:lnTo>
                      <a:pt x="29" y="94"/>
                    </a:lnTo>
                    <a:lnTo>
                      <a:pt x="25" y="90"/>
                    </a:lnTo>
                    <a:lnTo>
                      <a:pt x="25" y="86"/>
                    </a:lnTo>
                    <a:lnTo>
                      <a:pt x="23" y="80"/>
                    </a:lnTo>
                    <a:lnTo>
                      <a:pt x="23" y="75"/>
                    </a:lnTo>
                    <a:lnTo>
                      <a:pt x="23" y="71"/>
                    </a:lnTo>
                    <a:lnTo>
                      <a:pt x="23" y="65"/>
                    </a:lnTo>
                    <a:lnTo>
                      <a:pt x="25" y="59"/>
                    </a:lnTo>
                    <a:lnTo>
                      <a:pt x="27" y="55"/>
                    </a:lnTo>
                    <a:lnTo>
                      <a:pt x="29" y="53"/>
                    </a:lnTo>
                    <a:lnTo>
                      <a:pt x="32" y="50"/>
                    </a:lnTo>
                    <a:lnTo>
                      <a:pt x="34" y="48"/>
                    </a:lnTo>
                    <a:lnTo>
                      <a:pt x="38" y="48"/>
                    </a:lnTo>
                    <a:lnTo>
                      <a:pt x="40" y="48"/>
                    </a:lnTo>
                    <a:close/>
                    <a:moveTo>
                      <a:pt x="40" y="53"/>
                    </a:moveTo>
                    <a:lnTo>
                      <a:pt x="42" y="55"/>
                    </a:lnTo>
                    <a:lnTo>
                      <a:pt x="44" y="57"/>
                    </a:lnTo>
                    <a:lnTo>
                      <a:pt x="46" y="59"/>
                    </a:lnTo>
                    <a:lnTo>
                      <a:pt x="48" y="61"/>
                    </a:lnTo>
                    <a:lnTo>
                      <a:pt x="50" y="65"/>
                    </a:lnTo>
                    <a:lnTo>
                      <a:pt x="50" y="69"/>
                    </a:lnTo>
                    <a:lnTo>
                      <a:pt x="52" y="73"/>
                    </a:lnTo>
                    <a:lnTo>
                      <a:pt x="50" y="76"/>
                    </a:lnTo>
                    <a:lnTo>
                      <a:pt x="50" y="82"/>
                    </a:lnTo>
                    <a:lnTo>
                      <a:pt x="50" y="84"/>
                    </a:lnTo>
                    <a:lnTo>
                      <a:pt x="48" y="88"/>
                    </a:lnTo>
                    <a:lnTo>
                      <a:pt x="46" y="90"/>
                    </a:lnTo>
                    <a:lnTo>
                      <a:pt x="44" y="94"/>
                    </a:lnTo>
                    <a:lnTo>
                      <a:pt x="42" y="94"/>
                    </a:lnTo>
                    <a:lnTo>
                      <a:pt x="38" y="96"/>
                    </a:lnTo>
                    <a:lnTo>
                      <a:pt x="36" y="94"/>
                    </a:lnTo>
                    <a:lnTo>
                      <a:pt x="34" y="94"/>
                    </a:lnTo>
                    <a:lnTo>
                      <a:pt x="32" y="92"/>
                    </a:lnTo>
                    <a:lnTo>
                      <a:pt x="31" y="90"/>
                    </a:lnTo>
                    <a:lnTo>
                      <a:pt x="29" y="86"/>
                    </a:lnTo>
                    <a:lnTo>
                      <a:pt x="27" y="82"/>
                    </a:lnTo>
                    <a:lnTo>
                      <a:pt x="27" y="78"/>
                    </a:lnTo>
                    <a:lnTo>
                      <a:pt x="27" y="75"/>
                    </a:lnTo>
                    <a:lnTo>
                      <a:pt x="27" y="71"/>
                    </a:lnTo>
                    <a:lnTo>
                      <a:pt x="27" y="67"/>
                    </a:lnTo>
                    <a:lnTo>
                      <a:pt x="29" y="63"/>
                    </a:lnTo>
                    <a:lnTo>
                      <a:pt x="29" y="59"/>
                    </a:lnTo>
                    <a:lnTo>
                      <a:pt x="31" y="57"/>
                    </a:lnTo>
                    <a:lnTo>
                      <a:pt x="32" y="55"/>
                    </a:lnTo>
                    <a:lnTo>
                      <a:pt x="36" y="53"/>
                    </a:lnTo>
                    <a:lnTo>
                      <a:pt x="38" y="53"/>
                    </a:lnTo>
                    <a:lnTo>
                      <a:pt x="40" y="53"/>
                    </a:lnTo>
                    <a:close/>
                    <a:moveTo>
                      <a:pt x="242" y="105"/>
                    </a:moveTo>
                    <a:lnTo>
                      <a:pt x="232" y="94"/>
                    </a:lnTo>
                    <a:lnTo>
                      <a:pt x="222" y="82"/>
                    </a:lnTo>
                    <a:lnTo>
                      <a:pt x="211" y="73"/>
                    </a:lnTo>
                    <a:lnTo>
                      <a:pt x="199" y="65"/>
                    </a:lnTo>
                    <a:lnTo>
                      <a:pt x="188" y="57"/>
                    </a:lnTo>
                    <a:lnTo>
                      <a:pt x="176" y="48"/>
                    </a:lnTo>
                    <a:lnTo>
                      <a:pt x="165" y="40"/>
                    </a:lnTo>
                    <a:lnTo>
                      <a:pt x="153" y="30"/>
                    </a:lnTo>
                    <a:lnTo>
                      <a:pt x="150" y="27"/>
                    </a:lnTo>
                    <a:lnTo>
                      <a:pt x="144" y="23"/>
                    </a:lnTo>
                    <a:lnTo>
                      <a:pt x="140" y="19"/>
                    </a:lnTo>
                    <a:lnTo>
                      <a:pt x="134" y="15"/>
                    </a:lnTo>
                    <a:lnTo>
                      <a:pt x="130" y="13"/>
                    </a:lnTo>
                    <a:lnTo>
                      <a:pt x="125" y="11"/>
                    </a:lnTo>
                    <a:lnTo>
                      <a:pt x="121" y="9"/>
                    </a:lnTo>
                    <a:lnTo>
                      <a:pt x="115" y="7"/>
                    </a:lnTo>
                    <a:lnTo>
                      <a:pt x="111" y="5"/>
                    </a:lnTo>
                    <a:lnTo>
                      <a:pt x="107" y="5"/>
                    </a:lnTo>
                    <a:lnTo>
                      <a:pt x="103" y="4"/>
                    </a:lnTo>
                    <a:lnTo>
                      <a:pt x="100" y="4"/>
                    </a:lnTo>
                    <a:lnTo>
                      <a:pt x="96" y="2"/>
                    </a:lnTo>
                    <a:lnTo>
                      <a:pt x="92" y="2"/>
                    </a:lnTo>
                    <a:lnTo>
                      <a:pt x="88" y="0"/>
                    </a:lnTo>
                    <a:lnTo>
                      <a:pt x="84" y="0"/>
                    </a:lnTo>
                    <a:lnTo>
                      <a:pt x="80" y="0"/>
                    </a:lnTo>
                    <a:lnTo>
                      <a:pt x="79" y="0"/>
                    </a:lnTo>
                    <a:lnTo>
                      <a:pt x="75" y="0"/>
                    </a:lnTo>
                    <a:lnTo>
                      <a:pt x="71" y="0"/>
                    </a:lnTo>
                    <a:lnTo>
                      <a:pt x="69" y="0"/>
                    </a:lnTo>
                    <a:lnTo>
                      <a:pt x="65" y="2"/>
                    </a:lnTo>
                    <a:lnTo>
                      <a:pt x="61" y="2"/>
                    </a:lnTo>
                    <a:lnTo>
                      <a:pt x="59" y="4"/>
                    </a:lnTo>
                    <a:lnTo>
                      <a:pt x="50" y="7"/>
                    </a:lnTo>
                    <a:lnTo>
                      <a:pt x="48" y="7"/>
                    </a:lnTo>
                    <a:lnTo>
                      <a:pt x="44" y="9"/>
                    </a:lnTo>
                    <a:lnTo>
                      <a:pt x="42" y="11"/>
                    </a:lnTo>
                    <a:lnTo>
                      <a:pt x="40" y="13"/>
                    </a:lnTo>
                    <a:lnTo>
                      <a:pt x="38" y="13"/>
                    </a:lnTo>
                    <a:lnTo>
                      <a:pt x="34" y="15"/>
                    </a:lnTo>
                    <a:lnTo>
                      <a:pt x="32" y="15"/>
                    </a:lnTo>
                    <a:lnTo>
                      <a:pt x="31" y="15"/>
                    </a:lnTo>
                    <a:lnTo>
                      <a:pt x="29" y="15"/>
                    </a:lnTo>
                    <a:lnTo>
                      <a:pt x="25" y="15"/>
                    </a:lnTo>
                    <a:lnTo>
                      <a:pt x="23" y="15"/>
                    </a:lnTo>
                    <a:lnTo>
                      <a:pt x="21" y="13"/>
                    </a:lnTo>
                    <a:lnTo>
                      <a:pt x="19" y="13"/>
                    </a:lnTo>
                    <a:lnTo>
                      <a:pt x="17" y="13"/>
                    </a:lnTo>
                    <a:lnTo>
                      <a:pt x="13" y="13"/>
                    </a:lnTo>
                    <a:lnTo>
                      <a:pt x="11" y="13"/>
                    </a:lnTo>
                    <a:lnTo>
                      <a:pt x="11" y="11"/>
                    </a:lnTo>
                    <a:lnTo>
                      <a:pt x="9" y="11"/>
                    </a:lnTo>
                    <a:lnTo>
                      <a:pt x="8" y="11"/>
                    </a:lnTo>
                    <a:lnTo>
                      <a:pt x="6" y="11"/>
                    </a:lnTo>
                    <a:lnTo>
                      <a:pt x="4" y="11"/>
                    </a:lnTo>
                    <a:lnTo>
                      <a:pt x="2" y="11"/>
                    </a:lnTo>
                    <a:lnTo>
                      <a:pt x="2" y="13"/>
                    </a:lnTo>
                    <a:lnTo>
                      <a:pt x="2" y="15"/>
                    </a:lnTo>
                    <a:lnTo>
                      <a:pt x="2" y="17"/>
                    </a:lnTo>
                    <a:lnTo>
                      <a:pt x="2" y="19"/>
                    </a:lnTo>
                    <a:lnTo>
                      <a:pt x="0" y="19"/>
                    </a:lnTo>
                    <a:lnTo>
                      <a:pt x="0" y="21"/>
                    </a:lnTo>
                    <a:lnTo>
                      <a:pt x="0" y="23"/>
                    </a:lnTo>
                    <a:lnTo>
                      <a:pt x="0" y="25"/>
                    </a:lnTo>
                    <a:lnTo>
                      <a:pt x="0" y="27"/>
                    </a:lnTo>
                    <a:lnTo>
                      <a:pt x="0" y="29"/>
                    </a:lnTo>
                    <a:lnTo>
                      <a:pt x="0" y="30"/>
                    </a:lnTo>
                    <a:lnTo>
                      <a:pt x="0" y="32"/>
                    </a:lnTo>
                    <a:lnTo>
                      <a:pt x="0" y="34"/>
                    </a:lnTo>
                    <a:lnTo>
                      <a:pt x="0" y="36"/>
                    </a:lnTo>
                    <a:lnTo>
                      <a:pt x="0" y="34"/>
                    </a:lnTo>
                    <a:lnTo>
                      <a:pt x="2" y="34"/>
                    </a:lnTo>
                    <a:lnTo>
                      <a:pt x="2" y="32"/>
                    </a:lnTo>
                    <a:lnTo>
                      <a:pt x="2" y="30"/>
                    </a:lnTo>
                    <a:lnTo>
                      <a:pt x="2" y="27"/>
                    </a:lnTo>
                    <a:lnTo>
                      <a:pt x="2" y="25"/>
                    </a:lnTo>
                    <a:lnTo>
                      <a:pt x="2" y="23"/>
                    </a:lnTo>
                    <a:lnTo>
                      <a:pt x="2" y="21"/>
                    </a:lnTo>
                    <a:lnTo>
                      <a:pt x="4" y="19"/>
                    </a:lnTo>
                    <a:lnTo>
                      <a:pt x="6" y="17"/>
                    </a:lnTo>
                    <a:lnTo>
                      <a:pt x="8" y="17"/>
                    </a:lnTo>
                    <a:lnTo>
                      <a:pt x="9" y="17"/>
                    </a:lnTo>
                    <a:lnTo>
                      <a:pt x="11" y="17"/>
                    </a:lnTo>
                    <a:lnTo>
                      <a:pt x="13" y="17"/>
                    </a:lnTo>
                    <a:lnTo>
                      <a:pt x="15" y="17"/>
                    </a:lnTo>
                    <a:lnTo>
                      <a:pt x="15" y="19"/>
                    </a:lnTo>
                    <a:lnTo>
                      <a:pt x="17" y="19"/>
                    </a:lnTo>
                    <a:lnTo>
                      <a:pt x="19" y="19"/>
                    </a:lnTo>
                    <a:lnTo>
                      <a:pt x="21" y="19"/>
                    </a:lnTo>
                    <a:lnTo>
                      <a:pt x="23" y="19"/>
                    </a:lnTo>
                    <a:lnTo>
                      <a:pt x="25" y="21"/>
                    </a:lnTo>
                    <a:lnTo>
                      <a:pt x="27" y="21"/>
                    </a:lnTo>
                    <a:lnTo>
                      <a:pt x="29" y="21"/>
                    </a:lnTo>
                    <a:lnTo>
                      <a:pt x="31" y="21"/>
                    </a:lnTo>
                    <a:lnTo>
                      <a:pt x="32" y="19"/>
                    </a:lnTo>
                    <a:lnTo>
                      <a:pt x="36" y="19"/>
                    </a:lnTo>
                    <a:lnTo>
                      <a:pt x="38" y="17"/>
                    </a:lnTo>
                    <a:lnTo>
                      <a:pt x="40" y="17"/>
                    </a:lnTo>
                    <a:lnTo>
                      <a:pt x="44" y="15"/>
                    </a:lnTo>
                    <a:lnTo>
                      <a:pt x="46" y="13"/>
                    </a:lnTo>
                    <a:lnTo>
                      <a:pt x="48" y="13"/>
                    </a:lnTo>
                    <a:lnTo>
                      <a:pt x="52" y="11"/>
                    </a:lnTo>
                    <a:lnTo>
                      <a:pt x="54" y="9"/>
                    </a:lnTo>
                    <a:lnTo>
                      <a:pt x="57" y="9"/>
                    </a:lnTo>
                    <a:lnTo>
                      <a:pt x="61" y="7"/>
                    </a:lnTo>
                    <a:lnTo>
                      <a:pt x="65" y="5"/>
                    </a:lnTo>
                    <a:lnTo>
                      <a:pt x="69" y="5"/>
                    </a:lnTo>
                    <a:lnTo>
                      <a:pt x="71" y="5"/>
                    </a:lnTo>
                    <a:lnTo>
                      <a:pt x="75" y="5"/>
                    </a:lnTo>
                    <a:lnTo>
                      <a:pt x="79" y="5"/>
                    </a:lnTo>
                    <a:lnTo>
                      <a:pt x="82" y="5"/>
                    </a:lnTo>
                    <a:lnTo>
                      <a:pt x="88" y="5"/>
                    </a:lnTo>
                    <a:lnTo>
                      <a:pt x="94" y="7"/>
                    </a:lnTo>
                    <a:lnTo>
                      <a:pt x="98" y="7"/>
                    </a:lnTo>
                    <a:lnTo>
                      <a:pt x="103" y="9"/>
                    </a:lnTo>
                    <a:lnTo>
                      <a:pt x="107" y="11"/>
                    </a:lnTo>
                    <a:lnTo>
                      <a:pt x="113" y="11"/>
                    </a:lnTo>
                    <a:lnTo>
                      <a:pt x="119" y="13"/>
                    </a:lnTo>
                    <a:lnTo>
                      <a:pt x="123" y="15"/>
                    </a:lnTo>
                    <a:lnTo>
                      <a:pt x="127" y="17"/>
                    </a:lnTo>
                    <a:lnTo>
                      <a:pt x="128" y="19"/>
                    </a:lnTo>
                    <a:lnTo>
                      <a:pt x="132" y="19"/>
                    </a:lnTo>
                    <a:lnTo>
                      <a:pt x="134" y="21"/>
                    </a:lnTo>
                    <a:lnTo>
                      <a:pt x="136" y="23"/>
                    </a:lnTo>
                    <a:lnTo>
                      <a:pt x="140" y="25"/>
                    </a:lnTo>
                    <a:lnTo>
                      <a:pt x="142" y="27"/>
                    </a:lnTo>
                    <a:lnTo>
                      <a:pt x="146" y="29"/>
                    </a:lnTo>
                    <a:lnTo>
                      <a:pt x="155" y="36"/>
                    </a:lnTo>
                    <a:lnTo>
                      <a:pt x="167" y="50"/>
                    </a:lnTo>
                    <a:lnTo>
                      <a:pt x="180" y="61"/>
                    </a:lnTo>
                    <a:lnTo>
                      <a:pt x="196" y="76"/>
                    </a:lnTo>
                    <a:lnTo>
                      <a:pt x="211" y="88"/>
                    </a:lnTo>
                    <a:lnTo>
                      <a:pt x="224" y="98"/>
                    </a:lnTo>
                    <a:lnTo>
                      <a:pt x="234" y="105"/>
                    </a:lnTo>
                    <a:lnTo>
                      <a:pt x="242" y="105"/>
                    </a:lnTo>
                    <a:close/>
                  </a:path>
                </a:pathLst>
              </a:custGeom>
              <a:solidFill>
                <a:srgbClr val="757F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273" name="Freeform 170"/>
              <p:cNvSpPr>
                <a:spLocks/>
              </p:cNvSpPr>
              <p:nvPr/>
            </p:nvSpPr>
            <p:spPr bwMode="auto">
              <a:xfrm>
                <a:off x="1703" y="2954"/>
                <a:ext cx="31" cy="53"/>
              </a:xfrm>
              <a:custGeom>
                <a:avLst/>
                <a:gdLst>
                  <a:gd name="T0" fmla="*/ 17 w 31"/>
                  <a:gd name="T1" fmla="*/ 0 h 53"/>
                  <a:gd name="T2" fmla="*/ 21 w 31"/>
                  <a:gd name="T3" fmla="*/ 2 h 53"/>
                  <a:gd name="T4" fmla="*/ 23 w 31"/>
                  <a:gd name="T5" fmla="*/ 4 h 53"/>
                  <a:gd name="T6" fmla="*/ 27 w 31"/>
                  <a:gd name="T7" fmla="*/ 7 h 53"/>
                  <a:gd name="T8" fmla="*/ 29 w 31"/>
                  <a:gd name="T9" fmla="*/ 11 h 53"/>
                  <a:gd name="T10" fmla="*/ 31 w 31"/>
                  <a:gd name="T11" fmla="*/ 15 h 53"/>
                  <a:gd name="T12" fmla="*/ 31 w 31"/>
                  <a:gd name="T13" fmla="*/ 19 h 53"/>
                  <a:gd name="T14" fmla="*/ 31 w 31"/>
                  <a:gd name="T15" fmla="*/ 25 h 53"/>
                  <a:gd name="T16" fmla="*/ 31 w 31"/>
                  <a:gd name="T17" fmla="*/ 30 h 53"/>
                  <a:gd name="T18" fmla="*/ 31 w 31"/>
                  <a:gd name="T19" fmla="*/ 36 h 53"/>
                  <a:gd name="T20" fmla="*/ 29 w 31"/>
                  <a:gd name="T21" fmla="*/ 40 h 53"/>
                  <a:gd name="T22" fmla="*/ 27 w 31"/>
                  <a:gd name="T23" fmla="*/ 44 h 53"/>
                  <a:gd name="T24" fmla="*/ 25 w 31"/>
                  <a:gd name="T25" fmla="*/ 48 h 53"/>
                  <a:gd name="T26" fmla="*/ 23 w 31"/>
                  <a:gd name="T27" fmla="*/ 50 h 53"/>
                  <a:gd name="T28" fmla="*/ 19 w 31"/>
                  <a:gd name="T29" fmla="*/ 52 h 53"/>
                  <a:gd name="T30" fmla="*/ 17 w 31"/>
                  <a:gd name="T31" fmla="*/ 53 h 53"/>
                  <a:gd name="T32" fmla="*/ 13 w 31"/>
                  <a:gd name="T33" fmla="*/ 53 h 53"/>
                  <a:gd name="T34" fmla="*/ 9 w 31"/>
                  <a:gd name="T35" fmla="*/ 52 h 53"/>
                  <a:gd name="T36" fmla="*/ 8 w 31"/>
                  <a:gd name="T37" fmla="*/ 50 h 53"/>
                  <a:gd name="T38" fmla="*/ 6 w 31"/>
                  <a:gd name="T39" fmla="*/ 46 h 53"/>
                  <a:gd name="T40" fmla="*/ 2 w 31"/>
                  <a:gd name="T41" fmla="*/ 42 h 53"/>
                  <a:gd name="T42" fmla="*/ 2 w 31"/>
                  <a:gd name="T43" fmla="*/ 38 h 53"/>
                  <a:gd name="T44" fmla="*/ 0 w 31"/>
                  <a:gd name="T45" fmla="*/ 32 h 53"/>
                  <a:gd name="T46" fmla="*/ 0 w 31"/>
                  <a:gd name="T47" fmla="*/ 27 h 53"/>
                  <a:gd name="T48" fmla="*/ 0 w 31"/>
                  <a:gd name="T49" fmla="*/ 23 h 53"/>
                  <a:gd name="T50" fmla="*/ 0 w 31"/>
                  <a:gd name="T51" fmla="*/ 17 h 53"/>
                  <a:gd name="T52" fmla="*/ 2 w 31"/>
                  <a:gd name="T53" fmla="*/ 11 h 53"/>
                  <a:gd name="T54" fmla="*/ 4 w 31"/>
                  <a:gd name="T55" fmla="*/ 7 h 53"/>
                  <a:gd name="T56" fmla="*/ 6 w 31"/>
                  <a:gd name="T57" fmla="*/ 5 h 53"/>
                  <a:gd name="T58" fmla="*/ 9 w 31"/>
                  <a:gd name="T59" fmla="*/ 2 h 53"/>
                  <a:gd name="T60" fmla="*/ 11 w 31"/>
                  <a:gd name="T61" fmla="*/ 0 h 53"/>
                  <a:gd name="T62" fmla="*/ 15 w 31"/>
                  <a:gd name="T63" fmla="*/ 0 h 53"/>
                  <a:gd name="T64" fmla="*/ 17 w 31"/>
                  <a:gd name="T65" fmla="*/ 0 h 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
                  <a:gd name="T100" fmla="*/ 0 h 53"/>
                  <a:gd name="T101" fmla="*/ 31 w 31"/>
                  <a:gd name="T102" fmla="*/ 53 h 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 h="53">
                    <a:moveTo>
                      <a:pt x="17" y="0"/>
                    </a:moveTo>
                    <a:lnTo>
                      <a:pt x="21" y="2"/>
                    </a:lnTo>
                    <a:lnTo>
                      <a:pt x="23" y="4"/>
                    </a:lnTo>
                    <a:lnTo>
                      <a:pt x="27" y="7"/>
                    </a:lnTo>
                    <a:lnTo>
                      <a:pt x="29" y="11"/>
                    </a:lnTo>
                    <a:lnTo>
                      <a:pt x="31" y="15"/>
                    </a:lnTo>
                    <a:lnTo>
                      <a:pt x="31" y="19"/>
                    </a:lnTo>
                    <a:lnTo>
                      <a:pt x="31" y="25"/>
                    </a:lnTo>
                    <a:lnTo>
                      <a:pt x="31" y="30"/>
                    </a:lnTo>
                    <a:lnTo>
                      <a:pt x="31" y="36"/>
                    </a:lnTo>
                    <a:lnTo>
                      <a:pt x="29" y="40"/>
                    </a:lnTo>
                    <a:lnTo>
                      <a:pt x="27" y="44"/>
                    </a:lnTo>
                    <a:lnTo>
                      <a:pt x="25" y="48"/>
                    </a:lnTo>
                    <a:lnTo>
                      <a:pt x="23" y="50"/>
                    </a:lnTo>
                    <a:lnTo>
                      <a:pt x="19" y="52"/>
                    </a:lnTo>
                    <a:lnTo>
                      <a:pt x="17" y="53"/>
                    </a:lnTo>
                    <a:lnTo>
                      <a:pt x="13" y="53"/>
                    </a:lnTo>
                    <a:lnTo>
                      <a:pt x="9" y="52"/>
                    </a:lnTo>
                    <a:lnTo>
                      <a:pt x="8" y="50"/>
                    </a:lnTo>
                    <a:lnTo>
                      <a:pt x="6" y="46"/>
                    </a:lnTo>
                    <a:lnTo>
                      <a:pt x="2" y="42"/>
                    </a:lnTo>
                    <a:lnTo>
                      <a:pt x="2" y="38"/>
                    </a:lnTo>
                    <a:lnTo>
                      <a:pt x="0" y="32"/>
                    </a:lnTo>
                    <a:lnTo>
                      <a:pt x="0" y="27"/>
                    </a:lnTo>
                    <a:lnTo>
                      <a:pt x="0" y="23"/>
                    </a:lnTo>
                    <a:lnTo>
                      <a:pt x="0" y="17"/>
                    </a:lnTo>
                    <a:lnTo>
                      <a:pt x="2" y="11"/>
                    </a:lnTo>
                    <a:lnTo>
                      <a:pt x="4" y="7"/>
                    </a:lnTo>
                    <a:lnTo>
                      <a:pt x="6" y="5"/>
                    </a:lnTo>
                    <a:lnTo>
                      <a:pt x="9" y="2"/>
                    </a:lnTo>
                    <a:lnTo>
                      <a:pt x="11" y="0"/>
                    </a:lnTo>
                    <a:lnTo>
                      <a:pt x="15" y="0"/>
                    </a:lnTo>
                    <a:lnTo>
                      <a:pt x="17" y="0"/>
                    </a:lnTo>
                  </a:path>
                </a:pathLst>
              </a:custGeom>
              <a:noFill/>
              <a:ln w="3175">
                <a:solidFill>
                  <a:srgbClr val="757F89"/>
                </a:solidFill>
                <a:round/>
                <a:headEnd/>
                <a:tailEnd/>
              </a:ln>
              <a:extLst>
                <a:ext uri="{909E8E84-426E-40DD-AFC4-6F175D3DCCD1}">
                  <a14:hiddenFill xmlns:a14="http://schemas.microsoft.com/office/drawing/2010/main">
                    <a:solidFill>
                      <a:srgbClr val="FFFFFF"/>
                    </a:solid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74" name="Freeform 171"/>
              <p:cNvSpPr>
                <a:spLocks/>
              </p:cNvSpPr>
              <p:nvPr/>
            </p:nvSpPr>
            <p:spPr bwMode="auto">
              <a:xfrm>
                <a:off x="1707" y="2959"/>
                <a:ext cx="25" cy="43"/>
              </a:xfrm>
              <a:custGeom>
                <a:avLst/>
                <a:gdLst>
                  <a:gd name="T0" fmla="*/ 13 w 25"/>
                  <a:gd name="T1" fmla="*/ 0 h 43"/>
                  <a:gd name="T2" fmla="*/ 15 w 25"/>
                  <a:gd name="T3" fmla="*/ 2 h 43"/>
                  <a:gd name="T4" fmla="*/ 17 w 25"/>
                  <a:gd name="T5" fmla="*/ 4 h 43"/>
                  <a:gd name="T6" fmla="*/ 19 w 25"/>
                  <a:gd name="T7" fmla="*/ 6 h 43"/>
                  <a:gd name="T8" fmla="*/ 21 w 25"/>
                  <a:gd name="T9" fmla="*/ 8 h 43"/>
                  <a:gd name="T10" fmla="*/ 23 w 25"/>
                  <a:gd name="T11" fmla="*/ 12 h 43"/>
                  <a:gd name="T12" fmla="*/ 23 w 25"/>
                  <a:gd name="T13" fmla="*/ 16 h 43"/>
                  <a:gd name="T14" fmla="*/ 25 w 25"/>
                  <a:gd name="T15" fmla="*/ 20 h 43"/>
                  <a:gd name="T16" fmla="*/ 23 w 25"/>
                  <a:gd name="T17" fmla="*/ 23 h 43"/>
                  <a:gd name="T18" fmla="*/ 23 w 25"/>
                  <a:gd name="T19" fmla="*/ 29 h 43"/>
                  <a:gd name="T20" fmla="*/ 23 w 25"/>
                  <a:gd name="T21" fmla="*/ 31 h 43"/>
                  <a:gd name="T22" fmla="*/ 21 w 25"/>
                  <a:gd name="T23" fmla="*/ 35 h 43"/>
                  <a:gd name="T24" fmla="*/ 19 w 25"/>
                  <a:gd name="T25" fmla="*/ 37 h 43"/>
                  <a:gd name="T26" fmla="*/ 17 w 25"/>
                  <a:gd name="T27" fmla="*/ 41 h 43"/>
                  <a:gd name="T28" fmla="*/ 15 w 25"/>
                  <a:gd name="T29" fmla="*/ 41 h 43"/>
                  <a:gd name="T30" fmla="*/ 11 w 25"/>
                  <a:gd name="T31" fmla="*/ 43 h 43"/>
                  <a:gd name="T32" fmla="*/ 9 w 25"/>
                  <a:gd name="T33" fmla="*/ 41 h 43"/>
                  <a:gd name="T34" fmla="*/ 7 w 25"/>
                  <a:gd name="T35" fmla="*/ 41 h 43"/>
                  <a:gd name="T36" fmla="*/ 5 w 25"/>
                  <a:gd name="T37" fmla="*/ 39 h 43"/>
                  <a:gd name="T38" fmla="*/ 4 w 25"/>
                  <a:gd name="T39" fmla="*/ 37 h 43"/>
                  <a:gd name="T40" fmla="*/ 2 w 25"/>
                  <a:gd name="T41" fmla="*/ 33 h 43"/>
                  <a:gd name="T42" fmla="*/ 0 w 25"/>
                  <a:gd name="T43" fmla="*/ 29 h 43"/>
                  <a:gd name="T44" fmla="*/ 0 w 25"/>
                  <a:gd name="T45" fmla="*/ 25 h 43"/>
                  <a:gd name="T46" fmla="*/ 0 w 25"/>
                  <a:gd name="T47" fmla="*/ 22 h 43"/>
                  <a:gd name="T48" fmla="*/ 0 w 25"/>
                  <a:gd name="T49" fmla="*/ 18 h 43"/>
                  <a:gd name="T50" fmla="*/ 0 w 25"/>
                  <a:gd name="T51" fmla="*/ 14 h 43"/>
                  <a:gd name="T52" fmla="*/ 2 w 25"/>
                  <a:gd name="T53" fmla="*/ 10 h 43"/>
                  <a:gd name="T54" fmla="*/ 2 w 25"/>
                  <a:gd name="T55" fmla="*/ 6 h 43"/>
                  <a:gd name="T56" fmla="*/ 4 w 25"/>
                  <a:gd name="T57" fmla="*/ 4 h 43"/>
                  <a:gd name="T58" fmla="*/ 5 w 25"/>
                  <a:gd name="T59" fmla="*/ 2 h 43"/>
                  <a:gd name="T60" fmla="*/ 9 w 25"/>
                  <a:gd name="T61" fmla="*/ 0 h 43"/>
                  <a:gd name="T62" fmla="*/ 11 w 25"/>
                  <a:gd name="T63" fmla="*/ 0 h 43"/>
                  <a:gd name="T64" fmla="*/ 13 w 25"/>
                  <a:gd name="T65" fmla="*/ 0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
                  <a:gd name="T100" fmla="*/ 0 h 43"/>
                  <a:gd name="T101" fmla="*/ 25 w 25"/>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 h="43">
                    <a:moveTo>
                      <a:pt x="13" y="0"/>
                    </a:moveTo>
                    <a:lnTo>
                      <a:pt x="15" y="2"/>
                    </a:lnTo>
                    <a:lnTo>
                      <a:pt x="17" y="4"/>
                    </a:lnTo>
                    <a:lnTo>
                      <a:pt x="19" y="6"/>
                    </a:lnTo>
                    <a:lnTo>
                      <a:pt x="21" y="8"/>
                    </a:lnTo>
                    <a:lnTo>
                      <a:pt x="23" y="12"/>
                    </a:lnTo>
                    <a:lnTo>
                      <a:pt x="23" y="16"/>
                    </a:lnTo>
                    <a:lnTo>
                      <a:pt x="25" y="20"/>
                    </a:lnTo>
                    <a:lnTo>
                      <a:pt x="23" y="23"/>
                    </a:lnTo>
                    <a:lnTo>
                      <a:pt x="23" y="29"/>
                    </a:lnTo>
                    <a:lnTo>
                      <a:pt x="23" y="31"/>
                    </a:lnTo>
                    <a:lnTo>
                      <a:pt x="21" y="35"/>
                    </a:lnTo>
                    <a:lnTo>
                      <a:pt x="19" y="37"/>
                    </a:lnTo>
                    <a:lnTo>
                      <a:pt x="17" y="41"/>
                    </a:lnTo>
                    <a:lnTo>
                      <a:pt x="15" y="41"/>
                    </a:lnTo>
                    <a:lnTo>
                      <a:pt x="11" y="43"/>
                    </a:lnTo>
                    <a:lnTo>
                      <a:pt x="9" y="41"/>
                    </a:lnTo>
                    <a:lnTo>
                      <a:pt x="7" y="41"/>
                    </a:lnTo>
                    <a:lnTo>
                      <a:pt x="5" y="39"/>
                    </a:lnTo>
                    <a:lnTo>
                      <a:pt x="4" y="37"/>
                    </a:lnTo>
                    <a:lnTo>
                      <a:pt x="2" y="33"/>
                    </a:lnTo>
                    <a:lnTo>
                      <a:pt x="0" y="29"/>
                    </a:lnTo>
                    <a:lnTo>
                      <a:pt x="0" y="25"/>
                    </a:lnTo>
                    <a:lnTo>
                      <a:pt x="0" y="22"/>
                    </a:lnTo>
                    <a:lnTo>
                      <a:pt x="0" y="18"/>
                    </a:lnTo>
                    <a:lnTo>
                      <a:pt x="0" y="14"/>
                    </a:lnTo>
                    <a:lnTo>
                      <a:pt x="2" y="10"/>
                    </a:lnTo>
                    <a:lnTo>
                      <a:pt x="2" y="6"/>
                    </a:lnTo>
                    <a:lnTo>
                      <a:pt x="4" y="4"/>
                    </a:lnTo>
                    <a:lnTo>
                      <a:pt x="5" y="2"/>
                    </a:lnTo>
                    <a:lnTo>
                      <a:pt x="9" y="0"/>
                    </a:lnTo>
                    <a:lnTo>
                      <a:pt x="11" y="0"/>
                    </a:lnTo>
                    <a:lnTo>
                      <a:pt x="13" y="0"/>
                    </a:lnTo>
                  </a:path>
                </a:pathLst>
              </a:custGeom>
              <a:noFill/>
              <a:ln w="3175">
                <a:solidFill>
                  <a:srgbClr val="757F89"/>
                </a:solidFill>
                <a:round/>
                <a:headEnd/>
                <a:tailEnd/>
              </a:ln>
              <a:extLst>
                <a:ext uri="{909E8E84-426E-40DD-AFC4-6F175D3DCCD1}">
                  <a14:hiddenFill xmlns:a14="http://schemas.microsoft.com/office/drawing/2010/main">
                    <a:solidFill>
                      <a:srgbClr val="FFFFFF"/>
                    </a:solid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75" name="Freeform 172"/>
              <p:cNvSpPr>
                <a:spLocks/>
              </p:cNvSpPr>
              <p:nvPr/>
            </p:nvSpPr>
            <p:spPr bwMode="auto">
              <a:xfrm>
                <a:off x="1680" y="2906"/>
                <a:ext cx="242" cy="105"/>
              </a:xfrm>
              <a:custGeom>
                <a:avLst/>
                <a:gdLst>
                  <a:gd name="T0" fmla="*/ 222 w 242"/>
                  <a:gd name="T1" fmla="*/ 82 h 105"/>
                  <a:gd name="T2" fmla="*/ 188 w 242"/>
                  <a:gd name="T3" fmla="*/ 57 h 105"/>
                  <a:gd name="T4" fmla="*/ 153 w 242"/>
                  <a:gd name="T5" fmla="*/ 30 h 105"/>
                  <a:gd name="T6" fmla="*/ 140 w 242"/>
                  <a:gd name="T7" fmla="*/ 19 h 105"/>
                  <a:gd name="T8" fmla="*/ 125 w 242"/>
                  <a:gd name="T9" fmla="*/ 11 h 105"/>
                  <a:gd name="T10" fmla="*/ 111 w 242"/>
                  <a:gd name="T11" fmla="*/ 5 h 105"/>
                  <a:gd name="T12" fmla="*/ 100 w 242"/>
                  <a:gd name="T13" fmla="*/ 4 h 105"/>
                  <a:gd name="T14" fmla="*/ 88 w 242"/>
                  <a:gd name="T15" fmla="*/ 0 h 105"/>
                  <a:gd name="T16" fmla="*/ 79 w 242"/>
                  <a:gd name="T17" fmla="*/ 0 h 105"/>
                  <a:gd name="T18" fmla="*/ 69 w 242"/>
                  <a:gd name="T19" fmla="*/ 0 h 105"/>
                  <a:gd name="T20" fmla="*/ 59 w 242"/>
                  <a:gd name="T21" fmla="*/ 4 h 105"/>
                  <a:gd name="T22" fmla="*/ 44 w 242"/>
                  <a:gd name="T23" fmla="*/ 9 h 105"/>
                  <a:gd name="T24" fmla="*/ 38 w 242"/>
                  <a:gd name="T25" fmla="*/ 13 h 105"/>
                  <a:gd name="T26" fmla="*/ 31 w 242"/>
                  <a:gd name="T27" fmla="*/ 15 h 105"/>
                  <a:gd name="T28" fmla="*/ 23 w 242"/>
                  <a:gd name="T29" fmla="*/ 15 h 105"/>
                  <a:gd name="T30" fmla="*/ 17 w 242"/>
                  <a:gd name="T31" fmla="*/ 13 h 105"/>
                  <a:gd name="T32" fmla="*/ 11 w 242"/>
                  <a:gd name="T33" fmla="*/ 11 h 105"/>
                  <a:gd name="T34" fmla="*/ 8 w 242"/>
                  <a:gd name="T35" fmla="*/ 11 h 105"/>
                  <a:gd name="T36" fmla="*/ 4 w 242"/>
                  <a:gd name="T37" fmla="*/ 11 h 105"/>
                  <a:gd name="T38" fmla="*/ 2 w 242"/>
                  <a:gd name="T39" fmla="*/ 11 h 105"/>
                  <a:gd name="T40" fmla="*/ 2 w 242"/>
                  <a:gd name="T41" fmla="*/ 13 h 105"/>
                  <a:gd name="T42" fmla="*/ 2 w 242"/>
                  <a:gd name="T43" fmla="*/ 17 h 105"/>
                  <a:gd name="T44" fmla="*/ 2 w 242"/>
                  <a:gd name="T45" fmla="*/ 19 h 105"/>
                  <a:gd name="T46" fmla="*/ 0 w 242"/>
                  <a:gd name="T47" fmla="*/ 21 h 105"/>
                  <a:gd name="T48" fmla="*/ 0 w 242"/>
                  <a:gd name="T49" fmla="*/ 23 h 105"/>
                  <a:gd name="T50" fmla="*/ 0 w 242"/>
                  <a:gd name="T51" fmla="*/ 29 h 105"/>
                  <a:gd name="T52" fmla="*/ 0 w 242"/>
                  <a:gd name="T53" fmla="*/ 32 h 105"/>
                  <a:gd name="T54" fmla="*/ 0 w 242"/>
                  <a:gd name="T55" fmla="*/ 34 h 105"/>
                  <a:gd name="T56" fmla="*/ 2 w 242"/>
                  <a:gd name="T57" fmla="*/ 34 h 105"/>
                  <a:gd name="T58" fmla="*/ 2 w 242"/>
                  <a:gd name="T59" fmla="*/ 32 h 105"/>
                  <a:gd name="T60" fmla="*/ 2 w 242"/>
                  <a:gd name="T61" fmla="*/ 27 h 105"/>
                  <a:gd name="T62" fmla="*/ 2 w 242"/>
                  <a:gd name="T63" fmla="*/ 21 h 105"/>
                  <a:gd name="T64" fmla="*/ 6 w 242"/>
                  <a:gd name="T65" fmla="*/ 17 h 105"/>
                  <a:gd name="T66" fmla="*/ 9 w 242"/>
                  <a:gd name="T67" fmla="*/ 17 h 105"/>
                  <a:gd name="T68" fmla="*/ 15 w 242"/>
                  <a:gd name="T69" fmla="*/ 17 h 105"/>
                  <a:gd name="T70" fmla="*/ 19 w 242"/>
                  <a:gd name="T71" fmla="*/ 19 h 105"/>
                  <a:gd name="T72" fmla="*/ 25 w 242"/>
                  <a:gd name="T73" fmla="*/ 21 h 105"/>
                  <a:gd name="T74" fmla="*/ 31 w 242"/>
                  <a:gd name="T75" fmla="*/ 21 h 105"/>
                  <a:gd name="T76" fmla="*/ 38 w 242"/>
                  <a:gd name="T77" fmla="*/ 17 h 105"/>
                  <a:gd name="T78" fmla="*/ 46 w 242"/>
                  <a:gd name="T79" fmla="*/ 13 h 105"/>
                  <a:gd name="T80" fmla="*/ 54 w 242"/>
                  <a:gd name="T81" fmla="*/ 9 h 105"/>
                  <a:gd name="T82" fmla="*/ 65 w 242"/>
                  <a:gd name="T83" fmla="*/ 5 h 105"/>
                  <a:gd name="T84" fmla="*/ 75 w 242"/>
                  <a:gd name="T85" fmla="*/ 5 h 105"/>
                  <a:gd name="T86" fmla="*/ 88 w 242"/>
                  <a:gd name="T87" fmla="*/ 5 h 105"/>
                  <a:gd name="T88" fmla="*/ 103 w 242"/>
                  <a:gd name="T89" fmla="*/ 9 h 105"/>
                  <a:gd name="T90" fmla="*/ 119 w 242"/>
                  <a:gd name="T91" fmla="*/ 13 h 105"/>
                  <a:gd name="T92" fmla="*/ 128 w 242"/>
                  <a:gd name="T93" fmla="*/ 19 h 105"/>
                  <a:gd name="T94" fmla="*/ 136 w 242"/>
                  <a:gd name="T95" fmla="*/ 23 h 105"/>
                  <a:gd name="T96" fmla="*/ 146 w 242"/>
                  <a:gd name="T97" fmla="*/ 29 h 105"/>
                  <a:gd name="T98" fmla="*/ 180 w 242"/>
                  <a:gd name="T99" fmla="*/ 61 h 105"/>
                  <a:gd name="T100" fmla="*/ 224 w 242"/>
                  <a:gd name="T101" fmla="*/ 98 h 10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42"/>
                  <a:gd name="T154" fmla="*/ 0 h 105"/>
                  <a:gd name="T155" fmla="*/ 242 w 242"/>
                  <a:gd name="T156" fmla="*/ 105 h 10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42" h="105">
                    <a:moveTo>
                      <a:pt x="242" y="105"/>
                    </a:moveTo>
                    <a:lnTo>
                      <a:pt x="232" y="94"/>
                    </a:lnTo>
                    <a:lnTo>
                      <a:pt x="222" y="82"/>
                    </a:lnTo>
                    <a:lnTo>
                      <a:pt x="211" y="73"/>
                    </a:lnTo>
                    <a:lnTo>
                      <a:pt x="199" y="65"/>
                    </a:lnTo>
                    <a:lnTo>
                      <a:pt x="188" y="57"/>
                    </a:lnTo>
                    <a:lnTo>
                      <a:pt x="176" y="48"/>
                    </a:lnTo>
                    <a:lnTo>
                      <a:pt x="165" y="40"/>
                    </a:lnTo>
                    <a:lnTo>
                      <a:pt x="153" y="30"/>
                    </a:lnTo>
                    <a:lnTo>
                      <a:pt x="150" y="27"/>
                    </a:lnTo>
                    <a:lnTo>
                      <a:pt x="144" y="23"/>
                    </a:lnTo>
                    <a:lnTo>
                      <a:pt x="140" y="19"/>
                    </a:lnTo>
                    <a:lnTo>
                      <a:pt x="134" y="15"/>
                    </a:lnTo>
                    <a:lnTo>
                      <a:pt x="130" y="13"/>
                    </a:lnTo>
                    <a:lnTo>
                      <a:pt x="125" y="11"/>
                    </a:lnTo>
                    <a:lnTo>
                      <a:pt x="121" y="9"/>
                    </a:lnTo>
                    <a:lnTo>
                      <a:pt x="115" y="7"/>
                    </a:lnTo>
                    <a:lnTo>
                      <a:pt x="111" y="5"/>
                    </a:lnTo>
                    <a:lnTo>
                      <a:pt x="107" y="5"/>
                    </a:lnTo>
                    <a:lnTo>
                      <a:pt x="103" y="4"/>
                    </a:lnTo>
                    <a:lnTo>
                      <a:pt x="100" y="4"/>
                    </a:lnTo>
                    <a:lnTo>
                      <a:pt x="96" y="2"/>
                    </a:lnTo>
                    <a:lnTo>
                      <a:pt x="92" y="2"/>
                    </a:lnTo>
                    <a:lnTo>
                      <a:pt x="88" y="0"/>
                    </a:lnTo>
                    <a:lnTo>
                      <a:pt x="84" y="0"/>
                    </a:lnTo>
                    <a:lnTo>
                      <a:pt x="80" y="0"/>
                    </a:lnTo>
                    <a:lnTo>
                      <a:pt x="79" y="0"/>
                    </a:lnTo>
                    <a:lnTo>
                      <a:pt x="75" y="0"/>
                    </a:lnTo>
                    <a:lnTo>
                      <a:pt x="71" y="0"/>
                    </a:lnTo>
                    <a:lnTo>
                      <a:pt x="69" y="0"/>
                    </a:lnTo>
                    <a:lnTo>
                      <a:pt x="65" y="2"/>
                    </a:lnTo>
                    <a:lnTo>
                      <a:pt x="61" y="2"/>
                    </a:lnTo>
                    <a:lnTo>
                      <a:pt x="59" y="4"/>
                    </a:lnTo>
                    <a:lnTo>
                      <a:pt x="50" y="7"/>
                    </a:lnTo>
                    <a:lnTo>
                      <a:pt x="48" y="7"/>
                    </a:lnTo>
                    <a:lnTo>
                      <a:pt x="44" y="9"/>
                    </a:lnTo>
                    <a:lnTo>
                      <a:pt x="42" y="11"/>
                    </a:lnTo>
                    <a:lnTo>
                      <a:pt x="40" y="13"/>
                    </a:lnTo>
                    <a:lnTo>
                      <a:pt x="38" y="13"/>
                    </a:lnTo>
                    <a:lnTo>
                      <a:pt x="34" y="15"/>
                    </a:lnTo>
                    <a:lnTo>
                      <a:pt x="32" y="15"/>
                    </a:lnTo>
                    <a:lnTo>
                      <a:pt x="31" y="15"/>
                    </a:lnTo>
                    <a:lnTo>
                      <a:pt x="29" y="15"/>
                    </a:lnTo>
                    <a:lnTo>
                      <a:pt x="25" y="15"/>
                    </a:lnTo>
                    <a:lnTo>
                      <a:pt x="23" y="15"/>
                    </a:lnTo>
                    <a:lnTo>
                      <a:pt x="21" y="13"/>
                    </a:lnTo>
                    <a:lnTo>
                      <a:pt x="19" y="13"/>
                    </a:lnTo>
                    <a:lnTo>
                      <a:pt x="17" y="13"/>
                    </a:lnTo>
                    <a:lnTo>
                      <a:pt x="13" y="13"/>
                    </a:lnTo>
                    <a:lnTo>
                      <a:pt x="11" y="13"/>
                    </a:lnTo>
                    <a:lnTo>
                      <a:pt x="11" y="11"/>
                    </a:lnTo>
                    <a:lnTo>
                      <a:pt x="9" y="11"/>
                    </a:lnTo>
                    <a:lnTo>
                      <a:pt x="8" y="11"/>
                    </a:lnTo>
                    <a:lnTo>
                      <a:pt x="6" y="11"/>
                    </a:lnTo>
                    <a:lnTo>
                      <a:pt x="4" y="11"/>
                    </a:lnTo>
                    <a:lnTo>
                      <a:pt x="2" y="11"/>
                    </a:lnTo>
                    <a:lnTo>
                      <a:pt x="2" y="13"/>
                    </a:lnTo>
                    <a:lnTo>
                      <a:pt x="2" y="15"/>
                    </a:lnTo>
                    <a:lnTo>
                      <a:pt x="2" y="17"/>
                    </a:lnTo>
                    <a:lnTo>
                      <a:pt x="2" y="19"/>
                    </a:lnTo>
                    <a:lnTo>
                      <a:pt x="0" y="19"/>
                    </a:lnTo>
                    <a:lnTo>
                      <a:pt x="0" y="21"/>
                    </a:lnTo>
                    <a:lnTo>
                      <a:pt x="0" y="23"/>
                    </a:lnTo>
                    <a:lnTo>
                      <a:pt x="0" y="25"/>
                    </a:lnTo>
                    <a:lnTo>
                      <a:pt x="0" y="27"/>
                    </a:lnTo>
                    <a:lnTo>
                      <a:pt x="0" y="29"/>
                    </a:lnTo>
                    <a:lnTo>
                      <a:pt x="0" y="30"/>
                    </a:lnTo>
                    <a:lnTo>
                      <a:pt x="0" y="32"/>
                    </a:lnTo>
                    <a:lnTo>
                      <a:pt x="0" y="34"/>
                    </a:lnTo>
                    <a:lnTo>
                      <a:pt x="0" y="36"/>
                    </a:lnTo>
                    <a:lnTo>
                      <a:pt x="0" y="34"/>
                    </a:lnTo>
                    <a:lnTo>
                      <a:pt x="2" y="34"/>
                    </a:lnTo>
                    <a:lnTo>
                      <a:pt x="2" y="32"/>
                    </a:lnTo>
                    <a:lnTo>
                      <a:pt x="2" y="30"/>
                    </a:lnTo>
                    <a:lnTo>
                      <a:pt x="2" y="27"/>
                    </a:lnTo>
                    <a:lnTo>
                      <a:pt x="2" y="25"/>
                    </a:lnTo>
                    <a:lnTo>
                      <a:pt x="2" y="23"/>
                    </a:lnTo>
                    <a:lnTo>
                      <a:pt x="2" y="21"/>
                    </a:lnTo>
                    <a:lnTo>
                      <a:pt x="4" y="19"/>
                    </a:lnTo>
                    <a:lnTo>
                      <a:pt x="6" y="17"/>
                    </a:lnTo>
                    <a:lnTo>
                      <a:pt x="8" y="17"/>
                    </a:lnTo>
                    <a:lnTo>
                      <a:pt x="9" y="17"/>
                    </a:lnTo>
                    <a:lnTo>
                      <a:pt x="11" y="17"/>
                    </a:lnTo>
                    <a:lnTo>
                      <a:pt x="13" y="17"/>
                    </a:lnTo>
                    <a:lnTo>
                      <a:pt x="15" y="17"/>
                    </a:lnTo>
                    <a:lnTo>
                      <a:pt x="15" y="19"/>
                    </a:lnTo>
                    <a:lnTo>
                      <a:pt x="17" y="19"/>
                    </a:lnTo>
                    <a:lnTo>
                      <a:pt x="19" y="19"/>
                    </a:lnTo>
                    <a:lnTo>
                      <a:pt x="21" y="19"/>
                    </a:lnTo>
                    <a:lnTo>
                      <a:pt x="23" y="19"/>
                    </a:lnTo>
                    <a:lnTo>
                      <a:pt x="25" y="21"/>
                    </a:lnTo>
                    <a:lnTo>
                      <a:pt x="27" y="21"/>
                    </a:lnTo>
                    <a:lnTo>
                      <a:pt x="29" y="21"/>
                    </a:lnTo>
                    <a:lnTo>
                      <a:pt x="31" y="21"/>
                    </a:lnTo>
                    <a:lnTo>
                      <a:pt x="32" y="19"/>
                    </a:lnTo>
                    <a:lnTo>
                      <a:pt x="36" y="19"/>
                    </a:lnTo>
                    <a:lnTo>
                      <a:pt x="38" y="17"/>
                    </a:lnTo>
                    <a:lnTo>
                      <a:pt x="40" y="17"/>
                    </a:lnTo>
                    <a:lnTo>
                      <a:pt x="44" y="15"/>
                    </a:lnTo>
                    <a:lnTo>
                      <a:pt x="46" y="13"/>
                    </a:lnTo>
                    <a:lnTo>
                      <a:pt x="48" y="13"/>
                    </a:lnTo>
                    <a:lnTo>
                      <a:pt x="52" y="11"/>
                    </a:lnTo>
                    <a:lnTo>
                      <a:pt x="54" y="9"/>
                    </a:lnTo>
                    <a:lnTo>
                      <a:pt x="57" y="9"/>
                    </a:lnTo>
                    <a:lnTo>
                      <a:pt x="61" y="7"/>
                    </a:lnTo>
                    <a:lnTo>
                      <a:pt x="65" y="5"/>
                    </a:lnTo>
                    <a:lnTo>
                      <a:pt x="69" y="5"/>
                    </a:lnTo>
                    <a:lnTo>
                      <a:pt x="71" y="5"/>
                    </a:lnTo>
                    <a:lnTo>
                      <a:pt x="75" y="5"/>
                    </a:lnTo>
                    <a:lnTo>
                      <a:pt x="79" y="5"/>
                    </a:lnTo>
                    <a:lnTo>
                      <a:pt x="82" y="5"/>
                    </a:lnTo>
                    <a:lnTo>
                      <a:pt x="88" y="5"/>
                    </a:lnTo>
                    <a:lnTo>
                      <a:pt x="94" y="7"/>
                    </a:lnTo>
                    <a:lnTo>
                      <a:pt x="98" y="7"/>
                    </a:lnTo>
                    <a:lnTo>
                      <a:pt x="103" y="9"/>
                    </a:lnTo>
                    <a:lnTo>
                      <a:pt x="107" y="11"/>
                    </a:lnTo>
                    <a:lnTo>
                      <a:pt x="113" y="11"/>
                    </a:lnTo>
                    <a:lnTo>
                      <a:pt x="119" y="13"/>
                    </a:lnTo>
                    <a:lnTo>
                      <a:pt x="123" y="15"/>
                    </a:lnTo>
                    <a:lnTo>
                      <a:pt x="127" y="17"/>
                    </a:lnTo>
                    <a:lnTo>
                      <a:pt x="128" y="19"/>
                    </a:lnTo>
                    <a:lnTo>
                      <a:pt x="132" y="19"/>
                    </a:lnTo>
                    <a:lnTo>
                      <a:pt x="134" y="21"/>
                    </a:lnTo>
                    <a:lnTo>
                      <a:pt x="136" y="23"/>
                    </a:lnTo>
                    <a:lnTo>
                      <a:pt x="140" y="25"/>
                    </a:lnTo>
                    <a:lnTo>
                      <a:pt x="142" y="27"/>
                    </a:lnTo>
                    <a:lnTo>
                      <a:pt x="146" y="29"/>
                    </a:lnTo>
                    <a:lnTo>
                      <a:pt x="155" y="36"/>
                    </a:lnTo>
                    <a:lnTo>
                      <a:pt x="167" y="50"/>
                    </a:lnTo>
                    <a:lnTo>
                      <a:pt x="180" y="61"/>
                    </a:lnTo>
                    <a:lnTo>
                      <a:pt x="196" y="76"/>
                    </a:lnTo>
                    <a:lnTo>
                      <a:pt x="211" y="88"/>
                    </a:lnTo>
                    <a:lnTo>
                      <a:pt x="224" y="98"/>
                    </a:lnTo>
                    <a:lnTo>
                      <a:pt x="234" y="105"/>
                    </a:lnTo>
                    <a:lnTo>
                      <a:pt x="242" y="105"/>
                    </a:lnTo>
                  </a:path>
                </a:pathLst>
              </a:custGeom>
              <a:noFill/>
              <a:ln w="3175">
                <a:solidFill>
                  <a:srgbClr val="757F89"/>
                </a:solidFill>
                <a:round/>
                <a:headEnd/>
                <a:tailEnd/>
              </a:ln>
              <a:extLst>
                <a:ext uri="{909E8E84-426E-40DD-AFC4-6F175D3DCCD1}">
                  <a14:hiddenFill xmlns:a14="http://schemas.microsoft.com/office/drawing/2010/main">
                    <a:solidFill>
                      <a:srgbClr val="FFFFFF"/>
                    </a:solid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76" name="Freeform 173"/>
              <p:cNvSpPr>
                <a:spLocks noEditPoints="1"/>
              </p:cNvSpPr>
              <p:nvPr/>
            </p:nvSpPr>
            <p:spPr bwMode="auto">
              <a:xfrm>
                <a:off x="1908" y="2910"/>
                <a:ext cx="244" cy="113"/>
              </a:xfrm>
              <a:custGeom>
                <a:avLst/>
                <a:gdLst>
                  <a:gd name="T0" fmla="*/ 188 w 244"/>
                  <a:gd name="T1" fmla="*/ 71 h 113"/>
                  <a:gd name="T2" fmla="*/ 188 w 244"/>
                  <a:gd name="T3" fmla="*/ 101 h 113"/>
                  <a:gd name="T4" fmla="*/ 206 w 244"/>
                  <a:gd name="T5" fmla="*/ 113 h 113"/>
                  <a:gd name="T6" fmla="*/ 217 w 244"/>
                  <a:gd name="T7" fmla="*/ 92 h 113"/>
                  <a:gd name="T8" fmla="*/ 211 w 244"/>
                  <a:gd name="T9" fmla="*/ 63 h 113"/>
                  <a:gd name="T10" fmla="*/ 198 w 244"/>
                  <a:gd name="T11" fmla="*/ 67 h 113"/>
                  <a:gd name="T12" fmla="*/ 190 w 244"/>
                  <a:gd name="T13" fmla="*/ 86 h 113"/>
                  <a:gd name="T14" fmla="*/ 198 w 244"/>
                  <a:gd name="T15" fmla="*/ 105 h 113"/>
                  <a:gd name="T16" fmla="*/ 211 w 244"/>
                  <a:gd name="T17" fmla="*/ 101 h 113"/>
                  <a:gd name="T18" fmla="*/ 213 w 244"/>
                  <a:gd name="T19" fmla="*/ 78 h 113"/>
                  <a:gd name="T20" fmla="*/ 202 w 244"/>
                  <a:gd name="T21" fmla="*/ 65 h 113"/>
                  <a:gd name="T22" fmla="*/ 35 w 244"/>
                  <a:gd name="T23" fmla="*/ 71 h 113"/>
                  <a:gd name="T24" fmla="*/ 35 w 244"/>
                  <a:gd name="T25" fmla="*/ 101 h 113"/>
                  <a:gd name="T26" fmla="*/ 52 w 244"/>
                  <a:gd name="T27" fmla="*/ 113 h 113"/>
                  <a:gd name="T28" fmla="*/ 64 w 244"/>
                  <a:gd name="T29" fmla="*/ 92 h 113"/>
                  <a:gd name="T30" fmla="*/ 58 w 244"/>
                  <a:gd name="T31" fmla="*/ 63 h 113"/>
                  <a:gd name="T32" fmla="*/ 44 w 244"/>
                  <a:gd name="T33" fmla="*/ 67 h 113"/>
                  <a:gd name="T34" fmla="*/ 37 w 244"/>
                  <a:gd name="T35" fmla="*/ 86 h 113"/>
                  <a:gd name="T36" fmla="*/ 44 w 244"/>
                  <a:gd name="T37" fmla="*/ 105 h 113"/>
                  <a:gd name="T38" fmla="*/ 58 w 244"/>
                  <a:gd name="T39" fmla="*/ 101 h 113"/>
                  <a:gd name="T40" fmla="*/ 60 w 244"/>
                  <a:gd name="T41" fmla="*/ 78 h 113"/>
                  <a:gd name="T42" fmla="*/ 48 w 244"/>
                  <a:gd name="T43" fmla="*/ 65 h 113"/>
                  <a:gd name="T44" fmla="*/ 16 w 244"/>
                  <a:gd name="T45" fmla="*/ 51 h 113"/>
                  <a:gd name="T46" fmla="*/ 29 w 244"/>
                  <a:gd name="T47" fmla="*/ 44 h 113"/>
                  <a:gd name="T48" fmla="*/ 40 w 244"/>
                  <a:gd name="T49" fmla="*/ 40 h 113"/>
                  <a:gd name="T50" fmla="*/ 62 w 244"/>
                  <a:gd name="T51" fmla="*/ 34 h 113"/>
                  <a:gd name="T52" fmla="*/ 83 w 244"/>
                  <a:gd name="T53" fmla="*/ 21 h 113"/>
                  <a:gd name="T54" fmla="*/ 108 w 244"/>
                  <a:gd name="T55" fmla="*/ 5 h 113"/>
                  <a:gd name="T56" fmla="*/ 136 w 244"/>
                  <a:gd name="T57" fmla="*/ 0 h 113"/>
                  <a:gd name="T58" fmla="*/ 159 w 244"/>
                  <a:gd name="T59" fmla="*/ 0 h 113"/>
                  <a:gd name="T60" fmla="*/ 179 w 244"/>
                  <a:gd name="T61" fmla="*/ 5 h 113"/>
                  <a:gd name="T62" fmla="*/ 202 w 244"/>
                  <a:gd name="T63" fmla="*/ 21 h 113"/>
                  <a:gd name="T64" fmla="*/ 215 w 244"/>
                  <a:gd name="T65" fmla="*/ 30 h 113"/>
                  <a:gd name="T66" fmla="*/ 229 w 244"/>
                  <a:gd name="T67" fmla="*/ 32 h 113"/>
                  <a:gd name="T68" fmla="*/ 238 w 244"/>
                  <a:gd name="T69" fmla="*/ 32 h 113"/>
                  <a:gd name="T70" fmla="*/ 244 w 244"/>
                  <a:gd name="T71" fmla="*/ 34 h 113"/>
                  <a:gd name="T72" fmla="*/ 242 w 244"/>
                  <a:gd name="T73" fmla="*/ 38 h 113"/>
                  <a:gd name="T74" fmla="*/ 244 w 244"/>
                  <a:gd name="T75" fmla="*/ 42 h 113"/>
                  <a:gd name="T76" fmla="*/ 244 w 244"/>
                  <a:gd name="T77" fmla="*/ 51 h 113"/>
                  <a:gd name="T78" fmla="*/ 242 w 244"/>
                  <a:gd name="T79" fmla="*/ 57 h 113"/>
                  <a:gd name="T80" fmla="*/ 242 w 244"/>
                  <a:gd name="T81" fmla="*/ 55 h 113"/>
                  <a:gd name="T82" fmla="*/ 242 w 244"/>
                  <a:gd name="T83" fmla="*/ 42 h 113"/>
                  <a:gd name="T84" fmla="*/ 234 w 244"/>
                  <a:gd name="T85" fmla="*/ 36 h 113"/>
                  <a:gd name="T86" fmla="*/ 227 w 244"/>
                  <a:gd name="T87" fmla="*/ 36 h 113"/>
                  <a:gd name="T88" fmla="*/ 213 w 244"/>
                  <a:gd name="T89" fmla="*/ 34 h 113"/>
                  <a:gd name="T90" fmla="*/ 200 w 244"/>
                  <a:gd name="T91" fmla="*/ 25 h 113"/>
                  <a:gd name="T92" fmla="*/ 182 w 244"/>
                  <a:gd name="T93" fmla="*/ 13 h 113"/>
                  <a:gd name="T94" fmla="*/ 159 w 244"/>
                  <a:gd name="T95" fmla="*/ 5 h 113"/>
                  <a:gd name="T96" fmla="*/ 129 w 244"/>
                  <a:gd name="T97" fmla="*/ 5 h 113"/>
                  <a:gd name="T98" fmla="*/ 110 w 244"/>
                  <a:gd name="T99" fmla="*/ 9 h 113"/>
                  <a:gd name="T100" fmla="*/ 94 w 244"/>
                  <a:gd name="T101" fmla="*/ 19 h 113"/>
                  <a:gd name="T102" fmla="*/ 69 w 244"/>
                  <a:gd name="T103" fmla="*/ 36 h 113"/>
                  <a:gd name="T104" fmla="*/ 67 w 244"/>
                  <a:gd name="T105" fmla="*/ 38 h 113"/>
                  <a:gd name="T106" fmla="*/ 69 w 244"/>
                  <a:gd name="T107" fmla="*/ 40 h 113"/>
                  <a:gd name="T108" fmla="*/ 62 w 244"/>
                  <a:gd name="T109" fmla="*/ 44 h 113"/>
                  <a:gd name="T110" fmla="*/ 37 w 244"/>
                  <a:gd name="T111" fmla="*/ 46 h 113"/>
                  <a:gd name="T112" fmla="*/ 10 w 244"/>
                  <a:gd name="T113" fmla="*/ 59 h 11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44"/>
                  <a:gd name="T172" fmla="*/ 0 h 113"/>
                  <a:gd name="T173" fmla="*/ 244 w 244"/>
                  <a:gd name="T174" fmla="*/ 113 h 11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44" h="113">
                    <a:moveTo>
                      <a:pt x="202" y="59"/>
                    </a:moveTo>
                    <a:lnTo>
                      <a:pt x="198" y="59"/>
                    </a:lnTo>
                    <a:lnTo>
                      <a:pt x="196" y="61"/>
                    </a:lnTo>
                    <a:lnTo>
                      <a:pt x="194" y="63"/>
                    </a:lnTo>
                    <a:lnTo>
                      <a:pt x="190" y="67"/>
                    </a:lnTo>
                    <a:lnTo>
                      <a:pt x="188" y="71"/>
                    </a:lnTo>
                    <a:lnTo>
                      <a:pt x="188" y="76"/>
                    </a:lnTo>
                    <a:lnTo>
                      <a:pt x="186" y="80"/>
                    </a:lnTo>
                    <a:lnTo>
                      <a:pt x="186" y="86"/>
                    </a:lnTo>
                    <a:lnTo>
                      <a:pt x="186" y="92"/>
                    </a:lnTo>
                    <a:lnTo>
                      <a:pt x="188" y="96"/>
                    </a:lnTo>
                    <a:lnTo>
                      <a:pt x="188" y="101"/>
                    </a:lnTo>
                    <a:lnTo>
                      <a:pt x="190" y="105"/>
                    </a:lnTo>
                    <a:lnTo>
                      <a:pt x="194" y="109"/>
                    </a:lnTo>
                    <a:lnTo>
                      <a:pt x="196" y="111"/>
                    </a:lnTo>
                    <a:lnTo>
                      <a:pt x="198" y="113"/>
                    </a:lnTo>
                    <a:lnTo>
                      <a:pt x="202" y="113"/>
                    </a:lnTo>
                    <a:lnTo>
                      <a:pt x="206" y="113"/>
                    </a:lnTo>
                    <a:lnTo>
                      <a:pt x="207" y="111"/>
                    </a:lnTo>
                    <a:lnTo>
                      <a:pt x="211" y="109"/>
                    </a:lnTo>
                    <a:lnTo>
                      <a:pt x="213" y="105"/>
                    </a:lnTo>
                    <a:lnTo>
                      <a:pt x="215" y="101"/>
                    </a:lnTo>
                    <a:lnTo>
                      <a:pt x="217" y="96"/>
                    </a:lnTo>
                    <a:lnTo>
                      <a:pt x="217" y="92"/>
                    </a:lnTo>
                    <a:lnTo>
                      <a:pt x="217" y="86"/>
                    </a:lnTo>
                    <a:lnTo>
                      <a:pt x="217" y="80"/>
                    </a:lnTo>
                    <a:lnTo>
                      <a:pt x="217" y="76"/>
                    </a:lnTo>
                    <a:lnTo>
                      <a:pt x="215" y="71"/>
                    </a:lnTo>
                    <a:lnTo>
                      <a:pt x="213" y="67"/>
                    </a:lnTo>
                    <a:lnTo>
                      <a:pt x="211" y="63"/>
                    </a:lnTo>
                    <a:lnTo>
                      <a:pt x="207" y="61"/>
                    </a:lnTo>
                    <a:lnTo>
                      <a:pt x="206" y="59"/>
                    </a:lnTo>
                    <a:lnTo>
                      <a:pt x="202" y="59"/>
                    </a:lnTo>
                    <a:close/>
                    <a:moveTo>
                      <a:pt x="202" y="65"/>
                    </a:moveTo>
                    <a:lnTo>
                      <a:pt x="200" y="65"/>
                    </a:lnTo>
                    <a:lnTo>
                      <a:pt x="198" y="67"/>
                    </a:lnTo>
                    <a:lnTo>
                      <a:pt x="196" y="69"/>
                    </a:lnTo>
                    <a:lnTo>
                      <a:pt x="194" y="71"/>
                    </a:lnTo>
                    <a:lnTo>
                      <a:pt x="192" y="74"/>
                    </a:lnTo>
                    <a:lnTo>
                      <a:pt x="190" y="78"/>
                    </a:lnTo>
                    <a:lnTo>
                      <a:pt x="190" y="82"/>
                    </a:lnTo>
                    <a:lnTo>
                      <a:pt x="190" y="86"/>
                    </a:lnTo>
                    <a:lnTo>
                      <a:pt x="190" y="90"/>
                    </a:lnTo>
                    <a:lnTo>
                      <a:pt x="190" y="94"/>
                    </a:lnTo>
                    <a:lnTo>
                      <a:pt x="192" y="97"/>
                    </a:lnTo>
                    <a:lnTo>
                      <a:pt x="194" y="101"/>
                    </a:lnTo>
                    <a:lnTo>
                      <a:pt x="196" y="103"/>
                    </a:lnTo>
                    <a:lnTo>
                      <a:pt x="198" y="105"/>
                    </a:lnTo>
                    <a:lnTo>
                      <a:pt x="200" y="107"/>
                    </a:lnTo>
                    <a:lnTo>
                      <a:pt x="202" y="107"/>
                    </a:lnTo>
                    <a:lnTo>
                      <a:pt x="204" y="107"/>
                    </a:lnTo>
                    <a:lnTo>
                      <a:pt x="207" y="105"/>
                    </a:lnTo>
                    <a:lnTo>
                      <a:pt x="209" y="103"/>
                    </a:lnTo>
                    <a:lnTo>
                      <a:pt x="211" y="101"/>
                    </a:lnTo>
                    <a:lnTo>
                      <a:pt x="211" y="97"/>
                    </a:lnTo>
                    <a:lnTo>
                      <a:pt x="213" y="94"/>
                    </a:lnTo>
                    <a:lnTo>
                      <a:pt x="213" y="90"/>
                    </a:lnTo>
                    <a:lnTo>
                      <a:pt x="213" y="86"/>
                    </a:lnTo>
                    <a:lnTo>
                      <a:pt x="213" y="82"/>
                    </a:lnTo>
                    <a:lnTo>
                      <a:pt x="213" y="78"/>
                    </a:lnTo>
                    <a:lnTo>
                      <a:pt x="211" y="74"/>
                    </a:lnTo>
                    <a:lnTo>
                      <a:pt x="211" y="71"/>
                    </a:lnTo>
                    <a:lnTo>
                      <a:pt x="209" y="69"/>
                    </a:lnTo>
                    <a:lnTo>
                      <a:pt x="207" y="67"/>
                    </a:lnTo>
                    <a:lnTo>
                      <a:pt x="204" y="65"/>
                    </a:lnTo>
                    <a:lnTo>
                      <a:pt x="202" y="65"/>
                    </a:lnTo>
                    <a:close/>
                    <a:moveTo>
                      <a:pt x="48" y="59"/>
                    </a:moveTo>
                    <a:lnTo>
                      <a:pt x="46" y="59"/>
                    </a:lnTo>
                    <a:lnTo>
                      <a:pt x="42" y="61"/>
                    </a:lnTo>
                    <a:lnTo>
                      <a:pt x="40" y="63"/>
                    </a:lnTo>
                    <a:lnTo>
                      <a:pt x="37" y="67"/>
                    </a:lnTo>
                    <a:lnTo>
                      <a:pt x="35" y="71"/>
                    </a:lnTo>
                    <a:lnTo>
                      <a:pt x="35" y="74"/>
                    </a:lnTo>
                    <a:lnTo>
                      <a:pt x="33" y="80"/>
                    </a:lnTo>
                    <a:lnTo>
                      <a:pt x="33" y="86"/>
                    </a:lnTo>
                    <a:lnTo>
                      <a:pt x="33" y="92"/>
                    </a:lnTo>
                    <a:lnTo>
                      <a:pt x="35" y="96"/>
                    </a:lnTo>
                    <a:lnTo>
                      <a:pt x="35" y="101"/>
                    </a:lnTo>
                    <a:lnTo>
                      <a:pt x="37" y="105"/>
                    </a:lnTo>
                    <a:lnTo>
                      <a:pt x="40" y="107"/>
                    </a:lnTo>
                    <a:lnTo>
                      <a:pt x="42" y="111"/>
                    </a:lnTo>
                    <a:lnTo>
                      <a:pt x="46" y="113"/>
                    </a:lnTo>
                    <a:lnTo>
                      <a:pt x="48" y="113"/>
                    </a:lnTo>
                    <a:lnTo>
                      <a:pt x="52" y="113"/>
                    </a:lnTo>
                    <a:lnTo>
                      <a:pt x="54" y="111"/>
                    </a:lnTo>
                    <a:lnTo>
                      <a:pt x="58" y="107"/>
                    </a:lnTo>
                    <a:lnTo>
                      <a:pt x="60" y="105"/>
                    </a:lnTo>
                    <a:lnTo>
                      <a:pt x="62" y="101"/>
                    </a:lnTo>
                    <a:lnTo>
                      <a:pt x="64" y="96"/>
                    </a:lnTo>
                    <a:lnTo>
                      <a:pt x="64" y="92"/>
                    </a:lnTo>
                    <a:lnTo>
                      <a:pt x="64" y="86"/>
                    </a:lnTo>
                    <a:lnTo>
                      <a:pt x="64" y="80"/>
                    </a:lnTo>
                    <a:lnTo>
                      <a:pt x="64" y="74"/>
                    </a:lnTo>
                    <a:lnTo>
                      <a:pt x="62" y="71"/>
                    </a:lnTo>
                    <a:lnTo>
                      <a:pt x="60" y="67"/>
                    </a:lnTo>
                    <a:lnTo>
                      <a:pt x="58" y="63"/>
                    </a:lnTo>
                    <a:lnTo>
                      <a:pt x="54" y="61"/>
                    </a:lnTo>
                    <a:lnTo>
                      <a:pt x="52" y="59"/>
                    </a:lnTo>
                    <a:lnTo>
                      <a:pt x="48" y="59"/>
                    </a:lnTo>
                    <a:close/>
                    <a:moveTo>
                      <a:pt x="48" y="65"/>
                    </a:moveTo>
                    <a:lnTo>
                      <a:pt x="46" y="65"/>
                    </a:lnTo>
                    <a:lnTo>
                      <a:pt x="44" y="67"/>
                    </a:lnTo>
                    <a:lnTo>
                      <a:pt x="42" y="69"/>
                    </a:lnTo>
                    <a:lnTo>
                      <a:pt x="40" y="71"/>
                    </a:lnTo>
                    <a:lnTo>
                      <a:pt x="39" y="74"/>
                    </a:lnTo>
                    <a:lnTo>
                      <a:pt x="37" y="78"/>
                    </a:lnTo>
                    <a:lnTo>
                      <a:pt x="37" y="82"/>
                    </a:lnTo>
                    <a:lnTo>
                      <a:pt x="37" y="86"/>
                    </a:lnTo>
                    <a:lnTo>
                      <a:pt x="37" y="90"/>
                    </a:lnTo>
                    <a:lnTo>
                      <a:pt x="37" y="94"/>
                    </a:lnTo>
                    <a:lnTo>
                      <a:pt x="39" y="97"/>
                    </a:lnTo>
                    <a:lnTo>
                      <a:pt x="40" y="101"/>
                    </a:lnTo>
                    <a:lnTo>
                      <a:pt x="42" y="103"/>
                    </a:lnTo>
                    <a:lnTo>
                      <a:pt x="44" y="105"/>
                    </a:lnTo>
                    <a:lnTo>
                      <a:pt x="46" y="105"/>
                    </a:lnTo>
                    <a:lnTo>
                      <a:pt x="48" y="107"/>
                    </a:lnTo>
                    <a:lnTo>
                      <a:pt x="50" y="105"/>
                    </a:lnTo>
                    <a:lnTo>
                      <a:pt x="54" y="105"/>
                    </a:lnTo>
                    <a:lnTo>
                      <a:pt x="56" y="103"/>
                    </a:lnTo>
                    <a:lnTo>
                      <a:pt x="58" y="101"/>
                    </a:lnTo>
                    <a:lnTo>
                      <a:pt x="58" y="97"/>
                    </a:lnTo>
                    <a:lnTo>
                      <a:pt x="60" y="94"/>
                    </a:lnTo>
                    <a:lnTo>
                      <a:pt x="60" y="90"/>
                    </a:lnTo>
                    <a:lnTo>
                      <a:pt x="60" y="86"/>
                    </a:lnTo>
                    <a:lnTo>
                      <a:pt x="60" y="82"/>
                    </a:lnTo>
                    <a:lnTo>
                      <a:pt x="60" y="78"/>
                    </a:lnTo>
                    <a:lnTo>
                      <a:pt x="58" y="74"/>
                    </a:lnTo>
                    <a:lnTo>
                      <a:pt x="58" y="71"/>
                    </a:lnTo>
                    <a:lnTo>
                      <a:pt x="56" y="69"/>
                    </a:lnTo>
                    <a:lnTo>
                      <a:pt x="54" y="67"/>
                    </a:lnTo>
                    <a:lnTo>
                      <a:pt x="50" y="65"/>
                    </a:lnTo>
                    <a:lnTo>
                      <a:pt x="48" y="65"/>
                    </a:lnTo>
                    <a:close/>
                    <a:moveTo>
                      <a:pt x="0" y="65"/>
                    </a:moveTo>
                    <a:lnTo>
                      <a:pt x="2" y="61"/>
                    </a:lnTo>
                    <a:lnTo>
                      <a:pt x="6" y="59"/>
                    </a:lnTo>
                    <a:lnTo>
                      <a:pt x="8" y="55"/>
                    </a:lnTo>
                    <a:lnTo>
                      <a:pt x="12" y="53"/>
                    </a:lnTo>
                    <a:lnTo>
                      <a:pt x="16" y="51"/>
                    </a:lnTo>
                    <a:lnTo>
                      <a:pt x="17" y="48"/>
                    </a:lnTo>
                    <a:lnTo>
                      <a:pt x="21" y="46"/>
                    </a:lnTo>
                    <a:lnTo>
                      <a:pt x="25" y="46"/>
                    </a:lnTo>
                    <a:lnTo>
                      <a:pt x="25" y="44"/>
                    </a:lnTo>
                    <a:lnTo>
                      <a:pt x="27" y="44"/>
                    </a:lnTo>
                    <a:lnTo>
                      <a:pt x="29" y="44"/>
                    </a:lnTo>
                    <a:lnTo>
                      <a:pt x="31" y="42"/>
                    </a:lnTo>
                    <a:lnTo>
                      <a:pt x="33" y="42"/>
                    </a:lnTo>
                    <a:lnTo>
                      <a:pt x="35" y="42"/>
                    </a:lnTo>
                    <a:lnTo>
                      <a:pt x="37" y="40"/>
                    </a:lnTo>
                    <a:lnTo>
                      <a:pt x="40" y="40"/>
                    </a:lnTo>
                    <a:lnTo>
                      <a:pt x="44" y="40"/>
                    </a:lnTo>
                    <a:lnTo>
                      <a:pt x="46" y="38"/>
                    </a:lnTo>
                    <a:lnTo>
                      <a:pt x="50" y="38"/>
                    </a:lnTo>
                    <a:lnTo>
                      <a:pt x="54" y="36"/>
                    </a:lnTo>
                    <a:lnTo>
                      <a:pt x="58" y="36"/>
                    </a:lnTo>
                    <a:lnTo>
                      <a:pt x="62" y="34"/>
                    </a:lnTo>
                    <a:lnTo>
                      <a:pt x="65" y="32"/>
                    </a:lnTo>
                    <a:lnTo>
                      <a:pt x="69" y="30"/>
                    </a:lnTo>
                    <a:lnTo>
                      <a:pt x="73" y="28"/>
                    </a:lnTo>
                    <a:lnTo>
                      <a:pt x="77" y="25"/>
                    </a:lnTo>
                    <a:lnTo>
                      <a:pt x="79" y="23"/>
                    </a:lnTo>
                    <a:lnTo>
                      <a:pt x="83" y="21"/>
                    </a:lnTo>
                    <a:lnTo>
                      <a:pt x="87" y="17"/>
                    </a:lnTo>
                    <a:lnTo>
                      <a:pt x="90" y="15"/>
                    </a:lnTo>
                    <a:lnTo>
                      <a:pt x="92" y="13"/>
                    </a:lnTo>
                    <a:lnTo>
                      <a:pt x="98" y="9"/>
                    </a:lnTo>
                    <a:lnTo>
                      <a:pt x="102" y="7"/>
                    </a:lnTo>
                    <a:lnTo>
                      <a:pt x="108" y="5"/>
                    </a:lnTo>
                    <a:lnTo>
                      <a:pt x="111" y="3"/>
                    </a:lnTo>
                    <a:lnTo>
                      <a:pt x="117" y="1"/>
                    </a:lnTo>
                    <a:lnTo>
                      <a:pt x="123" y="1"/>
                    </a:lnTo>
                    <a:lnTo>
                      <a:pt x="127" y="0"/>
                    </a:lnTo>
                    <a:lnTo>
                      <a:pt x="133" y="0"/>
                    </a:lnTo>
                    <a:lnTo>
                      <a:pt x="136" y="0"/>
                    </a:lnTo>
                    <a:lnTo>
                      <a:pt x="140" y="0"/>
                    </a:lnTo>
                    <a:lnTo>
                      <a:pt x="144" y="0"/>
                    </a:lnTo>
                    <a:lnTo>
                      <a:pt x="148" y="0"/>
                    </a:lnTo>
                    <a:lnTo>
                      <a:pt x="152" y="0"/>
                    </a:lnTo>
                    <a:lnTo>
                      <a:pt x="156" y="0"/>
                    </a:lnTo>
                    <a:lnTo>
                      <a:pt x="159" y="0"/>
                    </a:lnTo>
                    <a:lnTo>
                      <a:pt x="163" y="1"/>
                    </a:lnTo>
                    <a:lnTo>
                      <a:pt x="167" y="1"/>
                    </a:lnTo>
                    <a:lnTo>
                      <a:pt x="169" y="1"/>
                    </a:lnTo>
                    <a:lnTo>
                      <a:pt x="173" y="3"/>
                    </a:lnTo>
                    <a:lnTo>
                      <a:pt x="177" y="3"/>
                    </a:lnTo>
                    <a:lnTo>
                      <a:pt x="179" y="5"/>
                    </a:lnTo>
                    <a:lnTo>
                      <a:pt x="182" y="7"/>
                    </a:lnTo>
                    <a:lnTo>
                      <a:pt x="184" y="9"/>
                    </a:lnTo>
                    <a:lnTo>
                      <a:pt x="188" y="11"/>
                    </a:lnTo>
                    <a:lnTo>
                      <a:pt x="196" y="17"/>
                    </a:lnTo>
                    <a:lnTo>
                      <a:pt x="200" y="19"/>
                    </a:lnTo>
                    <a:lnTo>
                      <a:pt x="202" y="21"/>
                    </a:lnTo>
                    <a:lnTo>
                      <a:pt x="204" y="23"/>
                    </a:lnTo>
                    <a:lnTo>
                      <a:pt x="206" y="25"/>
                    </a:lnTo>
                    <a:lnTo>
                      <a:pt x="207" y="26"/>
                    </a:lnTo>
                    <a:lnTo>
                      <a:pt x="211" y="28"/>
                    </a:lnTo>
                    <a:lnTo>
                      <a:pt x="213" y="28"/>
                    </a:lnTo>
                    <a:lnTo>
                      <a:pt x="215" y="30"/>
                    </a:lnTo>
                    <a:lnTo>
                      <a:pt x="217" y="30"/>
                    </a:lnTo>
                    <a:lnTo>
                      <a:pt x="219" y="30"/>
                    </a:lnTo>
                    <a:lnTo>
                      <a:pt x="223" y="30"/>
                    </a:lnTo>
                    <a:lnTo>
                      <a:pt x="225" y="30"/>
                    </a:lnTo>
                    <a:lnTo>
                      <a:pt x="227" y="32"/>
                    </a:lnTo>
                    <a:lnTo>
                      <a:pt x="229" y="32"/>
                    </a:lnTo>
                    <a:lnTo>
                      <a:pt x="232" y="32"/>
                    </a:lnTo>
                    <a:lnTo>
                      <a:pt x="234" y="32"/>
                    </a:lnTo>
                    <a:lnTo>
                      <a:pt x="236" y="32"/>
                    </a:lnTo>
                    <a:lnTo>
                      <a:pt x="238" y="32"/>
                    </a:lnTo>
                    <a:lnTo>
                      <a:pt x="240" y="32"/>
                    </a:lnTo>
                    <a:lnTo>
                      <a:pt x="242" y="32"/>
                    </a:lnTo>
                    <a:lnTo>
                      <a:pt x="242" y="34"/>
                    </a:lnTo>
                    <a:lnTo>
                      <a:pt x="244" y="34"/>
                    </a:lnTo>
                    <a:lnTo>
                      <a:pt x="244" y="36"/>
                    </a:lnTo>
                    <a:lnTo>
                      <a:pt x="242" y="36"/>
                    </a:lnTo>
                    <a:lnTo>
                      <a:pt x="242" y="38"/>
                    </a:lnTo>
                    <a:lnTo>
                      <a:pt x="244" y="40"/>
                    </a:lnTo>
                    <a:lnTo>
                      <a:pt x="244" y="42"/>
                    </a:lnTo>
                    <a:lnTo>
                      <a:pt x="244" y="44"/>
                    </a:lnTo>
                    <a:lnTo>
                      <a:pt x="244" y="46"/>
                    </a:lnTo>
                    <a:lnTo>
                      <a:pt x="244" y="48"/>
                    </a:lnTo>
                    <a:lnTo>
                      <a:pt x="244" y="49"/>
                    </a:lnTo>
                    <a:lnTo>
                      <a:pt x="244" y="51"/>
                    </a:lnTo>
                    <a:lnTo>
                      <a:pt x="244" y="53"/>
                    </a:lnTo>
                    <a:lnTo>
                      <a:pt x="244" y="55"/>
                    </a:lnTo>
                    <a:lnTo>
                      <a:pt x="244" y="57"/>
                    </a:lnTo>
                    <a:lnTo>
                      <a:pt x="242" y="57"/>
                    </a:lnTo>
                    <a:lnTo>
                      <a:pt x="242" y="55"/>
                    </a:lnTo>
                    <a:lnTo>
                      <a:pt x="242" y="51"/>
                    </a:lnTo>
                    <a:lnTo>
                      <a:pt x="242" y="49"/>
                    </a:lnTo>
                    <a:lnTo>
                      <a:pt x="242" y="46"/>
                    </a:lnTo>
                    <a:lnTo>
                      <a:pt x="242" y="44"/>
                    </a:lnTo>
                    <a:lnTo>
                      <a:pt x="242" y="42"/>
                    </a:lnTo>
                    <a:lnTo>
                      <a:pt x="242" y="40"/>
                    </a:lnTo>
                    <a:lnTo>
                      <a:pt x="240" y="38"/>
                    </a:lnTo>
                    <a:lnTo>
                      <a:pt x="238" y="38"/>
                    </a:lnTo>
                    <a:lnTo>
                      <a:pt x="236" y="36"/>
                    </a:lnTo>
                    <a:lnTo>
                      <a:pt x="234" y="36"/>
                    </a:lnTo>
                    <a:lnTo>
                      <a:pt x="232" y="36"/>
                    </a:lnTo>
                    <a:lnTo>
                      <a:pt x="230" y="36"/>
                    </a:lnTo>
                    <a:lnTo>
                      <a:pt x="229" y="36"/>
                    </a:lnTo>
                    <a:lnTo>
                      <a:pt x="227" y="36"/>
                    </a:lnTo>
                    <a:lnTo>
                      <a:pt x="225" y="36"/>
                    </a:lnTo>
                    <a:lnTo>
                      <a:pt x="223" y="36"/>
                    </a:lnTo>
                    <a:lnTo>
                      <a:pt x="219" y="36"/>
                    </a:lnTo>
                    <a:lnTo>
                      <a:pt x="217" y="36"/>
                    </a:lnTo>
                    <a:lnTo>
                      <a:pt x="215" y="36"/>
                    </a:lnTo>
                    <a:lnTo>
                      <a:pt x="213" y="34"/>
                    </a:lnTo>
                    <a:lnTo>
                      <a:pt x="211" y="34"/>
                    </a:lnTo>
                    <a:lnTo>
                      <a:pt x="209" y="32"/>
                    </a:lnTo>
                    <a:lnTo>
                      <a:pt x="207" y="30"/>
                    </a:lnTo>
                    <a:lnTo>
                      <a:pt x="206" y="28"/>
                    </a:lnTo>
                    <a:lnTo>
                      <a:pt x="202" y="26"/>
                    </a:lnTo>
                    <a:lnTo>
                      <a:pt x="200" y="25"/>
                    </a:lnTo>
                    <a:lnTo>
                      <a:pt x="198" y="23"/>
                    </a:lnTo>
                    <a:lnTo>
                      <a:pt x="196" y="21"/>
                    </a:lnTo>
                    <a:lnTo>
                      <a:pt x="194" y="19"/>
                    </a:lnTo>
                    <a:lnTo>
                      <a:pt x="190" y="17"/>
                    </a:lnTo>
                    <a:lnTo>
                      <a:pt x="186" y="15"/>
                    </a:lnTo>
                    <a:lnTo>
                      <a:pt x="182" y="13"/>
                    </a:lnTo>
                    <a:lnTo>
                      <a:pt x="179" y="11"/>
                    </a:lnTo>
                    <a:lnTo>
                      <a:pt x="175" y="9"/>
                    </a:lnTo>
                    <a:lnTo>
                      <a:pt x="171" y="7"/>
                    </a:lnTo>
                    <a:lnTo>
                      <a:pt x="167" y="7"/>
                    </a:lnTo>
                    <a:lnTo>
                      <a:pt x="165" y="5"/>
                    </a:lnTo>
                    <a:lnTo>
                      <a:pt x="159" y="5"/>
                    </a:lnTo>
                    <a:lnTo>
                      <a:pt x="154" y="5"/>
                    </a:lnTo>
                    <a:lnTo>
                      <a:pt x="150" y="5"/>
                    </a:lnTo>
                    <a:lnTo>
                      <a:pt x="144" y="5"/>
                    </a:lnTo>
                    <a:lnTo>
                      <a:pt x="138" y="5"/>
                    </a:lnTo>
                    <a:lnTo>
                      <a:pt x="135" y="5"/>
                    </a:lnTo>
                    <a:lnTo>
                      <a:pt x="129" y="5"/>
                    </a:lnTo>
                    <a:lnTo>
                      <a:pt x="125" y="5"/>
                    </a:lnTo>
                    <a:lnTo>
                      <a:pt x="121" y="7"/>
                    </a:lnTo>
                    <a:lnTo>
                      <a:pt x="119" y="7"/>
                    </a:lnTo>
                    <a:lnTo>
                      <a:pt x="115" y="7"/>
                    </a:lnTo>
                    <a:lnTo>
                      <a:pt x="113" y="9"/>
                    </a:lnTo>
                    <a:lnTo>
                      <a:pt x="110" y="9"/>
                    </a:lnTo>
                    <a:lnTo>
                      <a:pt x="108" y="11"/>
                    </a:lnTo>
                    <a:lnTo>
                      <a:pt x="104" y="13"/>
                    </a:lnTo>
                    <a:lnTo>
                      <a:pt x="102" y="13"/>
                    </a:lnTo>
                    <a:lnTo>
                      <a:pt x="98" y="15"/>
                    </a:lnTo>
                    <a:lnTo>
                      <a:pt x="96" y="17"/>
                    </a:lnTo>
                    <a:lnTo>
                      <a:pt x="94" y="19"/>
                    </a:lnTo>
                    <a:lnTo>
                      <a:pt x="90" y="19"/>
                    </a:lnTo>
                    <a:lnTo>
                      <a:pt x="88" y="21"/>
                    </a:lnTo>
                    <a:lnTo>
                      <a:pt x="87" y="23"/>
                    </a:lnTo>
                    <a:lnTo>
                      <a:pt x="85" y="25"/>
                    </a:lnTo>
                    <a:lnTo>
                      <a:pt x="81" y="26"/>
                    </a:lnTo>
                    <a:lnTo>
                      <a:pt x="69" y="36"/>
                    </a:lnTo>
                    <a:lnTo>
                      <a:pt x="69" y="38"/>
                    </a:lnTo>
                    <a:lnTo>
                      <a:pt x="67" y="38"/>
                    </a:lnTo>
                    <a:lnTo>
                      <a:pt x="67" y="40"/>
                    </a:lnTo>
                    <a:lnTo>
                      <a:pt x="69" y="40"/>
                    </a:lnTo>
                    <a:lnTo>
                      <a:pt x="69" y="42"/>
                    </a:lnTo>
                    <a:lnTo>
                      <a:pt x="65" y="42"/>
                    </a:lnTo>
                    <a:lnTo>
                      <a:pt x="62" y="44"/>
                    </a:lnTo>
                    <a:lnTo>
                      <a:pt x="58" y="44"/>
                    </a:lnTo>
                    <a:lnTo>
                      <a:pt x="52" y="44"/>
                    </a:lnTo>
                    <a:lnTo>
                      <a:pt x="48" y="44"/>
                    </a:lnTo>
                    <a:lnTo>
                      <a:pt x="44" y="44"/>
                    </a:lnTo>
                    <a:lnTo>
                      <a:pt x="40" y="44"/>
                    </a:lnTo>
                    <a:lnTo>
                      <a:pt x="37" y="46"/>
                    </a:lnTo>
                    <a:lnTo>
                      <a:pt x="33" y="46"/>
                    </a:lnTo>
                    <a:lnTo>
                      <a:pt x="27" y="48"/>
                    </a:lnTo>
                    <a:lnTo>
                      <a:pt x="23" y="49"/>
                    </a:lnTo>
                    <a:lnTo>
                      <a:pt x="19" y="51"/>
                    </a:lnTo>
                    <a:lnTo>
                      <a:pt x="14" y="55"/>
                    </a:lnTo>
                    <a:lnTo>
                      <a:pt x="10" y="59"/>
                    </a:lnTo>
                    <a:lnTo>
                      <a:pt x="6" y="61"/>
                    </a:lnTo>
                    <a:lnTo>
                      <a:pt x="2" y="67"/>
                    </a:lnTo>
                    <a:lnTo>
                      <a:pt x="0" y="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277" name="Freeform 174"/>
              <p:cNvSpPr>
                <a:spLocks/>
              </p:cNvSpPr>
              <p:nvPr/>
            </p:nvSpPr>
            <p:spPr bwMode="auto">
              <a:xfrm>
                <a:off x="2094" y="2969"/>
                <a:ext cx="31" cy="54"/>
              </a:xfrm>
              <a:custGeom>
                <a:avLst/>
                <a:gdLst>
                  <a:gd name="T0" fmla="*/ 16 w 31"/>
                  <a:gd name="T1" fmla="*/ 0 h 54"/>
                  <a:gd name="T2" fmla="*/ 12 w 31"/>
                  <a:gd name="T3" fmla="*/ 0 h 54"/>
                  <a:gd name="T4" fmla="*/ 10 w 31"/>
                  <a:gd name="T5" fmla="*/ 2 h 54"/>
                  <a:gd name="T6" fmla="*/ 8 w 31"/>
                  <a:gd name="T7" fmla="*/ 4 h 54"/>
                  <a:gd name="T8" fmla="*/ 4 w 31"/>
                  <a:gd name="T9" fmla="*/ 8 h 54"/>
                  <a:gd name="T10" fmla="*/ 2 w 31"/>
                  <a:gd name="T11" fmla="*/ 12 h 54"/>
                  <a:gd name="T12" fmla="*/ 2 w 31"/>
                  <a:gd name="T13" fmla="*/ 17 h 54"/>
                  <a:gd name="T14" fmla="*/ 0 w 31"/>
                  <a:gd name="T15" fmla="*/ 21 h 54"/>
                  <a:gd name="T16" fmla="*/ 0 w 31"/>
                  <a:gd name="T17" fmla="*/ 27 h 54"/>
                  <a:gd name="T18" fmla="*/ 0 w 31"/>
                  <a:gd name="T19" fmla="*/ 33 h 54"/>
                  <a:gd name="T20" fmla="*/ 2 w 31"/>
                  <a:gd name="T21" fmla="*/ 37 h 54"/>
                  <a:gd name="T22" fmla="*/ 2 w 31"/>
                  <a:gd name="T23" fmla="*/ 42 h 54"/>
                  <a:gd name="T24" fmla="*/ 4 w 31"/>
                  <a:gd name="T25" fmla="*/ 46 h 54"/>
                  <a:gd name="T26" fmla="*/ 8 w 31"/>
                  <a:gd name="T27" fmla="*/ 50 h 54"/>
                  <a:gd name="T28" fmla="*/ 10 w 31"/>
                  <a:gd name="T29" fmla="*/ 52 h 54"/>
                  <a:gd name="T30" fmla="*/ 12 w 31"/>
                  <a:gd name="T31" fmla="*/ 54 h 54"/>
                  <a:gd name="T32" fmla="*/ 16 w 31"/>
                  <a:gd name="T33" fmla="*/ 54 h 54"/>
                  <a:gd name="T34" fmla="*/ 20 w 31"/>
                  <a:gd name="T35" fmla="*/ 54 h 54"/>
                  <a:gd name="T36" fmla="*/ 21 w 31"/>
                  <a:gd name="T37" fmla="*/ 52 h 54"/>
                  <a:gd name="T38" fmla="*/ 25 w 31"/>
                  <a:gd name="T39" fmla="*/ 50 h 54"/>
                  <a:gd name="T40" fmla="*/ 27 w 31"/>
                  <a:gd name="T41" fmla="*/ 46 h 54"/>
                  <a:gd name="T42" fmla="*/ 29 w 31"/>
                  <a:gd name="T43" fmla="*/ 42 h 54"/>
                  <a:gd name="T44" fmla="*/ 31 w 31"/>
                  <a:gd name="T45" fmla="*/ 37 h 54"/>
                  <a:gd name="T46" fmla="*/ 31 w 31"/>
                  <a:gd name="T47" fmla="*/ 33 h 54"/>
                  <a:gd name="T48" fmla="*/ 31 w 31"/>
                  <a:gd name="T49" fmla="*/ 27 h 54"/>
                  <a:gd name="T50" fmla="*/ 31 w 31"/>
                  <a:gd name="T51" fmla="*/ 21 h 54"/>
                  <a:gd name="T52" fmla="*/ 31 w 31"/>
                  <a:gd name="T53" fmla="*/ 17 h 54"/>
                  <a:gd name="T54" fmla="*/ 29 w 31"/>
                  <a:gd name="T55" fmla="*/ 12 h 54"/>
                  <a:gd name="T56" fmla="*/ 27 w 31"/>
                  <a:gd name="T57" fmla="*/ 8 h 54"/>
                  <a:gd name="T58" fmla="*/ 25 w 31"/>
                  <a:gd name="T59" fmla="*/ 4 h 54"/>
                  <a:gd name="T60" fmla="*/ 21 w 31"/>
                  <a:gd name="T61" fmla="*/ 2 h 54"/>
                  <a:gd name="T62" fmla="*/ 20 w 31"/>
                  <a:gd name="T63" fmla="*/ 0 h 54"/>
                  <a:gd name="T64" fmla="*/ 16 w 31"/>
                  <a:gd name="T65" fmla="*/ 0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
                  <a:gd name="T100" fmla="*/ 0 h 54"/>
                  <a:gd name="T101" fmla="*/ 31 w 31"/>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 h="54">
                    <a:moveTo>
                      <a:pt x="16" y="0"/>
                    </a:moveTo>
                    <a:lnTo>
                      <a:pt x="12" y="0"/>
                    </a:lnTo>
                    <a:lnTo>
                      <a:pt x="10" y="2"/>
                    </a:lnTo>
                    <a:lnTo>
                      <a:pt x="8" y="4"/>
                    </a:lnTo>
                    <a:lnTo>
                      <a:pt x="4" y="8"/>
                    </a:lnTo>
                    <a:lnTo>
                      <a:pt x="2" y="12"/>
                    </a:lnTo>
                    <a:lnTo>
                      <a:pt x="2" y="17"/>
                    </a:lnTo>
                    <a:lnTo>
                      <a:pt x="0" y="21"/>
                    </a:lnTo>
                    <a:lnTo>
                      <a:pt x="0" y="27"/>
                    </a:lnTo>
                    <a:lnTo>
                      <a:pt x="0" y="33"/>
                    </a:lnTo>
                    <a:lnTo>
                      <a:pt x="2" y="37"/>
                    </a:lnTo>
                    <a:lnTo>
                      <a:pt x="2" y="42"/>
                    </a:lnTo>
                    <a:lnTo>
                      <a:pt x="4" y="46"/>
                    </a:lnTo>
                    <a:lnTo>
                      <a:pt x="8" y="50"/>
                    </a:lnTo>
                    <a:lnTo>
                      <a:pt x="10" y="52"/>
                    </a:lnTo>
                    <a:lnTo>
                      <a:pt x="12" y="54"/>
                    </a:lnTo>
                    <a:lnTo>
                      <a:pt x="16" y="54"/>
                    </a:lnTo>
                    <a:lnTo>
                      <a:pt x="20" y="54"/>
                    </a:lnTo>
                    <a:lnTo>
                      <a:pt x="21" y="52"/>
                    </a:lnTo>
                    <a:lnTo>
                      <a:pt x="25" y="50"/>
                    </a:lnTo>
                    <a:lnTo>
                      <a:pt x="27" y="46"/>
                    </a:lnTo>
                    <a:lnTo>
                      <a:pt x="29" y="42"/>
                    </a:lnTo>
                    <a:lnTo>
                      <a:pt x="31" y="37"/>
                    </a:lnTo>
                    <a:lnTo>
                      <a:pt x="31" y="33"/>
                    </a:lnTo>
                    <a:lnTo>
                      <a:pt x="31" y="27"/>
                    </a:lnTo>
                    <a:lnTo>
                      <a:pt x="31" y="21"/>
                    </a:lnTo>
                    <a:lnTo>
                      <a:pt x="31" y="17"/>
                    </a:lnTo>
                    <a:lnTo>
                      <a:pt x="29" y="12"/>
                    </a:lnTo>
                    <a:lnTo>
                      <a:pt x="27" y="8"/>
                    </a:lnTo>
                    <a:lnTo>
                      <a:pt x="25" y="4"/>
                    </a:lnTo>
                    <a:lnTo>
                      <a:pt x="21" y="2"/>
                    </a:lnTo>
                    <a:lnTo>
                      <a:pt x="20" y="0"/>
                    </a:lnTo>
                    <a:lnTo>
                      <a:pt x="16"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78" name="Freeform 175"/>
              <p:cNvSpPr>
                <a:spLocks/>
              </p:cNvSpPr>
              <p:nvPr/>
            </p:nvSpPr>
            <p:spPr bwMode="auto">
              <a:xfrm>
                <a:off x="2098" y="2975"/>
                <a:ext cx="23" cy="42"/>
              </a:xfrm>
              <a:custGeom>
                <a:avLst/>
                <a:gdLst>
                  <a:gd name="T0" fmla="*/ 12 w 23"/>
                  <a:gd name="T1" fmla="*/ 0 h 42"/>
                  <a:gd name="T2" fmla="*/ 10 w 23"/>
                  <a:gd name="T3" fmla="*/ 0 h 42"/>
                  <a:gd name="T4" fmla="*/ 8 w 23"/>
                  <a:gd name="T5" fmla="*/ 2 h 42"/>
                  <a:gd name="T6" fmla="*/ 6 w 23"/>
                  <a:gd name="T7" fmla="*/ 4 h 42"/>
                  <a:gd name="T8" fmla="*/ 4 w 23"/>
                  <a:gd name="T9" fmla="*/ 6 h 42"/>
                  <a:gd name="T10" fmla="*/ 2 w 23"/>
                  <a:gd name="T11" fmla="*/ 9 h 42"/>
                  <a:gd name="T12" fmla="*/ 0 w 23"/>
                  <a:gd name="T13" fmla="*/ 13 h 42"/>
                  <a:gd name="T14" fmla="*/ 0 w 23"/>
                  <a:gd name="T15" fmla="*/ 17 h 42"/>
                  <a:gd name="T16" fmla="*/ 0 w 23"/>
                  <a:gd name="T17" fmla="*/ 21 h 42"/>
                  <a:gd name="T18" fmla="*/ 0 w 23"/>
                  <a:gd name="T19" fmla="*/ 25 h 42"/>
                  <a:gd name="T20" fmla="*/ 0 w 23"/>
                  <a:gd name="T21" fmla="*/ 29 h 42"/>
                  <a:gd name="T22" fmla="*/ 2 w 23"/>
                  <a:gd name="T23" fmla="*/ 32 h 42"/>
                  <a:gd name="T24" fmla="*/ 4 w 23"/>
                  <a:gd name="T25" fmla="*/ 36 h 42"/>
                  <a:gd name="T26" fmla="*/ 6 w 23"/>
                  <a:gd name="T27" fmla="*/ 38 h 42"/>
                  <a:gd name="T28" fmla="*/ 8 w 23"/>
                  <a:gd name="T29" fmla="*/ 40 h 42"/>
                  <a:gd name="T30" fmla="*/ 10 w 23"/>
                  <a:gd name="T31" fmla="*/ 42 h 42"/>
                  <a:gd name="T32" fmla="*/ 12 w 23"/>
                  <a:gd name="T33" fmla="*/ 42 h 42"/>
                  <a:gd name="T34" fmla="*/ 14 w 23"/>
                  <a:gd name="T35" fmla="*/ 42 h 42"/>
                  <a:gd name="T36" fmla="*/ 17 w 23"/>
                  <a:gd name="T37" fmla="*/ 40 h 42"/>
                  <a:gd name="T38" fmla="*/ 19 w 23"/>
                  <a:gd name="T39" fmla="*/ 38 h 42"/>
                  <a:gd name="T40" fmla="*/ 21 w 23"/>
                  <a:gd name="T41" fmla="*/ 36 h 42"/>
                  <a:gd name="T42" fmla="*/ 21 w 23"/>
                  <a:gd name="T43" fmla="*/ 32 h 42"/>
                  <a:gd name="T44" fmla="*/ 23 w 23"/>
                  <a:gd name="T45" fmla="*/ 29 h 42"/>
                  <a:gd name="T46" fmla="*/ 23 w 23"/>
                  <a:gd name="T47" fmla="*/ 25 h 42"/>
                  <a:gd name="T48" fmla="*/ 23 w 23"/>
                  <a:gd name="T49" fmla="*/ 21 h 42"/>
                  <a:gd name="T50" fmla="*/ 23 w 23"/>
                  <a:gd name="T51" fmla="*/ 17 h 42"/>
                  <a:gd name="T52" fmla="*/ 23 w 23"/>
                  <a:gd name="T53" fmla="*/ 13 h 42"/>
                  <a:gd name="T54" fmla="*/ 21 w 23"/>
                  <a:gd name="T55" fmla="*/ 9 h 42"/>
                  <a:gd name="T56" fmla="*/ 21 w 23"/>
                  <a:gd name="T57" fmla="*/ 6 h 42"/>
                  <a:gd name="T58" fmla="*/ 19 w 23"/>
                  <a:gd name="T59" fmla="*/ 4 h 42"/>
                  <a:gd name="T60" fmla="*/ 17 w 23"/>
                  <a:gd name="T61" fmla="*/ 2 h 42"/>
                  <a:gd name="T62" fmla="*/ 14 w 23"/>
                  <a:gd name="T63" fmla="*/ 0 h 42"/>
                  <a:gd name="T64" fmla="*/ 12 w 23"/>
                  <a:gd name="T65" fmla="*/ 0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42"/>
                  <a:gd name="T101" fmla="*/ 23 w 23"/>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42">
                    <a:moveTo>
                      <a:pt x="12" y="0"/>
                    </a:moveTo>
                    <a:lnTo>
                      <a:pt x="10" y="0"/>
                    </a:lnTo>
                    <a:lnTo>
                      <a:pt x="8" y="2"/>
                    </a:lnTo>
                    <a:lnTo>
                      <a:pt x="6" y="4"/>
                    </a:lnTo>
                    <a:lnTo>
                      <a:pt x="4" y="6"/>
                    </a:lnTo>
                    <a:lnTo>
                      <a:pt x="2" y="9"/>
                    </a:lnTo>
                    <a:lnTo>
                      <a:pt x="0" y="13"/>
                    </a:lnTo>
                    <a:lnTo>
                      <a:pt x="0" y="17"/>
                    </a:lnTo>
                    <a:lnTo>
                      <a:pt x="0" y="21"/>
                    </a:lnTo>
                    <a:lnTo>
                      <a:pt x="0" y="25"/>
                    </a:lnTo>
                    <a:lnTo>
                      <a:pt x="0" y="29"/>
                    </a:lnTo>
                    <a:lnTo>
                      <a:pt x="2" y="32"/>
                    </a:lnTo>
                    <a:lnTo>
                      <a:pt x="4" y="36"/>
                    </a:lnTo>
                    <a:lnTo>
                      <a:pt x="6" y="38"/>
                    </a:lnTo>
                    <a:lnTo>
                      <a:pt x="8" y="40"/>
                    </a:lnTo>
                    <a:lnTo>
                      <a:pt x="10" y="42"/>
                    </a:lnTo>
                    <a:lnTo>
                      <a:pt x="12" y="42"/>
                    </a:lnTo>
                    <a:lnTo>
                      <a:pt x="14" y="42"/>
                    </a:lnTo>
                    <a:lnTo>
                      <a:pt x="17" y="40"/>
                    </a:lnTo>
                    <a:lnTo>
                      <a:pt x="19" y="38"/>
                    </a:lnTo>
                    <a:lnTo>
                      <a:pt x="21" y="36"/>
                    </a:lnTo>
                    <a:lnTo>
                      <a:pt x="21" y="32"/>
                    </a:lnTo>
                    <a:lnTo>
                      <a:pt x="23" y="29"/>
                    </a:lnTo>
                    <a:lnTo>
                      <a:pt x="23" y="25"/>
                    </a:lnTo>
                    <a:lnTo>
                      <a:pt x="23" y="21"/>
                    </a:lnTo>
                    <a:lnTo>
                      <a:pt x="23" y="17"/>
                    </a:lnTo>
                    <a:lnTo>
                      <a:pt x="23" y="13"/>
                    </a:lnTo>
                    <a:lnTo>
                      <a:pt x="21" y="9"/>
                    </a:lnTo>
                    <a:lnTo>
                      <a:pt x="21" y="6"/>
                    </a:lnTo>
                    <a:lnTo>
                      <a:pt x="19" y="4"/>
                    </a:lnTo>
                    <a:lnTo>
                      <a:pt x="17" y="2"/>
                    </a:lnTo>
                    <a:lnTo>
                      <a:pt x="14" y="0"/>
                    </a:lnTo>
                    <a:lnTo>
                      <a:pt x="12"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79" name="Freeform 176"/>
              <p:cNvSpPr>
                <a:spLocks/>
              </p:cNvSpPr>
              <p:nvPr/>
            </p:nvSpPr>
            <p:spPr bwMode="auto">
              <a:xfrm>
                <a:off x="1941" y="2969"/>
                <a:ext cx="31" cy="54"/>
              </a:xfrm>
              <a:custGeom>
                <a:avLst/>
                <a:gdLst>
                  <a:gd name="T0" fmla="*/ 15 w 31"/>
                  <a:gd name="T1" fmla="*/ 0 h 54"/>
                  <a:gd name="T2" fmla="*/ 13 w 31"/>
                  <a:gd name="T3" fmla="*/ 0 h 54"/>
                  <a:gd name="T4" fmla="*/ 9 w 31"/>
                  <a:gd name="T5" fmla="*/ 2 h 54"/>
                  <a:gd name="T6" fmla="*/ 7 w 31"/>
                  <a:gd name="T7" fmla="*/ 4 h 54"/>
                  <a:gd name="T8" fmla="*/ 4 w 31"/>
                  <a:gd name="T9" fmla="*/ 8 h 54"/>
                  <a:gd name="T10" fmla="*/ 2 w 31"/>
                  <a:gd name="T11" fmla="*/ 12 h 54"/>
                  <a:gd name="T12" fmla="*/ 2 w 31"/>
                  <a:gd name="T13" fmla="*/ 15 h 54"/>
                  <a:gd name="T14" fmla="*/ 0 w 31"/>
                  <a:gd name="T15" fmla="*/ 21 h 54"/>
                  <a:gd name="T16" fmla="*/ 0 w 31"/>
                  <a:gd name="T17" fmla="*/ 27 h 54"/>
                  <a:gd name="T18" fmla="*/ 0 w 31"/>
                  <a:gd name="T19" fmla="*/ 33 h 54"/>
                  <a:gd name="T20" fmla="*/ 2 w 31"/>
                  <a:gd name="T21" fmla="*/ 37 h 54"/>
                  <a:gd name="T22" fmla="*/ 2 w 31"/>
                  <a:gd name="T23" fmla="*/ 42 h 54"/>
                  <a:gd name="T24" fmla="*/ 4 w 31"/>
                  <a:gd name="T25" fmla="*/ 46 h 54"/>
                  <a:gd name="T26" fmla="*/ 7 w 31"/>
                  <a:gd name="T27" fmla="*/ 48 h 54"/>
                  <a:gd name="T28" fmla="*/ 9 w 31"/>
                  <a:gd name="T29" fmla="*/ 52 h 54"/>
                  <a:gd name="T30" fmla="*/ 13 w 31"/>
                  <a:gd name="T31" fmla="*/ 54 h 54"/>
                  <a:gd name="T32" fmla="*/ 15 w 31"/>
                  <a:gd name="T33" fmla="*/ 54 h 54"/>
                  <a:gd name="T34" fmla="*/ 19 w 31"/>
                  <a:gd name="T35" fmla="*/ 54 h 54"/>
                  <a:gd name="T36" fmla="*/ 21 w 31"/>
                  <a:gd name="T37" fmla="*/ 52 h 54"/>
                  <a:gd name="T38" fmla="*/ 25 w 31"/>
                  <a:gd name="T39" fmla="*/ 48 h 54"/>
                  <a:gd name="T40" fmla="*/ 27 w 31"/>
                  <a:gd name="T41" fmla="*/ 46 h 54"/>
                  <a:gd name="T42" fmla="*/ 29 w 31"/>
                  <a:gd name="T43" fmla="*/ 42 h 54"/>
                  <a:gd name="T44" fmla="*/ 31 w 31"/>
                  <a:gd name="T45" fmla="*/ 37 h 54"/>
                  <a:gd name="T46" fmla="*/ 31 w 31"/>
                  <a:gd name="T47" fmla="*/ 33 h 54"/>
                  <a:gd name="T48" fmla="*/ 31 w 31"/>
                  <a:gd name="T49" fmla="*/ 27 h 54"/>
                  <a:gd name="T50" fmla="*/ 31 w 31"/>
                  <a:gd name="T51" fmla="*/ 21 h 54"/>
                  <a:gd name="T52" fmla="*/ 31 w 31"/>
                  <a:gd name="T53" fmla="*/ 15 h 54"/>
                  <a:gd name="T54" fmla="*/ 29 w 31"/>
                  <a:gd name="T55" fmla="*/ 12 h 54"/>
                  <a:gd name="T56" fmla="*/ 27 w 31"/>
                  <a:gd name="T57" fmla="*/ 8 h 54"/>
                  <a:gd name="T58" fmla="*/ 25 w 31"/>
                  <a:gd name="T59" fmla="*/ 4 h 54"/>
                  <a:gd name="T60" fmla="*/ 21 w 31"/>
                  <a:gd name="T61" fmla="*/ 2 h 54"/>
                  <a:gd name="T62" fmla="*/ 19 w 31"/>
                  <a:gd name="T63" fmla="*/ 0 h 54"/>
                  <a:gd name="T64" fmla="*/ 15 w 31"/>
                  <a:gd name="T65" fmla="*/ 0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
                  <a:gd name="T100" fmla="*/ 0 h 54"/>
                  <a:gd name="T101" fmla="*/ 31 w 31"/>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 h="54">
                    <a:moveTo>
                      <a:pt x="15" y="0"/>
                    </a:moveTo>
                    <a:lnTo>
                      <a:pt x="13" y="0"/>
                    </a:lnTo>
                    <a:lnTo>
                      <a:pt x="9" y="2"/>
                    </a:lnTo>
                    <a:lnTo>
                      <a:pt x="7" y="4"/>
                    </a:lnTo>
                    <a:lnTo>
                      <a:pt x="4" y="8"/>
                    </a:lnTo>
                    <a:lnTo>
                      <a:pt x="2" y="12"/>
                    </a:lnTo>
                    <a:lnTo>
                      <a:pt x="2" y="15"/>
                    </a:lnTo>
                    <a:lnTo>
                      <a:pt x="0" y="21"/>
                    </a:lnTo>
                    <a:lnTo>
                      <a:pt x="0" y="27"/>
                    </a:lnTo>
                    <a:lnTo>
                      <a:pt x="0" y="33"/>
                    </a:lnTo>
                    <a:lnTo>
                      <a:pt x="2" y="37"/>
                    </a:lnTo>
                    <a:lnTo>
                      <a:pt x="2" y="42"/>
                    </a:lnTo>
                    <a:lnTo>
                      <a:pt x="4" y="46"/>
                    </a:lnTo>
                    <a:lnTo>
                      <a:pt x="7" y="48"/>
                    </a:lnTo>
                    <a:lnTo>
                      <a:pt x="9" y="52"/>
                    </a:lnTo>
                    <a:lnTo>
                      <a:pt x="13" y="54"/>
                    </a:lnTo>
                    <a:lnTo>
                      <a:pt x="15" y="54"/>
                    </a:lnTo>
                    <a:lnTo>
                      <a:pt x="19" y="54"/>
                    </a:lnTo>
                    <a:lnTo>
                      <a:pt x="21" y="52"/>
                    </a:lnTo>
                    <a:lnTo>
                      <a:pt x="25" y="48"/>
                    </a:lnTo>
                    <a:lnTo>
                      <a:pt x="27" y="46"/>
                    </a:lnTo>
                    <a:lnTo>
                      <a:pt x="29" y="42"/>
                    </a:lnTo>
                    <a:lnTo>
                      <a:pt x="31" y="37"/>
                    </a:lnTo>
                    <a:lnTo>
                      <a:pt x="31" y="33"/>
                    </a:lnTo>
                    <a:lnTo>
                      <a:pt x="31" y="27"/>
                    </a:lnTo>
                    <a:lnTo>
                      <a:pt x="31" y="21"/>
                    </a:lnTo>
                    <a:lnTo>
                      <a:pt x="31" y="15"/>
                    </a:lnTo>
                    <a:lnTo>
                      <a:pt x="29" y="12"/>
                    </a:lnTo>
                    <a:lnTo>
                      <a:pt x="27" y="8"/>
                    </a:lnTo>
                    <a:lnTo>
                      <a:pt x="25" y="4"/>
                    </a:lnTo>
                    <a:lnTo>
                      <a:pt x="21" y="2"/>
                    </a:lnTo>
                    <a:lnTo>
                      <a:pt x="19" y="0"/>
                    </a:lnTo>
                    <a:lnTo>
                      <a:pt x="15"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80" name="Freeform 177"/>
              <p:cNvSpPr>
                <a:spLocks/>
              </p:cNvSpPr>
              <p:nvPr/>
            </p:nvSpPr>
            <p:spPr bwMode="auto">
              <a:xfrm>
                <a:off x="1945" y="2975"/>
                <a:ext cx="23" cy="42"/>
              </a:xfrm>
              <a:custGeom>
                <a:avLst/>
                <a:gdLst>
                  <a:gd name="T0" fmla="*/ 11 w 23"/>
                  <a:gd name="T1" fmla="*/ 0 h 42"/>
                  <a:gd name="T2" fmla="*/ 9 w 23"/>
                  <a:gd name="T3" fmla="*/ 0 h 42"/>
                  <a:gd name="T4" fmla="*/ 7 w 23"/>
                  <a:gd name="T5" fmla="*/ 2 h 42"/>
                  <a:gd name="T6" fmla="*/ 5 w 23"/>
                  <a:gd name="T7" fmla="*/ 4 h 42"/>
                  <a:gd name="T8" fmla="*/ 3 w 23"/>
                  <a:gd name="T9" fmla="*/ 6 h 42"/>
                  <a:gd name="T10" fmla="*/ 2 w 23"/>
                  <a:gd name="T11" fmla="*/ 9 h 42"/>
                  <a:gd name="T12" fmla="*/ 0 w 23"/>
                  <a:gd name="T13" fmla="*/ 13 h 42"/>
                  <a:gd name="T14" fmla="*/ 0 w 23"/>
                  <a:gd name="T15" fmla="*/ 17 h 42"/>
                  <a:gd name="T16" fmla="*/ 0 w 23"/>
                  <a:gd name="T17" fmla="*/ 21 h 42"/>
                  <a:gd name="T18" fmla="*/ 0 w 23"/>
                  <a:gd name="T19" fmla="*/ 25 h 42"/>
                  <a:gd name="T20" fmla="*/ 0 w 23"/>
                  <a:gd name="T21" fmla="*/ 29 h 42"/>
                  <a:gd name="T22" fmla="*/ 2 w 23"/>
                  <a:gd name="T23" fmla="*/ 32 h 42"/>
                  <a:gd name="T24" fmla="*/ 3 w 23"/>
                  <a:gd name="T25" fmla="*/ 36 h 42"/>
                  <a:gd name="T26" fmla="*/ 5 w 23"/>
                  <a:gd name="T27" fmla="*/ 38 h 42"/>
                  <a:gd name="T28" fmla="*/ 7 w 23"/>
                  <a:gd name="T29" fmla="*/ 40 h 42"/>
                  <a:gd name="T30" fmla="*/ 9 w 23"/>
                  <a:gd name="T31" fmla="*/ 40 h 42"/>
                  <a:gd name="T32" fmla="*/ 11 w 23"/>
                  <a:gd name="T33" fmla="*/ 42 h 42"/>
                  <a:gd name="T34" fmla="*/ 13 w 23"/>
                  <a:gd name="T35" fmla="*/ 40 h 42"/>
                  <a:gd name="T36" fmla="*/ 17 w 23"/>
                  <a:gd name="T37" fmla="*/ 40 h 42"/>
                  <a:gd name="T38" fmla="*/ 19 w 23"/>
                  <a:gd name="T39" fmla="*/ 38 h 42"/>
                  <a:gd name="T40" fmla="*/ 21 w 23"/>
                  <a:gd name="T41" fmla="*/ 36 h 42"/>
                  <a:gd name="T42" fmla="*/ 21 w 23"/>
                  <a:gd name="T43" fmla="*/ 32 h 42"/>
                  <a:gd name="T44" fmla="*/ 23 w 23"/>
                  <a:gd name="T45" fmla="*/ 29 h 42"/>
                  <a:gd name="T46" fmla="*/ 23 w 23"/>
                  <a:gd name="T47" fmla="*/ 25 h 42"/>
                  <a:gd name="T48" fmla="*/ 23 w 23"/>
                  <a:gd name="T49" fmla="*/ 21 h 42"/>
                  <a:gd name="T50" fmla="*/ 23 w 23"/>
                  <a:gd name="T51" fmla="*/ 17 h 42"/>
                  <a:gd name="T52" fmla="*/ 23 w 23"/>
                  <a:gd name="T53" fmla="*/ 13 h 42"/>
                  <a:gd name="T54" fmla="*/ 21 w 23"/>
                  <a:gd name="T55" fmla="*/ 9 h 42"/>
                  <a:gd name="T56" fmla="*/ 21 w 23"/>
                  <a:gd name="T57" fmla="*/ 6 h 42"/>
                  <a:gd name="T58" fmla="*/ 19 w 23"/>
                  <a:gd name="T59" fmla="*/ 4 h 42"/>
                  <a:gd name="T60" fmla="*/ 17 w 23"/>
                  <a:gd name="T61" fmla="*/ 2 h 42"/>
                  <a:gd name="T62" fmla="*/ 13 w 23"/>
                  <a:gd name="T63" fmla="*/ 0 h 42"/>
                  <a:gd name="T64" fmla="*/ 11 w 23"/>
                  <a:gd name="T65" fmla="*/ 0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42"/>
                  <a:gd name="T101" fmla="*/ 23 w 23"/>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42">
                    <a:moveTo>
                      <a:pt x="11" y="0"/>
                    </a:moveTo>
                    <a:lnTo>
                      <a:pt x="9" y="0"/>
                    </a:lnTo>
                    <a:lnTo>
                      <a:pt x="7" y="2"/>
                    </a:lnTo>
                    <a:lnTo>
                      <a:pt x="5" y="4"/>
                    </a:lnTo>
                    <a:lnTo>
                      <a:pt x="3" y="6"/>
                    </a:lnTo>
                    <a:lnTo>
                      <a:pt x="2" y="9"/>
                    </a:lnTo>
                    <a:lnTo>
                      <a:pt x="0" y="13"/>
                    </a:lnTo>
                    <a:lnTo>
                      <a:pt x="0" y="17"/>
                    </a:lnTo>
                    <a:lnTo>
                      <a:pt x="0" y="21"/>
                    </a:lnTo>
                    <a:lnTo>
                      <a:pt x="0" y="25"/>
                    </a:lnTo>
                    <a:lnTo>
                      <a:pt x="0" y="29"/>
                    </a:lnTo>
                    <a:lnTo>
                      <a:pt x="2" y="32"/>
                    </a:lnTo>
                    <a:lnTo>
                      <a:pt x="3" y="36"/>
                    </a:lnTo>
                    <a:lnTo>
                      <a:pt x="5" y="38"/>
                    </a:lnTo>
                    <a:lnTo>
                      <a:pt x="7" y="40"/>
                    </a:lnTo>
                    <a:lnTo>
                      <a:pt x="9" y="40"/>
                    </a:lnTo>
                    <a:lnTo>
                      <a:pt x="11" y="42"/>
                    </a:lnTo>
                    <a:lnTo>
                      <a:pt x="13" y="40"/>
                    </a:lnTo>
                    <a:lnTo>
                      <a:pt x="17" y="40"/>
                    </a:lnTo>
                    <a:lnTo>
                      <a:pt x="19" y="38"/>
                    </a:lnTo>
                    <a:lnTo>
                      <a:pt x="21" y="36"/>
                    </a:lnTo>
                    <a:lnTo>
                      <a:pt x="21" y="32"/>
                    </a:lnTo>
                    <a:lnTo>
                      <a:pt x="23" y="29"/>
                    </a:lnTo>
                    <a:lnTo>
                      <a:pt x="23" y="25"/>
                    </a:lnTo>
                    <a:lnTo>
                      <a:pt x="23" y="21"/>
                    </a:lnTo>
                    <a:lnTo>
                      <a:pt x="23" y="17"/>
                    </a:lnTo>
                    <a:lnTo>
                      <a:pt x="23" y="13"/>
                    </a:lnTo>
                    <a:lnTo>
                      <a:pt x="21" y="9"/>
                    </a:lnTo>
                    <a:lnTo>
                      <a:pt x="21" y="6"/>
                    </a:lnTo>
                    <a:lnTo>
                      <a:pt x="19" y="4"/>
                    </a:lnTo>
                    <a:lnTo>
                      <a:pt x="17" y="2"/>
                    </a:lnTo>
                    <a:lnTo>
                      <a:pt x="13" y="0"/>
                    </a:lnTo>
                    <a:lnTo>
                      <a:pt x="11"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81" name="Freeform 178"/>
              <p:cNvSpPr>
                <a:spLocks/>
              </p:cNvSpPr>
              <p:nvPr/>
            </p:nvSpPr>
            <p:spPr bwMode="auto">
              <a:xfrm>
                <a:off x="1908" y="2910"/>
                <a:ext cx="244" cy="67"/>
              </a:xfrm>
              <a:custGeom>
                <a:avLst/>
                <a:gdLst>
                  <a:gd name="T0" fmla="*/ 8 w 244"/>
                  <a:gd name="T1" fmla="*/ 55 h 67"/>
                  <a:gd name="T2" fmla="*/ 21 w 244"/>
                  <a:gd name="T3" fmla="*/ 46 h 67"/>
                  <a:gd name="T4" fmla="*/ 29 w 244"/>
                  <a:gd name="T5" fmla="*/ 44 h 67"/>
                  <a:gd name="T6" fmla="*/ 35 w 244"/>
                  <a:gd name="T7" fmla="*/ 42 h 67"/>
                  <a:gd name="T8" fmla="*/ 46 w 244"/>
                  <a:gd name="T9" fmla="*/ 38 h 67"/>
                  <a:gd name="T10" fmla="*/ 62 w 244"/>
                  <a:gd name="T11" fmla="*/ 34 h 67"/>
                  <a:gd name="T12" fmla="*/ 77 w 244"/>
                  <a:gd name="T13" fmla="*/ 25 h 67"/>
                  <a:gd name="T14" fmla="*/ 90 w 244"/>
                  <a:gd name="T15" fmla="*/ 15 h 67"/>
                  <a:gd name="T16" fmla="*/ 108 w 244"/>
                  <a:gd name="T17" fmla="*/ 5 h 67"/>
                  <a:gd name="T18" fmla="*/ 127 w 244"/>
                  <a:gd name="T19" fmla="*/ 0 h 67"/>
                  <a:gd name="T20" fmla="*/ 144 w 244"/>
                  <a:gd name="T21" fmla="*/ 0 h 67"/>
                  <a:gd name="T22" fmla="*/ 159 w 244"/>
                  <a:gd name="T23" fmla="*/ 0 h 67"/>
                  <a:gd name="T24" fmla="*/ 173 w 244"/>
                  <a:gd name="T25" fmla="*/ 3 h 67"/>
                  <a:gd name="T26" fmla="*/ 184 w 244"/>
                  <a:gd name="T27" fmla="*/ 9 h 67"/>
                  <a:gd name="T28" fmla="*/ 202 w 244"/>
                  <a:gd name="T29" fmla="*/ 21 h 67"/>
                  <a:gd name="T30" fmla="*/ 211 w 244"/>
                  <a:gd name="T31" fmla="*/ 28 h 67"/>
                  <a:gd name="T32" fmla="*/ 219 w 244"/>
                  <a:gd name="T33" fmla="*/ 30 h 67"/>
                  <a:gd name="T34" fmla="*/ 229 w 244"/>
                  <a:gd name="T35" fmla="*/ 32 h 67"/>
                  <a:gd name="T36" fmla="*/ 236 w 244"/>
                  <a:gd name="T37" fmla="*/ 32 h 67"/>
                  <a:gd name="T38" fmla="*/ 240 w 244"/>
                  <a:gd name="T39" fmla="*/ 32 h 67"/>
                  <a:gd name="T40" fmla="*/ 244 w 244"/>
                  <a:gd name="T41" fmla="*/ 34 h 67"/>
                  <a:gd name="T42" fmla="*/ 242 w 244"/>
                  <a:gd name="T43" fmla="*/ 36 h 67"/>
                  <a:gd name="T44" fmla="*/ 244 w 244"/>
                  <a:gd name="T45" fmla="*/ 40 h 67"/>
                  <a:gd name="T46" fmla="*/ 244 w 244"/>
                  <a:gd name="T47" fmla="*/ 42 h 67"/>
                  <a:gd name="T48" fmla="*/ 244 w 244"/>
                  <a:gd name="T49" fmla="*/ 48 h 67"/>
                  <a:gd name="T50" fmla="*/ 244 w 244"/>
                  <a:gd name="T51" fmla="*/ 53 h 67"/>
                  <a:gd name="T52" fmla="*/ 242 w 244"/>
                  <a:gd name="T53" fmla="*/ 57 h 67"/>
                  <a:gd name="T54" fmla="*/ 242 w 244"/>
                  <a:gd name="T55" fmla="*/ 55 h 67"/>
                  <a:gd name="T56" fmla="*/ 242 w 244"/>
                  <a:gd name="T57" fmla="*/ 51 h 67"/>
                  <a:gd name="T58" fmla="*/ 242 w 244"/>
                  <a:gd name="T59" fmla="*/ 42 h 67"/>
                  <a:gd name="T60" fmla="*/ 238 w 244"/>
                  <a:gd name="T61" fmla="*/ 38 h 67"/>
                  <a:gd name="T62" fmla="*/ 232 w 244"/>
                  <a:gd name="T63" fmla="*/ 36 h 67"/>
                  <a:gd name="T64" fmla="*/ 227 w 244"/>
                  <a:gd name="T65" fmla="*/ 36 h 67"/>
                  <a:gd name="T66" fmla="*/ 217 w 244"/>
                  <a:gd name="T67" fmla="*/ 36 h 67"/>
                  <a:gd name="T68" fmla="*/ 209 w 244"/>
                  <a:gd name="T69" fmla="*/ 32 h 67"/>
                  <a:gd name="T70" fmla="*/ 200 w 244"/>
                  <a:gd name="T71" fmla="*/ 25 h 67"/>
                  <a:gd name="T72" fmla="*/ 190 w 244"/>
                  <a:gd name="T73" fmla="*/ 17 h 67"/>
                  <a:gd name="T74" fmla="*/ 175 w 244"/>
                  <a:gd name="T75" fmla="*/ 9 h 67"/>
                  <a:gd name="T76" fmla="*/ 159 w 244"/>
                  <a:gd name="T77" fmla="*/ 5 h 67"/>
                  <a:gd name="T78" fmla="*/ 138 w 244"/>
                  <a:gd name="T79" fmla="*/ 5 h 67"/>
                  <a:gd name="T80" fmla="*/ 121 w 244"/>
                  <a:gd name="T81" fmla="*/ 7 h 67"/>
                  <a:gd name="T82" fmla="*/ 110 w 244"/>
                  <a:gd name="T83" fmla="*/ 9 h 67"/>
                  <a:gd name="T84" fmla="*/ 98 w 244"/>
                  <a:gd name="T85" fmla="*/ 15 h 67"/>
                  <a:gd name="T86" fmla="*/ 88 w 244"/>
                  <a:gd name="T87" fmla="*/ 21 h 67"/>
                  <a:gd name="T88" fmla="*/ 69 w 244"/>
                  <a:gd name="T89" fmla="*/ 36 h 67"/>
                  <a:gd name="T90" fmla="*/ 69 w 244"/>
                  <a:gd name="T91" fmla="*/ 36 h 67"/>
                  <a:gd name="T92" fmla="*/ 67 w 244"/>
                  <a:gd name="T93" fmla="*/ 38 h 67"/>
                  <a:gd name="T94" fmla="*/ 69 w 244"/>
                  <a:gd name="T95" fmla="*/ 40 h 67"/>
                  <a:gd name="T96" fmla="*/ 69 w 244"/>
                  <a:gd name="T97" fmla="*/ 42 h 67"/>
                  <a:gd name="T98" fmla="*/ 52 w 244"/>
                  <a:gd name="T99" fmla="*/ 44 h 67"/>
                  <a:gd name="T100" fmla="*/ 37 w 244"/>
                  <a:gd name="T101" fmla="*/ 46 h 67"/>
                  <a:gd name="T102" fmla="*/ 19 w 244"/>
                  <a:gd name="T103" fmla="*/ 51 h 67"/>
                  <a:gd name="T104" fmla="*/ 2 w 244"/>
                  <a:gd name="T105" fmla="*/ 67 h 6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44"/>
                  <a:gd name="T160" fmla="*/ 0 h 67"/>
                  <a:gd name="T161" fmla="*/ 244 w 244"/>
                  <a:gd name="T162" fmla="*/ 67 h 6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44" h="67">
                    <a:moveTo>
                      <a:pt x="0" y="65"/>
                    </a:moveTo>
                    <a:lnTo>
                      <a:pt x="2" y="61"/>
                    </a:lnTo>
                    <a:lnTo>
                      <a:pt x="6" y="59"/>
                    </a:lnTo>
                    <a:lnTo>
                      <a:pt x="8" y="55"/>
                    </a:lnTo>
                    <a:lnTo>
                      <a:pt x="12" y="53"/>
                    </a:lnTo>
                    <a:lnTo>
                      <a:pt x="16" y="51"/>
                    </a:lnTo>
                    <a:lnTo>
                      <a:pt x="17" y="48"/>
                    </a:lnTo>
                    <a:lnTo>
                      <a:pt x="21" y="46"/>
                    </a:lnTo>
                    <a:lnTo>
                      <a:pt x="25" y="46"/>
                    </a:lnTo>
                    <a:lnTo>
                      <a:pt x="25" y="44"/>
                    </a:lnTo>
                    <a:lnTo>
                      <a:pt x="27" y="44"/>
                    </a:lnTo>
                    <a:lnTo>
                      <a:pt x="29" y="44"/>
                    </a:lnTo>
                    <a:lnTo>
                      <a:pt x="31" y="42"/>
                    </a:lnTo>
                    <a:lnTo>
                      <a:pt x="33" y="42"/>
                    </a:lnTo>
                    <a:lnTo>
                      <a:pt x="35" y="42"/>
                    </a:lnTo>
                    <a:lnTo>
                      <a:pt x="37" y="40"/>
                    </a:lnTo>
                    <a:lnTo>
                      <a:pt x="40" y="40"/>
                    </a:lnTo>
                    <a:lnTo>
                      <a:pt x="44" y="40"/>
                    </a:lnTo>
                    <a:lnTo>
                      <a:pt x="46" y="38"/>
                    </a:lnTo>
                    <a:lnTo>
                      <a:pt x="50" y="38"/>
                    </a:lnTo>
                    <a:lnTo>
                      <a:pt x="54" y="36"/>
                    </a:lnTo>
                    <a:lnTo>
                      <a:pt x="58" y="36"/>
                    </a:lnTo>
                    <a:lnTo>
                      <a:pt x="62" y="34"/>
                    </a:lnTo>
                    <a:lnTo>
                      <a:pt x="65" y="32"/>
                    </a:lnTo>
                    <a:lnTo>
                      <a:pt x="69" y="30"/>
                    </a:lnTo>
                    <a:lnTo>
                      <a:pt x="73" y="28"/>
                    </a:lnTo>
                    <a:lnTo>
                      <a:pt x="77" y="25"/>
                    </a:lnTo>
                    <a:lnTo>
                      <a:pt x="79" y="23"/>
                    </a:lnTo>
                    <a:lnTo>
                      <a:pt x="83" y="21"/>
                    </a:lnTo>
                    <a:lnTo>
                      <a:pt x="87" y="17"/>
                    </a:lnTo>
                    <a:lnTo>
                      <a:pt x="90" y="15"/>
                    </a:lnTo>
                    <a:lnTo>
                      <a:pt x="92" y="13"/>
                    </a:lnTo>
                    <a:lnTo>
                      <a:pt x="98" y="9"/>
                    </a:lnTo>
                    <a:lnTo>
                      <a:pt x="102" y="7"/>
                    </a:lnTo>
                    <a:lnTo>
                      <a:pt x="108" y="5"/>
                    </a:lnTo>
                    <a:lnTo>
                      <a:pt x="111" y="3"/>
                    </a:lnTo>
                    <a:lnTo>
                      <a:pt x="117" y="1"/>
                    </a:lnTo>
                    <a:lnTo>
                      <a:pt x="123" y="1"/>
                    </a:lnTo>
                    <a:lnTo>
                      <a:pt x="127" y="0"/>
                    </a:lnTo>
                    <a:lnTo>
                      <a:pt x="133" y="0"/>
                    </a:lnTo>
                    <a:lnTo>
                      <a:pt x="136" y="0"/>
                    </a:lnTo>
                    <a:lnTo>
                      <a:pt x="140" y="0"/>
                    </a:lnTo>
                    <a:lnTo>
                      <a:pt x="144" y="0"/>
                    </a:lnTo>
                    <a:lnTo>
                      <a:pt x="148" y="0"/>
                    </a:lnTo>
                    <a:lnTo>
                      <a:pt x="152" y="0"/>
                    </a:lnTo>
                    <a:lnTo>
                      <a:pt x="156" y="0"/>
                    </a:lnTo>
                    <a:lnTo>
                      <a:pt x="159" y="0"/>
                    </a:lnTo>
                    <a:lnTo>
                      <a:pt x="163" y="1"/>
                    </a:lnTo>
                    <a:lnTo>
                      <a:pt x="167" y="1"/>
                    </a:lnTo>
                    <a:lnTo>
                      <a:pt x="169" y="1"/>
                    </a:lnTo>
                    <a:lnTo>
                      <a:pt x="173" y="3"/>
                    </a:lnTo>
                    <a:lnTo>
                      <a:pt x="177" y="3"/>
                    </a:lnTo>
                    <a:lnTo>
                      <a:pt x="179" y="5"/>
                    </a:lnTo>
                    <a:lnTo>
                      <a:pt x="182" y="7"/>
                    </a:lnTo>
                    <a:lnTo>
                      <a:pt x="184" y="9"/>
                    </a:lnTo>
                    <a:lnTo>
                      <a:pt x="188" y="11"/>
                    </a:lnTo>
                    <a:lnTo>
                      <a:pt x="196" y="17"/>
                    </a:lnTo>
                    <a:lnTo>
                      <a:pt x="200" y="19"/>
                    </a:lnTo>
                    <a:lnTo>
                      <a:pt x="202" y="21"/>
                    </a:lnTo>
                    <a:lnTo>
                      <a:pt x="204" y="23"/>
                    </a:lnTo>
                    <a:lnTo>
                      <a:pt x="206" y="25"/>
                    </a:lnTo>
                    <a:lnTo>
                      <a:pt x="207" y="26"/>
                    </a:lnTo>
                    <a:lnTo>
                      <a:pt x="211" y="28"/>
                    </a:lnTo>
                    <a:lnTo>
                      <a:pt x="213" y="28"/>
                    </a:lnTo>
                    <a:lnTo>
                      <a:pt x="215" y="30"/>
                    </a:lnTo>
                    <a:lnTo>
                      <a:pt x="217" y="30"/>
                    </a:lnTo>
                    <a:lnTo>
                      <a:pt x="219" y="30"/>
                    </a:lnTo>
                    <a:lnTo>
                      <a:pt x="223" y="30"/>
                    </a:lnTo>
                    <a:lnTo>
                      <a:pt x="225" y="30"/>
                    </a:lnTo>
                    <a:lnTo>
                      <a:pt x="227" y="32"/>
                    </a:lnTo>
                    <a:lnTo>
                      <a:pt x="229" y="32"/>
                    </a:lnTo>
                    <a:lnTo>
                      <a:pt x="232" y="32"/>
                    </a:lnTo>
                    <a:lnTo>
                      <a:pt x="234" y="32"/>
                    </a:lnTo>
                    <a:lnTo>
                      <a:pt x="236" y="32"/>
                    </a:lnTo>
                    <a:lnTo>
                      <a:pt x="238" y="32"/>
                    </a:lnTo>
                    <a:lnTo>
                      <a:pt x="240" y="32"/>
                    </a:lnTo>
                    <a:lnTo>
                      <a:pt x="242" y="32"/>
                    </a:lnTo>
                    <a:lnTo>
                      <a:pt x="242" y="34"/>
                    </a:lnTo>
                    <a:lnTo>
                      <a:pt x="244" y="34"/>
                    </a:lnTo>
                    <a:lnTo>
                      <a:pt x="244" y="36"/>
                    </a:lnTo>
                    <a:lnTo>
                      <a:pt x="242" y="36"/>
                    </a:lnTo>
                    <a:lnTo>
                      <a:pt x="242" y="38"/>
                    </a:lnTo>
                    <a:lnTo>
                      <a:pt x="244" y="40"/>
                    </a:lnTo>
                    <a:lnTo>
                      <a:pt x="244" y="42"/>
                    </a:lnTo>
                    <a:lnTo>
                      <a:pt x="244" y="44"/>
                    </a:lnTo>
                    <a:lnTo>
                      <a:pt x="244" y="46"/>
                    </a:lnTo>
                    <a:lnTo>
                      <a:pt x="244" y="48"/>
                    </a:lnTo>
                    <a:lnTo>
                      <a:pt x="244" y="49"/>
                    </a:lnTo>
                    <a:lnTo>
                      <a:pt x="244" y="51"/>
                    </a:lnTo>
                    <a:lnTo>
                      <a:pt x="244" y="53"/>
                    </a:lnTo>
                    <a:lnTo>
                      <a:pt x="244" y="55"/>
                    </a:lnTo>
                    <a:lnTo>
                      <a:pt x="244" y="57"/>
                    </a:lnTo>
                    <a:lnTo>
                      <a:pt x="242" y="57"/>
                    </a:lnTo>
                    <a:lnTo>
                      <a:pt x="242" y="55"/>
                    </a:lnTo>
                    <a:lnTo>
                      <a:pt x="242" y="51"/>
                    </a:lnTo>
                    <a:lnTo>
                      <a:pt x="242" y="49"/>
                    </a:lnTo>
                    <a:lnTo>
                      <a:pt x="242" y="46"/>
                    </a:lnTo>
                    <a:lnTo>
                      <a:pt x="242" y="44"/>
                    </a:lnTo>
                    <a:lnTo>
                      <a:pt x="242" y="42"/>
                    </a:lnTo>
                    <a:lnTo>
                      <a:pt x="242" y="40"/>
                    </a:lnTo>
                    <a:lnTo>
                      <a:pt x="240" y="38"/>
                    </a:lnTo>
                    <a:lnTo>
                      <a:pt x="238" y="38"/>
                    </a:lnTo>
                    <a:lnTo>
                      <a:pt x="236" y="36"/>
                    </a:lnTo>
                    <a:lnTo>
                      <a:pt x="234" y="36"/>
                    </a:lnTo>
                    <a:lnTo>
                      <a:pt x="232" y="36"/>
                    </a:lnTo>
                    <a:lnTo>
                      <a:pt x="230" y="36"/>
                    </a:lnTo>
                    <a:lnTo>
                      <a:pt x="229" y="36"/>
                    </a:lnTo>
                    <a:lnTo>
                      <a:pt x="227" y="36"/>
                    </a:lnTo>
                    <a:lnTo>
                      <a:pt x="225" y="36"/>
                    </a:lnTo>
                    <a:lnTo>
                      <a:pt x="223" y="36"/>
                    </a:lnTo>
                    <a:lnTo>
                      <a:pt x="219" y="36"/>
                    </a:lnTo>
                    <a:lnTo>
                      <a:pt x="217" y="36"/>
                    </a:lnTo>
                    <a:lnTo>
                      <a:pt x="215" y="36"/>
                    </a:lnTo>
                    <a:lnTo>
                      <a:pt x="213" y="34"/>
                    </a:lnTo>
                    <a:lnTo>
                      <a:pt x="211" y="34"/>
                    </a:lnTo>
                    <a:lnTo>
                      <a:pt x="209" y="32"/>
                    </a:lnTo>
                    <a:lnTo>
                      <a:pt x="207" y="30"/>
                    </a:lnTo>
                    <a:lnTo>
                      <a:pt x="206" y="28"/>
                    </a:lnTo>
                    <a:lnTo>
                      <a:pt x="202" y="26"/>
                    </a:lnTo>
                    <a:lnTo>
                      <a:pt x="200" y="25"/>
                    </a:lnTo>
                    <a:lnTo>
                      <a:pt x="198" y="23"/>
                    </a:lnTo>
                    <a:lnTo>
                      <a:pt x="196" y="21"/>
                    </a:lnTo>
                    <a:lnTo>
                      <a:pt x="194" y="19"/>
                    </a:lnTo>
                    <a:lnTo>
                      <a:pt x="190" y="17"/>
                    </a:lnTo>
                    <a:lnTo>
                      <a:pt x="186" y="15"/>
                    </a:lnTo>
                    <a:lnTo>
                      <a:pt x="182" y="13"/>
                    </a:lnTo>
                    <a:lnTo>
                      <a:pt x="179" y="11"/>
                    </a:lnTo>
                    <a:lnTo>
                      <a:pt x="175" y="9"/>
                    </a:lnTo>
                    <a:lnTo>
                      <a:pt x="171" y="7"/>
                    </a:lnTo>
                    <a:lnTo>
                      <a:pt x="167" y="7"/>
                    </a:lnTo>
                    <a:lnTo>
                      <a:pt x="165" y="5"/>
                    </a:lnTo>
                    <a:lnTo>
                      <a:pt x="159" y="5"/>
                    </a:lnTo>
                    <a:lnTo>
                      <a:pt x="154" y="5"/>
                    </a:lnTo>
                    <a:lnTo>
                      <a:pt x="150" y="5"/>
                    </a:lnTo>
                    <a:lnTo>
                      <a:pt x="144" y="5"/>
                    </a:lnTo>
                    <a:lnTo>
                      <a:pt x="138" y="5"/>
                    </a:lnTo>
                    <a:lnTo>
                      <a:pt x="135" y="5"/>
                    </a:lnTo>
                    <a:lnTo>
                      <a:pt x="129" y="5"/>
                    </a:lnTo>
                    <a:lnTo>
                      <a:pt x="125" y="5"/>
                    </a:lnTo>
                    <a:lnTo>
                      <a:pt x="121" y="7"/>
                    </a:lnTo>
                    <a:lnTo>
                      <a:pt x="119" y="7"/>
                    </a:lnTo>
                    <a:lnTo>
                      <a:pt x="115" y="7"/>
                    </a:lnTo>
                    <a:lnTo>
                      <a:pt x="113" y="9"/>
                    </a:lnTo>
                    <a:lnTo>
                      <a:pt x="110" y="9"/>
                    </a:lnTo>
                    <a:lnTo>
                      <a:pt x="108" y="11"/>
                    </a:lnTo>
                    <a:lnTo>
                      <a:pt x="104" y="13"/>
                    </a:lnTo>
                    <a:lnTo>
                      <a:pt x="102" y="13"/>
                    </a:lnTo>
                    <a:lnTo>
                      <a:pt x="98" y="15"/>
                    </a:lnTo>
                    <a:lnTo>
                      <a:pt x="96" y="17"/>
                    </a:lnTo>
                    <a:lnTo>
                      <a:pt x="94" y="19"/>
                    </a:lnTo>
                    <a:lnTo>
                      <a:pt x="90" y="19"/>
                    </a:lnTo>
                    <a:lnTo>
                      <a:pt x="88" y="21"/>
                    </a:lnTo>
                    <a:lnTo>
                      <a:pt x="87" y="23"/>
                    </a:lnTo>
                    <a:lnTo>
                      <a:pt x="85" y="25"/>
                    </a:lnTo>
                    <a:lnTo>
                      <a:pt x="81" y="26"/>
                    </a:lnTo>
                    <a:lnTo>
                      <a:pt x="69" y="36"/>
                    </a:lnTo>
                    <a:lnTo>
                      <a:pt x="69" y="38"/>
                    </a:lnTo>
                    <a:lnTo>
                      <a:pt x="67" y="38"/>
                    </a:lnTo>
                    <a:lnTo>
                      <a:pt x="67" y="40"/>
                    </a:lnTo>
                    <a:lnTo>
                      <a:pt x="69" y="40"/>
                    </a:lnTo>
                    <a:lnTo>
                      <a:pt x="69" y="42"/>
                    </a:lnTo>
                    <a:lnTo>
                      <a:pt x="65" y="42"/>
                    </a:lnTo>
                    <a:lnTo>
                      <a:pt x="62" y="44"/>
                    </a:lnTo>
                    <a:lnTo>
                      <a:pt x="58" y="44"/>
                    </a:lnTo>
                    <a:lnTo>
                      <a:pt x="52" y="44"/>
                    </a:lnTo>
                    <a:lnTo>
                      <a:pt x="48" y="44"/>
                    </a:lnTo>
                    <a:lnTo>
                      <a:pt x="44" y="44"/>
                    </a:lnTo>
                    <a:lnTo>
                      <a:pt x="40" y="44"/>
                    </a:lnTo>
                    <a:lnTo>
                      <a:pt x="37" y="46"/>
                    </a:lnTo>
                    <a:lnTo>
                      <a:pt x="33" y="46"/>
                    </a:lnTo>
                    <a:lnTo>
                      <a:pt x="27" y="48"/>
                    </a:lnTo>
                    <a:lnTo>
                      <a:pt x="23" y="49"/>
                    </a:lnTo>
                    <a:lnTo>
                      <a:pt x="19" y="51"/>
                    </a:lnTo>
                    <a:lnTo>
                      <a:pt x="14" y="55"/>
                    </a:lnTo>
                    <a:lnTo>
                      <a:pt x="10" y="59"/>
                    </a:lnTo>
                    <a:lnTo>
                      <a:pt x="6" y="61"/>
                    </a:lnTo>
                    <a:lnTo>
                      <a:pt x="2" y="67"/>
                    </a:lnTo>
                    <a:lnTo>
                      <a:pt x="0" y="65"/>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82" name="Freeform 179"/>
              <p:cNvSpPr>
                <a:spLocks/>
              </p:cNvSpPr>
              <p:nvPr/>
            </p:nvSpPr>
            <p:spPr bwMode="auto">
              <a:xfrm>
                <a:off x="1807" y="2844"/>
                <a:ext cx="243" cy="244"/>
              </a:xfrm>
              <a:custGeom>
                <a:avLst/>
                <a:gdLst>
                  <a:gd name="T0" fmla="*/ 151 w 243"/>
                  <a:gd name="T1" fmla="*/ 0 h 244"/>
                  <a:gd name="T2" fmla="*/ 157 w 243"/>
                  <a:gd name="T3" fmla="*/ 75 h 244"/>
                  <a:gd name="T4" fmla="*/ 230 w 243"/>
                  <a:gd name="T5" fmla="*/ 56 h 244"/>
                  <a:gd name="T6" fmla="*/ 180 w 243"/>
                  <a:gd name="T7" fmla="*/ 114 h 244"/>
                  <a:gd name="T8" fmla="*/ 243 w 243"/>
                  <a:gd name="T9" fmla="*/ 152 h 244"/>
                  <a:gd name="T10" fmla="*/ 168 w 243"/>
                  <a:gd name="T11" fmla="*/ 156 h 244"/>
                  <a:gd name="T12" fmla="*/ 188 w 243"/>
                  <a:gd name="T13" fmla="*/ 229 h 244"/>
                  <a:gd name="T14" fmla="*/ 132 w 243"/>
                  <a:gd name="T15" fmla="*/ 179 h 244"/>
                  <a:gd name="T16" fmla="*/ 94 w 243"/>
                  <a:gd name="T17" fmla="*/ 244 h 244"/>
                  <a:gd name="T18" fmla="*/ 88 w 243"/>
                  <a:gd name="T19" fmla="*/ 169 h 244"/>
                  <a:gd name="T20" fmla="*/ 15 w 243"/>
                  <a:gd name="T21" fmla="*/ 188 h 244"/>
                  <a:gd name="T22" fmla="*/ 65 w 243"/>
                  <a:gd name="T23" fmla="*/ 131 h 244"/>
                  <a:gd name="T24" fmla="*/ 0 w 243"/>
                  <a:gd name="T25" fmla="*/ 92 h 244"/>
                  <a:gd name="T26" fmla="*/ 74 w 243"/>
                  <a:gd name="T27" fmla="*/ 89 h 244"/>
                  <a:gd name="T28" fmla="*/ 57 w 243"/>
                  <a:gd name="T29" fmla="*/ 16 h 244"/>
                  <a:gd name="T30" fmla="*/ 113 w 243"/>
                  <a:gd name="T31" fmla="*/ 66 h 244"/>
                  <a:gd name="T32" fmla="*/ 151 w 243"/>
                  <a:gd name="T33" fmla="*/ 0 h 2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3"/>
                  <a:gd name="T52" fmla="*/ 0 h 244"/>
                  <a:gd name="T53" fmla="*/ 243 w 243"/>
                  <a:gd name="T54" fmla="*/ 244 h 24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3" h="244">
                    <a:moveTo>
                      <a:pt x="151" y="0"/>
                    </a:moveTo>
                    <a:lnTo>
                      <a:pt x="157" y="75"/>
                    </a:lnTo>
                    <a:lnTo>
                      <a:pt x="230" y="56"/>
                    </a:lnTo>
                    <a:lnTo>
                      <a:pt x="180" y="114"/>
                    </a:lnTo>
                    <a:lnTo>
                      <a:pt x="243" y="152"/>
                    </a:lnTo>
                    <a:lnTo>
                      <a:pt x="168" y="156"/>
                    </a:lnTo>
                    <a:lnTo>
                      <a:pt x="188" y="229"/>
                    </a:lnTo>
                    <a:lnTo>
                      <a:pt x="132" y="179"/>
                    </a:lnTo>
                    <a:lnTo>
                      <a:pt x="94" y="244"/>
                    </a:lnTo>
                    <a:lnTo>
                      <a:pt x="88" y="169"/>
                    </a:lnTo>
                    <a:lnTo>
                      <a:pt x="15" y="188"/>
                    </a:lnTo>
                    <a:lnTo>
                      <a:pt x="65" y="131"/>
                    </a:lnTo>
                    <a:lnTo>
                      <a:pt x="0" y="92"/>
                    </a:lnTo>
                    <a:lnTo>
                      <a:pt x="74" y="89"/>
                    </a:lnTo>
                    <a:lnTo>
                      <a:pt x="57" y="16"/>
                    </a:lnTo>
                    <a:lnTo>
                      <a:pt x="113" y="66"/>
                    </a:lnTo>
                    <a:lnTo>
                      <a:pt x="151" y="0"/>
                    </a:lnTo>
                    <a:close/>
                  </a:path>
                </a:pathLst>
              </a:custGeom>
              <a:solidFill>
                <a:srgbClr val="DC2B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283" name="Freeform 180"/>
              <p:cNvSpPr>
                <a:spLocks noEditPoints="1"/>
              </p:cNvSpPr>
              <p:nvPr/>
            </p:nvSpPr>
            <p:spPr bwMode="auto">
              <a:xfrm>
                <a:off x="1895" y="2938"/>
                <a:ext cx="109" cy="79"/>
              </a:xfrm>
              <a:custGeom>
                <a:avLst/>
                <a:gdLst>
                  <a:gd name="T0" fmla="*/ 107 w 109"/>
                  <a:gd name="T1" fmla="*/ 0 h 79"/>
                  <a:gd name="T2" fmla="*/ 96 w 109"/>
                  <a:gd name="T3" fmla="*/ 2 h 79"/>
                  <a:gd name="T4" fmla="*/ 84 w 109"/>
                  <a:gd name="T5" fmla="*/ 4 h 79"/>
                  <a:gd name="T6" fmla="*/ 73 w 109"/>
                  <a:gd name="T7" fmla="*/ 4 h 79"/>
                  <a:gd name="T8" fmla="*/ 61 w 109"/>
                  <a:gd name="T9" fmla="*/ 6 h 79"/>
                  <a:gd name="T10" fmla="*/ 55 w 109"/>
                  <a:gd name="T11" fmla="*/ 8 h 79"/>
                  <a:gd name="T12" fmla="*/ 52 w 109"/>
                  <a:gd name="T13" fmla="*/ 8 h 79"/>
                  <a:gd name="T14" fmla="*/ 46 w 109"/>
                  <a:gd name="T15" fmla="*/ 10 h 79"/>
                  <a:gd name="T16" fmla="*/ 42 w 109"/>
                  <a:gd name="T17" fmla="*/ 10 h 79"/>
                  <a:gd name="T18" fmla="*/ 30 w 109"/>
                  <a:gd name="T19" fmla="*/ 14 h 79"/>
                  <a:gd name="T20" fmla="*/ 19 w 109"/>
                  <a:gd name="T21" fmla="*/ 20 h 79"/>
                  <a:gd name="T22" fmla="*/ 9 w 109"/>
                  <a:gd name="T23" fmla="*/ 23 h 79"/>
                  <a:gd name="T24" fmla="*/ 0 w 109"/>
                  <a:gd name="T25" fmla="*/ 31 h 79"/>
                  <a:gd name="T26" fmla="*/ 9 w 109"/>
                  <a:gd name="T27" fmla="*/ 27 h 79"/>
                  <a:gd name="T28" fmla="*/ 25 w 109"/>
                  <a:gd name="T29" fmla="*/ 21 h 79"/>
                  <a:gd name="T30" fmla="*/ 38 w 109"/>
                  <a:gd name="T31" fmla="*/ 16 h 79"/>
                  <a:gd name="T32" fmla="*/ 53 w 109"/>
                  <a:gd name="T33" fmla="*/ 12 h 79"/>
                  <a:gd name="T34" fmla="*/ 67 w 109"/>
                  <a:gd name="T35" fmla="*/ 10 h 79"/>
                  <a:gd name="T36" fmla="*/ 77 w 109"/>
                  <a:gd name="T37" fmla="*/ 10 h 79"/>
                  <a:gd name="T38" fmla="*/ 86 w 109"/>
                  <a:gd name="T39" fmla="*/ 10 h 79"/>
                  <a:gd name="T40" fmla="*/ 96 w 109"/>
                  <a:gd name="T41" fmla="*/ 8 h 79"/>
                  <a:gd name="T42" fmla="*/ 101 w 109"/>
                  <a:gd name="T43" fmla="*/ 60 h 79"/>
                  <a:gd name="T44" fmla="*/ 107 w 109"/>
                  <a:gd name="T45" fmla="*/ 60 h 79"/>
                  <a:gd name="T46" fmla="*/ 109 w 109"/>
                  <a:gd name="T47" fmla="*/ 58 h 79"/>
                  <a:gd name="T48" fmla="*/ 109 w 109"/>
                  <a:gd name="T49" fmla="*/ 56 h 79"/>
                  <a:gd name="T50" fmla="*/ 109 w 109"/>
                  <a:gd name="T51" fmla="*/ 52 h 79"/>
                  <a:gd name="T52" fmla="*/ 109 w 109"/>
                  <a:gd name="T53" fmla="*/ 46 h 79"/>
                  <a:gd name="T54" fmla="*/ 105 w 109"/>
                  <a:gd name="T55" fmla="*/ 37 h 79"/>
                  <a:gd name="T56" fmla="*/ 98 w 109"/>
                  <a:gd name="T57" fmla="*/ 29 h 79"/>
                  <a:gd name="T58" fmla="*/ 88 w 109"/>
                  <a:gd name="T59" fmla="*/ 25 h 79"/>
                  <a:gd name="T60" fmla="*/ 77 w 109"/>
                  <a:gd name="T61" fmla="*/ 25 h 79"/>
                  <a:gd name="T62" fmla="*/ 67 w 109"/>
                  <a:gd name="T63" fmla="*/ 29 h 79"/>
                  <a:gd name="T64" fmla="*/ 61 w 109"/>
                  <a:gd name="T65" fmla="*/ 37 h 79"/>
                  <a:gd name="T66" fmla="*/ 55 w 109"/>
                  <a:gd name="T67" fmla="*/ 46 h 79"/>
                  <a:gd name="T68" fmla="*/ 55 w 109"/>
                  <a:gd name="T69" fmla="*/ 58 h 79"/>
                  <a:gd name="T70" fmla="*/ 61 w 109"/>
                  <a:gd name="T71" fmla="*/ 68 h 79"/>
                  <a:gd name="T72" fmla="*/ 67 w 109"/>
                  <a:gd name="T73" fmla="*/ 73 h 79"/>
                  <a:gd name="T74" fmla="*/ 77 w 109"/>
                  <a:gd name="T75" fmla="*/ 77 h 79"/>
                  <a:gd name="T76" fmla="*/ 82 w 109"/>
                  <a:gd name="T77" fmla="*/ 79 h 79"/>
                  <a:gd name="T78" fmla="*/ 84 w 109"/>
                  <a:gd name="T79" fmla="*/ 79 h 79"/>
                  <a:gd name="T80" fmla="*/ 84 w 109"/>
                  <a:gd name="T81" fmla="*/ 79 h 79"/>
                  <a:gd name="T82" fmla="*/ 84 w 109"/>
                  <a:gd name="T83" fmla="*/ 79 h 79"/>
                  <a:gd name="T84" fmla="*/ 84 w 109"/>
                  <a:gd name="T85" fmla="*/ 73 h 79"/>
                  <a:gd name="T86" fmla="*/ 84 w 109"/>
                  <a:gd name="T87" fmla="*/ 73 h 79"/>
                  <a:gd name="T88" fmla="*/ 82 w 109"/>
                  <a:gd name="T89" fmla="*/ 73 h 79"/>
                  <a:gd name="T90" fmla="*/ 82 w 109"/>
                  <a:gd name="T91" fmla="*/ 73 h 79"/>
                  <a:gd name="T92" fmla="*/ 82 w 109"/>
                  <a:gd name="T93" fmla="*/ 73 h 79"/>
                  <a:gd name="T94" fmla="*/ 75 w 109"/>
                  <a:gd name="T95" fmla="*/ 71 h 79"/>
                  <a:gd name="T96" fmla="*/ 67 w 109"/>
                  <a:gd name="T97" fmla="*/ 66 h 79"/>
                  <a:gd name="T98" fmla="*/ 63 w 109"/>
                  <a:gd name="T99" fmla="*/ 60 h 79"/>
                  <a:gd name="T100" fmla="*/ 61 w 109"/>
                  <a:gd name="T101" fmla="*/ 52 h 79"/>
                  <a:gd name="T102" fmla="*/ 63 w 109"/>
                  <a:gd name="T103" fmla="*/ 44 h 79"/>
                  <a:gd name="T104" fmla="*/ 67 w 109"/>
                  <a:gd name="T105" fmla="*/ 37 h 79"/>
                  <a:gd name="T106" fmla="*/ 75 w 109"/>
                  <a:gd name="T107" fmla="*/ 33 h 79"/>
                  <a:gd name="T108" fmla="*/ 82 w 109"/>
                  <a:gd name="T109" fmla="*/ 31 h 79"/>
                  <a:gd name="T110" fmla="*/ 90 w 109"/>
                  <a:gd name="T111" fmla="*/ 33 h 79"/>
                  <a:gd name="T112" fmla="*/ 98 w 109"/>
                  <a:gd name="T113" fmla="*/ 37 h 79"/>
                  <a:gd name="T114" fmla="*/ 101 w 109"/>
                  <a:gd name="T115" fmla="*/ 44 h 79"/>
                  <a:gd name="T116" fmla="*/ 103 w 109"/>
                  <a:gd name="T117" fmla="*/ 52 h 79"/>
                  <a:gd name="T118" fmla="*/ 103 w 109"/>
                  <a:gd name="T119" fmla="*/ 54 h 79"/>
                  <a:gd name="T120" fmla="*/ 103 w 109"/>
                  <a:gd name="T121" fmla="*/ 56 h 79"/>
                  <a:gd name="T122" fmla="*/ 101 w 109"/>
                  <a:gd name="T123" fmla="*/ 58 h 79"/>
                  <a:gd name="T124" fmla="*/ 101 w 109"/>
                  <a:gd name="T125" fmla="*/ 60 h 7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9"/>
                  <a:gd name="T190" fmla="*/ 0 h 79"/>
                  <a:gd name="T191" fmla="*/ 109 w 109"/>
                  <a:gd name="T192" fmla="*/ 79 h 7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9" h="79">
                    <a:moveTo>
                      <a:pt x="100" y="8"/>
                    </a:moveTo>
                    <a:lnTo>
                      <a:pt x="107" y="0"/>
                    </a:lnTo>
                    <a:lnTo>
                      <a:pt x="101" y="0"/>
                    </a:lnTo>
                    <a:lnTo>
                      <a:pt x="96" y="2"/>
                    </a:lnTo>
                    <a:lnTo>
                      <a:pt x="90" y="2"/>
                    </a:lnTo>
                    <a:lnTo>
                      <a:pt x="84" y="4"/>
                    </a:lnTo>
                    <a:lnTo>
                      <a:pt x="78" y="4"/>
                    </a:lnTo>
                    <a:lnTo>
                      <a:pt x="73" y="4"/>
                    </a:lnTo>
                    <a:lnTo>
                      <a:pt x="67" y="6"/>
                    </a:lnTo>
                    <a:lnTo>
                      <a:pt x="61" y="6"/>
                    </a:lnTo>
                    <a:lnTo>
                      <a:pt x="59" y="6"/>
                    </a:lnTo>
                    <a:lnTo>
                      <a:pt x="55" y="8"/>
                    </a:lnTo>
                    <a:lnTo>
                      <a:pt x="53" y="8"/>
                    </a:lnTo>
                    <a:lnTo>
                      <a:pt x="52" y="8"/>
                    </a:lnTo>
                    <a:lnTo>
                      <a:pt x="48" y="8"/>
                    </a:lnTo>
                    <a:lnTo>
                      <a:pt x="46" y="10"/>
                    </a:lnTo>
                    <a:lnTo>
                      <a:pt x="44" y="10"/>
                    </a:lnTo>
                    <a:lnTo>
                      <a:pt x="42" y="10"/>
                    </a:lnTo>
                    <a:lnTo>
                      <a:pt x="36" y="12"/>
                    </a:lnTo>
                    <a:lnTo>
                      <a:pt x="30" y="14"/>
                    </a:lnTo>
                    <a:lnTo>
                      <a:pt x="25" y="16"/>
                    </a:lnTo>
                    <a:lnTo>
                      <a:pt x="19" y="20"/>
                    </a:lnTo>
                    <a:lnTo>
                      <a:pt x="15" y="21"/>
                    </a:lnTo>
                    <a:lnTo>
                      <a:pt x="9" y="23"/>
                    </a:lnTo>
                    <a:lnTo>
                      <a:pt x="4" y="27"/>
                    </a:lnTo>
                    <a:lnTo>
                      <a:pt x="0" y="31"/>
                    </a:lnTo>
                    <a:lnTo>
                      <a:pt x="4" y="33"/>
                    </a:lnTo>
                    <a:lnTo>
                      <a:pt x="9" y="27"/>
                    </a:lnTo>
                    <a:lnTo>
                      <a:pt x="17" y="23"/>
                    </a:lnTo>
                    <a:lnTo>
                      <a:pt x="25" y="21"/>
                    </a:lnTo>
                    <a:lnTo>
                      <a:pt x="32" y="18"/>
                    </a:lnTo>
                    <a:lnTo>
                      <a:pt x="38" y="16"/>
                    </a:lnTo>
                    <a:lnTo>
                      <a:pt x="46" y="14"/>
                    </a:lnTo>
                    <a:lnTo>
                      <a:pt x="53" y="12"/>
                    </a:lnTo>
                    <a:lnTo>
                      <a:pt x="61" y="12"/>
                    </a:lnTo>
                    <a:lnTo>
                      <a:pt x="67" y="10"/>
                    </a:lnTo>
                    <a:lnTo>
                      <a:pt x="71" y="10"/>
                    </a:lnTo>
                    <a:lnTo>
                      <a:pt x="77" y="10"/>
                    </a:lnTo>
                    <a:lnTo>
                      <a:pt x="80" y="10"/>
                    </a:lnTo>
                    <a:lnTo>
                      <a:pt x="86" y="10"/>
                    </a:lnTo>
                    <a:lnTo>
                      <a:pt x="90" y="10"/>
                    </a:lnTo>
                    <a:lnTo>
                      <a:pt x="96" y="8"/>
                    </a:lnTo>
                    <a:lnTo>
                      <a:pt x="100" y="8"/>
                    </a:lnTo>
                    <a:close/>
                    <a:moveTo>
                      <a:pt x="101" y="60"/>
                    </a:moveTo>
                    <a:lnTo>
                      <a:pt x="107" y="60"/>
                    </a:lnTo>
                    <a:lnTo>
                      <a:pt x="109" y="58"/>
                    </a:lnTo>
                    <a:lnTo>
                      <a:pt x="109" y="56"/>
                    </a:lnTo>
                    <a:lnTo>
                      <a:pt x="109" y="54"/>
                    </a:lnTo>
                    <a:lnTo>
                      <a:pt x="109" y="52"/>
                    </a:lnTo>
                    <a:lnTo>
                      <a:pt x="109" y="46"/>
                    </a:lnTo>
                    <a:lnTo>
                      <a:pt x="107" y="41"/>
                    </a:lnTo>
                    <a:lnTo>
                      <a:pt x="105" y="37"/>
                    </a:lnTo>
                    <a:lnTo>
                      <a:pt x="101" y="33"/>
                    </a:lnTo>
                    <a:lnTo>
                      <a:pt x="98" y="29"/>
                    </a:lnTo>
                    <a:lnTo>
                      <a:pt x="92" y="27"/>
                    </a:lnTo>
                    <a:lnTo>
                      <a:pt x="88" y="25"/>
                    </a:lnTo>
                    <a:lnTo>
                      <a:pt x="82" y="25"/>
                    </a:lnTo>
                    <a:lnTo>
                      <a:pt x="77" y="25"/>
                    </a:lnTo>
                    <a:lnTo>
                      <a:pt x="73" y="27"/>
                    </a:lnTo>
                    <a:lnTo>
                      <a:pt x="67" y="29"/>
                    </a:lnTo>
                    <a:lnTo>
                      <a:pt x="63" y="33"/>
                    </a:lnTo>
                    <a:lnTo>
                      <a:pt x="61" y="37"/>
                    </a:lnTo>
                    <a:lnTo>
                      <a:pt x="57" y="41"/>
                    </a:lnTo>
                    <a:lnTo>
                      <a:pt x="55" y="46"/>
                    </a:lnTo>
                    <a:lnTo>
                      <a:pt x="55" y="52"/>
                    </a:lnTo>
                    <a:lnTo>
                      <a:pt x="55" y="58"/>
                    </a:lnTo>
                    <a:lnTo>
                      <a:pt x="57" y="62"/>
                    </a:lnTo>
                    <a:lnTo>
                      <a:pt x="61" y="68"/>
                    </a:lnTo>
                    <a:lnTo>
                      <a:pt x="63" y="71"/>
                    </a:lnTo>
                    <a:lnTo>
                      <a:pt x="67" y="73"/>
                    </a:lnTo>
                    <a:lnTo>
                      <a:pt x="73" y="77"/>
                    </a:lnTo>
                    <a:lnTo>
                      <a:pt x="77" y="77"/>
                    </a:lnTo>
                    <a:lnTo>
                      <a:pt x="82" y="79"/>
                    </a:lnTo>
                    <a:lnTo>
                      <a:pt x="84" y="79"/>
                    </a:lnTo>
                    <a:lnTo>
                      <a:pt x="84" y="73"/>
                    </a:lnTo>
                    <a:lnTo>
                      <a:pt x="82" y="73"/>
                    </a:lnTo>
                    <a:lnTo>
                      <a:pt x="78" y="71"/>
                    </a:lnTo>
                    <a:lnTo>
                      <a:pt x="75" y="71"/>
                    </a:lnTo>
                    <a:lnTo>
                      <a:pt x="71" y="69"/>
                    </a:lnTo>
                    <a:lnTo>
                      <a:pt x="67" y="66"/>
                    </a:lnTo>
                    <a:lnTo>
                      <a:pt x="65" y="64"/>
                    </a:lnTo>
                    <a:lnTo>
                      <a:pt x="63" y="60"/>
                    </a:lnTo>
                    <a:lnTo>
                      <a:pt x="61" y="56"/>
                    </a:lnTo>
                    <a:lnTo>
                      <a:pt x="61" y="52"/>
                    </a:lnTo>
                    <a:lnTo>
                      <a:pt x="61" y="48"/>
                    </a:lnTo>
                    <a:lnTo>
                      <a:pt x="63" y="44"/>
                    </a:lnTo>
                    <a:lnTo>
                      <a:pt x="65" y="41"/>
                    </a:lnTo>
                    <a:lnTo>
                      <a:pt x="67" y="37"/>
                    </a:lnTo>
                    <a:lnTo>
                      <a:pt x="71" y="35"/>
                    </a:lnTo>
                    <a:lnTo>
                      <a:pt x="75" y="33"/>
                    </a:lnTo>
                    <a:lnTo>
                      <a:pt x="78" y="31"/>
                    </a:lnTo>
                    <a:lnTo>
                      <a:pt x="82" y="31"/>
                    </a:lnTo>
                    <a:lnTo>
                      <a:pt x="86" y="31"/>
                    </a:lnTo>
                    <a:lnTo>
                      <a:pt x="90" y="33"/>
                    </a:lnTo>
                    <a:lnTo>
                      <a:pt x="94" y="35"/>
                    </a:lnTo>
                    <a:lnTo>
                      <a:pt x="98" y="37"/>
                    </a:lnTo>
                    <a:lnTo>
                      <a:pt x="100" y="41"/>
                    </a:lnTo>
                    <a:lnTo>
                      <a:pt x="101" y="44"/>
                    </a:lnTo>
                    <a:lnTo>
                      <a:pt x="103" y="48"/>
                    </a:lnTo>
                    <a:lnTo>
                      <a:pt x="103" y="52"/>
                    </a:lnTo>
                    <a:lnTo>
                      <a:pt x="103" y="54"/>
                    </a:lnTo>
                    <a:lnTo>
                      <a:pt x="103" y="56"/>
                    </a:lnTo>
                    <a:lnTo>
                      <a:pt x="101" y="58"/>
                    </a:lnTo>
                    <a:lnTo>
                      <a:pt x="101" y="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284" name="Freeform 181"/>
              <p:cNvSpPr>
                <a:spLocks/>
              </p:cNvSpPr>
              <p:nvPr/>
            </p:nvSpPr>
            <p:spPr bwMode="auto">
              <a:xfrm>
                <a:off x="1895" y="2938"/>
                <a:ext cx="107" cy="33"/>
              </a:xfrm>
              <a:custGeom>
                <a:avLst/>
                <a:gdLst>
                  <a:gd name="T0" fmla="*/ 100 w 107"/>
                  <a:gd name="T1" fmla="*/ 8 h 33"/>
                  <a:gd name="T2" fmla="*/ 107 w 107"/>
                  <a:gd name="T3" fmla="*/ 0 h 33"/>
                  <a:gd name="T4" fmla="*/ 101 w 107"/>
                  <a:gd name="T5" fmla="*/ 0 h 33"/>
                  <a:gd name="T6" fmla="*/ 96 w 107"/>
                  <a:gd name="T7" fmla="*/ 2 h 33"/>
                  <a:gd name="T8" fmla="*/ 90 w 107"/>
                  <a:gd name="T9" fmla="*/ 2 h 33"/>
                  <a:gd name="T10" fmla="*/ 84 w 107"/>
                  <a:gd name="T11" fmla="*/ 4 h 33"/>
                  <a:gd name="T12" fmla="*/ 78 w 107"/>
                  <a:gd name="T13" fmla="*/ 4 h 33"/>
                  <a:gd name="T14" fmla="*/ 73 w 107"/>
                  <a:gd name="T15" fmla="*/ 4 h 33"/>
                  <a:gd name="T16" fmla="*/ 67 w 107"/>
                  <a:gd name="T17" fmla="*/ 6 h 33"/>
                  <a:gd name="T18" fmla="*/ 61 w 107"/>
                  <a:gd name="T19" fmla="*/ 6 h 33"/>
                  <a:gd name="T20" fmla="*/ 59 w 107"/>
                  <a:gd name="T21" fmla="*/ 6 h 33"/>
                  <a:gd name="T22" fmla="*/ 55 w 107"/>
                  <a:gd name="T23" fmla="*/ 8 h 33"/>
                  <a:gd name="T24" fmla="*/ 53 w 107"/>
                  <a:gd name="T25" fmla="*/ 8 h 33"/>
                  <a:gd name="T26" fmla="*/ 52 w 107"/>
                  <a:gd name="T27" fmla="*/ 8 h 33"/>
                  <a:gd name="T28" fmla="*/ 48 w 107"/>
                  <a:gd name="T29" fmla="*/ 8 h 33"/>
                  <a:gd name="T30" fmla="*/ 46 w 107"/>
                  <a:gd name="T31" fmla="*/ 10 h 33"/>
                  <a:gd name="T32" fmla="*/ 44 w 107"/>
                  <a:gd name="T33" fmla="*/ 10 h 33"/>
                  <a:gd name="T34" fmla="*/ 42 w 107"/>
                  <a:gd name="T35" fmla="*/ 10 h 33"/>
                  <a:gd name="T36" fmla="*/ 36 w 107"/>
                  <a:gd name="T37" fmla="*/ 12 h 33"/>
                  <a:gd name="T38" fmla="*/ 30 w 107"/>
                  <a:gd name="T39" fmla="*/ 14 h 33"/>
                  <a:gd name="T40" fmla="*/ 25 w 107"/>
                  <a:gd name="T41" fmla="*/ 16 h 33"/>
                  <a:gd name="T42" fmla="*/ 19 w 107"/>
                  <a:gd name="T43" fmla="*/ 20 h 33"/>
                  <a:gd name="T44" fmla="*/ 15 w 107"/>
                  <a:gd name="T45" fmla="*/ 21 h 33"/>
                  <a:gd name="T46" fmla="*/ 9 w 107"/>
                  <a:gd name="T47" fmla="*/ 23 h 33"/>
                  <a:gd name="T48" fmla="*/ 4 w 107"/>
                  <a:gd name="T49" fmla="*/ 27 h 33"/>
                  <a:gd name="T50" fmla="*/ 0 w 107"/>
                  <a:gd name="T51" fmla="*/ 31 h 33"/>
                  <a:gd name="T52" fmla="*/ 4 w 107"/>
                  <a:gd name="T53" fmla="*/ 33 h 33"/>
                  <a:gd name="T54" fmla="*/ 9 w 107"/>
                  <a:gd name="T55" fmla="*/ 27 h 33"/>
                  <a:gd name="T56" fmla="*/ 17 w 107"/>
                  <a:gd name="T57" fmla="*/ 23 h 33"/>
                  <a:gd name="T58" fmla="*/ 25 w 107"/>
                  <a:gd name="T59" fmla="*/ 21 h 33"/>
                  <a:gd name="T60" fmla="*/ 32 w 107"/>
                  <a:gd name="T61" fmla="*/ 18 h 33"/>
                  <a:gd name="T62" fmla="*/ 38 w 107"/>
                  <a:gd name="T63" fmla="*/ 16 h 33"/>
                  <a:gd name="T64" fmla="*/ 46 w 107"/>
                  <a:gd name="T65" fmla="*/ 14 h 33"/>
                  <a:gd name="T66" fmla="*/ 53 w 107"/>
                  <a:gd name="T67" fmla="*/ 12 h 33"/>
                  <a:gd name="T68" fmla="*/ 61 w 107"/>
                  <a:gd name="T69" fmla="*/ 12 h 33"/>
                  <a:gd name="T70" fmla="*/ 67 w 107"/>
                  <a:gd name="T71" fmla="*/ 10 h 33"/>
                  <a:gd name="T72" fmla="*/ 71 w 107"/>
                  <a:gd name="T73" fmla="*/ 10 h 33"/>
                  <a:gd name="T74" fmla="*/ 77 w 107"/>
                  <a:gd name="T75" fmla="*/ 10 h 33"/>
                  <a:gd name="T76" fmla="*/ 80 w 107"/>
                  <a:gd name="T77" fmla="*/ 10 h 33"/>
                  <a:gd name="T78" fmla="*/ 86 w 107"/>
                  <a:gd name="T79" fmla="*/ 10 h 33"/>
                  <a:gd name="T80" fmla="*/ 90 w 107"/>
                  <a:gd name="T81" fmla="*/ 10 h 33"/>
                  <a:gd name="T82" fmla="*/ 96 w 107"/>
                  <a:gd name="T83" fmla="*/ 8 h 33"/>
                  <a:gd name="T84" fmla="*/ 100 w 107"/>
                  <a:gd name="T85" fmla="*/ 8 h 3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7"/>
                  <a:gd name="T130" fmla="*/ 0 h 33"/>
                  <a:gd name="T131" fmla="*/ 107 w 107"/>
                  <a:gd name="T132" fmla="*/ 33 h 3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7" h="33">
                    <a:moveTo>
                      <a:pt x="100" y="8"/>
                    </a:moveTo>
                    <a:lnTo>
                      <a:pt x="107" y="0"/>
                    </a:lnTo>
                    <a:lnTo>
                      <a:pt x="101" y="0"/>
                    </a:lnTo>
                    <a:lnTo>
                      <a:pt x="96" y="2"/>
                    </a:lnTo>
                    <a:lnTo>
                      <a:pt x="90" y="2"/>
                    </a:lnTo>
                    <a:lnTo>
                      <a:pt x="84" y="4"/>
                    </a:lnTo>
                    <a:lnTo>
                      <a:pt x="78" y="4"/>
                    </a:lnTo>
                    <a:lnTo>
                      <a:pt x="73" y="4"/>
                    </a:lnTo>
                    <a:lnTo>
                      <a:pt x="67" y="6"/>
                    </a:lnTo>
                    <a:lnTo>
                      <a:pt x="61" y="6"/>
                    </a:lnTo>
                    <a:lnTo>
                      <a:pt x="59" y="6"/>
                    </a:lnTo>
                    <a:lnTo>
                      <a:pt x="55" y="8"/>
                    </a:lnTo>
                    <a:lnTo>
                      <a:pt x="53" y="8"/>
                    </a:lnTo>
                    <a:lnTo>
                      <a:pt x="52" y="8"/>
                    </a:lnTo>
                    <a:lnTo>
                      <a:pt x="48" y="8"/>
                    </a:lnTo>
                    <a:lnTo>
                      <a:pt x="46" y="10"/>
                    </a:lnTo>
                    <a:lnTo>
                      <a:pt x="44" y="10"/>
                    </a:lnTo>
                    <a:lnTo>
                      <a:pt x="42" y="10"/>
                    </a:lnTo>
                    <a:lnTo>
                      <a:pt x="36" y="12"/>
                    </a:lnTo>
                    <a:lnTo>
                      <a:pt x="30" y="14"/>
                    </a:lnTo>
                    <a:lnTo>
                      <a:pt x="25" y="16"/>
                    </a:lnTo>
                    <a:lnTo>
                      <a:pt x="19" y="20"/>
                    </a:lnTo>
                    <a:lnTo>
                      <a:pt x="15" y="21"/>
                    </a:lnTo>
                    <a:lnTo>
                      <a:pt x="9" y="23"/>
                    </a:lnTo>
                    <a:lnTo>
                      <a:pt x="4" y="27"/>
                    </a:lnTo>
                    <a:lnTo>
                      <a:pt x="0" y="31"/>
                    </a:lnTo>
                    <a:lnTo>
                      <a:pt x="4" y="33"/>
                    </a:lnTo>
                    <a:lnTo>
                      <a:pt x="9" y="27"/>
                    </a:lnTo>
                    <a:lnTo>
                      <a:pt x="17" y="23"/>
                    </a:lnTo>
                    <a:lnTo>
                      <a:pt x="25" y="21"/>
                    </a:lnTo>
                    <a:lnTo>
                      <a:pt x="32" y="18"/>
                    </a:lnTo>
                    <a:lnTo>
                      <a:pt x="38" y="16"/>
                    </a:lnTo>
                    <a:lnTo>
                      <a:pt x="46" y="14"/>
                    </a:lnTo>
                    <a:lnTo>
                      <a:pt x="53" y="12"/>
                    </a:lnTo>
                    <a:lnTo>
                      <a:pt x="61" y="12"/>
                    </a:lnTo>
                    <a:lnTo>
                      <a:pt x="67" y="10"/>
                    </a:lnTo>
                    <a:lnTo>
                      <a:pt x="71" y="10"/>
                    </a:lnTo>
                    <a:lnTo>
                      <a:pt x="77" y="10"/>
                    </a:lnTo>
                    <a:lnTo>
                      <a:pt x="80" y="10"/>
                    </a:lnTo>
                    <a:lnTo>
                      <a:pt x="86" y="10"/>
                    </a:lnTo>
                    <a:lnTo>
                      <a:pt x="90" y="10"/>
                    </a:lnTo>
                    <a:lnTo>
                      <a:pt x="96" y="8"/>
                    </a:lnTo>
                    <a:lnTo>
                      <a:pt x="100" y="8"/>
                    </a:lnTo>
                  </a:path>
                </a:pathLst>
              </a:custGeom>
              <a:noFill/>
              <a:ln w="317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85" name="Freeform 182"/>
              <p:cNvSpPr>
                <a:spLocks/>
              </p:cNvSpPr>
              <p:nvPr/>
            </p:nvSpPr>
            <p:spPr bwMode="auto">
              <a:xfrm>
                <a:off x="1950" y="2963"/>
                <a:ext cx="54" cy="54"/>
              </a:xfrm>
              <a:custGeom>
                <a:avLst/>
                <a:gdLst>
                  <a:gd name="T0" fmla="*/ 52 w 54"/>
                  <a:gd name="T1" fmla="*/ 35 h 54"/>
                  <a:gd name="T2" fmla="*/ 54 w 54"/>
                  <a:gd name="T3" fmla="*/ 33 h 54"/>
                  <a:gd name="T4" fmla="*/ 54 w 54"/>
                  <a:gd name="T5" fmla="*/ 31 h 54"/>
                  <a:gd name="T6" fmla="*/ 54 w 54"/>
                  <a:gd name="T7" fmla="*/ 29 h 54"/>
                  <a:gd name="T8" fmla="*/ 54 w 54"/>
                  <a:gd name="T9" fmla="*/ 27 h 54"/>
                  <a:gd name="T10" fmla="*/ 52 w 54"/>
                  <a:gd name="T11" fmla="*/ 16 h 54"/>
                  <a:gd name="T12" fmla="*/ 46 w 54"/>
                  <a:gd name="T13" fmla="*/ 8 h 54"/>
                  <a:gd name="T14" fmla="*/ 37 w 54"/>
                  <a:gd name="T15" fmla="*/ 2 h 54"/>
                  <a:gd name="T16" fmla="*/ 27 w 54"/>
                  <a:gd name="T17" fmla="*/ 0 h 54"/>
                  <a:gd name="T18" fmla="*/ 18 w 54"/>
                  <a:gd name="T19" fmla="*/ 2 h 54"/>
                  <a:gd name="T20" fmla="*/ 8 w 54"/>
                  <a:gd name="T21" fmla="*/ 8 h 54"/>
                  <a:gd name="T22" fmla="*/ 2 w 54"/>
                  <a:gd name="T23" fmla="*/ 16 h 54"/>
                  <a:gd name="T24" fmla="*/ 0 w 54"/>
                  <a:gd name="T25" fmla="*/ 27 h 54"/>
                  <a:gd name="T26" fmla="*/ 2 w 54"/>
                  <a:gd name="T27" fmla="*/ 37 h 54"/>
                  <a:gd name="T28" fmla="*/ 8 w 54"/>
                  <a:gd name="T29" fmla="*/ 46 h 54"/>
                  <a:gd name="T30" fmla="*/ 18 w 54"/>
                  <a:gd name="T31" fmla="*/ 52 h 54"/>
                  <a:gd name="T32" fmla="*/ 27 w 54"/>
                  <a:gd name="T33" fmla="*/ 54 h 54"/>
                  <a:gd name="T34" fmla="*/ 27 w 54"/>
                  <a:gd name="T35" fmla="*/ 54 h 54"/>
                  <a:gd name="T36" fmla="*/ 29 w 54"/>
                  <a:gd name="T37" fmla="*/ 54 h 54"/>
                  <a:gd name="T38" fmla="*/ 29 w 54"/>
                  <a:gd name="T39" fmla="*/ 54 h 54"/>
                  <a:gd name="T40" fmla="*/ 29 w 54"/>
                  <a:gd name="T41" fmla="*/ 54 h 54"/>
                  <a:gd name="T42" fmla="*/ 29 w 54"/>
                  <a:gd name="T43" fmla="*/ 48 h 54"/>
                  <a:gd name="T44" fmla="*/ 27 w 54"/>
                  <a:gd name="T45" fmla="*/ 48 h 54"/>
                  <a:gd name="T46" fmla="*/ 27 w 54"/>
                  <a:gd name="T47" fmla="*/ 48 h 54"/>
                  <a:gd name="T48" fmla="*/ 27 w 54"/>
                  <a:gd name="T49" fmla="*/ 48 h 54"/>
                  <a:gd name="T50" fmla="*/ 23 w 54"/>
                  <a:gd name="T51" fmla="*/ 46 h 54"/>
                  <a:gd name="T52" fmla="*/ 16 w 54"/>
                  <a:gd name="T53" fmla="*/ 44 h 54"/>
                  <a:gd name="T54" fmla="*/ 10 w 54"/>
                  <a:gd name="T55" fmla="*/ 39 h 54"/>
                  <a:gd name="T56" fmla="*/ 6 w 54"/>
                  <a:gd name="T57" fmla="*/ 31 h 54"/>
                  <a:gd name="T58" fmla="*/ 6 w 54"/>
                  <a:gd name="T59" fmla="*/ 23 h 54"/>
                  <a:gd name="T60" fmla="*/ 10 w 54"/>
                  <a:gd name="T61" fmla="*/ 16 h 54"/>
                  <a:gd name="T62" fmla="*/ 16 w 54"/>
                  <a:gd name="T63" fmla="*/ 10 h 54"/>
                  <a:gd name="T64" fmla="*/ 23 w 54"/>
                  <a:gd name="T65" fmla="*/ 6 h 54"/>
                  <a:gd name="T66" fmla="*/ 31 w 54"/>
                  <a:gd name="T67" fmla="*/ 6 h 54"/>
                  <a:gd name="T68" fmla="*/ 39 w 54"/>
                  <a:gd name="T69" fmla="*/ 10 h 54"/>
                  <a:gd name="T70" fmla="*/ 45 w 54"/>
                  <a:gd name="T71" fmla="*/ 16 h 54"/>
                  <a:gd name="T72" fmla="*/ 48 w 54"/>
                  <a:gd name="T73" fmla="*/ 23 h 54"/>
                  <a:gd name="T74" fmla="*/ 48 w 54"/>
                  <a:gd name="T75" fmla="*/ 27 h 54"/>
                  <a:gd name="T76" fmla="*/ 48 w 54"/>
                  <a:gd name="T77" fmla="*/ 31 h 54"/>
                  <a:gd name="T78" fmla="*/ 46 w 54"/>
                  <a:gd name="T79" fmla="*/ 33 h 54"/>
                  <a:gd name="T80" fmla="*/ 46 w 54"/>
                  <a:gd name="T81" fmla="*/ 35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54"/>
                  <a:gd name="T125" fmla="*/ 54 w 54"/>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54">
                    <a:moveTo>
                      <a:pt x="46" y="35"/>
                    </a:moveTo>
                    <a:lnTo>
                      <a:pt x="52" y="35"/>
                    </a:lnTo>
                    <a:lnTo>
                      <a:pt x="54" y="33"/>
                    </a:lnTo>
                    <a:lnTo>
                      <a:pt x="54" y="31"/>
                    </a:lnTo>
                    <a:lnTo>
                      <a:pt x="54" y="29"/>
                    </a:lnTo>
                    <a:lnTo>
                      <a:pt x="54" y="27"/>
                    </a:lnTo>
                    <a:lnTo>
                      <a:pt x="54" y="21"/>
                    </a:lnTo>
                    <a:lnTo>
                      <a:pt x="52" y="16"/>
                    </a:lnTo>
                    <a:lnTo>
                      <a:pt x="50" y="12"/>
                    </a:lnTo>
                    <a:lnTo>
                      <a:pt x="46" y="8"/>
                    </a:lnTo>
                    <a:lnTo>
                      <a:pt x="43" y="4"/>
                    </a:lnTo>
                    <a:lnTo>
                      <a:pt x="37" y="2"/>
                    </a:lnTo>
                    <a:lnTo>
                      <a:pt x="33" y="0"/>
                    </a:lnTo>
                    <a:lnTo>
                      <a:pt x="27" y="0"/>
                    </a:lnTo>
                    <a:lnTo>
                      <a:pt x="22" y="0"/>
                    </a:lnTo>
                    <a:lnTo>
                      <a:pt x="18" y="2"/>
                    </a:lnTo>
                    <a:lnTo>
                      <a:pt x="12" y="4"/>
                    </a:lnTo>
                    <a:lnTo>
                      <a:pt x="8" y="8"/>
                    </a:lnTo>
                    <a:lnTo>
                      <a:pt x="6" y="12"/>
                    </a:lnTo>
                    <a:lnTo>
                      <a:pt x="2" y="16"/>
                    </a:lnTo>
                    <a:lnTo>
                      <a:pt x="0" y="21"/>
                    </a:lnTo>
                    <a:lnTo>
                      <a:pt x="0" y="27"/>
                    </a:lnTo>
                    <a:lnTo>
                      <a:pt x="0" y="33"/>
                    </a:lnTo>
                    <a:lnTo>
                      <a:pt x="2" y="37"/>
                    </a:lnTo>
                    <a:lnTo>
                      <a:pt x="6" y="43"/>
                    </a:lnTo>
                    <a:lnTo>
                      <a:pt x="8" y="46"/>
                    </a:lnTo>
                    <a:lnTo>
                      <a:pt x="12" y="48"/>
                    </a:lnTo>
                    <a:lnTo>
                      <a:pt x="18" y="52"/>
                    </a:lnTo>
                    <a:lnTo>
                      <a:pt x="22" y="52"/>
                    </a:lnTo>
                    <a:lnTo>
                      <a:pt x="27" y="54"/>
                    </a:lnTo>
                    <a:lnTo>
                      <a:pt x="29" y="54"/>
                    </a:lnTo>
                    <a:lnTo>
                      <a:pt x="29" y="48"/>
                    </a:lnTo>
                    <a:lnTo>
                      <a:pt x="27" y="48"/>
                    </a:lnTo>
                    <a:lnTo>
                      <a:pt x="23" y="46"/>
                    </a:lnTo>
                    <a:lnTo>
                      <a:pt x="20" y="46"/>
                    </a:lnTo>
                    <a:lnTo>
                      <a:pt x="16" y="44"/>
                    </a:lnTo>
                    <a:lnTo>
                      <a:pt x="12" y="41"/>
                    </a:lnTo>
                    <a:lnTo>
                      <a:pt x="10" y="39"/>
                    </a:lnTo>
                    <a:lnTo>
                      <a:pt x="8" y="35"/>
                    </a:lnTo>
                    <a:lnTo>
                      <a:pt x="6" y="31"/>
                    </a:lnTo>
                    <a:lnTo>
                      <a:pt x="6" y="27"/>
                    </a:lnTo>
                    <a:lnTo>
                      <a:pt x="6" y="23"/>
                    </a:lnTo>
                    <a:lnTo>
                      <a:pt x="8" y="19"/>
                    </a:lnTo>
                    <a:lnTo>
                      <a:pt x="10" y="16"/>
                    </a:lnTo>
                    <a:lnTo>
                      <a:pt x="12" y="12"/>
                    </a:lnTo>
                    <a:lnTo>
                      <a:pt x="16" y="10"/>
                    </a:lnTo>
                    <a:lnTo>
                      <a:pt x="20" y="8"/>
                    </a:lnTo>
                    <a:lnTo>
                      <a:pt x="23" y="6"/>
                    </a:lnTo>
                    <a:lnTo>
                      <a:pt x="27" y="6"/>
                    </a:lnTo>
                    <a:lnTo>
                      <a:pt x="31" y="6"/>
                    </a:lnTo>
                    <a:lnTo>
                      <a:pt x="35" y="8"/>
                    </a:lnTo>
                    <a:lnTo>
                      <a:pt x="39" y="10"/>
                    </a:lnTo>
                    <a:lnTo>
                      <a:pt x="43" y="12"/>
                    </a:lnTo>
                    <a:lnTo>
                      <a:pt x="45" y="16"/>
                    </a:lnTo>
                    <a:lnTo>
                      <a:pt x="46" y="19"/>
                    </a:lnTo>
                    <a:lnTo>
                      <a:pt x="48" y="23"/>
                    </a:lnTo>
                    <a:lnTo>
                      <a:pt x="48" y="27"/>
                    </a:lnTo>
                    <a:lnTo>
                      <a:pt x="48" y="29"/>
                    </a:lnTo>
                    <a:lnTo>
                      <a:pt x="48" y="31"/>
                    </a:lnTo>
                    <a:lnTo>
                      <a:pt x="46" y="33"/>
                    </a:lnTo>
                    <a:lnTo>
                      <a:pt x="46" y="35"/>
                    </a:lnTo>
                  </a:path>
                </a:pathLst>
              </a:custGeom>
              <a:noFill/>
              <a:ln w="317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86" name="Freeform 183"/>
              <p:cNvSpPr>
                <a:spLocks noEditPoints="1"/>
              </p:cNvSpPr>
              <p:nvPr/>
            </p:nvSpPr>
            <p:spPr bwMode="auto">
              <a:xfrm>
                <a:off x="1826" y="2935"/>
                <a:ext cx="130" cy="84"/>
              </a:xfrm>
              <a:custGeom>
                <a:avLst/>
                <a:gdLst>
                  <a:gd name="T0" fmla="*/ 63 w 130"/>
                  <a:gd name="T1" fmla="*/ 78 h 84"/>
                  <a:gd name="T2" fmla="*/ 71 w 130"/>
                  <a:gd name="T3" fmla="*/ 71 h 84"/>
                  <a:gd name="T4" fmla="*/ 75 w 130"/>
                  <a:gd name="T5" fmla="*/ 61 h 84"/>
                  <a:gd name="T6" fmla="*/ 73 w 130"/>
                  <a:gd name="T7" fmla="*/ 46 h 84"/>
                  <a:gd name="T8" fmla="*/ 63 w 130"/>
                  <a:gd name="T9" fmla="*/ 34 h 84"/>
                  <a:gd name="T10" fmla="*/ 48 w 130"/>
                  <a:gd name="T11" fmla="*/ 30 h 84"/>
                  <a:gd name="T12" fmla="*/ 42 w 130"/>
                  <a:gd name="T13" fmla="*/ 30 h 84"/>
                  <a:gd name="T14" fmla="*/ 38 w 130"/>
                  <a:gd name="T15" fmla="*/ 32 h 84"/>
                  <a:gd name="T16" fmla="*/ 40 w 130"/>
                  <a:gd name="T17" fmla="*/ 38 h 84"/>
                  <a:gd name="T18" fmla="*/ 44 w 130"/>
                  <a:gd name="T19" fmla="*/ 36 h 84"/>
                  <a:gd name="T20" fmla="*/ 46 w 130"/>
                  <a:gd name="T21" fmla="*/ 36 h 84"/>
                  <a:gd name="T22" fmla="*/ 52 w 130"/>
                  <a:gd name="T23" fmla="*/ 36 h 84"/>
                  <a:gd name="T24" fmla="*/ 63 w 130"/>
                  <a:gd name="T25" fmla="*/ 42 h 84"/>
                  <a:gd name="T26" fmla="*/ 69 w 130"/>
                  <a:gd name="T27" fmla="*/ 51 h 84"/>
                  <a:gd name="T28" fmla="*/ 67 w 130"/>
                  <a:gd name="T29" fmla="*/ 65 h 84"/>
                  <a:gd name="T30" fmla="*/ 59 w 130"/>
                  <a:gd name="T31" fmla="*/ 74 h 84"/>
                  <a:gd name="T32" fmla="*/ 48 w 130"/>
                  <a:gd name="T33" fmla="*/ 76 h 84"/>
                  <a:gd name="T34" fmla="*/ 38 w 130"/>
                  <a:gd name="T35" fmla="*/ 74 h 84"/>
                  <a:gd name="T36" fmla="*/ 30 w 130"/>
                  <a:gd name="T37" fmla="*/ 67 h 84"/>
                  <a:gd name="T38" fmla="*/ 23 w 130"/>
                  <a:gd name="T39" fmla="*/ 67 h 84"/>
                  <a:gd name="T40" fmla="*/ 28 w 130"/>
                  <a:gd name="T41" fmla="*/ 76 h 84"/>
                  <a:gd name="T42" fmla="*/ 40 w 130"/>
                  <a:gd name="T43" fmla="*/ 82 h 84"/>
                  <a:gd name="T44" fmla="*/ 48 w 130"/>
                  <a:gd name="T45" fmla="*/ 84 h 84"/>
                  <a:gd name="T46" fmla="*/ 48 w 130"/>
                  <a:gd name="T47" fmla="*/ 84 h 84"/>
                  <a:gd name="T48" fmla="*/ 50 w 130"/>
                  <a:gd name="T49" fmla="*/ 84 h 84"/>
                  <a:gd name="T50" fmla="*/ 0 w 130"/>
                  <a:gd name="T51" fmla="*/ 1 h 84"/>
                  <a:gd name="T52" fmla="*/ 13 w 130"/>
                  <a:gd name="T53" fmla="*/ 7 h 84"/>
                  <a:gd name="T54" fmla="*/ 13 w 130"/>
                  <a:gd name="T55" fmla="*/ 7 h 84"/>
                  <a:gd name="T56" fmla="*/ 15 w 130"/>
                  <a:gd name="T57" fmla="*/ 9 h 84"/>
                  <a:gd name="T58" fmla="*/ 13 w 130"/>
                  <a:gd name="T59" fmla="*/ 11 h 84"/>
                  <a:gd name="T60" fmla="*/ 11 w 130"/>
                  <a:gd name="T61" fmla="*/ 13 h 84"/>
                  <a:gd name="T62" fmla="*/ 19 w 130"/>
                  <a:gd name="T63" fmla="*/ 13 h 84"/>
                  <a:gd name="T64" fmla="*/ 40 w 130"/>
                  <a:gd name="T65" fmla="*/ 13 h 84"/>
                  <a:gd name="T66" fmla="*/ 61 w 130"/>
                  <a:gd name="T67" fmla="*/ 15 h 84"/>
                  <a:gd name="T68" fmla="*/ 84 w 130"/>
                  <a:gd name="T69" fmla="*/ 19 h 84"/>
                  <a:gd name="T70" fmla="*/ 105 w 130"/>
                  <a:gd name="T71" fmla="*/ 26 h 84"/>
                  <a:gd name="T72" fmla="*/ 126 w 130"/>
                  <a:gd name="T73" fmla="*/ 36 h 84"/>
                  <a:gd name="T74" fmla="*/ 121 w 130"/>
                  <a:gd name="T75" fmla="*/ 28 h 84"/>
                  <a:gd name="T76" fmla="*/ 105 w 130"/>
                  <a:gd name="T77" fmla="*/ 21 h 84"/>
                  <a:gd name="T78" fmla="*/ 88 w 130"/>
                  <a:gd name="T79" fmla="*/ 15 h 84"/>
                  <a:gd name="T80" fmla="*/ 82 w 130"/>
                  <a:gd name="T81" fmla="*/ 13 h 84"/>
                  <a:gd name="T82" fmla="*/ 75 w 130"/>
                  <a:gd name="T83" fmla="*/ 11 h 84"/>
                  <a:gd name="T84" fmla="*/ 63 w 130"/>
                  <a:gd name="T85" fmla="*/ 11 h 84"/>
                  <a:gd name="T86" fmla="*/ 44 w 130"/>
                  <a:gd name="T87" fmla="*/ 9 h 84"/>
                  <a:gd name="T88" fmla="*/ 25 w 130"/>
                  <a:gd name="T89" fmla="*/ 5 h 84"/>
                  <a:gd name="T90" fmla="*/ 15 w 130"/>
                  <a:gd name="T91" fmla="*/ 3 h 84"/>
                  <a:gd name="T92" fmla="*/ 13 w 130"/>
                  <a:gd name="T93" fmla="*/ 1 h 84"/>
                  <a:gd name="T94" fmla="*/ 9 w 130"/>
                  <a:gd name="T95" fmla="*/ 0 h 8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0"/>
                  <a:gd name="T145" fmla="*/ 0 h 84"/>
                  <a:gd name="T146" fmla="*/ 130 w 130"/>
                  <a:gd name="T147" fmla="*/ 84 h 8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0" h="84">
                    <a:moveTo>
                      <a:pt x="50" y="84"/>
                    </a:moveTo>
                    <a:lnTo>
                      <a:pt x="59" y="80"/>
                    </a:lnTo>
                    <a:lnTo>
                      <a:pt x="63" y="78"/>
                    </a:lnTo>
                    <a:lnTo>
                      <a:pt x="65" y="76"/>
                    </a:lnTo>
                    <a:lnTo>
                      <a:pt x="69" y="74"/>
                    </a:lnTo>
                    <a:lnTo>
                      <a:pt x="71" y="71"/>
                    </a:lnTo>
                    <a:lnTo>
                      <a:pt x="73" y="67"/>
                    </a:lnTo>
                    <a:lnTo>
                      <a:pt x="73" y="65"/>
                    </a:lnTo>
                    <a:lnTo>
                      <a:pt x="75" y="61"/>
                    </a:lnTo>
                    <a:lnTo>
                      <a:pt x="75" y="57"/>
                    </a:lnTo>
                    <a:lnTo>
                      <a:pt x="75" y="51"/>
                    </a:lnTo>
                    <a:lnTo>
                      <a:pt x="73" y="46"/>
                    </a:lnTo>
                    <a:lnTo>
                      <a:pt x="71" y="42"/>
                    </a:lnTo>
                    <a:lnTo>
                      <a:pt x="67" y="38"/>
                    </a:lnTo>
                    <a:lnTo>
                      <a:pt x="63" y="34"/>
                    </a:lnTo>
                    <a:lnTo>
                      <a:pt x="57" y="32"/>
                    </a:lnTo>
                    <a:lnTo>
                      <a:pt x="53" y="30"/>
                    </a:lnTo>
                    <a:lnTo>
                      <a:pt x="48" y="30"/>
                    </a:lnTo>
                    <a:lnTo>
                      <a:pt x="46" y="30"/>
                    </a:lnTo>
                    <a:lnTo>
                      <a:pt x="44" y="30"/>
                    </a:lnTo>
                    <a:lnTo>
                      <a:pt x="42" y="30"/>
                    </a:lnTo>
                    <a:lnTo>
                      <a:pt x="40" y="30"/>
                    </a:lnTo>
                    <a:lnTo>
                      <a:pt x="38" y="30"/>
                    </a:lnTo>
                    <a:lnTo>
                      <a:pt x="38" y="32"/>
                    </a:lnTo>
                    <a:lnTo>
                      <a:pt x="36" y="32"/>
                    </a:lnTo>
                    <a:lnTo>
                      <a:pt x="34" y="34"/>
                    </a:lnTo>
                    <a:lnTo>
                      <a:pt x="40" y="38"/>
                    </a:lnTo>
                    <a:lnTo>
                      <a:pt x="42" y="36"/>
                    </a:lnTo>
                    <a:lnTo>
                      <a:pt x="44" y="36"/>
                    </a:lnTo>
                    <a:lnTo>
                      <a:pt x="46" y="36"/>
                    </a:lnTo>
                    <a:lnTo>
                      <a:pt x="48" y="36"/>
                    </a:lnTo>
                    <a:lnTo>
                      <a:pt x="52" y="36"/>
                    </a:lnTo>
                    <a:lnTo>
                      <a:pt x="55" y="38"/>
                    </a:lnTo>
                    <a:lnTo>
                      <a:pt x="59" y="40"/>
                    </a:lnTo>
                    <a:lnTo>
                      <a:pt x="63" y="42"/>
                    </a:lnTo>
                    <a:lnTo>
                      <a:pt x="65" y="46"/>
                    </a:lnTo>
                    <a:lnTo>
                      <a:pt x="67" y="47"/>
                    </a:lnTo>
                    <a:lnTo>
                      <a:pt x="69" y="51"/>
                    </a:lnTo>
                    <a:lnTo>
                      <a:pt x="69" y="57"/>
                    </a:lnTo>
                    <a:lnTo>
                      <a:pt x="69" y="61"/>
                    </a:lnTo>
                    <a:lnTo>
                      <a:pt x="67" y="65"/>
                    </a:lnTo>
                    <a:lnTo>
                      <a:pt x="65" y="69"/>
                    </a:lnTo>
                    <a:lnTo>
                      <a:pt x="63" y="71"/>
                    </a:lnTo>
                    <a:lnTo>
                      <a:pt x="59" y="74"/>
                    </a:lnTo>
                    <a:lnTo>
                      <a:pt x="55" y="76"/>
                    </a:lnTo>
                    <a:lnTo>
                      <a:pt x="52" y="76"/>
                    </a:lnTo>
                    <a:lnTo>
                      <a:pt x="48" y="76"/>
                    </a:lnTo>
                    <a:lnTo>
                      <a:pt x="44" y="76"/>
                    </a:lnTo>
                    <a:lnTo>
                      <a:pt x="40" y="76"/>
                    </a:lnTo>
                    <a:lnTo>
                      <a:pt x="38" y="74"/>
                    </a:lnTo>
                    <a:lnTo>
                      <a:pt x="34" y="72"/>
                    </a:lnTo>
                    <a:lnTo>
                      <a:pt x="32" y="71"/>
                    </a:lnTo>
                    <a:lnTo>
                      <a:pt x="30" y="67"/>
                    </a:lnTo>
                    <a:lnTo>
                      <a:pt x="28" y="65"/>
                    </a:lnTo>
                    <a:lnTo>
                      <a:pt x="27" y="61"/>
                    </a:lnTo>
                    <a:lnTo>
                      <a:pt x="23" y="67"/>
                    </a:lnTo>
                    <a:lnTo>
                      <a:pt x="25" y="71"/>
                    </a:lnTo>
                    <a:lnTo>
                      <a:pt x="27" y="72"/>
                    </a:lnTo>
                    <a:lnTo>
                      <a:pt x="28" y="76"/>
                    </a:lnTo>
                    <a:lnTo>
                      <a:pt x="32" y="78"/>
                    </a:lnTo>
                    <a:lnTo>
                      <a:pt x="36" y="80"/>
                    </a:lnTo>
                    <a:lnTo>
                      <a:pt x="40" y="82"/>
                    </a:lnTo>
                    <a:lnTo>
                      <a:pt x="44" y="82"/>
                    </a:lnTo>
                    <a:lnTo>
                      <a:pt x="48" y="84"/>
                    </a:lnTo>
                    <a:lnTo>
                      <a:pt x="50" y="84"/>
                    </a:lnTo>
                    <a:close/>
                    <a:moveTo>
                      <a:pt x="9" y="0"/>
                    </a:moveTo>
                    <a:lnTo>
                      <a:pt x="0" y="1"/>
                    </a:lnTo>
                    <a:lnTo>
                      <a:pt x="11" y="5"/>
                    </a:lnTo>
                    <a:lnTo>
                      <a:pt x="11" y="7"/>
                    </a:lnTo>
                    <a:lnTo>
                      <a:pt x="13" y="7"/>
                    </a:lnTo>
                    <a:lnTo>
                      <a:pt x="15" y="9"/>
                    </a:lnTo>
                    <a:lnTo>
                      <a:pt x="13" y="11"/>
                    </a:lnTo>
                    <a:lnTo>
                      <a:pt x="11" y="11"/>
                    </a:lnTo>
                    <a:lnTo>
                      <a:pt x="11" y="13"/>
                    </a:lnTo>
                    <a:lnTo>
                      <a:pt x="13" y="13"/>
                    </a:lnTo>
                    <a:lnTo>
                      <a:pt x="19" y="13"/>
                    </a:lnTo>
                    <a:lnTo>
                      <a:pt x="27" y="13"/>
                    </a:lnTo>
                    <a:lnTo>
                      <a:pt x="32" y="13"/>
                    </a:lnTo>
                    <a:lnTo>
                      <a:pt x="40" y="13"/>
                    </a:lnTo>
                    <a:lnTo>
                      <a:pt x="48" y="15"/>
                    </a:lnTo>
                    <a:lnTo>
                      <a:pt x="53" y="15"/>
                    </a:lnTo>
                    <a:lnTo>
                      <a:pt x="61" y="15"/>
                    </a:lnTo>
                    <a:lnTo>
                      <a:pt x="69" y="15"/>
                    </a:lnTo>
                    <a:lnTo>
                      <a:pt x="76" y="17"/>
                    </a:lnTo>
                    <a:lnTo>
                      <a:pt x="84" y="19"/>
                    </a:lnTo>
                    <a:lnTo>
                      <a:pt x="92" y="21"/>
                    </a:lnTo>
                    <a:lnTo>
                      <a:pt x="99" y="23"/>
                    </a:lnTo>
                    <a:lnTo>
                      <a:pt x="105" y="26"/>
                    </a:lnTo>
                    <a:lnTo>
                      <a:pt x="113" y="28"/>
                    </a:lnTo>
                    <a:lnTo>
                      <a:pt x="121" y="32"/>
                    </a:lnTo>
                    <a:lnTo>
                      <a:pt x="126" y="36"/>
                    </a:lnTo>
                    <a:lnTo>
                      <a:pt x="130" y="34"/>
                    </a:lnTo>
                    <a:lnTo>
                      <a:pt x="126" y="32"/>
                    </a:lnTo>
                    <a:lnTo>
                      <a:pt x="121" y="28"/>
                    </a:lnTo>
                    <a:lnTo>
                      <a:pt x="115" y="26"/>
                    </a:lnTo>
                    <a:lnTo>
                      <a:pt x="111" y="24"/>
                    </a:lnTo>
                    <a:lnTo>
                      <a:pt x="105" y="21"/>
                    </a:lnTo>
                    <a:lnTo>
                      <a:pt x="99" y="19"/>
                    </a:lnTo>
                    <a:lnTo>
                      <a:pt x="94" y="17"/>
                    </a:lnTo>
                    <a:lnTo>
                      <a:pt x="88" y="15"/>
                    </a:lnTo>
                    <a:lnTo>
                      <a:pt x="86" y="15"/>
                    </a:lnTo>
                    <a:lnTo>
                      <a:pt x="84" y="15"/>
                    </a:lnTo>
                    <a:lnTo>
                      <a:pt x="82" y="13"/>
                    </a:lnTo>
                    <a:lnTo>
                      <a:pt x="78" y="13"/>
                    </a:lnTo>
                    <a:lnTo>
                      <a:pt x="76" y="13"/>
                    </a:lnTo>
                    <a:lnTo>
                      <a:pt x="75" y="11"/>
                    </a:lnTo>
                    <a:lnTo>
                      <a:pt x="73" y="11"/>
                    </a:lnTo>
                    <a:lnTo>
                      <a:pt x="69" y="11"/>
                    </a:lnTo>
                    <a:lnTo>
                      <a:pt x="63" y="11"/>
                    </a:lnTo>
                    <a:lnTo>
                      <a:pt x="55" y="9"/>
                    </a:lnTo>
                    <a:lnTo>
                      <a:pt x="50" y="9"/>
                    </a:lnTo>
                    <a:lnTo>
                      <a:pt x="44" y="9"/>
                    </a:lnTo>
                    <a:lnTo>
                      <a:pt x="36" y="7"/>
                    </a:lnTo>
                    <a:lnTo>
                      <a:pt x="30" y="7"/>
                    </a:lnTo>
                    <a:lnTo>
                      <a:pt x="25" y="5"/>
                    </a:lnTo>
                    <a:lnTo>
                      <a:pt x="19" y="3"/>
                    </a:lnTo>
                    <a:lnTo>
                      <a:pt x="17" y="3"/>
                    </a:lnTo>
                    <a:lnTo>
                      <a:pt x="15" y="3"/>
                    </a:lnTo>
                    <a:lnTo>
                      <a:pt x="15" y="1"/>
                    </a:lnTo>
                    <a:lnTo>
                      <a:pt x="13" y="1"/>
                    </a:lnTo>
                    <a:lnTo>
                      <a:pt x="11" y="1"/>
                    </a:lnTo>
                    <a:lnTo>
                      <a:pt x="11" y="0"/>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287" name="Freeform 184"/>
              <p:cNvSpPr>
                <a:spLocks/>
              </p:cNvSpPr>
              <p:nvPr/>
            </p:nvSpPr>
            <p:spPr bwMode="auto">
              <a:xfrm>
                <a:off x="1849" y="2965"/>
                <a:ext cx="52" cy="54"/>
              </a:xfrm>
              <a:custGeom>
                <a:avLst/>
                <a:gdLst>
                  <a:gd name="T0" fmla="*/ 36 w 52"/>
                  <a:gd name="T1" fmla="*/ 50 h 54"/>
                  <a:gd name="T2" fmla="*/ 42 w 52"/>
                  <a:gd name="T3" fmla="*/ 46 h 54"/>
                  <a:gd name="T4" fmla="*/ 48 w 52"/>
                  <a:gd name="T5" fmla="*/ 41 h 54"/>
                  <a:gd name="T6" fmla="*/ 50 w 52"/>
                  <a:gd name="T7" fmla="*/ 35 h 54"/>
                  <a:gd name="T8" fmla="*/ 52 w 52"/>
                  <a:gd name="T9" fmla="*/ 27 h 54"/>
                  <a:gd name="T10" fmla="*/ 50 w 52"/>
                  <a:gd name="T11" fmla="*/ 16 h 54"/>
                  <a:gd name="T12" fmla="*/ 44 w 52"/>
                  <a:gd name="T13" fmla="*/ 8 h 54"/>
                  <a:gd name="T14" fmla="*/ 34 w 52"/>
                  <a:gd name="T15" fmla="*/ 2 h 54"/>
                  <a:gd name="T16" fmla="*/ 25 w 52"/>
                  <a:gd name="T17" fmla="*/ 0 h 54"/>
                  <a:gd name="T18" fmla="*/ 21 w 52"/>
                  <a:gd name="T19" fmla="*/ 0 h 54"/>
                  <a:gd name="T20" fmla="*/ 17 w 52"/>
                  <a:gd name="T21" fmla="*/ 0 h 54"/>
                  <a:gd name="T22" fmla="*/ 15 w 52"/>
                  <a:gd name="T23" fmla="*/ 2 h 54"/>
                  <a:gd name="T24" fmla="*/ 11 w 52"/>
                  <a:gd name="T25" fmla="*/ 4 h 54"/>
                  <a:gd name="T26" fmla="*/ 19 w 52"/>
                  <a:gd name="T27" fmla="*/ 6 h 54"/>
                  <a:gd name="T28" fmla="*/ 21 w 52"/>
                  <a:gd name="T29" fmla="*/ 6 h 54"/>
                  <a:gd name="T30" fmla="*/ 21 w 52"/>
                  <a:gd name="T31" fmla="*/ 6 h 54"/>
                  <a:gd name="T32" fmla="*/ 23 w 52"/>
                  <a:gd name="T33" fmla="*/ 6 h 54"/>
                  <a:gd name="T34" fmla="*/ 29 w 52"/>
                  <a:gd name="T35" fmla="*/ 6 h 54"/>
                  <a:gd name="T36" fmla="*/ 36 w 52"/>
                  <a:gd name="T37" fmla="*/ 10 h 54"/>
                  <a:gd name="T38" fmla="*/ 42 w 52"/>
                  <a:gd name="T39" fmla="*/ 16 h 54"/>
                  <a:gd name="T40" fmla="*/ 46 w 52"/>
                  <a:gd name="T41" fmla="*/ 21 h 54"/>
                  <a:gd name="T42" fmla="*/ 46 w 52"/>
                  <a:gd name="T43" fmla="*/ 31 h 54"/>
                  <a:gd name="T44" fmla="*/ 42 w 52"/>
                  <a:gd name="T45" fmla="*/ 39 h 54"/>
                  <a:gd name="T46" fmla="*/ 36 w 52"/>
                  <a:gd name="T47" fmla="*/ 44 h 54"/>
                  <a:gd name="T48" fmla="*/ 29 w 52"/>
                  <a:gd name="T49" fmla="*/ 46 h 54"/>
                  <a:gd name="T50" fmla="*/ 21 w 52"/>
                  <a:gd name="T51" fmla="*/ 46 h 54"/>
                  <a:gd name="T52" fmla="*/ 15 w 52"/>
                  <a:gd name="T53" fmla="*/ 44 h 54"/>
                  <a:gd name="T54" fmla="*/ 9 w 52"/>
                  <a:gd name="T55" fmla="*/ 41 h 54"/>
                  <a:gd name="T56" fmla="*/ 5 w 52"/>
                  <a:gd name="T57" fmla="*/ 35 h 54"/>
                  <a:gd name="T58" fmla="*/ 0 w 52"/>
                  <a:gd name="T59" fmla="*/ 37 h 54"/>
                  <a:gd name="T60" fmla="*/ 4 w 52"/>
                  <a:gd name="T61" fmla="*/ 42 h 54"/>
                  <a:gd name="T62" fmla="*/ 9 w 52"/>
                  <a:gd name="T63" fmla="*/ 48 h 54"/>
                  <a:gd name="T64" fmla="*/ 17 w 52"/>
                  <a:gd name="T65" fmla="*/ 52 h 54"/>
                  <a:gd name="T66" fmla="*/ 25 w 52"/>
                  <a:gd name="T67" fmla="*/ 54 h 54"/>
                  <a:gd name="T68" fmla="*/ 25 w 52"/>
                  <a:gd name="T69" fmla="*/ 54 h 54"/>
                  <a:gd name="T70" fmla="*/ 25 w 52"/>
                  <a:gd name="T71" fmla="*/ 54 h 54"/>
                  <a:gd name="T72" fmla="*/ 27 w 52"/>
                  <a:gd name="T73" fmla="*/ 54 h 54"/>
                  <a:gd name="T74" fmla="*/ 27 w 52"/>
                  <a:gd name="T75" fmla="*/ 54 h 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2"/>
                  <a:gd name="T115" fmla="*/ 0 h 54"/>
                  <a:gd name="T116" fmla="*/ 52 w 52"/>
                  <a:gd name="T117" fmla="*/ 54 h 5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2" h="54">
                    <a:moveTo>
                      <a:pt x="27" y="54"/>
                    </a:moveTo>
                    <a:lnTo>
                      <a:pt x="36" y="50"/>
                    </a:lnTo>
                    <a:lnTo>
                      <a:pt x="40" y="48"/>
                    </a:lnTo>
                    <a:lnTo>
                      <a:pt x="42" y="46"/>
                    </a:lnTo>
                    <a:lnTo>
                      <a:pt x="46" y="44"/>
                    </a:lnTo>
                    <a:lnTo>
                      <a:pt x="48" y="41"/>
                    </a:lnTo>
                    <a:lnTo>
                      <a:pt x="50" y="37"/>
                    </a:lnTo>
                    <a:lnTo>
                      <a:pt x="50" y="35"/>
                    </a:lnTo>
                    <a:lnTo>
                      <a:pt x="52" y="31"/>
                    </a:lnTo>
                    <a:lnTo>
                      <a:pt x="52" y="27"/>
                    </a:lnTo>
                    <a:lnTo>
                      <a:pt x="52" y="21"/>
                    </a:lnTo>
                    <a:lnTo>
                      <a:pt x="50" y="16"/>
                    </a:lnTo>
                    <a:lnTo>
                      <a:pt x="48" y="12"/>
                    </a:lnTo>
                    <a:lnTo>
                      <a:pt x="44" y="8"/>
                    </a:lnTo>
                    <a:lnTo>
                      <a:pt x="40" y="4"/>
                    </a:lnTo>
                    <a:lnTo>
                      <a:pt x="34" y="2"/>
                    </a:lnTo>
                    <a:lnTo>
                      <a:pt x="30" y="0"/>
                    </a:lnTo>
                    <a:lnTo>
                      <a:pt x="25" y="0"/>
                    </a:lnTo>
                    <a:lnTo>
                      <a:pt x="23" y="0"/>
                    </a:lnTo>
                    <a:lnTo>
                      <a:pt x="21" y="0"/>
                    </a:lnTo>
                    <a:lnTo>
                      <a:pt x="19" y="0"/>
                    </a:lnTo>
                    <a:lnTo>
                      <a:pt x="17" y="0"/>
                    </a:lnTo>
                    <a:lnTo>
                      <a:pt x="15" y="0"/>
                    </a:lnTo>
                    <a:lnTo>
                      <a:pt x="15" y="2"/>
                    </a:lnTo>
                    <a:lnTo>
                      <a:pt x="13" y="2"/>
                    </a:lnTo>
                    <a:lnTo>
                      <a:pt x="11" y="4"/>
                    </a:lnTo>
                    <a:lnTo>
                      <a:pt x="17" y="8"/>
                    </a:lnTo>
                    <a:lnTo>
                      <a:pt x="19" y="6"/>
                    </a:lnTo>
                    <a:lnTo>
                      <a:pt x="21" y="6"/>
                    </a:lnTo>
                    <a:lnTo>
                      <a:pt x="23" y="6"/>
                    </a:lnTo>
                    <a:lnTo>
                      <a:pt x="25" y="6"/>
                    </a:lnTo>
                    <a:lnTo>
                      <a:pt x="29" y="6"/>
                    </a:lnTo>
                    <a:lnTo>
                      <a:pt x="32" y="8"/>
                    </a:lnTo>
                    <a:lnTo>
                      <a:pt x="36" y="10"/>
                    </a:lnTo>
                    <a:lnTo>
                      <a:pt x="40" y="12"/>
                    </a:lnTo>
                    <a:lnTo>
                      <a:pt x="42" y="16"/>
                    </a:lnTo>
                    <a:lnTo>
                      <a:pt x="44" y="17"/>
                    </a:lnTo>
                    <a:lnTo>
                      <a:pt x="46" y="21"/>
                    </a:lnTo>
                    <a:lnTo>
                      <a:pt x="46" y="27"/>
                    </a:lnTo>
                    <a:lnTo>
                      <a:pt x="46" y="31"/>
                    </a:lnTo>
                    <a:lnTo>
                      <a:pt x="44" y="35"/>
                    </a:lnTo>
                    <a:lnTo>
                      <a:pt x="42" y="39"/>
                    </a:lnTo>
                    <a:lnTo>
                      <a:pt x="40" y="41"/>
                    </a:lnTo>
                    <a:lnTo>
                      <a:pt x="36" y="44"/>
                    </a:lnTo>
                    <a:lnTo>
                      <a:pt x="32" y="46"/>
                    </a:lnTo>
                    <a:lnTo>
                      <a:pt x="29" y="46"/>
                    </a:lnTo>
                    <a:lnTo>
                      <a:pt x="25" y="46"/>
                    </a:lnTo>
                    <a:lnTo>
                      <a:pt x="21" y="46"/>
                    </a:lnTo>
                    <a:lnTo>
                      <a:pt x="17" y="46"/>
                    </a:lnTo>
                    <a:lnTo>
                      <a:pt x="15" y="44"/>
                    </a:lnTo>
                    <a:lnTo>
                      <a:pt x="11" y="42"/>
                    </a:lnTo>
                    <a:lnTo>
                      <a:pt x="9" y="41"/>
                    </a:lnTo>
                    <a:lnTo>
                      <a:pt x="7" y="37"/>
                    </a:lnTo>
                    <a:lnTo>
                      <a:pt x="5" y="35"/>
                    </a:lnTo>
                    <a:lnTo>
                      <a:pt x="4" y="31"/>
                    </a:lnTo>
                    <a:lnTo>
                      <a:pt x="0" y="37"/>
                    </a:lnTo>
                    <a:lnTo>
                      <a:pt x="2" y="41"/>
                    </a:lnTo>
                    <a:lnTo>
                      <a:pt x="4" y="42"/>
                    </a:lnTo>
                    <a:lnTo>
                      <a:pt x="5" y="46"/>
                    </a:lnTo>
                    <a:lnTo>
                      <a:pt x="9" y="48"/>
                    </a:lnTo>
                    <a:lnTo>
                      <a:pt x="13" y="50"/>
                    </a:lnTo>
                    <a:lnTo>
                      <a:pt x="17" y="52"/>
                    </a:lnTo>
                    <a:lnTo>
                      <a:pt x="21" y="52"/>
                    </a:lnTo>
                    <a:lnTo>
                      <a:pt x="25" y="54"/>
                    </a:lnTo>
                    <a:lnTo>
                      <a:pt x="27" y="54"/>
                    </a:lnTo>
                  </a:path>
                </a:pathLst>
              </a:custGeom>
              <a:noFill/>
              <a:ln w="317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88" name="Freeform 185"/>
              <p:cNvSpPr>
                <a:spLocks/>
              </p:cNvSpPr>
              <p:nvPr/>
            </p:nvSpPr>
            <p:spPr bwMode="auto">
              <a:xfrm>
                <a:off x="1826" y="2935"/>
                <a:ext cx="130" cy="36"/>
              </a:xfrm>
              <a:custGeom>
                <a:avLst/>
                <a:gdLst>
                  <a:gd name="T0" fmla="*/ 0 w 130"/>
                  <a:gd name="T1" fmla="*/ 1 h 36"/>
                  <a:gd name="T2" fmla="*/ 11 w 130"/>
                  <a:gd name="T3" fmla="*/ 7 h 36"/>
                  <a:gd name="T4" fmla="*/ 13 w 130"/>
                  <a:gd name="T5" fmla="*/ 7 h 36"/>
                  <a:gd name="T6" fmla="*/ 13 w 130"/>
                  <a:gd name="T7" fmla="*/ 7 h 36"/>
                  <a:gd name="T8" fmla="*/ 15 w 130"/>
                  <a:gd name="T9" fmla="*/ 9 h 36"/>
                  <a:gd name="T10" fmla="*/ 15 w 130"/>
                  <a:gd name="T11" fmla="*/ 9 h 36"/>
                  <a:gd name="T12" fmla="*/ 13 w 130"/>
                  <a:gd name="T13" fmla="*/ 11 h 36"/>
                  <a:gd name="T14" fmla="*/ 11 w 130"/>
                  <a:gd name="T15" fmla="*/ 11 h 36"/>
                  <a:gd name="T16" fmla="*/ 11 w 130"/>
                  <a:gd name="T17" fmla="*/ 13 h 36"/>
                  <a:gd name="T18" fmla="*/ 19 w 130"/>
                  <a:gd name="T19" fmla="*/ 13 h 36"/>
                  <a:gd name="T20" fmla="*/ 32 w 130"/>
                  <a:gd name="T21" fmla="*/ 13 h 36"/>
                  <a:gd name="T22" fmla="*/ 48 w 130"/>
                  <a:gd name="T23" fmla="*/ 15 h 36"/>
                  <a:gd name="T24" fmla="*/ 61 w 130"/>
                  <a:gd name="T25" fmla="*/ 15 h 36"/>
                  <a:gd name="T26" fmla="*/ 76 w 130"/>
                  <a:gd name="T27" fmla="*/ 17 h 36"/>
                  <a:gd name="T28" fmla="*/ 92 w 130"/>
                  <a:gd name="T29" fmla="*/ 21 h 36"/>
                  <a:gd name="T30" fmla="*/ 105 w 130"/>
                  <a:gd name="T31" fmla="*/ 26 h 36"/>
                  <a:gd name="T32" fmla="*/ 121 w 130"/>
                  <a:gd name="T33" fmla="*/ 32 h 36"/>
                  <a:gd name="T34" fmla="*/ 130 w 130"/>
                  <a:gd name="T35" fmla="*/ 34 h 36"/>
                  <a:gd name="T36" fmla="*/ 121 w 130"/>
                  <a:gd name="T37" fmla="*/ 28 h 36"/>
                  <a:gd name="T38" fmla="*/ 111 w 130"/>
                  <a:gd name="T39" fmla="*/ 24 h 36"/>
                  <a:gd name="T40" fmla="*/ 99 w 130"/>
                  <a:gd name="T41" fmla="*/ 19 h 36"/>
                  <a:gd name="T42" fmla="*/ 88 w 130"/>
                  <a:gd name="T43" fmla="*/ 15 h 36"/>
                  <a:gd name="T44" fmla="*/ 84 w 130"/>
                  <a:gd name="T45" fmla="*/ 15 h 36"/>
                  <a:gd name="T46" fmla="*/ 78 w 130"/>
                  <a:gd name="T47" fmla="*/ 13 h 36"/>
                  <a:gd name="T48" fmla="*/ 75 w 130"/>
                  <a:gd name="T49" fmla="*/ 11 h 36"/>
                  <a:gd name="T50" fmla="*/ 69 w 130"/>
                  <a:gd name="T51" fmla="*/ 11 h 36"/>
                  <a:gd name="T52" fmla="*/ 55 w 130"/>
                  <a:gd name="T53" fmla="*/ 9 h 36"/>
                  <a:gd name="T54" fmla="*/ 44 w 130"/>
                  <a:gd name="T55" fmla="*/ 9 h 36"/>
                  <a:gd name="T56" fmla="*/ 30 w 130"/>
                  <a:gd name="T57" fmla="*/ 7 h 36"/>
                  <a:gd name="T58" fmla="*/ 19 w 130"/>
                  <a:gd name="T59" fmla="*/ 3 h 36"/>
                  <a:gd name="T60" fmla="*/ 15 w 130"/>
                  <a:gd name="T61" fmla="*/ 3 h 36"/>
                  <a:gd name="T62" fmla="*/ 13 w 130"/>
                  <a:gd name="T63" fmla="*/ 1 h 36"/>
                  <a:gd name="T64" fmla="*/ 11 w 130"/>
                  <a:gd name="T65" fmla="*/ 1 h 36"/>
                  <a:gd name="T66" fmla="*/ 9 w 130"/>
                  <a:gd name="T67" fmla="*/ 0 h 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0"/>
                  <a:gd name="T103" fmla="*/ 0 h 36"/>
                  <a:gd name="T104" fmla="*/ 130 w 130"/>
                  <a:gd name="T105" fmla="*/ 36 h 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0" h="36">
                    <a:moveTo>
                      <a:pt x="9" y="0"/>
                    </a:moveTo>
                    <a:lnTo>
                      <a:pt x="0" y="1"/>
                    </a:lnTo>
                    <a:lnTo>
                      <a:pt x="11" y="5"/>
                    </a:lnTo>
                    <a:lnTo>
                      <a:pt x="11" y="7"/>
                    </a:lnTo>
                    <a:lnTo>
                      <a:pt x="13" y="7"/>
                    </a:lnTo>
                    <a:lnTo>
                      <a:pt x="15" y="9"/>
                    </a:lnTo>
                    <a:lnTo>
                      <a:pt x="13" y="11"/>
                    </a:lnTo>
                    <a:lnTo>
                      <a:pt x="11" y="11"/>
                    </a:lnTo>
                    <a:lnTo>
                      <a:pt x="11" y="13"/>
                    </a:lnTo>
                    <a:lnTo>
                      <a:pt x="13" y="13"/>
                    </a:lnTo>
                    <a:lnTo>
                      <a:pt x="19" y="13"/>
                    </a:lnTo>
                    <a:lnTo>
                      <a:pt x="27" y="13"/>
                    </a:lnTo>
                    <a:lnTo>
                      <a:pt x="32" y="13"/>
                    </a:lnTo>
                    <a:lnTo>
                      <a:pt x="40" y="13"/>
                    </a:lnTo>
                    <a:lnTo>
                      <a:pt x="48" y="15"/>
                    </a:lnTo>
                    <a:lnTo>
                      <a:pt x="53" y="15"/>
                    </a:lnTo>
                    <a:lnTo>
                      <a:pt x="61" y="15"/>
                    </a:lnTo>
                    <a:lnTo>
                      <a:pt x="69" y="15"/>
                    </a:lnTo>
                    <a:lnTo>
                      <a:pt x="76" y="17"/>
                    </a:lnTo>
                    <a:lnTo>
                      <a:pt x="84" y="19"/>
                    </a:lnTo>
                    <a:lnTo>
                      <a:pt x="92" y="21"/>
                    </a:lnTo>
                    <a:lnTo>
                      <a:pt x="99" y="23"/>
                    </a:lnTo>
                    <a:lnTo>
                      <a:pt x="105" y="26"/>
                    </a:lnTo>
                    <a:lnTo>
                      <a:pt x="113" y="28"/>
                    </a:lnTo>
                    <a:lnTo>
                      <a:pt x="121" y="32"/>
                    </a:lnTo>
                    <a:lnTo>
                      <a:pt x="126" y="36"/>
                    </a:lnTo>
                    <a:lnTo>
                      <a:pt x="130" y="34"/>
                    </a:lnTo>
                    <a:lnTo>
                      <a:pt x="126" y="32"/>
                    </a:lnTo>
                    <a:lnTo>
                      <a:pt x="121" y="28"/>
                    </a:lnTo>
                    <a:lnTo>
                      <a:pt x="115" y="26"/>
                    </a:lnTo>
                    <a:lnTo>
                      <a:pt x="111" y="24"/>
                    </a:lnTo>
                    <a:lnTo>
                      <a:pt x="105" y="21"/>
                    </a:lnTo>
                    <a:lnTo>
                      <a:pt x="99" y="19"/>
                    </a:lnTo>
                    <a:lnTo>
                      <a:pt x="94" y="17"/>
                    </a:lnTo>
                    <a:lnTo>
                      <a:pt x="88" y="15"/>
                    </a:lnTo>
                    <a:lnTo>
                      <a:pt x="86" y="15"/>
                    </a:lnTo>
                    <a:lnTo>
                      <a:pt x="84" y="15"/>
                    </a:lnTo>
                    <a:lnTo>
                      <a:pt x="82" y="13"/>
                    </a:lnTo>
                    <a:lnTo>
                      <a:pt x="78" y="13"/>
                    </a:lnTo>
                    <a:lnTo>
                      <a:pt x="76" y="13"/>
                    </a:lnTo>
                    <a:lnTo>
                      <a:pt x="75" y="11"/>
                    </a:lnTo>
                    <a:lnTo>
                      <a:pt x="73" y="11"/>
                    </a:lnTo>
                    <a:lnTo>
                      <a:pt x="69" y="11"/>
                    </a:lnTo>
                    <a:lnTo>
                      <a:pt x="63" y="11"/>
                    </a:lnTo>
                    <a:lnTo>
                      <a:pt x="55" y="9"/>
                    </a:lnTo>
                    <a:lnTo>
                      <a:pt x="50" y="9"/>
                    </a:lnTo>
                    <a:lnTo>
                      <a:pt x="44" y="9"/>
                    </a:lnTo>
                    <a:lnTo>
                      <a:pt x="36" y="7"/>
                    </a:lnTo>
                    <a:lnTo>
                      <a:pt x="30" y="7"/>
                    </a:lnTo>
                    <a:lnTo>
                      <a:pt x="25" y="5"/>
                    </a:lnTo>
                    <a:lnTo>
                      <a:pt x="19" y="3"/>
                    </a:lnTo>
                    <a:lnTo>
                      <a:pt x="17" y="3"/>
                    </a:lnTo>
                    <a:lnTo>
                      <a:pt x="15" y="3"/>
                    </a:lnTo>
                    <a:lnTo>
                      <a:pt x="15" y="1"/>
                    </a:lnTo>
                    <a:lnTo>
                      <a:pt x="13" y="1"/>
                    </a:lnTo>
                    <a:lnTo>
                      <a:pt x="11" y="1"/>
                    </a:lnTo>
                    <a:lnTo>
                      <a:pt x="11" y="0"/>
                    </a:lnTo>
                    <a:lnTo>
                      <a:pt x="9" y="0"/>
                    </a:lnTo>
                  </a:path>
                </a:pathLst>
              </a:custGeom>
              <a:noFill/>
              <a:ln w="317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pPr defTabSz="342900" fontAlgn="base">
                  <a:spcBef>
                    <a:spcPct val="0"/>
                  </a:spcBef>
                  <a:spcAft>
                    <a:spcPct val="0"/>
                  </a:spcAft>
                </a:pPr>
                <a:endParaRPr lang="en-US" sz="1013">
                  <a:solidFill>
                    <a:srgbClr val="FFFFFF"/>
                  </a:solidFill>
                </a:endParaRPr>
              </a:p>
            </p:txBody>
          </p:sp>
        </p:grpSp>
        <p:sp>
          <p:nvSpPr>
            <p:cNvPr id="5270" name="Rectangle 186"/>
            <p:cNvSpPr>
              <a:spLocks noChangeArrowheads="1"/>
            </p:cNvSpPr>
            <p:nvPr/>
          </p:nvSpPr>
          <p:spPr bwMode="auto">
            <a:xfrm>
              <a:off x="1247" y="2347"/>
              <a:ext cx="49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342900" fontAlgn="base">
                <a:spcBef>
                  <a:spcPct val="0"/>
                </a:spcBef>
                <a:spcAft>
                  <a:spcPct val="0"/>
                </a:spcAft>
              </a:pPr>
              <a:r>
                <a:rPr lang="en-US" sz="1050">
                  <a:solidFill>
                    <a:srgbClr val="000000"/>
                  </a:solidFill>
                </a:rPr>
                <a:t>Increased</a:t>
              </a:r>
              <a:endParaRPr lang="en-US" sz="1050">
                <a:solidFill>
                  <a:srgbClr val="FFFFFF"/>
                </a:solidFill>
              </a:endParaRPr>
            </a:p>
          </p:txBody>
        </p:sp>
        <p:sp>
          <p:nvSpPr>
            <p:cNvPr id="5271" name="Rectangle 187"/>
            <p:cNvSpPr>
              <a:spLocks noChangeArrowheads="1"/>
            </p:cNvSpPr>
            <p:nvPr/>
          </p:nvSpPr>
          <p:spPr bwMode="auto">
            <a:xfrm>
              <a:off x="1112" y="2468"/>
              <a:ext cx="72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342900" fontAlgn="base">
                <a:spcBef>
                  <a:spcPct val="0"/>
                </a:spcBef>
                <a:spcAft>
                  <a:spcPct val="0"/>
                </a:spcAft>
              </a:pPr>
              <a:r>
                <a:rPr lang="en-US" sz="1050" dirty="0">
                  <a:solidFill>
                    <a:srgbClr val="000000"/>
                  </a:solidFill>
                </a:rPr>
                <a:t>Traffic Conflict</a:t>
              </a:r>
              <a:endParaRPr lang="en-US" sz="1050" dirty="0">
                <a:solidFill>
                  <a:srgbClr val="FFFFFF"/>
                </a:solidFill>
              </a:endParaRPr>
            </a:p>
          </p:txBody>
        </p:sp>
      </p:grpSp>
      <p:grpSp>
        <p:nvGrpSpPr>
          <p:cNvPr id="20" name="Group 191"/>
          <p:cNvGrpSpPr>
            <a:grpSpLocks/>
          </p:cNvGrpSpPr>
          <p:nvPr/>
        </p:nvGrpSpPr>
        <p:grpSpPr bwMode="auto">
          <a:xfrm>
            <a:off x="3977059" y="1024969"/>
            <a:ext cx="1427559" cy="827485"/>
            <a:chOff x="2613" y="868"/>
            <a:chExt cx="1199" cy="695"/>
          </a:xfrm>
        </p:grpSpPr>
        <p:sp>
          <p:nvSpPr>
            <p:cNvPr id="5137" name="Freeform 192"/>
            <p:cNvSpPr>
              <a:spLocks/>
            </p:cNvSpPr>
            <p:nvPr/>
          </p:nvSpPr>
          <p:spPr bwMode="auto">
            <a:xfrm>
              <a:off x="2621" y="875"/>
              <a:ext cx="1183" cy="577"/>
            </a:xfrm>
            <a:custGeom>
              <a:avLst/>
              <a:gdLst>
                <a:gd name="T0" fmla="*/ 1803 w 818"/>
                <a:gd name="T1" fmla="*/ 0 h 508"/>
                <a:gd name="T2" fmla="*/ 20812 w 818"/>
                <a:gd name="T3" fmla="*/ 0 h 508"/>
                <a:gd name="T4" fmla="*/ 21197 w 818"/>
                <a:gd name="T5" fmla="*/ 2 h 508"/>
                <a:gd name="T6" fmla="*/ 21518 w 818"/>
                <a:gd name="T7" fmla="*/ 14 h 508"/>
                <a:gd name="T8" fmla="*/ 21833 w 818"/>
                <a:gd name="T9" fmla="*/ 26 h 508"/>
                <a:gd name="T10" fmla="*/ 22087 w 818"/>
                <a:gd name="T11" fmla="*/ 53 h 508"/>
                <a:gd name="T12" fmla="*/ 22303 w 818"/>
                <a:gd name="T13" fmla="*/ 77 h 508"/>
                <a:gd name="T14" fmla="*/ 22517 w 818"/>
                <a:gd name="T15" fmla="*/ 108 h 508"/>
                <a:gd name="T16" fmla="*/ 22636 w 818"/>
                <a:gd name="T17" fmla="*/ 143 h 508"/>
                <a:gd name="T18" fmla="*/ 22636 w 818"/>
                <a:gd name="T19" fmla="*/ 181 h 508"/>
                <a:gd name="T20" fmla="*/ 22636 w 818"/>
                <a:gd name="T21" fmla="*/ 1421 h 508"/>
                <a:gd name="T22" fmla="*/ 22636 w 818"/>
                <a:gd name="T23" fmla="*/ 1454 h 508"/>
                <a:gd name="T24" fmla="*/ 22517 w 818"/>
                <a:gd name="T25" fmla="*/ 1486 h 508"/>
                <a:gd name="T26" fmla="*/ 22303 w 818"/>
                <a:gd name="T27" fmla="*/ 1514 h 508"/>
                <a:gd name="T28" fmla="*/ 22087 w 818"/>
                <a:gd name="T29" fmla="*/ 1546 h 508"/>
                <a:gd name="T30" fmla="*/ 21833 w 818"/>
                <a:gd name="T31" fmla="*/ 1565 h 508"/>
                <a:gd name="T32" fmla="*/ 21518 w 818"/>
                <a:gd name="T33" fmla="*/ 1583 h 508"/>
                <a:gd name="T34" fmla="*/ 21197 w 818"/>
                <a:gd name="T35" fmla="*/ 1596 h 508"/>
                <a:gd name="T36" fmla="*/ 20812 w 818"/>
                <a:gd name="T37" fmla="*/ 1597 h 508"/>
                <a:gd name="T38" fmla="*/ 1803 w 818"/>
                <a:gd name="T39" fmla="*/ 1597 h 508"/>
                <a:gd name="T40" fmla="*/ 1430 w 818"/>
                <a:gd name="T41" fmla="*/ 1596 h 508"/>
                <a:gd name="T42" fmla="*/ 1106 w 818"/>
                <a:gd name="T43" fmla="*/ 1583 h 508"/>
                <a:gd name="T44" fmla="*/ 806 w 818"/>
                <a:gd name="T45" fmla="*/ 1565 h 508"/>
                <a:gd name="T46" fmla="*/ 511 w 818"/>
                <a:gd name="T47" fmla="*/ 1546 h 508"/>
                <a:gd name="T48" fmla="*/ 327 w 818"/>
                <a:gd name="T49" fmla="*/ 1514 h 508"/>
                <a:gd name="T50" fmla="*/ 169 w 818"/>
                <a:gd name="T51" fmla="*/ 1486 h 508"/>
                <a:gd name="T52" fmla="*/ 56 w 818"/>
                <a:gd name="T53" fmla="*/ 1454 h 508"/>
                <a:gd name="T54" fmla="*/ 0 w 818"/>
                <a:gd name="T55" fmla="*/ 1421 h 508"/>
                <a:gd name="T56" fmla="*/ 0 w 818"/>
                <a:gd name="T57" fmla="*/ 181 h 508"/>
                <a:gd name="T58" fmla="*/ 56 w 818"/>
                <a:gd name="T59" fmla="*/ 143 h 508"/>
                <a:gd name="T60" fmla="*/ 169 w 818"/>
                <a:gd name="T61" fmla="*/ 108 h 508"/>
                <a:gd name="T62" fmla="*/ 327 w 818"/>
                <a:gd name="T63" fmla="*/ 77 h 508"/>
                <a:gd name="T64" fmla="*/ 511 w 818"/>
                <a:gd name="T65" fmla="*/ 53 h 508"/>
                <a:gd name="T66" fmla="*/ 806 w 818"/>
                <a:gd name="T67" fmla="*/ 26 h 508"/>
                <a:gd name="T68" fmla="*/ 1106 w 818"/>
                <a:gd name="T69" fmla="*/ 14 h 508"/>
                <a:gd name="T70" fmla="*/ 1430 w 818"/>
                <a:gd name="T71" fmla="*/ 2 h 508"/>
                <a:gd name="T72" fmla="*/ 1803 w 818"/>
                <a:gd name="T73" fmla="*/ 0 h 50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18"/>
                <a:gd name="T112" fmla="*/ 0 h 508"/>
                <a:gd name="T113" fmla="*/ 818 w 818"/>
                <a:gd name="T114" fmla="*/ 508 h 50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18" h="508">
                  <a:moveTo>
                    <a:pt x="65" y="0"/>
                  </a:moveTo>
                  <a:lnTo>
                    <a:pt x="752" y="0"/>
                  </a:lnTo>
                  <a:lnTo>
                    <a:pt x="766" y="2"/>
                  </a:lnTo>
                  <a:lnTo>
                    <a:pt x="777" y="4"/>
                  </a:lnTo>
                  <a:lnTo>
                    <a:pt x="789" y="9"/>
                  </a:lnTo>
                  <a:lnTo>
                    <a:pt x="798" y="17"/>
                  </a:lnTo>
                  <a:lnTo>
                    <a:pt x="806" y="25"/>
                  </a:lnTo>
                  <a:lnTo>
                    <a:pt x="814" y="34"/>
                  </a:lnTo>
                  <a:lnTo>
                    <a:pt x="818" y="46"/>
                  </a:lnTo>
                  <a:lnTo>
                    <a:pt x="818" y="57"/>
                  </a:lnTo>
                  <a:lnTo>
                    <a:pt x="818" y="451"/>
                  </a:lnTo>
                  <a:lnTo>
                    <a:pt x="818" y="462"/>
                  </a:lnTo>
                  <a:lnTo>
                    <a:pt x="814" y="472"/>
                  </a:lnTo>
                  <a:lnTo>
                    <a:pt x="806" y="482"/>
                  </a:lnTo>
                  <a:lnTo>
                    <a:pt x="798" y="491"/>
                  </a:lnTo>
                  <a:lnTo>
                    <a:pt x="789" y="497"/>
                  </a:lnTo>
                  <a:lnTo>
                    <a:pt x="777" y="503"/>
                  </a:lnTo>
                  <a:lnTo>
                    <a:pt x="766" y="507"/>
                  </a:lnTo>
                  <a:lnTo>
                    <a:pt x="752" y="508"/>
                  </a:lnTo>
                  <a:lnTo>
                    <a:pt x="65" y="508"/>
                  </a:lnTo>
                  <a:lnTo>
                    <a:pt x="52" y="507"/>
                  </a:lnTo>
                  <a:lnTo>
                    <a:pt x="40" y="503"/>
                  </a:lnTo>
                  <a:lnTo>
                    <a:pt x="29" y="497"/>
                  </a:lnTo>
                  <a:lnTo>
                    <a:pt x="19" y="491"/>
                  </a:lnTo>
                  <a:lnTo>
                    <a:pt x="12" y="482"/>
                  </a:lnTo>
                  <a:lnTo>
                    <a:pt x="6" y="472"/>
                  </a:lnTo>
                  <a:lnTo>
                    <a:pt x="2" y="462"/>
                  </a:lnTo>
                  <a:lnTo>
                    <a:pt x="0" y="451"/>
                  </a:lnTo>
                  <a:lnTo>
                    <a:pt x="0" y="57"/>
                  </a:lnTo>
                  <a:lnTo>
                    <a:pt x="2" y="46"/>
                  </a:lnTo>
                  <a:lnTo>
                    <a:pt x="6" y="34"/>
                  </a:lnTo>
                  <a:lnTo>
                    <a:pt x="12" y="25"/>
                  </a:lnTo>
                  <a:lnTo>
                    <a:pt x="19" y="17"/>
                  </a:lnTo>
                  <a:lnTo>
                    <a:pt x="29" y="9"/>
                  </a:lnTo>
                  <a:lnTo>
                    <a:pt x="40" y="4"/>
                  </a:lnTo>
                  <a:lnTo>
                    <a:pt x="52" y="2"/>
                  </a:lnTo>
                  <a:lnTo>
                    <a:pt x="65" y="0"/>
                  </a:lnTo>
                  <a:close/>
                </a:path>
              </a:pathLst>
            </a:custGeom>
            <a:solidFill>
              <a:srgbClr val="FDFB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138" name="Freeform 193"/>
            <p:cNvSpPr>
              <a:spLocks/>
            </p:cNvSpPr>
            <p:nvPr/>
          </p:nvSpPr>
          <p:spPr bwMode="auto">
            <a:xfrm>
              <a:off x="2715" y="868"/>
              <a:ext cx="994" cy="14"/>
            </a:xfrm>
            <a:custGeom>
              <a:avLst/>
              <a:gdLst>
                <a:gd name="T0" fmla="*/ 19094 w 687"/>
                <a:gd name="T1" fmla="*/ 0 h 12"/>
                <a:gd name="T2" fmla="*/ 19094 w 687"/>
                <a:gd name="T3" fmla="*/ 0 h 12"/>
                <a:gd name="T4" fmla="*/ 0 w 687"/>
                <a:gd name="T5" fmla="*/ 0 h 12"/>
                <a:gd name="T6" fmla="*/ 0 w 687"/>
                <a:gd name="T7" fmla="*/ 48 h 12"/>
                <a:gd name="T8" fmla="*/ 19094 w 687"/>
                <a:gd name="T9" fmla="*/ 48 h 12"/>
                <a:gd name="T10" fmla="*/ 19094 w 687"/>
                <a:gd name="T11" fmla="*/ 48 h 12"/>
                <a:gd name="T12" fmla="*/ 19094 w 687"/>
                <a:gd name="T13" fmla="*/ 0 h 12"/>
                <a:gd name="T14" fmla="*/ 0 60000 65536"/>
                <a:gd name="T15" fmla="*/ 0 60000 65536"/>
                <a:gd name="T16" fmla="*/ 0 60000 65536"/>
                <a:gd name="T17" fmla="*/ 0 60000 65536"/>
                <a:gd name="T18" fmla="*/ 0 60000 65536"/>
                <a:gd name="T19" fmla="*/ 0 60000 65536"/>
                <a:gd name="T20" fmla="*/ 0 60000 65536"/>
                <a:gd name="T21" fmla="*/ 0 w 687"/>
                <a:gd name="T22" fmla="*/ 0 h 12"/>
                <a:gd name="T23" fmla="*/ 687 w 687"/>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7" h="12">
                  <a:moveTo>
                    <a:pt x="687" y="0"/>
                  </a:moveTo>
                  <a:lnTo>
                    <a:pt x="687" y="0"/>
                  </a:lnTo>
                  <a:lnTo>
                    <a:pt x="0" y="0"/>
                  </a:lnTo>
                  <a:lnTo>
                    <a:pt x="0" y="12"/>
                  </a:lnTo>
                  <a:lnTo>
                    <a:pt x="687" y="12"/>
                  </a:lnTo>
                  <a:lnTo>
                    <a:pt x="687"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139" name="Freeform 194"/>
            <p:cNvSpPr>
              <a:spLocks/>
            </p:cNvSpPr>
            <p:nvPr/>
          </p:nvSpPr>
          <p:spPr bwMode="auto">
            <a:xfrm>
              <a:off x="3709" y="868"/>
              <a:ext cx="103" cy="72"/>
            </a:xfrm>
            <a:custGeom>
              <a:avLst/>
              <a:gdLst>
                <a:gd name="T0" fmla="*/ 2012 w 71"/>
                <a:gd name="T1" fmla="*/ 208 h 63"/>
                <a:gd name="T2" fmla="*/ 2012 w 71"/>
                <a:gd name="T3" fmla="*/ 208 h 63"/>
                <a:gd name="T4" fmla="*/ 2012 w 71"/>
                <a:gd name="T5" fmla="*/ 166 h 63"/>
                <a:gd name="T6" fmla="*/ 1883 w 71"/>
                <a:gd name="T7" fmla="*/ 128 h 63"/>
                <a:gd name="T8" fmla="*/ 1700 w 71"/>
                <a:gd name="T9" fmla="*/ 91 h 63"/>
                <a:gd name="T10" fmla="*/ 1435 w 71"/>
                <a:gd name="T11" fmla="*/ 56 h 63"/>
                <a:gd name="T12" fmla="*/ 1166 w 71"/>
                <a:gd name="T13" fmla="*/ 33 h 63"/>
                <a:gd name="T14" fmla="*/ 770 w 71"/>
                <a:gd name="T15" fmla="*/ 15 h 63"/>
                <a:gd name="T16" fmla="*/ 392 w 71"/>
                <a:gd name="T17" fmla="*/ 2 h 63"/>
                <a:gd name="T18" fmla="*/ 0 w 71"/>
                <a:gd name="T19" fmla="*/ 0 h 63"/>
                <a:gd name="T20" fmla="*/ 0 w 71"/>
                <a:gd name="T21" fmla="*/ 40 h 63"/>
                <a:gd name="T22" fmla="*/ 332 w 71"/>
                <a:gd name="T23" fmla="*/ 46 h 63"/>
                <a:gd name="T24" fmla="*/ 657 w 71"/>
                <a:gd name="T25" fmla="*/ 49 h 63"/>
                <a:gd name="T26" fmla="*/ 995 w 71"/>
                <a:gd name="T27" fmla="*/ 70 h 63"/>
                <a:gd name="T28" fmla="*/ 1220 w 71"/>
                <a:gd name="T29" fmla="*/ 91 h 63"/>
                <a:gd name="T30" fmla="*/ 1435 w 71"/>
                <a:gd name="T31" fmla="*/ 119 h 63"/>
                <a:gd name="T32" fmla="*/ 1593 w 71"/>
                <a:gd name="T33" fmla="*/ 145 h 63"/>
                <a:gd name="T34" fmla="*/ 1700 w 71"/>
                <a:gd name="T35" fmla="*/ 181 h 63"/>
                <a:gd name="T36" fmla="*/ 1700 w 71"/>
                <a:gd name="T37" fmla="*/ 208 h 63"/>
                <a:gd name="T38" fmla="*/ 1700 w 71"/>
                <a:gd name="T39" fmla="*/ 208 h 63"/>
                <a:gd name="T40" fmla="*/ 2012 w 71"/>
                <a:gd name="T41" fmla="*/ 208 h 6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1"/>
                <a:gd name="T64" fmla="*/ 0 h 63"/>
                <a:gd name="T65" fmla="*/ 71 w 71"/>
                <a:gd name="T66" fmla="*/ 63 h 6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1" h="63">
                  <a:moveTo>
                    <a:pt x="71" y="63"/>
                  </a:moveTo>
                  <a:lnTo>
                    <a:pt x="71" y="63"/>
                  </a:lnTo>
                  <a:lnTo>
                    <a:pt x="71" y="50"/>
                  </a:lnTo>
                  <a:lnTo>
                    <a:pt x="66" y="39"/>
                  </a:lnTo>
                  <a:lnTo>
                    <a:pt x="60" y="27"/>
                  </a:lnTo>
                  <a:lnTo>
                    <a:pt x="50" y="17"/>
                  </a:lnTo>
                  <a:lnTo>
                    <a:pt x="41" y="10"/>
                  </a:lnTo>
                  <a:lnTo>
                    <a:pt x="27" y="4"/>
                  </a:lnTo>
                  <a:lnTo>
                    <a:pt x="14" y="2"/>
                  </a:lnTo>
                  <a:lnTo>
                    <a:pt x="0" y="0"/>
                  </a:lnTo>
                  <a:lnTo>
                    <a:pt x="0" y="12"/>
                  </a:lnTo>
                  <a:lnTo>
                    <a:pt x="12" y="14"/>
                  </a:lnTo>
                  <a:lnTo>
                    <a:pt x="23" y="15"/>
                  </a:lnTo>
                  <a:lnTo>
                    <a:pt x="35" y="21"/>
                  </a:lnTo>
                  <a:lnTo>
                    <a:pt x="43" y="27"/>
                  </a:lnTo>
                  <a:lnTo>
                    <a:pt x="50" y="35"/>
                  </a:lnTo>
                  <a:lnTo>
                    <a:pt x="56" y="44"/>
                  </a:lnTo>
                  <a:lnTo>
                    <a:pt x="60" y="54"/>
                  </a:lnTo>
                  <a:lnTo>
                    <a:pt x="60" y="63"/>
                  </a:lnTo>
                  <a:lnTo>
                    <a:pt x="71" y="6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140" name="Freeform 195"/>
            <p:cNvSpPr>
              <a:spLocks/>
            </p:cNvSpPr>
            <p:nvPr/>
          </p:nvSpPr>
          <p:spPr bwMode="auto">
            <a:xfrm>
              <a:off x="3796" y="940"/>
              <a:ext cx="16" cy="447"/>
            </a:xfrm>
            <a:custGeom>
              <a:avLst/>
              <a:gdLst>
                <a:gd name="T0" fmla="*/ 313 w 11"/>
                <a:gd name="T1" fmla="*/ 1226 h 394"/>
                <a:gd name="T2" fmla="*/ 313 w 11"/>
                <a:gd name="T3" fmla="*/ 1226 h 394"/>
                <a:gd name="T4" fmla="*/ 313 w 11"/>
                <a:gd name="T5" fmla="*/ 0 h 394"/>
                <a:gd name="T6" fmla="*/ 0 w 11"/>
                <a:gd name="T7" fmla="*/ 0 h 394"/>
                <a:gd name="T8" fmla="*/ 0 w 11"/>
                <a:gd name="T9" fmla="*/ 1226 h 394"/>
                <a:gd name="T10" fmla="*/ 0 w 11"/>
                <a:gd name="T11" fmla="*/ 1226 h 394"/>
                <a:gd name="T12" fmla="*/ 313 w 11"/>
                <a:gd name="T13" fmla="*/ 1226 h 394"/>
                <a:gd name="T14" fmla="*/ 0 60000 65536"/>
                <a:gd name="T15" fmla="*/ 0 60000 65536"/>
                <a:gd name="T16" fmla="*/ 0 60000 65536"/>
                <a:gd name="T17" fmla="*/ 0 60000 65536"/>
                <a:gd name="T18" fmla="*/ 0 60000 65536"/>
                <a:gd name="T19" fmla="*/ 0 60000 65536"/>
                <a:gd name="T20" fmla="*/ 0 60000 65536"/>
                <a:gd name="T21" fmla="*/ 0 w 11"/>
                <a:gd name="T22" fmla="*/ 0 h 394"/>
                <a:gd name="T23" fmla="*/ 11 w 11"/>
                <a:gd name="T24" fmla="*/ 394 h 3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394">
                  <a:moveTo>
                    <a:pt x="11" y="394"/>
                  </a:moveTo>
                  <a:lnTo>
                    <a:pt x="11" y="394"/>
                  </a:lnTo>
                  <a:lnTo>
                    <a:pt x="11" y="0"/>
                  </a:lnTo>
                  <a:lnTo>
                    <a:pt x="0" y="0"/>
                  </a:lnTo>
                  <a:lnTo>
                    <a:pt x="0" y="394"/>
                  </a:lnTo>
                  <a:lnTo>
                    <a:pt x="11" y="39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141" name="Freeform 196"/>
            <p:cNvSpPr>
              <a:spLocks/>
            </p:cNvSpPr>
            <p:nvPr/>
          </p:nvSpPr>
          <p:spPr bwMode="auto">
            <a:xfrm>
              <a:off x="2613" y="1387"/>
              <a:ext cx="102" cy="71"/>
            </a:xfrm>
            <a:custGeom>
              <a:avLst/>
              <a:gdLst>
                <a:gd name="T0" fmla="*/ 0 w 71"/>
                <a:gd name="T1" fmla="*/ 0 h 63"/>
                <a:gd name="T2" fmla="*/ 0 w 71"/>
                <a:gd name="T3" fmla="*/ 0 h 63"/>
                <a:gd name="T4" fmla="*/ 56 w 71"/>
                <a:gd name="T5" fmla="*/ 33 h 63"/>
                <a:gd name="T6" fmla="*/ 165 w 71"/>
                <a:gd name="T7" fmla="*/ 74 h 63"/>
                <a:gd name="T8" fmla="*/ 299 w 71"/>
                <a:gd name="T9" fmla="*/ 99 h 63"/>
                <a:gd name="T10" fmla="*/ 578 w 71"/>
                <a:gd name="T11" fmla="*/ 128 h 63"/>
                <a:gd name="T12" fmla="*/ 822 w 71"/>
                <a:gd name="T13" fmla="*/ 151 h 63"/>
                <a:gd name="T14" fmla="*/ 1181 w 71"/>
                <a:gd name="T15" fmla="*/ 167 h 63"/>
                <a:gd name="T16" fmla="*/ 1503 w 71"/>
                <a:gd name="T17" fmla="*/ 180 h 63"/>
                <a:gd name="T18" fmla="*/ 1853 w 71"/>
                <a:gd name="T19" fmla="*/ 183 h 63"/>
                <a:gd name="T20" fmla="*/ 1853 w 71"/>
                <a:gd name="T21" fmla="*/ 144 h 63"/>
                <a:gd name="T22" fmla="*/ 1569 w 71"/>
                <a:gd name="T23" fmla="*/ 144 h 63"/>
                <a:gd name="T24" fmla="*/ 1248 w 71"/>
                <a:gd name="T25" fmla="*/ 134 h 63"/>
                <a:gd name="T26" fmla="*/ 1007 w 71"/>
                <a:gd name="T27" fmla="*/ 124 h 63"/>
                <a:gd name="T28" fmla="*/ 760 w 71"/>
                <a:gd name="T29" fmla="*/ 99 h 63"/>
                <a:gd name="T30" fmla="*/ 578 w 71"/>
                <a:gd name="T31" fmla="*/ 78 h 63"/>
                <a:gd name="T32" fmla="*/ 419 w 71"/>
                <a:gd name="T33" fmla="*/ 54 h 63"/>
                <a:gd name="T34" fmla="*/ 368 w 71"/>
                <a:gd name="T35" fmla="*/ 26 h 63"/>
                <a:gd name="T36" fmla="*/ 299 w 71"/>
                <a:gd name="T37" fmla="*/ 0 h 63"/>
                <a:gd name="T38" fmla="*/ 299 w 71"/>
                <a:gd name="T39" fmla="*/ 0 h 63"/>
                <a:gd name="T40" fmla="*/ 0 w 71"/>
                <a:gd name="T41" fmla="*/ 0 h 6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1"/>
                <a:gd name="T64" fmla="*/ 0 h 63"/>
                <a:gd name="T65" fmla="*/ 71 w 71"/>
                <a:gd name="T66" fmla="*/ 63 h 6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1" h="63">
                  <a:moveTo>
                    <a:pt x="0" y="0"/>
                  </a:moveTo>
                  <a:lnTo>
                    <a:pt x="0" y="0"/>
                  </a:lnTo>
                  <a:lnTo>
                    <a:pt x="2" y="11"/>
                  </a:lnTo>
                  <a:lnTo>
                    <a:pt x="6" y="25"/>
                  </a:lnTo>
                  <a:lnTo>
                    <a:pt x="12" y="34"/>
                  </a:lnTo>
                  <a:lnTo>
                    <a:pt x="22" y="44"/>
                  </a:lnTo>
                  <a:lnTo>
                    <a:pt x="31" y="52"/>
                  </a:lnTo>
                  <a:lnTo>
                    <a:pt x="45" y="57"/>
                  </a:lnTo>
                  <a:lnTo>
                    <a:pt x="58" y="61"/>
                  </a:lnTo>
                  <a:lnTo>
                    <a:pt x="71" y="63"/>
                  </a:lnTo>
                  <a:lnTo>
                    <a:pt x="71" y="50"/>
                  </a:lnTo>
                  <a:lnTo>
                    <a:pt x="60" y="50"/>
                  </a:lnTo>
                  <a:lnTo>
                    <a:pt x="48" y="46"/>
                  </a:lnTo>
                  <a:lnTo>
                    <a:pt x="39" y="42"/>
                  </a:lnTo>
                  <a:lnTo>
                    <a:pt x="29" y="34"/>
                  </a:lnTo>
                  <a:lnTo>
                    <a:pt x="22" y="27"/>
                  </a:lnTo>
                  <a:lnTo>
                    <a:pt x="16" y="19"/>
                  </a:lnTo>
                  <a:lnTo>
                    <a:pt x="14" y="9"/>
                  </a:lnTo>
                  <a:lnTo>
                    <a:pt x="12"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142" name="Freeform 197"/>
            <p:cNvSpPr>
              <a:spLocks/>
            </p:cNvSpPr>
            <p:nvPr/>
          </p:nvSpPr>
          <p:spPr bwMode="auto">
            <a:xfrm>
              <a:off x="2613" y="940"/>
              <a:ext cx="17" cy="447"/>
            </a:xfrm>
            <a:custGeom>
              <a:avLst/>
              <a:gdLst>
                <a:gd name="T0" fmla="*/ 0 w 12"/>
                <a:gd name="T1" fmla="*/ 0 h 394"/>
                <a:gd name="T2" fmla="*/ 0 w 12"/>
                <a:gd name="T3" fmla="*/ 0 h 394"/>
                <a:gd name="T4" fmla="*/ 0 w 12"/>
                <a:gd name="T5" fmla="*/ 1226 h 394"/>
                <a:gd name="T6" fmla="*/ 273 w 12"/>
                <a:gd name="T7" fmla="*/ 1226 h 394"/>
                <a:gd name="T8" fmla="*/ 273 w 12"/>
                <a:gd name="T9" fmla="*/ 0 h 394"/>
                <a:gd name="T10" fmla="*/ 273 w 12"/>
                <a:gd name="T11" fmla="*/ 0 h 394"/>
                <a:gd name="T12" fmla="*/ 0 w 12"/>
                <a:gd name="T13" fmla="*/ 0 h 394"/>
                <a:gd name="T14" fmla="*/ 0 60000 65536"/>
                <a:gd name="T15" fmla="*/ 0 60000 65536"/>
                <a:gd name="T16" fmla="*/ 0 60000 65536"/>
                <a:gd name="T17" fmla="*/ 0 60000 65536"/>
                <a:gd name="T18" fmla="*/ 0 60000 65536"/>
                <a:gd name="T19" fmla="*/ 0 60000 65536"/>
                <a:gd name="T20" fmla="*/ 0 60000 65536"/>
                <a:gd name="T21" fmla="*/ 0 w 12"/>
                <a:gd name="T22" fmla="*/ 0 h 394"/>
                <a:gd name="T23" fmla="*/ 12 w 12"/>
                <a:gd name="T24" fmla="*/ 394 h 3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394">
                  <a:moveTo>
                    <a:pt x="0" y="0"/>
                  </a:moveTo>
                  <a:lnTo>
                    <a:pt x="0" y="0"/>
                  </a:lnTo>
                  <a:lnTo>
                    <a:pt x="0" y="394"/>
                  </a:lnTo>
                  <a:lnTo>
                    <a:pt x="12" y="394"/>
                  </a:lnTo>
                  <a:lnTo>
                    <a:pt x="12"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143" name="Freeform 198"/>
            <p:cNvSpPr>
              <a:spLocks/>
            </p:cNvSpPr>
            <p:nvPr/>
          </p:nvSpPr>
          <p:spPr bwMode="auto">
            <a:xfrm>
              <a:off x="2613" y="868"/>
              <a:ext cx="102" cy="72"/>
            </a:xfrm>
            <a:custGeom>
              <a:avLst/>
              <a:gdLst>
                <a:gd name="T0" fmla="*/ 1853 w 71"/>
                <a:gd name="T1" fmla="*/ 0 h 63"/>
                <a:gd name="T2" fmla="*/ 1853 w 71"/>
                <a:gd name="T3" fmla="*/ 0 h 63"/>
                <a:gd name="T4" fmla="*/ 1503 w 71"/>
                <a:gd name="T5" fmla="*/ 2 h 63"/>
                <a:gd name="T6" fmla="*/ 1181 w 71"/>
                <a:gd name="T7" fmla="*/ 15 h 63"/>
                <a:gd name="T8" fmla="*/ 822 w 71"/>
                <a:gd name="T9" fmla="*/ 33 h 63"/>
                <a:gd name="T10" fmla="*/ 578 w 71"/>
                <a:gd name="T11" fmla="*/ 56 h 63"/>
                <a:gd name="T12" fmla="*/ 299 w 71"/>
                <a:gd name="T13" fmla="*/ 91 h 63"/>
                <a:gd name="T14" fmla="*/ 165 w 71"/>
                <a:gd name="T15" fmla="*/ 128 h 63"/>
                <a:gd name="T16" fmla="*/ 56 w 71"/>
                <a:gd name="T17" fmla="*/ 166 h 63"/>
                <a:gd name="T18" fmla="*/ 0 w 71"/>
                <a:gd name="T19" fmla="*/ 208 h 63"/>
                <a:gd name="T20" fmla="*/ 299 w 71"/>
                <a:gd name="T21" fmla="*/ 208 h 63"/>
                <a:gd name="T22" fmla="*/ 368 w 71"/>
                <a:gd name="T23" fmla="*/ 181 h 63"/>
                <a:gd name="T24" fmla="*/ 419 w 71"/>
                <a:gd name="T25" fmla="*/ 145 h 63"/>
                <a:gd name="T26" fmla="*/ 578 w 71"/>
                <a:gd name="T27" fmla="*/ 119 h 63"/>
                <a:gd name="T28" fmla="*/ 760 w 71"/>
                <a:gd name="T29" fmla="*/ 91 h 63"/>
                <a:gd name="T30" fmla="*/ 1007 w 71"/>
                <a:gd name="T31" fmla="*/ 70 h 63"/>
                <a:gd name="T32" fmla="*/ 1248 w 71"/>
                <a:gd name="T33" fmla="*/ 49 h 63"/>
                <a:gd name="T34" fmla="*/ 1569 w 71"/>
                <a:gd name="T35" fmla="*/ 46 h 63"/>
                <a:gd name="T36" fmla="*/ 1853 w 71"/>
                <a:gd name="T37" fmla="*/ 40 h 63"/>
                <a:gd name="T38" fmla="*/ 1853 w 71"/>
                <a:gd name="T39" fmla="*/ 40 h 63"/>
                <a:gd name="T40" fmla="*/ 1853 w 71"/>
                <a:gd name="T41" fmla="*/ 0 h 6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1"/>
                <a:gd name="T64" fmla="*/ 0 h 63"/>
                <a:gd name="T65" fmla="*/ 71 w 71"/>
                <a:gd name="T66" fmla="*/ 63 h 6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1" h="63">
                  <a:moveTo>
                    <a:pt x="71" y="0"/>
                  </a:moveTo>
                  <a:lnTo>
                    <a:pt x="71" y="0"/>
                  </a:lnTo>
                  <a:lnTo>
                    <a:pt x="58" y="2"/>
                  </a:lnTo>
                  <a:lnTo>
                    <a:pt x="45" y="4"/>
                  </a:lnTo>
                  <a:lnTo>
                    <a:pt x="31" y="10"/>
                  </a:lnTo>
                  <a:lnTo>
                    <a:pt x="22" y="17"/>
                  </a:lnTo>
                  <a:lnTo>
                    <a:pt x="12" y="27"/>
                  </a:lnTo>
                  <a:lnTo>
                    <a:pt x="6" y="39"/>
                  </a:lnTo>
                  <a:lnTo>
                    <a:pt x="2" y="50"/>
                  </a:lnTo>
                  <a:lnTo>
                    <a:pt x="0" y="63"/>
                  </a:lnTo>
                  <a:lnTo>
                    <a:pt x="12" y="63"/>
                  </a:lnTo>
                  <a:lnTo>
                    <a:pt x="14" y="54"/>
                  </a:lnTo>
                  <a:lnTo>
                    <a:pt x="16" y="44"/>
                  </a:lnTo>
                  <a:lnTo>
                    <a:pt x="22" y="35"/>
                  </a:lnTo>
                  <a:lnTo>
                    <a:pt x="29" y="27"/>
                  </a:lnTo>
                  <a:lnTo>
                    <a:pt x="39" y="21"/>
                  </a:lnTo>
                  <a:lnTo>
                    <a:pt x="48" y="15"/>
                  </a:lnTo>
                  <a:lnTo>
                    <a:pt x="60" y="14"/>
                  </a:lnTo>
                  <a:lnTo>
                    <a:pt x="71" y="12"/>
                  </a:lnTo>
                  <a:lnTo>
                    <a:pt x="71"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144" name="Rectangle 199"/>
            <p:cNvSpPr>
              <a:spLocks noChangeArrowheads="1"/>
            </p:cNvSpPr>
            <p:nvPr/>
          </p:nvSpPr>
          <p:spPr bwMode="auto">
            <a:xfrm>
              <a:off x="2987" y="912"/>
              <a:ext cx="35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342900" fontAlgn="base">
                <a:spcBef>
                  <a:spcPct val="0"/>
                </a:spcBef>
                <a:spcAft>
                  <a:spcPct val="0"/>
                </a:spcAft>
              </a:pPr>
              <a:r>
                <a:rPr lang="en-US" sz="1050">
                  <a:solidFill>
                    <a:srgbClr val="000000"/>
                  </a:solidFill>
                </a:rPr>
                <a:t>Arterial</a:t>
              </a:r>
              <a:endParaRPr lang="en-US" sz="1050">
                <a:solidFill>
                  <a:srgbClr val="FFFFFF"/>
                </a:solidFill>
              </a:endParaRPr>
            </a:p>
          </p:txBody>
        </p:sp>
        <p:sp>
          <p:nvSpPr>
            <p:cNvPr id="5145" name="Rectangle 200"/>
            <p:cNvSpPr>
              <a:spLocks noChangeArrowheads="1"/>
            </p:cNvSpPr>
            <p:nvPr/>
          </p:nvSpPr>
          <p:spPr bwMode="auto">
            <a:xfrm>
              <a:off x="2967" y="1034"/>
              <a:ext cx="40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342900" fontAlgn="base">
                <a:spcBef>
                  <a:spcPct val="0"/>
                </a:spcBef>
                <a:spcAft>
                  <a:spcPct val="0"/>
                </a:spcAft>
              </a:pPr>
              <a:r>
                <a:rPr lang="en-US" sz="1050" dirty="0">
                  <a:solidFill>
                    <a:srgbClr val="000000"/>
                  </a:solidFill>
                </a:rPr>
                <a:t>Projects</a:t>
              </a:r>
              <a:endParaRPr lang="en-US" sz="1050" dirty="0">
                <a:solidFill>
                  <a:srgbClr val="FFFFFF"/>
                </a:solidFill>
              </a:endParaRPr>
            </a:p>
          </p:txBody>
        </p:sp>
        <p:grpSp>
          <p:nvGrpSpPr>
            <p:cNvPr id="5146" name="Group 201"/>
            <p:cNvGrpSpPr>
              <a:grpSpLocks/>
            </p:cNvGrpSpPr>
            <p:nvPr/>
          </p:nvGrpSpPr>
          <p:grpSpPr bwMode="auto">
            <a:xfrm>
              <a:off x="2715" y="1197"/>
              <a:ext cx="1097" cy="366"/>
              <a:chOff x="2752" y="1599"/>
              <a:chExt cx="758" cy="322"/>
            </a:xfrm>
          </p:grpSpPr>
          <p:sp>
            <p:nvSpPr>
              <p:cNvPr id="5147" name="Freeform 202"/>
              <p:cNvSpPr>
                <a:spLocks/>
              </p:cNvSpPr>
              <p:nvPr/>
            </p:nvSpPr>
            <p:spPr bwMode="auto">
              <a:xfrm>
                <a:off x="3439" y="1766"/>
                <a:ext cx="71" cy="63"/>
              </a:xfrm>
              <a:custGeom>
                <a:avLst/>
                <a:gdLst>
                  <a:gd name="T0" fmla="*/ 0 w 71"/>
                  <a:gd name="T1" fmla="*/ 63 h 63"/>
                  <a:gd name="T2" fmla="*/ 0 w 71"/>
                  <a:gd name="T3" fmla="*/ 63 h 63"/>
                  <a:gd name="T4" fmla="*/ 14 w 71"/>
                  <a:gd name="T5" fmla="*/ 61 h 63"/>
                  <a:gd name="T6" fmla="*/ 27 w 71"/>
                  <a:gd name="T7" fmla="*/ 57 h 63"/>
                  <a:gd name="T8" fmla="*/ 41 w 71"/>
                  <a:gd name="T9" fmla="*/ 52 h 63"/>
                  <a:gd name="T10" fmla="*/ 50 w 71"/>
                  <a:gd name="T11" fmla="*/ 44 h 63"/>
                  <a:gd name="T12" fmla="*/ 60 w 71"/>
                  <a:gd name="T13" fmla="*/ 34 h 63"/>
                  <a:gd name="T14" fmla="*/ 66 w 71"/>
                  <a:gd name="T15" fmla="*/ 25 h 63"/>
                  <a:gd name="T16" fmla="*/ 71 w 71"/>
                  <a:gd name="T17" fmla="*/ 11 h 63"/>
                  <a:gd name="T18" fmla="*/ 71 w 71"/>
                  <a:gd name="T19" fmla="*/ 0 h 63"/>
                  <a:gd name="T20" fmla="*/ 60 w 71"/>
                  <a:gd name="T21" fmla="*/ 0 h 63"/>
                  <a:gd name="T22" fmla="*/ 60 w 71"/>
                  <a:gd name="T23" fmla="*/ 9 h 63"/>
                  <a:gd name="T24" fmla="*/ 56 w 71"/>
                  <a:gd name="T25" fmla="*/ 19 h 63"/>
                  <a:gd name="T26" fmla="*/ 50 w 71"/>
                  <a:gd name="T27" fmla="*/ 27 h 63"/>
                  <a:gd name="T28" fmla="*/ 43 w 71"/>
                  <a:gd name="T29" fmla="*/ 34 h 63"/>
                  <a:gd name="T30" fmla="*/ 35 w 71"/>
                  <a:gd name="T31" fmla="*/ 42 h 63"/>
                  <a:gd name="T32" fmla="*/ 23 w 71"/>
                  <a:gd name="T33" fmla="*/ 46 h 63"/>
                  <a:gd name="T34" fmla="*/ 12 w 71"/>
                  <a:gd name="T35" fmla="*/ 50 h 63"/>
                  <a:gd name="T36" fmla="*/ 0 w 71"/>
                  <a:gd name="T37" fmla="*/ 50 h 63"/>
                  <a:gd name="T38" fmla="*/ 0 w 71"/>
                  <a:gd name="T39" fmla="*/ 50 h 63"/>
                  <a:gd name="T40" fmla="*/ 0 w 71"/>
                  <a:gd name="T41" fmla="*/ 63 h 6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1"/>
                  <a:gd name="T64" fmla="*/ 0 h 63"/>
                  <a:gd name="T65" fmla="*/ 71 w 71"/>
                  <a:gd name="T66" fmla="*/ 63 h 6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1" h="63">
                    <a:moveTo>
                      <a:pt x="0" y="63"/>
                    </a:moveTo>
                    <a:lnTo>
                      <a:pt x="0" y="63"/>
                    </a:lnTo>
                    <a:lnTo>
                      <a:pt x="14" y="61"/>
                    </a:lnTo>
                    <a:lnTo>
                      <a:pt x="27" y="57"/>
                    </a:lnTo>
                    <a:lnTo>
                      <a:pt x="41" y="52"/>
                    </a:lnTo>
                    <a:lnTo>
                      <a:pt x="50" y="44"/>
                    </a:lnTo>
                    <a:lnTo>
                      <a:pt x="60" y="34"/>
                    </a:lnTo>
                    <a:lnTo>
                      <a:pt x="66" y="25"/>
                    </a:lnTo>
                    <a:lnTo>
                      <a:pt x="71" y="11"/>
                    </a:lnTo>
                    <a:lnTo>
                      <a:pt x="71" y="0"/>
                    </a:lnTo>
                    <a:lnTo>
                      <a:pt x="60" y="0"/>
                    </a:lnTo>
                    <a:lnTo>
                      <a:pt x="60" y="9"/>
                    </a:lnTo>
                    <a:lnTo>
                      <a:pt x="56" y="19"/>
                    </a:lnTo>
                    <a:lnTo>
                      <a:pt x="50" y="27"/>
                    </a:lnTo>
                    <a:lnTo>
                      <a:pt x="43" y="34"/>
                    </a:lnTo>
                    <a:lnTo>
                      <a:pt x="35" y="42"/>
                    </a:lnTo>
                    <a:lnTo>
                      <a:pt x="23" y="46"/>
                    </a:lnTo>
                    <a:lnTo>
                      <a:pt x="12" y="50"/>
                    </a:lnTo>
                    <a:lnTo>
                      <a:pt x="0" y="50"/>
                    </a:lnTo>
                    <a:lnTo>
                      <a:pt x="0" y="6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148" name="Freeform 203"/>
              <p:cNvSpPr>
                <a:spLocks/>
              </p:cNvSpPr>
              <p:nvPr/>
            </p:nvSpPr>
            <p:spPr bwMode="auto">
              <a:xfrm>
                <a:off x="2752" y="1816"/>
                <a:ext cx="687" cy="13"/>
              </a:xfrm>
              <a:custGeom>
                <a:avLst/>
                <a:gdLst>
                  <a:gd name="T0" fmla="*/ 0 w 687"/>
                  <a:gd name="T1" fmla="*/ 13 h 13"/>
                  <a:gd name="T2" fmla="*/ 0 w 687"/>
                  <a:gd name="T3" fmla="*/ 13 h 13"/>
                  <a:gd name="T4" fmla="*/ 687 w 687"/>
                  <a:gd name="T5" fmla="*/ 13 h 13"/>
                  <a:gd name="T6" fmla="*/ 687 w 687"/>
                  <a:gd name="T7" fmla="*/ 0 h 13"/>
                  <a:gd name="T8" fmla="*/ 0 w 687"/>
                  <a:gd name="T9" fmla="*/ 0 h 13"/>
                  <a:gd name="T10" fmla="*/ 0 w 687"/>
                  <a:gd name="T11" fmla="*/ 0 h 13"/>
                  <a:gd name="T12" fmla="*/ 0 w 687"/>
                  <a:gd name="T13" fmla="*/ 13 h 13"/>
                  <a:gd name="T14" fmla="*/ 0 60000 65536"/>
                  <a:gd name="T15" fmla="*/ 0 60000 65536"/>
                  <a:gd name="T16" fmla="*/ 0 60000 65536"/>
                  <a:gd name="T17" fmla="*/ 0 60000 65536"/>
                  <a:gd name="T18" fmla="*/ 0 60000 65536"/>
                  <a:gd name="T19" fmla="*/ 0 60000 65536"/>
                  <a:gd name="T20" fmla="*/ 0 60000 65536"/>
                  <a:gd name="T21" fmla="*/ 0 w 687"/>
                  <a:gd name="T22" fmla="*/ 0 h 13"/>
                  <a:gd name="T23" fmla="*/ 687 w 687"/>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7" h="13">
                    <a:moveTo>
                      <a:pt x="0" y="13"/>
                    </a:moveTo>
                    <a:lnTo>
                      <a:pt x="0" y="13"/>
                    </a:lnTo>
                    <a:lnTo>
                      <a:pt x="687" y="13"/>
                    </a:lnTo>
                    <a:lnTo>
                      <a:pt x="687" y="0"/>
                    </a:lnTo>
                    <a:lnTo>
                      <a:pt x="0" y="0"/>
                    </a:lnTo>
                    <a:lnTo>
                      <a:pt x="0" y="1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149" name="Freeform 204"/>
              <p:cNvSpPr>
                <a:spLocks/>
              </p:cNvSpPr>
              <p:nvPr/>
            </p:nvSpPr>
            <p:spPr bwMode="auto">
              <a:xfrm>
                <a:off x="2965" y="1599"/>
                <a:ext cx="348" cy="251"/>
              </a:xfrm>
              <a:custGeom>
                <a:avLst/>
                <a:gdLst>
                  <a:gd name="T0" fmla="*/ 198 w 348"/>
                  <a:gd name="T1" fmla="*/ 0 h 251"/>
                  <a:gd name="T2" fmla="*/ 0 w 348"/>
                  <a:gd name="T3" fmla="*/ 52 h 251"/>
                  <a:gd name="T4" fmla="*/ 66 w 348"/>
                  <a:gd name="T5" fmla="*/ 251 h 251"/>
                  <a:gd name="T6" fmla="*/ 348 w 348"/>
                  <a:gd name="T7" fmla="*/ 86 h 251"/>
                  <a:gd name="T8" fmla="*/ 198 w 348"/>
                  <a:gd name="T9" fmla="*/ 0 h 251"/>
                  <a:gd name="T10" fmla="*/ 0 60000 65536"/>
                  <a:gd name="T11" fmla="*/ 0 60000 65536"/>
                  <a:gd name="T12" fmla="*/ 0 60000 65536"/>
                  <a:gd name="T13" fmla="*/ 0 60000 65536"/>
                  <a:gd name="T14" fmla="*/ 0 60000 65536"/>
                  <a:gd name="T15" fmla="*/ 0 w 348"/>
                  <a:gd name="T16" fmla="*/ 0 h 251"/>
                  <a:gd name="T17" fmla="*/ 348 w 348"/>
                  <a:gd name="T18" fmla="*/ 251 h 251"/>
                </a:gdLst>
                <a:ahLst/>
                <a:cxnLst>
                  <a:cxn ang="T10">
                    <a:pos x="T0" y="T1"/>
                  </a:cxn>
                  <a:cxn ang="T11">
                    <a:pos x="T2" y="T3"/>
                  </a:cxn>
                  <a:cxn ang="T12">
                    <a:pos x="T4" y="T5"/>
                  </a:cxn>
                  <a:cxn ang="T13">
                    <a:pos x="T6" y="T7"/>
                  </a:cxn>
                  <a:cxn ang="T14">
                    <a:pos x="T8" y="T9"/>
                  </a:cxn>
                </a:cxnLst>
                <a:rect l="T15" t="T16" r="T17" b="T18"/>
                <a:pathLst>
                  <a:path w="348" h="251">
                    <a:moveTo>
                      <a:pt x="198" y="0"/>
                    </a:moveTo>
                    <a:lnTo>
                      <a:pt x="0" y="52"/>
                    </a:lnTo>
                    <a:lnTo>
                      <a:pt x="66" y="251"/>
                    </a:lnTo>
                    <a:lnTo>
                      <a:pt x="348" y="86"/>
                    </a:lnTo>
                    <a:lnTo>
                      <a:pt x="198" y="0"/>
                    </a:lnTo>
                    <a:close/>
                  </a:path>
                </a:pathLst>
              </a:custGeom>
              <a:solidFill>
                <a:srgbClr val="00AC0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150" name="Freeform 205"/>
              <p:cNvSpPr>
                <a:spLocks/>
              </p:cNvSpPr>
              <p:nvPr/>
            </p:nvSpPr>
            <p:spPr bwMode="auto">
              <a:xfrm>
                <a:off x="2965" y="1599"/>
                <a:ext cx="348" cy="251"/>
              </a:xfrm>
              <a:custGeom>
                <a:avLst/>
                <a:gdLst>
                  <a:gd name="T0" fmla="*/ 198 w 348"/>
                  <a:gd name="T1" fmla="*/ 0 h 251"/>
                  <a:gd name="T2" fmla="*/ 0 w 348"/>
                  <a:gd name="T3" fmla="*/ 52 h 251"/>
                  <a:gd name="T4" fmla="*/ 66 w 348"/>
                  <a:gd name="T5" fmla="*/ 251 h 251"/>
                  <a:gd name="T6" fmla="*/ 348 w 348"/>
                  <a:gd name="T7" fmla="*/ 86 h 251"/>
                  <a:gd name="T8" fmla="*/ 198 w 348"/>
                  <a:gd name="T9" fmla="*/ 0 h 251"/>
                  <a:gd name="T10" fmla="*/ 0 60000 65536"/>
                  <a:gd name="T11" fmla="*/ 0 60000 65536"/>
                  <a:gd name="T12" fmla="*/ 0 60000 65536"/>
                  <a:gd name="T13" fmla="*/ 0 60000 65536"/>
                  <a:gd name="T14" fmla="*/ 0 60000 65536"/>
                  <a:gd name="T15" fmla="*/ 0 w 348"/>
                  <a:gd name="T16" fmla="*/ 0 h 251"/>
                  <a:gd name="T17" fmla="*/ 348 w 348"/>
                  <a:gd name="T18" fmla="*/ 251 h 251"/>
                </a:gdLst>
                <a:ahLst/>
                <a:cxnLst>
                  <a:cxn ang="T10">
                    <a:pos x="T0" y="T1"/>
                  </a:cxn>
                  <a:cxn ang="T11">
                    <a:pos x="T2" y="T3"/>
                  </a:cxn>
                  <a:cxn ang="T12">
                    <a:pos x="T4" y="T5"/>
                  </a:cxn>
                  <a:cxn ang="T13">
                    <a:pos x="T6" y="T7"/>
                  </a:cxn>
                  <a:cxn ang="T14">
                    <a:pos x="T8" y="T9"/>
                  </a:cxn>
                </a:cxnLst>
                <a:rect l="T15" t="T16" r="T17" b="T18"/>
                <a:pathLst>
                  <a:path w="348" h="251">
                    <a:moveTo>
                      <a:pt x="198" y="0"/>
                    </a:moveTo>
                    <a:lnTo>
                      <a:pt x="0" y="52"/>
                    </a:lnTo>
                    <a:lnTo>
                      <a:pt x="66" y="251"/>
                    </a:lnTo>
                    <a:lnTo>
                      <a:pt x="348" y="86"/>
                    </a:lnTo>
                    <a:lnTo>
                      <a:pt x="198"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151" name="Freeform 206"/>
              <p:cNvSpPr>
                <a:spLocks/>
              </p:cNvSpPr>
              <p:nvPr/>
            </p:nvSpPr>
            <p:spPr bwMode="auto">
              <a:xfrm>
                <a:off x="2967" y="1653"/>
                <a:ext cx="64" cy="264"/>
              </a:xfrm>
              <a:custGeom>
                <a:avLst/>
                <a:gdLst>
                  <a:gd name="T0" fmla="*/ 0 w 64"/>
                  <a:gd name="T1" fmla="*/ 0 h 264"/>
                  <a:gd name="T2" fmla="*/ 0 w 64"/>
                  <a:gd name="T3" fmla="*/ 38 h 264"/>
                  <a:gd name="T4" fmla="*/ 64 w 64"/>
                  <a:gd name="T5" fmla="*/ 264 h 264"/>
                  <a:gd name="T6" fmla="*/ 64 w 64"/>
                  <a:gd name="T7" fmla="*/ 197 h 264"/>
                  <a:gd name="T8" fmla="*/ 0 w 64"/>
                  <a:gd name="T9" fmla="*/ 0 h 264"/>
                  <a:gd name="T10" fmla="*/ 0 60000 65536"/>
                  <a:gd name="T11" fmla="*/ 0 60000 65536"/>
                  <a:gd name="T12" fmla="*/ 0 60000 65536"/>
                  <a:gd name="T13" fmla="*/ 0 60000 65536"/>
                  <a:gd name="T14" fmla="*/ 0 60000 65536"/>
                  <a:gd name="T15" fmla="*/ 0 w 64"/>
                  <a:gd name="T16" fmla="*/ 0 h 264"/>
                  <a:gd name="T17" fmla="*/ 64 w 64"/>
                  <a:gd name="T18" fmla="*/ 264 h 264"/>
                </a:gdLst>
                <a:ahLst/>
                <a:cxnLst>
                  <a:cxn ang="T10">
                    <a:pos x="T0" y="T1"/>
                  </a:cxn>
                  <a:cxn ang="T11">
                    <a:pos x="T2" y="T3"/>
                  </a:cxn>
                  <a:cxn ang="T12">
                    <a:pos x="T4" y="T5"/>
                  </a:cxn>
                  <a:cxn ang="T13">
                    <a:pos x="T6" y="T7"/>
                  </a:cxn>
                  <a:cxn ang="T14">
                    <a:pos x="T8" y="T9"/>
                  </a:cxn>
                </a:cxnLst>
                <a:rect l="T15" t="T16" r="T17" b="T18"/>
                <a:pathLst>
                  <a:path w="64" h="264">
                    <a:moveTo>
                      <a:pt x="0" y="0"/>
                    </a:moveTo>
                    <a:lnTo>
                      <a:pt x="0" y="38"/>
                    </a:lnTo>
                    <a:lnTo>
                      <a:pt x="64" y="264"/>
                    </a:lnTo>
                    <a:lnTo>
                      <a:pt x="64" y="197"/>
                    </a:lnTo>
                    <a:lnTo>
                      <a:pt x="0" y="0"/>
                    </a:lnTo>
                    <a:close/>
                  </a:path>
                </a:pathLst>
              </a:custGeom>
              <a:solidFill>
                <a:srgbClr val="0066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152" name="Freeform 207"/>
              <p:cNvSpPr>
                <a:spLocks/>
              </p:cNvSpPr>
              <p:nvPr/>
            </p:nvSpPr>
            <p:spPr bwMode="auto">
              <a:xfrm>
                <a:off x="2967" y="1653"/>
                <a:ext cx="64" cy="264"/>
              </a:xfrm>
              <a:custGeom>
                <a:avLst/>
                <a:gdLst>
                  <a:gd name="T0" fmla="*/ 0 w 64"/>
                  <a:gd name="T1" fmla="*/ 0 h 264"/>
                  <a:gd name="T2" fmla="*/ 0 w 64"/>
                  <a:gd name="T3" fmla="*/ 38 h 264"/>
                  <a:gd name="T4" fmla="*/ 64 w 64"/>
                  <a:gd name="T5" fmla="*/ 264 h 264"/>
                  <a:gd name="T6" fmla="*/ 64 w 64"/>
                  <a:gd name="T7" fmla="*/ 197 h 264"/>
                  <a:gd name="T8" fmla="*/ 0 w 64"/>
                  <a:gd name="T9" fmla="*/ 0 h 264"/>
                  <a:gd name="T10" fmla="*/ 0 60000 65536"/>
                  <a:gd name="T11" fmla="*/ 0 60000 65536"/>
                  <a:gd name="T12" fmla="*/ 0 60000 65536"/>
                  <a:gd name="T13" fmla="*/ 0 60000 65536"/>
                  <a:gd name="T14" fmla="*/ 0 60000 65536"/>
                  <a:gd name="T15" fmla="*/ 0 w 64"/>
                  <a:gd name="T16" fmla="*/ 0 h 264"/>
                  <a:gd name="T17" fmla="*/ 64 w 64"/>
                  <a:gd name="T18" fmla="*/ 264 h 264"/>
                </a:gdLst>
                <a:ahLst/>
                <a:cxnLst>
                  <a:cxn ang="T10">
                    <a:pos x="T0" y="T1"/>
                  </a:cxn>
                  <a:cxn ang="T11">
                    <a:pos x="T2" y="T3"/>
                  </a:cxn>
                  <a:cxn ang="T12">
                    <a:pos x="T4" y="T5"/>
                  </a:cxn>
                  <a:cxn ang="T13">
                    <a:pos x="T6" y="T7"/>
                  </a:cxn>
                  <a:cxn ang="T14">
                    <a:pos x="T8" y="T9"/>
                  </a:cxn>
                </a:cxnLst>
                <a:rect l="T15" t="T16" r="T17" b="T18"/>
                <a:pathLst>
                  <a:path w="64" h="264">
                    <a:moveTo>
                      <a:pt x="0" y="0"/>
                    </a:moveTo>
                    <a:lnTo>
                      <a:pt x="0" y="38"/>
                    </a:lnTo>
                    <a:lnTo>
                      <a:pt x="64" y="264"/>
                    </a:lnTo>
                    <a:lnTo>
                      <a:pt x="64" y="197"/>
                    </a:lnTo>
                    <a:lnTo>
                      <a:pt x="0"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153" name="Freeform 208"/>
              <p:cNvSpPr>
                <a:spLocks/>
              </p:cNvSpPr>
              <p:nvPr/>
            </p:nvSpPr>
            <p:spPr bwMode="auto">
              <a:xfrm>
                <a:off x="3033" y="1685"/>
                <a:ext cx="280" cy="236"/>
              </a:xfrm>
              <a:custGeom>
                <a:avLst/>
                <a:gdLst>
                  <a:gd name="T0" fmla="*/ 0 w 280"/>
                  <a:gd name="T1" fmla="*/ 236 h 236"/>
                  <a:gd name="T2" fmla="*/ 280 w 280"/>
                  <a:gd name="T3" fmla="*/ 25 h 236"/>
                  <a:gd name="T4" fmla="*/ 280 w 280"/>
                  <a:gd name="T5" fmla="*/ 0 h 236"/>
                  <a:gd name="T6" fmla="*/ 0 w 280"/>
                  <a:gd name="T7" fmla="*/ 165 h 236"/>
                  <a:gd name="T8" fmla="*/ 0 w 280"/>
                  <a:gd name="T9" fmla="*/ 236 h 236"/>
                  <a:gd name="T10" fmla="*/ 0 60000 65536"/>
                  <a:gd name="T11" fmla="*/ 0 60000 65536"/>
                  <a:gd name="T12" fmla="*/ 0 60000 65536"/>
                  <a:gd name="T13" fmla="*/ 0 60000 65536"/>
                  <a:gd name="T14" fmla="*/ 0 60000 65536"/>
                  <a:gd name="T15" fmla="*/ 0 w 280"/>
                  <a:gd name="T16" fmla="*/ 0 h 236"/>
                  <a:gd name="T17" fmla="*/ 280 w 280"/>
                  <a:gd name="T18" fmla="*/ 236 h 236"/>
                </a:gdLst>
                <a:ahLst/>
                <a:cxnLst>
                  <a:cxn ang="T10">
                    <a:pos x="T0" y="T1"/>
                  </a:cxn>
                  <a:cxn ang="T11">
                    <a:pos x="T2" y="T3"/>
                  </a:cxn>
                  <a:cxn ang="T12">
                    <a:pos x="T4" y="T5"/>
                  </a:cxn>
                  <a:cxn ang="T13">
                    <a:pos x="T6" y="T7"/>
                  </a:cxn>
                  <a:cxn ang="T14">
                    <a:pos x="T8" y="T9"/>
                  </a:cxn>
                </a:cxnLst>
                <a:rect l="T15" t="T16" r="T17" b="T18"/>
                <a:pathLst>
                  <a:path w="280" h="236">
                    <a:moveTo>
                      <a:pt x="0" y="236"/>
                    </a:moveTo>
                    <a:lnTo>
                      <a:pt x="280" y="25"/>
                    </a:lnTo>
                    <a:lnTo>
                      <a:pt x="280" y="0"/>
                    </a:lnTo>
                    <a:lnTo>
                      <a:pt x="0" y="165"/>
                    </a:lnTo>
                    <a:lnTo>
                      <a:pt x="0" y="236"/>
                    </a:lnTo>
                    <a:close/>
                  </a:path>
                </a:pathLst>
              </a:custGeom>
              <a:solidFill>
                <a:srgbClr val="B5DC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154" name="Freeform 209"/>
              <p:cNvSpPr>
                <a:spLocks/>
              </p:cNvSpPr>
              <p:nvPr/>
            </p:nvSpPr>
            <p:spPr bwMode="auto">
              <a:xfrm>
                <a:off x="3033" y="1685"/>
                <a:ext cx="280" cy="236"/>
              </a:xfrm>
              <a:custGeom>
                <a:avLst/>
                <a:gdLst>
                  <a:gd name="T0" fmla="*/ 0 w 280"/>
                  <a:gd name="T1" fmla="*/ 236 h 236"/>
                  <a:gd name="T2" fmla="*/ 280 w 280"/>
                  <a:gd name="T3" fmla="*/ 25 h 236"/>
                  <a:gd name="T4" fmla="*/ 280 w 280"/>
                  <a:gd name="T5" fmla="*/ 0 h 236"/>
                  <a:gd name="T6" fmla="*/ 0 w 280"/>
                  <a:gd name="T7" fmla="*/ 165 h 236"/>
                  <a:gd name="T8" fmla="*/ 0 w 280"/>
                  <a:gd name="T9" fmla="*/ 236 h 236"/>
                  <a:gd name="T10" fmla="*/ 0 60000 65536"/>
                  <a:gd name="T11" fmla="*/ 0 60000 65536"/>
                  <a:gd name="T12" fmla="*/ 0 60000 65536"/>
                  <a:gd name="T13" fmla="*/ 0 60000 65536"/>
                  <a:gd name="T14" fmla="*/ 0 60000 65536"/>
                  <a:gd name="T15" fmla="*/ 0 w 280"/>
                  <a:gd name="T16" fmla="*/ 0 h 236"/>
                  <a:gd name="T17" fmla="*/ 280 w 280"/>
                  <a:gd name="T18" fmla="*/ 236 h 236"/>
                </a:gdLst>
                <a:ahLst/>
                <a:cxnLst>
                  <a:cxn ang="T10">
                    <a:pos x="T0" y="T1"/>
                  </a:cxn>
                  <a:cxn ang="T11">
                    <a:pos x="T2" y="T3"/>
                  </a:cxn>
                  <a:cxn ang="T12">
                    <a:pos x="T4" y="T5"/>
                  </a:cxn>
                  <a:cxn ang="T13">
                    <a:pos x="T6" y="T7"/>
                  </a:cxn>
                  <a:cxn ang="T14">
                    <a:pos x="T8" y="T9"/>
                  </a:cxn>
                </a:cxnLst>
                <a:rect l="T15" t="T16" r="T17" b="T18"/>
                <a:pathLst>
                  <a:path w="280" h="236">
                    <a:moveTo>
                      <a:pt x="0" y="236"/>
                    </a:moveTo>
                    <a:lnTo>
                      <a:pt x="280" y="25"/>
                    </a:lnTo>
                    <a:lnTo>
                      <a:pt x="280" y="0"/>
                    </a:lnTo>
                    <a:lnTo>
                      <a:pt x="0" y="165"/>
                    </a:lnTo>
                    <a:lnTo>
                      <a:pt x="0" y="236"/>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155" name="Freeform 210"/>
              <p:cNvSpPr>
                <a:spLocks/>
              </p:cNvSpPr>
              <p:nvPr/>
            </p:nvSpPr>
            <p:spPr bwMode="auto">
              <a:xfrm>
                <a:off x="2981" y="1614"/>
                <a:ext cx="280" cy="194"/>
              </a:xfrm>
              <a:custGeom>
                <a:avLst/>
                <a:gdLst>
                  <a:gd name="T0" fmla="*/ 209 w 280"/>
                  <a:gd name="T1" fmla="*/ 0 h 194"/>
                  <a:gd name="T2" fmla="*/ 176 w 280"/>
                  <a:gd name="T3" fmla="*/ 14 h 194"/>
                  <a:gd name="T4" fmla="*/ 159 w 280"/>
                  <a:gd name="T5" fmla="*/ 14 h 194"/>
                  <a:gd name="T6" fmla="*/ 109 w 280"/>
                  <a:gd name="T7" fmla="*/ 4 h 194"/>
                  <a:gd name="T8" fmla="*/ 23 w 280"/>
                  <a:gd name="T9" fmla="*/ 27 h 194"/>
                  <a:gd name="T10" fmla="*/ 59 w 280"/>
                  <a:gd name="T11" fmla="*/ 41 h 194"/>
                  <a:gd name="T12" fmla="*/ 63 w 280"/>
                  <a:gd name="T13" fmla="*/ 48 h 194"/>
                  <a:gd name="T14" fmla="*/ 55 w 280"/>
                  <a:gd name="T15" fmla="*/ 56 h 194"/>
                  <a:gd name="T16" fmla="*/ 0 w 280"/>
                  <a:gd name="T17" fmla="*/ 79 h 194"/>
                  <a:gd name="T18" fmla="*/ 38 w 280"/>
                  <a:gd name="T19" fmla="*/ 194 h 194"/>
                  <a:gd name="T20" fmla="*/ 92 w 280"/>
                  <a:gd name="T21" fmla="*/ 165 h 194"/>
                  <a:gd name="T22" fmla="*/ 171 w 280"/>
                  <a:gd name="T23" fmla="*/ 125 h 194"/>
                  <a:gd name="T24" fmla="*/ 192 w 280"/>
                  <a:gd name="T25" fmla="*/ 121 h 194"/>
                  <a:gd name="T26" fmla="*/ 209 w 280"/>
                  <a:gd name="T27" fmla="*/ 123 h 194"/>
                  <a:gd name="T28" fmla="*/ 230 w 280"/>
                  <a:gd name="T29" fmla="*/ 131 h 194"/>
                  <a:gd name="T30" fmla="*/ 276 w 280"/>
                  <a:gd name="T31" fmla="*/ 104 h 194"/>
                  <a:gd name="T32" fmla="*/ 280 w 280"/>
                  <a:gd name="T33" fmla="*/ 42 h 194"/>
                  <a:gd name="T34" fmla="*/ 209 w 280"/>
                  <a:gd name="T35" fmla="*/ 0 h 1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0"/>
                  <a:gd name="T55" fmla="*/ 0 h 194"/>
                  <a:gd name="T56" fmla="*/ 280 w 280"/>
                  <a:gd name="T57" fmla="*/ 194 h 1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0" h="194">
                    <a:moveTo>
                      <a:pt x="209" y="0"/>
                    </a:moveTo>
                    <a:lnTo>
                      <a:pt x="176" y="14"/>
                    </a:lnTo>
                    <a:lnTo>
                      <a:pt x="159" y="14"/>
                    </a:lnTo>
                    <a:lnTo>
                      <a:pt x="109" y="4"/>
                    </a:lnTo>
                    <a:lnTo>
                      <a:pt x="23" y="27"/>
                    </a:lnTo>
                    <a:lnTo>
                      <a:pt x="59" y="41"/>
                    </a:lnTo>
                    <a:lnTo>
                      <a:pt x="63" y="48"/>
                    </a:lnTo>
                    <a:lnTo>
                      <a:pt x="55" y="56"/>
                    </a:lnTo>
                    <a:lnTo>
                      <a:pt x="0" y="79"/>
                    </a:lnTo>
                    <a:lnTo>
                      <a:pt x="38" y="194"/>
                    </a:lnTo>
                    <a:lnTo>
                      <a:pt x="92" y="165"/>
                    </a:lnTo>
                    <a:lnTo>
                      <a:pt x="171" y="125"/>
                    </a:lnTo>
                    <a:lnTo>
                      <a:pt x="192" y="121"/>
                    </a:lnTo>
                    <a:lnTo>
                      <a:pt x="209" y="123"/>
                    </a:lnTo>
                    <a:lnTo>
                      <a:pt x="230" y="131"/>
                    </a:lnTo>
                    <a:lnTo>
                      <a:pt x="276" y="104"/>
                    </a:lnTo>
                    <a:lnTo>
                      <a:pt x="280" y="42"/>
                    </a:lnTo>
                    <a:lnTo>
                      <a:pt x="209" y="0"/>
                    </a:lnTo>
                    <a:close/>
                  </a:path>
                </a:pathLst>
              </a:custGeom>
              <a:solidFill>
                <a:srgbClr val="00FE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156" name="Freeform 211"/>
              <p:cNvSpPr>
                <a:spLocks/>
              </p:cNvSpPr>
              <p:nvPr/>
            </p:nvSpPr>
            <p:spPr bwMode="auto">
              <a:xfrm>
                <a:off x="2894" y="1605"/>
                <a:ext cx="371" cy="165"/>
              </a:xfrm>
              <a:custGeom>
                <a:avLst/>
                <a:gdLst>
                  <a:gd name="T0" fmla="*/ 0 w 371"/>
                  <a:gd name="T1" fmla="*/ 146 h 165"/>
                  <a:gd name="T2" fmla="*/ 196 w 371"/>
                  <a:gd name="T3" fmla="*/ 65 h 165"/>
                  <a:gd name="T4" fmla="*/ 200 w 371"/>
                  <a:gd name="T5" fmla="*/ 59 h 165"/>
                  <a:gd name="T6" fmla="*/ 198 w 371"/>
                  <a:gd name="T7" fmla="*/ 53 h 165"/>
                  <a:gd name="T8" fmla="*/ 58 w 371"/>
                  <a:gd name="T9" fmla="*/ 0 h 165"/>
                  <a:gd name="T10" fmla="*/ 112 w 371"/>
                  <a:gd name="T11" fmla="*/ 0 h 165"/>
                  <a:gd name="T12" fmla="*/ 242 w 371"/>
                  <a:gd name="T13" fmla="*/ 36 h 165"/>
                  <a:gd name="T14" fmla="*/ 258 w 371"/>
                  <a:gd name="T15" fmla="*/ 36 h 165"/>
                  <a:gd name="T16" fmla="*/ 273 w 371"/>
                  <a:gd name="T17" fmla="*/ 34 h 165"/>
                  <a:gd name="T18" fmla="*/ 353 w 371"/>
                  <a:gd name="T19" fmla="*/ 2 h 165"/>
                  <a:gd name="T20" fmla="*/ 369 w 371"/>
                  <a:gd name="T21" fmla="*/ 2 h 165"/>
                  <a:gd name="T22" fmla="*/ 369 w 371"/>
                  <a:gd name="T23" fmla="*/ 21 h 165"/>
                  <a:gd name="T24" fmla="*/ 315 w 371"/>
                  <a:gd name="T25" fmla="*/ 48 h 165"/>
                  <a:gd name="T26" fmla="*/ 315 w 371"/>
                  <a:gd name="T27" fmla="*/ 53 h 165"/>
                  <a:gd name="T28" fmla="*/ 317 w 371"/>
                  <a:gd name="T29" fmla="*/ 55 h 165"/>
                  <a:gd name="T30" fmla="*/ 371 w 371"/>
                  <a:gd name="T31" fmla="*/ 71 h 165"/>
                  <a:gd name="T32" fmla="*/ 371 w 371"/>
                  <a:gd name="T33" fmla="*/ 121 h 165"/>
                  <a:gd name="T34" fmla="*/ 281 w 371"/>
                  <a:gd name="T35" fmla="*/ 84 h 165"/>
                  <a:gd name="T36" fmla="*/ 261 w 371"/>
                  <a:gd name="T37" fmla="*/ 86 h 165"/>
                  <a:gd name="T38" fmla="*/ 231 w 371"/>
                  <a:gd name="T39" fmla="*/ 90 h 165"/>
                  <a:gd name="T40" fmla="*/ 83 w 371"/>
                  <a:gd name="T41" fmla="*/ 165 h 165"/>
                  <a:gd name="T42" fmla="*/ 0 w 371"/>
                  <a:gd name="T43" fmla="*/ 146 h 16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71"/>
                  <a:gd name="T67" fmla="*/ 0 h 165"/>
                  <a:gd name="T68" fmla="*/ 371 w 371"/>
                  <a:gd name="T69" fmla="*/ 165 h 16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71" h="165">
                    <a:moveTo>
                      <a:pt x="0" y="146"/>
                    </a:moveTo>
                    <a:lnTo>
                      <a:pt x="196" y="65"/>
                    </a:lnTo>
                    <a:lnTo>
                      <a:pt x="200" y="59"/>
                    </a:lnTo>
                    <a:lnTo>
                      <a:pt x="198" y="53"/>
                    </a:lnTo>
                    <a:lnTo>
                      <a:pt x="58" y="0"/>
                    </a:lnTo>
                    <a:lnTo>
                      <a:pt x="112" y="0"/>
                    </a:lnTo>
                    <a:lnTo>
                      <a:pt x="242" y="36"/>
                    </a:lnTo>
                    <a:lnTo>
                      <a:pt x="258" y="36"/>
                    </a:lnTo>
                    <a:lnTo>
                      <a:pt x="273" y="34"/>
                    </a:lnTo>
                    <a:lnTo>
                      <a:pt x="353" y="2"/>
                    </a:lnTo>
                    <a:lnTo>
                      <a:pt x="369" y="2"/>
                    </a:lnTo>
                    <a:lnTo>
                      <a:pt x="369" y="21"/>
                    </a:lnTo>
                    <a:lnTo>
                      <a:pt x="315" y="48"/>
                    </a:lnTo>
                    <a:lnTo>
                      <a:pt x="315" y="53"/>
                    </a:lnTo>
                    <a:lnTo>
                      <a:pt x="317" y="55"/>
                    </a:lnTo>
                    <a:lnTo>
                      <a:pt x="371" y="71"/>
                    </a:lnTo>
                    <a:lnTo>
                      <a:pt x="371" y="121"/>
                    </a:lnTo>
                    <a:lnTo>
                      <a:pt x="281" y="84"/>
                    </a:lnTo>
                    <a:lnTo>
                      <a:pt x="261" y="86"/>
                    </a:lnTo>
                    <a:lnTo>
                      <a:pt x="231" y="90"/>
                    </a:lnTo>
                    <a:lnTo>
                      <a:pt x="83" y="165"/>
                    </a:lnTo>
                    <a:lnTo>
                      <a:pt x="0" y="146"/>
                    </a:lnTo>
                    <a:close/>
                  </a:path>
                </a:pathLst>
              </a:custGeom>
              <a:solidFill>
                <a:srgbClr val="1214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157" name="Freeform 212"/>
              <p:cNvSpPr>
                <a:spLocks/>
              </p:cNvSpPr>
              <p:nvPr/>
            </p:nvSpPr>
            <p:spPr bwMode="auto">
              <a:xfrm>
                <a:off x="2894" y="1605"/>
                <a:ext cx="371" cy="165"/>
              </a:xfrm>
              <a:custGeom>
                <a:avLst/>
                <a:gdLst>
                  <a:gd name="T0" fmla="*/ 0 w 371"/>
                  <a:gd name="T1" fmla="*/ 146 h 165"/>
                  <a:gd name="T2" fmla="*/ 196 w 371"/>
                  <a:gd name="T3" fmla="*/ 65 h 165"/>
                  <a:gd name="T4" fmla="*/ 200 w 371"/>
                  <a:gd name="T5" fmla="*/ 59 h 165"/>
                  <a:gd name="T6" fmla="*/ 198 w 371"/>
                  <a:gd name="T7" fmla="*/ 53 h 165"/>
                  <a:gd name="T8" fmla="*/ 58 w 371"/>
                  <a:gd name="T9" fmla="*/ 0 h 165"/>
                  <a:gd name="T10" fmla="*/ 112 w 371"/>
                  <a:gd name="T11" fmla="*/ 0 h 165"/>
                  <a:gd name="T12" fmla="*/ 242 w 371"/>
                  <a:gd name="T13" fmla="*/ 36 h 165"/>
                  <a:gd name="T14" fmla="*/ 258 w 371"/>
                  <a:gd name="T15" fmla="*/ 36 h 165"/>
                  <a:gd name="T16" fmla="*/ 273 w 371"/>
                  <a:gd name="T17" fmla="*/ 34 h 165"/>
                  <a:gd name="T18" fmla="*/ 353 w 371"/>
                  <a:gd name="T19" fmla="*/ 2 h 165"/>
                  <a:gd name="T20" fmla="*/ 369 w 371"/>
                  <a:gd name="T21" fmla="*/ 2 h 165"/>
                  <a:gd name="T22" fmla="*/ 369 w 371"/>
                  <a:gd name="T23" fmla="*/ 21 h 165"/>
                  <a:gd name="T24" fmla="*/ 315 w 371"/>
                  <a:gd name="T25" fmla="*/ 48 h 165"/>
                  <a:gd name="T26" fmla="*/ 315 w 371"/>
                  <a:gd name="T27" fmla="*/ 53 h 165"/>
                  <a:gd name="T28" fmla="*/ 317 w 371"/>
                  <a:gd name="T29" fmla="*/ 55 h 165"/>
                  <a:gd name="T30" fmla="*/ 371 w 371"/>
                  <a:gd name="T31" fmla="*/ 71 h 165"/>
                  <a:gd name="T32" fmla="*/ 371 w 371"/>
                  <a:gd name="T33" fmla="*/ 121 h 165"/>
                  <a:gd name="T34" fmla="*/ 281 w 371"/>
                  <a:gd name="T35" fmla="*/ 84 h 165"/>
                  <a:gd name="T36" fmla="*/ 261 w 371"/>
                  <a:gd name="T37" fmla="*/ 86 h 165"/>
                  <a:gd name="T38" fmla="*/ 231 w 371"/>
                  <a:gd name="T39" fmla="*/ 90 h 165"/>
                  <a:gd name="T40" fmla="*/ 83 w 371"/>
                  <a:gd name="T41" fmla="*/ 165 h 165"/>
                  <a:gd name="T42" fmla="*/ 0 w 371"/>
                  <a:gd name="T43" fmla="*/ 146 h 16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71"/>
                  <a:gd name="T67" fmla="*/ 0 h 165"/>
                  <a:gd name="T68" fmla="*/ 371 w 371"/>
                  <a:gd name="T69" fmla="*/ 165 h 16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71" h="165">
                    <a:moveTo>
                      <a:pt x="0" y="146"/>
                    </a:moveTo>
                    <a:lnTo>
                      <a:pt x="196" y="65"/>
                    </a:lnTo>
                    <a:lnTo>
                      <a:pt x="200" y="59"/>
                    </a:lnTo>
                    <a:lnTo>
                      <a:pt x="198" y="53"/>
                    </a:lnTo>
                    <a:lnTo>
                      <a:pt x="58" y="0"/>
                    </a:lnTo>
                    <a:lnTo>
                      <a:pt x="112" y="0"/>
                    </a:lnTo>
                    <a:lnTo>
                      <a:pt x="242" y="36"/>
                    </a:lnTo>
                    <a:lnTo>
                      <a:pt x="258" y="36"/>
                    </a:lnTo>
                    <a:lnTo>
                      <a:pt x="273" y="34"/>
                    </a:lnTo>
                    <a:lnTo>
                      <a:pt x="353" y="2"/>
                    </a:lnTo>
                    <a:lnTo>
                      <a:pt x="369" y="2"/>
                    </a:lnTo>
                    <a:lnTo>
                      <a:pt x="369" y="21"/>
                    </a:lnTo>
                    <a:lnTo>
                      <a:pt x="315" y="48"/>
                    </a:lnTo>
                    <a:lnTo>
                      <a:pt x="315" y="53"/>
                    </a:lnTo>
                    <a:lnTo>
                      <a:pt x="317" y="55"/>
                    </a:lnTo>
                    <a:lnTo>
                      <a:pt x="371" y="71"/>
                    </a:lnTo>
                    <a:lnTo>
                      <a:pt x="371" y="121"/>
                    </a:lnTo>
                    <a:lnTo>
                      <a:pt x="281" y="84"/>
                    </a:lnTo>
                    <a:lnTo>
                      <a:pt x="261" y="86"/>
                    </a:lnTo>
                    <a:lnTo>
                      <a:pt x="231" y="90"/>
                    </a:lnTo>
                    <a:lnTo>
                      <a:pt x="83" y="165"/>
                    </a:lnTo>
                    <a:lnTo>
                      <a:pt x="0" y="146"/>
                    </a:lnTo>
                  </a:path>
                </a:pathLst>
              </a:custGeom>
              <a:noFill/>
              <a:ln w="0">
                <a:solidFill>
                  <a:srgbClr val="121415"/>
                </a:solidFill>
                <a:round/>
                <a:headEnd/>
                <a:tailEnd/>
              </a:ln>
              <a:extLst>
                <a:ext uri="{909E8E84-426E-40DD-AFC4-6F175D3DCCD1}">
                  <a14:hiddenFill xmlns:a14="http://schemas.microsoft.com/office/drawing/2010/main">
                    <a:solidFill>
                      <a:srgbClr val="FFFFFF"/>
                    </a:solid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158" name="Freeform 213"/>
              <p:cNvSpPr>
                <a:spLocks/>
              </p:cNvSpPr>
              <p:nvPr/>
            </p:nvSpPr>
            <p:spPr bwMode="auto">
              <a:xfrm>
                <a:off x="3096" y="1643"/>
                <a:ext cx="113" cy="44"/>
              </a:xfrm>
              <a:custGeom>
                <a:avLst/>
                <a:gdLst>
                  <a:gd name="T0" fmla="*/ 0 w 113"/>
                  <a:gd name="T1" fmla="*/ 13 h 44"/>
                  <a:gd name="T2" fmla="*/ 40 w 113"/>
                  <a:gd name="T3" fmla="*/ 0 h 44"/>
                  <a:gd name="T4" fmla="*/ 113 w 113"/>
                  <a:gd name="T5" fmla="*/ 13 h 44"/>
                  <a:gd name="T6" fmla="*/ 61 w 113"/>
                  <a:gd name="T7" fmla="*/ 44 h 44"/>
                  <a:gd name="T8" fmla="*/ 0 w 113"/>
                  <a:gd name="T9" fmla="*/ 13 h 44"/>
                  <a:gd name="T10" fmla="*/ 0 60000 65536"/>
                  <a:gd name="T11" fmla="*/ 0 60000 65536"/>
                  <a:gd name="T12" fmla="*/ 0 60000 65536"/>
                  <a:gd name="T13" fmla="*/ 0 60000 65536"/>
                  <a:gd name="T14" fmla="*/ 0 60000 65536"/>
                  <a:gd name="T15" fmla="*/ 0 w 113"/>
                  <a:gd name="T16" fmla="*/ 0 h 44"/>
                  <a:gd name="T17" fmla="*/ 113 w 113"/>
                  <a:gd name="T18" fmla="*/ 44 h 44"/>
                </a:gdLst>
                <a:ahLst/>
                <a:cxnLst>
                  <a:cxn ang="T10">
                    <a:pos x="T0" y="T1"/>
                  </a:cxn>
                  <a:cxn ang="T11">
                    <a:pos x="T2" y="T3"/>
                  </a:cxn>
                  <a:cxn ang="T12">
                    <a:pos x="T4" y="T5"/>
                  </a:cxn>
                  <a:cxn ang="T13">
                    <a:pos x="T6" y="T7"/>
                  </a:cxn>
                  <a:cxn ang="T14">
                    <a:pos x="T8" y="T9"/>
                  </a:cxn>
                </a:cxnLst>
                <a:rect l="T15" t="T16" r="T17" b="T18"/>
                <a:pathLst>
                  <a:path w="113" h="44">
                    <a:moveTo>
                      <a:pt x="0" y="13"/>
                    </a:moveTo>
                    <a:lnTo>
                      <a:pt x="40" y="0"/>
                    </a:lnTo>
                    <a:lnTo>
                      <a:pt x="113" y="13"/>
                    </a:lnTo>
                    <a:lnTo>
                      <a:pt x="61" y="44"/>
                    </a:lnTo>
                    <a:lnTo>
                      <a:pt x="0" y="13"/>
                    </a:lnTo>
                    <a:close/>
                  </a:path>
                </a:pathLst>
              </a:custGeom>
              <a:solidFill>
                <a:srgbClr val="1214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159" name="Freeform 214"/>
              <p:cNvSpPr>
                <a:spLocks/>
              </p:cNvSpPr>
              <p:nvPr/>
            </p:nvSpPr>
            <p:spPr bwMode="auto">
              <a:xfrm>
                <a:off x="3096" y="1643"/>
                <a:ext cx="113" cy="44"/>
              </a:xfrm>
              <a:custGeom>
                <a:avLst/>
                <a:gdLst>
                  <a:gd name="T0" fmla="*/ 0 w 113"/>
                  <a:gd name="T1" fmla="*/ 13 h 44"/>
                  <a:gd name="T2" fmla="*/ 40 w 113"/>
                  <a:gd name="T3" fmla="*/ 0 h 44"/>
                  <a:gd name="T4" fmla="*/ 113 w 113"/>
                  <a:gd name="T5" fmla="*/ 13 h 44"/>
                  <a:gd name="T6" fmla="*/ 61 w 113"/>
                  <a:gd name="T7" fmla="*/ 44 h 44"/>
                  <a:gd name="T8" fmla="*/ 0 w 113"/>
                  <a:gd name="T9" fmla="*/ 13 h 44"/>
                  <a:gd name="T10" fmla="*/ 0 60000 65536"/>
                  <a:gd name="T11" fmla="*/ 0 60000 65536"/>
                  <a:gd name="T12" fmla="*/ 0 60000 65536"/>
                  <a:gd name="T13" fmla="*/ 0 60000 65536"/>
                  <a:gd name="T14" fmla="*/ 0 60000 65536"/>
                  <a:gd name="T15" fmla="*/ 0 w 113"/>
                  <a:gd name="T16" fmla="*/ 0 h 44"/>
                  <a:gd name="T17" fmla="*/ 113 w 113"/>
                  <a:gd name="T18" fmla="*/ 44 h 44"/>
                </a:gdLst>
                <a:ahLst/>
                <a:cxnLst>
                  <a:cxn ang="T10">
                    <a:pos x="T0" y="T1"/>
                  </a:cxn>
                  <a:cxn ang="T11">
                    <a:pos x="T2" y="T3"/>
                  </a:cxn>
                  <a:cxn ang="T12">
                    <a:pos x="T4" y="T5"/>
                  </a:cxn>
                  <a:cxn ang="T13">
                    <a:pos x="T6" y="T7"/>
                  </a:cxn>
                  <a:cxn ang="T14">
                    <a:pos x="T8" y="T9"/>
                  </a:cxn>
                </a:cxnLst>
                <a:rect l="T15" t="T16" r="T17" b="T18"/>
                <a:pathLst>
                  <a:path w="113" h="44">
                    <a:moveTo>
                      <a:pt x="0" y="13"/>
                    </a:moveTo>
                    <a:lnTo>
                      <a:pt x="40" y="0"/>
                    </a:lnTo>
                    <a:lnTo>
                      <a:pt x="113" y="13"/>
                    </a:lnTo>
                    <a:lnTo>
                      <a:pt x="61" y="44"/>
                    </a:lnTo>
                    <a:lnTo>
                      <a:pt x="0" y="13"/>
                    </a:lnTo>
                  </a:path>
                </a:pathLst>
              </a:custGeom>
              <a:noFill/>
              <a:ln w="0">
                <a:solidFill>
                  <a:srgbClr val="121415"/>
                </a:solidFill>
                <a:round/>
                <a:headEnd/>
                <a:tailEnd/>
              </a:ln>
              <a:extLst>
                <a:ext uri="{909E8E84-426E-40DD-AFC4-6F175D3DCCD1}">
                  <a14:hiddenFill xmlns:a14="http://schemas.microsoft.com/office/drawing/2010/main">
                    <a:solidFill>
                      <a:srgbClr val="FFFFFF"/>
                    </a:solid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160" name="Freeform 215"/>
              <p:cNvSpPr>
                <a:spLocks/>
              </p:cNvSpPr>
              <p:nvPr/>
            </p:nvSpPr>
            <p:spPr bwMode="auto">
              <a:xfrm>
                <a:off x="2896" y="1751"/>
                <a:ext cx="83" cy="47"/>
              </a:xfrm>
              <a:custGeom>
                <a:avLst/>
                <a:gdLst>
                  <a:gd name="T0" fmla="*/ 83 w 83"/>
                  <a:gd name="T1" fmla="*/ 19 h 47"/>
                  <a:gd name="T2" fmla="*/ 23 w 83"/>
                  <a:gd name="T3" fmla="*/ 47 h 47"/>
                  <a:gd name="T4" fmla="*/ 0 w 83"/>
                  <a:gd name="T5" fmla="*/ 0 h 47"/>
                  <a:gd name="T6" fmla="*/ 83 w 83"/>
                  <a:gd name="T7" fmla="*/ 19 h 47"/>
                  <a:gd name="T8" fmla="*/ 0 60000 65536"/>
                  <a:gd name="T9" fmla="*/ 0 60000 65536"/>
                  <a:gd name="T10" fmla="*/ 0 60000 65536"/>
                  <a:gd name="T11" fmla="*/ 0 60000 65536"/>
                  <a:gd name="T12" fmla="*/ 0 w 83"/>
                  <a:gd name="T13" fmla="*/ 0 h 47"/>
                  <a:gd name="T14" fmla="*/ 83 w 83"/>
                  <a:gd name="T15" fmla="*/ 47 h 47"/>
                </a:gdLst>
                <a:ahLst/>
                <a:cxnLst>
                  <a:cxn ang="T8">
                    <a:pos x="T0" y="T1"/>
                  </a:cxn>
                  <a:cxn ang="T9">
                    <a:pos x="T2" y="T3"/>
                  </a:cxn>
                  <a:cxn ang="T10">
                    <a:pos x="T4" y="T5"/>
                  </a:cxn>
                  <a:cxn ang="T11">
                    <a:pos x="T6" y="T7"/>
                  </a:cxn>
                </a:cxnLst>
                <a:rect l="T12" t="T13" r="T14" b="T15"/>
                <a:pathLst>
                  <a:path w="83" h="47">
                    <a:moveTo>
                      <a:pt x="83" y="19"/>
                    </a:moveTo>
                    <a:lnTo>
                      <a:pt x="23" y="47"/>
                    </a:lnTo>
                    <a:lnTo>
                      <a:pt x="0" y="0"/>
                    </a:lnTo>
                    <a:lnTo>
                      <a:pt x="8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161" name="Freeform 216"/>
              <p:cNvSpPr>
                <a:spLocks/>
              </p:cNvSpPr>
              <p:nvPr/>
            </p:nvSpPr>
            <p:spPr bwMode="auto">
              <a:xfrm>
                <a:off x="2896" y="1751"/>
                <a:ext cx="83" cy="47"/>
              </a:xfrm>
              <a:custGeom>
                <a:avLst/>
                <a:gdLst>
                  <a:gd name="T0" fmla="*/ 83 w 83"/>
                  <a:gd name="T1" fmla="*/ 19 h 47"/>
                  <a:gd name="T2" fmla="*/ 23 w 83"/>
                  <a:gd name="T3" fmla="*/ 47 h 47"/>
                  <a:gd name="T4" fmla="*/ 0 w 83"/>
                  <a:gd name="T5" fmla="*/ 0 h 47"/>
                  <a:gd name="T6" fmla="*/ 83 w 83"/>
                  <a:gd name="T7" fmla="*/ 19 h 47"/>
                  <a:gd name="T8" fmla="*/ 0 60000 65536"/>
                  <a:gd name="T9" fmla="*/ 0 60000 65536"/>
                  <a:gd name="T10" fmla="*/ 0 60000 65536"/>
                  <a:gd name="T11" fmla="*/ 0 60000 65536"/>
                  <a:gd name="T12" fmla="*/ 0 w 83"/>
                  <a:gd name="T13" fmla="*/ 0 h 47"/>
                  <a:gd name="T14" fmla="*/ 83 w 83"/>
                  <a:gd name="T15" fmla="*/ 47 h 47"/>
                </a:gdLst>
                <a:ahLst/>
                <a:cxnLst>
                  <a:cxn ang="T8">
                    <a:pos x="T0" y="T1"/>
                  </a:cxn>
                  <a:cxn ang="T9">
                    <a:pos x="T2" y="T3"/>
                  </a:cxn>
                  <a:cxn ang="T10">
                    <a:pos x="T4" y="T5"/>
                  </a:cxn>
                  <a:cxn ang="T11">
                    <a:pos x="T6" y="T7"/>
                  </a:cxn>
                </a:cxnLst>
                <a:rect l="T12" t="T13" r="T14" b="T15"/>
                <a:pathLst>
                  <a:path w="83" h="47">
                    <a:moveTo>
                      <a:pt x="83" y="19"/>
                    </a:moveTo>
                    <a:lnTo>
                      <a:pt x="23" y="47"/>
                    </a:lnTo>
                    <a:lnTo>
                      <a:pt x="0" y="0"/>
                    </a:lnTo>
                    <a:lnTo>
                      <a:pt x="83" y="19"/>
                    </a:lnTo>
                  </a:path>
                </a:pathLst>
              </a:custGeom>
              <a:noFill/>
              <a:ln w="0">
                <a:solidFill>
                  <a:srgbClr val="121415"/>
                </a:solidFill>
                <a:round/>
                <a:headEnd/>
                <a:tailEnd/>
              </a:ln>
              <a:extLst>
                <a:ext uri="{909E8E84-426E-40DD-AFC4-6F175D3DCCD1}">
                  <a14:hiddenFill xmlns:a14="http://schemas.microsoft.com/office/drawing/2010/main">
                    <a:solidFill>
                      <a:srgbClr val="FFFFFF"/>
                    </a:solid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162" name="Freeform 217"/>
              <p:cNvSpPr>
                <a:spLocks/>
              </p:cNvSpPr>
              <p:nvPr/>
            </p:nvSpPr>
            <p:spPr bwMode="auto">
              <a:xfrm>
                <a:off x="2896" y="1752"/>
                <a:ext cx="69" cy="33"/>
              </a:xfrm>
              <a:custGeom>
                <a:avLst/>
                <a:gdLst>
                  <a:gd name="T0" fmla="*/ 0 w 69"/>
                  <a:gd name="T1" fmla="*/ 0 h 33"/>
                  <a:gd name="T2" fmla="*/ 69 w 69"/>
                  <a:gd name="T3" fmla="*/ 16 h 33"/>
                  <a:gd name="T4" fmla="*/ 33 w 69"/>
                  <a:gd name="T5" fmla="*/ 33 h 33"/>
                  <a:gd name="T6" fmla="*/ 0 w 69"/>
                  <a:gd name="T7" fmla="*/ 0 h 33"/>
                  <a:gd name="T8" fmla="*/ 0 60000 65536"/>
                  <a:gd name="T9" fmla="*/ 0 60000 65536"/>
                  <a:gd name="T10" fmla="*/ 0 60000 65536"/>
                  <a:gd name="T11" fmla="*/ 0 60000 65536"/>
                  <a:gd name="T12" fmla="*/ 0 w 69"/>
                  <a:gd name="T13" fmla="*/ 0 h 33"/>
                  <a:gd name="T14" fmla="*/ 69 w 69"/>
                  <a:gd name="T15" fmla="*/ 33 h 33"/>
                </a:gdLst>
                <a:ahLst/>
                <a:cxnLst>
                  <a:cxn ang="T8">
                    <a:pos x="T0" y="T1"/>
                  </a:cxn>
                  <a:cxn ang="T9">
                    <a:pos x="T2" y="T3"/>
                  </a:cxn>
                  <a:cxn ang="T10">
                    <a:pos x="T4" y="T5"/>
                  </a:cxn>
                  <a:cxn ang="T11">
                    <a:pos x="T6" y="T7"/>
                  </a:cxn>
                </a:cxnLst>
                <a:rect l="T12" t="T13" r="T14" b="T15"/>
                <a:pathLst>
                  <a:path w="69" h="33">
                    <a:moveTo>
                      <a:pt x="0" y="0"/>
                    </a:moveTo>
                    <a:lnTo>
                      <a:pt x="69" y="16"/>
                    </a:lnTo>
                    <a:lnTo>
                      <a:pt x="33" y="33"/>
                    </a:lnTo>
                    <a:lnTo>
                      <a:pt x="0" y="0"/>
                    </a:lnTo>
                    <a:close/>
                  </a:path>
                </a:pathLst>
              </a:custGeom>
              <a:solidFill>
                <a:srgbClr val="F3C1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163" name="Freeform 218"/>
              <p:cNvSpPr>
                <a:spLocks/>
              </p:cNvSpPr>
              <p:nvPr/>
            </p:nvSpPr>
            <p:spPr bwMode="auto">
              <a:xfrm>
                <a:off x="2896" y="1752"/>
                <a:ext cx="69" cy="33"/>
              </a:xfrm>
              <a:custGeom>
                <a:avLst/>
                <a:gdLst>
                  <a:gd name="T0" fmla="*/ 0 w 69"/>
                  <a:gd name="T1" fmla="*/ 0 h 33"/>
                  <a:gd name="T2" fmla="*/ 69 w 69"/>
                  <a:gd name="T3" fmla="*/ 16 h 33"/>
                  <a:gd name="T4" fmla="*/ 33 w 69"/>
                  <a:gd name="T5" fmla="*/ 33 h 33"/>
                  <a:gd name="T6" fmla="*/ 0 w 69"/>
                  <a:gd name="T7" fmla="*/ 0 h 33"/>
                  <a:gd name="T8" fmla="*/ 0 60000 65536"/>
                  <a:gd name="T9" fmla="*/ 0 60000 65536"/>
                  <a:gd name="T10" fmla="*/ 0 60000 65536"/>
                  <a:gd name="T11" fmla="*/ 0 60000 65536"/>
                  <a:gd name="T12" fmla="*/ 0 w 69"/>
                  <a:gd name="T13" fmla="*/ 0 h 33"/>
                  <a:gd name="T14" fmla="*/ 69 w 69"/>
                  <a:gd name="T15" fmla="*/ 33 h 33"/>
                </a:gdLst>
                <a:ahLst/>
                <a:cxnLst>
                  <a:cxn ang="T8">
                    <a:pos x="T0" y="T1"/>
                  </a:cxn>
                  <a:cxn ang="T9">
                    <a:pos x="T2" y="T3"/>
                  </a:cxn>
                  <a:cxn ang="T10">
                    <a:pos x="T4" y="T5"/>
                  </a:cxn>
                  <a:cxn ang="T11">
                    <a:pos x="T6" y="T7"/>
                  </a:cxn>
                </a:cxnLst>
                <a:rect l="T12" t="T13" r="T14" b="T15"/>
                <a:pathLst>
                  <a:path w="69" h="33">
                    <a:moveTo>
                      <a:pt x="0" y="0"/>
                    </a:moveTo>
                    <a:lnTo>
                      <a:pt x="69" y="16"/>
                    </a:lnTo>
                    <a:lnTo>
                      <a:pt x="33" y="33"/>
                    </a:lnTo>
                    <a:lnTo>
                      <a:pt x="0" y="0"/>
                    </a:lnTo>
                  </a:path>
                </a:pathLst>
              </a:custGeom>
              <a:noFill/>
              <a:ln w="0">
                <a:solidFill>
                  <a:srgbClr val="121415"/>
                </a:solidFill>
                <a:round/>
                <a:headEnd/>
                <a:tailEnd/>
              </a:ln>
              <a:extLst>
                <a:ext uri="{909E8E84-426E-40DD-AFC4-6F175D3DCCD1}">
                  <a14:hiddenFill xmlns:a14="http://schemas.microsoft.com/office/drawing/2010/main">
                    <a:solidFill>
                      <a:srgbClr val="FFFFFF"/>
                    </a:solid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164" name="Freeform 219"/>
              <p:cNvSpPr>
                <a:spLocks/>
              </p:cNvSpPr>
              <p:nvPr/>
            </p:nvSpPr>
            <p:spPr bwMode="auto">
              <a:xfrm>
                <a:off x="2896" y="1751"/>
                <a:ext cx="69" cy="34"/>
              </a:xfrm>
              <a:custGeom>
                <a:avLst/>
                <a:gdLst>
                  <a:gd name="T0" fmla="*/ 0 w 69"/>
                  <a:gd name="T1" fmla="*/ 0 h 34"/>
                  <a:gd name="T2" fmla="*/ 69 w 69"/>
                  <a:gd name="T3" fmla="*/ 17 h 34"/>
                  <a:gd name="T4" fmla="*/ 33 w 69"/>
                  <a:gd name="T5" fmla="*/ 34 h 34"/>
                  <a:gd name="T6" fmla="*/ 0 w 69"/>
                  <a:gd name="T7" fmla="*/ 0 h 34"/>
                  <a:gd name="T8" fmla="*/ 0 60000 65536"/>
                  <a:gd name="T9" fmla="*/ 0 60000 65536"/>
                  <a:gd name="T10" fmla="*/ 0 60000 65536"/>
                  <a:gd name="T11" fmla="*/ 0 60000 65536"/>
                  <a:gd name="T12" fmla="*/ 0 w 69"/>
                  <a:gd name="T13" fmla="*/ 0 h 34"/>
                  <a:gd name="T14" fmla="*/ 69 w 69"/>
                  <a:gd name="T15" fmla="*/ 34 h 34"/>
                </a:gdLst>
                <a:ahLst/>
                <a:cxnLst>
                  <a:cxn ang="T8">
                    <a:pos x="T0" y="T1"/>
                  </a:cxn>
                  <a:cxn ang="T9">
                    <a:pos x="T2" y="T3"/>
                  </a:cxn>
                  <a:cxn ang="T10">
                    <a:pos x="T4" y="T5"/>
                  </a:cxn>
                  <a:cxn ang="T11">
                    <a:pos x="T6" y="T7"/>
                  </a:cxn>
                </a:cxnLst>
                <a:rect l="T12" t="T13" r="T14" b="T15"/>
                <a:pathLst>
                  <a:path w="69" h="34">
                    <a:moveTo>
                      <a:pt x="0" y="0"/>
                    </a:moveTo>
                    <a:lnTo>
                      <a:pt x="69" y="17"/>
                    </a:lnTo>
                    <a:lnTo>
                      <a:pt x="33" y="34"/>
                    </a:lnTo>
                    <a:lnTo>
                      <a:pt x="0" y="0"/>
                    </a:lnTo>
                    <a:close/>
                  </a:path>
                </a:pathLst>
              </a:custGeom>
              <a:solidFill>
                <a:srgbClr val="F3C1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165" name="Freeform 220"/>
              <p:cNvSpPr>
                <a:spLocks/>
              </p:cNvSpPr>
              <p:nvPr/>
            </p:nvSpPr>
            <p:spPr bwMode="auto">
              <a:xfrm>
                <a:off x="2896" y="1751"/>
                <a:ext cx="69" cy="34"/>
              </a:xfrm>
              <a:custGeom>
                <a:avLst/>
                <a:gdLst>
                  <a:gd name="T0" fmla="*/ 0 w 69"/>
                  <a:gd name="T1" fmla="*/ 0 h 34"/>
                  <a:gd name="T2" fmla="*/ 69 w 69"/>
                  <a:gd name="T3" fmla="*/ 17 h 34"/>
                  <a:gd name="T4" fmla="*/ 33 w 69"/>
                  <a:gd name="T5" fmla="*/ 34 h 34"/>
                  <a:gd name="T6" fmla="*/ 0 w 69"/>
                  <a:gd name="T7" fmla="*/ 0 h 34"/>
                  <a:gd name="T8" fmla="*/ 0 60000 65536"/>
                  <a:gd name="T9" fmla="*/ 0 60000 65536"/>
                  <a:gd name="T10" fmla="*/ 0 60000 65536"/>
                  <a:gd name="T11" fmla="*/ 0 60000 65536"/>
                  <a:gd name="T12" fmla="*/ 0 w 69"/>
                  <a:gd name="T13" fmla="*/ 0 h 34"/>
                  <a:gd name="T14" fmla="*/ 69 w 69"/>
                  <a:gd name="T15" fmla="*/ 34 h 34"/>
                </a:gdLst>
                <a:ahLst/>
                <a:cxnLst>
                  <a:cxn ang="T8">
                    <a:pos x="T0" y="T1"/>
                  </a:cxn>
                  <a:cxn ang="T9">
                    <a:pos x="T2" y="T3"/>
                  </a:cxn>
                  <a:cxn ang="T10">
                    <a:pos x="T4" y="T5"/>
                  </a:cxn>
                  <a:cxn ang="T11">
                    <a:pos x="T6" y="T7"/>
                  </a:cxn>
                </a:cxnLst>
                <a:rect l="T12" t="T13" r="T14" b="T15"/>
                <a:pathLst>
                  <a:path w="69" h="34">
                    <a:moveTo>
                      <a:pt x="0" y="0"/>
                    </a:moveTo>
                    <a:lnTo>
                      <a:pt x="69" y="17"/>
                    </a:lnTo>
                    <a:lnTo>
                      <a:pt x="33" y="34"/>
                    </a:lnTo>
                    <a:lnTo>
                      <a:pt x="0" y="0"/>
                    </a:lnTo>
                  </a:path>
                </a:pathLst>
              </a:custGeom>
              <a:noFill/>
              <a:ln w="0">
                <a:solidFill>
                  <a:srgbClr val="121415"/>
                </a:solidFill>
                <a:round/>
                <a:headEnd/>
                <a:tailEnd/>
              </a:ln>
              <a:extLst>
                <a:ext uri="{909E8E84-426E-40DD-AFC4-6F175D3DCCD1}">
                  <a14:hiddenFill xmlns:a14="http://schemas.microsoft.com/office/drawing/2010/main">
                    <a:solidFill>
                      <a:srgbClr val="FFFFFF"/>
                    </a:solid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166" name="Freeform 221"/>
              <p:cNvSpPr>
                <a:spLocks/>
              </p:cNvSpPr>
              <p:nvPr/>
            </p:nvSpPr>
            <p:spPr bwMode="auto">
              <a:xfrm>
                <a:off x="2950" y="1706"/>
                <a:ext cx="102" cy="46"/>
              </a:xfrm>
              <a:custGeom>
                <a:avLst/>
                <a:gdLst>
                  <a:gd name="T0" fmla="*/ 0 w 102"/>
                  <a:gd name="T1" fmla="*/ 41 h 46"/>
                  <a:gd name="T2" fmla="*/ 92 w 102"/>
                  <a:gd name="T3" fmla="*/ 0 h 46"/>
                  <a:gd name="T4" fmla="*/ 102 w 102"/>
                  <a:gd name="T5" fmla="*/ 0 h 46"/>
                  <a:gd name="T6" fmla="*/ 96 w 102"/>
                  <a:gd name="T7" fmla="*/ 8 h 46"/>
                  <a:gd name="T8" fmla="*/ 10 w 102"/>
                  <a:gd name="T9" fmla="*/ 46 h 46"/>
                  <a:gd name="T10" fmla="*/ 0 w 102"/>
                  <a:gd name="T11" fmla="*/ 41 h 46"/>
                  <a:gd name="T12" fmla="*/ 0 60000 65536"/>
                  <a:gd name="T13" fmla="*/ 0 60000 65536"/>
                  <a:gd name="T14" fmla="*/ 0 60000 65536"/>
                  <a:gd name="T15" fmla="*/ 0 60000 65536"/>
                  <a:gd name="T16" fmla="*/ 0 60000 65536"/>
                  <a:gd name="T17" fmla="*/ 0 60000 65536"/>
                  <a:gd name="T18" fmla="*/ 0 w 102"/>
                  <a:gd name="T19" fmla="*/ 0 h 46"/>
                  <a:gd name="T20" fmla="*/ 102 w 102"/>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102" h="46">
                    <a:moveTo>
                      <a:pt x="0" y="41"/>
                    </a:moveTo>
                    <a:lnTo>
                      <a:pt x="92" y="0"/>
                    </a:lnTo>
                    <a:lnTo>
                      <a:pt x="102" y="0"/>
                    </a:lnTo>
                    <a:lnTo>
                      <a:pt x="96" y="8"/>
                    </a:lnTo>
                    <a:lnTo>
                      <a:pt x="10" y="46"/>
                    </a:lnTo>
                    <a:lnTo>
                      <a:pt x="0" y="41"/>
                    </a:lnTo>
                    <a:close/>
                  </a:path>
                </a:pathLst>
              </a:custGeom>
              <a:solidFill>
                <a:srgbClr val="60BA5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fontAlgn="base">
                  <a:spcBef>
                    <a:spcPct val="0"/>
                  </a:spcBef>
                  <a:spcAft>
                    <a:spcPct val="0"/>
                  </a:spcAft>
                </a:pPr>
                <a:endParaRPr lang="en-US" sz="1013">
                  <a:solidFill>
                    <a:srgbClr val="FFFFFF"/>
                  </a:solidFill>
                </a:endParaRPr>
              </a:p>
            </p:txBody>
          </p:sp>
          <p:sp>
            <p:nvSpPr>
              <p:cNvPr id="5167" name="Freeform 222"/>
              <p:cNvSpPr>
                <a:spLocks/>
              </p:cNvSpPr>
              <p:nvPr/>
            </p:nvSpPr>
            <p:spPr bwMode="auto">
              <a:xfrm>
                <a:off x="2950" y="1706"/>
                <a:ext cx="102" cy="46"/>
              </a:xfrm>
              <a:custGeom>
                <a:avLst/>
                <a:gdLst>
                  <a:gd name="T0" fmla="*/ 0 w 102"/>
                  <a:gd name="T1" fmla="*/ 41 h 46"/>
                  <a:gd name="T2" fmla="*/ 92 w 102"/>
                  <a:gd name="T3" fmla="*/ 0 h 46"/>
                  <a:gd name="T4" fmla="*/ 102 w 102"/>
                  <a:gd name="T5" fmla="*/ 0 h 46"/>
                  <a:gd name="T6" fmla="*/ 96 w 102"/>
                  <a:gd name="T7" fmla="*/ 8 h 46"/>
                  <a:gd name="T8" fmla="*/ 10 w 102"/>
                  <a:gd name="T9" fmla="*/ 46 h 46"/>
                  <a:gd name="T10" fmla="*/ 0 w 102"/>
                  <a:gd name="T11" fmla="*/ 41 h 46"/>
                  <a:gd name="T12" fmla="*/ 0 60000 65536"/>
                  <a:gd name="T13" fmla="*/ 0 60000 65536"/>
                  <a:gd name="T14" fmla="*/ 0 60000 65536"/>
                  <a:gd name="T15" fmla="*/ 0 60000 65536"/>
                  <a:gd name="T16" fmla="*/ 0 60000 65536"/>
                  <a:gd name="T17" fmla="*/ 0 60000 65536"/>
                  <a:gd name="T18" fmla="*/ 0 w 102"/>
                  <a:gd name="T19" fmla="*/ 0 h 46"/>
                  <a:gd name="T20" fmla="*/ 102 w 102"/>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102" h="46">
                    <a:moveTo>
                      <a:pt x="0" y="41"/>
                    </a:moveTo>
                    <a:lnTo>
                      <a:pt x="92" y="0"/>
                    </a:lnTo>
                    <a:lnTo>
                      <a:pt x="102" y="0"/>
                    </a:lnTo>
                    <a:lnTo>
                      <a:pt x="96" y="8"/>
                    </a:lnTo>
                    <a:lnTo>
                      <a:pt x="10" y="46"/>
                    </a:lnTo>
                    <a:lnTo>
                      <a:pt x="0" y="41"/>
                    </a:lnTo>
                  </a:path>
                </a:pathLst>
              </a:custGeom>
              <a:noFill/>
              <a:ln w="0">
                <a:solidFill>
                  <a:srgbClr val="121415"/>
                </a:solidFill>
                <a:round/>
                <a:headEnd/>
                <a:tailEnd/>
              </a:ln>
              <a:extLst>
                <a:ext uri="{909E8E84-426E-40DD-AFC4-6F175D3DCCD1}">
                  <a14:hiddenFill xmlns:a14="http://schemas.microsoft.com/office/drawing/2010/main">
                    <a:solidFill>
                      <a:srgbClr val="FFFFFF"/>
                    </a:solid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168" name="Line 223"/>
              <p:cNvSpPr>
                <a:spLocks noChangeShapeType="1"/>
              </p:cNvSpPr>
              <p:nvPr/>
            </p:nvSpPr>
            <p:spPr bwMode="auto">
              <a:xfrm>
                <a:off x="2985" y="1605"/>
                <a:ext cx="282" cy="92"/>
              </a:xfrm>
              <a:prstGeom prst="line">
                <a:avLst/>
              </a:prstGeom>
              <a:noFill/>
              <a:ln w="3175">
                <a:solidFill>
                  <a:srgbClr val="FFBC37"/>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169" name="Line 224"/>
              <p:cNvSpPr>
                <a:spLocks noChangeShapeType="1"/>
              </p:cNvSpPr>
              <p:nvPr/>
            </p:nvSpPr>
            <p:spPr bwMode="auto">
              <a:xfrm flipV="1">
                <a:off x="2914" y="1751"/>
                <a:ext cx="7" cy="3"/>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170" name="Line 225"/>
              <p:cNvSpPr>
                <a:spLocks noChangeShapeType="1"/>
              </p:cNvSpPr>
              <p:nvPr/>
            </p:nvSpPr>
            <p:spPr bwMode="auto">
              <a:xfrm flipV="1">
                <a:off x="2927" y="1747"/>
                <a:ext cx="8" cy="2"/>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171" name="Line 226"/>
              <p:cNvSpPr>
                <a:spLocks noChangeShapeType="1"/>
              </p:cNvSpPr>
              <p:nvPr/>
            </p:nvSpPr>
            <p:spPr bwMode="auto">
              <a:xfrm flipV="1">
                <a:off x="2939" y="1741"/>
                <a:ext cx="7" cy="4"/>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172" name="Line 227"/>
              <p:cNvSpPr>
                <a:spLocks noChangeShapeType="1"/>
              </p:cNvSpPr>
              <p:nvPr/>
            </p:nvSpPr>
            <p:spPr bwMode="auto">
              <a:xfrm flipV="1">
                <a:off x="2952" y="1735"/>
                <a:ext cx="8" cy="4"/>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173" name="Line 228"/>
              <p:cNvSpPr>
                <a:spLocks noChangeShapeType="1"/>
              </p:cNvSpPr>
              <p:nvPr/>
            </p:nvSpPr>
            <p:spPr bwMode="auto">
              <a:xfrm flipV="1">
                <a:off x="2965" y="1729"/>
                <a:ext cx="8" cy="4"/>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174" name="Line 229"/>
              <p:cNvSpPr>
                <a:spLocks noChangeShapeType="1"/>
              </p:cNvSpPr>
              <p:nvPr/>
            </p:nvSpPr>
            <p:spPr bwMode="auto">
              <a:xfrm flipV="1">
                <a:off x="2977" y="1724"/>
                <a:ext cx="8" cy="3"/>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175" name="Line 230"/>
              <p:cNvSpPr>
                <a:spLocks noChangeShapeType="1"/>
              </p:cNvSpPr>
              <p:nvPr/>
            </p:nvSpPr>
            <p:spPr bwMode="auto">
              <a:xfrm flipV="1">
                <a:off x="2990" y="1718"/>
                <a:ext cx="8" cy="4"/>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176" name="Line 231"/>
              <p:cNvSpPr>
                <a:spLocks noChangeShapeType="1"/>
              </p:cNvSpPr>
              <p:nvPr/>
            </p:nvSpPr>
            <p:spPr bwMode="auto">
              <a:xfrm flipV="1">
                <a:off x="3002" y="1712"/>
                <a:ext cx="9" cy="4"/>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177" name="Line 232"/>
              <p:cNvSpPr>
                <a:spLocks noChangeShapeType="1"/>
              </p:cNvSpPr>
              <p:nvPr/>
            </p:nvSpPr>
            <p:spPr bwMode="auto">
              <a:xfrm flipV="1">
                <a:off x="3015" y="1708"/>
                <a:ext cx="8" cy="2"/>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178" name="Line 233"/>
              <p:cNvSpPr>
                <a:spLocks noChangeShapeType="1"/>
              </p:cNvSpPr>
              <p:nvPr/>
            </p:nvSpPr>
            <p:spPr bwMode="auto">
              <a:xfrm flipV="1">
                <a:off x="3029" y="1703"/>
                <a:ext cx="7" cy="3"/>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179" name="Line 234"/>
              <p:cNvSpPr>
                <a:spLocks noChangeShapeType="1"/>
              </p:cNvSpPr>
              <p:nvPr/>
            </p:nvSpPr>
            <p:spPr bwMode="auto">
              <a:xfrm flipV="1">
                <a:off x="3040" y="1697"/>
                <a:ext cx="8" cy="4"/>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180" name="Line 235"/>
              <p:cNvSpPr>
                <a:spLocks noChangeShapeType="1"/>
              </p:cNvSpPr>
              <p:nvPr/>
            </p:nvSpPr>
            <p:spPr bwMode="auto">
              <a:xfrm flipV="1">
                <a:off x="3054" y="1691"/>
                <a:ext cx="7" cy="4"/>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181" name="Line 236"/>
              <p:cNvSpPr>
                <a:spLocks noChangeShapeType="1"/>
              </p:cNvSpPr>
              <p:nvPr/>
            </p:nvSpPr>
            <p:spPr bwMode="auto">
              <a:xfrm flipV="1">
                <a:off x="3065" y="1685"/>
                <a:ext cx="10" cy="4"/>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182" name="Line 237"/>
              <p:cNvSpPr>
                <a:spLocks noChangeShapeType="1"/>
              </p:cNvSpPr>
              <p:nvPr/>
            </p:nvSpPr>
            <p:spPr bwMode="auto">
              <a:xfrm flipV="1">
                <a:off x="3079" y="1680"/>
                <a:ext cx="7" cy="3"/>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183" name="Line 238"/>
              <p:cNvSpPr>
                <a:spLocks noChangeShapeType="1"/>
              </p:cNvSpPr>
              <p:nvPr/>
            </p:nvSpPr>
            <p:spPr bwMode="auto">
              <a:xfrm flipV="1">
                <a:off x="3092" y="1674"/>
                <a:ext cx="8" cy="4"/>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184" name="Line 239"/>
              <p:cNvSpPr>
                <a:spLocks noChangeShapeType="1"/>
              </p:cNvSpPr>
              <p:nvPr/>
            </p:nvSpPr>
            <p:spPr bwMode="auto">
              <a:xfrm flipV="1">
                <a:off x="3104" y="1670"/>
                <a:ext cx="7" cy="2"/>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185" name="Line 240"/>
              <p:cNvSpPr>
                <a:spLocks noChangeShapeType="1"/>
              </p:cNvSpPr>
              <p:nvPr/>
            </p:nvSpPr>
            <p:spPr bwMode="auto">
              <a:xfrm flipV="1">
                <a:off x="3117" y="1664"/>
                <a:ext cx="8" cy="4"/>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186" name="Line 241"/>
              <p:cNvSpPr>
                <a:spLocks noChangeShapeType="1"/>
              </p:cNvSpPr>
              <p:nvPr/>
            </p:nvSpPr>
            <p:spPr bwMode="auto">
              <a:xfrm flipV="1">
                <a:off x="3130" y="1658"/>
                <a:ext cx="8" cy="4"/>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187" name="Line 242"/>
              <p:cNvSpPr>
                <a:spLocks noChangeShapeType="1"/>
              </p:cNvSpPr>
              <p:nvPr/>
            </p:nvSpPr>
            <p:spPr bwMode="auto">
              <a:xfrm flipV="1">
                <a:off x="3142" y="1653"/>
                <a:ext cx="8" cy="3"/>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188" name="Line 243"/>
              <p:cNvSpPr>
                <a:spLocks noChangeShapeType="1"/>
              </p:cNvSpPr>
              <p:nvPr/>
            </p:nvSpPr>
            <p:spPr bwMode="auto">
              <a:xfrm flipV="1">
                <a:off x="3155" y="1647"/>
                <a:ext cx="8" cy="4"/>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189" name="Line 244"/>
              <p:cNvSpPr>
                <a:spLocks noChangeShapeType="1"/>
              </p:cNvSpPr>
              <p:nvPr/>
            </p:nvSpPr>
            <p:spPr bwMode="auto">
              <a:xfrm flipV="1">
                <a:off x="3167" y="1641"/>
                <a:ext cx="9" cy="4"/>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190" name="Line 245"/>
              <p:cNvSpPr>
                <a:spLocks noChangeShapeType="1"/>
              </p:cNvSpPr>
              <p:nvPr/>
            </p:nvSpPr>
            <p:spPr bwMode="auto">
              <a:xfrm flipV="1">
                <a:off x="3180" y="1635"/>
                <a:ext cx="8" cy="4"/>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191" name="Line 246"/>
              <p:cNvSpPr>
                <a:spLocks noChangeShapeType="1"/>
              </p:cNvSpPr>
              <p:nvPr/>
            </p:nvSpPr>
            <p:spPr bwMode="auto">
              <a:xfrm flipV="1">
                <a:off x="3194" y="1632"/>
                <a:ext cx="7" cy="1"/>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192" name="Line 247"/>
              <p:cNvSpPr>
                <a:spLocks noChangeShapeType="1"/>
              </p:cNvSpPr>
              <p:nvPr/>
            </p:nvSpPr>
            <p:spPr bwMode="auto">
              <a:xfrm flipV="1">
                <a:off x="3205" y="1626"/>
                <a:ext cx="8" cy="4"/>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193" name="Line 248"/>
              <p:cNvSpPr>
                <a:spLocks noChangeShapeType="1"/>
              </p:cNvSpPr>
              <p:nvPr/>
            </p:nvSpPr>
            <p:spPr bwMode="auto">
              <a:xfrm flipV="1">
                <a:off x="3219" y="1620"/>
                <a:ext cx="7" cy="4"/>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194" name="Line 249"/>
              <p:cNvSpPr>
                <a:spLocks noChangeShapeType="1"/>
              </p:cNvSpPr>
              <p:nvPr/>
            </p:nvSpPr>
            <p:spPr bwMode="auto">
              <a:xfrm flipV="1">
                <a:off x="3230" y="1614"/>
                <a:ext cx="10" cy="4"/>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195" name="Line 250"/>
              <p:cNvSpPr>
                <a:spLocks noChangeShapeType="1"/>
              </p:cNvSpPr>
              <p:nvPr/>
            </p:nvSpPr>
            <p:spPr bwMode="auto">
              <a:xfrm flipV="1">
                <a:off x="3244" y="1609"/>
                <a:ext cx="7" cy="3"/>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196" name="Line 251"/>
              <p:cNvSpPr>
                <a:spLocks noChangeShapeType="1"/>
              </p:cNvSpPr>
              <p:nvPr/>
            </p:nvSpPr>
            <p:spPr bwMode="auto">
              <a:xfrm flipV="1">
                <a:off x="2958" y="1762"/>
                <a:ext cx="9" cy="4"/>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197" name="Line 252"/>
              <p:cNvSpPr>
                <a:spLocks noChangeShapeType="1"/>
              </p:cNvSpPr>
              <p:nvPr/>
            </p:nvSpPr>
            <p:spPr bwMode="auto">
              <a:xfrm flipV="1">
                <a:off x="2971" y="1756"/>
                <a:ext cx="8" cy="4"/>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198" name="Line 253"/>
              <p:cNvSpPr>
                <a:spLocks noChangeShapeType="1"/>
              </p:cNvSpPr>
              <p:nvPr/>
            </p:nvSpPr>
            <p:spPr bwMode="auto">
              <a:xfrm flipV="1">
                <a:off x="2983" y="1751"/>
                <a:ext cx="7" cy="3"/>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199" name="Line 254"/>
              <p:cNvSpPr>
                <a:spLocks noChangeShapeType="1"/>
              </p:cNvSpPr>
              <p:nvPr/>
            </p:nvSpPr>
            <p:spPr bwMode="auto">
              <a:xfrm flipV="1">
                <a:off x="2996" y="1745"/>
                <a:ext cx="8" cy="4"/>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00" name="Line 255"/>
              <p:cNvSpPr>
                <a:spLocks noChangeShapeType="1"/>
              </p:cNvSpPr>
              <p:nvPr/>
            </p:nvSpPr>
            <p:spPr bwMode="auto">
              <a:xfrm flipV="1">
                <a:off x="3008" y="1739"/>
                <a:ext cx="7" cy="4"/>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01" name="Line 256"/>
              <p:cNvSpPr>
                <a:spLocks noChangeShapeType="1"/>
              </p:cNvSpPr>
              <p:nvPr/>
            </p:nvSpPr>
            <p:spPr bwMode="auto">
              <a:xfrm flipV="1">
                <a:off x="3021" y="1731"/>
                <a:ext cx="8" cy="4"/>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02" name="Line 257"/>
              <p:cNvSpPr>
                <a:spLocks noChangeShapeType="1"/>
              </p:cNvSpPr>
              <p:nvPr/>
            </p:nvSpPr>
            <p:spPr bwMode="auto">
              <a:xfrm flipV="1">
                <a:off x="3033" y="1726"/>
                <a:ext cx="7" cy="3"/>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03" name="Line 258"/>
              <p:cNvSpPr>
                <a:spLocks noChangeShapeType="1"/>
              </p:cNvSpPr>
              <p:nvPr/>
            </p:nvSpPr>
            <p:spPr bwMode="auto">
              <a:xfrm flipV="1">
                <a:off x="3046" y="1720"/>
                <a:ext cx="8" cy="4"/>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04" name="Line 259"/>
              <p:cNvSpPr>
                <a:spLocks noChangeShapeType="1"/>
              </p:cNvSpPr>
              <p:nvPr/>
            </p:nvSpPr>
            <p:spPr bwMode="auto">
              <a:xfrm flipV="1">
                <a:off x="3058" y="1714"/>
                <a:ext cx="7" cy="4"/>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05" name="Line 260"/>
              <p:cNvSpPr>
                <a:spLocks noChangeShapeType="1"/>
              </p:cNvSpPr>
              <p:nvPr/>
            </p:nvSpPr>
            <p:spPr bwMode="auto">
              <a:xfrm flipV="1">
                <a:off x="3071" y="1708"/>
                <a:ext cx="8" cy="4"/>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06" name="Line 261"/>
              <p:cNvSpPr>
                <a:spLocks noChangeShapeType="1"/>
              </p:cNvSpPr>
              <p:nvPr/>
            </p:nvSpPr>
            <p:spPr bwMode="auto">
              <a:xfrm flipV="1">
                <a:off x="3082" y="1703"/>
                <a:ext cx="8" cy="3"/>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07" name="Line 262"/>
              <p:cNvSpPr>
                <a:spLocks noChangeShapeType="1"/>
              </p:cNvSpPr>
              <p:nvPr/>
            </p:nvSpPr>
            <p:spPr bwMode="auto">
              <a:xfrm flipV="1">
                <a:off x="3096" y="1695"/>
                <a:ext cx="8" cy="4"/>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08" name="Line 263"/>
              <p:cNvSpPr>
                <a:spLocks noChangeShapeType="1"/>
              </p:cNvSpPr>
              <p:nvPr/>
            </p:nvSpPr>
            <p:spPr bwMode="auto">
              <a:xfrm flipV="1">
                <a:off x="3107" y="1689"/>
                <a:ext cx="8" cy="4"/>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09" name="Line 264"/>
              <p:cNvSpPr>
                <a:spLocks noChangeShapeType="1"/>
              </p:cNvSpPr>
              <p:nvPr/>
            </p:nvSpPr>
            <p:spPr bwMode="auto">
              <a:xfrm flipV="1">
                <a:off x="3121" y="1683"/>
                <a:ext cx="8" cy="4"/>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10" name="Line 265"/>
              <p:cNvSpPr>
                <a:spLocks noChangeShapeType="1"/>
              </p:cNvSpPr>
              <p:nvPr/>
            </p:nvSpPr>
            <p:spPr bwMode="auto">
              <a:xfrm flipV="1">
                <a:off x="3132" y="1678"/>
                <a:ext cx="8" cy="3"/>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11" name="Line 266"/>
              <p:cNvSpPr>
                <a:spLocks noChangeShapeType="1"/>
              </p:cNvSpPr>
              <p:nvPr/>
            </p:nvSpPr>
            <p:spPr bwMode="auto">
              <a:xfrm flipV="1">
                <a:off x="3146" y="1672"/>
                <a:ext cx="7" cy="4"/>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12" name="Line 267"/>
              <p:cNvSpPr>
                <a:spLocks noChangeShapeType="1"/>
              </p:cNvSpPr>
              <p:nvPr/>
            </p:nvSpPr>
            <p:spPr bwMode="auto">
              <a:xfrm flipV="1">
                <a:off x="3157" y="1666"/>
                <a:ext cx="8" cy="4"/>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13" name="Line 268"/>
              <p:cNvSpPr>
                <a:spLocks noChangeShapeType="1"/>
              </p:cNvSpPr>
              <p:nvPr/>
            </p:nvSpPr>
            <p:spPr bwMode="auto">
              <a:xfrm flipV="1">
                <a:off x="3171" y="1660"/>
                <a:ext cx="7" cy="2"/>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14" name="Line 269"/>
              <p:cNvSpPr>
                <a:spLocks noChangeShapeType="1"/>
              </p:cNvSpPr>
              <p:nvPr/>
            </p:nvSpPr>
            <p:spPr bwMode="auto">
              <a:xfrm flipV="1">
                <a:off x="3182" y="1653"/>
                <a:ext cx="8" cy="3"/>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15" name="Line 270"/>
              <p:cNvSpPr>
                <a:spLocks noChangeShapeType="1"/>
              </p:cNvSpPr>
              <p:nvPr/>
            </p:nvSpPr>
            <p:spPr bwMode="auto">
              <a:xfrm flipV="1">
                <a:off x="3194" y="1647"/>
                <a:ext cx="9" cy="4"/>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16" name="Line 271"/>
              <p:cNvSpPr>
                <a:spLocks noChangeShapeType="1"/>
              </p:cNvSpPr>
              <p:nvPr/>
            </p:nvSpPr>
            <p:spPr bwMode="auto">
              <a:xfrm flipV="1">
                <a:off x="3207" y="1641"/>
                <a:ext cx="8" cy="4"/>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17" name="Line 272"/>
              <p:cNvSpPr>
                <a:spLocks noChangeShapeType="1"/>
              </p:cNvSpPr>
              <p:nvPr/>
            </p:nvSpPr>
            <p:spPr bwMode="auto">
              <a:xfrm flipV="1">
                <a:off x="3219" y="1635"/>
                <a:ext cx="7" cy="4"/>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18" name="Line 273"/>
              <p:cNvSpPr>
                <a:spLocks noChangeShapeType="1"/>
              </p:cNvSpPr>
              <p:nvPr/>
            </p:nvSpPr>
            <p:spPr bwMode="auto">
              <a:xfrm flipV="1">
                <a:off x="3232" y="1630"/>
                <a:ext cx="8" cy="3"/>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19" name="Line 274"/>
              <p:cNvSpPr>
                <a:spLocks noChangeShapeType="1"/>
              </p:cNvSpPr>
              <p:nvPr/>
            </p:nvSpPr>
            <p:spPr bwMode="auto">
              <a:xfrm flipV="1">
                <a:off x="3244" y="1624"/>
                <a:ext cx="7" cy="4"/>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20" name="Line 275"/>
              <p:cNvSpPr>
                <a:spLocks noChangeShapeType="1"/>
              </p:cNvSpPr>
              <p:nvPr/>
            </p:nvSpPr>
            <p:spPr bwMode="auto">
              <a:xfrm flipV="1">
                <a:off x="3257" y="1618"/>
                <a:ext cx="6" cy="2"/>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21" name="Line 276"/>
              <p:cNvSpPr>
                <a:spLocks noChangeShapeType="1"/>
              </p:cNvSpPr>
              <p:nvPr/>
            </p:nvSpPr>
            <p:spPr bwMode="auto">
              <a:xfrm flipV="1">
                <a:off x="3257" y="1618"/>
                <a:ext cx="6" cy="2"/>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22" name="Line 277"/>
              <p:cNvSpPr>
                <a:spLocks noChangeShapeType="1"/>
              </p:cNvSpPr>
              <p:nvPr/>
            </p:nvSpPr>
            <p:spPr bwMode="auto">
              <a:xfrm flipH="1" flipV="1">
                <a:off x="3249" y="1704"/>
                <a:ext cx="16" cy="6"/>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23" name="Line 278"/>
              <p:cNvSpPr>
                <a:spLocks noChangeShapeType="1"/>
              </p:cNvSpPr>
              <p:nvPr/>
            </p:nvSpPr>
            <p:spPr bwMode="auto">
              <a:xfrm flipH="1" flipV="1">
                <a:off x="3224" y="1695"/>
                <a:ext cx="18" cy="6"/>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24" name="Line 279"/>
              <p:cNvSpPr>
                <a:spLocks noChangeShapeType="1"/>
              </p:cNvSpPr>
              <p:nvPr/>
            </p:nvSpPr>
            <p:spPr bwMode="auto">
              <a:xfrm flipH="1" flipV="1">
                <a:off x="3199" y="1687"/>
                <a:ext cx="18" cy="6"/>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25" name="Line 280"/>
              <p:cNvSpPr>
                <a:spLocks noChangeShapeType="1"/>
              </p:cNvSpPr>
              <p:nvPr/>
            </p:nvSpPr>
            <p:spPr bwMode="auto">
              <a:xfrm flipH="1" flipV="1">
                <a:off x="3176" y="1678"/>
                <a:ext cx="16" cy="5"/>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26" name="Line 281"/>
              <p:cNvSpPr>
                <a:spLocks noChangeShapeType="1"/>
              </p:cNvSpPr>
              <p:nvPr/>
            </p:nvSpPr>
            <p:spPr bwMode="auto">
              <a:xfrm flipH="1" flipV="1">
                <a:off x="3152" y="1670"/>
                <a:ext cx="15" cy="6"/>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27" name="Line 282"/>
              <p:cNvSpPr>
                <a:spLocks noChangeShapeType="1"/>
              </p:cNvSpPr>
              <p:nvPr/>
            </p:nvSpPr>
            <p:spPr bwMode="auto">
              <a:xfrm flipH="1" flipV="1">
                <a:off x="3127" y="1660"/>
                <a:ext cx="17" cy="6"/>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28" name="Line 283"/>
              <p:cNvSpPr>
                <a:spLocks noChangeShapeType="1"/>
              </p:cNvSpPr>
              <p:nvPr/>
            </p:nvSpPr>
            <p:spPr bwMode="auto">
              <a:xfrm flipH="1" flipV="1">
                <a:off x="3102" y="1653"/>
                <a:ext cx="17" cy="5"/>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29" name="Line 284"/>
              <p:cNvSpPr>
                <a:spLocks noChangeShapeType="1"/>
              </p:cNvSpPr>
              <p:nvPr/>
            </p:nvSpPr>
            <p:spPr bwMode="auto">
              <a:xfrm flipH="1" flipV="1">
                <a:off x="3079" y="1643"/>
                <a:ext cx="15" cy="6"/>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30" name="Line 285"/>
              <p:cNvSpPr>
                <a:spLocks noChangeShapeType="1"/>
              </p:cNvSpPr>
              <p:nvPr/>
            </p:nvSpPr>
            <p:spPr bwMode="auto">
              <a:xfrm flipH="1" flipV="1">
                <a:off x="3054" y="1635"/>
                <a:ext cx="15" cy="6"/>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31" name="Line 286"/>
              <p:cNvSpPr>
                <a:spLocks noChangeShapeType="1"/>
              </p:cNvSpPr>
              <p:nvPr/>
            </p:nvSpPr>
            <p:spPr bwMode="auto">
              <a:xfrm flipH="1" flipV="1">
                <a:off x="3029" y="1626"/>
                <a:ext cx="17" cy="6"/>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32" name="Line 287"/>
              <p:cNvSpPr>
                <a:spLocks noChangeShapeType="1"/>
              </p:cNvSpPr>
              <p:nvPr/>
            </p:nvSpPr>
            <p:spPr bwMode="auto">
              <a:xfrm flipH="1" flipV="1">
                <a:off x="3004" y="1618"/>
                <a:ext cx="17" cy="6"/>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33" name="Line 288"/>
              <p:cNvSpPr>
                <a:spLocks noChangeShapeType="1"/>
              </p:cNvSpPr>
              <p:nvPr/>
            </p:nvSpPr>
            <p:spPr bwMode="auto">
              <a:xfrm flipH="1" flipV="1">
                <a:off x="2981" y="1609"/>
                <a:ext cx="15" cy="5"/>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34" name="Line 289"/>
              <p:cNvSpPr>
                <a:spLocks noChangeShapeType="1"/>
              </p:cNvSpPr>
              <p:nvPr/>
            </p:nvSpPr>
            <p:spPr bwMode="auto">
              <a:xfrm flipH="1" flipV="1">
                <a:off x="2967" y="1605"/>
                <a:ext cx="4" cy="2"/>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35" name="Line 290"/>
              <p:cNvSpPr>
                <a:spLocks noChangeShapeType="1"/>
              </p:cNvSpPr>
              <p:nvPr/>
            </p:nvSpPr>
            <p:spPr bwMode="auto">
              <a:xfrm flipH="1" flipV="1">
                <a:off x="2967" y="1605"/>
                <a:ext cx="4" cy="2"/>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36" name="Line 291"/>
              <p:cNvSpPr>
                <a:spLocks noChangeShapeType="1"/>
              </p:cNvSpPr>
              <p:nvPr/>
            </p:nvSpPr>
            <p:spPr bwMode="auto">
              <a:xfrm flipH="1" flipV="1">
                <a:off x="3257" y="1681"/>
                <a:ext cx="8" cy="2"/>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37" name="Line 292"/>
              <p:cNvSpPr>
                <a:spLocks noChangeShapeType="1"/>
              </p:cNvSpPr>
              <p:nvPr/>
            </p:nvSpPr>
            <p:spPr bwMode="auto">
              <a:xfrm flipH="1" flipV="1">
                <a:off x="3244" y="1678"/>
                <a:ext cx="7" cy="2"/>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38" name="Line 293"/>
              <p:cNvSpPr>
                <a:spLocks noChangeShapeType="1"/>
              </p:cNvSpPr>
              <p:nvPr/>
            </p:nvSpPr>
            <p:spPr bwMode="auto">
              <a:xfrm flipH="1" flipV="1">
                <a:off x="3230" y="1674"/>
                <a:ext cx="10" cy="2"/>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39" name="Line 294"/>
              <p:cNvSpPr>
                <a:spLocks noChangeShapeType="1"/>
              </p:cNvSpPr>
              <p:nvPr/>
            </p:nvSpPr>
            <p:spPr bwMode="auto">
              <a:xfrm flipH="1" flipV="1">
                <a:off x="3217" y="1670"/>
                <a:ext cx="9" cy="2"/>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40" name="Line 295"/>
              <p:cNvSpPr>
                <a:spLocks noChangeShapeType="1"/>
              </p:cNvSpPr>
              <p:nvPr/>
            </p:nvSpPr>
            <p:spPr bwMode="auto">
              <a:xfrm flipH="1" flipV="1">
                <a:off x="3203" y="1666"/>
                <a:ext cx="10" cy="2"/>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41" name="Line 296"/>
              <p:cNvSpPr>
                <a:spLocks noChangeShapeType="1"/>
              </p:cNvSpPr>
              <p:nvPr/>
            </p:nvSpPr>
            <p:spPr bwMode="auto">
              <a:xfrm flipH="1" flipV="1">
                <a:off x="3190" y="1662"/>
                <a:ext cx="9" cy="2"/>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42" name="Line 297"/>
              <p:cNvSpPr>
                <a:spLocks noChangeShapeType="1"/>
              </p:cNvSpPr>
              <p:nvPr/>
            </p:nvSpPr>
            <p:spPr bwMode="auto">
              <a:xfrm flipH="1" flipV="1">
                <a:off x="3178" y="1658"/>
                <a:ext cx="8" cy="2"/>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43" name="Line 298"/>
              <p:cNvSpPr>
                <a:spLocks noChangeShapeType="1"/>
              </p:cNvSpPr>
              <p:nvPr/>
            </p:nvSpPr>
            <p:spPr bwMode="auto">
              <a:xfrm flipH="1" flipV="1">
                <a:off x="3165" y="1655"/>
                <a:ext cx="8" cy="1"/>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44" name="Line 299"/>
              <p:cNvSpPr>
                <a:spLocks noChangeShapeType="1"/>
              </p:cNvSpPr>
              <p:nvPr/>
            </p:nvSpPr>
            <p:spPr bwMode="auto">
              <a:xfrm flipH="1" flipV="1">
                <a:off x="3152" y="1651"/>
                <a:ext cx="7" cy="2"/>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45" name="Line 300"/>
              <p:cNvSpPr>
                <a:spLocks noChangeShapeType="1"/>
              </p:cNvSpPr>
              <p:nvPr/>
            </p:nvSpPr>
            <p:spPr bwMode="auto">
              <a:xfrm flipH="1" flipV="1">
                <a:off x="3138" y="1647"/>
                <a:ext cx="8" cy="2"/>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46" name="Line 301"/>
              <p:cNvSpPr>
                <a:spLocks noChangeShapeType="1"/>
              </p:cNvSpPr>
              <p:nvPr/>
            </p:nvSpPr>
            <p:spPr bwMode="auto">
              <a:xfrm flipH="1" flipV="1">
                <a:off x="3125" y="1643"/>
                <a:ext cx="7" cy="2"/>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47" name="Line 302"/>
              <p:cNvSpPr>
                <a:spLocks noChangeShapeType="1"/>
              </p:cNvSpPr>
              <p:nvPr/>
            </p:nvSpPr>
            <p:spPr bwMode="auto">
              <a:xfrm flipH="1" flipV="1">
                <a:off x="3111" y="1639"/>
                <a:ext cx="8" cy="2"/>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48" name="Line 303"/>
              <p:cNvSpPr>
                <a:spLocks noChangeShapeType="1"/>
              </p:cNvSpPr>
              <p:nvPr/>
            </p:nvSpPr>
            <p:spPr bwMode="auto">
              <a:xfrm flipH="1" flipV="1">
                <a:off x="3098" y="1635"/>
                <a:ext cx="7" cy="2"/>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49" name="Line 304"/>
              <p:cNvSpPr>
                <a:spLocks noChangeShapeType="1"/>
              </p:cNvSpPr>
              <p:nvPr/>
            </p:nvSpPr>
            <p:spPr bwMode="auto">
              <a:xfrm flipH="1" flipV="1">
                <a:off x="3084" y="1632"/>
                <a:ext cx="8" cy="1"/>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50" name="Line 305"/>
              <p:cNvSpPr>
                <a:spLocks noChangeShapeType="1"/>
              </p:cNvSpPr>
              <p:nvPr/>
            </p:nvSpPr>
            <p:spPr bwMode="auto">
              <a:xfrm flipH="1" flipV="1">
                <a:off x="3071" y="1628"/>
                <a:ext cx="10" cy="2"/>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51" name="Line 306"/>
              <p:cNvSpPr>
                <a:spLocks noChangeShapeType="1"/>
              </p:cNvSpPr>
              <p:nvPr/>
            </p:nvSpPr>
            <p:spPr bwMode="auto">
              <a:xfrm flipH="1" flipV="1">
                <a:off x="3058" y="1624"/>
                <a:ext cx="9" cy="2"/>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52" name="Line 307"/>
              <p:cNvSpPr>
                <a:spLocks noChangeShapeType="1"/>
              </p:cNvSpPr>
              <p:nvPr/>
            </p:nvSpPr>
            <p:spPr bwMode="auto">
              <a:xfrm flipH="1" flipV="1">
                <a:off x="3044" y="1620"/>
                <a:ext cx="10" cy="2"/>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53" name="Line 308"/>
              <p:cNvSpPr>
                <a:spLocks noChangeShapeType="1"/>
              </p:cNvSpPr>
              <p:nvPr/>
            </p:nvSpPr>
            <p:spPr bwMode="auto">
              <a:xfrm flipH="1" flipV="1">
                <a:off x="3031" y="1616"/>
                <a:ext cx="9" cy="2"/>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54" name="Line 309"/>
              <p:cNvSpPr>
                <a:spLocks noChangeShapeType="1"/>
              </p:cNvSpPr>
              <p:nvPr/>
            </p:nvSpPr>
            <p:spPr bwMode="auto">
              <a:xfrm flipH="1" flipV="1">
                <a:off x="3019" y="1610"/>
                <a:ext cx="8" cy="4"/>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55" name="Line 310"/>
              <p:cNvSpPr>
                <a:spLocks noChangeShapeType="1"/>
              </p:cNvSpPr>
              <p:nvPr/>
            </p:nvSpPr>
            <p:spPr bwMode="auto">
              <a:xfrm flipH="1" flipV="1">
                <a:off x="3006" y="1607"/>
                <a:ext cx="7" cy="3"/>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56" name="Line 311"/>
              <p:cNvSpPr>
                <a:spLocks noChangeShapeType="1"/>
              </p:cNvSpPr>
              <p:nvPr/>
            </p:nvSpPr>
            <p:spPr bwMode="auto">
              <a:xfrm flipH="1" flipV="1">
                <a:off x="2992" y="1605"/>
                <a:ext cx="8" cy="2"/>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sp>
            <p:nvSpPr>
              <p:cNvPr id="5257" name="Line 312"/>
              <p:cNvSpPr>
                <a:spLocks noChangeShapeType="1"/>
              </p:cNvSpPr>
              <p:nvPr/>
            </p:nvSpPr>
            <p:spPr bwMode="auto">
              <a:xfrm flipH="1" flipV="1">
                <a:off x="2992" y="1605"/>
                <a:ext cx="8" cy="2"/>
              </a:xfrm>
              <a:prstGeom prst="line">
                <a:avLst/>
              </a:prstGeom>
              <a:noFill/>
              <a:ln w="0">
                <a:solidFill>
                  <a:srgbClr val="F8B22B"/>
                </a:solidFill>
                <a:round/>
                <a:headEnd/>
                <a:tailEnd/>
              </a:ln>
              <a:extLst>
                <a:ext uri="{909E8E84-426E-40DD-AFC4-6F175D3DCCD1}">
                  <a14:hiddenFill xmlns:a14="http://schemas.microsoft.com/office/drawing/2010/main">
                    <a:noFill/>
                  </a14:hiddenFill>
                </a:ext>
              </a:extLst>
            </p:spPr>
            <p:txBody>
              <a:bodyPr/>
              <a:lstStyle/>
              <a:p>
                <a:pPr defTabSz="342900" fontAlgn="base">
                  <a:spcBef>
                    <a:spcPct val="0"/>
                  </a:spcBef>
                  <a:spcAft>
                    <a:spcPct val="0"/>
                  </a:spcAft>
                </a:pPr>
                <a:endParaRPr lang="en-US" sz="1013">
                  <a:solidFill>
                    <a:srgbClr val="FFFFFF"/>
                  </a:solidFill>
                </a:endParaRPr>
              </a:p>
            </p:txBody>
          </p:sp>
        </p:grpSp>
      </p:grpSp>
      <p:sp>
        <p:nvSpPr>
          <p:cNvPr id="34" name="Arrow: Right 33">
            <a:extLst>
              <a:ext uri="{FF2B5EF4-FFF2-40B4-BE49-F238E27FC236}">
                <a16:creationId xmlns:a16="http://schemas.microsoft.com/office/drawing/2014/main" id="{69F76BC7-6FFB-A8B0-7CD6-BA4FA4D29297}"/>
              </a:ext>
            </a:extLst>
          </p:cNvPr>
          <p:cNvSpPr/>
          <p:nvPr/>
        </p:nvSpPr>
        <p:spPr>
          <a:xfrm rot="2719142">
            <a:off x="5374445" y="1442138"/>
            <a:ext cx="676444" cy="380087"/>
          </a:xfrm>
          <a:prstGeom prst="rightArrow">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Right 34">
            <a:extLst>
              <a:ext uri="{FF2B5EF4-FFF2-40B4-BE49-F238E27FC236}">
                <a16:creationId xmlns:a16="http://schemas.microsoft.com/office/drawing/2014/main" id="{50EAAC77-F350-E99E-BCA1-4B2AFABE8DA1}"/>
              </a:ext>
            </a:extLst>
          </p:cNvPr>
          <p:cNvSpPr/>
          <p:nvPr/>
        </p:nvSpPr>
        <p:spPr>
          <a:xfrm rot="16200000" flipV="1">
            <a:off x="2446286" y="2635686"/>
            <a:ext cx="329363" cy="380087"/>
          </a:xfrm>
          <a:prstGeom prst="rightArrow">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rrow: Right 36">
            <a:extLst>
              <a:ext uri="{FF2B5EF4-FFF2-40B4-BE49-F238E27FC236}">
                <a16:creationId xmlns:a16="http://schemas.microsoft.com/office/drawing/2014/main" id="{585E9B7E-FBA9-BC73-57C7-A02EF533149B}"/>
              </a:ext>
            </a:extLst>
          </p:cNvPr>
          <p:cNvSpPr/>
          <p:nvPr/>
        </p:nvSpPr>
        <p:spPr>
          <a:xfrm rot="18880858" flipV="1">
            <a:off x="3350434" y="1402290"/>
            <a:ext cx="676444" cy="380087"/>
          </a:xfrm>
          <a:prstGeom prst="rightArrow">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Right 38">
            <a:extLst>
              <a:ext uri="{FF2B5EF4-FFF2-40B4-BE49-F238E27FC236}">
                <a16:creationId xmlns:a16="http://schemas.microsoft.com/office/drawing/2014/main" id="{65C2DE78-5D6D-4391-10D4-CF09E3F1A3D3}"/>
              </a:ext>
            </a:extLst>
          </p:cNvPr>
          <p:cNvSpPr/>
          <p:nvPr/>
        </p:nvSpPr>
        <p:spPr>
          <a:xfrm rot="5400000">
            <a:off x="6475422" y="2662736"/>
            <a:ext cx="329363" cy="380087"/>
          </a:xfrm>
          <a:prstGeom prst="rightArrow">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Arrow: Right 39">
            <a:extLst>
              <a:ext uri="{FF2B5EF4-FFF2-40B4-BE49-F238E27FC236}">
                <a16:creationId xmlns:a16="http://schemas.microsoft.com/office/drawing/2014/main" id="{047AB23D-791A-8B07-13F7-B8F6038887B0}"/>
              </a:ext>
            </a:extLst>
          </p:cNvPr>
          <p:cNvSpPr/>
          <p:nvPr/>
        </p:nvSpPr>
        <p:spPr>
          <a:xfrm rot="18880858" flipH="1">
            <a:off x="6300439" y="3864514"/>
            <a:ext cx="676444" cy="380087"/>
          </a:xfrm>
          <a:prstGeom prst="rightArrow">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row: Right 40">
            <a:extLst>
              <a:ext uri="{FF2B5EF4-FFF2-40B4-BE49-F238E27FC236}">
                <a16:creationId xmlns:a16="http://schemas.microsoft.com/office/drawing/2014/main" id="{4ADF4CF6-CC8E-E417-F06E-655407D610D5}"/>
              </a:ext>
            </a:extLst>
          </p:cNvPr>
          <p:cNvSpPr/>
          <p:nvPr/>
        </p:nvSpPr>
        <p:spPr>
          <a:xfrm rot="2680858" flipH="1">
            <a:off x="2507779" y="3886739"/>
            <a:ext cx="676444" cy="380087"/>
          </a:xfrm>
          <a:prstGeom prst="rightArrow">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Arrow: Right 41">
            <a:extLst>
              <a:ext uri="{FF2B5EF4-FFF2-40B4-BE49-F238E27FC236}">
                <a16:creationId xmlns:a16="http://schemas.microsoft.com/office/drawing/2014/main" id="{B5E1C237-0939-0AA7-57AF-8CA548B4F60C}"/>
              </a:ext>
            </a:extLst>
          </p:cNvPr>
          <p:cNvSpPr/>
          <p:nvPr/>
        </p:nvSpPr>
        <p:spPr>
          <a:xfrm rot="10800000">
            <a:off x="4568498" y="4542466"/>
            <a:ext cx="329363" cy="380087"/>
          </a:xfrm>
          <a:prstGeom prst="rightArrow">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Slide Number Placeholder 42">
            <a:extLst>
              <a:ext uri="{FF2B5EF4-FFF2-40B4-BE49-F238E27FC236}">
                <a16:creationId xmlns:a16="http://schemas.microsoft.com/office/drawing/2014/main" id="{323020F1-8189-6C31-8DBF-4C864409270C}"/>
              </a:ext>
            </a:extLst>
          </p:cNvPr>
          <p:cNvSpPr>
            <a:spLocks noGrp="1"/>
          </p:cNvSpPr>
          <p:nvPr>
            <p:ph type="sldNum" sz="quarter" idx="12"/>
          </p:nvPr>
        </p:nvSpPr>
        <p:spPr/>
        <p:txBody>
          <a:bodyPr/>
          <a:lstStyle/>
          <a:p>
            <a:fld id="{0F5EC011-0DA0-DB45-996E-85C7F379AB45}" type="slidenum">
              <a:rPr lang="en-US" smtClean="0"/>
              <a:t>4</a:t>
            </a:fld>
            <a:endParaRPr lang="en-US"/>
          </a:p>
        </p:txBody>
      </p:sp>
    </p:spTree>
    <p:extLst>
      <p:ext uri="{BB962C8B-B14F-4D97-AF65-F5344CB8AC3E}">
        <p14:creationId xmlns:p14="http://schemas.microsoft.com/office/powerpoint/2010/main" val="5128281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up)">
                                      <p:cBhvr>
                                        <p:cTn id="11" dur="500"/>
                                        <p:tgtEl>
                                          <p:spTgt spid="34"/>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up)">
                                      <p:cBhvr>
                                        <p:cTn id="19" dur="500"/>
                                        <p:tgtEl>
                                          <p:spTgt spid="39"/>
                                        </p:tgtEl>
                                      </p:cBhvr>
                                    </p:animEffect>
                                  </p:childTnLst>
                                </p:cTn>
                              </p:par>
                            </p:childTnLst>
                          </p:cTn>
                        </p:par>
                        <p:par>
                          <p:cTn id="20" fill="hold" nodeType="afterGroup">
                            <p:stCondLst>
                              <p:cond delay="2000"/>
                            </p:stCondLst>
                            <p:childTnLst>
                              <p:par>
                                <p:cTn id="21" presetID="22" presetClass="entr" presetSubtype="1"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cTn>
                              </p:par>
                            </p:childTnLst>
                          </p:cTn>
                        </p:par>
                        <p:par>
                          <p:cTn id="24" fill="hold" nodeType="afterGroup">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up)">
                                      <p:cBhvr>
                                        <p:cTn id="27" dur="500"/>
                                        <p:tgtEl>
                                          <p:spTgt spid="40"/>
                                        </p:tgtEl>
                                      </p:cBhvr>
                                    </p:animEffect>
                                  </p:childTnLst>
                                </p:cTn>
                              </p:par>
                            </p:childTnLst>
                          </p:cTn>
                        </p:par>
                        <p:par>
                          <p:cTn id="28" fill="hold">
                            <p:stCondLst>
                              <p:cond delay="3000"/>
                            </p:stCondLst>
                            <p:childTnLst>
                              <p:par>
                                <p:cTn id="29" presetID="22" presetClass="entr" presetSubtype="2"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right)">
                                      <p:cBhvr>
                                        <p:cTn id="31" dur="500"/>
                                        <p:tgtEl>
                                          <p:spTgt spid="3"/>
                                        </p:tgtEl>
                                      </p:cBhvr>
                                    </p:animEffect>
                                  </p:childTnLst>
                                </p:cTn>
                              </p:par>
                            </p:childTnLst>
                          </p:cTn>
                        </p:par>
                        <p:par>
                          <p:cTn id="32" fill="hold">
                            <p:stCondLst>
                              <p:cond delay="3500"/>
                            </p:stCondLst>
                            <p:childTnLst>
                              <p:par>
                                <p:cTn id="33" presetID="22" presetClass="entr" presetSubtype="2" fill="hold" grpId="0" nodeType="after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wipe(right)">
                                      <p:cBhvr>
                                        <p:cTn id="35" dur="500"/>
                                        <p:tgtEl>
                                          <p:spTgt spid="42"/>
                                        </p:tgtEl>
                                      </p:cBhvr>
                                    </p:animEffect>
                                  </p:childTnLst>
                                </p:cTn>
                              </p:par>
                            </p:childTnLst>
                          </p:cTn>
                        </p:par>
                        <p:par>
                          <p:cTn id="36" fill="hold" nodeType="afterGroup">
                            <p:stCondLst>
                              <p:cond delay="4000"/>
                            </p:stCondLst>
                            <p:childTnLst>
                              <p:par>
                                <p:cTn id="37" presetID="22" presetClass="entr" presetSubtype="4"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par>
                          <p:cTn id="40" fill="hold">
                            <p:stCondLst>
                              <p:cond delay="4500"/>
                            </p:stCondLst>
                            <p:childTnLst>
                              <p:par>
                                <p:cTn id="41" presetID="22" presetClass="entr" presetSubtype="4" fill="hold" grpId="0" nodeType="after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wipe(down)">
                                      <p:cBhvr>
                                        <p:cTn id="43" dur="500"/>
                                        <p:tgtEl>
                                          <p:spTgt spid="41"/>
                                        </p:tgtEl>
                                      </p:cBhvr>
                                    </p:animEffect>
                                  </p:childTnLst>
                                </p:cTn>
                              </p:par>
                            </p:childTnLst>
                          </p:cTn>
                        </p:par>
                        <p:par>
                          <p:cTn id="44" fill="hold" nodeType="afterGroup">
                            <p:stCondLst>
                              <p:cond delay="5000"/>
                            </p:stCondLst>
                            <p:childTnLst>
                              <p:par>
                                <p:cTn id="45" presetID="22" presetClass="entr" presetSubtype="4" fill="hold"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par>
                          <p:cTn id="48" fill="hold" nodeType="afterGroup">
                            <p:stCondLst>
                              <p:cond delay="5500"/>
                            </p:stCondLst>
                            <p:childTnLst>
                              <p:par>
                                <p:cTn id="49" presetID="22" presetClass="entr" presetSubtype="4" fill="hold" grpId="0" nodeType="after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wipe(down)">
                                      <p:cBhvr>
                                        <p:cTn id="51" dur="500"/>
                                        <p:tgtEl>
                                          <p:spTgt spid="35"/>
                                        </p:tgtEl>
                                      </p:cBhvr>
                                    </p:animEffect>
                                  </p:childTnLst>
                                </p:cTn>
                              </p:par>
                            </p:childTnLst>
                          </p:cTn>
                        </p:par>
                        <p:par>
                          <p:cTn id="52" fill="hold">
                            <p:stCondLst>
                              <p:cond delay="6000"/>
                            </p:stCondLst>
                            <p:childTnLst>
                              <p:par>
                                <p:cTn id="53" presetID="22" presetClass="entr" presetSubtype="4" fill="hold" nodeType="after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wipe(down)">
                                      <p:cBhvr>
                                        <p:cTn id="55" dur="500"/>
                                        <p:tgtEl>
                                          <p:spTgt spid="6"/>
                                        </p:tgtEl>
                                      </p:cBhvr>
                                    </p:animEffect>
                                  </p:childTnLst>
                                </p:cTn>
                              </p:par>
                            </p:childTnLst>
                          </p:cTn>
                        </p:par>
                        <p:par>
                          <p:cTn id="56" fill="hold">
                            <p:stCondLst>
                              <p:cond delay="6500"/>
                            </p:stCondLst>
                            <p:childTnLst>
                              <p:par>
                                <p:cTn id="57" presetID="22" presetClass="entr" presetSubtype="4" fill="hold" grpId="0" nodeType="after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wipe(down)">
                                      <p:cBhvr>
                                        <p:cTn id="5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7" grpId="0" animBg="1"/>
      <p:bldP spid="39" grpId="0" animBg="1"/>
      <p:bldP spid="40" grpId="0" animBg="1"/>
      <p:bldP spid="41" grpId="0" animBg="1"/>
      <p:bldP spid="4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916488" y="117475"/>
            <a:ext cx="4227512" cy="857250"/>
          </a:xfrm>
        </p:spPr>
        <p:txBody>
          <a:bodyPr>
            <a:normAutofit/>
          </a:bodyPr>
          <a:lstStyle/>
          <a:p>
            <a:pPr>
              <a:defRPr/>
            </a:pPr>
            <a:r>
              <a:rPr dirty="0">
                <a:solidFill>
                  <a:srgbClr val="006747"/>
                </a:solidFill>
              </a:rPr>
              <a:t>Bike/Ped Access</a:t>
            </a:r>
          </a:p>
        </p:txBody>
      </p:sp>
      <p:pic>
        <p:nvPicPr>
          <p:cNvPr id="83971" name="Picture 2" descr="\\monaco\shared\williams-kristine\NCHRP 15-43 Final Exhibits\CH4 Graphics\Exhibit 4-5.png"/>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6621463" y="3319463"/>
            <a:ext cx="2522537" cy="1676400"/>
          </a:xfrm>
          <a:noFill/>
        </p:spPr>
      </p:pic>
      <p:pic>
        <p:nvPicPr>
          <p:cNvPr id="83972" name="Picture 4" descr="\\monaco\shared\williams-kristine\NCHRP 15-43 Final Exhibits\CH4 Graphics\Exhibit 4-3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69" y="33765"/>
            <a:ext cx="4333394"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3" name="Rectangle 2"/>
          <p:cNvSpPr>
            <a:spLocks noChangeArrowheads="1"/>
          </p:cNvSpPr>
          <p:nvPr/>
        </p:nvSpPr>
        <p:spPr bwMode="auto">
          <a:xfrm>
            <a:off x="5062354" y="974725"/>
            <a:ext cx="2820377"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000" dirty="0"/>
              <a:t>Maintain continuity of non-vehicular pathways.</a:t>
            </a:r>
          </a:p>
          <a:p>
            <a:pPr eaLnBrk="1" hangingPunct="1"/>
            <a:endParaRPr lang="en-US" altLang="en-US" sz="2000" dirty="0"/>
          </a:p>
          <a:p>
            <a:pPr eaLnBrk="1" hangingPunct="1"/>
            <a:r>
              <a:rPr lang="en-US" altLang="en-US" sz="2000" dirty="0"/>
              <a:t>Provide direct connections to transit and midblock crossing locations.</a:t>
            </a:r>
          </a:p>
        </p:txBody>
      </p:sp>
    </p:spTree>
    <p:extLst>
      <p:ext uri="{BB962C8B-B14F-4D97-AF65-F5344CB8AC3E}">
        <p14:creationId xmlns:p14="http://schemas.microsoft.com/office/powerpoint/2010/main" val="6552022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45C33A-A047-C2D7-95EA-F127F0B0ED19}"/>
              </a:ext>
            </a:extLst>
          </p:cNvPr>
          <p:cNvSpPr>
            <a:spLocks noGrp="1"/>
          </p:cNvSpPr>
          <p:nvPr>
            <p:ph type="title"/>
          </p:nvPr>
        </p:nvSpPr>
        <p:spPr/>
        <p:txBody>
          <a:bodyPr>
            <a:normAutofit/>
          </a:bodyPr>
          <a:lstStyle/>
          <a:p>
            <a:pPr>
              <a:defRPr/>
            </a:pPr>
            <a:r>
              <a:rPr lang="en-US" sz="3200" dirty="0"/>
              <a:t>Corridor Access </a:t>
            </a:r>
            <a:br>
              <a:rPr lang="en-US" sz="3200" dirty="0"/>
            </a:br>
            <a:r>
              <a:rPr lang="en-US" sz="3200" dirty="0"/>
              <a:t>Management Strategies</a:t>
            </a:r>
            <a:endParaRPr lang="en-US" dirty="0"/>
          </a:p>
        </p:txBody>
      </p:sp>
    </p:spTree>
    <p:extLst>
      <p:ext uri="{BB962C8B-B14F-4D97-AF65-F5344CB8AC3E}">
        <p14:creationId xmlns:p14="http://schemas.microsoft.com/office/powerpoint/2010/main" val="186625207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a:xfrm>
            <a:off x="4400062" y="273844"/>
            <a:ext cx="4115288" cy="994172"/>
          </a:xfrm>
        </p:spPr>
        <p:txBody>
          <a:bodyPr>
            <a:normAutofit/>
          </a:bodyPr>
          <a:lstStyle/>
          <a:p>
            <a:r>
              <a:rPr lang="en-US" altLang="en-US" sz="2100" dirty="0">
                <a:cs typeface="Verdana" panose="020B0604030504040204" pitchFamily="34" charset="0"/>
              </a:rPr>
              <a:t>Decision Tree for Driveway Closures</a:t>
            </a:r>
          </a:p>
        </p:txBody>
      </p:sp>
      <p:sp>
        <p:nvSpPr>
          <p:cNvPr id="5" name="Content Placeholder 4"/>
          <p:cNvSpPr>
            <a:spLocks noGrp="1"/>
          </p:cNvSpPr>
          <p:nvPr>
            <p:ph idx="1"/>
          </p:nvPr>
        </p:nvSpPr>
        <p:spPr>
          <a:xfrm>
            <a:off x="4400062" y="1125415"/>
            <a:ext cx="4115288" cy="3507308"/>
          </a:xfrm>
        </p:spPr>
        <p:txBody>
          <a:bodyPr rtlCol="0">
            <a:normAutofit/>
          </a:bodyPr>
          <a:lstStyle/>
          <a:p>
            <a:pPr>
              <a:buFont typeface="Arial"/>
              <a:buChar char="•"/>
              <a:defRPr/>
            </a:pPr>
            <a:r>
              <a:rPr lang="en-US" sz="1800" dirty="0"/>
              <a:t>County Hwy 101 in Scott County, Minnesota</a:t>
            </a:r>
          </a:p>
          <a:p>
            <a:pPr lvl="1">
              <a:buFont typeface="Arial"/>
              <a:buChar char="–"/>
              <a:defRPr/>
            </a:pPr>
            <a:r>
              <a:rPr lang="en-US" sz="1500" dirty="0"/>
              <a:t>41 entrances</a:t>
            </a:r>
          </a:p>
          <a:p>
            <a:pPr lvl="1">
              <a:buFont typeface="Arial"/>
              <a:buChar char="–"/>
              <a:defRPr/>
            </a:pPr>
            <a:r>
              <a:rPr lang="en-US" sz="1500" dirty="0"/>
              <a:t>26 identified for closure</a:t>
            </a:r>
          </a:p>
          <a:p>
            <a:pPr lvl="1">
              <a:buFont typeface="Arial"/>
              <a:buChar char="–"/>
              <a:defRPr/>
            </a:pPr>
            <a:r>
              <a:rPr lang="en-US" sz="1500" dirty="0"/>
              <a:t>voluntary agreements to close 20</a:t>
            </a:r>
          </a:p>
        </p:txBody>
      </p:sp>
      <p:pic>
        <p:nvPicPr>
          <p:cNvPr id="9011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8643" y="120895"/>
            <a:ext cx="2817019" cy="4966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8" name="TextBox 6"/>
          <p:cNvSpPr txBox="1">
            <a:spLocks noChangeArrowheads="1"/>
          </p:cNvSpPr>
          <p:nvPr/>
        </p:nvSpPr>
        <p:spPr bwMode="auto">
          <a:xfrm>
            <a:off x="4629150" y="4777979"/>
            <a:ext cx="210145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900" dirty="0">
                <a:solidFill>
                  <a:srgbClr val="000000"/>
                </a:solidFill>
              </a:rPr>
              <a:t>Credits: Chris Chromy and M. Rasmussen </a:t>
            </a:r>
          </a:p>
        </p:txBody>
      </p:sp>
      <p:pic>
        <p:nvPicPr>
          <p:cNvPr id="90119"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91063" y="2463404"/>
            <a:ext cx="3061097"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05726D9B-45A2-AE7F-9FAE-1ABBEFBE7BEF}"/>
              </a:ext>
            </a:extLst>
          </p:cNvPr>
          <p:cNvSpPr>
            <a:spLocks noGrp="1"/>
          </p:cNvSpPr>
          <p:nvPr>
            <p:ph type="sldNum" sz="quarter" idx="12"/>
          </p:nvPr>
        </p:nvSpPr>
        <p:spPr/>
        <p:txBody>
          <a:bodyPr/>
          <a:lstStyle/>
          <a:p>
            <a:fld id="{0F5EC011-0DA0-DB45-996E-85C7F379AB45}" type="slidenum">
              <a:rPr lang="en-US" smtClean="0"/>
              <a:t>42</a:t>
            </a:fld>
            <a:endParaRPr lang="en-US"/>
          </a:p>
        </p:txBody>
      </p:sp>
    </p:spTree>
    <p:custDataLst>
      <p:tags r:id="rId1"/>
    </p:custDataLst>
    <p:extLst>
      <p:ext uri="{BB962C8B-B14F-4D97-AF65-F5344CB8AC3E}">
        <p14:creationId xmlns:p14="http://schemas.microsoft.com/office/powerpoint/2010/main" val="16606634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1143000" y="171450"/>
            <a:ext cx="4800600" cy="800100"/>
          </a:xfrm>
        </p:spPr>
        <p:txBody>
          <a:bodyPr/>
          <a:lstStyle/>
          <a:p>
            <a:pPr>
              <a:defRPr/>
            </a:pPr>
            <a:r>
              <a:rPr lang="en-US" sz="1800" dirty="0"/>
              <a:t>U.S. Highway 183, Vine Street</a:t>
            </a:r>
            <a:br>
              <a:rPr lang="en-US" sz="2400" dirty="0"/>
            </a:br>
            <a:r>
              <a:rPr lang="en-US" dirty="0">
                <a:ea typeface="+mj-ea"/>
              </a:rPr>
              <a:t>Corridor Master Plan</a:t>
            </a:r>
          </a:p>
        </p:txBody>
      </p:sp>
      <p:sp>
        <p:nvSpPr>
          <p:cNvPr id="119811" name="Rectangle 3"/>
          <p:cNvSpPr>
            <a:spLocks noGrp="1" noChangeArrowheads="1"/>
          </p:cNvSpPr>
          <p:nvPr>
            <p:ph idx="1"/>
          </p:nvPr>
        </p:nvSpPr>
        <p:spPr>
          <a:xfrm>
            <a:off x="1664208" y="1371600"/>
            <a:ext cx="4679442" cy="1828800"/>
          </a:xfrm>
        </p:spPr>
        <p:txBody>
          <a:bodyPr rtlCol="0">
            <a:normAutofit/>
          </a:bodyPr>
          <a:lstStyle/>
          <a:p>
            <a:pPr>
              <a:buFont typeface="Arial"/>
              <a:buChar char="•"/>
              <a:defRPr/>
            </a:pPr>
            <a:r>
              <a:rPr lang="en-US" dirty="0"/>
              <a:t>Reverse access roads</a:t>
            </a:r>
          </a:p>
          <a:p>
            <a:pPr>
              <a:buFont typeface="Arial"/>
              <a:buChar char="•"/>
              <a:defRPr/>
            </a:pPr>
            <a:r>
              <a:rPr lang="en-US" dirty="0"/>
              <a:t>ROW dedicated by property owners</a:t>
            </a:r>
          </a:p>
          <a:p>
            <a:pPr>
              <a:buFont typeface="Arial"/>
              <a:buChar char="•"/>
              <a:defRPr/>
            </a:pPr>
            <a:r>
              <a:rPr lang="en-US" dirty="0"/>
              <a:t>Funding 2/3 KDOT and 1/3 City </a:t>
            </a:r>
          </a:p>
          <a:p>
            <a:pPr lvl="1">
              <a:buFont typeface="Arial"/>
              <a:buChar char="–"/>
              <a:defRPr/>
            </a:pPr>
            <a:r>
              <a:rPr lang="en-US" dirty="0"/>
              <a:t>City allowed to apply the value of dedicated ROW toward their 1/3 match</a:t>
            </a:r>
            <a:endParaRPr lang="en-US" i="1" dirty="0"/>
          </a:p>
        </p:txBody>
      </p:sp>
      <p:pic>
        <p:nvPicPr>
          <p:cNvPr id="96260" name="Picture 4" descr="US183_SysEnhance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124962"/>
            <a:ext cx="5086350" cy="135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1" name="Picture 5" descr="Hays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8444" y="171450"/>
            <a:ext cx="1543050" cy="153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729EA1C0-D179-52FF-CBF1-AAD119CB8393}"/>
              </a:ext>
            </a:extLst>
          </p:cNvPr>
          <p:cNvSpPr>
            <a:spLocks noGrp="1"/>
          </p:cNvSpPr>
          <p:nvPr>
            <p:ph type="sldNum" sz="quarter" idx="12"/>
          </p:nvPr>
        </p:nvSpPr>
        <p:spPr/>
        <p:txBody>
          <a:bodyPr/>
          <a:lstStyle/>
          <a:p>
            <a:fld id="{0F5EC011-0DA0-DB45-996E-85C7F379AB45}" type="slidenum">
              <a:rPr lang="en-US" smtClean="0"/>
              <a:t>43</a:t>
            </a:fld>
            <a:endParaRPr lang="en-US"/>
          </a:p>
        </p:txBody>
      </p:sp>
    </p:spTree>
    <p:extLst>
      <p:ext uri="{BB962C8B-B14F-4D97-AF65-F5344CB8AC3E}">
        <p14:creationId xmlns:p14="http://schemas.microsoft.com/office/powerpoint/2010/main" val="616693710"/>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330" name="Group 28"/>
          <p:cNvGrpSpPr>
            <a:grpSpLocks/>
          </p:cNvGrpSpPr>
          <p:nvPr/>
        </p:nvGrpSpPr>
        <p:grpSpPr bwMode="auto">
          <a:xfrm>
            <a:off x="3334941" y="4392216"/>
            <a:ext cx="4666060" cy="235744"/>
            <a:chOff x="1841" y="3695"/>
            <a:chExt cx="3919" cy="198"/>
          </a:xfrm>
        </p:grpSpPr>
        <p:sp>
          <p:nvSpPr>
            <p:cNvPr id="99412" name="Line 29"/>
            <p:cNvSpPr>
              <a:spLocks noChangeShapeType="1"/>
            </p:cNvSpPr>
            <p:nvPr/>
          </p:nvSpPr>
          <p:spPr bwMode="auto">
            <a:xfrm rot="-5400000">
              <a:off x="3797" y="1739"/>
              <a:ext cx="7" cy="3919"/>
            </a:xfrm>
            <a:prstGeom prst="line">
              <a:avLst/>
            </a:prstGeom>
            <a:noFill/>
            <a:ln w="69850">
              <a:solidFill>
                <a:srgbClr val="FF6699"/>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1013"/>
            </a:p>
          </p:txBody>
        </p:sp>
        <p:sp>
          <p:nvSpPr>
            <p:cNvPr id="99413" name="Text Box 30"/>
            <p:cNvSpPr txBox="1">
              <a:spLocks noChangeArrowheads="1"/>
            </p:cNvSpPr>
            <p:nvPr/>
          </p:nvSpPr>
          <p:spPr bwMode="auto">
            <a:xfrm>
              <a:off x="1857" y="3728"/>
              <a:ext cx="821"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4889" tIns="17444" rIns="34889" bIns="17444">
              <a:spAutoFit/>
            </a:bodyPr>
            <a:lstStyle>
              <a:lvl1pPr defTabSz="744538">
                <a:defRPr>
                  <a:solidFill>
                    <a:schemeClr val="tx1"/>
                  </a:solidFill>
                  <a:latin typeface="Calibri" panose="020F0502020204030204" pitchFamily="34" charset="0"/>
                </a:defRPr>
              </a:lvl1pPr>
              <a:lvl2pPr marL="742950" indent="-285750" defTabSz="744538">
                <a:defRPr>
                  <a:solidFill>
                    <a:schemeClr val="tx1"/>
                  </a:solidFill>
                  <a:latin typeface="Calibri" panose="020F0502020204030204" pitchFamily="34" charset="0"/>
                </a:defRPr>
              </a:lvl2pPr>
              <a:lvl3pPr marL="1143000" indent="-228600" defTabSz="744538">
                <a:defRPr>
                  <a:solidFill>
                    <a:schemeClr val="tx1"/>
                  </a:solidFill>
                  <a:latin typeface="Calibri" panose="020F0502020204030204" pitchFamily="34" charset="0"/>
                </a:defRPr>
              </a:lvl3pPr>
              <a:lvl4pPr marL="1600200" indent="-228600" defTabSz="744538">
                <a:defRPr>
                  <a:solidFill>
                    <a:schemeClr val="tx1"/>
                  </a:solidFill>
                  <a:latin typeface="Calibri" panose="020F0502020204030204" pitchFamily="34" charset="0"/>
                </a:defRPr>
              </a:lvl4pPr>
              <a:lvl5pPr marL="2057400" indent="-228600" defTabSz="744538">
                <a:defRPr>
                  <a:solidFill>
                    <a:schemeClr val="tx1"/>
                  </a:solidFill>
                  <a:latin typeface="Calibri" panose="020F0502020204030204" pitchFamily="34" charset="0"/>
                </a:defRPr>
              </a:lvl5pPr>
              <a:lvl6pPr marL="2514600" indent="-228600" defTabSz="744538" fontAlgn="base">
                <a:spcBef>
                  <a:spcPct val="0"/>
                </a:spcBef>
                <a:spcAft>
                  <a:spcPct val="0"/>
                </a:spcAft>
                <a:defRPr>
                  <a:solidFill>
                    <a:schemeClr val="tx1"/>
                  </a:solidFill>
                  <a:latin typeface="Calibri" panose="020F0502020204030204" pitchFamily="34" charset="0"/>
                </a:defRPr>
              </a:lvl6pPr>
              <a:lvl7pPr marL="2971800" indent="-228600" defTabSz="744538" fontAlgn="base">
                <a:spcBef>
                  <a:spcPct val="0"/>
                </a:spcBef>
                <a:spcAft>
                  <a:spcPct val="0"/>
                </a:spcAft>
                <a:defRPr>
                  <a:solidFill>
                    <a:schemeClr val="tx1"/>
                  </a:solidFill>
                  <a:latin typeface="Calibri" panose="020F0502020204030204" pitchFamily="34" charset="0"/>
                </a:defRPr>
              </a:lvl7pPr>
              <a:lvl8pPr marL="3429000" indent="-228600" defTabSz="744538" fontAlgn="base">
                <a:spcBef>
                  <a:spcPct val="0"/>
                </a:spcBef>
                <a:spcAft>
                  <a:spcPct val="0"/>
                </a:spcAft>
                <a:defRPr>
                  <a:solidFill>
                    <a:schemeClr val="tx1"/>
                  </a:solidFill>
                  <a:latin typeface="Calibri" panose="020F0502020204030204" pitchFamily="34" charset="0"/>
                </a:defRPr>
              </a:lvl8pPr>
              <a:lvl9pPr marL="3886200" indent="-228600" defTabSz="744538" fontAlgn="base">
                <a:spcBef>
                  <a:spcPct val="0"/>
                </a:spcBef>
                <a:spcAft>
                  <a:spcPct val="0"/>
                </a:spcAft>
                <a:defRPr>
                  <a:solidFill>
                    <a:schemeClr val="tx1"/>
                  </a:solidFill>
                  <a:latin typeface="Calibri" panose="020F0502020204030204" pitchFamily="34" charset="0"/>
                </a:defRPr>
              </a:lvl9pPr>
            </a:lstStyle>
            <a:p>
              <a:pPr algn="ctr"/>
              <a:r>
                <a:rPr lang="en-US" altLang="en-US" sz="1050" b="1">
                  <a:solidFill>
                    <a:schemeClr val="tx2"/>
                  </a:solidFill>
                </a:rPr>
                <a:t>Parallel Reliever</a:t>
              </a:r>
            </a:p>
          </p:txBody>
        </p:sp>
      </p:grpSp>
      <p:sp>
        <p:nvSpPr>
          <p:cNvPr id="99331" name="Line 5"/>
          <p:cNvSpPr>
            <a:spLocks noChangeShapeType="1"/>
          </p:cNvSpPr>
          <p:nvPr/>
        </p:nvSpPr>
        <p:spPr bwMode="auto">
          <a:xfrm>
            <a:off x="2649141" y="2758679"/>
            <a:ext cx="5186363"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99332" name="Line 6"/>
          <p:cNvSpPr>
            <a:spLocks noChangeShapeType="1"/>
          </p:cNvSpPr>
          <p:nvPr/>
        </p:nvSpPr>
        <p:spPr bwMode="auto">
          <a:xfrm>
            <a:off x="2647950" y="2669381"/>
            <a:ext cx="5187554"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99333" name="Text Box 7"/>
          <p:cNvSpPr txBox="1">
            <a:spLocks noChangeArrowheads="1"/>
          </p:cNvSpPr>
          <p:nvPr/>
        </p:nvSpPr>
        <p:spPr bwMode="auto">
          <a:xfrm>
            <a:off x="2628900" y="2455069"/>
            <a:ext cx="1714500" cy="208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889" tIns="17444" rIns="34889" bIns="17444">
            <a:spAutoFit/>
          </a:bodyPr>
          <a:lstStyle>
            <a:lvl1pPr defTabSz="744538">
              <a:defRPr>
                <a:solidFill>
                  <a:schemeClr val="tx1"/>
                </a:solidFill>
                <a:latin typeface="Calibri" panose="020F0502020204030204" pitchFamily="34" charset="0"/>
              </a:defRPr>
            </a:lvl1pPr>
            <a:lvl2pPr marL="742950" indent="-285750" defTabSz="744538">
              <a:defRPr>
                <a:solidFill>
                  <a:schemeClr val="tx1"/>
                </a:solidFill>
                <a:latin typeface="Calibri" panose="020F0502020204030204" pitchFamily="34" charset="0"/>
              </a:defRPr>
            </a:lvl2pPr>
            <a:lvl3pPr marL="1143000" indent="-228600" defTabSz="744538">
              <a:defRPr>
                <a:solidFill>
                  <a:schemeClr val="tx1"/>
                </a:solidFill>
                <a:latin typeface="Calibri" panose="020F0502020204030204" pitchFamily="34" charset="0"/>
              </a:defRPr>
            </a:lvl3pPr>
            <a:lvl4pPr marL="1600200" indent="-228600" defTabSz="744538">
              <a:defRPr>
                <a:solidFill>
                  <a:schemeClr val="tx1"/>
                </a:solidFill>
                <a:latin typeface="Calibri" panose="020F0502020204030204" pitchFamily="34" charset="0"/>
              </a:defRPr>
            </a:lvl4pPr>
            <a:lvl5pPr marL="2057400" indent="-228600" defTabSz="744538">
              <a:defRPr>
                <a:solidFill>
                  <a:schemeClr val="tx1"/>
                </a:solidFill>
                <a:latin typeface="Calibri" panose="020F0502020204030204" pitchFamily="34" charset="0"/>
              </a:defRPr>
            </a:lvl5pPr>
            <a:lvl6pPr marL="2514600" indent="-228600" defTabSz="744538" fontAlgn="base">
              <a:spcBef>
                <a:spcPct val="0"/>
              </a:spcBef>
              <a:spcAft>
                <a:spcPct val="0"/>
              </a:spcAft>
              <a:defRPr>
                <a:solidFill>
                  <a:schemeClr val="tx1"/>
                </a:solidFill>
                <a:latin typeface="Calibri" panose="020F0502020204030204" pitchFamily="34" charset="0"/>
              </a:defRPr>
            </a:lvl6pPr>
            <a:lvl7pPr marL="2971800" indent="-228600" defTabSz="744538" fontAlgn="base">
              <a:spcBef>
                <a:spcPct val="0"/>
              </a:spcBef>
              <a:spcAft>
                <a:spcPct val="0"/>
              </a:spcAft>
              <a:defRPr>
                <a:solidFill>
                  <a:schemeClr val="tx1"/>
                </a:solidFill>
                <a:latin typeface="Calibri" panose="020F0502020204030204" pitchFamily="34" charset="0"/>
              </a:defRPr>
            </a:lvl7pPr>
            <a:lvl8pPr marL="3429000" indent="-228600" defTabSz="744538" fontAlgn="base">
              <a:spcBef>
                <a:spcPct val="0"/>
              </a:spcBef>
              <a:spcAft>
                <a:spcPct val="0"/>
              </a:spcAft>
              <a:defRPr>
                <a:solidFill>
                  <a:schemeClr val="tx1"/>
                </a:solidFill>
                <a:latin typeface="Calibri" panose="020F0502020204030204" pitchFamily="34" charset="0"/>
              </a:defRPr>
            </a:lvl8pPr>
            <a:lvl9pPr marL="3886200" indent="-228600" defTabSz="744538" fontAlgn="base">
              <a:spcBef>
                <a:spcPct val="0"/>
              </a:spcBef>
              <a:spcAft>
                <a:spcPct val="0"/>
              </a:spcAft>
              <a:defRPr>
                <a:solidFill>
                  <a:schemeClr val="tx1"/>
                </a:solidFill>
                <a:latin typeface="Calibri" panose="020F0502020204030204" pitchFamily="34" charset="0"/>
              </a:defRPr>
            </a:lvl9pPr>
          </a:lstStyle>
          <a:p>
            <a:r>
              <a:rPr lang="en-US" altLang="en-US" sz="1125" b="1">
                <a:solidFill>
                  <a:schemeClr val="tx2"/>
                </a:solidFill>
              </a:rPr>
              <a:t>Major Arterial Roadway</a:t>
            </a:r>
          </a:p>
        </p:txBody>
      </p:sp>
      <p:grpSp>
        <p:nvGrpSpPr>
          <p:cNvPr id="99334" name="Group 8"/>
          <p:cNvGrpSpPr>
            <a:grpSpLocks/>
          </p:cNvGrpSpPr>
          <p:nvPr/>
        </p:nvGrpSpPr>
        <p:grpSpPr bwMode="auto">
          <a:xfrm>
            <a:off x="4838694" y="1370410"/>
            <a:ext cx="180974" cy="3368278"/>
            <a:chOff x="3104" y="1151"/>
            <a:chExt cx="152" cy="2829"/>
          </a:xfrm>
        </p:grpSpPr>
        <p:sp>
          <p:nvSpPr>
            <p:cNvPr id="99410" name="Line 9"/>
            <p:cNvSpPr>
              <a:spLocks noChangeShapeType="1"/>
            </p:cNvSpPr>
            <p:nvPr/>
          </p:nvSpPr>
          <p:spPr bwMode="auto">
            <a:xfrm flipH="1">
              <a:off x="3251" y="1151"/>
              <a:ext cx="5" cy="2829"/>
            </a:xfrm>
            <a:prstGeom prst="line">
              <a:avLst/>
            </a:prstGeom>
            <a:noFill/>
            <a:ln w="57150">
              <a:solidFill>
                <a:srgbClr val="0099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1013"/>
            </a:p>
          </p:txBody>
        </p:sp>
        <p:sp>
          <p:nvSpPr>
            <p:cNvPr id="99411" name="Text Box 10"/>
            <p:cNvSpPr txBox="1">
              <a:spLocks noChangeArrowheads="1"/>
            </p:cNvSpPr>
            <p:nvPr/>
          </p:nvSpPr>
          <p:spPr bwMode="auto">
            <a:xfrm rot="16200000">
              <a:off x="2858" y="1523"/>
              <a:ext cx="638"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4889" tIns="17444" rIns="34889" bIns="17444">
              <a:spAutoFit/>
            </a:bodyPr>
            <a:lstStyle>
              <a:lvl1pPr defTabSz="744538">
                <a:defRPr>
                  <a:solidFill>
                    <a:schemeClr val="tx1"/>
                  </a:solidFill>
                  <a:latin typeface="Calibri" panose="020F0502020204030204" pitchFamily="34" charset="0"/>
                </a:defRPr>
              </a:lvl1pPr>
              <a:lvl2pPr marL="742950" indent="-285750" defTabSz="744538">
                <a:defRPr>
                  <a:solidFill>
                    <a:schemeClr val="tx1"/>
                  </a:solidFill>
                  <a:latin typeface="Calibri" panose="020F0502020204030204" pitchFamily="34" charset="0"/>
                </a:defRPr>
              </a:lvl2pPr>
              <a:lvl3pPr marL="1143000" indent="-228600" defTabSz="744538">
                <a:defRPr>
                  <a:solidFill>
                    <a:schemeClr val="tx1"/>
                  </a:solidFill>
                  <a:latin typeface="Calibri" panose="020F0502020204030204" pitchFamily="34" charset="0"/>
                </a:defRPr>
              </a:lvl3pPr>
              <a:lvl4pPr marL="1600200" indent="-228600" defTabSz="744538">
                <a:defRPr>
                  <a:solidFill>
                    <a:schemeClr val="tx1"/>
                  </a:solidFill>
                  <a:latin typeface="Calibri" panose="020F0502020204030204" pitchFamily="34" charset="0"/>
                </a:defRPr>
              </a:lvl4pPr>
              <a:lvl5pPr marL="2057400" indent="-228600" defTabSz="744538">
                <a:defRPr>
                  <a:solidFill>
                    <a:schemeClr val="tx1"/>
                  </a:solidFill>
                  <a:latin typeface="Calibri" panose="020F0502020204030204" pitchFamily="34" charset="0"/>
                </a:defRPr>
              </a:lvl5pPr>
              <a:lvl6pPr marL="2514600" indent="-228600" defTabSz="744538" fontAlgn="base">
                <a:spcBef>
                  <a:spcPct val="0"/>
                </a:spcBef>
                <a:spcAft>
                  <a:spcPct val="0"/>
                </a:spcAft>
                <a:defRPr>
                  <a:solidFill>
                    <a:schemeClr val="tx1"/>
                  </a:solidFill>
                  <a:latin typeface="Calibri" panose="020F0502020204030204" pitchFamily="34" charset="0"/>
                </a:defRPr>
              </a:lvl6pPr>
              <a:lvl7pPr marL="2971800" indent="-228600" defTabSz="744538" fontAlgn="base">
                <a:spcBef>
                  <a:spcPct val="0"/>
                </a:spcBef>
                <a:spcAft>
                  <a:spcPct val="0"/>
                </a:spcAft>
                <a:defRPr>
                  <a:solidFill>
                    <a:schemeClr val="tx1"/>
                  </a:solidFill>
                  <a:latin typeface="Calibri" panose="020F0502020204030204" pitchFamily="34" charset="0"/>
                </a:defRPr>
              </a:lvl7pPr>
              <a:lvl8pPr marL="3429000" indent="-228600" defTabSz="744538" fontAlgn="base">
                <a:spcBef>
                  <a:spcPct val="0"/>
                </a:spcBef>
                <a:spcAft>
                  <a:spcPct val="0"/>
                </a:spcAft>
                <a:defRPr>
                  <a:solidFill>
                    <a:schemeClr val="tx1"/>
                  </a:solidFill>
                  <a:latin typeface="Calibri" panose="020F0502020204030204" pitchFamily="34" charset="0"/>
                </a:defRPr>
              </a:lvl8pPr>
              <a:lvl9pPr marL="3886200" indent="-228600" defTabSz="744538" fontAlgn="base">
                <a:spcBef>
                  <a:spcPct val="0"/>
                </a:spcBef>
                <a:spcAft>
                  <a:spcPct val="0"/>
                </a:spcAft>
                <a:defRPr>
                  <a:solidFill>
                    <a:schemeClr val="tx1"/>
                  </a:solidFill>
                  <a:latin typeface="Calibri" panose="020F0502020204030204" pitchFamily="34" charset="0"/>
                </a:defRPr>
              </a:lvl9pPr>
            </a:lstStyle>
            <a:p>
              <a:pPr algn="ctr"/>
              <a:r>
                <a:rPr lang="en-US" altLang="en-US" sz="900" b="1">
                  <a:solidFill>
                    <a:schemeClr val="tx2"/>
                  </a:solidFill>
                </a:rPr>
                <a:t>Minor Arterial</a:t>
              </a:r>
            </a:p>
          </p:txBody>
        </p:sp>
      </p:grpSp>
      <p:grpSp>
        <p:nvGrpSpPr>
          <p:cNvPr id="99335" name="Group 11"/>
          <p:cNvGrpSpPr>
            <a:grpSpLocks/>
          </p:cNvGrpSpPr>
          <p:nvPr/>
        </p:nvGrpSpPr>
        <p:grpSpPr bwMode="auto">
          <a:xfrm>
            <a:off x="5066110" y="1258492"/>
            <a:ext cx="1707356" cy="196366"/>
            <a:chOff x="2376" y="3059"/>
            <a:chExt cx="1388" cy="178"/>
          </a:xfrm>
        </p:grpSpPr>
        <p:sp>
          <p:nvSpPr>
            <p:cNvPr id="99408" name="Line 12"/>
            <p:cNvSpPr>
              <a:spLocks noChangeShapeType="1"/>
            </p:cNvSpPr>
            <p:nvPr/>
          </p:nvSpPr>
          <p:spPr bwMode="auto">
            <a:xfrm>
              <a:off x="2376" y="3219"/>
              <a:ext cx="1388" cy="0"/>
            </a:xfrm>
            <a:prstGeom prst="line">
              <a:avLst/>
            </a:prstGeom>
            <a:noFill/>
            <a:ln w="9525">
              <a:solidFill>
                <a:schemeClr val="tx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1013"/>
            </a:p>
          </p:txBody>
        </p:sp>
        <p:sp>
          <p:nvSpPr>
            <p:cNvPr id="99409" name="Text Box 13"/>
            <p:cNvSpPr txBox="1">
              <a:spLocks noChangeArrowheads="1"/>
            </p:cNvSpPr>
            <p:nvPr/>
          </p:nvSpPr>
          <p:spPr bwMode="auto">
            <a:xfrm>
              <a:off x="2834" y="3059"/>
              <a:ext cx="35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4889" tIns="17444" rIns="34889" bIns="17444">
              <a:spAutoFit/>
            </a:bodyPr>
            <a:lstStyle>
              <a:lvl1pPr defTabSz="744538">
                <a:defRPr>
                  <a:solidFill>
                    <a:schemeClr val="tx1"/>
                  </a:solidFill>
                  <a:latin typeface="Calibri" panose="020F0502020204030204" pitchFamily="34" charset="0"/>
                </a:defRPr>
              </a:lvl1pPr>
              <a:lvl2pPr marL="742950" indent="-285750" defTabSz="744538">
                <a:defRPr>
                  <a:solidFill>
                    <a:schemeClr val="tx1"/>
                  </a:solidFill>
                  <a:latin typeface="Calibri" panose="020F0502020204030204" pitchFamily="34" charset="0"/>
                </a:defRPr>
              </a:lvl2pPr>
              <a:lvl3pPr marL="1143000" indent="-228600" defTabSz="744538">
                <a:defRPr>
                  <a:solidFill>
                    <a:schemeClr val="tx1"/>
                  </a:solidFill>
                  <a:latin typeface="Calibri" panose="020F0502020204030204" pitchFamily="34" charset="0"/>
                </a:defRPr>
              </a:lvl3pPr>
              <a:lvl4pPr marL="1600200" indent="-228600" defTabSz="744538">
                <a:defRPr>
                  <a:solidFill>
                    <a:schemeClr val="tx1"/>
                  </a:solidFill>
                  <a:latin typeface="Calibri" panose="020F0502020204030204" pitchFamily="34" charset="0"/>
                </a:defRPr>
              </a:lvl4pPr>
              <a:lvl5pPr marL="2057400" indent="-228600" defTabSz="744538">
                <a:defRPr>
                  <a:solidFill>
                    <a:schemeClr val="tx1"/>
                  </a:solidFill>
                  <a:latin typeface="Calibri" panose="020F0502020204030204" pitchFamily="34" charset="0"/>
                </a:defRPr>
              </a:lvl5pPr>
              <a:lvl6pPr marL="2514600" indent="-228600" defTabSz="744538" fontAlgn="base">
                <a:spcBef>
                  <a:spcPct val="0"/>
                </a:spcBef>
                <a:spcAft>
                  <a:spcPct val="0"/>
                </a:spcAft>
                <a:defRPr>
                  <a:solidFill>
                    <a:schemeClr val="tx1"/>
                  </a:solidFill>
                  <a:latin typeface="Calibri" panose="020F0502020204030204" pitchFamily="34" charset="0"/>
                </a:defRPr>
              </a:lvl6pPr>
              <a:lvl7pPr marL="2971800" indent="-228600" defTabSz="744538" fontAlgn="base">
                <a:spcBef>
                  <a:spcPct val="0"/>
                </a:spcBef>
                <a:spcAft>
                  <a:spcPct val="0"/>
                </a:spcAft>
                <a:defRPr>
                  <a:solidFill>
                    <a:schemeClr val="tx1"/>
                  </a:solidFill>
                  <a:latin typeface="Calibri" panose="020F0502020204030204" pitchFamily="34" charset="0"/>
                </a:defRPr>
              </a:lvl7pPr>
              <a:lvl8pPr marL="3429000" indent="-228600" defTabSz="744538" fontAlgn="base">
                <a:spcBef>
                  <a:spcPct val="0"/>
                </a:spcBef>
                <a:spcAft>
                  <a:spcPct val="0"/>
                </a:spcAft>
                <a:defRPr>
                  <a:solidFill>
                    <a:schemeClr val="tx1"/>
                  </a:solidFill>
                  <a:latin typeface="Calibri" panose="020F0502020204030204" pitchFamily="34" charset="0"/>
                </a:defRPr>
              </a:lvl8pPr>
              <a:lvl9pPr marL="3886200" indent="-228600" defTabSz="744538" fontAlgn="base">
                <a:spcBef>
                  <a:spcPct val="0"/>
                </a:spcBef>
                <a:spcAft>
                  <a:spcPct val="0"/>
                </a:spcAft>
                <a:defRPr>
                  <a:solidFill>
                    <a:schemeClr val="tx1"/>
                  </a:solidFill>
                  <a:latin typeface="Calibri" panose="020F0502020204030204" pitchFamily="34" charset="0"/>
                </a:defRPr>
              </a:lvl9pPr>
            </a:lstStyle>
            <a:p>
              <a:r>
                <a:rPr lang="en-US" altLang="en-US" sz="1050">
                  <a:solidFill>
                    <a:schemeClr val="tx2"/>
                  </a:solidFill>
                </a:rPr>
                <a:t>½ Mile</a:t>
              </a:r>
            </a:p>
          </p:txBody>
        </p:sp>
      </p:grpSp>
      <p:grpSp>
        <p:nvGrpSpPr>
          <p:cNvPr id="99337" name="Group 15"/>
          <p:cNvGrpSpPr>
            <a:grpSpLocks/>
          </p:cNvGrpSpPr>
          <p:nvPr/>
        </p:nvGrpSpPr>
        <p:grpSpPr bwMode="auto">
          <a:xfrm>
            <a:off x="5047060" y="1613295"/>
            <a:ext cx="910828" cy="250031"/>
            <a:chOff x="3279" y="1355"/>
            <a:chExt cx="765" cy="210"/>
          </a:xfrm>
        </p:grpSpPr>
        <p:sp>
          <p:nvSpPr>
            <p:cNvPr id="99406" name="Freeform 16"/>
            <p:cNvSpPr>
              <a:spLocks/>
            </p:cNvSpPr>
            <p:nvPr/>
          </p:nvSpPr>
          <p:spPr bwMode="auto">
            <a:xfrm>
              <a:off x="3279" y="1355"/>
              <a:ext cx="707" cy="190"/>
            </a:xfrm>
            <a:custGeom>
              <a:avLst/>
              <a:gdLst>
                <a:gd name="T0" fmla="*/ 0 w 1703"/>
                <a:gd name="T1" fmla="*/ 0 h 413"/>
                <a:gd name="T2" fmla="*/ 0 w 1703"/>
                <a:gd name="T3" fmla="*/ 0 h 413"/>
                <a:gd name="T4" fmla="*/ 0 w 1703"/>
                <a:gd name="T5" fmla="*/ 0 h 413"/>
                <a:gd name="T6" fmla="*/ 0 60000 65536"/>
                <a:gd name="T7" fmla="*/ 0 60000 65536"/>
                <a:gd name="T8" fmla="*/ 0 60000 65536"/>
                <a:gd name="T9" fmla="*/ 0 w 1703"/>
                <a:gd name="T10" fmla="*/ 0 h 413"/>
                <a:gd name="T11" fmla="*/ 1703 w 1703"/>
                <a:gd name="T12" fmla="*/ 413 h 413"/>
              </a:gdLst>
              <a:ahLst/>
              <a:cxnLst>
                <a:cxn ang="T6">
                  <a:pos x="T0" y="T1"/>
                </a:cxn>
                <a:cxn ang="T7">
                  <a:pos x="T2" y="T3"/>
                </a:cxn>
                <a:cxn ang="T8">
                  <a:pos x="T4" y="T5"/>
                </a:cxn>
              </a:cxnLst>
              <a:rect l="T9" t="T10" r="T11" b="T12"/>
              <a:pathLst>
                <a:path w="1703" h="413">
                  <a:moveTo>
                    <a:pt x="0" y="0"/>
                  </a:moveTo>
                  <a:lnTo>
                    <a:pt x="439" y="413"/>
                  </a:lnTo>
                  <a:lnTo>
                    <a:pt x="1703" y="413"/>
                  </a:lnTo>
                </a:path>
              </a:pathLst>
            </a:custGeom>
            <a:noFill/>
            <a:ln w="19050">
              <a:solidFill>
                <a:schemeClr val="tx2"/>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sz="1013"/>
            </a:p>
          </p:txBody>
        </p:sp>
        <p:sp>
          <p:nvSpPr>
            <p:cNvPr id="99407" name="Text Box 17"/>
            <p:cNvSpPr txBox="1">
              <a:spLocks noChangeArrowheads="1"/>
            </p:cNvSpPr>
            <p:nvPr/>
          </p:nvSpPr>
          <p:spPr bwMode="auto">
            <a:xfrm rot="10800000" flipV="1">
              <a:off x="3439" y="1419"/>
              <a:ext cx="605"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889" tIns="17444" rIns="34889" bIns="17444">
              <a:spAutoFit/>
            </a:bodyPr>
            <a:lstStyle>
              <a:lvl1pPr defTabSz="744538">
                <a:defRPr>
                  <a:solidFill>
                    <a:schemeClr val="tx1"/>
                  </a:solidFill>
                  <a:latin typeface="Calibri" panose="020F0502020204030204" pitchFamily="34" charset="0"/>
                </a:defRPr>
              </a:lvl1pPr>
              <a:lvl2pPr marL="742950" indent="-285750" defTabSz="744538">
                <a:defRPr>
                  <a:solidFill>
                    <a:schemeClr val="tx1"/>
                  </a:solidFill>
                  <a:latin typeface="Calibri" panose="020F0502020204030204" pitchFamily="34" charset="0"/>
                </a:defRPr>
              </a:lvl2pPr>
              <a:lvl3pPr marL="1143000" indent="-228600" defTabSz="744538">
                <a:defRPr>
                  <a:solidFill>
                    <a:schemeClr val="tx1"/>
                  </a:solidFill>
                  <a:latin typeface="Calibri" panose="020F0502020204030204" pitchFamily="34" charset="0"/>
                </a:defRPr>
              </a:lvl3pPr>
              <a:lvl4pPr marL="1600200" indent="-228600" defTabSz="744538">
                <a:defRPr>
                  <a:solidFill>
                    <a:schemeClr val="tx1"/>
                  </a:solidFill>
                  <a:latin typeface="Calibri" panose="020F0502020204030204" pitchFamily="34" charset="0"/>
                </a:defRPr>
              </a:lvl4pPr>
              <a:lvl5pPr marL="2057400" indent="-228600" defTabSz="744538">
                <a:defRPr>
                  <a:solidFill>
                    <a:schemeClr val="tx1"/>
                  </a:solidFill>
                  <a:latin typeface="Calibri" panose="020F0502020204030204" pitchFamily="34" charset="0"/>
                </a:defRPr>
              </a:lvl5pPr>
              <a:lvl6pPr marL="2514600" indent="-228600" defTabSz="744538" fontAlgn="base">
                <a:spcBef>
                  <a:spcPct val="0"/>
                </a:spcBef>
                <a:spcAft>
                  <a:spcPct val="0"/>
                </a:spcAft>
                <a:defRPr>
                  <a:solidFill>
                    <a:schemeClr val="tx1"/>
                  </a:solidFill>
                  <a:latin typeface="Calibri" panose="020F0502020204030204" pitchFamily="34" charset="0"/>
                </a:defRPr>
              </a:lvl6pPr>
              <a:lvl7pPr marL="2971800" indent="-228600" defTabSz="744538" fontAlgn="base">
                <a:spcBef>
                  <a:spcPct val="0"/>
                </a:spcBef>
                <a:spcAft>
                  <a:spcPct val="0"/>
                </a:spcAft>
                <a:defRPr>
                  <a:solidFill>
                    <a:schemeClr val="tx1"/>
                  </a:solidFill>
                  <a:latin typeface="Calibri" panose="020F0502020204030204" pitchFamily="34" charset="0"/>
                </a:defRPr>
              </a:lvl7pPr>
              <a:lvl8pPr marL="3429000" indent="-228600" defTabSz="744538" fontAlgn="base">
                <a:spcBef>
                  <a:spcPct val="0"/>
                </a:spcBef>
                <a:spcAft>
                  <a:spcPct val="0"/>
                </a:spcAft>
                <a:defRPr>
                  <a:solidFill>
                    <a:schemeClr val="tx1"/>
                  </a:solidFill>
                  <a:latin typeface="Calibri" panose="020F0502020204030204" pitchFamily="34" charset="0"/>
                </a:defRPr>
              </a:lvl8pPr>
              <a:lvl9pPr marL="3886200" indent="-228600" defTabSz="744538" fontAlgn="base">
                <a:spcBef>
                  <a:spcPct val="0"/>
                </a:spcBef>
                <a:spcAft>
                  <a:spcPct val="0"/>
                </a:spcAft>
                <a:defRPr>
                  <a:solidFill>
                    <a:schemeClr val="tx1"/>
                  </a:solidFill>
                  <a:latin typeface="Calibri" panose="020F0502020204030204" pitchFamily="34" charset="0"/>
                </a:defRPr>
              </a:lvl9pPr>
            </a:lstStyle>
            <a:p>
              <a:r>
                <a:rPr lang="en-US" altLang="en-US" sz="900" b="1">
                  <a:solidFill>
                    <a:schemeClr val="tx2"/>
                  </a:solidFill>
                </a:rPr>
                <a:t>Cross Road</a:t>
              </a:r>
            </a:p>
          </p:txBody>
        </p:sp>
      </p:grpSp>
      <p:grpSp>
        <p:nvGrpSpPr>
          <p:cNvPr id="99338" name="Group 18"/>
          <p:cNvGrpSpPr>
            <a:grpSpLocks/>
          </p:cNvGrpSpPr>
          <p:nvPr/>
        </p:nvGrpSpPr>
        <p:grpSpPr bwMode="auto">
          <a:xfrm>
            <a:off x="6962773" y="3725473"/>
            <a:ext cx="803672" cy="265510"/>
            <a:chOff x="3848" y="2621"/>
            <a:chExt cx="675" cy="223"/>
          </a:xfrm>
        </p:grpSpPr>
        <p:sp>
          <p:nvSpPr>
            <p:cNvPr id="99404" name="Freeform 19"/>
            <p:cNvSpPr>
              <a:spLocks/>
            </p:cNvSpPr>
            <p:nvPr/>
          </p:nvSpPr>
          <p:spPr bwMode="auto">
            <a:xfrm>
              <a:off x="3848" y="2672"/>
              <a:ext cx="601" cy="150"/>
            </a:xfrm>
            <a:custGeom>
              <a:avLst/>
              <a:gdLst>
                <a:gd name="T0" fmla="*/ 0 w 1905"/>
                <a:gd name="T1" fmla="*/ 0 h 528"/>
                <a:gd name="T2" fmla="*/ 0 w 1905"/>
                <a:gd name="T3" fmla="*/ 0 h 528"/>
                <a:gd name="T4" fmla="*/ 0 w 1905"/>
                <a:gd name="T5" fmla="*/ 0 h 528"/>
                <a:gd name="T6" fmla="*/ 0 60000 65536"/>
                <a:gd name="T7" fmla="*/ 0 60000 65536"/>
                <a:gd name="T8" fmla="*/ 0 60000 65536"/>
                <a:gd name="T9" fmla="*/ 0 w 1905"/>
                <a:gd name="T10" fmla="*/ 0 h 528"/>
                <a:gd name="T11" fmla="*/ 1905 w 1905"/>
                <a:gd name="T12" fmla="*/ 528 h 528"/>
              </a:gdLst>
              <a:ahLst/>
              <a:cxnLst>
                <a:cxn ang="T6">
                  <a:pos x="T0" y="T1"/>
                </a:cxn>
                <a:cxn ang="T7">
                  <a:pos x="T2" y="T3"/>
                </a:cxn>
                <a:cxn ang="T8">
                  <a:pos x="T4" y="T5"/>
                </a:cxn>
              </a:cxnLst>
              <a:rect l="T9" t="T10" r="T11" b="T12"/>
              <a:pathLst>
                <a:path w="1905" h="528">
                  <a:moveTo>
                    <a:pt x="0" y="0"/>
                  </a:moveTo>
                  <a:lnTo>
                    <a:pt x="641" y="528"/>
                  </a:lnTo>
                  <a:lnTo>
                    <a:pt x="1905" y="528"/>
                  </a:lnTo>
                </a:path>
              </a:pathLst>
            </a:custGeom>
            <a:noFill/>
            <a:ln w="19050">
              <a:solidFill>
                <a:srgbClr val="FF9900"/>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sz="1013"/>
            </a:p>
          </p:txBody>
        </p:sp>
        <p:sp>
          <p:nvSpPr>
            <p:cNvPr id="99405" name="Text Box 20"/>
            <p:cNvSpPr txBox="1">
              <a:spLocks noChangeArrowheads="1"/>
            </p:cNvSpPr>
            <p:nvPr/>
          </p:nvSpPr>
          <p:spPr bwMode="auto">
            <a:xfrm>
              <a:off x="3951" y="2621"/>
              <a:ext cx="572" cy="223"/>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4889" tIns="17444" rIns="34889" bIns="17444">
              <a:spAutoFit/>
            </a:bodyPr>
            <a:lstStyle>
              <a:lvl1pPr defTabSz="744538">
                <a:defRPr>
                  <a:solidFill>
                    <a:schemeClr val="tx1"/>
                  </a:solidFill>
                  <a:latin typeface="Calibri" panose="020F0502020204030204" pitchFamily="34" charset="0"/>
                </a:defRPr>
              </a:lvl1pPr>
              <a:lvl2pPr marL="742950" indent="-285750" defTabSz="744538">
                <a:defRPr>
                  <a:solidFill>
                    <a:schemeClr val="tx1"/>
                  </a:solidFill>
                  <a:latin typeface="Calibri" panose="020F0502020204030204" pitchFamily="34" charset="0"/>
                </a:defRPr>
              </a:lvl2pPr>
              <a:lvl3pPr marL="1143000" indent="-228600" defTabSz="744538">
                <a:defRPr>
                  <a:solidFill>
                    <a:schemeClr val="tx1"/>
                  </a:solidFill>
                  <a:latin typeface="Calibri" panose="020F0502020204030204" pitchFamily="34" charset="0"/>
                </a:defRPr>
              </a:lvl3pPr>
              <a:lvl4pPr marL="1600200" indent="-228600" defTabSz="744538">
                <a:defRPr>
                  <a:solidFill>
                    <a:schemeClr val="tx1"/>
                  </a:solidFill>
                  <a:latin typeface="Calibri" panose="020F0502020204030204" pitchFamily="34" charset="0"/>
                </a:defRPr>
              </a:lvl4pPr>
              <a:lvl5pPr marL="2057400" indent="-228600" defTabSz="744538">
                <a:defRPr>
                  <a:solidFill>
                    <a:schemeClr val="tx1"/>
                  </a:solidFill>
                  <a:latin typeface="Calibri" panose="020F0502020204030204" pitchFamily="34" charset="0"/>
                </a:defRPr>
              </a:lvl5pPr>
              <a:lvl6pPr marL="2514600" indent="-228600" defTabSz="744538" fontAlgn="base">
                <a:spcBef>
                  <a:spcPct val="0"/>
                </a:spcBef>
                <a:spcAft>
                  <a:spcPct val="0"/>
                </a:spcAft>
                <a:defRPr>
                  <a:solidFill>
                    <a:schemeClr val="tx1"/>
                  </a:solidFill>
                  <a:latin typeface="Calibri" panose="020F0502020204030204" pitchFamily="34" charset="0"/>
                </a:defRPr>
              </a:lvl6pPr>
              <a:lvl7pPr marL="2971800" indent="-228600" defTabSz="744538" fontAlgn="base">
                <a:spcBef>
                  <a:spcPct val="0"/>
                </a:spcBef>
                <a:spcAft>
                  <a:spcPct val="0"/>
                </a:spcAft>
                <a:defRPr>
                  <a:solidFill>
                    <a:schemeClr val="tx1"/>
                  </a:solidFill>
                  <a:latin typeface="Calibri" panose="020F0502020204030204" pitchFamily="34" charset="0"/>
                </a:defRPr>
              </a:lvl7pPr>
              <a:lvl8pPr marL="3429000" indent="-228600" defTabSz="744538" fontAlgn="base">
                <a:spcBef>
                  <a:spcPct val="0"/>
                </a:spcBef>
                <a:spcAft>
                  <a:spcPct val="0"/>
                </a:spcAft>
                <a:defRPr>
                  <a:solidFill>
                    <a:schemeClr val="tx1"/>
                  </a:solidFill>
                  <a:latin typeface="Calibri" panose="020F0502020204030204" pitchFamily="34" charset="0"/>
                </a:defRPr>
              </a:lvl8pPr>
              <a:lvl9pPr marL="3886200" indent="-228600" defTabSz="744538" fontAlgn="base">
                <a:spcBef>
                  <a:spcPct val="0"/>
                </a:spcBef>
                <a:spcAft>
                  <a:spcPct val="0"/>
                </a:spcAft>
                <a:defRPr>
                  <a:solidFill>
                    <a:schemeClr val="tx1"/>
                  </a:solidFill>
                  <a:latin typeface="Calibri" panose="020F0502020204030204" pitchFamily="34" charset="0"/>
                </a:defRPr>
              </a:lvl9pPr>
            </a:lstStyle>
            <a:p>
              <a:r>
                <a:rPr lang="en-US" altLang="en-US" sz="1500" dirty="0">
                  <a:solidFill>
                    <a:srgbClr val="336600"/>
                  </a:solidFill>
                  <a:latin typeface="Arial" panose="020B0604020202020204" pitchFamily="34" charset="0"/>
                </a:rPr>
                <a:t>“</a:t>
              </a:r>
              <a:r>
                <a:rPr lang="en-US" altLang="en-US" sz="1500" dirty="0">
                  <a:solidFill>
                    <a:schemeClr val="tx2"/>
                  </a:solidFill>
                  <a:latin typeface="Arial" panose="020B0604020202020204" pitchFamily="34" charset="0"/>
                </a:rPr>
                <a:t>Place</a:t>
              </a:r>
              <a:r>
                <a:rPr lang="en-US" altLang="en-US" sz="1500" dirty="0">
                  <a:solidFill>
                    <a:srgbClr val="336600"/>
                  </a:solidFill>
                  <a:latin typeface="Arial" panose="020B0604020202020204" pitchFamily="34" charset="0"/>
                </a:rPr>
                <a:t>”</a:t>
              </a:r>
            </a:p>
          </p:txBody>
        </p:sp>
      </p:grpSp>
      <p:grpSp>
        <p:nvGrpSpPr>
          <p:cNvPr id="99339" name="Group 21"/>
          <p:cNvGrpSpPr>
            <a:grpSpLocks noChangeAspect="1"/>
          </p:cNvGrpSpPr>
          <p:nvPr/>
        </p:nvGrpSpPr>
        <p:grpSpPr bwMode="auto">
          <a:xfrm>
            <a:off x="4989910" y="2622948"/>
            <a:ext cx="53578" cy="125015"/>
            <a:chOff x="3928" y="385"/>
            <a:chExt cx="156" cy="330"/>
          </a:xfrm>
        </p:grpSpPr>
        <p:pic>
          <p:nvPicPr>
            <p:cNvPr id="99401" name="Picture 22" descr="MMAG00276_0000[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28" y="385"/>
              <a:ext cx="156"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402" name="Oval 23"/>
            <p:cNvSpPr>
              <a:spLocks noChangeAspect="1" noChangeArrowheads="1"/>
            </p:cNvSpPr>
            <p:nvPr/>
          </p:nvSpPr>
          <p:spPr bwMode="auto">
            <a:xfrm>
              <a:off x="3968" y="448"/>
              <a:ext cx="75" cy="75"/>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endParaRPr lang="en-US" altLang="en-US" sz="1013"/>
            </a:p>
          </p:txBody>
        </p:sp>
        <p:sp>
          <p:nvSpPr>
            <p:cNvPr id="99403" name="Oval 24"/>
            <p:cNvSpPr>
              <a:spLocks noChangeAspect="1" noChangeArrowheads="1"/>
            </p:cNvSpPr>
            <p:nvPr/>
          </p:nvSpPr>
          <p:spPr bwMode="auto">
            <a:xfrm>
              <a:off x="3967" y="531"/>
              <a:ext cx="75" cy="75"/>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endParaRPr lang="en-US" altLang="en-US" sz="1013"/>
            </a:p>
          </p:txBody>
        </p:sp>
      </p:grpSp>
      <p:grpSp>
        <p:nvGrpSpPr>
          <p:cNvPr id="99340" name="Group 25"/>
          <p:cNvGrpSpPr>
            <a:grpSpLocks/>
          </p:cNvGrpSpPr>
          <p:nvPr/>
        </p:nvGrpSpPr>
        <p:grpSpPr bwMode="auto">
          <a:xfrm>
            <a:off x="7610465" y="2789635"/>
            <a:ext cx="173832" cy="1602581"/>
            <a:chOff x="5432" y="2343"/>
            <a:chExt cx="146" cy="1346"/>
          </a:xfrm>
        </p:grpSpPr>
        <p:sp>
          <p:nvSpPr>
            <p:cNvPr id="99399" name="Line 26"/>
            <p:cNvSpPr>
              <a:spLocks noChangeShapeType="1"/>
            </p:cNvSpPr>
            <p:nvPr/>
          </p:nvSpPr>
          <p:spPr bwMode="auto">
            <a:xfrm rot="-5400000">
              <a:off x="4890" y="3016"/>
              <a:ext cx="1346" cy="0"/>
            </a:xfrm>
            <a:prstGeom prst="line">
              <a:avLst/>
            </a:prstGeom>
            <a:noFill/>
            <a:ln w="25400">
              <a:solidFill>
                <a:schemeClr val="tx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1013"/>
            </a:p>
          </p:txBody>
        </p:sp>
        <p:sp>
          <p:nvSpPr>
            <p:cNvPr id="99400" name="Text Box 27"/>
            <p:cNvSpPr txBox="1">
              <a:spLocks noChangeArrowheads="1"/>
            </p:cNvSpPr>
            <p:nvPr/>
          </p:nvSpPr>
          <p:spPr bwMode="auto">
            <a:xfrm rot="16200000">
              <a:off x="5275" y="2513"/>
              <a:ext cx="460"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4889" tIns="17444" rIns="34889" bIns="17444">
              <a:spAutoFit/>
            </a:bodyPr>
            <a:lstStyle>
              <a:lvl1pPr defTabSz="744538">
                <a:defRPr>
                  <a:solidFill>
                    <a:schemeClr val="tx1"/>
                  </a:solidFill>
                  <a:latin typeface="Calibri" panose="020F0502020204030204" pitchFamily="34" charset="0"/>
                </a:defRPr>
              </a:lvl1pPr>
              <a:lvl2pPr marL="742950" indent="-285750" defTabSz="744538">
                <a:defRPr>
                  <a:solidFill>
                    <a:schemeClr val="tx1"/>
                  </a:solidFill>
                  <a:latin typeface="Calibri" panose="020F0502020204030204" pitchFamily="34" charset="0"/>
                </a:defRPr>
              </a:lvl2pPr>
              <a:lvl3pPr marL="1143000" indent="-228600" defTabSz="744538">
                <a:defRPr>
                  <a:solidFill>
                    <a:schemeClr val="tx1"/>
                  </a:solidFill>
                  <a:latin typeface="Calibri" panose="020F0502020204030204" pitchFamily="34" charset="0"/>
                </a:defRPr>
              </a:lvl3pPr>
              <a:lvl4pPr marL="1600200" indent="-228600" defTabSz="744538">
                <a:defRPr>
                  <a:solidFill>
                    <a:schemeClr val="tx1"/>
                  </a:solidFill>
                  <a:latin typeface="Calibri" panose="020F0502020204030204" pitchFamily="34" charset="0"/>
                </a:defRPr>
              </a:lvl4pPr>
              <a:lvl5pPr marL="2057400" indent="-228600" defTabSz="744538">
                <a:defRPr>
                  <a:solidFill>
                    <a:schemeClr val="tx1"/>
                  </a:solidFill>
                  <a:latin typeface="Calibri" panose="020F0502020204030204" pitchFamily="34" charset="0"/>
                </a:defRPr>
              </a:lvl5pPr>
              <a:lvl6pPr marL="2514600" indent="-228600" defTabSz="744538" fontAlgn="base">
                <a:spcBef>
                  <a:spcPct val="0"/>
                </a:spcBef>
                <a:spcAft>
                  <a:spcPct val="0"/>
                </a:spcAft>
                <a:defRPr>
                  <a:solidFill>
                    <a:schemeClr val="tx1"/>
                  </a:solidFill>
                  <a:latin typeface="Calibri" panose="020F0502020204030204" pitchFamily="34" charset="0"/>
                </a:defRPr>
              </a:lvl6pPr>
              <a:lvl7pPr marL="2971800" indent="-228600" defTabSz="744538" fontAlgn="base">
                <a:spcBef>
                  <a:spcPct val="0"/>
                </a:spcBef>
                <a:spcAft>
                  <a:spcPct val="0"/>
                </a:spcAft>
                <a:defRPr>
                  <a:solidFill>
                    <a:schemeClr val="tx1"/>
                  </a:solidFill>
                  <a:latin typeface="Calibri" panose="020F0502020204030204" pitchFamily="34" charset="0"/>
                </a:defRPr>
              </a:lvl7pPr>
              <a:lvl8pPr marL="3429000" indent="-228600" defTabSz="744538" fontAlgn="base">
                <a:spcBef>
                  <a:spcPct val="0"/>
                </a:spcBef>
                <a:spcAft>
                  <a:spcPct val="0"/>
                </a:spcAft>
                <a:defRPr>
                  <a:solidFill>
                    <a:schemeClr val="tx1"/>
                  </a:solidFill>
                  <a:latin typeface="Calibri" panose="020F0502020204030204" pitchFamily="34" charset="0"/>
                </a:defRPr>
              </a:lvl8pPr>
              <a:lvl9pPr marL="3886200" indent="-228600" defTabSz="744538" fontAlgn="base">
                <a:spcBef>
                  <a:spcPct val="0"/>
                </a:spcBef>
                <a:spcAft>
                  <a:spcPct val="0"/>
                </a:spcAft>
                <a:defRPr>
                  <a:solidFill>
                    <a:schemeClr val="tx1"/>
                  </a:solidFill>
                  <a:latin typeface="Calibri" panose="020F0502020204030204" pitchFamily="34" charset="0"/>
                </a:defRPr>
              </a:lvl9pPr>
            </a:lstStyle>
            <a:p>
              <a:r>
                <a:rPr lang="en-US" altLang="en-US" sz="900">
                  <a:solidFill>
                    <a:schemeClr val="tx2"/>
                  </a:solidFill>
                </a:rPr>
                <a:t>½ Mile +/-</a:t>
              </a:r>
            </a:p>
          </p:txBody>
        </p:sp>
      </p:grpSp>
      <p:grpSp>
        <p:nvGrpSpPr>
          <p:cNvPr id="99341" name="Group 31"/>
          <p:cNvGrpSpPr>
            <a:grpSpLocks/>
          </p:cNvGrpSpPr>
          <p:nvPr/>
        </p:nvGrpSpPr>
        <p:grpSpPr bwMode="auto">
          <a:xfrm>
            <a:off x="6638929" y="1362075"/>
            <a:ext cx="175023" cy="3309938"/>
            <a:chOff x="3668" y="508"/>
            <a:chExt cx="147" cy="2780"/>
          </a:xfrm>
        </p:grpSpPr>
        <p:sp>
          <p:nvSpPr>
            <p:cNvPr id="99397" name="Line 32"/>
            <p:cNvSpPr>
              <a:spLocks noChangeShapeType="1"/>
            </p:cNvSpPr>
            <p:nvPr/>
          </p:nvSpPr>
          <p:spPr bwMode="auto">
            <a:xfrm flipH="1">
              <a:off x="3806" y="508"/>
              <a:ext cx="9" cy="2780"/>
            </a:xfrm>
            <a:prstGeom prst="line">
              <a:avLst/>
            </a:prstGeom>
            <a:noFill/>
            <a:ln w="38100">
              <a:solidFill>
                <a:srgbClr val="FF33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1013"/>
            </a:p>
          </p:txBody>
        </p:sp>
        <p:sp>
          <p:nvSpPr>
            <p:cNvPr id="99398" name="Text Box 33"/>
            <p:cNvSpPr txBox="1">
              <a:spLocks noChangeArrowheads="1"/>
            </p:cNvSpPr>
            <p:nvPr/>
          </p:nvSpPr>
          <p:spPr bwMode="auto">
            <a:xfrm rot="16200000">
              <a:off x="3384" y="866"/>
              <a:ext cx="714"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4889" tIns="17444" rIns="34889" bIns="17444">
              <a:spAutoFit/>
            </a:bodyPr>
            <a:lstStyle>
              <a:lvl1pPr defTabSz="744538">
                <a:defRPr>
                  <a:solidFill>
                    <a:schemeClr val="tx1"/>
                  </a:solidFill>
                  <a:latin typeface="Calibri" panose="020F0502020204030204" pitchFamily="34" charset="0"/>
                </a:defRPr>
              </a:lvl1pPr>
              <a:lvl2pPr marL="742950" indent="-285750" defTabSz="744538">
                <a:defRPr>
                  <a:solidFill>
                    <a:schemeClr val="tx1"/>
                  </a:solidFill>
                  <a:latin typeface="Calibri" panose="020F0502020204030204" pitchFamily="34" charset="0"/>
                </a:defRPr>
              </a:lvl2pPr>
              <a:lvl3pPr marL="1143000" indent="-228600" defTabSz="744538">
                <a:defRPr>
                  <a:solidFill>
                    <a:schemeClr val="tx1"/>
                  </a:solidFill>
                  <a:latin typeface="Calibri" panose="020F0502020204030204" pitchFamily="34" charset="0"/>
                </a:defRPr>
              </a:lvl3pPr>
              <a:lvl4pPr marL="1600200" indent="-228600" defTabSz="744538">
                <a:defRPr>
                  <a:solidFill>
                    <a:schemeClr val="tx1"/>
                  </a:solidFill>
                  <a:latin typeface="Calibri" panose="020F0502020204030204" pitchFamily="34" charset="0"/>
                </a:defRPr>
              </a:lvl4pPr>
              <a:lvl5pPr marL="2057400" indent="-228600" defTabSz="744538">
                <a:defRPr>
                  <a:solidFill>
                    <a:schemeClr val="tx1"/>
                  </a:solidFill>
                  <a:latin typeface="Calibri" panose="020F0502020204030204" pitchFamily="34" charset="0"/>
                </a:defRPr>
              </a:lvl5pPr>
              <a:lvl6pPr marL="2514600" indent="-228600" defTabSz="744538" fontAlgn="base">
                <a:spcBef>
                  <a:spcPct val="0"/>
                </a:spcBef>
                <a:spcAft>
                  <a:spcPct val="0"/>
                </a:spcAft>
                <a:defRPr>
                  <a:solidFill>
                    <a:schemeClr val="tx1"/>
                  </a:solidFill>
                  <a:latin typeface="Calibri" panose="020F0502020204030204" pitchFamily="34" charset="0"/>
                </a:defRPr>
              </a:lvl6pPr>
              <a:lvl7pPr marL="2971800" indent="-228600" defTabSz="744538" fontAlgn="base">
                <a:spcBef>
                  <a:spcPct val="0"/>
                </a:spcBef>
                <a:spcAft>
                  <a:spcPct val="0"/>
                </a:spcAft>
                <a:defRPr>
                  <a:solidFill>
                    <a:schemeClr val="tx1"/>
                  </a:solidFill>
                  <a:latin typeface="Calibri" panose="020F0502020204030204" pitchFamily="34" charset="0"/>
                </a:defRPr>
              </a:lvl7pPr>
              <a:lvl8pPr marL="3429000" indent="-228600" defTabSz="744538" fontAlgn="base">
                <a:spcBef>
                  <a:spcPct val="0"/>
                </a:spcBef>
                <a:spcAft>
                  <a:spcPct val="0"/>
                </a:spcAft>
                <a:defRPr>
                  <a:solidFill>
                    <a:schemeClr val="tx1"/>
                  </a:solidFill>
                  <a:latin typeface="Calibri" panose="020F0502020204030204" pitchFamily="34" charset="0"/>
                </a:defRPr>
              </a:lvl8pPr>
              <a:lvl9pPr marL="3886200" indent="-228600" defTabSz="744538" fontAlgn="base">
                <a:spcBef>
                  <a:spcPct val="0"/>
                </a:spcBef>
                <a:spcAft>
                  <a:spcPct val="0"/>
                </a:spcAft>
                <a:defRPr>
                  <a:solidFill>
                    <a:schemeClr val="tx1"/>
                  </a:solidFill>
                  <a:latin typeface="Calibri" panose="020F0502020204030204" pitchFamily="34" charset="0"/>
                </a:defRPr>
              </a:lvl9pPr>
            </a:lstStyle>
            <a:p>
              <a:pPr algn="ctr"/>
              <a:r>
                <a:rPr lang="en-US" altLang="en-US" sz="900" b="1">
                  <a:solidFill>
                    <a:schemeClr val="tx2"/>
                  </a:solidFill>
                </a:rPr>
                <a:t>Minor  Collector</a:t>
              </a:r>
            </a:p>
          </p:txBody>
        </p:sp>
      </p:grpSp>
      <p:grpSp>
        <p:nvGrpSpPr>
          <p:cNvPr id="99342" name="Group 34"/>
          <p:cNvGrpSpPr>
            <a:grpSpLocks/>
          </p:cNvGrpSpPr>
          <p:nvPr/>
        </p:nvGrpSpPr>
        <p:grpSpPr bwMode="auto">
          <a:xfrm>
            <a:off x="6858000" y="1600200"/>
            <a:ext cx="910829" cy="250031"/>
            <a:chOff x="2013" y="701"/>
            <a:chExt cx="765" cy="210"/>
          </a:xfrm>
        </p:grpSpPr>
        <p:sp>
          <p:nvSpPr>
            <p:cNvPr id="99395" name="Freeform 35"/>
            <p:cNvSpPr>
              <a:spLocks/>
            </p:cNvSpPr>
            <p:nvPr/>
          </p:nvSpPr>
          <p:spPr bwMode="auto">
            <a:xfrm>
              <a:off x="2013" y="701"/>
              <a:ext cx="707" cy="190"/>
            </a:xfrm>
            <a:custGeom>
              <a:avLst/>
              <a:gdLst>
                <a:gd name="T0" fmla="*/ 0 w 1703"/>
                <a:gd name="T1" fmla="*/ 0 h 413"/>
                <a:gd name="T2" fmla="*/ 0 w 1703"/>
                <a:gd name="T3" fmla="*/ 0 h 413"/>
                <a:gd name="T4" fmla="*/ 0 w 1703"/>
                <a:gd name="T5" fmla="*/ 0 h 413"/>
                <a:gd name="T6" fmla="*/ 0 60000 65536"/>
                <a:gd name="T7" fmla="*/ 0 60000 65536"/>
                <a:gd name="T8" fmla="*/ 0 60000 65536"/>
                <a:gd name="T9" fmla="*/ 0 w 1703"/>
                <a:gd name="T10" fmla="*/ 0 h 413"/>
                <a:gd name="T11" fmla="*/ 1703 w 1703"/>
                <a:gd name="T12" fmla="*/ 413 h 413"/>
              </a:gdLst>
              <a:ahLst/>
              <a:cxnLst>
                <a:cxn ang="T6">
                  <a:pos x="T0" y="T1"/>
                </a:cxn>
                <a:cxn ang="T7">
                  <a:pos x="T2" y="T3"/>
                </a:cxn>
                <a:cxn ang="T8">
                  <a:pos x="T4" y="T5"/>
                </a:cxn>
              </a:cxnLst>
              <a:rect l="T9" t="T10" r="T11" b="T12"/>
              <a:pathLst>
                <a:path w="1703" h="413">
                  <a:moveTo>
                    <a:pt x="0" y="0"/>
                  </a:moveTo>
                  <a:lnTo>
                    <a:pt x="439" y="413"/>
                  </a:lnTo>
                  <a:lnTo>
                    <a:pt x="1703" y="413"/>
                  </a:lnTo>
                </a:path>
              </a:pathLst>
            </a:custGeom>
            <a:noFill/>
            <a:ln w="19050">
              <a:solidFill>
                <a:schemeClr val="tx2"/>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sz="1013"/>
            </a:p>
          </p:txBody>
        </p:sp>
        <p:sp>
          <p:nvSpPr>
            <p:cNvPr id="99396" name="Text Box 36"/>
            <p:cNvSpPr txBox="1">
              <a:spLocks noChangeArrowheads="1"/>
            </p:cNvSpPr>
            <p:nvPr/>
          </p:nvSpPr>
          <p:spPr bwMode="auto">
            <a:xfrm rot="10800000" flipV="1">
              <a:off x="2173" y="765"/>
              <a:ext cx="605"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889" tIns="17444" rIns="34889" bIns="17444">
              <a:spAutoFit/>
            </a:bodyPr>
            <a:lstStyle>
              <a:lvl1pPr defTabSz="744538">
                <a:defRPr>
                  <a:solidFill>
                    <a:schemeClr val="tx1"/>
                  </a:solidFill>
                  <a:latin typeface="Calibri" panose="020F0502020204030204" pitchFamily="34" charset="0"/>
                </a:defRPr>
              </a:lvl1pPr>
              <a:lvl2pPr marL="742950" indent="-285750" defTabSz="744538">
                <a:defRPr>
                  <a:solidFill>
                    <a:schemeClr val="tx1"/>
                  </a:solidFill>
                  <a:latin typeface="Calibri" panose="020F0502020204030204" pitchFamily="34" charset="0"/>
                </a:defRPr>
              </a:lvl2pPr>
              <a:lvl3pPr marL="1143000" indent="-228600" defTabSz="744538">
                <a:defRPr>
                  <a:solidFill>
                    <a:schemeClr val="tx1"/>
                  </a:solidFill>
                  <a:latin typeface="Calibri" panose="020F0502020204030204" pitchFamily="34" charset="0"/>
                </a:defRPr>
              </a:lvl3pPr>
              <a:lvl4pPr marL="1600200" indent="-228600" defTabSz="744538">
                <a:defRPr>
                  <a:solidFill>
                    <a:schemeClr val="tx1"/>
                  </a:solidFill>
                  <a:latin typeface="Calibri" panose="020F0502020204030204" pitchFamily="34" charset="0"/>
                </a:defRPr>
              </a:lvl4pPr>
              <a:lvl5pPr marL="2057400" indent="-228600" defTabSz="744538">
                <a:defRPr>
                  <a:solidFill>
                    <a:schemeClr val="tx1"/>
                  </a:solidFill>
                  <a:latin typeface="Calibri" panose="020F0502020204030204" pitchFamily="34" charset="0"/>
                </a:defRPr>
              </a:lvl5pPr>
              <a:lvl6pPr marL="2514600" indent="-228600" defTabSz="744538" fontAlgn="base">
                <a:spcBef>
                  <a:spcPct val="0"/>
                </a:spcBef>
                <a:spcAft>
                  <a:spcPct val="0"/>
                </a:spcAft>
                <a:defRPr>
                  <a:solidFill>
                    <a:schemeClr val="tx1"/>
                  </a:solidFill>
                  <a:latin typeface="Calibri" panose="020F0502020204030204" pitchFamily="34" charset="0"/>
                </a:defRPr>
              </a:lvl6pPr>
              <a:lvl7pPr marL="2971800" indent="-228600" defTabSz="744538" fontAlgn="base">
                <a:spcBef>
                  <a:spcPct val="0"/>
                </a:spcBef>
                <a:spcAft>
                  <a:spcPct val="0"/>
                </a:spcAft>
                <a:defRPr>
                  <a:solidFill>
                    <a:schemeClr val="tx1"/>
                  </a:solidFill>
                  <a:latin typeface="Calibri" panose="020F0502020204030204" pitchFamily="34" charset="0"/>
                </a:defRPr>
              </a:lvl7pPr>
              <a:lvl8pPr marL="3429000" indent="-228600" defTabSz="744538" fontAlgn="base">
                <a:spcBef>
                  <a:spcPct val="0"/>
                </a:spcBef>
                <a:spcAft>
                  <a:spcPct val="0"/>
                </a:spcAft>
                <a:defRPr>
                  <a:solidFill>
                    <a:schemeClr val="tx1"/>
                  </a:solidFill>
                  <a:latin typeface="Calibri" panose="020F0502020204030204" pitchFamily="34" charset="0"/>
                </a:defRPr>
              </a:lvl8pPr>
              <a:lvl9pPr marL="3886200" indent="-228600" defTabSz="744538" fontAlgn="base">
                <a:spcBef>
                  <a:spcPct val="0"/>
                </a:spcBef>
                <a:spcAft>
                  <a:spcPct val="0"/>
                </a:spcAft>
                <a:defRPr>
                  <a:solidFill>
                    <a:schemeClr val="tx1"/>
                  </a:solidFill>
                  <a:latin typeface="Calibri" panose="020F0502020204030204" pitchFamily="34" charset="0"/>
                </a:defRPr>
              </a:lvl9pPr>
            </a:lstStyle>
            <a:p>
              <a:r>
                <a:rPr lang="en-US" altLang="en-US" sz="900" b="1">
                  <a:solidFill>
                    <a:schemeClr val="tx2"/>
                  </a:solidFill>
                </a:rPr>
                <a:t>Cross Road</a:t>
              </a:r>
            </a:p>
          </p:txBody>
        </p:sp>
      </p:grpSp>
      <p:grpSp>
        <p:nvGrpSpPr>
          <p:cNvPr id="99343" name="Group 37"/>
          <p:cNvGrpSpPr>
            <a:grpSpLocks noChangeAspect="1"/>
          </p:cNvGrpSpPr>
          <p:nvPr/>
        </p:nvGrpSpPr>
        <p:grpSpPr bwMode="auto">
          <a:xfrm>
            <a:off x="4981575" y="4358879"/>
            <a:ext cx="53579" cy="126206"/>
            <a:chOff x="3928" y="385"/>
            <a:chExt cx="156" cy="330"/>
          </a:xfrm>
        </p:grpSpPr>
        <p:pic>
          <p:nvPicPr>
            <p:cNvPr id="99392" name="Picture 38" descr="MMAG00276_0000[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28" y="385"/>
              <a:ext cx="156"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93" name="Oval 39"/>
            <p:cNvSpPr>
              <a:spLocks noChangeAspect="1" noChangeArrowheads="1"/>
            </p:cNvSpPr>
            <p:nvPr/>
          </p:nvSpPr>
          <p:spPr bwMode="auto">
            <a:xfrm>
              <a:off x="3968" y="448"/>
              <a:ext cx="75" cy="75"/>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endParaRPr lang="en-US" altLang="en-US" sz="1013"/>
            </a:p>
          </p:txBody>
        </p:sp>
        <p:sp>
          <p:nvSpPr>
            <p:cNvPr id="99394" name="Oval 40"/>
            <p:cNvSpPr>
              <a:spLocks noChangeAspect="1" noChangeArrowheads="1"/>
            </p:cNvSpPr>
            <p:nvPr/>
          </p:nvSpPr>
          <p:spPr bwMode="auto">
            <a:xfrm>
              <a:off x="3967" y="531"/>
              <a:ext cx="75" cy="75"/>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endParaRPr lang="en-US" altLang="en-US" sz="1013"/>
            </a:p>
          </p:txBody>
        </p:sp>
      </p:grpSp>
      <p:sp>
        <p:nvSpPr>
          <p:cNvPr id="99344" name="Freeform 41"/>
          <p:cNvSpPr>
            <a:spLocks/>
          </p:cNvSpPr>
          <p:nvPr/>
        </p:nvSpPr>
        <p:spPr bwMode="auto">
          <a:xfrm flipV="1">
            <a:off x="6811566" y="2185988"/>
            <a:ext cx="835819" cy="173831"/>
          </a:xfrm>
          <a:custGeom>
            <a:avLst/>
            <a:gdLst>
              <a:gd name="T0" fmla="*/ 0 w 1854"/>
              <a:gd name="T1" fmla="*/ 0 h 801"/>
              <a:gd name="T2" fmla="*/ 2147483646 w 1854"/>
              <a:gd name="T3" fmla="*/ 2147483646 h 801"/>
              <a:gd name="T4" fmla="*/ 2147483646 w 1854"/>
              <a:gd name="T5" fmla="*/ 2147483646 h 801"/>
              <a:gd name="T6" fmla="*/ 0 60000 65536"/>
              <a:gd name="T7" fmla="*/ 0 60000 65536"/>
              <a:gd name="T8" fmla="*/ 0 60000 65536"/>
              <a:gd name="T9" fmla="*/ 0 w 1854"/>
              <a:gd name="T10" fmla="*/ 0 h 801"/>
              <a:gd name="T11" fmla="*/ 1854 w 1854"/>
              <a:gd name="T12" fmla="*/ 801 h 801"/>
            </a:gdLst>
            <a:ahLst/>
            <a:cxnLst>
              <a:cxn ang="T6">
                <a:pos x="T0" y="T1"/>
              </a:cxn>
              <a:cxn ang="T7">
                <a:pos x="T2" y="T3"/>
              </a:cxn>
              <a:cxn ang="T8">
                <a:pos x="T4" y="T5"/>
              </a:cxn>
            </a:cxnLst>
            <a:rect l="T9" t="T10" r="T11" b="T12"/>
            <a:pathLst>
              <a:path w="1854" h="801">
                <a:moveTo>
                  <a:pt x="0" y="0"/>
                </a:moveTo>
                <a:lnTo>
                  <a:pt x="439" y="801"/>
                </a:lnTo>
                <a:lnTo>
                  <a:pt x="1854" y="801"/>
                </a:lnTo>
              </a:path>
            </a:pathLst>
          </a:custGeom>
          <a:noFill/>
          <a:ln w="19050">
            <a:solidFill>
              <a:schemeClr val="tx2"/>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sz="1013"/>
          </a:p>
        </p:txBody>
      </p:sp>
      <p:sp>
        <p:nvSpPr>
          <p:cNvPr id="99345" name="Text Box 42"/>
          <p:cNvSpPr txBox="1">
            <a:spLocks noChangeArrowheads="1"/>
          </p:cNvSpPr>
          <p:nvPr/>
        </p:nvSpPr>
        <p:spPr bwMode="auto">
          <a:xfrm rot="10800000" flipV="1">
            <a:off x="6972300" y="1988991"/>
            <a:ext cx="759619" cy="173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889" tIns="17444" rIns="34889" bIns="17444">
            <a:spAutoFit/>
          </a:bodyPr>
          <a:lstStyle>
            <a:lvl1pPr defTabSz="744538">
              <a:defRPr>
                <a:solidFill>
                  <a:schemeClr val="tx1"/>
                </a:solidFill>
                <a:latin typeface="Calibri" panose="020F0502020204030204" pitchFamily="34" charset="0"/>
              </a:defRPr>
            </a:lvl1pPr>
            <a:lvl2pPr marL="742950" indent="-285750" defTabSz="744538">
              <a:defRPr>
                <a:solidFill>
                  <a:schemeClr val="tx1"/>
                </a:solidFill>
                <a:latin typeface="Calibri" panose="020F0502020204030204" pitchFamily="34" charset="0"/>
              </a:defRPr>
            </a:lvl2pPr>
            <a:lvl3pPr marL="1143000" indent="-228600" defTabSz="744538">
              <a:defRPr>
                <a:solidFill>
                  <a:schemeClr val="tx1"/>
                </a:solidFill>
                <a:latin typeface="Calibri" panose="020F0502020204030204" pitchFamily="34" charset="0"/>
              </a:defRPr>
            </a:lvl3pPr>
            <a:lvl4pPr marL="1600200" indent="-228600" defTabSz="744538">
              <a:defRPr>
                <a:solidFill>
                  <a:schemeClr val="tx1"/>
                </a:solidFill>
                <a:latin typeface="Calibri" panose="020F0502020204030204" pitchFamily="34" charset="0"/>
              </a:defRPr>
            </a:lvl4pPr>
            <a:lvl5pPr marL="2057400" indent="-228600" defTabSz="744538">
              <a:defRPr>
                <a:solidFill>
                  <a:schemeClr val="tx1"/>
                </a:solidFill>
                <a:latin typeface="Calibri" panose="020F0502020204030204" pitchFamily="34" charset="0"/>
              </a:defRPr>
            </a:lvl5pPr>
            <a:lvl6pPr marL="2514600" indent="-228600" defTabSz="744538" fontAlgn="base">
              <a:spcBef>
                <a:spcPct val="0"/>
              </a:spcBef>
              <a:spcAft>
                <a:spcPct val="0"/>
              </a:spcAft>
              <a:defRPr>
                <a:solidFill>
                  <a:schemeClr val="tx1"/>
                </a:solidFill>
                <a:latin typeface="Calibri" panose="020F0502020204030204" pitchFamily="34" charset="0"/>
              </a:defRPr>
            </a:lvl6pPr>
            <a:lvl7pPr marL="2971800" indent="-228600" defTabSz="744538" fontAlgn="base">
              <a:spcBef>
                <a:spcPct val="0"/>
              </a:spcBef>
              <a:spcAft>
                <a:spcPct val="0"/>
              </a:spcAft>
              <a:defRPr>
                <a:solidFill>
                  <a:schemeClr val="tx1"/>
                </a:solidFill>
                <a:latin typeface="Calibri" panose="020F0502020204030204" pitchFamily="34" charset="0"/>
              </a:defRPr>
            </a:lvl7pPr>
            <a:lvl8pPr marL="3429000" indent="-228600" defTabSz="744538" fontAlgn="base">
              <a:spcBef>
                <a:spcPct val="0"/>
              </a:spcBef>
              <a:spcAft>
                <a:spcPct val="0"/>
              </a:spcAft>
              <a:defRPr>
                <a:solidFill>
                  <a:schemeClr val="tx1"/>
                </a:solidFill>
                <a:latin typeface="Calibri" panose="020F0502020204030204" pitchFamily="34" charset="0"/>
              </a:defRPr>
            </a:lvl8pPr>
            <a:lvl9pPr marL="3886200" indent="-228600" defTabSz="744538" fontAlgn="base">
              <a:spcBef>
                <a:spcPct val="0"/>
              </a:spcBef>
              <a:spcAft>
                <a:spcPct val="0"/>
              </a:spcAft>
              <a:defRPr>
                <a:solidFill>
                  <a:schemeClr val="tx1"/>
                </a:solidFill>
                <a:latin typeface="Calibri" panose="020F0502020204030204" pitchFamily="34" charset="0"/>
              </a:defRPr>
            </a:lvl9pPr>
          </a:lstStyle>
          <a:p>
            <a:r>
              <a:rPr lang="en-US" altLang="en-US" sz="900" b="1">
                <a:solidFill>
                  <a:schemeClr val="tx2"/>
                </a:solidFill>
              </a:rPr>
              <a:t>Service road</a:t>
            </a:r>
            <a:r>
              <a:rPr lang="en-US" altLang="en-US" sz="900">
                <a:solidFill>
                  <a:schemeClr val="tx2"/>
                </a:solidFill>
              </a:rPr>
              <a:t> </a:t>
            </a:r>
          </a:p>
        </p:txBody>
      </p:sp>
      <p:sp>
        <p:nvSpPr>
          <p:cNvPr id="99346" name="Line 44"/>
          <p:cNvSpPr>
            <a:spLocks noChangeShapeType="1"/>
          </p:cNvSpPr>
          <p:nvPr/>
        </p:nvSpPr>
        <p:spPr bwMode="auto">
          <a:xfrm flipH="1">
            <a:off x="4827985" y="3184922"/>
            <a:ext cx="8334" cy="876300"/>
          </a:xfrm>
          <a:prstGeom prst="line">
            <a:avLst/>
          </a:prstGeom>
          <a:noFill/>
          <a:ln w="28575">
            <a:solidFill>
              <a:srgbClr val="0000FF"/>
            </a:solidFill>
            <a:prstDash val="dash"/>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99347" name="Line 45"/>
          <p:cNvSpPr>
            <a:spLocks noChangeShapeType="1"/>
          </p:cNvSpPr>
          <p:nvPr/>
        </p:nvSpPr>
        <p:spPr bwMode="auto">
          <a:xfrm>
            <a:off x="4576762" y="2795588"/>
            <a:ext cx="5954" cy="1599010"/>
          </a:xfrm>
          <a:prstGeom prst="line">
            <a:avLst/>
          </a:prstGeom>
          <a:noFill/>
          <a:ln w="28575">
            <a:solidFill>
              <a:srgbClr val="0000FF"/>
            </a:solidFill>
            <a:prstDash val="dash"/>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99348" name="Line 46"/>
          <p:cNvSpPr>
            <a:spLocks noChangeShapeType="1"/>
          </p:cNvSpPr>
          <p:nvPr/>
        </p:nvSpPr>
        <p:spPr bwMode="auto">
          <a:xfrm flipH="1">
            <a:off x="3482578" y="2799160"/>
            <a:ext cx="3572" cy="1590675"/>
          </a:xfrm>
          <a:prstGeom prst="line">
            <a:avLst/>
          </a:prstGeom>
          <a:noFill/>
          <a:ln w="28575">
            <a:solidFill>
              <a:srgbClr val="0000FF"/>
            </a:solidFill>
            <a:prstDash val="dash"/>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99349" name="Line 47"/>
          <p:cNvSpPr>
            <a:spLocks noChangeShapeType="1"/>
          </p:cNvSpPr>
          <p:nvPr/>
        </p:nvSpPr>
        <p:spPr bwMode="auto">
          <a:xfrm flipV="1">
            <a:off x="3437335" y="4075510"/>
            <a:ext cx="1599009" cy="4763"/>
          </a:xfrm>
          <a:prstGeom prst="line">
            <a:avLst/>
          </a:prstGeom>
          <a:noFill/>
          <a:ln w="28575">
            <a:solidFill>
              <a:srgbClr val="0000FF"/>
            </a:solidFill>
            <a:prstDash val="dash"/>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99350" name="Line 48"/>
          <p:cNvSpPr>
            <a:spLocks noChangeShapeType="1"/>
          </p:cNvSpPr>
          <p:nvPr/>
        </p:nvSpPr>
        <p:spPr bwMode="auto">
          <a:xfrm>
            <a:off x="3408760" y="3767137"/>
            <a:ext cx="1621631" cy="5954"/>
          </a:xfrm>
          <a:prstGeom prst="line">
            <a:avLst/>
          </a:prstGeom>
          <a:noFill/>
          <a:ln w="28575">
            <a:solidFill>
              <a:srgbClr val="0000FF"/>
            </a:solidFill>
            <a:prstDash val="dash"/>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99351" name="Line 49"/>
          <p:cNvSpPr>
            <a:spLocks noChangeShapeType="1"/>
          </p:cNvSpPr>
          <p:nvPr/>
        </p:nvSpPr>
        <p:spPr bwMode="auto">
          <a:xfrm flipV="1">
            <a:off x="3411141" y="3102769"/>
            <a:ext cx="1618059" cy="3572"/>
          </a:xfrm>
          <a:prstGeom prst="line">
            <a:avLst/>
          </a:prstGeom>
          <a:noFill/>
          <a:ln w="28575">
            <a:solidFill>
              <a:srgbClr val="0000FF"/>
            </a:solidFill>
            <a:prstDash val="dash"/>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99352" name="Line 50"/>
          <p:cNvSpPr>
            <a:spLocks noChangeShapeType="1"/>
          </p:cNvSpPr>
          <p:nvPr/>
        </p:nvSpPr>
        <p:spPr bwMode="auto">
          <a:xfrm rot="21503098" flipH="1">
            <a:off x="4000500" y="2792016"/>
            <a:ext cx="14288" cy="1265634"/>
          </a:xfrm>
          <a:prstGeom prst="line">
            <a:avLst/>
          </a:prstGeom>
          <a:noFill/>
          <a:ln w="28575">
            <a:solidFill>
              <a:srgbClr val="0000FF"/>
            </a:solidFill>
            <a:prstDash val="dash"/>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99353" name="Line 51"/>
          <p:cNvSpPr>
            <a:spLocks noChangeShapeType="1"/>
          </p:cNvSpPr>
          <p:nvPr/>
        </p:nvSpPr>
        <p:spPr bwMode="auto">
          <a:xfrm flipH="1">
            <a:off x="4286250" y="3101578"/>
            <a:ext cx="29766" cy="1298972"/>
          </a:xfrm>
          <a:prstGeom prst="line">
            <a:avLst/>
          </a:prstGeom>
          <a:noFill/>
          <a:ln w="28575">
            <a:solidFill>
              <a:srgbClr val="0000FF"/>
            </a:solidFill>
            <a:prstDash val="dash"/>
            <a:round/>
            <a:headEnd/>
            <a:tailEnd/>
          </a:ln>
          <a:extLst>
            <a:ext uri="{909E8E84-426E-40DD-AFC4-6F175D3DCCD1}">
              <a14:hiddenFill xmlns:a14="http://schemas.microsoft.com/office/drawing/2010/main">
                <a:noFill/>
              </a14:hiddenFill>
            </a:ext>
          </a:extLst>
        </p:spPr>
        <p:txBody>
          <a:bodyPr/>
          <a:lstStyle/>
          <a:p>
            <a:endParaRPr lang="en-US" sz="1013"/>
          </a:p>
        </p:txBody>
      </p:sp>
      <p:grpSp>
        <p:nvGrpSpPr>
          <p:cNvPr id="99354" name="Group 53"/>
          <p:cNvGrpSpPr>
            <a:grpSpLocks/>
          </p:cNvGrpSpPr>
          <p:nvPr/>
        </p:nvGrpSpPr>
        <p:grpSpPr bwMode="auto">
          <a:xfrm>
            <a:off x="7022307" y="2778919"/>
            <a:ext cx="213122" cy="636985"/>
            <a:chOff x="4938" y="2334"/>
            <a:chExt cx="179" cy="535"/>
          </a:xfrm>
        </p:grpSpPr>
        <p:sp>
          <p:nvSpPr>
            <p:cNvPr id="99388" name="Line 54"/>
            <p:cNvSpPr>
              <a:spLocks noChangeShapeType="1"/>
            </p:cNvSpPr>
            <p:nvPr/>
          </p:nvSpPr>
          <p:spPr bwMode="auto">
            <a:xfrm rot="16200000" flipH="1">
              <a:off x="4805" y="2602"/>
              <a:ext cx="535" cy="0"/>
            </a:xfrm>
            <a:prstGeom prst="line">
              <a:avLst/>
            </a:prstGeom>
            <a:noFill/>
            <a:ln w="9525">
              <a:solidFill>
                <a:schemeClr val="tx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1013"/>
            </a:p>
          </p:txBody>
        </p:sp>
        <p:grpSp>
          <p:nvGrpSpPr>
            <p:cNvPr id="99389" name="Group 55"/>
            <p:cNvGrpSpPr>
              <a:grpSpLocks/>
            </p:cNvGrpSpPr>
            <p:nvPr/>
          </p:nvGrpSpPr>
          <p:grpSpPr bwMode="auto">
            <a:xfrm>
              <a:off x="4938" y="2463"/>
              <a:ext cx="179" cy="399"/>
              <a:chOff x="4938" y="2463"/>
              <a:chExt cx="179" cy="399"/>
            </a:xfrm>
          </p:grpSpPr>
          <p:sp>
            <p:nvSpPr>
              <p:cNvPr id="99390" name="Text Box 56"/>
              <p:cNvSpPr txBox="1">
                <a:spLocks noChangeArrowheads="1"/>
              </p:cNvSpPr>
              <p:nvPr/>
            </p:nvSpPr>
            <p:spPr bwMode="auto">
              <a:xfrm rot="16200000">
                <a:off x="4873" y="2529"/>
                <a:ext cx="277"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4889" tIns="17444" rIns="34889" bIns="17444">
                <a:spAutoFit/>
              </a:bodyPr>
              <a:lstStyle>
                <a:lvl1pPr defTabSz="744538">
                  <a:defRPr>
                    <a:solidFill>
                      <a:schemeClr val="tx1"/>
                    </a:solidFill>
                    <a:latin typeface="Calibri" panose="020F0502020204030204" pitchFamily="34" charset="0"/>
                  </a:defRPr>
                </a:lvl1pPr>
                <a:lvl2pPr marL="742950" indent="-285750" defTabSz="744538">
                  <a:defRPr>
                    <a:solidFill>
                      <a:schemeClr val="tx1"/>
                    </a:solidFill>
                    <a:latin typeface="Calibri" panose="020F0502020204030204" pitchFamily="34" charset="0"/>
                  </a:defRPr>
                </a:lvl2pPr>
                <a:lvl3pPr marL="1143000" indent="-228600" defTabSz="744538">
                  <a:defRPr>
                    <a:solidFill>
                      <a:schemeClr val="tx1"/>
                    </a:solidFill>
                    <a:latin typeface="Calibri" panose="020F0502020204030204" pitchFamily="34" charset="0"/>
                  </a:defRPr>
                </a:lvl3pPr>
                <a:lvl4pPr marL="1600200" indent="-228600" defTabSz="744538">
                  <a:defRPr>
                    <a:solidFill>
                      <a:schemeClr val="tx1"/>
                    </a:solidFill>
                    <a:latin typeface="Calibri" panose="020F0502020204030204" pitchFamily="34" charset="0"/>
                  </a:defRPr>
                </a:lvl4pPr>
                <a:lvl5pPr marL="2057400" indent="-228600" defTabSz="744538">
                  <a:defRPr>
                    <a:solidFill>
                      <a:schemeClr val="tx1"/>
                    </a:solidFill>
                    <a:latin typeface="Calibri" panose="020F0502020204030204" pitchFamily="34" charset="0"/>
                  </a:defRPr>
                </a:lvl5pPr>
                <a:lvl6pPr marL="2514600" indent="-228600" defTabSz="744538" fontAlgn="base">
                  <a:spcBef>
                    <a:spcPct val="0"/>
                  </a:spcBef>
                  <a:spcAft>
                    <a:spcPct val="0"/>
                  </a:spcAft>
                  <a:defRPr>
                    <a:solidFill>
                      <a:schemeClr val="tx1"/>
                    </a:solidFill>
                    <a:latin typeface="Calibri" panose="020F0502020204030204" pitchFamily="34" charset="0"/>
                  </a:defRPr>
                </a:lvl6pPr>
                <a:lvl7pPr marL="2971800" indent="-228600" defTabSz="744538" fontAlgn="base">
                  <a:spcBef>
                    <a:spcPct val="0"/>
                  </a:spcBef>
                  <a:spcAft>
                    <a:spcPct val="0"/>
                  </a:spcAft>
                  <a:defRPr>
                    <a:solidFill>
                      <a:schemeClr val="tx1"/>
                    </a:solidFill>
                    <a:latin typeface="Calibri" panose="020F0502020204030204" pitchFamily="34" charset="0"/>
                  </a:defRPr>
                </a:lvl7pPr>
                <a:lvl8pPr marL="3429000" indent="-228600" defTabSz="744538" fontAlgn="base">
                  <a:spcBef>
                    <a:spcPct val="0"/>
                  </a:spcBef>
                  <a:spcAft>
                    <a:spcPct val="0"/>
                  </a:spcAft>
                  <a:defRPr>
                    <a:solidFill>
                      <a:schemeClr val="tx1"/>
                    </a:solidFill>
                    <a:latin typeface="Calibri" panose="020F0502020204030204" pitchFamily="34" charset="0"/>
                  </a:defRPr>
                </a:lvl8pPr>
                <a:lvl9pPr marL="3886200" indent="-228600" defTabSz="744538" fontAlgn="base">
                  <a:spcBef>
                    <a:spcPct val="0"/>
                  </a:spcBef>
                  <a:spcAft>
                    <a:spcPct val="0"/>
                  </a:spcAft>
                  <a:defRPr>
                    <a:solidFill>
                      <a:schemeClr val="tx1"/>
                    </a:solidFill>
                    <a:latin typeface="Calibri" panose="020F0502020204030204" pitchFamily="34" charset="0"/>
                  </a:defRPr>
                </a:lvl9pPr>
              </a:lstStyle>
              <a:p>
                <a:r>
                  <a:rPr lang="en-US" altLang="en-US" sz="900">
                    <a:solidFill>
                      <a:schemeClr val="tx2"/>
                    </a:solidFill>
                  </a:rPr>
                  <a:t>1000’</a:t>
                </a:r>
              </a:p>
            </p:txBody>
          </p:sp>
          <p:sp>
            <p:nvSpPr>
              <p:cNvPr id="99391" name="Line 57"/>
              <p:cNvSpPr>
                <a:spLocks noChangeShapeType="1"/>
              </p:cNvSpPr>
              <p:nvPr/>
            </p:nvSpPr>
            <p:spPr bwMode="auto">
              <a:xfrm rot="-5400000" flipH="1" flipV="1">
                <a:off x="5026" y="2771"/>
                <a:ext cx="3" cy="179"/>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sz="1013"/>
              </a:p>
            </p:txBody>
          </p:sp>
        </p:grpSp>
      </p:grpSp>
      <p:sp>
        <p:nvSpPr>
          <p:cNvPr id="99355" name="Text Box 58"/>
          <p:cNvSpPr txBox="1">
            <a:spLocks noChangeArrowheads="1"/>
          </p:cNvSpPr>
          <p:nvPr/>
        </p:nvSpPr>
        <p:spPr bwMode="auto">
          <a:xfrm>
            <a:off x="693738" y="1001649"/>
            <a:ext cx="2867025" cy="1660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889" tIns="17444" rIns="34889" bIns="17444">
            <a:spAutoFit/>
          </a:bodyPr>
          <a:lstStyle>
            <a:lvl1pPr defTabSz="744538">
              <a:defRPr>
                <a:solidFill>
                  <a:schemeClr val="tx1"/>
                </a:solidFill>
                <a:latin typeface="Calibri" panose="020F0502020204030204" pitchFamily="34" charset="0"/>
              </a:defRPr>
            </a:lvl1pPr>
            <a:lvl2pPr marL="742950" indent="-285750" defTabSz="744538">
              <a:defRPr>
                <a:solidFill>
                  <a:schemeClr val="tx1"/>
                </a:solidFill>
                <a:latin typeface="Calibri" panose="020F0502020204030204" pitchFamily="34" charset="0"/>
              </a:defRPr>
            </a:lvl2pPr>
            <a:lvl3pPr marL="465138" defTabSz="744538">
              <a:defRPr>
                <a:solidFill>
                  <a:schemeClr val="tx1"/>
                </a:solidFill>
                <a:latin typeface="Calibri" panose="020F0502020204030204" pitchFamily="34" charset="0"/>
              </a:defRPr>
            </a:lvl3pPr>
            <a:lvl4pPr marL="1600200" indent="-228600" defTabSz="744538">
              <a:defRPr>
                <a:solidFill>
                  <a:schemeClr val="tx1"/>
                </a:solidFill>
                <a:latin typeface="Calibri" panose="020F0502020204030204" pitchFamily="34" charset="0"/>
              </a:defRPr>
            </a:lvl4pPr>
            <a:lvl5pPr marL="2057400" indent="-228600" defTabSz="744538">
              <a:defRPr>
                <a:solidFill>
                  <a:schemeClr val="tx1"/>
                </a:solidFill>
                <a:latin typeface="Calibri" panose="020F0502020204030204" pitchFamily="34" charset="0"/>
              </a:defRPr>
            </a:lvl5pPr>
            <a:lvl6pPr marL="2514600" indent="-228600" defTabSz="744538" fontAlgn="base">
              <a:spcBef>
                <a:spcPct val="0"/>
              </a:spcBef>
              <a:spcAft>
                <a:spcPct val="0"/>
              </a:spcAft>
              <a:defRPr>
                <a:solidFill>
                  <a:schemeClr val="tx1"/>
                </a:solidFill>
                <a:latin typeface="Calibri" panose="020F0502020204030204" pitchFamily="34" charset="0"/>
              </a:defRPr>
            </a:lvl6pPr>
            <a:lvl7pPr marL="2971800" indent="-228600" defTabSz="744538" fontAlgn="base">
              <a:spcBef>
                <a:spcPct val="0"/>
              </a:spcBef>
              <a:spcAft>
                <a:spcPct val="0"/>
              </a:spcAft>
              <a:defRPr>
                <a:solidFill>
                  <a:schemeClr val="tx1"/>
                </a:solidFill>
                <a:latin typeface="Calibri" panose="020F0502020204030204" pitchFamily="34" charset="0"/>
              </a:defRPr>
            </a:lvl7pPr>
            <a:lvl8pPr marL="3429000" indent="-228600" defTabSz="744538" fontAlgn="base">
              <a:spcBef>
                <a:spcPct val="0"/>
              </a:spcBef>
              <a:spcAft>
                <a:spcPct val="0"/>
              </a:spcAft>
              <a:defRPr>
                <a:solidFill>
                  <a:schemeClr val="tx1"/>
                </a:solidFill>
                <a:latin typeface="Calibri" panose="020F0502020204030204" pitchFamily="34" charset="0"/>
              </a:defRPr>
            </a:lvl8pPr>
            <a:lvl9pPr marL="3886200" indent="-228600" defTabSz="744538" fontAlgn="base">
              <a:spcBef>
                <a:spcPct val="0"/>
              </a:spcBef>
              <a:spcAft>
                <a:spcPct val="0"/>
              </a:spcAft>
              <a:defRPr>
                <a:solidFill>
                  <a:schemeClr val="tx1"/>
                </a:solidFill>
                <a:latin typeface="Calibri" panose="020F0502020204030204" pitchFamily="34" charset="0"/>
              </a:defRPr>
            </a:lvl9pPr>
          </a:lstStyle>
          <a:p>
            <a:r>
              <a:rPr lang="en-US" altLang="en-US" sz="1200" dirty="0">
                <a:solidFill>
                  <a:schemeClr val="tx2"/>
                </a:solidFill>
              </a:rPr>
              <a:t>City blocks &amp; connected streets create walkable places, and transit destinations.</a:t>
            </a:r>
          </a:p>
          <a:p>
            <a:pPr lvl="2">
              <a:lnSpc>
                <a:spcPct val="90000"/>
              </a:lnSpc>
            </a:pPr>
            <a:endParaRPr lang="en-US" altLang="en-US" sz="1200" dirty="0">
              <a:solidFill>
                <a:schemeClr val="tx2"/>
              </a:solidFill>
            </a:endParaRPr>
          </a:p>
          <a:p>
            <a:r>
              <a:rPr lang="en-US" altLang="en-US" sz="1200" dirty="0">
                <a:solidFill>
                  <a:schemeClr val="tx2"/>
                </a:solidFill>
              </a:rPr>
              <a:t>Pedestrian cut-throughs on longer blocks or connecting to transit stops.</a:t>
            </a:r>
          </a:p>
          <a:p>
            <a:endParaRPr lang="en-US" altLang="en-US" sz="1200" dirty="0">
              <a:solidFill>
                <a:schemeClr val="tx2"/>
              </a:solidFill>
            </a:endParaRPr>
          </a:p>
          <a:p>
            <a:r>
              <a:rPr lang="en-US" altLang="en-US" sz="1200" dirty="0">
                <a:solidFill>
                  <a:schemeClr val="tx2"/>
                </a:solidFill>
              </a:rPr>
              <a:t>Discontinuity &amp; on-street parking on local streets reduce through traffic.</a:t>
            </a:r>
          </a:p>
          <a:p>
            <a:pPr>
              <a:lnSpc>
                <a:spcPct val="90000"/>
              </a:lnSpc>
            </a:pPr>
            <a:endParaRPr lang="en-US" altLang="en-US" sz="1200" dirty="0">
              <a:solidFill>
                <a:schemeClr val="tx2"/>
              </a:solidFill>
            </a:endParaRPr>
          </a:p>
        </p:txBody>
      </p:sp>
      <p:sp>
        <p:nvSpPr>
          <p:cNvPr id="99356" name="Text Box 59"/>
          <p:cNvSpPr txBox="1">
            <a:spLocks noChangeArrowheads="1"/>
          </p:cNvSpPr>
          <p:nvPr/>
        </p:nvSpPr>
        <p:spPr bwMode="auto">
          <a:xfrm>
            <a:off x="748309" y="3050224"/>
            <a:ext cx="1943100" cy="1863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889" tIns="17444" rIns="34889" bIns="17444">
            <a:spAutoFit/>
          </a:bodyPr>
          <a:lstStyle>
            <a:lvl1pPr defTabSz="744538">
              <a:defRPr>
                <a:solidFill>
                  <a:schemeClr val="tx1"/>
                </a:solidFill>
                <a:latin typeface="Calibri" panose="020F0502020204030204" pitchFamily="34" charset="0"/>
              </a:defRPr>
            </a:lvl1pPr>
            <a:lvl2pPr defTabSz="744538">
              <a:defRPr>
                <a:solidFill>
                  <a:schemeClr val="tx1"/>
                </a:solidFill>
                <a:latin typeface="Calibri" panose="020F0502020204030204" pitchFamily="34" charset="0"/>
              </a:defRPr>
            </a:lvl2pPr>
            <a:lvl3pPr marL="1143000" indent="-228600" defTabSz="744538">
              <a:defRPr>
                <a:solidFill>
                  <a:schemeClr val="tx1"/>
                </a:solidFill>
                <a:latin typeface="Calibri" panose="020F0502020204030204" pitchFamily="34" charset="0"/>
              </a:defRPr>
            </a:lvl3pPr>
            <a:lvl4pPr marL="1600200" indent="-228600" defTabSz="744538">
              <a:defRPr>
                <a:solidFill>
                  <a:schemeClr val="tx1"/>
                </a:solidFill>
                <a:latin typeface="Calibri" panose="020F0502020204030204" pitchFamily="34" charset="0"/>
              </a:defRPr>
            </a:lvl4pPr>
            <a:lvl5pPr marL="2057400" indent="-228600" defTabSz="744538">
              <a:defRPr>
                <a:solidFill>
                  <a:schemeClr val="tx1"/>
                </a:solidFill>
                <a:latin typeface="Calibri" panose="020F0502020204030204" pitchFamily="34" charset="0"/>
              </a:defRPr>
            </a:lvl5pPr>
            <a:lvl6pPr marL="2514600" indent="-228600" defTabSz="744538" fontAlgn="base">
              <a:spcBef>
                <a:spcPct val="0"/>
              </a:spcBef>
              <a:spcAft>
                <a:spcPct val="0"/>
              </a:spcAft>
              <a:defRPr>
                <a:solidFill>
                  <a:schemeClr val="tx1"/>
                </a:solidFill>
                <a:latin typeface="Calibri" panose="020F0502020204030204" pitchFamily="34" charset="0"/>
              </a:defRPr>
            </a:lvl6pPr>
            <a:lvl7pPr marL="2971800" indent="-228600" defTabSz="744538" fontAlgn="base">
              <a:spcBef>
                <a:spcPct val="0"/>
              </a:spcBef>
              <a:spcAft>
                <a:spcPct val="0"/>
              </a:spcAft>
              <a:defRPr>
                <a:solidFill>
                  <a:schemeClr val="tx1"/>
                </a:solidFill>
                <a:latin typeface="Calibri" panose="020F0502020204030204" pitchFamily="34" charset="0"/>
              </a:defRPr>
            </a:lvl7pPr>
            <a:lvl8pPr marL="3429000" indent="-228600" defTabSz="744538" fontAlgn="base">
              <a:spcBef>
                <a:spcPct val="0"/>
              </a:spcBef>
              <a:spcAft>
                <a:spcPct val="0"/>
              </a:spcAft>
              <a:defRPr>
                <a:solidFill>
                  <a:schemeClr val="tx1"/>
                </a:solidFill>
                <a:latin typeface="Calibri" panose="020F0502020204030204" pitchFamily="34" charset="0"/>
              </a:defRPr>
            </a:lvl8pPr>
            <a:lvl9pPr marL="3886200" indent="-228600" defTabSz="744538" fontAlgn="base">
              <a:spcBef>
                <a:spcPct val="0"/>
              </a:spcBef>
              <a:spcAft>
                <a:spcPct val="0"/>
              </a:spcAft>
              <a:defRPr>
                <a:solidFill>
                  <a:schemeClr val="tx1"/>
                </a:solidFill>
                <a:latin typeface="Calibri" panose="020F0502020204030204" pitchFamily="34" charset="0"/>
              </a:defRPr>
            </a:lvl9pPr>
          </a:lstStyle>
          <a:p>
            <a:r>
              <a:rPr lang="en-US" altLang="en-US" sz="1200" dirty="0">
                <a:solidFill>
                  <a:schemeClr val="tx2"/>
                </a:solidFill>
              </a:rPr>
              <a:t>The highway has a secondary road network of different sizes, capacities</a:t>
            </a:r>
          </a:p>
          <a:p>
            <a:pPr lvl="1"/>
            <a:r>
              <a:rPr lang="en-US" altLang="en-US" sz="1200" dirty="0">
                <a:solidFill>
                  <a:schemeClr val="tx2"/>
                </a:solidFill>
              </a:rPr>
              <a:t>Crossroads</a:t>
            </a:r>
          </a:p>
          <a:p>
            <a:pPr lvl="1"/>
            <a:r>
              <a:rPr lang="en-US" altLang="en-US" sz="1200" dirty="0">
                <a:solidFill>
                  <a:schemeClr val="tx2"/>
                </a:solidFill>
              </a:rPr>
              <a:t>Parallel routes</a:t>
            </a:r>
          </a:p>
          <a:p>
            <a:endParaRPr lang="en-US" altLang="en-US" sz="1200" dirty="0">
              <a:solidFill>
                <a:schemeClr val="tx2"/>
              </a:solidFill>
            </a:endParaRPr>
          </a:p>
          <a:p>
            <a:r>
              <a:rPr lang="en-US" altLang="en-US" sz="1200" dirty="0">
                <a:solidFill>
                  <a:schemeClr val="tx2"/>
                </a:solidFill>
              </a:rPr>
              <a:t>Side street intersections are separated from the highway based on traffic.</a:t>
            </a:r>
          </a:p>
          <a:p>
            <a:pPr>
              <a:lnSpc>
                <a:spcPct val="90000"/>
              </a:lnSpc>
            </a:pPr>
            <a:endParaRPr lang="en-US" altLang="en-US" sz="1200" dirty="0">
              <a:solidFill>
                <a:schemeClr val="tx2"/>
              </a:solidFill>
            </a:endParaRPr>
          </a:p>
        </p:txBody>
      </p:sp>
      <p:sp>
        <p:nvSpPr>
          <p:cNvPr id="99357" name="Line 62"/>
          <p:cNvSpPr>
            <a:spLocks noChangeShapeType="1"/>
          </p:cNvSpPr>
          <p:nvPr/>
        </p:nvSpPr>
        <p:spPr bwMode="auto">
          <a:xfrm flipH="1">
            <a:off x="6335316" y="2813447"/>
            <a:ext cx="8334" cy="1237059"/>
          </a:xfrm>
          <a:prstGeom prst="line">
            <a:avLst/>
          </a:prstGeom>
          <a:noFill/>
          <a:ln w="28575">
            <a:solidFill>
              <a:srgbClr val="0000FF"/>
            </a:solidFill>
            <a:prstDash val="dash"/>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99358" name="Line 63"/>
          <p:cNvSpPr>
            <a:spLocks noChangeShapeType="1"/>
          </p:cNvSpPr>
          <p:nvPr/>
        </p:nvSpPr>
        <p:spPr bwMode="auto">
          <a:xfrm flipH="1">
            <a:off x="5769769" y="2800350"/>
            <a:ext cx="2381" cy="1253729"/>
          </a:xfrm>
          <a:prstGeom prst="line">
            <a:avLst/>
          </a:prstGeom>
          <a:noFill/>
          <a:ln w="28575">
            <a:solidFill>
              <a:srgbClr val="0000FF"/>
            </a:solidFill>
            <a:prstDash val="dash"/>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99359" name="Line 64"/>
          <p:cNvSpPr>
            <a:spLocks noChangeShapeType="1"/>
          </p:cNvSpPr>
          <p:nvPr/>
        </p:nvSpPr>
        <p:spPr bwMode="auto">
          <a:xfrm flipV="1">
            <a:off x="5043488" y="3776662"/>
            <a:ext cx="1753791" cy="4763"/>
          </a:xfrm>
          <a:prstGeom prst="line">
            <a:avLst/>
          </a:prstGeom>
          <a:noFill/>
          <a:ln w="28575">
            <a:solidFill>
              <a:srgbClr val="0000FF"/>
            </a:solidFill>
            <a:prstDash val="dash"/>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99360" name="Line 65"/>
          <p:cNvSpPr>
            <a:spLocks noChangeShapeType="1"/>
          </p:cNvSpPr>
          <p:nvPr/>
        </p:nvSpPr>
        <p:spPr bwMode="auto">
          <a:xfrm flipV="1">
            <a:off x="5019675" y="4058842"/>
            <a:ext cx="1768079" cy="11906"/>
          </a:xfrm>
          <a:prstGeom prst="line">
            <a:avLst/>
          </a:prstGeom>
          <a:noFill/>
          <a:ln w="28575">
            <a:solidFill>
              <a:srgbClr val="0000FF"/>
            </a:solidFill>
            <a:prstDash val="dash"/>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99361" name="Line 66"/>
          <p:cNvSpPr>
            <a:spLocks noChangeShapeType="1"/>
          </p:cNvSpPr>
          <p:nvPr/>
        </p:nvSpPr>
        <p:spPr bwMode="auto">
          <a:xfrm flipV="1">
            <a:off x="5044679" y="3103960"/>
            <a:ext cx="1751409" cy="9525"/>
          </a:xfrm>
          <a:prstGeom prst="line">
            <a:avLst/>
          </a:prstGeom>
          <a:noFill/>
          <a:ln w="28575">
            <a:solidFill>
              <a:srgbClr val="0000FF"/>
            </a:solidFill>
            <a:prstDash val="dash"/>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99362" name="Line 67"/>
          <p:cNvSpPr>
            <a:spLocks noChangeShapeType="1"/>
          </p:cNvSpPr>
          <p:nvPr/>
        </p:nvSpPr>
        <p:spPr bwMode="auto">
          <a:xfrm>
            <a:off x="6051947" y="3080148"/>
            <a:ext cx="27384" cy="1344215"/>
          </a:xfrm>
          <a:prstGeom prst="line">
            <a:avLst/>
          </a:prstGeom>
          <a:noFill/>
          <a:ln w="28575">
            <a:solidFill>
              <a:srgbClr val="0000FF"/>
            </a:solidFill>
            <a:prstDash val="dash"/>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99363" name="Line 68"/>
          <p:cNvSpPr>
            <a:spLocks noChangeShapeType="1"/>
          </p:cNvSpPr>
          <p:nvPr/>
        </p:nvSpPr>
        <p:spPr bwMode="auto">
          <a:xfrm flipH="1">
            <a:off x="5372100" y="2794398"/>
            <a:ext cx="29766" cy="1263253"/>
          </a:xfrm>
          <a:prstGeom prst="line">
            <a:avLst/>
          </a:prstGeom>
          <a:noFill/>
          <a:ln w="28575">
            <a:solidFill>
              <a:srgbClr val="0000FF"/>
            </a:solidFill>
            <a:prstDash val="dash"/>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99364" name="Line 69"/>
          <p:cNvSpPr>
            <a:spLocks noChangeShapeType="1"/>
          </p:cNvSpPr>
          <p:nvPr/>
        </p:nvSpPr>
        <p:spPr bwMode="auto">
          <a:xfrm flipH="1">
            <a:off x="5572125" y="4051698"/>
            <a:ext cx="1191" cy="329803"/>
          </a:xfrm>
          <a:prstGeom prst="line">
            <a:avLst/>
          </a:prstGeom>
          <a:noFill/>
          <a:ln w="28575">
            <a:solidFill>
              <a:srgbClr val="0000FF"/>
            </a:solidFill>
            <a:prstDash val="dash"/>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99365" name="Freeform 70"/>
          <p:cNvSpPr>
            <a:spLocks/>
          </p:cNvSpPr>
          <p:nvPr/>
        </p:nvSpPr>
        <p:spPr bwMode="auto">
          <a:xfrm>
            <a:off x="4443413" y="2343150"/>
            <a:ext cx="2393156" cy="267891"/>
          </a:xfrm>
          <a:custGeom>
            <a:avLst/>
            <a:gdLst>
              <a:gd name="T0" fmla="*/ 2147483646 w 2010"/>
              <a:gd name="T1" fmla="*/ 0 h 225"/>
              <a:gd name="T2" fmla="*/ 2147483646 w 2010"/>
              <a:gd name="T3" fmla="*/ 0 h 225"/>
              <a:gd name="T4" fmla="*/ 2147483646 w 2010"/>
              <a:gd name="T5" fmla="*/ 2147483646 h 225"/>
              <a:gd name="T6" fmla="*/ 2147483646 w 2010"/>
              <a:gd name="T7" fmla="*/ 2147483646 h 225"/>
              <a:gd name="T8" fmla="*/ 2147483646 w 2010"/>
              <a:gd name="T9" fmla="*/ 0 h 225"/>
              <a:gd name="T10" fmla="*/ 2147483646 w 2010"/>
              <a:gd name="T11" fmla="*/ 0 h 225"/>
              <a:gd name="T12" fmla="*/ 2147483646 w 2010"/>
              <a:gd name="T13" fmla="*/ 2147483646 h 225"/>
              <a:gd name="T14" fmla="*/ 0 w 2010"/>
              <a:gd name="T15" fmla="*/ 2147483646 h 225"/>
              <a:gd name="T16" fmla="*/ 0 60000 65536"/>
              <a:gd name="T17" fmla="*/ 0 60000 65536"/>
              <a:gd name="T18" fmla="*/ 0 60000 65536"/>
              <a:gd name="T19" fmla="*/ 0 60000 65536"/>
              <a:gd name="T20" fmla="*/ 0 60000 65536"/>
              <a:gd name="T21" fmla="*/ 0 60000 65536"/>
              <a:gd name="T22" fmla="*/ 0 60000 65536"/>
              <a:gd name="T23" fmla="*/ 0 60000 65536"/>
              <a:gd name="T24" fmla="*/ 0 w 2010"/>
              <a:gd name="T25" fmla="*/ 0 h 225"/>
              <a:gd name="T26" fmla="*/ 2010 w 2010"/>
              <a:gd name="T27" fmla="*/ 225 h 2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10" h="225">
                <a:moveTo>
                  <a:pt x="2010" y="0"/>
                </a:moveTo>
                <a:lnTo>
                  <a:pt x="1800" y="0"/>
                </a:lnTo>
                <a:lnTo>
                  <a:pt x="1797" y="225"/>
                </a:lnTo>
                <a:lnTo>
                  <a:pt x="720" y="225"/>
                </a:lnTo>
                <a:lnTo>
                  <a:pt x="720" y="0"/>
                </a:lnTo>
                <a:lnTo>
                  <a:pt x="309" y="0"/>
                </a:lnTo>
                <a:lnTo>
                  <a:pt x="309" y="225"/>
                </a:lnTo>
                <a:lnTo>
                  <a:pt x="0" y="222"/>
                </a:lnTo>
              </a:path>
            </a:pathLst>
          </a:custGeom>
          <a:noFill/>
          <a:ln w="38100">
            <a:solidFill>
              <a:srgbClr val="D60093"/>
            </a:solidFill>
            <a:prstDash val="dash"/>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sz="1013"/>
          </a:p>
        </p:txBody>
      </p:sp>
      <p:grpSp>
        <p:nvGrpSpPr>
          <p:cNvPr id="99366" name="Group 71"/>
          <p:cNvGrpSpPr>
            <a:grpSpLocks/>
          </p:cNvGrpSpPr>
          <p:nvPr/>
        </p:nvGrpSpPr>
        <p:grpSpPr bwMode="auto">
          <a:xfrm>
            <a:off x="6857992" y="2286000"/>
            <a:ext cx="189310" cy="363141"/>
            <a:chOff x="4783" y="1920"/>
            <a:chExt cx="159" cy="305"/>
          </a:xfrm>
        </p:grpSpPr>
        <p:grpSp>
          <p:nvGrpSpPr>
            <p:cNvPr id="99384" name="Group 72"/>
            <p:cNvGrpSpPr>
              <a:grpSpLocks/>
            </p:cNvGrpSpPr>
            <p:nvPr/>
          </p:nvGrpSpPr>
          <p:grpSpPr bwMode="auto">
            <a:xfrm>
              <a:off x="4825" y="1920"/>
              <a:ext cx="117" cy="305"/>
              <a:chOff x="4825" y="1920"/>
              <a:chExt cx="117" cy="305"/>
            </a:xfrm>
          </p:grpSpPr>
          <p:sp>
            <p:nvSpPr>
              <p:cNvPr id="99386" name="Text Box 73"/>
              <p:cNvSpPr txBox="1">
                <a:spLocks noChangeArrowheads="1"/>
              </p:cNvSpPr>
              <p:nvPr/>
            </p:nvSpPr>
            <p:spPr bwMode="auto">
              <a:xfrm rot="16200000">
                <a:off x="4744" y="2001"/>
                <a:ext cx="279"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889" tIns="17444" rIns="34889" bIns="17444">
                <a:spAutoFit/>
              </a:bodyPr>
              <a:lstStyle>
                <a:lvl1pPr defTabSz="744538">
                  <a:defRPr>
                    <a:solidFill>
                      <a:schemeClr val="tx1"/>
                    </a:solidFill>
                    <a:latin typeface="Calibri" panose="020F0502020204030204" pitchFamily="34" charset="0"/>
                  </a:defRPr>
                </a:lvl1pPr>
                <a:lvl2pPr marL="742950" indent="-285750" defTabSz="744538">
                  <a:defRPr>
                    <a:solidFill>
                      <a:schemeClr val="tx1"/>
                    </a:solidFill>
                    <a:latin typeface="Calibri" panose="020F0502020204030204" pitchFamily="34" charset="0"/>
                  </a:defRPr>
                </a:lvl2pPr>
                <a:lvl3pPr marL="1143000" indent="-228600" defTabSz="744538">
                  <a:defRPr>
                    <a:solidFill>
                      <a:schemeClr val="tx1"/>
                    </a:solidFill>
                    <a:latin typeface="Calibri" panose="020F0502020204030204" pitchFamily="34" charset="0"/>
                  </a:defRPr>
                </a:lvl3pPr>
                <a:lvl4pPr marL="1600200" indent="-228600" defTabSz="744538">
                  <a:defRPr>
                    <a:solidFill>
                      <a:schemeClr val="tx1"/>
                    </a:solidFill>
                    <a:latin typeface="Calibri" panose="020F0502020204030204" pitchFamily="34" charset="0"/>
                  </a:defRPr>
                </a:lvl4pPr>
                <a:lvl5pPr marL="2057400" indent="-228600" defTabSz="744538">
                  <a:defRPr>
                    <a:solidFill>
                      <a:schemeClr val="tx1"/>
                    </a:solidFill>
                    <a:latin typeface="Calibri" panose="020F0502020204030204" pitchFamily="34" charset="0"/>
                  </a:defRPr>
                </a:lvl5pPr>
                <a:lvl6pPr marL="2514600" indent="-228600" defTabSz="744538" fontAlgn="base">
                  <a:spcBef>
                    <a:spcPct val="0"/>
                  </a:spcBef>
                  <a:spcAft>
                    <a:spcPct val="0"/>
                  </a:spcAft>
                  <a:defRPr>
                    <a:solidFill>
                      <a:schemeClr val="tx1"/>
                    </a:solidFill>
                    <a:latin typeface="Calibri" panose="020F0502020204030204" pitchFamily="34" charset="0"/>
                  </a:defRPr>
                </a:lvl6pPr>
                <a:lvl7pPr marL="2971800" indent="-228600" defTabSz="744538" fontAlgn="base">
                  <a:spcBef>
                    <a:spcPct val="0"/>
                  </a:spcBef>
                  <a:spcAft>
                    <a:spcPct val="0"/>
                  </a:spcAft>
                  <a:defRPr>
                    <a:solidFill>
                      <a:schemeClr val="tx1"/>
                    </a:solidFill>
                    <a:latin typeface="Calibri" panose="020F0502020204030204" pitchFamily="34" charset="0"/>
                  </a:defRPr>
                </a:lvl7pPr>
                <a:lvl8pPr marL="3429000" indent="-228600" defTabSz="744538" fontAlgn="base">
                  <a:spcBef>
                    <a:spcPct val="0"/>
                  </a:spcBef>
                  <a:spcAft>
                    <a:spcPct val="0"/>
                  </a:spcAft>
                  <a:defRPr>
                    <a:solidFill>
                      <a:schemeClr val="tx1"/>
                    </a:solidFill>
                    <a:latin typeface="Calibri" panose="020F0502020204030204" pitchFamily="34" charset="0"/>
                  </a:defRPr>
                </a:lvl8pPr>
                <a:lvl9pPr marL="3886200" indent="-228600" defTabSz="744538" fontAlgn="base">
                  <a:spcBef>
                    <a:spcPct val="0"/>
                  </a:spcBef>
                  <a:spcAft>
                    <a:spcPct val="0"/>
                  </a:spcAft>
                  <a:defRPr>
                    <a:solidFill>
                      <a:schemeClr val="tx1"/>
                    </a:solidFill>
                    <a:latin typeface="Calibri" panose="020F0502020204030204" pitchFamily="34" charset="0"/>
                  </a:defRPr>
                </a:lvl9pPr>
              </a:lstStyle>
              <a:p>
                <a:r>
                  <a:rPr lang="en-US" altLang="en-US" sz="675">
                    <a:solidFill>
                      <a:schemeClr val="tx2"/>
                    </a:solidFill>
                  </a:rPr>
                  <a:t>500’</a:t>
                </a:r>
              </a:p>
            </p:txBody>
          </p:sp>
          <p:sp>
            <p:nvSpPr>
              <p:cNvPr id="99387" name="Line 74"/>
              <p:cNvSpPr>
                <a:spLocks noChangeShapeType="1"/>
              </p:cNvSpPr>
              <p:nvPr/>
            </p:nvSpPr>
            <p:spPr bwMode="auto">
              <a:xfrm rot="16200000" flipH="1">
                <a:off x="4702" y="2100"/>
                <a:ext cx="249" cy="1"/>
              </a:xfrm>
              <a:prstGeom prst="line">
                <a:avLst/>
              </a:prstGeom>
              <a:noFill/>
              <a:ln w="9525">
                <a:solidFill>
                  <a:schemeClr val="tx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1013"/>
              </a:p>
            </p:txBody>
          </p:sp>
        </p:grpSp>
        <p:sp>
          <p:nvSpPr>
            <p:cNvPr id="99385" name="Line 75"/>
            <p:cNvSpPr>
              <a:spLocks noChangeShapeType="1"/>
            </p:cNvSpPr>
            <p:nvPr/>
          </p:nvSpPr>
          <p:spPr bwMode="auto">
            <a:xfrm rot="-5400000">
              <a:off x="4817" y="1935"/>
              <a:ext cx="1" cy="7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013"/>
            </a:p>
          </p:txBody>
        </p:sp>
      </p:grpSp>
      <p:grpSp>
        <p:nvGrpSpPr>
          <p:cNvPr id="99367" name="Group 77"/>
          <p:cNvGrpSpPr>
            <a:grpSpLocks noChangeAspect="1"/>
          </p:cNvGrpSpPr>
          <p:nvPr/>
        </p:nvGrpSpPr>
        <p:grpSpPr bwMode="auto">
          <a:xfrm>
            <a:off x="4988719" y="3369469"/>
            <a:ext cx="53579" cy="126206"/>
            <a:chOff x="3928" y="385"/>
            <a:chExt cx="156" cy="330"/>
          </a:xfrm>
        </p:grpSpPr>
        <p:pic>
          <p:nvPicPr>
            <p:cNvPr id="99381" name="Picture 78" descr="MMAG00276_0000[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28" y="385"/>
              <a:ext cx="156"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82" name="Oval 79"/>
            <p:cNvSpPr>
              <a:spLocks noChangeAspect="1" noChangeArrowheads="1"/>
            </p:cNvSpPr>
            <p:nvPr/>
          </p:nvSpPr>
          <p:spPr bwMode="auto">
            <a:xfrm>
              <a:off x="3968" y="448"/>
              <a:ext cx="75" cy="75"/>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endParaRPr lang="en-US" altLang="en-US" sz="1013"/>
            </a:p>
          </p:txBody>
        </p:sp>
        <p:sp>
          <p:nvSpPr>
            <p:cNvPr id="99383" name="Oval 80"/>
            <p:cNvSpPr>
              <a:spLocks noChangeAspect="1" noChangeArrowheads="1"/>
            </p:cNvSpPr>
            <p:nvPr/>
          </p:nvSpPr>
          <p:spPr bwMode="auto">
            <a:xfrm>
              <a:off x="3967" y="531"/>
              <a:ext cx="75" cy="75"/>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endParaRPr lang="en-US" altLang="en-US" sz="1013"/>
            </a:p>
          </p:txBody>
        </p:sp>
      </p:grpSp>
      <p:grpSp>
        <p:nvGrpSpPr>
          <p:cNvPr id="99368" name="Group 81"/>
          <p:cNvGrpSpPr>
            <a:grpSpLocks/>
          </p:cNvGrpSpPr>
          <p:nvPr/>
        </p:nvGrpSpPr>
        <p:grpSpPr bwMode="auto">
          <a:xfrm>
            <a:off x="3280173" y="3268262"/>
            <a:ext cx="4517231" cy="311944"/>
            <a:chOff x="1795" y="2745"/>
            <a:chExt cx="3794" cy="262"/>
          </a:xfrm>
        </p:grpSpPr>
        <p:sp>
          <p:nvSpPr>
            <p:cNvPr id="99379" name="Text Box 82"/>
            <p:cNvSpPr txBox="1">
              <a:spLocks noChangeArrowheads="1"/>
            </p:cNvSpPr>
            <p:nvPr/>
          </p:nvSpPr>
          <p:spPr bwMode="auto">
            <a:xfrm>
              <a:off x="2258" y="2745"/>
              <a:ext cx="562" cy="262"/>
            </a:xfrm>
            <a:prstGeom prst="rect">
              <a:avLst/>
            </a:prstGeom>
            <a:solidFill>
              <a:srgbClr val="FFFFF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4889" tIns="17444" rIns="34889" bIns="17444">
              <a:spAutoFit/>
            </a:bodyPr>
            <a:lstStyle>
              <a:lvl1pPr defTabSz="744538">
                <a:defRPr>
                  <a:solidFill>
                    <a:schemeClr val="tx1"/>
                  </a:solidFill>
                  <a:latin typeface="Calibri" panose="020F0502020204030204" pitchFamily="34" charset="0"/>
                </a:defRPr>
              </a:lvl1pPr>
              <a:lvl2pPr marL="742950" indent="-285750" defTabSz="744538">
                <a:defRPr>
                  <a:solidFill>
                    <a:schemeClr val="tx1"/>
                  </a:solidFill>
                  <a:latin typeface="Calibri" panose="020F0502020204030204" pitchFamily="34" charset="0"/>
                </a:defRPr>
              </a:lvl2pPr>
              <a:lvl3pPr marL="1143000" indent="-228600" defTabSz="744538">
                <a:defRPr>
                  <a:solidFill>
                    <a:schemeClr val="tx1"/>
                  </a:solidFill>
                  <a:latin typeface="Calibri" panose="020F0502020204030204" pitchFamily="34" charset="0"/>
                </a:defRPr>
              </a:lvl3pPr>
              <a:lvl4pPr marL="1600200" indent="-228600" defTabSz="744538">
                <a:defRPr>
                  <a:solidFill>
                    <a:schemeClr val="tx1"/>
                  </a:solidFill>
                  <a:latin typeface="Calibri" panose="020F0502020204030204" pitchFamily="34" charset="0"/>
                </a:defRPr>
              </a:lvl4pPr>
              <a:lvl5pPr marL="2057400" indent="-228600" defTabSz="744538">
                <a:defRPr>
                  <a:solidFill>
                    <a:schemeClr val="tx1"/>
                  </a:solidFill>
                  <a:latin typeface="Calibri" panose="020F0502020204030204" pitchFamily="34" charset="0"/>
                </a:defRPr>
              </a:lvl5pPr>
              <a:lvl6pPr marL="2514600" indent="-228600" defTabSz="744538" fontAlgn="base">
                <a:spcBef>
                  <a:spcPct val="0"/>
                </a:spcBef>
                <a:spcAft>
                  <a:spcPct val="0"/>
                </a:spcAft>
                <a:defRPr>
                  <a:solidFill>
                    <a:schemeClr val="tx1"/>
                  </a:solidFill>
                  <a:latin typeface="Calibri" panose="020F0502020204030204" pitchFamily="34" charset="0"/>
                </a:defRPr>
              </a:lvl6pPr>
              <a:lvl7pPr marL="2971800" indent="-228600" defTabSz="744538" fontAlgn="base">
                <a:spcBef>
                  <a:spcPct val="0"/>
                </a:spcBef>
                <a:spcAft>
                  <a:spcPct val="0"/>
                </a:spcAft>
                <a:defRPr>
                  <a:solidFill>
                    <a:schemeClr val="tx1"/>
                  </a:solidFill>
                  <a:latin typeface="Calibri" panose="020F0502020204030204" pitchFamily="34" charset="0"/>
                </a:defRPr>
              </a:lvl7pPr>
              <a:lvl8pPr marL="3429000" indent="-228600" defTabSz="744538" fontAlgn="base">
                <a:spcBef>
                  <a:spcPct val="0"/>
                </a:spcBef>
                <a:spcAft>
                  <a:spcPct val="0"/>
                </a:spcAft>
                <a:defRPr>
                  <a:solidFill>
                    <a:schemeClr val="tx1"/>
                  </a:solidFill>
                  <a:latin typeface="Calibri" panose="020F0502020204030204" pitchFamily="34" charset="0"/>
                </a:defRPr>
              </a:lvl8pPr>
              <a:lvl9pPr marL="3886200" indent="-228600" defTabSz="744538" fontAlgn="base">
                <a:spcBef>
                  <a:spcPct val="0"/>
                </a:spcBef>
                <a:spcAft>
                  <a:spcPct val="0"/>
                </a:spcAft>
                <a:defRPr>
                  <a:solidFill>
                    <a:schemeClr val="tx1"/>
                  </a:solidFill>
                  <a:latin typeface="Calibri" panose="020F0502020204030204" pitchFamily="34" charset="0"/>
                </a:defRPr>
              </a:lvl9pPr>
            </a:lstStyle>
            <a:p>
              <a:pPr algn="ctr"/>
              <a:r>
                <a:rPr lang="en-US" altLang="en-US" sz="900" b="1">
                  <a:solidFill>
                    <a:schemeClr val="tx2"/>
                  </a:solidFill>
                </a:rPr>
                <a:t>Parallel Collector</a:t>
              </a:r>
            </a:p>
          </p:txBody>
        </p:sp>
        <p:sp>
          <p:nvSpPr>
            <p:cNvPr id="99380" name="Line 83"/>
            <p:cNvSpPr>
              <a:spLocks noChangeShapeType="1"/>
            </p:cNvSpPr>
            <p:nvPr/>
          </p:nvSpPr>
          <p:spPr bwMode="auto">
            <a:xfrm flipV="1">
              <a:off x="1795" y="2887"/>
              <a:ext cx="3794" cy="4"/>
            </a:xfrm>
            <a:prstGeom prst="line">
              <a:avLst/>
            </a:prstGeom>
            <a:noFill/>
            <a:ln w="57150">
              <a:solidFill>
                <a:srgbClr val="9933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1013"/>
            </a:p>
          </p:txBody>
        </p:sp>
      </p:grpSp>
      <p:sp>
        <p:nvSpPr>
          <p:cNvPr id="99369" name="Line 84"/>
          <p:cNvSpPr>
            <a:spLocks noChangeShapeType="1"/>
          </p:cNvSpPr>
          <p:nvPr/>
        </p:nvSpPr>
        <p:spPr bwMode="auto">
          <a:xfrm>
            <a:off x="5350669" y="2343150"/>
            <a:ext cx="1288256" cy="0"/>
          </a:xfrm>
          <a:prstGeom prst="line">
            <a:avLst/>
          </a:prstGeom>
          <a:noFill/>
          <a:ln w="28575">
            <a:solidFill>
              <a:srgbClr val="D60093"/>
            </a:solidFill>
            <a:round/>
            <a:headEnd/>
            <a:tailEnd/>
          </a:ln>
          <a:extLst>
            <a:ext uri="{909E8E84-426E-40DD-AFC4-6F175D3DCCD1}">
              <a14:hiddenFill xmlns:a14="http://schemas.microsoft.com/office/drawing/2010/main">
                <a:noFill/>
              </a14:hiddenFill>
            </a:ext>
          </a:extLst>
        </p:spPr>
        <p:txBody>
          <a:bodyPr anchor="ctr"/>
          <a:lstStyle/>
          <a:p>
            <a:endParaRPr lang="en-US" sz="1013"/>
          </a:p>
        </p:txBody>
      </p:sp>
      <p:sp>
        <p:nvSpPr>
          <p:cNvPr id="99370" name="Line 85"/>
          <p:cNvSpPr>
            <a:spLocks noChangeShapeType="1"/>
          </p:cNvSpPr>
          <p:nvPr/>
        </p:nvSpPr>
        <p:spPr bwMode="auto">
          <a:xfrm flipV="1">
            <a:off x="3748088" y="2792016"/>
            <a:ext cx="0" cy="285750"/>
          </a:xfrm>
          <a:prstGeom prst="line">
            <a:avLst/>
          </a:prstGeom>
          <a:noFill/>
          <a:ln w="38100">
            <a:solidFill>
              <a:srgbClr val="FF6600"/>
            </a:solidFill>
            <a:prstDash val="sysDot"/>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99371" name="Line 86"/>
          <p:cNvSpPr>
            <a:spLocks noChangeShapeType="1"/>
          </p:cNvSpPr>
          <p:nvPr/>
        </p:nvSpPr>
        <p:spPr bwMode="auto">
          <a:xfrm>
            <a:off x="3771900" y="2857500"/>
            <a:ext cx="285750" cy="0"/>
          </a:xfrm>
          <a:prstGeom prst="line">
            <a:avLst/>
          </a:prstGeom>
          <a:noFill/>
          <a:ln w="12700">
            <a:solidFill>
              <a:schemeClr val="tx2"/>
            </a:solidFill>
            <a:round/>
            <a:headEnd type="triangle" w="med" len="med"/>
            <a:tailEnd/>
          </a:ln>
          <a:extLst>
            <a:ext uri="{909E8E84-426E-40DD-AFC4-6F175D3DCCD1}">
              <a14:hiddenFill xmlns:a14="http://schemas.microsoft.com/office/drawing/2010/main">
                <a:noFill/>
              </a14:hiddenFill>
            </a:ext>
          </a:extLst>
        </p:spPr>
        <p:txBody>
          <a:bodyPr/>
          <a:lstStyle/>
          <a:p>
            <a:endParaRPr lang="en-US" sz="1013"/>
          </a:p>
        </p:txBody>
      </p:sp>
      <p:sp>
        <p:nvSpPr>
          <p:cNvPr id="117806" name="Rectangle 91"/>
          <p:cNvSpPr>
            <a:spLocks noGrp="1" noChangeArrowheads="1"/>
          </p:cNvSpPr>
          <p:nvPr>
            <p:ph type="title"/>
          </p:nvPr>
        </p:nvSpPr>
        <p:spPr/>
        <p:txBody>
          <a:bodyPr>
            <a:normAutofit/>
          </a:bodyPr>
          <a:lstStyle/>
          <a:p>
            <a:pPr>
              <a:defRPr/>
            </a:pPr>
            <a:r>
              <a:rPr lang="en-US" dirty="0">
                <a:ea typeface="+mj-ea"/>
              </a:rPr>
              <a:t>Corridor Access Management Concepts</a:t>
            </a:r>
          </a:p>
        </p:txBody>
      </p:sp>
      <p:sp>
        <p:nvSpPr>
          <p:cNvPr id="99373" name="Line 96"/>
          <p:cNvSpPr>
            <a:spLocks noChangeShapeType="1"/>
          </p:cNvSpPr>
          <p:nvPr/>
        </p:nvSpPr>
        <p:spPr bwMode="auto">
          <a:xfrm>
            <a:off x="3743325" y="3048000"/>
            <a:ext cx="28575" cy="1352550"/>
          </a:xfrm>
          <a:prstGeom prst="line">
            <a:avLst/>
          </a:prstGeom>
          <a:noFill/>
          <a:ln w="28575">
            <a:solidFill>
              <a:srgbClr val="0000FF"/>
            </a:solidFill>
            <a:prstDash val="dash"/>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99374" name="Line 97"/>
          <p:cNvSpPr>
            <a:spLocks noChangeShapeType="1"/>
          </p:cNvSpPr>
          <p:nvPr/>
        </p:nvSpPr>
        <p:spPr bwMode="auto">
          <a:xfrm flipV="1">
            <a:off x="4024313" y="4098131"/>
            <a:ext cx="0" cy="285750"/>
          </a:xfrm>
          <a:prstGeom prst="line">
            <a:avLst/>
          </a:prstGeom>
          <a:noFill/>
          <a:ln w="38100">
            <a:solidFill>
              <a:srgbClr val="FF6600"/>
            </a:solidFill>
            <a:prstDash val="sysDot"/>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117809" name="Text Box 102"/>
          <p:cNvSpPr txBox="1">
            <a:spLocks noChangeArrowheads="1"/>
          </p:cNvSpPr>
          <p:nvPr/>
        </p:nvSpPr>
        <p:spPr bwMode="auto">
          <a:xfrm>
            <a:off x="3436144" y="2643188"/>
            <a:ext cx="564356" cy="323165"/>
          </a:xfrm>
          <a:prstGeom prst="rect">
            <a:avLst/>
          </a:prstGeom>
          <a:solidFill>
            <a:schemeClr val="accent1">
              <a:lumMod val="40000"/>
              <a:lumOff val="60000"/>
            </a:schemeClr>
          </a:solidFill>
          <a:ln w="9525">
            <a:noFill/>
            <a:miter lim="800000"/>
            <a:headEnd/>
            <a:tailEnd/>
          </a:ln>
        </p:spPr>
        <p:txBody>
          <a:bodyPr>
            <a:spAutoFit/>
          </a:bodyPr>
          <a:lstStyle/>
          <a:p>
            <a:pPr>
              <a:defRPr/>
            </a:pPr>
            <a:r>
              <a:rPr lang="en-US" sz="750" b="1" dirty="0">
                <a:solidFill>
                  <a:schemeClr val="tx2"/>
                </a:solidFill>
              </a:rPr>
              <a:t>Bus stop</a:t>
            </a:r>
          </a:p>
        </p:txBody>
      </p:sp>
      <p:sp>
        <p:nvSpPr>
          <p:cNvPr id="87" name="Oval 79"/>
          <p:cNvSpPr>
            <a:spLocks noChangeArrowheads="1"/>
          </p:cNvSpPr>
          <p:nvPr/>
        </p:nvSpPr>
        <p:spPr bwMode="auto">
          <a:xfrm>
            <a:off x="3293269" y="2747963"/>
            <a:ext cx="3689747" cy="1737122"/>
          </a:xfrm>
          <a:prstGeom prst="ellipse">
            <a:avLst/>
          </a:prstGeom>
          <a:noFill/>
          <a:ln w="76200">
            <a:solidFill>
              <a:srgbClr val="FF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013"/>
          </a:p>
        </p:txBody>
      </p:sp>
      <p:sp>
        <p:nvSpPr>
          <p:cNvPr id="99378" name="Text Box 87"/>
          <p:cNvSpPr txBox="1">
            <a:spLocks noChangeArrowheads="1"/>
          </p:cNvSpPr>
          <p:nvPr/>
        </p:nvSpPr>
        <p:spPr bwMode="auto">
          <a:xfrm>
            <a:off x="4012407" y="2768204"/>
            <a:ext cx="7881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en-US" sz="900" b="1">
                <a:solidFill>
                  <a:schemeClr val="tx2"/>
                </a:solidFill>
              </a:rPr>
              <a:t>Ped cut-through</a:t>
            </a:r>
          </a:p>
        </p:txBody>
      </p:sp>
      <p:sp>
        <p:nvSpPr>
          <p:cNvPr id="2" name="Slide Number Placeholder 1">
            <a:extLst>
              <a:ext uri="{FF2B5EF4-FFF2-40B4-BE49-F238E27FC236}">
                <a16:creationId xmlns:a16="http://schemas.microsoft.com/office/drawing/2014/main" id="{2A04FCCD-373F-196B-3801-309CAC652D2D}"/>
              </a:ext>
            </a:extLst>
          </p:cNvPr>
          <p:cNvSpPr>
            <a:spLocks noGrp="1"/>
          </p:cNvSpPr>
          <p:nvPr>
            <p:ph type="sldNum" sz="quarter" idx="12"/>
          </p:nvPr>
        </p:nvSpPr>
        <p:spPr/>
        <p:txBody>
          <a:bodyPr/>
          <a:lstStyle/>
          <a:p>
            <a:fld id="{0F5EC011-0DA0-DB45-996E-85C7F379AB45}" type="slidenum">
              <a:rPr lang="en-US" smtClean="0"/>
              <a:t>44</a:t>
            </a:fld>
            <a:endParaRPr lang="en-US"/>
          </a:p>
        </p:txBody>
      </p:sp>
    </p:spTree>
    <p:extLst>
      <p:ext uri="{BB962C8B-B14F-4D97-AF65-F5344CB8AC3E}">
        <p14:creationId xmlns:p14="http://schemas.microsoft.com/office/powerpoint/2010/main" val="34630347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down)">
                                      <p:cBhvr>
                                        <p:cTn id="7" dur="20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NCHRP Report 121 (1971)</a:t>
            </a:r>
          </a:p>
        </p:txBody>
      </p:sp>
      <p:sp>
        <p:nvSpPr>
          <p:cNvPr id="3" name="Content Placeholder 2"/>
          <p:cNvSpPr>
            <a:spLocks noGrp="1"/>
          </p:cNvSpPr>
          <p:nvPr>
            <p:ph idx="1"/>
          </p:nvPr>
        </p:nvSpPr>
        <p:spPr>
          <a:xfrm>
            <a:off x="628650" y="1369219"/>
            <a:ext cx="7886700" cy="2329945"/>
          </a:xfrm>
          <a:solidFill>
            <a:schemeClr val="bg1">
              <a:lumMod val="95000"/>
            </a:schemeClr>
          </a:solidFill>
          <a:effectLst/>
        </p:spPr>
        <p:txBody>
          <a:bodyPr tIns="182880">
            <a:noAutofit/>
          </a:bodyPr>
          <a:lstStyle/>
          <a:p>
            <a:pPr marL="0" indent="0" algn="ctr">
              <a:buNone/>
            </a:pPr>
            <a:r>
              <a:rPr lang="en-US" sz="2800" dirty="0">
                <a:solidFill>
                  <a:schemeClr val="bg2"/>
                </a:solidFill>
              </a:rPr>
              <a:t>“</a:t>
            </a:r>
            <a:r>
              <a:rPr lang="en-US" sz="2800" dirty="0"/>
              <a:t>The</a:t>
            </a:r>
            <a:r>
              <a:rPr lang="en-US" sz="2800" dirty="0">
                <a:solidFill>
                  <a:schemeClr val="bg2"/>
                </a:solidFill>
              </a:rPr>
              <a:t> </a:t>
            </a:r>
            <a:r>
              <a:rPr lang="en-US" sz="2800" dirty="0">
                <a:solidFill>
                  <a:srgbClr val="FFC000"/>
                </a:solidFill>
              </a:rPr>
              <a:t>lack of access control </a:t>
            </a:r>
            <a:r>
              <a:rPr lang="en-US" sz="2800" dirty="0"/>
              <a:t>along arterial highways has been the </a:t>
            </a:r>
            <a:r>
              <a:rPr lang="en-US" sz="2800" dirty="0">
                <a:solidFill>
                  <a:srgbClr val="FFC000"/>
                </a:solidFill>
              </a:rPr>
              <a:t>largest single factor </a:t>
            </a:r>
            <a:r>
              <a:rPr lang="en-US" sz="2800" dirty="0"/>
              <a:t>contributing to the [loss of function] of ….an entire generation of new arterial facilities built only a short while ago.”</a:t>
            </a:r>
          </a:p>
          <a:p>
            <a:pPr algn="ctr">
              <a:buNone/>
            </a:pPr>
            <a:endParaRPr lang="en-US" sz="2800" dirty="0"/>
          </a:p>
        </p:txBody>
      </p:sp>
      <p:sp>
        <p:nvSpPr>
          <p:cNvPr id="4" name="Slide Number Placeholder 3">
            <a:extLst>
              <a:ext uri="{FF2B5EF4-FFF2-40B4-BE49-F238E27FC236}">
                <a16:creationId xmlns:a16="http://schemas.microsoft.com/office/drawing/2014/main" id="{CB7D5AD8-2C61-EC15-B49D-C2C4BB94EAE1}"/>
              </a:ext>
            </a:extLst>
          </p:cNvPr>
          <p:cNvSpPr>
            <a:spLocks noGrp="1"/>
          </p:cNvSpPr>
          <p:nvPr>
            <p:ph type="sldNum" sz="quarter" idx="12"/>
          </p:nvPr>
        </p:nvSpPr>
        <p:spPr/>
        <p:txBody>
          <a:bodyPr/>
          <a:lstStyle/>
          <a:p>
            <a:fld id="{0F5EC011-0DA0-DB45-996E-85C7F379AB45}" type="slidenum">
              <a:rPr lang="en-US" smtClean="0"/>
              <a:t>5</a:t>
            </a:fld>
            <a:endParaRPr lang="en-US"/>
          </a:p>
        </p:txBody>
      </p:sp>
    </p:spTree>
    <p:extLst>
      <p:ext uri="{BB962C8B-B14F-4D97-AF65-F5344CB8AC3E}">
        <p14:creationId xmlns:p14="http://schemas.microsoft.com/office/powerpoint/2010/main" val="365478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20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4247A-99D6-5445-632A-07F777046F8E}"/>
              </a:ext>
            </a:extLst>
          </p:cNvPr>
          <p:cNvSpPr>
            <a:spLocks noGrp="1"/>
          </p:cNvSpPr>
          <p:nvPr>
            <p:ph type="title"/>
          </p:nvPr>
        </p:nvSpPr>
        <p:spPr/>
        <p:txBody>
          <a:bodyPr/>
          <a:lstStyle/>
          <a:p>
            <a:r>
              <a:rPr lang="en-US" sz="3200" dirty="0"/>
              <a:t>Land Division and Access </a:t>
            </a:r>
            <a:endParaRPr lang="en-US" dirty="0"/>
          </a:p>
        </p:txBody>
      </p:sp>
    </p:spTree>
    <p:extLst>
      <p:ext uri="{BB962C8B-B14F-4D97-AF65-F5344CB8AC3E}">
        <p14:creationId xmlns:p14="http://schemas.microsoft.com/office/powerpoint/2010/main" val="323960663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628650" y="273844"/>
            <a:ext cx="7886700" cy="994172"/>
          </a:xfrm>
        </p:spPr>
        <p:txBody>
          <a:bodyPr/>
          <a:lstStyle/>
          <a:p>
            <a:r>
              <a:rPr lang="en-US" dirty="0"/>
              <a:t>Land Division and Access Problems</a:t>
            </a:r>
          </a:p>
        </p:txBody>
      </p:sp>
      <p:pic>
        <p:nvPicPr>
          <p:cNvPr id="48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0280" y="1063229"/>
            <a:ext cx="4824889" cy="316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p:cNvGrpSpPr>
            <a:grpSpLocks/>
          </p:cNvGrpSpPr>
          <p:nvPr/>
        </p:nvGrpSpPr>
        <p:grpSpPr bwMode="auto">
          <a:xfrm>
            <a:off x="1862494" y="2361954"/>
            <a:ext cx="1308497" cy="2219325"/>
            <a:chOff x="536" y="2301"/>
            <a:chExt cx="1099" cy="1864"/>
          </a:xfrm>
        </p:grpSpPr>
        <p:sp>
          <p:nvSpPr>
            <p:cNvPr id="48142" name="Line 5"/>
            <p:cNvSpPr>
              <a:spLocks noChangeShapeType="1"/>
            </p:cNvSpPr>
            <p:nvPr/>
          </p:nvSpPr>
          <p:spPr bwMode="auto">
            <a:xfrm rot="1225699" flipH="1">
              <a:off x="1325" y="2301"/>
              <a:ext cx="310" cy="1707"/>
            </a:xfrm>
            <a:prstGeom prst="line">
              <a:avLst/>
            </a:prstGeom>
            <a:noFill/>
            <a:ln w="38100">
              <a:solidFill>
                <a:srgbClr val="FFCC00"/>
              </a:solidFill>
              <a:round/>
              <a:headEnd type="triangle" w="med" len="med"/>
              <a:tailEnd/>
            </a:ln>
            <a:extLst>
              <a:ext uri="{909E8E84-426E-40DD-AFC4-6F175D3DCCD1}">
                <a14:hiddenFill xmlns:a14="http://schemas.microsoft.com/office/drawing/2010/main">
                  <a:noFill/>
                </a14:hiddenFill>
              </a:ext>
            </a:extLst>
          </p:spPr>
          <p:txBody>
            <a:bodyPr wrap="none"/>
            <a:lstStyle/>
            <a:p>
              <a:endParaRPr lang="en-US" sz="1013"/>
            </a:p>
          </p:txBody>
        </p:sp>
        <p:sp>
          <p:nvSpPr>
            <p:cNvPr id="48143" name="Text Box 6"/>
            <p:cNvSpPr txBox="1">
              <a:spLocks noChangeArrowheads="1"/>
            </p:cNvSpPr>
            <p:nvPr/>
          </p:nvSpPr>
          <p:spPr bwMode="auto">
            <a:xfrm>
              <a:off x="536" y="3894"/>
              <a:ext cx="1039"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500" dirty="0">
                  <a:latin typeface="Arial" panose="020B0604020202020204" pitchFamily="34" charset="0"/>
                </a:rPr>
                <a:t>Flag Lots</a:t>
              </a:r>
            </a:p>
          </p:txBody>
        </p:sp>
      </p:grpSp>
      <p:grpSp>
        <p:nvGrpSpPr>
          <p:cNvPr id="3" name="Group 7"/>
          <p:cNvGrpSpPr>
            <a:grpSpLocks/>
          </p:cNvGrpSpPr>
          <p:nvPr/>
        </p:nvGrpSpPr>
        <p:grpSpPr bwMode="auto">
          <a:xfrm>
            <a:off x="2949179" y="2194323"/>
            <a:ext cx="2655094" cy="2358628"/>
            <a:chOff x="1543" y="1843"/>
            <a:chExt cx="2230" cy="1981"/>
          </a:xfrm>
        </p:grpSpPr>
        <p:sp>
          <p:nvSpPr>
            <p:cNvPr id="48140" name="Line 8"/>
            <p:cNvSpPr>
              <a:spLocks noChangeShapeType="1"/>
            </p:cNvSpPr>
            <p:nvPr/>
          </p:nvSpPr>
          <p:spPr bwMode="auto">
            <a:xfrm rot="20196773" flipH="1">
              <a:off x="2385" y="1843"/>
              <a:ext cx="412" cy="1758"/>
            </a:xfrm>
            <a:prstGeom prst="line">
              <a:avLst/>
            </a:prstGeom>
            <a:noFill/>
            <a:ln w="38100">
              <a:solidFill>
                <a:srgbClr val="FFCC00"/>
              </a:solidFill>
              <a:round/>
              <a:headEnd type="triangle" w="med" len="med"/>
              <a:tailEnd/>
            </a:ln>
            <a:extLst>
              <a:ext uri="{909E8E84-426E-40DD-AFC4-6F175D3DCCD1}">
                <a14:hiddenFill xmlns:a14="http://schemas.microsoft.com/office/drawing/2010/main">
                  <a:noFill/>
                </a14:hiddenFill>
              </a:ext>
            </a:extLst>
          </p:spPr>
          <p:txBody>
            <a:bodyPr wrap="none"/>
            <a:lstStyle/>
            <a:p>
              <a:endParaRPr lang="en-US" sz="1013"/>
            </a:p>
          </p:txBody>
        </p:sp>
        <p:sp>
          <p:nvSpPr>
            <p:cNvPr id="48141" name="Text Box 9"/>
            <p:cNvSpPr txBox="1">
              <a:spLocks noChangeArrowheads="1"/>
            </p:cNvSpPr>
            <p:nvPr/>
          </p:nvSpPr>
          <p:spPr bwMode="auto">
            <a:xfrm>
              <a:off x="1543" y="3553"/>
              <a:ext cx="223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500" dirty="0">
                  <a:latin typeface="Arial" panose="020B0604020202020204" pitchFamily="34" charset="0"/>
                </a:rPr>
                <a:t>Strip Development</a:t>
              </a:r>
            </a:p>
          </p:txBody>
        </p:sp>
      </p:grpSp>
      <p:grpSp>
        <p:nvGrpSpPr>
          <p:cNvPr id="4" name="Group 10"/>
          <p:cNvGrpSpPr>
            <a:grpSpLocks/>
          </p:cNvGrpSpPr>
          <p:nvPr/>
        </p:nvGrpSpPr>
        <p:grpSpPr bwMode="auto">
          <a:xfrm>
            <a:off x="4864193" y="2977503"/>
            <a:ext cx="1435894" cy="1579959"/>
            <a:chOff x="3326" y="2506"/>
            <a:chExt cx="1206" cy="1327"/>
          </a:xfrm>
        </p:grpSpPr>
        <p:sp>
          <p:nvSpPr>
            <p:cNvPr id="48138" name="Text Box 11"/>
            <p:cNvSpPr txBox="1">
              <a:spLocks noChangeArrowheads="1"/>
            </p:cNvSpPr>
            <p:nvPr/>
          </p:nvSpPr>
          <p:spPr bwMode="auto">
            <a:xfrm>
              <a:off x="3326" y="3562"/>
              <a:ext cx="1206"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500" dirty="0">
                  <a:latin typeface="Arial" panose="020B0604020202020204" pitchFamily="34" charset="0"/>
                </a:rPr>
                <a:t>Cul-de-sac</a:t>
              </a:r>
            </a:p>
          </p:txBody>
        </p:sp>
        <p:sp>
          <p:nvSpPr>
            <p:cNvPr id="48139" name="Line 12"/>
            <p:cNvSpPr>
              <a:spLocks noChangeShapeType="1"/>
            </p:cNvSpPr>
            <p:nvPr/>
          </p:nvSpPr>
          <p:spPr bwMode="auto">
            <a:xfrm rot="20051115" flipH="1">
              <a:off x="3680" y="2506"/>
              <a:ext cx="433" cy="1058"/>
            </a:xfrm>
            <a:prstGeom prst="line">
              <a:avLst/>
            </a:prstGeom>
            <a:noFill/>
            <a:ln w="38100">
              <a:solidFill>
                <a:srgbClr val="FFCC00"/>
              </a:solidFill>
              <a:round/>
              <a:headEnd type="triangle" w="med" len="med"/>
              <a:tailEnd/>
            </a:ln>
            <a:extLst>
              <a:ext uri="{909E8E84-426E-40DD-AFC4-6F175D3DCCD1}">
                <a14:hiddenFill xmlns:a14="http://schemas.microsoft.com/office/drawing/2010/main">
                  <a:noFill/>
                </a14:hiddenFill>
              </a:ext>
            </a:extLst>
          </p:spPr>
          <p:txBody>
            <a:bodyPr wrap="none"/>
            <a:lstStyle/>
            <a:p>
              <a:endParaRPr lang="en-US" sz="1013"/>
            </a:p>
          </p:txBody>
        </p:sp>
      </p:grpSp>
      <p:grpSp>
        <p:nvGrpSpPr>
          <p:cNvPr id="5" name="Group 13"/>
          <p:cNvGrpSpPr>
            <a:grpSpLocks/>
          </p:cNvGrpSpPr>
          <p:nvPr/>
        </p:nvGrpSpPr>
        <p:grpSpPr bwMode="auto">
          <a:xfrm>
            <a:off x="6029325" y="2421733"/>
            <a:ext cx="2081213" cy="2135982"/>
            <a:chOff x="4216" y="2034"/>
            <a:chExt cx="1748" cy="1794"/>
          </a:xfrm>
        </p:grpSpPr>
        <p:sp>
          <p:nvSpPr>
            <p:cNvPr id="48136" name="Line 14"/>
            <p:cNvSpPr>
              <a:spLocks noChangeShapeType="1"/>
            </p:cNvSpPr>
            <p:nvPr/>
          </p:nvSpPr>
          <p:spPr bwMode="auto">
            <a:xfrm rot="20051115">
              <a:off x="4492" y="2034"/>
              <a:ext cx="126" cy="1653"/>
            </a:xfrm>
            <a:prstGeom prst="line">
              <a:avLst/>
            </a:prstGeom>
            <a:noFill/>
            <a:ln w="38100">
              <a:solidFill>
                <a:srgbClr val="FFCC00"/>
              </a:solidFill>
              <a:round/>
              <a:headEnd type="triangle" w="med" len="med"/>
              <a:tailEnd/>
            </a:ln>
            <a:extLst>
              <a:ext uri="{909E8E84-426E-40DD-AFC4-6F175D3DCCD1}">
                <a14:hiddenFill xmlns:a14="http://schemas.microsoft.com/office/drawing/2010/main">
                  <a:noFill/>
                </a14:hiddenFill>
              </a:ext>
            </a:extLst>
          </p:spPr>
          <p:txBody>
            <a:bodyPr wrap="none"/>
            <a:lstStyle/>
            <a:p>
              <a:endParaRPr lang="en-US" sz="1013"/>
            </a:p>
          </p:txBody>
        </p:sp>
        <p:sp>
          <p:nvSpPr>
            <p:cNvPr id="48137" name="Text Box 15"/>
            <p:cNvSpPr txBox="1">
              <a:spLocks noChangeArrowheads="1"/>
            </p:cNvSpPr>
            <p:nvPr/>
          </p:nvSpPr>
          <p:spPr bwMode="auto">
            <a:xfrm>
              <a:off x="4216" y="3557"/>
              <a:ext cx="1748"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500" dirty="0">
                  <a:latin typeface="Arial" panose="020B0604020202020204" pitchFamily="34" charset="0"/>
                </a:rPr>
                <a:t>Bowling alley lot</a:t>
              </a:r>
            </a:p>
          </p:txBody>
        </p:sp>
      </p:grpSp>
      <p:sp>
        <p:nvSpPr>
          <p:cNvPr id="8" name="Slide Number Placeholder 7">
            <a:extLst>
              <a:ext uri="{FF2B5EF4-FFF2-40B4-BE49-F238E27FC236}">
                <a16:creationId xmlns:a16="http://schemas.microsoft.com/office/drawing/2014/main" id="{B037828B-DCA0-967B-EA60-3F0FB805F8C9}"/>
              </a:ext>
            </a:extLst>
          </p:cNvPr>
          <p:cNvSpPr>
            <a:spLocks noGrp="1"/>
          </p:cNvSpPr>
          <p:nvPr>
            <p:ph type="sldNum" sz="quarter" idx="12"/>
          </p:nvPr>
        </p:nvSpPr>
        <p:spPr/>
        <p:txBody>
          <a:bodyPr/>
          <a:lstStyle/>
          <a:p>
            <a:fld id="{0F5EC011-0DA0-DB45-996E-85C7F379AB45}" type="slidenum">
              <a:rPr lang="en-US" smtClean="0"/>
              <a:t>7</a:t>
            </a:fld>
            <a:endParaRPr lang="en-US"/>
          </a:p>
        </p:txBody>
      </p:sp>
    </p:spTree>
    <p:extLst>
      <p:ext uri="{BB962C8B-B14F-4D97-AF65-F5344CB8AC3E}">
        <p14:creationId xmlns:p14="http://schemas.microsoft.com/office/powerpoint/2010/main" val="35273017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par>
                          <p:cTn id="16" fill="hold" nodeType="afterGroup">
                            <p:stCondLst>
                              <p:cond delay="1500"/>
                            </p:stCondLst>
                            <p:childTnLst>
                              <p:par>
                                <p:cTn id="17" presetID="22" presetClass="entr" presetSubtype="4"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a:extLst>
              <a:ext uri="{FF2B5EF4-FFF2-40B4-BE49-F238E27FC236}">
                <a16:creationId xmlns:a16="http://schemas.microsoft.com/office/drawing/2014/main" id="{59A534E3-1181-4B63-8015-74947DA4BB03}"/>
              </a:ext>
            </a:extLst>
          </p:cNvPr>
          <p:cNvSpPr>
            <a:spLocks noGrp="1" noChangeArrowheads="1"/>
          </p:cNvSpPr>
          <p:nvPr>
            <p:ph type="title"/>
          </p:nvPr>
        </p:nvSpPr>
        <p:spPr/>
        <p:txBody>
          <a:bodyPr>
            <a:normAutofit/>
          </a:bodyPr>
          <a:lstStyle/>
          <a:p>
            <a:r>
              <a:rPr lang="en-US" altLang="en-US" sz="2700" dirty="0"/>
              <a:t>Narrow Lots on Strategic Highway</a:t>
            </a:r>
          </a:p>
        </p:txBody>
      </p:sp>
      <p:pic>
        <p:nvPicPr>
          <p:cNvPr id="517123" name="Picture 3" descr="Levy_lots_A">
            <a:extLst>
              <a:ext uri="{FF2B5EF4-FFF2-40B4-BE49-F238E27FC236}">
                <a16:creationId xmlns:a16="http://schemas.microsoft.com/office/drawing/2014/main" id="{1B233E32-1E48-4ADE-BCDF-173B260602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6914" y="1097696"/>
            <a:ext cx="5722445" cy="351095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C15509B0-C19C-21C2-47D9-408D68306F14}"/>
              </a:ext>
            </a:extLst>
          </p:cNvPr>
          <p:cNvSpPr>
            <a:spLocks noGrp="1"/>
          </p:cNvSpPr>
          <p:nvPr>
            <p:ph type="sldNum" sz="quarter" idx="12"/>
          </p:nvPr>
        </p:nvSpPr>
        <p:spPr/>
        <p:txBody>
          <a:bodyPr/>
          <a:lstStyle/>
          <a:p>
            <a:fld id="{0F5EC011-0DA0-DB45-996E-85C7F379AB45}" type="slidenum">
              <a:rPr lang="en-US" smtClean="0"/>
              <a:t>8</a:t>
            </a:fld>
            <a:endParaRPr lang="en-US"/>
          </a:p>
        </p:txBody>
      </p:sp>
    </p:spTree>
    <p:extLst>
      <p:ext uri="{BB962C8B-B14F-4D97-AF65-F5344CB8AC3E}">
        <p14:creationId xmlns:p14="http://schemas.microsoft.com/office/powerpoint/2010/main" val="173479145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602" y="273844"/>
            <a:ext cx="8665436" cy="495278"/>
          </a:xfrm>
        </p:spPr>
        <p:txBody>
          <a:bodyPr>
            <a:normAutofit fontScale="90000"/>
          </a:bodyPr>
          <a:lstStyle/>
          <a:p>
            <a:r>
              <a:rPr lang="en-US" dirty="0"/>
              <a:t>Flag lots on State Highway</a:t>
            </a:r>
          </a:p>
        </p:txBody>
      </p:sp>
      <p:sp>
        <p:nvSpPr>
          <p:cNvPr id="3" name="Slide Number Placeholder 2"/>
          <p:cNvSpPr>
            <a:spLocks noGrp="1"/>
          </p:cNvSpPr>
          <p:nvPr>
            <p:ph type="sldNum" sz="quarter" idx="12"/>
          </p:nvPr>
        </p:nvSpPr>
        <p:spPr>
          <a:xfrm>
            <a:off x="7543800" y="4857750"/>
            <a:ext cx="1600200" cy="273844"/>
          </a:xfrm>
        </p:spPr>
        <p:txBody>
          <a:bodyPr/>
          <a:lstStyle/>
          <a:p>
            <a:fld id="{84FDA4A1-9672-4220-BF35-7DFA3DBE29CD}" type="slidenum">
              <a:rPr lang="en-US" smtClean="0"/>
              <a:pPr/>
              <a:t>9</a:t>
            </a:fld>
            <a:endParaRPr lang="en-US" dirty="0"/>
          </a:p>
        </p:txBody>
      </p:sp>
      <p:pic>
        <p:nvPicPr>
          <p:cNvPr id="6" name="Picture 2" descr="C:\DOCUME~1\PL931GS\LOCALS~1\Temp\SNAGHTML650995d.PNG"/>
          <p:cNvPicPr>
            <a:picLocks noChangeAspect="1" noChangeArrowheads="1"/>
          </p:cNvPicPr>
          <p:nvPr/>
        </p:nvPicPr>
        <p:blipFill rotWithShape="1">
          <a:blip r:embed="rId3" cstate="screen"/>
          <a:srcRect t="5879"/>
          <a:stretch/>
        </p:blipFill>
        <p:spPr bwMode="auto">
          <a:xfrm>
            <a:off x="4735900" y="933951"/>
            <a:ext cx="3960167" cy="3465095"/>
          </a:xfrm>
          <a:prstGeom prst="rect">
            <a:avLst/>
          </a:prstGeom>
          <a:noFill/>
        </p:spPr>
      </p:pic>
      <p:sp>
        <p:nvSpPr>
          <p:cNvPr id="5" name="Speech Bubble: Rectangle 4">
            <a:extLst>
              <a:ext uri="{FF2B5EF4-FFF2-40B4-BE49-F238E27FC236}">
                <a16:creationId xmlns:a16="http://schemas.microsoft.com/office/drawing/2014/main" id="{5D89AC93-276A-467E-ACD1-F0C121A1293A}"/>
              </a:ext>
            </a:extLst>
          </p:cNvPr>
          <p:cNvSpPr/>
          <p:nvPr/>
        </p:nvSpPr>
        <p:spPr>
          <a:xfrm>
            <a:off x="447933" y="976660"/>
            <a:ext cx="3364301" cy="1704611"/>
          </a:xfrm>
          <a:prstGeom prst="wedgeRectCallout">
            <a:avLst>
              <a:gd name="adj1" fmla="val 96378"/>
              <a:gd name="adj2" fmla="val 2185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This area was divided into 3-acre flag lots to avoid subdivision review. Staff worked with property owners to promote streets at median opening locations.</a:t>
            </a:r>
          </a:p>
        </p:txBody>
      </p:sp>
    </p:spTree>
    <p:extLst>
      <p:ext uri="{BB962C8B-B14F-4D97-AF65-F5344CB8AC3E}">
        <p14:creationId xmlns:p14="http://schemas.microsoft.com/office/powerpoint/2010/main" val="2870417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KPI_HAS_CHART" val="false"/>
</p:tagLst>
</file>

<file path=ppt/tags/tag5.xml><?xml version="1.0" encoding="utf-8"?>
<p:tagLst xmlns:a="http://schemas.openxmlformats.org/drawingml/2006/main" xmlns:r="http://schemas.openxmlformats.org/officeDocument/2006/relationships" xmlns:p="http://schemas.openxmlformats.org/presentationml/2006/main">
  <p:tag name="KPI_HAS_CHART" val="false"/>
</p:tagLst>
</file>

<file path=ppt/tags/tag6.xml><?xml version="1.0" encoding="utf-8"?>
<p:tagLst xmlns:a="http://schemas.openxmlformats.org/drawingml/2006/main" xmlns:r="http://schemas.openxmlformats.org/officeDocument/2006/relationships" xmlns:p="http://schemas.openxmlformats.org/presentationml/2006/main">
  <p:tag name="KPI_HAS_CHART" val="fals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1_AM Curriculum">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 Curriculum" id="{643DAB32-AFE8-4EAF-9F6D-5D0517AEB1F8}" vid="{09F52B4D-BFF5-4572-8A90-3D6700BF0BC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{59DB9003-08C6-A44B-B374-62BE413F1DB3}tf16401378</Template>
  <TotalTime>4004</TotalTime>
  <Words>4173</Words>
  <Application>Microsoft Office PowerPoint</Application>
  <PresentationFormat>On-screen Show (16:9)</PresentationFormat>
  <Paragraphs>398</Paragraphs>
  <Slides>44</Slides>
  <Notes>44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44</vt:i4>
      </vt:variant>
    </vt:vector>
  </HeadingPairs>
  <TitlesOfParts>
    <vt:vector size="53" baseType="lpstr">
      <vt:lpstr>Aptos</vt:lpstr>
      <vt:lpstr>Arial</vt:lpstr>
      <vt:lpstr>Calibri</vt:lpstr>
      <vt:lpstr>Tahoma</vt:lpstr>
      <vt:lpstr>Times New Roman</vt:lpstr>
      <vt:lpstr>Verdana</vt:lpstr>
      <vt:lpstr>Wingdings</vt:lpstr>
      <vt:lpstr>ヒラギノ角ゴ Pro W3</vt:lpstr>
      <vt:lpstr>1_AM Curriculum</vt:lpstr>
      <vt:lpstr>Land Development and Access</vt:lpstr>
      <vt:lpstr>Learning Objectives</vt:lpstr>
      <vt:lpstr>Land Use and Transportation</vt:lpstr>
      <vt:lpstr>Transportation &amp; Land Use Cycle</vt:lpstr>
      <vt:lpstr>NCHRP Report 121 (1971)</vt:lpstr>
      <vt:lpstr>Land Division and Access </vt:lpstr>
      <vt:lpstr>Land Division and Access Problems</vt:lpstr>
      <vt:lpstr>Narrow Lots on Strategic Highway</vt:lpstr>
      <vt:lpstr>Flag lots on State Highway</vt:lpstr>
      <vt:lpstr>Land Use Plans and Zoning</vt:lpstr>
      <vt:lpstr>Discontinuous Local Networks</vt:lpstr>
      <vt:lpstr>Interchange Areas</vt:lpstr>
      <vt:lpstr>PowerPoint Presentation</vt:lpstr>
      <vt:lpstr>PowerPoint Presentation</vt:lpstr>
      <vt:lpstr>Access Management Policies</vt:lpstr>
      <vt:lpstr>Activity Center Strategies</vt:lpstr>
      <vt:lpstr>Access, Connectivity &amp; Congestion</vt:lpstr>
      <vt:lpstr>Activity Center Strategies</vt:lpstr>
      <vt:lpstr>PowerPoint Presentation</vt:lpstr>
      <vt:lpstr>AM and Land Use Context</vt:lpstr>
      <vt:lpstr>Access and the Multimodal Environment</vt:lpstr>
      <vt:lpstr>City of Charlotte, NC TOD Districts</vt:lpstr>
      <vt:lpstr>Control Lot Splits</vt:lpstr>
      <vt:lpstr>Lot Split Regulations</vt:lpstr>
      <vt:lpstr>Joint and Cross Access</vt:lpstr>
      <vt:lpstr>Require Side Street Access</vt:lpstr>
      <vt:lpstr>Cross Access Regulations</vt:lpstr>
      <vt:lpstr>Two Adjacent Shopping Centers</vt:lpstr>
      <vt:lpstr>Shared Access and Signage</vt:lpstr>
      <vt:lpstr>Interparcel Circulation</vt:lpstr>
      <vt:lpstr>Shared Service Drive</vt:lpstr>
      <vt:lpstr>Unified Access and Circulation</vt:lpstr>
      <vt:lpstr>Side Street Access</vt:lpstr>
      <vt:lpstr>Pedestrian and Transit Access </vt:lpstr>
      <vt:lpstr>Driveways are for pedestrians too!</vt:lpstr>
      <vt:lpstr>Pedestrian Access and Building Line</vt:lpstr>
      <vt:lpstr>Pedestrian Connections</vt:lpstr>
      <vt:lpstr>Bus Transit and Access Management</vt:lpstr>
      <vt:lpstr>City of Charlotte, NC TOD Districts</vt:lpstr>
      <vt:lpstr>Bike/Ped Access</vt:lpstr>
      <vt:lpstr>Corridor Access  Management Strategies</vt:lpstr>
      <vt:lpstr>Decision Tree for Driveway Closures</vt:lpstr>
      <vt:lpstr>U.S. Highway 183, Vine Street Corridor Master Plan</vt:lpstr>
      <vt:lpstr>Corridor Access Management Concepts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DiMercurio, Kyrstin</dc:creator>
  <cp:lastModifiedBy>Tia Boyd</cp:lastModifiedBy>
  <cp:revision>98</cp:revision>
  <dcterms:created xsi:type="dcterms:W3CDTF">2019-11-06T18:18:56Z</dcterms:created>
  <dcterms:modified xsi:type="dcterms:W3CDTF">2024-03-08T19:12:19Z</dcterms:modified>
</cp:coreProperties>
</file>