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Lst>
  <p:notesMasterIdLst>
    <p:notesMasterId r:id="rId50"/>
  </p:notesMasterIdLst>
  <p:handoutMasterIdLst>
    <p:handoutMasterId r:id="rId51"/>
  </p:handoutMasterIdLst>
  <p:sldIdLst>
    <p:sldId id="264" r:id="rId2"/>
    <p:sldId id="271" r:id="rId3"/>
    <p:sldId id="486" r:id="rId4"/>
    <p:sldId id="511" r:id="rId5"/>
    <p:sldId id="2411" r:id="rId6"/>
    <p:sldId id="290" r:id="rId7"/>
    <p:sldId id="334" r:id="rId8"/>
    <p:sldId id="291" r:id="rId9"/>
    <p:sldId id="292" r:id="rId10"/>
    <p:sldId id="293" r:id="rId11"/>
    <p:sldId id="2401" r:id="rId12"/>
    <p:sldId id="2404" r:id="rId13"/>
    <p:sldId id="657" r:id="rId14"/>
    <p:sldId id="661" r:id="rId15"/>
    <p:sldId id="2402" r:id="rId16"/>
    <p:sldId id="892" r:id="rId17"/>
    <p:sldId id="2399" r:id="rId18"/>
    <p:sldId id="298" r:id="rId19"/>
    <p:sldId id="299" r:id="rId20"/>
    <p:sldId id="300" r:id="rId21"/>
    <p:sldId id="301" r:id="rId22"/>
    <p:sldId id="302" r:id="rId23"/>
    <p:sldId id="303" r:id="rId24"/>
    <p:sldId id="304" r:id="rId25"/>
    <p:sldId id="688" r:id="rId26"/>
    <p:sldId id="2405" r:id="rId27"/>
    <p:sldId id="294" r:id="rId28"/>
    <p:sldId id="673" r:id="rId29"/>
    <p:sldId id="689" r:id="rId30"/>
    <p:sldId id="2412" r:id="rId31"/>
    <p:sldId id="501" r:id="rId32"/>
    <p:sldId id="350" r:id="rId33"/>
    <p:sldId id="2406" r:id="rId34"/>
    <p:sldId id="305" r:id="rId35"/>
    <p:sldId id="2380" r:id="rId36"/>
    <p:sldId id="307" r:id="rId37"/>
    <p:sldId id="308" r:id="rId38"/>
    <p:sldId id="309" r:id="rId39"/>
    <p:sldId id="2407" r:id="rId40"/>
    <p:sldId id="2403" r:id="rId41"/>
    <p:sldId id="2410" r:id="rId42"/>
    <p:sldId id="458" r:id="rId43"/>
    <p:sldId id="2408" r:id="rId44"/>
    <p:sldId id="2409" r:id="rId45"/>
    <p:sldId id="591" r:id="rId46"/>
    <p:sldId id="295" r:id="rId47"/>
    <p:sldId id="574" r:id="rId48"/>
    <p:sldId id="567" r:id="rId4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47"/>
    <a:srgbClr val="ECEAD1"/>
    <a:srgbClr val="CFC493"/>
    <a:srgbClr val="466069"/>
    <a:srgbClr val="7E9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343195-5EDD-4CCF-A9BE-136B919866E1}" v="17" dt="2024-01-23T17:22:42.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2673"/>
    <p:restoredTop sz="78563" autoAdjust="0"/>
  </p:normalViewPr>
  <p:slideViewPr>
    <p:cSldViewPr snapToGrid="0" snapToObjects="1">
      <p:cViewPr varScale="1">
        <p:scale>
          <a:sx n="109" d="100"/>
          <a:sy n="109" d="100"/>
        </p:scale>
        <p:origin x="1134" y="102"/>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1"/>
                </a:solidFill>
              </a:rPr>
              <a:t>Reported Post-Project Sales </a:t>
            </a:r>
          </a:p>
        </c:rich>
      </c:tx>
      <c:layout>
        <c:manualLayout>
          <c:xMode val="edge"/>
          <c:yMode val="edge"/>
          <c:x val="0.24903116797900263"/>
          <c:y val="9.062499999999999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69-449B-9564-1126CB1DBBC6}"/>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4F3F-4773-B80E-3B06F27D6A8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E69-449B-9564-1126CB1DBBC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E69-449B-9564-1126CB1DBBC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Increased</c:v>
                </c:pt>
                <c:pt idx="1">
                  <c:v>Same</c:v>
                </c:pt>
                <c:pt idx="2">
                  <c:v>Decreased</c:v>
                </c:pt>
                <c:pt idx="3">
                  <c:v>Uncertain/No Response</c:v>
                </c:pt>
              </c:strCache>
            </c:strRef>
          </c:cat>
          <c:val>
            <c:numRef>
              <c:f>Sheet1!$B$2:$B$5</c:f>
              <c:numCache>
                <c:formatCode>0%</c:formatCode>
                <c:ptCount val="4"/>
                <c:pt idx="0">
                  <c:v>0.2</c:v>
                </c:pt>
                <c:pt idx="1">
                  <c:v>0.45</c:v>
                </c:pt>
                <c:pt idx="2">
                  <c:v>0.06</c:v>
                </c:pt>
                <c:pt idx="3">
                  <c:v>0.28999999999999998</c:v>
                </c:pt>
              </c:numCache>
            </c:numRef>
          </c:val>
          <c:extLst>
            <c:ext xmlns:c16="http://schemas.microsoft.com/office/drawing/2014/chart" uri="{C3380CC4-5D6E-409C-BE32-E72D297353CC}">
              <c16:uniqueId val="{00000000-4F3F-4773-B80E-3B06F27D6A8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pn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64D6E-D5BE-497F-9904-625F08174AC1}"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E2A1BAC8-DEB2-446D-9FC7-FEBB3745E09F}">
      <dgm:prSet phldrT="[Text]"/>
      <dgm:spPr/>
      <dgm:t>
        <a:bodyPr/>
        <a:lstStyle/>
        <a:p>
          <a:r>
            <a:rPr lang="en-US" altLang="en-US" dirty="0"/>
            <a:t>- Increases roadway capacity 23% to 45%</a:t>
          </a:r>
        </a:p>
        <a:p>
          <a:r>
            <a:rPr lang="en-US" altLang="en-US" dirty="0"/>
            <a:t>- Reduces travel time and delay 40% to 60%</a:t>
          </a:r>
          <a:endParaRPr lang="en-US" dirty="0"/>
        </a:p>
      </dgm:t>
    </dgm:pt>
    <dgm:pt modelId="{9DCD579E-50E3-47A5-816E-9DC5CB84D526}" type="parTrans" cxnId="{8F8443B9-567D-432A-915F-684152AA17B6}">
      <dgm:prSet/>
      <dgm:spPr/>
      <dgm:t>
        <a:bodyPr/>
        <a:lstStyle/>
        <a:p>
          <a:endParaRPr lang="en-US"/>
        </a:p>
      </dgm:t>
    </dgm:pt>
    <dgm:pt modelId="{126CEFCC-6FB9-4FD7-A500-B19133193FEF}" type="sibTrans" cxnId="{8F8443B9-567D-432A-915F-684152AA17B6}">
      <dgm:prSet/>
      <dgm:spPr/>
      <dgm:t>
        <a:bodyPr/>
        <a:lstStyle/>
        <a:p>
          <a:endParaRPr lang="en-US"/>
        </a:p>
      </dgm:t>
    </dgm:pt>
    <dgm:pt modelId="{3486E35B-9A8A-4B67-A1B5-A231B020FEDC}">
      <dgm:prSet phldrT="[Text]"/>
      <dgm:spPr/>
      <dgm:t>
        <a:bodyPr/>
        <a:lstStyle/>
        <a:p>
          <a:pPr eaLnBrk="1" latinLnBrk="0"/>
          <a:r>
            <a:rPr lang="en-US" altLang="en-US" dirty="0"/>
            <a:t>- Increases market area for businesses</a:t>
          </a:r>
        </a:p>
        <a:p>
          <a:pPr eaLnBrk="1" latinLnBrk="0"/>
          <a:r>
            <a:rPr lang="en-US" altLang="en-US" dirty="0"/>
            <a:t>- Improves customer safety and convenience</a:t>
          </a:r>
          <a:endParaRPr lang="en-US" dirty="0"/>
        </a:p>
      </dgm:t>
    </dgm:pt>
    <dgm:pt modelId="{297B9DC9-FC6D-4371-ADDA-33F933B8FABC}" type="parTrans" cxnId="{231F77B9-C24E-4BD6-B0AA-35C2708ECE5F}">
      <dgm:prSet/>
      <dgm:spPr/>
      <dgm:t>
        <a:bodyPr/>
        <a:lstStyle/>
        <a:p>
          <a:endParaRPr lang="en-US"/>
        </a:p>
      </dgm:t>
    </dgm:pt>
    <dgm:pt modelId="{D2F49668-FF72-44C7-A5D8-90368DF9FB9E}" type="sibTrans" cxnId="{231F77B9-C24E-4BD6-B0AA-35C2708ECE5F}">
      <dgm:prSet/>
      <dgm:spPr/>
      <dgm:t>
        <a:bodyPr/>
        <a:lstStyle/>
        <a:p>
          <a:endParaRPr lang="en-US"/>
        </a:p>
      </dgm:t>
    </dgm:pt>
    <dgm:pt modelId="{1061AFAE-A68E-4271-928D-C6C13532439B}">
      <dgm:prSet phldrT="[Text]"/>
      <dgm:spPr/>
      <dgm:t>
        <a:bodyPr/>
        <a:lstStyle/>
        <a:p>
          <a:pPr eaLnBrk="1"/>
          <a:r>
            <a:rPr lang="en-US" altLang="en-US" dirty="0"/>
            <a:t>- More area for landscaping</a:t>
          </a:r>
        </a:p>
        <a:p>
          <a:pPr eaLnBrk="1"/>
          <a:r>
            <a:rPr lang="en-US" altLang="en-US" dirty="0"/>
            <a:t>- More attractive corridors and gateways</a:t>
          </a:r>
          <a:endParaRPr lang="en-US" dirty="0"/>
        </a:p>
      </dgm:t>
    </dgm:pt>
    <dgm:pt modelId="{CC7469A0-68B6-45A4-936C-8AE3A92A73E4}" type="parTrans" cxnId="{1065D206-B5B2-4141-8B3D-FE9E4DFE8656}">
      <dgm:prSet/>
      <dgm:spPr/>
      <dgm:t>
        <a:bodyPr/>
        <a:lstStyle/>
        <a:p>
          <a:endParaRPr lang="en-US"/>
        </a:p>
      </dgm:t>
    </dgm:pt>
    <dgm:pt modelId="{FE2E3D12-5838-4CBB-96BB-87EE036B56DE}" type="sibTrans" cxnId="{1065D206-B5B2-4141-8B3D-FE9E4DFE8656}">
      <dgm:prSet/>
      <dgm:spPr/>
      <dgm:t>
        <a:bodyPr/>
        <a:lstStyle/>
        <a:p>
          <a:endParaRPr lang="en-US"/>
        </a:p>
      </dgm:t>
    </dgm:pt>
    <dgm:pt modelId="{DA3BE124-DC21-489D-B6B1-1DAEB97C1428}">
      <dgm:prSet phldrT="[Text]"/>
      <dgm:spPr/>
      <dgm:t>
        <a:bodyPr/>
        <a:lstStyle/>
        <a:p>
          <a:r>
            <a:rPr lang="en-US" altLang="en-US" dirty="0"/>
            <a:t>- Reduces crashes up to 50%</a:t>
          </a:r>
        </a:p>
        <a:p>
          <a:r>
            <a:rPr lang="en-US" dirty="0"/>
            <a:t>- Improves predictability</a:t>
          </a:r>
        </a:p>
      </dgm:t>
    </dgm:pt>
    <dgm:pt modelId="{0643C1BD-7B72-4100-9573-9DBC04041E59}" type="sibTrans" cxnId="{74BA9D07-80D4-48AF-AB20-3F60D30AA9F1}">
      <dgm:prSet/>
      <dgm:spPr/>
      <dgm:t>
        <a:bodyPr/>
        <a:lstStyle/>
        <a:p>
          <a:endParaRPr lang="en-US"/>
        </a:p>
      </dgm:t>
    </dgm:pt>
    <dgm:pt modelId="{4CAF07FA-09B8-417F-9AF4-E34047BDD399}" type="parTrans" cxnId="{74BA9D07-80D4-48AF-AB20-3F60D30AA9F1}">
      <dgm:prSet/>
      <dgm:spPr/>
      <dgm:t>
        <a:bodyPr/>
        <a:lstStyle/>
        <a:p>
          <a:endParaRPr lang="en-US"/>
        </a:p>
      </dgm:t>
    </dgm:pt>
    <dgm:pt modelId="{BEE87A2B-8674-4AE5-A9A1-614DA03C95D6}" type="pres">
      <dgm:prSet presAssocID="{1E464D6E-D5BE-497F-9904-625F08174AC1}" presName="linear" presStyleCnt="0">
        <dgm:presLayoutVars>
          <dgm:dir/>
          <dgm:resizeHandles val="exact"/>
        </dgm:presLayoutVars>
      </dgm:prSet>
      <dgm:spPr/>
    </dgm:pt>
    <dgm:pt modelId="{57303C7A-9D6A-47EB-9D72-68BC60E57410}" type="pres">
      <dgm:prSet presAssocID="{DA3BE124-DC21-489D-B6B1-1DAEB97C1428}" presName="comp" presStyleCnt="0"/>
      <dgm:spPr/>
    </dgm:pt>
    <dgm:pt modelId="{C374E1DD-CAFC-4F54-91BB-27CB5AA6A24D}" type="pres">
      <dgm:prSet presAssocID="{DA3BE124-DC21-489D-B6B1-1DAEB97C1428}" presName="box" presStyleLbl="node1" presStyleIdx="0" presStyleCnt="4"/>
      <dgm:spPr/>
    </dgm:pt>
    <dgm:pt modelId="{84FBC316-76CF-4550-A105-71CDE872F4EA}" type="pres">
      <dgm:prSet presAssocID="{DA3BE124-DC21-489D-B6B1-1DAEB97C1428}" presName="img" presStyleLbl="fgImgPlace1" presStyleIdx="0" presStyleCnt="4" custScaleX="8568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dgm:spPr>
    </dgm:pt>
    <dgm:pt modelId="{4B6FB6A2-F3D8-4403-A40F-D549FEFA1F09}" type="pres">
      <dgm:prSet presAssocID="{DA3BE124-DC21-489D-B6B1-1DAEB97C1428}" presName="text" presStyleLbl="node1" presStyleIdx="0" presStyleCnt="4">
        <dgm:presLayoutVars>
          <dgm:bulletEnabled val="1"/>
        </dgm:presLayoutVars>
      </dgm:prSet>
      <dgm:spPr/>
    </dgm:pt>
    <dgm:pt modelId="{1AB7CBB2-F4F9-41C7-B678-F10B903E0415}" type="pres">
      <dgm:prSet presAssocID="{0643C1BD-7B72-4100-9573-9DBC04041E59}" presName="spacer" presStyleCnt="0"/>
      <dgm:spPr/>
    </dgm:pt>
    <dgm:pt modelId="{DF76C19A-05FE-42DA-A6A3-1D804590AD05}" type="pres">
      <dgm:prSet presAssocID="{E2A1BAC8-DEB2-446D-9FC7-FEBB3745E09F}" presName="comp" presStyleCnt="0"/>
      <dgm:spPr/>
    </dgm:pt>
    <dgm:pt modelId="{F085C6E1-D648-4113-9866-CE0074170ECE}" type="pres">
      <dgm:prSet presAssocID="{E2A1BAC8-DEB2-446D-9FC7-FEBB3745E09F}" presName="box" presStyleLbl="node1" presStyleIdx="1" presStyleCnt="4"/>
      <dgm:spPr/>
    </dgm:pt>
    <dgm:pt modelId="{B79B8609-2993-47BA-93FD-17682ACA34F1}" type="pres">
      <dgm:prSet presAssocID="{E2A1BAC8-DEB2-446D-9FC7-FEBB3745E09F}" presName="img" presStyleLbl="fgImgPlace1" presStyleIdx="1" presStyleCnt="4" custScaleX="8568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pt>
    <dgm:pt modelId="{C94F266B-24B4-46F8-A1E2-55EDE7EB4D64}" type="pres">
      <dgm:prSet presAssocID="{E2A1BAC8-DEB2-446D-9FC7-FEBB3745E09F}" presName="text" presStyleLbl="node1" presStyleIdx="1" presStyleCnt="4">
        <dgm:presLayoutVars>
          <dgm:bulletEnabled val="1"/>
        </dgm:presLayoutVars>
      </dgm:prSet>
      <dgm:spPr/>
    </dgm:pt>
    <dgm:pt modelId="{304FADF6-451F-4B50-AF22-D2B8DB345EEF}" type="pres">
      <dgm:prSet presAssocID="{126CEFCC-6FB9-4FD7-A500-B19133193FEF}" presName="spacer" presStyleCnt="0"/>
      <dgm:spPr/>
    </dgm:pt>
    <dgm:pt modelId="{AF96CA81-7689-4607-A5A4-9F9EEF279BE9}" type="pres">
      <dgm:prSet presAssocID="{3486E35B-9A8A-4B67-A1B5-A231B020FEDC}" presName="comp" presStyleCnt="0"/>
      <dgm:spPr/>
    </dgm:pt>
    <dgm:pt modelId="{AF432518-41DB-4ABD-A113-331A0E6E70DC}" type="pres">
      <dgm:prSet presAssocID="{3486E35B-9A8A-4B67-A1B5-A231B020FEDC}" presName="box" presStyleLbl="node1" presStyleIdx="2" presStyleCnt="4"/>
      <dgm:spPr/>
    </dgm:pt>
    <dgm:pt modelId="{6497ACD9-2AF4-4A0C-9570-69CD9D66A4F1}" type="pres">
      <dgm:prSet presAssocID="{3486E35B-9A8A-4B67-A1B5-A231B020FEDC}" presName="img" presStyleLbl="fgImgPlace1" presStyleIdx="2" presStyleCnt="4" custScaleX="8139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2000" b="-22000"/>
          </a:stretch>
        </a:blipFill>
      </dgm:spPr>
    </dgm:pt>
    <dgm:pt modelId="{CAEA44F3-EED6-42F7-B193-9209C660E6A9}" type="pres">
      <dgm:prSet presAssocID="{3486E35B-9A8A-4B67-A1B5-A231B020FEDC}" presName="text" presStyleLbl="node1" presStyleIdx="2" presStyleCnt="4">
        <dgm:presLayoutVars>
          <dgm:bulletEnabled val="1"/>
        </dgm:presLayoutVars>
      </dgm:prSet>
      <dgm:spPr/>
    </dgm:pt>
    <dgm:pt modelId="{21ECFC52-64B2-49A0-96AC-A1318CC6140D}" type="pres">
      <dgm:prSet presAssocID="{D2F49668-FF72-44C7-A5D8-90368DF9FB9E}" presName="spacer" presStyleCnt="0"/>
      <dgm:spPr/>
    </dgm:pt>
    <dgm:pt modelId="{004E6C27-500C-47D9-B2F1-7ACD73CBF841}" type="pres">
      <dgm:prSet presAssocID="{1061AFAE-A68E-4271-928D-C6C13532439B}" presName="comp" presStyleCnt="0"/>
      <dgm:spPr/>
    </dgm:pt>
    <dgm:pt modelId="{98315961-B9A0-49E1-9393-A2CDA2D33724}" type="pres">
      <dgm:prSet presAssocID="{1061AFAE-A68E-4271-928D-C6C13532439B}" presName="box" presStyleLbl="node1" presStyleIdx="3" presStyleCnt="4"/>
      <dgm:spPr/>
    </dgm:pt>
    <dgm:pt modelId="{61DD7F4B-CD0B-48FB-AF6F-FBFD5A82D2E3}" type="pres">
      <dgm:prSet presAssocID="{1061AFAE-A68E-4271-928D-C6C13532439B}" presName="img" presStyleLbl="fgImgPlace1" presStyleIdx="3" presStyleCnt="4" custScaleX="79972"/>
      <dgm:spPr>
        <a:blipFill rotWithShape="1">
          <a:blip xmlns:r="http://schemas.openxmlformats.org/officeDocument/2006/relationships" r:embed="rId4"/>
          <a:stretch>
            <a:fillRect/>
          </a:stretch>
        </a:blipFill>
      </dgm:spPr>
    </dgm:pt>
    <dgm:pt modelId="{70DEAC05-9753-4F8C-9BAD-EFAE208BF82B}" type="pres">
      <dgm:prSet presAssocID="{1061AFAE-A68E-4271-928D-C6C13532439B}" presName="text" presStyleLbl="node1" presStyleIdx="3" presStyleCnt="4">
        <dgm:presLayoutVars>
          <dgm:bulletEnabled val="1"/>
        </dgm:presLayoutVars>
      </dgm:prSet>
      <dgm:spPr/>
    </dgm:pt>
  </dgm:ptLst>
  <dgm:cxnLst>
    <dgm:cxn modelId="{1065D206-B5B2-4141-8B3D-FE9E4DFE8656}" srcId="{1E464D6E-D5BE-497F-9904-625F08174AC1}" destId="{1061AFAE-A68E-4271-928D-C6C13532439B}" srcOrd="3" destOrd="0" parTransId="{CC7469A0-68B6-45A4-936C-8AE3A92A73E4}" sibTransId="{FE2E3D12-5838-4CBB-96BB-87EE036B56DE}"/>
    <dgm:cxn modelId="{74BA9D07-80D4-48AF-AB20-3F60D30AA9F1}" srcId="{1E464D6E-D5BE-497F-9904-625F08174AC1}" destId="{DA3BE124-DC21-489D-B6B1-1DAEB97C1428}" srcOrd="0" destOrd="0" parTransId="{4CAF07FA-09B8-417F-9AF4-E34047BDD399}" sibTransId="{0643C1BD-7B72-4100-9573-9DBC04041E59}"/>
    <dgm:cxn modelId="{C2799410-6EAC-48B2-B1A7-103FBE1FC0CF}" type="presOf" srcId="{DA3BE124-DC21-489D-B6B1-1DAEB97C1428}" destId="{C374E1DD-CAFC-4F54-91BB-27CB5AA6A24D}" srcOrd="0" destOrd="0" presId="urn:microsoft.com/office/officeart/2005/8/layout/vList4"/>
    <dgm:cxn modelId="{D839A320-5D86-498E-B3A6-9273D4DDCFC0}" type="presOf" srcId="{1061AFAE-A68E-4271-928D-C6C13532439B}" destId="{98315961-B9A0-49E1-9393-A2CDA2D33724}" srcOrd="0" destOrd="0" presId="urn:microsoft.com/office/officeart/2005/8/layout/vList4"/>
    <dgm:cxn modelId="{7B103C6F-993B-4D42-B36C-C3DA46010ED2}" type="presOf" srcId="{1E464D6E-D5BE-497F-9904-625F08174AC1}" destId="{BEE87A2B-8674-4AE5-A9A1-614DA03C95D6}" srcOrd="0" destOrd="0" presId="urn:microsoft.com/office/officeart/2005/8/layout/vList4"/>
    <dgm:cxn modelId="{BA018185-8C0F-45BB-A2BE-10A2D85BFB18}" type="presOf" srcId="{E2A1BAC8-DEB2-446D-9FC7-FEBB3745E09F}" destId="{F085C6E1-D648-4113-9866-CE0074170ECE}" srcOrd="0" destOrd="0" presId="urn:microsoft.com/office/officeart/2005/8/layout/vList4"/>
    <dgm:cxn modelId="{2A5CC98B-C29E-4622-BB05-8933A380355C}" type="presOf" srcId="{3486E35B-9A8A-4B67-A1B5-A231B020FEDC}" destId="{AF432518-41DB-4ABD-A113-331A0E6E70DC}" srcOrd="0" destOrd="0" presId="urn:microsoft.com/office/officeart/2005/8/layout/vList4"/>
    <dgm:cxn modelId="{7AAB559C-F978-4D3B-B10D-843DD339EAFE}" type="presOf" srcId="{3486E35B-9A8A-4B67-A1B5-A231B020FEDC}" destId="{CAEA44F3-EED6-42F7-B193-9209C660E6A9}" srcOrd="1" destOrd="0" presId="urn:microsoft.com/office/officeart/2005/8/layout/vList4"/>
    <dgm:cxn modelId="{8957A4B2-0F2E-40FF-B5D0-8D9CD88EA0C5}" type="presOf" srcId="{1061AFAE-A68E-4271-928D-C6C13532439B}" destId="{70DEAC05-9753-4F8C-9BAD-EFAE208BF82B}" srcOrd="1" destOrd="0" presId="urn:microsoft.com/office/officeart/2005/8/layout/vList4"/>
    <dgm:cxn modelId="{8F8443B9-567D-432A-915F-684152AA17B6}" srcId="{1E464D6E-D5BE-497F-9904-625F08174AC1}" destId="{E2A1BAC8-DEB2-446D-9FC7-FEBB3745E09F}" srcOrd="1" destOrd="0" parTransId="{9DCD579E-50E3-47A5-816E-9DC5CB84D526}" sibTransId="{126CEFCC-6FB9-4FD7-A500-B19133193FEF}"/>
    <dgm:cxn modelId="{231F77B9-C24E-4BD6-B0AA-35C2708ECE5F}" srcId="{1E464D6E-D5BE-497F-9904-625F08174AC1}" destId="{3486E35B-9A8A-4B67-A1B5-A231B020FEDC}" srcOrd="2" destOrd="0" parTransId="{297B9DC9-FC6D-4371-ADDA-33F933B8FABC}" sibTransId="{D2F49668-FF72-44C7-A5D8-90368DF9FB9E}"/>
    <dgm:cxn modelId="{951B19C9-8BF8-4B0A-8DDC-3042363341C1}" type="presOf" srcId="{E2A1BAC8-DEB2-446D-9FC7-FEBB3745E09F}" destId="{C94F266B-24B4-46F8-A1E2-55EDE7EB4D64}" srcOrd="1" destOrd="0" presId="urn:microsoft.com/office/officeart/2005/8/layout/vList4"/>
    <dgm:cxn modelId="{3361C1F0-1C68-40FA-B690-A9562D2104AD}" type="presOf" srcId="{DA3BE124-DC21-489D-B6B1-1DAEB97C1428}" destId="{4B6FB6A2-F3D8-4403-A40F-D549FEFA1F09}" srcOrd="1" destOrd="0" presId="urn:microsoft.com/office/officeart/2005/8/layout/vList4"/>
    <dgm:cxn modelId="{B5A9E0CE-26FC-4D35-B98F-14F6BBC76A19}" type="presParOf" srcId="{BEE87A2B-8674-4AE5-A9A1-614DA03C95D6}" destId="{57303C7A-9D6A-47EB-9D72-68BC60E57410}" srcOrd="0" destOrd="0" presId="urn:microsoft.com/office/officeart/2005/8/layout/vList4"/>
    <dgm:cxn modelId="{7CE80ED6-6713-4B29-9A73-EE72CBE0A60C}" type="presParOf" srcId="{57303C7A-9D6A-47EB-9D72-68BC60E57410}" destId="{C374E1DD-CAFC-4F54-91BB-27CB5AA6A24D}" srcOrd="0" destOrd="0" presId="urn:microsoft.com/office/officeart/2005/8/layout/vList4"/>
    <dgm:cxn modelId="{D30124AE-1A49-4358-84CC-A40D70860E56}" type="presParOf" srcId="{57303C7A-9D6A-47EB-9D72-68BC60E57410}" destId="{84FBC316-76CF-4550-A105-71CDE872F4EA}" srcOrd="1" destOrd="0" presId="urn:microsoft.com/office/officeart/2005/8/layout/vList4"/>
    <dgm:cxn modelId="{C76A39E3-CAA2-4774-A486-14B4C085218F}" type="presParOf" srcId="{57303C7A-9D6A-47EB-9D72-68BC60E57410}" destId="{4B6FB6A2-F3D8-4403-A40F-D549FEFA1F09}" srcOrd="2" destOrd="0" presId="urn:microsoft.com/office/officeart/2005/8/layout/vList4"/>
    <dgm:cxn modelId="{6B76AB6A-A618-40F2-9541-DE817D14B3AD}" type="presParOf" srcId="{BEE87A2B-8674-4AE5-A9A1-614DA03C95D6}" destId="{1AB7CBB2-F4F9-41C7-B678-F10B903E0415}" srcOrd="1" destOrd="0" presId="urn:microsoft.com/office/officeart/2005/8/layout/vList4"/>
    <dgm:cxn modelId="{A50DB990-0C2D-4CC4-8EA3-DB377A6F9A57}" type="presParOf" srcId="{BEE87A2B-8674-4AE5-A9A1-614DA03C95D6}" destId="{DF76C19A-05FE-42DA-A6A3-1D804590AD05}" srcOrd="2" destOrd="0" presId="urn:microsoft.com/office/officeart/2005/8/layout/vList4"/>
    <dgm:cxn modelId="{ED479243-D831-4891-90A2-D0D0038AA02D}" type="presParOf" srcId="{DF76C19A-05FE-42DA-A6A3-1D804590AD05}" destId="{F085C6E1-D648-4113-9866-CE0074170ECE}" srcOrd="0" destOrd="0" presId="urn:microsoft.com/office/officeart/2005/8/layout/vList4"/>
    <dgm:cxn modelId="{636508D7-E556-43B9-85A2-43BF3FD902C0}" type="presParOf" srcId="{DF76C19A-05FE-42DA-A6A3-1D804590AD05}" destId="{B79B8609-2993-47BA-93FD-17682ACA34F1}" srcOrd="1" destOrd="0" presId="urn:microsoft.com/office/officeart/2005/8/layout/vList4"/>
    <dgm:cxn modelId="{91DECAEC-66DA-4312-8CFC-35A41B886385}" type="presParOf" srcId="{DF76C19A-05FE-42DA-A6A3-1D804590AD05}" destId="{C94F266B-24B4-46F8-A1E2-55EDE7EB4D64}" srcOrd="2" destOrd="0" presId="urn:microsoft.com/office/officeart/2005/8/layout/vList4"/>
    <dgm:cxn modelId="{A38201AE-53C1-4556-BA85-93FF4B12531F}" type="presParOf" srcId="{BEE87A2B-8674-4AE5-A9A1-614DA03C95D6}" destId="{304FADF6-451F-4B50-AF22-D2B8DB345EEF}" srcOrd="3" destOrd="0" presId="urn:microsoft.com/office/officeart/2005/8/layout/vList4"/>
    <dgm:cxn modelId="{BB480B22-0276-4D45-B7F1-3F044714A6D6}" type="presParOf" srcId="{BEE87A2B-8674-4AE5-A9A1-614DA03C95D6}" destId="{AF96CA81-7689-4607-A5A4-9F9EEF279BE9}" srcOrd="4" destOrd="0" presId="urn:microsoft.com/office/officeart/2005/8/layout/vList4"/>
    <dgm:cxn modelId="{043630C3-6997-439D-B8EF-A567039EAB7C}" type="presParOf" srcId="{AF96CA81-7689-4607-A5A4-9F9EEF279BE9}" destId="{AF432518-41DB-4ABD-A113-331A0E6E70DC}" srcOrd="0" destOrd="0" presId="urn:microsoft.com/office/officeart/2005/8/layout/vList4"/>
    <dgm:cxn modelId="{F3335A2D-01F5-4F8B-851D-5161DADA7A45}" type="presParOf" srcId="{AF96CA81-7689-4607-A5A4-9F9EEF279BE9}" destId="{6497ACD9-2AF4-4A0C-9570-69CD9D66A4F1}" srcOrd="1" destOrd="0" presId="urn:microsoft.com/office/officeart/2005/8/layout/vList4"/>
    <dgm:cxn modelId="{33288A63-0DA3-43F7-B47D-4D24AA926E2E}" type="presParOf" srcId="{AF96CA81-7689-4607-A5A4-9F9EEF279BE9}" destId="{CAEA44F3-EED6-42F7-B193-9209C660E6A9}" srcOrd="2" destOrd="0" presId="urn:microsoft.com/office/officeart/2005/8/layout/vList4"/>
    <dgm:cxn modelId="{D440BF14-6640-4852-AF70-5F23B2671D35}" type="presParOf" srcId="{BEE87A2B-8674-4AE5-A9A1-614DA03C95D6}" destId="{21ECFC52-64B2-49A0-96AC-A1318CC6140D}" srcOrd="5" destOrd="0" presId="urn:microsoft.com/office/officeart/2005/8/layout/vList4"/>
    <dgm:cxn modelId="{B5D7D823-0127-4D9A-B4E4-BF17AE2D4063}" type="presParOf" srcId="{BEE87A2B-8674-4AE5-A9A1-614DA03C95D6}" destId="{004E6C27-500C-47D9-B2F1-7ACD73CBF841}" srcOrd="6" destOrd="0" presId="urn:microsoft.com/office/officeart/2005/8/layout/vList4"/>
    <dgm:cxn modelId="{23BDD58F-92B3-41EC-9B57-AC78C88015EE}" type="presParOf" srcId="{004E6C27-500C-47D9-B2F1-7ACD73CBF841}" destId="{98315961-B9A0-49E1-9393-A2CDA2D33724}" srcOrd="0" destOrd="0" presId="urn:microsoft.com/office/officeart/2005/8/layout/vList4"/>
    <dgm:cxn modelId="{4BAC385D-6BBD-4A5A-93C4-64293E20FFC4}" type="presParOf" srcId="{004E6C27-500C-47D9-B2F1-7ACD73CBF841}" destId="{61DD7F4B-CD0B-48FB-AF6F-FBFD5A82D2E3}" srcOrd="1" destOrd="0" presId="urn:microsoft.com/office/officeart/2005/8/layout/vList4"/>
    <dgm:cxn modelId="{3F0EC878-C477-4AF3-B987-F3E12CF8080D}" type="presParOf" srcId="{004E6C27-500C-47D9-B2F1-7ACD73CBF841}" destId="{70DEAC05-9753-4F8C-9BAD-EFAE208BF82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7E97A8-11D4-41B4-8BEE-5328382A808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A4212EC-D800-4570-B34C-F44BB84D2C97}">
      <dgm:prSet/>
      <dgm:spPr/>
      <dgm:t>
        <a:bodyPr/>
        <a:lstStyle/>
        <a:p>
          <a:r>
            <a:rPr lang="en-US" dirty="0"/>
            <a:t>Median Type</a:t>
          </a:r>
        </a:p>
      </dgm:t>
    </dgm:pt>
    <dgm:pt modelId="{A5BB785F-1717-462F-A41D-1182A57B3F68}" type="parTrans" cxnId="{A3F48D13-5D47-412C-BCC5-B4CBD046C659}">
      <dgm:prSet/>
      <dgm:spPr/>
      <dgm:t>
        <a:bodyPr/>
        <a:lstStyle/>
        <a:p>
          <a:endParaRPr lang="en-US"/>
        </a:p>
      </dgm:t>
    </dgm:pt>
    <dgm:pt modelId="{14097642-D4FE-4F33-A2BF-1BBF1F54A62E}" type="sibTrans" cxnId="{A3F48D13-5D47-412C-BCC5-B4CBD046C659}">
      <dgm:prSet/>
      <dgm:spPr/>
      <dgm:t>
        <a:bodyPr/>
        <a:lstStyle/>
        <a:p>
          <a:endParaRPr lang="en-US"/>
        </a:p>
      </dgm:t>
    </dgm:pt>
    <dgm:pt modelId="{50EECF9B-FF70-44CC-AB37-F393A4F19142}">
      <dgm:prSet/>
      <dgm:spPr/>
      <dgm:t>
        <a:bodyPr/>
        <a:lstStyle/>
        <a:p>
          <a:r>
            <a:rPr lang="en-US" dirty="0"/>
            <a:t>Estimated crash reduction of providing a median versus undivided or TWLTL</a:t>
          </a:r>
        </a:p>
      </dgm:t>
    </dgm:pt>
    <dgm:pt modelId="{8B516D0F-D2FB-47DB-B390-A6F4CE991D60}" type="parTrans" cxnId="{ACF3A6E9-5BA7-4813-AE36-44D27DE554F6}">
      <dgm:prSet/>
      <dgm:spPr/>
      <dgm:t>
        <a:bodyPr/>
        <a:lstStyle/>
        <a:p>
          <a:endParaRPr lang="en-US"/>
        </a:p>
      </dgm:t>
    </dgm:pt>
    <dgm:pt modelId="{998ECBEC-4868-4646-9A1C-58434F594F64}" type="sibTrans" cxnId="{ACF3A6E9-5BA7-4813-AE36-44D27DE554F6}">
      <dgm:prSet/>
      <dgm:spPr/>
      <dgm:t>
        <a:bodyPr/>
        <a:lstStyle/>
        <a:p>
          <a:endParaRPr lang="en-US"/>
        </a:p>
      </dgm:t>
    </dgm:pt>
    <dgm:pt modelId="{EE37A459-AA12-427C-A5CD-85625CBD1FA6}">
      <dgm:prSet/>
      <dgm:spPr/>
      <dgm:t>
        <a:bodyPr/>
        <a:lstStyle/>
        <a:p>
          <a:r>
            <a:rPr lang="en-US" dirty="0"/>
            <a:t>Right-turn Lanes</a:t>
          </a:r>
        </a:p>
      </dgm:t>
    </dgm:pt>
    <dgm:pt modelId="{82A857EF-6D48-4A6E-8089-ED06CBA6225F}" type="parTrans" cxnId="{35D0F2C1-EC76-467A-A83C-3A222F55A689}">
      <dgm:prSet/>
      <dgm:spPr/>
      <dgm:t>
        <a:bodyPr/>
        <a:lstStyle/>
        <a:p>
          <a:endParaRPr lang="en-US"/>
        </a:p>
      </dgm:t>
    </dgm:pt>
    <dgm:pt modelId="{37A43D15-3892-467C-8F60-278197E11A26}" type="sibTrans" cxnId="{35D0F2C1-EC76-467A-A83C-3A222F55A689}">
      <dgm:prSet/>
      <dgm:spPr/>
      <dgm:t>
        <a:bodyPr/>
        <a:lstStyle/>
        <a:p>
          <a:endParaRPr lang="en-US"/>
        </a:p>
      </dgm:t>
    </dgm:pt>
    <dgm:pt modelId="{483AB310-2031-469D-A8F4-ABB295D7D515}">
      <dgm:prSet/>
      <dgm:spPr/>
      <dgm:t>
        <a:bodyPr/>
        <a:lstStyle/>
        <a:p>
          <a:r>
            <a:rPr lang="en-US" dirty="0"/>
            <a:t>Estimated crash reduction of providing right turn lanes at three-leg and four-leg intersections</a:t>
          </a:r>
        </a:p>
      </dgm:t>
    </dgm:pt>
    <dgm:pt modelId="{041F43C2-C065-4EB1-B111-02185E1544CF}" type="parTrans" cxnId="{04826F01-0FA4-44C9-9B8A-1FD772810E04}">
      <dgm:prSet/>
      <dgm:spPr/>
      <dgm:t>
        <a:bodyPr/>
        <a:lstStyle/>
        <a:p>
          <a:endParaRPr lang="en-US"/>
        </a:p>
      </dgm:t>
    </dgm:pt>
    <dgm:pt modelId="{E8762703-8545-4135-A36F-D884FAB631A8}" type="sibTrans" cxnId="{04826F01-0FA4-44C9-9B8A-1FD772810E04}">
      <dgm:prSet/>
      <dgm:spPr/>
      <dgm:t>
        <a:bodyPr/>
        <a:lstStyle/>
        <a:p>
          <a:endParaRPr lang="en-US"/>
        </a:p>
      </dgm:t>
    </dgm:pt>
    <dgm:pt modelId="{A13119B7-BF8D-4DA3-8E68-0336E00A6F68}">
      <dgm:prSet/>
      <dgm:spPr/>
      <dgm:t>
        <a:bodyPr/>
        <a:lstStyle/>
        <a:p>
          <a:r>
            <a:rPr lang="en-US" dirty="0"/>
            <a:t>Left-turn Lanes </a:t>
          </a:r>
        </a:p>
      </dgm:t>
    </dgm:pt>
    <dgm:pt modelId="{99916936-A332-46E5-AAB2-D768796FCFAD}" type="parTrans" cxnId="{8F23C161-54AF-4CD3-9EC0-9A48994DCE18}">
      <dgm:prSet/>
      <dgm:spPr/>
      <dgm:t>
        <a:bodyPr/>
        <a:lstStyle/>
        <a:p>
          <a:endParaRPr lang="en-US"/>
        </a:p>
      </dgm:t>
    </dgm:pt>
    <dgm:pt modelId="{83A68835-1A67-41FC-8D30-9D8CBF6456BC}" type="sibTrans" cxnId="{8F23C161-54AF-4CD3-9EC0-9A48994DCE18}">
      <dgm:prSet/>
      <dgm:spPr/>
      <dgm:t>
        <a:bodyPr/>
        <a:lstStyle/>
        <a:p>
          <a:endParaRPr lang="en-US"/>
        </a:p>
      </dgm:t>
    </dgm:pt>
    <dgm:pt modelId="{EE014895-93AF-4E4A-83ED-30D5D33CD954}">
      <dgm:prSet/>
      <dgm:spPr/>
      <dgm:t>
        <a:bodyPr/>
        <a:lstStyle/>
        <a:p>
          <a:r>
            <a:rPr lang="en-US" dirty="0"/>
            <a:t>Estimated crash reduction from providing left-turn lanes at three-leg and four-leg intersections</a:t>
          </a:r>
        </a:p>
      </dgm:t>
    </dgm:pt>
    <dgm:pt modelId="{0D728EE3-75B5-418B-9237-4FD016E6C9CC}" type="parTrans" cxnId="{6F7B47AF-3078-493F-9F29-28330F208BE6}">
      <dgm:prSet/>
      <dgm:spPr/>
      <dgm:t>
        <a:bodyPr/>
        <a:lstStyle/>
        <a:p>
          <a:endParaRPr lang="en-US"/>
        </a:p>
      </dgm:t>
    </dgm:pt>
    <dgm:pt modelId="{7444E561-2CA4-41A9-B7B7-46390BCE73FE}" type="sibTrans" cxnId="{6F7B47AF-3078-493F-9F29-28330F208BE6}">
      <dgm:prSet/>
      <dgm:spPr/>
      <dgm:t>
        <a:bodyPr/>
        <a:lstStyle/>
        <a:p>
          <a:endParaRPr lang="en-US"/>
        </a:p>
      </dgm:t>
    </dgm:pt>
    <dgm:pt modelId="{99320517-3D63-46E2-9CE2-FB7D37289731}">
      <dgm:prSet/>
      <dgm:spPr/>
      <dgm:t>
        <a:bodyPr/>
        <a:lstStyle/>
        <a:p>
          <a:r>
            <a:rPr lang="en-US" dirty="0"/>
            <a:t>Unsignalized Intersection and Driveway Density </a:t>
          </a:r>
        </a:p>
      </dgm:t>
    </dgm:pt>
    <dgm:pt modelId="{274388C4-9A73-45AA-AA79-6F9C91F6092F}" type="parTrans" cxnId="{749CAEF8-8DF9-466B-BC7B-10C3458C2E45}">
      <dgm:prSet/>
      <dgm:spPr/>
      <dgm:t>
        <a:bodyPr/>
        <a:lstStyle/>
        <a:p>
          <a:endParaRPr lang="en-US"/>
        </a:p>
      </dgm:t>
    </dgm:pt>
    <dgm:pt modelId="{E3C2E32E-FE5E-4971-91BB-7D3207D91695}" type="sibTrans" cxnId="{749CAEF8-8DF9-466B-BC7B-10C3458C2E45}">
      <dgm:prSet/>
      <dgm:spPr/>
      <dgm:t>
        <a:bodyPr/>
        <a:lstStyle/>
        <a:p>
          <a:endParaRPr lang="en-US"/>
        </a:p>
      </dgm:t>
    </dgm:pt>
    <dgm:pt modelId="{2AC530D5-5FDF-4129-A155-F8291AE6354E}">
      <dgm:prSet/>
      <dgm:spPr/>
      <dgm:t>
        <a:bodyPr/>
        <a:lstStyle/>
        <a:p>
          <a:r>
            <a:rPr lang="en-US" dirty="0"/>
            <a:t>Estimated number of crashes for different access densities on: (a) urban/suburban 4-lane roadways with TWLTL or (b) by median type (two tools)</a:t>
          </a:r>
        </a:p>
      </dgm:t>
    </dgm:pt>
    <dgm:pt modelId="{B0BFD738-8B4F-4C4A-897A-A93CAB4A5458}" type="parTrans" cxnId="{AD3ABD22-C050-40C0-9086-A7CC30A4E959}">
      <dgm:prSet/>
      <dgm:spPr/>
      <dgm:t>
        <a:bodyPr/>
        <a:lstStyle/>
        <a:p>
          <a:endParaRPr lang="en-US"/>
        </a:p>
      </dgm:t>
    </dgm:pt>
    <dgm:pt modelId="{B17CF302-2D7D-4232-974B-3CAFAACB5914}" type="sibTrans" cxnId="{AD3ABD22-C050-40C0-9086-A7CC30A4E959}">
      <dgm:prSet/>
      <dgm:spPr/>
      <dgm:t>
        <a:bodyPr/>
        <a:lstStyle/>
        <a:p>
          <a:endParaRPr lang="en-US"/>
        </a:p>
      </dgm:t>
    </dgm:pt>
    <dgm:pt modelId="{2BFD3CA7-8F1F-4218-932B-09BBDFC28997}">
      <dgm:prSet/>
      <dgm:spPr/>
      <dgm:t>
        <a:bodyPr/>
        <a:lstStyle/>
        <a:p>
          <a:r>
            <a:rPr lang="en-US" dirty="0"/>
            <a:t>Signalized Intersection Density</a:t>
          </a:r>
        </a:p>
      </dgm:t>
    </dgm:pt>
    <dgm:pt modelId="{6337BF62-B705-4E96-BD52-1175B7D83E84}" type="parTrans" cxnId="{C5D98433-4E3C-4260-A2D6-AB5E26256F29}">
      <dgm:prSet/>
      <dgm:spPr/>
      <dgm:t>
        <a:bodyPr/>
        <a:lstStyle/>
        <a:p>
          <a:endParaRPr lang="en-US"/>
        </a:p>
      </dgm:t>
    </dgm:pt>
    <dgm:pt modelId="{A7D76D95-26CD-48C3-901D-BBF5804C45C6}" type="sibTrans" cxnId="{C5D98433-4E3C-4260-A2D6-AB5E26256F29}">
      <dgm:prSet/>
      <dgm:spPr/>
      <dgm:t>
        <a:bodyPr/>
        <a:lstStyle/>
        <a:p>
          <a:endParaRPr lang="en-US"/>
        </a:p>
      </dgm:t>
    </dgm:pt>
    <dgm:pt modelId="{94BE09D5-EB7A-4622-92BB-C5ADA5788E2A}">
      <dgm:prSet/>
      <dgm:spPr/>
      <dgm:t>
        <a:bodyPr/>
        <a:lstStyle/>
        <a:p>
          <a:r>
            <a:rPr lang="en-US" dirty="0"/>
            <a:t>Estimated number of crashes by changing density of four-leg and three-leg intersections per mile</a:t>
          </a:r>
        </a:p>
      </dgm:t>
    </dgm:pt>
    <dgm:pt modelId="{5BBAE048-36ED-457F-8D44-BCAB7E0C58E4}" type="parTrans" cxnId="{7735109C-4757-41B2-888D-EA2A4FDE2AB1}">
      <dgm:prSet/>
      <dgm:spPr/>
      <dgm:t>
        <a:bodyPr/>
        <a:lstStyle/>
        <a:p>
          <a:endParaRPr lang="en-US"/>
        </a:p>
      </dgm:t>
    </dgm:pt>
    <dgm:pt modelId="{31FD220A-BB03-4210-8339-B94DBEDDC6DC}" type="sibTrans" cxnId="{7735109C-4757-41B2-888D-EA2A4FDE2AB1}">
      <dgm:prSet/>
      <dgm:spPr/>
      <dgm:t>
        <a:bodyPr/>
        <a:lstStyle/>
        <a:p>
          <a:endParaRPr lang="en-US"/>
        </a:p>
      </dgm:t>
    </dgm:pt>
    <dgm:pt modelId="{BE2D0101-5BC8-4076-8551-17AD4DE60457}">
      <dgm:prSet/>
      <dgm:spPr/>
      <dgm:t>
        <a:bodyPr/>
        <a:lstStyle/>
        <a:p>
          <a:r>
            <a:rPr lang="en-US" dirty="0"/>
            <a:t>Median Opening near Signalized Intersection</a:t>
          </a:r>
        </a:p>
      </dgm:t>
    </dgm:pt>
    <dgm:pt modelId="{768683B1-CA27-4872-8FDC-E3247337B56E}" type="parTrans" cxnId="{922DAC81-EE94-49C4-9315-784EA695232C}">
      <dgm:prSet/>
      <dgm:spPr/>
      <dgm:t>
        <a:bodyPr/>
        <a:lstStyle/>
        <a:p>
          <a:endParaRPr lang="en-US"/>
        </a:p>
      </dgm:t>
    </dgm:pt>
    <dgm:pt modelId="{EB5B858F-CDED-42D2-94ED-CCA3E10540AF}" type="sibTrans" cxnId="{922DAC81-EE94-49C4-9315-784EA695232C}">
      <dgm:prSet/>
      <dgm:spPr/>
      <dgm:t>
        <a:bodyPr/>
        <a:lstStyle/>
        <a:p>
          <a:endParaRPr lang="en-US"/>
        </a:p>
      </dgm:t>
    </dgm:pt>
    <dgm:pt modelId="{D7BCE873-EBFD-49D0-AD11-4D19C0A7DDE9}">
      <dgm:prSet/>
      <dgm:spPr/>
      <dgm:t>
        <a:bodyPr/>
        <a:lstStyle/>
        <a:p>
          <a:r>
            <a:rPr lang="en-US" dirty="0"/>
            <a:t>Estimated number of crashes from providing a median opening near a signalized intersection. </a:t>
          </a:r>
        </a:p>
      </dgm:t>
    </dgm:pt>
    <dgm:pt modelId="{D35848D1-44DA-4091-B29F-7862F892EF96}" type="parTrans" cxnId="{0130BF6A-4942-4C83-9A20-D47A38C4A7AB}">
      <dgm:prSet/>
      <dgm:spPr/>
      <dgm:t>
        <a:bodyPr/>
        <a:lstStyle/>
        <a:p>
          <a:endParaRPr lang="en-US"/>
        </a:p>
      </dgm:t>
    </dgm:pt>
    <dgm:pt modelId="{1BF21F31-820B-4AC5-8738-7F11257A2323}" type="sibTrans" cxnId="{0130BF6A-4942-4C83-9A20-D47A38C4A7AB}">
      <dgm:prSet/>
      <dgm:spPr/>
      <dgm:t>
        <a:bodyPr/>
        <a:lstStyle/>
        <a:p>
          <a:endParaRPr lang="en-US"/>
        </a:p>
      </dgm:t>
    </dgm:pt>
    <dgm:pt modelId="{EAF64637-5450-407C-A141-6047C4534011}" type="pres">
      <dgm:prSet presAssocID="{617E97A8-11D4-41B4-8BEE-5328382A8080}" presName="vert0" presStyleCnt="0">
        <dgm:presLayoutVars>
          <dgm:dir/>
          <dgm:animOne val="branch"/>
          <dgm:animLvl val="lvl"/>
        </dgm:presLayoutVars>
      </dgm:prSet>
      <dgm:spPr/>
    </dgm:pt>
    <dgm:pt modelId="{454413B1-FD44-441E-A5F6-3415EFFE5253}" type="pres">
      <dgm:prSet presAssocID="{CA4212EC-D800-4570-B34C-F44BB84D2C97}" presName="thickLine" presStyleLbl="alignNode1" presStyleIdx="0" presStyleCnt="6"/>
      <dgm:spPr/>
    </dgm:pt>
    <dgm:pt modelId="{B460CBA7-48FF-4D51-A25E-D8D9064D628F}" type="pres">
      <dgm:prSet presAssocID="{CA4212EC-D800-4570-B34C-F44BB84D2C97}" presName="horz1" presStyleCnt="0"/>
      <dgm:spPr/>
    </dgm:pt>
    <dgm:pt modelId="{72066ABF-3E41-476A-9490-8868A2958D82}" type="pres">
      <dgm:prSet presAssocID="{CA4212EC-D800-4570-B34C-F44BB84D2C97}" presName="tx1" presStyleLbl="revTx" presStyleIdx="0" presStyleCnt="12"/>
      <dgm:spPr/>
    </dgm:pt>
    <dgm:pt modelId="{E297F06B-A247-4DE7-A36F-FA8384B073CE}" type="pres">
      <dgm:prSet presAssocID="{CA4212EC-D800-4570-B34C-F44BB84D2C97}" presName="vert1" presStyleCnt="0"/>
      <dgm:spPr/>
    </dgm:pt>
    <dgm:pt modelId="{33C0DBBC-9C84-4A65-9DED-AA99DBDB8618}" type="pres">
      <dgm:prSet presAssocID="{50EECF9B-FF70-44CC-AB37-F393A4F19142}" presName="vertSpace2a" presStyleCnt="0"/>
      <dgm:spPr/>
    </dgm:pt>
    <dgm:pt modelId="{1829751E-E560-4830-91B3-1E869BC45199}" type="pres">
      <dgm:prSet presAssocID="{50EECF9B-FF70-44CC-AB37-F393A4F19142}" presName="horz2" presStyleCnt="0"/>
      <dgm:spPr/>
    </dgm:pt>
    <dgm:pt modelId="{32E78F84-D015-451E-BA0D-92D04A168979}" type="pres">
      <dgm:prSet presAssocID="{50EECF9B-FF70-44CC-AB37-F393A4F19142}" presName="horzSpace2" presStyleCnt="0"/>
      <dgm:spPr/>
    </dgm:pt>
    <dgm:pt modelId="{A8D94998-F566-45BE-8665-071C5B54F361}" type="pres">
      <dgm:prSet presAssocID="{50EECF9B-FF70-44CC-AB37-F393A4F19142}" presName="tx2" presStyleLbl="revTx" presStyleIdx="1" presStyleCnt="12"/>
      <dgm:spPr/>
    </dgm:pt>
    <dgm:pt modelId="{25C77DBB-9527-44D6-8D9E-EF601DE19100}" type="pres">
      <dgm:prSet presAssocID="{50EECF9B-FF70-44CC-AB37-F393A4F19142}" presName="vert2" presStyleCnt="0"/>
      <dgm:spPr/>
    </dgm:pt>
    <dgm:pt modelId="{0F2D76BF-E65A-40FF-8CF0-FDAA2E401ED3}" type="pres">
      <dgm:prSet presAssocID="{50EECF9B-FF70-44CC-AB37-F393A4F19142}" presName="thinLine2b" presStyleLbl="callout" presStyleIdx="0" presStyleCnt="6"/>
      <dgm:spPr/>
    </dgm:pt>
    <dgm:pt modelId="{139656E7-B3C7-499D-91C5-FB7498BEB212}" type="pres">
      <dgm:prSet presAssocID="{50EECF9B-FF70-44CC-AB37-F393A4F19142}" presName="vertSpace2b" presStyleCnt="0"/>
      <dgm:spPr/>
    </dgm:pt>
    <dgm:pt modelId="{1B3A568E-F148-4ECA-B76A-50A788F6261B}" type="pres">
      <dgm:prSet presAssocID="{EE37A459-AA12-427C-A5CD-85625CBD1FA6}" presName="thickLine" presStyleLbl="alignNode1" presStyleIdx="1" presStyleCnt="6"/>
      <dgm:spPr/>
    </dgm:pt>
    <dgm:pt modelId="{CAA217E8-DB1A-4F46-821A-F81E9B0BB819}" type="pres">
      <dgm:prSet presAssocID="{EE37A459-AA12-427C-A5CD-85625CBD1FA6}" presName="horz1" presStyleCnt="0"/>
      <dgm:spPr/>
    </dgm:pt>
    <dgm:pt modelId="{700F77F9-5A45-4620-90AF-0E57C83C0B1F}" type="pres">
      <dgm:prSet presAssocID="{EE37A459-AA12-427C-A5CD-85625CBD1FA6}" presName="tx1" presStyleLbl="revTx" presStyleIdx="2" presStyleCnt="12"/>
      <dgm:spPr/>
    </dgm:pt>
    <dgm:pt modelId="{CC79EBD0-1F44-4F66-BEE4-267F42B848AE}" type="pres">
      <dgm:prSet presAssocID="{EE37A459-AA12-427C-A5CD-85625CBD1FA6}" presName="vert1" presStyleCnt="0"/>
      <dgm:spPr/>
    </dgm:pt>
    <dgm:pt modelId="{EE725B72-B55D-488E-9C1B-518C8A89C155}" type="pres">
      <dgm:prSet presAssocID="{483AB310-2031-469D-A8F4-ABB295D7D515}" presName="vertSpace2a" presStyleCnt="0"/>
      <dgm:spPr/>
    </dgm:pt>
    <dgm:pt modelId="{5BD18753-1D50-4C09-8C9B-B30D4112B06A}" type="pres">
      <dgm:prSet presAssocID="{483AB310-2031-469D-A8F4-ABB295D7D515}" presName="horz2" presStyleCnt="0"/>
      <dgm:spPr/>
    </dgm:pt>
    <dgm:pt modelId="{F901C61B-EE9D-445F-9478-BAE2CB3CD9D3}" type="pres">
      <dgm:prSet presAssocID="{483AB310-2031-469D-A8F4-ABB295D7D515}" presName="horzSpace2" presStyleCnt="0"/>
      <dgm:spPr/>
    </dgm:pt>
    <dgm:pt modelId="{BE0E5136-BDE6-42D3-BBCB-BA9D3EFDC044}" type="pres">
      <dgm:prSet presAssocID="{483AB310-2031-469D-A8F4-ABB295D7D515}" presName="tx2" presStyleLbl="revTx" presStyleIdx="3" presStyleCnt="12"/>
      <dgm:spPr/>
    </dgm:pt>
    <dgm:pt modelId="{49CE5393-B579-4EC2-9AF8-105AA1797234}" type="pres">
      <dgm:prSet presAssocID="{483AB310-2031-469D-A8F4-ABB295D7D515}" presName="vert2" presStyleCnt="0"/>
      <dgm:spPr/>
    </dgm:pt>
    <dgm:pt modelId="{094A69E8-706B-4304-8AE8-3D060C6F99B6}" type="pres">
      <dgm:prSet presAssocID="{483AB310-2031-469D-A8F4-ABB295D7D515}" presName="thinLine2b" presStyleLbl="callout" presStyleIdx="1" presStyleCnt="6"/>
      <dgm:spPr/>
    </dgm:pt>
    <dgm:pt modelId="{33E5F67C-AAFC-4F6B-B43A-06F49D045BBA}" type="pres">
      <dgm:prSet presAssocID="{483AB310-2031-469D-A8F4-ABB295D7D515}" presName="vertSpace2b" presStyleCnt="0"/>
      <dgm:spPr/>
    </dgm:pt>
    <dgm:pt modelId="{E254679C-9E3E-4DC3-A966-EFF475DCAE39}" type="pres">
      <dgm:prSet presAssocID="{A13119B7-BF8D-4DA3-8E68-0336E00A6F68}" presName="thickLine" presStyleLbl="alignNode1" presStyleIdx="2" presStyleCnt="6"/>
      <dgm:spPr/>
    </dgm:pt>
    <dgm:pt modelId="{ED1B1704-975F-4188-A1C3-E493DE45E6AD}" type="pres">
      <dgm:prSet presAssocID="{A13119B7-BF8D-4DA3-8E68-0336E00A6F68}" presName="horz1" presStyleCnt="0"/>
      <dgm:spPr/>
    </dgm:pt>
    <dgm:pt modelId="{F7A7C8F7-F579-4DF7-8119-6EA057A2DC9E}" type="pres">
      <dgm:prSet presAssocID="{A13119B7-BF8D-4DA3-8E68-0336E00A6F68}" presName="tx1" presStyleLbl="revTx" presStyleIdx="4" presStyleCnt="12"/>
      <dgm:spPr/>
    </dgm:pt>
    <dgm:pt modelId="{567E26F1-EBDC-43AD-9A01-D0F4F27B9B07}" type="pres">
      <dgm:prSet presAssocID="{A13119B7-BF8D-4DA3-8E68-0336E00A6F68}" presName="vert1" presStyleCnt="0"/>
      <dgm:spPr/>
    </dgm:pt>
    <dgm:pt modelId="{2B160501-71BE-45C8-9BEA-F9116E7F76B0}" type="pres">
      <dgm:prSet presAssocID="{EE014895-93AF-4E4A-83ED-30D5D33CD954}" presName="vertSpace2a" presStyleCnt="0"/>
      <dgm:spPr/>
    </dgm:pt>
    <dgm:pt modelId="{2395A63E-772D-4363-AFFE-E7C6DD207F42}" type="pres">
      <dgm:prSet presAssocID="{EE014895-93AF-4E4A-83ED-30D5D33CD954}" presName="horz2" presStyleCnt="0"/>
      <dgm:spPr/>
    </dgm:pt>
    <dgm:pt modelId="{40B9382D-7D3A-4A4E-A482-667451E1FDD4}" type="pres">
      <dgm:prSet presAssocID="{EE014895-93AF-4E4A-83ED-30D5D33CD954}" presName="horzSpace2" presStyleCnt="0"/>
      <dgm:spPr/>
    </dgm:pt>
    <dgm:pt modelId="{D28EB942-668F-4743-993F-5F0D3EEB8B3B}" type="pres">
      <dgm:prSet presAssocID="{EE014895-93AF-4E4A-83ED-30D5D33CD954}" presName="tx2" presStyleLbl="revTx" presStyleIdx="5" presStyleCnt="12"/>
      <dgm:spPr/>
    </dgm:pt>
    <dgm:pt modelId="{3DC58466-BC20-4EFD-938D-BC4EB78FE1D3}" type="pres">
      <dgm:prSet presAssocID="{EE014895-93AF-4E4A-83ED-30D5D33CD954}" presName="vert2" presStyleCnt="0"/>
      <dgm:spPr/>
    </dgm:pt>
    <dgm:pt modelId="{30931879-B24E-401E-9BCD-530C54E39BE1}" type="pres">
      <dgm:prSet presAssocID="{EE014895-93AF-4E4A-83ED-30D5D33CD954}" presName="thinLine2b" presStyleLbl="callout" presStyleIdx="2" presStyleCnt="6"/>
      <dgm:spPr/>
    </dgm:pt>
    <dgm:pt modelId="{6B5CCF37-1045-4B86-B799-7A2012B4DB24}" type="pres">
      <dgm:prSet presAssocID="{EE014895-93AF-4E4A-83ED-30D5D33CD954}" presName="vertSpace2b" presStyleCnt="0"/>
      <dgm:spPr/>
    </dgm:pt>
    <dgm:pt modelId="{AF668D30-554A-4731-9E3F-8E3DDA24DD4A}" type="pres">
      <dgm:prSet presAssocID="{99320517-3D63-46E2-9CE2-FB7D37289731}" presName="thickLine" presStyleLbl="alignNode1" presStyleIdx="3" presStyleCnt="6"/>
      <dgm:spPr/>
    </dgm:pt>
    <dgm:pt modelId="{598CD21C-1B45-44B0-96F1-92066AD9A168}" type="pres">
      <dgm:prSet presAssocID="{99320517-3D63-46E2-9CE2-FB7D37289731}" presName="horz1" presStyleCnt="0"/>
      <dgm:spPr/>
    </dgm:pt>
    <dgm:pt modelId="{70377E9A-2F59-4944-8017-BA1945E0C991}" type="pres">
      <dgm:prSet presAssocID="{99320517-3D63-46E2-9CE2-FB7D37289731}" presName="tx1" presStyleLbl="revTx" presStyleIdx="6" presStyleCnt="12"/>
      <dgm:spPr/>
    </dgm:pt>
    <dgm:pt modelId="{EFA5BB7D-75EF-49A0-8538-24AA57DBFB3E}" type="pres">
      <dgm:prSet presAssocID="{99320517-3D63-46E2-9CE2-FB7D37289731}" presName="vert1" presStyleCnt="0"/>
      <dgm:spPr/>
    </dgm:pt>
    <dgm:pt modelId="{079FDA80-C69B-4903-9B81-81F6CB804991}" type="pres">
      <dgm:prSet presAssocID="{2AC530D5-5FDF-4129-A155-F8291AE6354E}" presName="vertSpace2a" presStyleCnt="0"/>
      <dgm:spPr/>
    </dgm:pt>
    <dgm:pt modelId="{10758817-0945-428B-956D-8A3105BA347D}" type="pres">
      <dgm:prSet presAssocID="{2AC530D5-5FDF-4129-A155-F8291AE6354E}" presName="horz2" presStyleCnt="0"/>
      <dgm:spPr/>
    </dgm:pt>
    <dgm:pt modelId="{9C7F0D63-690B-4B30-9E59-1E0ADC8BB9DD}" type="pres">
      <dgm:prSet presAssocID="{2AC530D5-5FDF-4129-A155-F8291AE6354E}" presName="horzSpace2" presStyleCnt="0"/>
      <dgm:spPr/>
    </dgm:pt>
    <dgm:pt modelId="{7FD764B9-314C-4CEB-9AD9-7A774D922704}" type="pres">
      <dgm:prSet presAssocID="{2AC530D5-5FDF-4129-A155-F8291AE6354E}" presName="tx2" presStyleLbl="revTx" presStyleIdx="7" presStyleCnt="12"/>
      <dgm:spPr/>
    </dgm:pt>
    <dgm:pt modelId="{9E166D3D-121D-4604-AB6E-244E6804D3A8}" type="pres">
      <dgm:prSet presAssocID="{2AC530D5-5FDF-4129-A155-F8291AE6354E}" presName="vert2" presStyleCnt="0"/>
      <dgm:spPr/>
    </dgm:pt>
    <dgm:pt modelId="{D35E1069-D085-45CB-9702-E422A05C1622}" type="pres">
      <dgm:prSet presAssocID="{2AC530D5-5FDF-4129-A155-F8291AE6354E}" presName="thinLine2b" presStyleLbl="callout" presStyleIdx="3" presStyleCnt="6"/>
      <dgm:spPr/>
    </dgm:pt>
    <dgm:pt modelId="{7396C3BF-FF12-4536-B5AD-4BF35241AA57}" type="pres">
      <dgm:prSet presAssocID="{2AC530D5-5FDF-4129-A155-F8291AE6354E}" presName="vertSpace2b" presStyleCnt="0"/>
      <dgm:spPr/>
    </dgm:pt>
    <dgm:pt modelId="{4238B90D-B357-403C-8BC7-53023847FE71}" type="pres">
      <dgm:prSet presAssocID="{2BFD3CA7-8F1F-4218-932B-09BBDFC28997}" presName="thickLine" presStyleLbl="alignNode1" presStyleIdx="4" presStyleCnt="6"/>
      <dgm:spPr/>
    </dgm:pt>
    <dgm:pt modelId="{CD435CE7-7EDB-4644-9159-905E5ABDD974}" type="pres">
      <dgm:prSet presAssocID="{2BFD3CA7-8F1F-4218-932B-09BBDFC28997}" presName="horz1" presStyleCnt="0"/>
      <dgm:spPr/>
    </dgm:pt>
    <dgm:pt modelId="{11BCE20C-BB1A-459B-A16B-0D9776C6473B}" type="pres">
      <dgm:prSet presAssocID="{2BFD3CA7-8F1F-4218-932B-09BBDFC28997}" presName="tx1" presStyleLbl="revTx" presStyleIdx="8" presStyleCnt="12"/>
      <dgm:spPr/>
    </dgm:pt>
    <dgm:pt modelId="{D7919D25-1E1C-4AD5-AB2E-3DFF7E718535}" type="pres">
      <dgm:prSet presAssocID="{2BFD3CA7-8F1F-4218-932B-09BBDFC28997}" presName="vert1" presStyleCnt="0"/>
      <dgm:spPr/>
    </dgm:pt>
    <dgm:pt modelId="{E1813E83-2C1C-4E68-A775-22D7289AB368}" type="pres">
      <dgm:prSet presAssocID="{94BE09D5-EB7A-4622-92BB-C5ADA5788E2A}" presName="vertSpace2a" presStyleCnt="0"/>
      <dgm:spPr/>
    </dgm:pt>
    <dgm:pt modelId="{3470C4D9-7314-4161-8C72-734D57D6E8F1}" type="pres">
      <dgm:prSet presAssocID="{94BE09D5-EB7A-4622-92BB-C5ADA5788E2A}" presName="horz2" presStyleCnt="0"/>
      <dgm:spPr/>
    </dgm:pt>
    <dgm:pt modelId="{EE933F0E-E11A-4205-B566-9AAD656A0C9D}" type="pres">
      <dgm:prSet presAssocID="{94BE09D5-EB7A-4622-92BB-C5ADA5788E2A}" presName="horzSpace2" presStyleCnt="0"/>
      <dgm:spPr/>
    </dgm:pt>
    <dgm:pt modelId="{F8A395A4-AE0C-4704-8320-D590B2541682}" type="pres">
      <dgm:prSet presAssocID="{94BE09D5-EB7A-4622-92BB-C5ADA5788E2A}" presName="tx2" presStyleLbl="revTx" presStyleIdx="9" presStyleCnt="12"/>
      <dgm:spPr/>
    </dgm:pt>
    <dgm:pt modelId="{9BD5A209-C840-4310-8A18-E2960096BA5E}" type="pres">
      <dgm:prSet presAssocID="{94BE09D5-EB7A-4622-92BB-C5ADA5788E2A}" presName="vert2" presStyleCnt="0"/>
      <dgm:spPr/>
    </dgm:pt>
    <dgm:pt modelId="{033AC0F7-20F1-48EB-9F75-B9DAE2BD1D7B}" type="pres">
      <dgm:prSet presAssocID="{94BE09D5-EB7A-4622-92BB-C5ADA5788E2A}" presName="thinLine2b" presStyleLbl="callout" presStyleIdx="4" presStyleCnt="6"/>
      <dgm:spPr/>
    </dgm:pt>
    <dgm:pt modelId="{00E61B46-0B30-4517-81B6-78F5E4CF34D2}" type="pres">
      <dgm:prSet presAssocID="{94BE09D5-EB7A-4622-92BB-C5ADA5788E2A}" presName="vertSpace2b" presStyleCnt="0"/>
      <dgm:spPr/>
    </dgm:pt>
    <dgm:pt modelId="{A862B449-62F9-43F3-867C-FD7A326E75D9}" type="pres">
      <dgm:prSet presAssocID="{BE2D0101-5BC8-4076-8551-17AD4DE60457}" presName="thickLine" presStyleLbl="alignNode1" presStyleIdx="5" presStyleCnt="6"/>
      <dgm:spPr/>
    </dgm:pt>
    <dgm:pt modelId="{EAC181F1-2FC8-4E35-B53B-9BC046F556AC}" type="pres">
      <dgm:prSet presAssocID="{BE2D0101-5BC8-4076-8551-17AD4DE60457}" presName="horz1" presStyleCnt="0"/>
      <dgm:spPr/>
    </dgm:pt>
    <dgm:pt modelId="{DA641B9B-C2B7-4637-8184-09CAAC87B43A}" type="pres">
      <dgm:prSet presAssocID="{BE2D0101-5BC8-4076-8551-17AD4DE60457}" presName="tx1" presStyleLbl="revTx" presStyleIdx="10" presStyleCnt="12"/>
      <dgm:spPr/>
    </dgm:pt>
    <dgm:pt modelId="{1A765C19-F1B9-4240-B804-04717CB534EB}" type="pres">
      <dgm:prSet presAssocID="{BE2D0101-5BC8-4076-8551-17AD4DE60457}" presName="vert1" presStyleCnt="0"/>
      <dgm:spPr/>
    </dgm:pt>
    <dgm:pt modelId="{7CC68567-783E-4466-94BF-E568617E875A}" type="pres">
      <dgm:prSet presAssocID="{D7BCE873-EBFD-49D0-AD11-4D19C0A7DDE9}" presName="vertSpace2a" presStyleCnt="0"/>
      <dgm:spPr/>
    </dgm:pt>
    <dgm:pt modelId="{5038CDD1-B042-47F7-B546-BA85A87DC03B}" type="pres">
      <dgm:prSet presAssocID="{D7BCE873-EBFD-49D0-AD11-4D19C0A7DDE9}" presName="horz2" presStyleCnt="0"/>
      <dgm:spPr/>
    </dgm:pt>
    <dgm:pt modelId="{328387C3-42E8-4021-81F5-A1088DA3C4CD}" type="pres">
      <dgm:prSet presAssocID="{D7BCE873-EBFD-49D0-AD11-4D19C0A7DDE9}" presName="horzSpace2" presStyleCnt="0"/>
      <dgm:spPr/>
    </dgm:pt>
    <dgm:pt modelId="{8D3C3121-AC3A-48DD-B2B8-D485A74533B9}" type="pres">
      <dgm:prSet presAssocID="{D7BCE873-EBFD-49D0-AD11-4D19C0A7DDE9}" presName="tx2" presStyleLbl="revTx" presStyleIdx="11" presStyleCnt="12"/>
      <dgm:spPr/>
    </dgm:pt>
    <dgm:pt modelId="{155BA441-CABB-47C6-9557-055B9AA4B5A0}" type="pres">
      <dgm:prSet presAssocID="{D7BCE873-EBFD-49D0-AD11-4D19C0A7DDE9}" presName="vert2" presStyleCnt="0"/>
      <dgm:spPr/>
    </dgm:pt>
    <dgm:pt modelId="{2ED7278F-7EC5-4B2A-92DE-3BC4C2FD8DBF}" type="pres">
      <dgm:prSet presAssocID="{D7BCE873-EBFD-49D0-AD11-4D19C0A7DDE9}" presName="thinLine2b" presStyleLbl="callout" presStyleIdx="5" presStyleCnt="6"/>
      <dgm:spPr/>
    </dgm:pt>
    <dgm:pt modelId="{CEC83E61-B805-4B60-AA4D-03B7CC1D0C24}" type="pres">
      <dgm:prSet presAssocID="{D7BCE873-EBFD-49D0-AD11-4D19C0A7DDE9}" presName="vertSpace2b" presStyleCnt="0"/>
      <dgm:spPr/>
    </dgm:pt>
  </dgm:ptLst>
  <dgm:cxnLst>
    <dgm:cxn modelId="{04826F01-0FA4-44C9-9B8A-1FD772810E04}" srcId="{EE37A459-AA12-427C-A5CD-85625CBD1FA6}" destId="{483AB310-2031-469D-A8F4-ABB295D7D515}" srcOrd="0" destOrd="0" parTransId="{041F43C2-C065-4EB1-B111-02185E1544CF}" sibTransId="{E8762703-8545-4135-A36F-D884FAB631A8}"/>
    <dgm:cxn modelId="{A3F48D13-5D47-412C-BCC5-B4CBD046C659}" srcId="{617E97A8-11D4-41B4-8BEE-5328382A8080}" destId="{CA4212EC-D800-4570-B34C-F44BB84D2C97}" srcOrd="0" destOrd="0" parTransId="{A5BB785F-1717-462F-A41D-1182A57B3F68}" sibTransId="{14097642-D4FE-4F33-A2BF-1BBF1F54A62E}"/>
    <dgm:cxn modelId="{EB07DB13-13B1-453C-B388-BF68F07F4F2F}" type="presOf" srcId="{EE014895-93AF-4E4A-83ED-30D5D33CD954}" destId="{D28EB942-668F-4743-993F-5F0D3EEB8B3B}" srcOrd="0" destOrd="0" presId="urn:microsoft.com/office/officeart/2008/layout/LinedList"/>
    <dgm:cxn modelId="{AD68F715-8675-45C7-9345-C934B5FD9821}" type="presOf" srcId="{99320517-3D63-46E2-9CE2-FB7D37289731}" destId="{70377E9A-2F59-4944-8017-BA1945E0C991}" srcOrd="0" destOrd="0" presId="urn:microsoft.com/office/officeart/2008/layout/LinedList"/>
    <dgm:cxn modelId="{AD3ABD22-C050-40C0-9086-A7CC30A4E959}" srcId="{99320517-3D63-46E2-9CE2-FB7D37289731}" destId="{2AC530D5-5FDF-4129-A155-F8291AE6354E}" srcOrd="0" destOrd="0" parTransId="{B0BFD738-8B4F-4C4A-897A-A93CAB4A5458}" sibTransId="{B17CF302-2D7D-4232-974B-3CAFAACB5914}"/>
    <dgm:cxn modelId="{87E1EC26-50CF-4813-B777-54566DE83DD3}" type="presOf" srcId="{617E97A8-11D4-41B4-8BEE-5328382A8080}" destId="{EAF64637-5450-407C-A141-6047C4534011}" srcOrd="0" destOrd="0" presId="urn:microsoft.com/office/officeart/2008/layout/LinedList"/>
    <dgm:cxn modelId="{BC7D0B2C-1B6F-40B0-A8ED-75E61E3A867C}" type="presOf" srcId="{BE2D0101-5BC8-4076-8551-17AD4DE60457}" destId="{DA641B9B-C2B7-4637-8184-09CAAC87B43A}" srcOrd="0" destOrd="0" presId="urn:microsoft.com/office/officeart/2008/layout/LinedList"/>
    <dgm:cxn modelId="{C5D98433-4E3C-4260-A2D6-AB5E26256F29}" srcId="{617E97A8-11D4-41B4-8BEE-5328382A8080}" destId="{2BFD3CA7-8F1F-4218-932B-09BBDFC28997}" srcOrd="4" destOrd="0" parTransId="{6337BF62-B705-4E96-BD52-1175B7D83E84}" sibTransId="{A7D76D95-26CD-48C3-901D-BBF5804C45C6}"/>
    <dgm:cxn modelId="{9130E339-823B-4989-B781-EB8DB635B2D5}" type="presOf" srcId="{2AC530D5-5FDF-4129-A155-F8291AE6354E}" destId="{7FD764B9-314C-4CEB-9AD9-7A774D922704}" srcOrd="0" destOrd="0" presId="urn:microsoft.com/office/officeart/2008/layout/LinedList"/>
    <dgm:cxn modelId="{B271323C-6D80-4B75-9587-7D3F2F59D24C}" type="presOf" srcId="{A13119B7-BF8D-4DA3-8E68-0336E00A6F68}" destId="{F7A7C8F7-F579-4DF7-8119-6EA057A2DC9E}" srcOrd="0" destOrd="0" presId="urn:microsoft.com/office/officeart/2008/layout/LinedList"/>
    <dgm:cxn modelId="{8F23C161-54AF-4CD3-9EC0-9A48994DCE18}" srcId="{617E97A8-11D4-41B4-8BEE-5328382A8080}" destId="{A13119B7-BF8D-4DA3-8E68-0336E00A6F68}" srcOrd="2" destOrd="0" parTransId="{99916936-A332-46E5-AAB2-D768796FCFAD}" sibTransId="{83A68835-1A67-41FC-8D30-9D8CBF6456BC}"/>
    <dgm:cxn modelId="{C34DCE67-B2BA-4B43-B088-2D54F5296473}" type="presOf" srcId="{2BFD3CA7-8F1F-4218-932B-09BBDFC28997}" destId="{11BCE20C-BB1A-459B-A16B-0D9776C6473B}" srcOrd="0" destOrd="0" presId="urn:microsoft.com/office/officeart/2008/layout/LinedList"/>
    <dgm:cxn modelId="{691BC049-9F37-4A28-A353-9FDC78143F86}" type="presOf" srcId="{EE37A459-AA12-427C-A5CD-85625CBD1FA6}" destId="{700F77F9-5A45-4620-90AF-0E57C83C0B1F}" srcOrd="0" destOrd="0" presId="urn:microsoft.com/office/officeart/2008/layout/LinedList"/>
    <dgm:cxn modelId="{0130BF6A-4942-4C83-9A20-D47A38C4A7AB}" srcId="{BE2D0101-5BC8-4076-8551-17AD4DE60457}" destId="{D7BCE873-EBFD-49D0-AD11-4D19C0A7DDE9}" srcOrd="0" destOrd="0" parTransId="{D35848D1-44DA-4091-B29F-7862F892EF96}" sibTransId="{1BF21F31-820B-4AC5-8738-7F11257A2323}"/>
    <dgm:cxn modelId="{922DAC81-EE94-49C4-9315-784EA695232C}" srcId="{617E97A8-11D4-41B4-8BEE-5328382A8080}" destId="{BE2D0101-5BC8-4076-8551-17AD4DE60457}" srcOrd="5" destOrd="0" parTransId="{768683B1-CA27-4872-8FDC-E3247337B56E}" sibTransId="{EB5B858F-CDED-42D2-94ED-CCA3E10540AF}"/>
    <dgm:cxn modelId="{7735109C-4757-41B2-888D-EA2A4FDE2AB1}" srcId="{2BFD3CA7-8F1F-4218-932B-09BBDFC28997}" destId="{94BE09D5-EB7A-4622-92BB-C5ADA5788E2A}" srcOrd="0" destOrd="0" parTransId="{5BBAE048-36ED-457F-8D44-BCAB7E0C58E4}" sibTransId="{31FD220A-BB03-4210-8339-B94DBEDDC6DC}"/>
    <dgm:cxn modelId="{2F6B2CA1-77D8-4792-9C59-66E92D60CEC7}" type="presOf" srcId="{50EECF9B-FF70-44CC-AB37-F393A4F19142}" destId="{A8D94998-F566-45BE-8665-071C5B54F361}" srcOrd="0" destOrd="0" presId="urn:microsoft.com/office/officeart/2008/layout/LinedList"/>
    <dgm:cxn modelId="{0F8156AB-666E-4513-A15F-C0581A979457}" type="presOf" srcId="{94BE09D5-EB7A-4622-92BB-C5ADA5788E2A}" destId="{F8A395A4-AE0C-4704-8320-D590B2541682}" srcOrd="0" destOrd="0" presId="urn:microsoft.com/office/officeart/2008/layout/LinedList"/>
    <dgm:cxn modelId="{6F7B47AF-3078-493F-9F29-28330F208BE6}" srcId="{A13119B7-BF8D-4DA3-8E68-0336E00A6F68}" destId="{EE014895-93AF-4E4A-83ED-30D5D33CD954}" srcOrd="0" destOrd="0" parTransId="{0D728EE3-75B5-418B-9237-4FD016E6C9CC}" sibTransId="{7444E561-2CA4-41A9-B7B7-46390BCE73FE}"/>
    <dgm:cxn modelId="{A63939B4-95ED-4D97-BCD2-05863FB3A41E}" type="presOf" srcId="{483AB310-2031-469D-A8F4-ABB295D7D515}" destId="{BE0E5136-BDE6-42D3-BBCB-BA9D3EFDC044}" srcOrd="0" destOrd="0" presId="urn:microsoft.com/office/officeart/2008/layout/LinedList"/>
    <dgm:cxn modelId="{D0843CB5-CAEB-48D2-B5C6-D4C6F42BCDA1}" type="presOf" srcId="{D7BCE873-EBFD-49D0-AD11-4D19C0A7DDE9}" destId="{8D3C3121-AC3A-48DD-B2B8-D485A74533B9}" srcOrd="0" destOrd="0" presId="urn:microsoft.com/office/officeart/2008/layout/LinedList"/>
    <dgm:cxn modelId="{35D0F2C1-EC76-467A-A83C-3A222F55A689}" srcId="{617E97A8-11D4-41B4-8BEE-5328382A8080}" destId="{EE37A459-AA12-427C-A5CD-85625CBD1FA6}" srcOrd="1" destOrd="0" parTransId="{82A857EF-6D48-4A6E-8089-ED06CBA6225F}" sibTransId="{37A43D15-3892-467C-8F60-278197E11A26}"/>
    <dgm:cxn modelId="{69EF6ACA-08C4-451A-88FC-1DE1831956A9}" type="presOf" srcId="{CA4212EC-D800-4570-B34C-F44BB84D2C97}" destId="{72066ABF-3E41-476A-9490-8868A2958D82}" srcOrd="0" destOrd="0" presId="urn:microsoft.com/office/officeart/2008/layout/LinedList"/>
    <dgm:cxn modelId="{ACF3A6E9-5BA7-4813-AE36-44D27DE554F6}" srcId="{CA4212EC-D800-4570-B34C-F44BB84D2C97}" destId="{50EECF9B-FF70-44CC-AB37-F393A4F19142}" srcOrd="0" destOrd="0" parTransId="{8B516D0F-D2FB-47DB-B390-A6F4CE991D60}" sibTransId="{998ECBEC-4868-4646-9A1C-58434F594F64}"/>
    <dgm:cxn modelId="{749CAEF8-8DF9-466B-BC7B-10C3458C2E45}" srcId="{617E97A8-11D4-41B4-8BEE-5328382A8080}" destId="{99320517-3D63-46E2-9CE2-FB7D37289731}" srcOrd="3" destOrd="0" parTransId="{274388C4-9A73-45AA-AA79-6F9C91F6092F}" sibTransId="{E3C2E32E-FE5E-4971-91BB-7D3207D91695}"/>
    <dgm:cxn modelId="{7866522C-E95C-4FC3-A373-0369E263CD87}" type="presParOf" srcId="{EAF64637-5450-407C-A141-6047C4534011}" destId="{454413B1-FD44-441E-A5F6-3415EFFE5253}" srcOrd="0" destOrd="0" presId="urn:microsoft.com/office/officeart/2008/layout/LinedList"/>
    <dgm:cxn modelId="{BC116654-360A-459E-959E-1D6D8F0D4F2E}" type="presParOf" srcId="{EAF64637-5450-407C-A141-6047C4534011}" destId="{B460CBA7-48FF-4D51-A25E-D8D9064D628F}" srcOrd="1" destOrd="0" presId="urn:microsoft.com/office/officeart/2008/layout/LinedList"/>
    <dgm:cxn modelId="{DF3179A7-5423-4E52-8B1A-6760E2E1057B}" type="presParOf" srcId="{B460CBA7-48FF-4D51-A25E-D8D9064D628F}" destId="{72066ABF-3E41-476A-9490-8868A2958D82}" srcOrd="0" destOrd="0" presId="urn:microsoft.com/office/officeart/2008/layout/LinedList"/>
    <dgm:cxn modelId="{29393DA7-411F-4768-ABF5-F0DCF68F3FE1}" type="presParOf" srcId="{B460CBA7-48FF-4D51-A25E-D8D9064D628F}" destId="{E297F06B-A247-4DE7-A36F-FA8384B073CE}" srcOrd="1" destOrd="0" presId="urn:microsoft.com/office/officeart/2008/layout/LinedList"/>
    <dgm:cxn modelId="{097020F5-DD59-42C9-A922-C9FFAA3D9574}" type="presParOf" srcId="{E297F06B-A247-4DE7-A36F-FA8384B073CE}" destId="{33C0DBBC-9C84-4A65-9DED-AA99DBDB8618}" srcOrd="0" destOrd="0" presId="urn:microsoft.com/office/officeart/2008/layout/LinedList"/>
    <dgm:cxn modelId="{41CF4DE3-BCF4-4EDC-8FDC-D945BD6E10B4}" type="presParOf" srcId="{E297F06B-A247-4DE7-A36F-FA8384B073CE}" destId="{1829751E-E560-4830-91B3-1E869BC45199}" srcOrd="1" destOrd="0" presId="urn:microsoft.com/office/officeart/2008/layout/LinedList"/>
    <dgm:cxn modelId="{EDB51C70-EBE5-456A-87BF-8C41F09AB6DA}" type="presParOf" srcId="{1829751E-E560-4830-91B3-1E869BC45199}" destId="{32E78F84-D015-451E-BA0D-92D04A168979}" srcOrd="0" destOrd="0" presId="urn:microsoft.com/office/officeart/2008/layout/LinedList"/>
    <dgm:cxn modelId="{24D5D5A5-53FD-4FC0-AA31-54E549B685C1}" type="presParOf" srcId="{1829751E-E560-4830-91B3-1E869BC45199}" destId="{A8D94998-F566-45BE-8665-071C5B54F361}" srcOrd="1" destOrd="0" presId="urn:microsoft.com/office/officeart/2008/layout/LinedList"/>
    <dgm:cxn modelId="{BB7E1F47-1041-4B5B-8CC8-BD9D552E3C92}" type="presParOf" srcId="{1829751E-E560-4830-91B3-1E869BC45199}" destId="{25C77DBB-9527-44D6-8D9E-EF601DE19100}" srcOrd="2" destOrd="0" presId="urn:microsoft.com/office/officeart/2008/layout/LinedList"/>
    <dgm:cxn modelId="{374D6158-FD69-4991-8E27-DD993A6CE4F8}" type="presParOf" srcId="{E297F06B-A247-4DE7-A36F-FA8384B073CE}" destId="{0F2D76BF-E65A-40FF-8CF0-FDAA2E401ED3}" srcOrd="2" destOrd="0" presId="urn:microsoft.com/office/officeart/2008/layout/LinedList"/>
    <dgm:cxn modelId="{BD684A34-3E23-45A1-AC43-35865F2C9186}" type="presParOf" srcId="{E297F06B-A247-4DE7-A36F-FA8384B073CE}" destId="{139656E7-B3C7-499D-91C5-FB7498BEB212}" srcOrd="3" destOrd="0" presId="urn:microsoft.com/office/officeart/2008/layout/LinedList"/>
    <dgm:cxn modelId="{0C5142A6-301A-45F0-A4B3-AD332893469A}" type="presParOf" srcId="{EAF64637-5450-407C-A141-6047C4534011}" destId="{1B3A568E-F148-4ECA-B76A-50A788F6261B}" srcOrd="2" destOrd="0" presId="urn:microsoft.com/office/officeart/2008/layout/LinedList"/>
    <dgm:cxn modelId="{11E8E5DD-8F53-494D-B2EE-0F80251D414C}" type="presParOf" srcId="{EAF64637-5450-407C-A141-6047C4534011}" destId="{CAA217E8-DB1A-4F46-821A-F81E9B0BB819}" srcOrd="3" destOrd="0" presId="urn:microsoft.com/office/officeart/2008/layout/LinedList"/>
    <dgm:cxn modelId="{A0EBA5DE-CFA3-4ACD-A70A-2FDB6D959783}" type="presParOf" srcId="{CAA217E8-DB1A-4F46-821A-F81E9B0BB819}" destId="{700F77F9-5A45-4620-90AF-0E57C83C0B1F}" srcOrd="0" destOrd="0" presId="urn:microsoft.com/office/officeart/2008/layout/LinedList"/>
    <dgm:cxn modelId="{AD58FFAB-5349-4BB2-8699-D79D665D9CBA}" type="presParOf" srcId="{CAA217E8-DB1A-4F46-821A-F81E9B0BB819}" destId="{CC79EBD0-1F44-4F66-BEE4-267F42B848AE}" srcOrd="1" destOrd="0" presId="urn:microsoft.com/office/officeart/2008/layout/LinedList"/>
    <dgm:cxn modelId="{CFC65219-1B27-4720-9D1D-81C9FDCB7BB7}" type="presParOf" srcId="{CC79EBD0-1F44-4F66-BEE4-267F42B848AE}" destId="{EE725B72-B55D-488E-9C1B-518C8A89C155}" srcOrd="0" destOrd="0" presId="urn:microsoft.com/office/officeart/2008/layout/LinedList"/>
    <dgm:cxn modelId="{06D1AB5B-C2D4-4387-9664-D8BB8706ED37}" type="presParOf" srcId="{CC79EBD0-1F44-4F66-BEE4-267F42B848AE}" destId="{5BD18753-1D50-4C09-8C9B-B30D4112B06A}" srcOrd="1" destOrd="0" presId="urn:microsoft.com/office/officeart/2008/layout/LinedList"/>
    <dgm:cxn modelId="{D4F8A955-C0BD-4968-A83A-723E3D06DEF8}" type="presParOf" srcId="{5BD18753-1D50-4C09-8C9B-B30D4112B06A}" destId="{F901C61B-EE9D-445F-9478-BAE2CB3CD9D3}" srcOrd="0" destOrd="0" presId="urn:microsoft.com/office/officeart/2008/layout/LinedList"/>
    <dgm:cxn modelId="{9E37DBDD-FF99-41B1-9056-33588C505F93}" type="presParOf" srcId="{5BD18753-1D50-4C09-8C9B-B30D4112B06A}" destId="{BE0E5136-BDE6-42D3-BBCB-BA9D3EFDC044}" srcOrd="1" destOrd="0" presId="urn:microsoft.com/office/officeart/2008/layout/LinedList"/>
    <dgm:cxn modelId="{3A81BA66-E8E8-4D82-A14E-03C5CFD1C0C9}" type="presParOf" srcId="{5BD18753-1D50-4C09-8C9B-B30D4112B06A}" destId="{49CE5393-B579-4EC2-9AF8-105AA1797234}" srcOrd="2" destOrd="0" presId="urn:microsoft.com/office/officeart/2008/layout/LinedList"/>
    <dgm:cxn modelId="{ED760ACB-A5D9-450D-A907-4A85405649A5}" type="presParOf" srcId="{CC79EBD0-1F44-4F66-BEE4-267F42B848AE}" destId="{094A69E8-706B-4304-8AE8-3D060C6F99B6}" srcOrd="2" destOrd="0" presId="urn:microsoft.com/office/officeart/2008/layout/LinedList"/>
    <dgm:cxn modelId="{5787CB77-99D1-460C-87E3-182E7BF89EE4}" type="presParOf" srcId="{CC79EBD0-1F44-4F66-BEE4-267F42B848AE}" destId="{33E5F67C-AAFC-4F6B-B43A-06F49D045BBA}" srcOrd="3" destOrd="0" presId="urn:microsoft.com/office/officeart/2008/layout/LinedList"/>
    <dgm:cxn modelId="{5ED47BE1-EFC1-4F57-A722-EA60F12DF787}" type="presParOf" srcId="{EAF64637-5450-407C-A141-6047C4534011}" destId="{E254679C-9E3E-4DC3-A966-EFF475DCAE39}" srcOrd="4" destOrd="0" presId="urn:microsoft.com/office/officeart/2008/layout/LinedList"/>
    <dgm:cxn modelId="{9F117392-AD40-49A6-9BF9-89FEC46C65B5}" type="presParOf" srcId="{EAF64637-5450-407C-A141-6047C4534011}" destId="{ED1B1704-975F-4188-A1C3-E493DE45E6AD}" srcOrd="5" destOrd="0" presId="urn:microsoft.com/office/officeart/2008/layout/LinedList"/>
    <dgm:cxn modelId="{346E8833-BC6B-43D0-A1FE-C9A44D5FE5F2}" type="presParOf" srcId="{ED1B1704-975F-4188-A1C3-E493DE45E6AD}" destId="{F7A7C8F7-F579-4DF7-8119-6EA057A2DC9E}" srcOrd="0" destOrd="0" presId="urn:microsoft.com/office/officeart/2008/layout/LinedList"/>
    <dgm:cxn modelId="{DDE32D8E-5D63-4127-A2D6-E77CE68E78C3}" type="presParOf" srcId="{ED1B1704-975F-4188-A1C3-E493DE45E6AD}" destId="{567E26F1-EBDC-43AD-9A01-D0F4F27B9B07}" srcOrd="1" destOrd="0" presId="urn:microsoft.com/office/officeart/2008/layout/LinedList"/>
    <dgm:cxn modelId="{FC2BA99E-FA16-4074-A5C4-EA59D11AEBF7}" type="presParOf" srcId="{567E26F1-EBDC-43AD-9A01-D0F4F27B9B07}" destId="{2B160501-71BE-45C8-9BEA-F9116E7F76B0}" srcOrd="0" destOrd="0" presId="urn:microsoft.com/office/officeart/2008/layout/LinedList"/>
    <dgm:cxn modelId="{5AFBBBE6-7311-4963-9862-392B0E542512}" type="presParOf" srcId="{567E26F1-EBDC-43AD-9A01-D0F4F27B9B07}" destId="{2395A63E-772D-4363-AFFE-E7C6DD207F42}" srcOrd="1" destOrd="0" presId="urn:microsoft.com/office/officeart/2008/layout/LinedList"/>
    <dgm:cxn modelId="{ECED2068-913D-4EE4-92AE-0C013C9DC165}" type="presParOf" srcId="{2395A63E-772D-4363-AFFE-E7C6DD207F42}" destId="{40B9382D-7D3A-4A4E-A482-667451E1FDD4}" srcOrd="0" destOrd="0" presId="urn:microsoft.com/office/officeart/2008/layout/LinedList"/>
    <dgm:cxn modelId="{6EAA8A6A-FC77-46A2-A35C-9DD14F5A9500}" type="presParOf" srcId="{2395A63E-772D-4363-AFFE-E7C6DD207F42}" destId="{D28EB942-668F-4743-993F-5F0D3EEB8B3B}" srcOrd="1" destOrd="0" presId="urn:microsoft.com/office/officeart/2008/layout/LinedList"/>
    <dgm:cxn modelId="{034C1A58-0ED3-4A72-BB41-859F627DF0B5}" type="presParOf" srcId="{2395A63E-772D-4363-AFFE-E7C6DD207F42}" destId="{3DC58466-BC20-4EFD-938D-BC4EB78FE1D3}" srcOrd="2" destOrd="0" presId="urn:microsoft.com/office/officeart/2008/layout/LinedList"/>
    <dgm:cxn modelId="{9CDB4A89-5CFC-4CCE-90EC-822FE399EA43}" type="presParOf" srcId="{567E26F1-EBDC-43AD-9A01-D0F4F27B9B07}" destId="{30931879-B24E-401E-9BCD-530C54E39BE1}" srcOrd="2" destOrd="0" presId="urn:microsoft.com/office/officeart/2008/layout/LinedList"/>
    <dgm:cxn modelId="{BE29CA9F-AC01-4DA7-9C7E-475DBD7F65F0}" type="presParOf" srcId="{567E26F1-EBDC-43AD-9A01-D0F4F27B9B07}" destId="{6B5CCF37-1045-4B86-B799-7A2012B4DB24}" srcOrd="3" destOrd="0" presId="urn:microsoft.com/office/officeart/2008/layout/LinedList"/>
    <dgm:cxn modelId="{330846F2-D783-4495-A8F2-EAFE41BEBD53}" type="presParOf" srcId="{EAF64637-5450-407C-A141-6047C4534011}" destId="{AF668D30-554A-4731-9E3F-8E3DDA24DD4A}" srcOrd="6" destOrd="0" presId="urn:microsoft.com/office/officeart/2008/layout/LinedList"/>
    <dgm:cxn modelId="{E8188AF3-1521-4E89-9581-54746880E7D1}" type="presParOf" srcId="{EAF64637-5450-407C-A141-6047C4534011}" destId="{598CD21C-1B45-44B0-96F1-92066AD9A168}" srcOrd="7" destOrd="0" presId="urn:microsoft.com/office/officeart/2008/layout/LinedList"/>
    <dgm:cxn modelId="{B8404C2E-CD28-4F3F-B603-4F3B3EF46947}" type="presParOf" srcId="{598CD21C-1B45-44B0-96F1-92066AD9A168}" destId="{70377E9A-2F59-4944-8017-BA1945E0C991}" srcOrd="0" destOrd="0" presId="urn:microsoft.com/office/officeart/2008/layout/LinedList"/>
    <dgm:cxn modelId="{16488C0D-2C3B-4C82-99C0-1756F33952EB}" type="presParOf" srcId="{598CD21C-1B45-44B0-96F1-92066AD9A168}" destId="{EFA5BB7D-75EF-49A0-8538-24AA57DBFB3E}" srcOrd="1" destOrd="0" presId="urn:microsoft.com/office/officeart/2008/layout/LinedList"/>
    <dgm:cxn modelId="{8E55C078-B469-4E25-9B25-B1CA7807CB75}" type="presParOf" srcId="{EFA5BB7D-75EF-49A0-8538-24AA57DBFB3E}" destId="{079FDA80-C69B-4903-9B81-81F6CB804991}" srcOrd="0" destOrd="0" presId="urn:microsoft.com/office/officeart/2008/layout/LinedList"/>
    <dgm:cxn modelId="{7E44B772-0A36-457A-8B46-96CF68FE9050}" type="presParOf" srcId="{EFA5BB7D-75EF-49A0-8538-24AA57DBFB3E}" destId="{10758817-0945-428B-956D-8A3105BA347D}" srcOrd="1" destOrd="0" presId="urn:microsoft.com/office/officeart/2008/layout/LinedList"/>
    <dgm:cxn modelId="{F6FDB271-94AD-4727-80BA-0D94918EAE62}" type="presParOf" srcId="{10758817-0945-428B-956D-8A3105BA347D}" destId="{9C7F0D63-690B-4B30-9E59-1E0ADC8BB9DD}" srcOrd="0" destOrd="0" presId="urn:microsoft.com/office/officeart/2008/layout/LinedList"/>
    <dgm:cxn modelId="{908C1175-36C2-4440-AF56-12C034EEE8F4}" type="presParOf" srcId="{10758817-0945-428B-956D-8A3105BA347D}" destId="{7FD764B9-314C-4CEB-9AD9-7A774D922704}" srcOrd="1" destOrd="0" presId="urn:microsoft.com/office/officeart/2008/layout/LinedList"/>
    <dgm:cxn modelId="{13A943F6-85EC-40AF-8276-5066243B10BD}" type="presParOf" srcId="{10758817-0945-428B-956D-8A3105BA347D}" destId="{9E166D3D-121D-4604-AB6E-244E6804D3A8}" srcOrd="2" destOrd="0" presId="urn:microsoft.com/office/officeart/2008/layout/LinedList"/>
    <dgm:cxn modelId="{238BF6A3-8851-4ADE-A3C2-A4759F7D6E11}" type="presParOf" srcId="{EFA5BB7D-75EF-49A0-8538-24AA57DBFB3E}" destId="{D35E1069-D085-45CB-9702-E422A05C1622}" srcOrd="2" destOrd="0" presId="urn:microsoft.com/office/officeart/2008/layout/LinedList"/>
    <dgm:cxn modelId="{DEE8FE2E-6671-41CF-AEBC-ED7F069776E1}" type="presParOf" srcId="{EFA5BB7D-75EF-49A0-8538-24AA57DBFB3E}" destId="{7396C3BF-FF12-4536-B5AD-4BF35241AA57}" srcOrd="3" destOrd="0" presId="urn:microsoft.com/office/officeart/2008/layout/LinedList"/>
    <dgm:cxn modelId="{9A425164-7A1E-4619-8A87-F47B2AF49EF7}" type="presParOf" srcId="{EAF64637-5450-407C-A141-6047C4534011}" destId="{4238B90D-B357-403C-8BC7-53023847FE71}" srcOrd="8" destOrd="0" presId="urn:microsoft.com/office/officeart/2008/layout/LinedList"/>
    <dgm:cxn modelId="{1EF3C64C-5F2B-4C97-A852-A60D39CF474E}" type="presParOf" srcId="{EAF64637-5450-407C-A141-6047C4534011}" destId="{CD435CE7-7EDB-4644-9159-905E5ABDD974}" srcOrd="9" destOrd="0" presId="urn:microsoft.com/office/officeart/2008/layout/LinedList"/>
    <dgm:cxn modelId="{8ED639AB-0DE3-4DD9-916F-5027F6C19285}" type="presParOf" srcId="{CD435CE7-7EDB-4644-9159-905E5ABDD974}" destId="{11BCE20C-BB1A-459B-A16B-0D9776C6473B}" srcOrd="0" destOrd="0" presId="urn:microsoft.com/office/officeart/2008/layout/LinedList"/>
    <dgm:cxn modelId="{9F0F670D-86DC-435F-BB42-96A5FA2BF9C0}" type="presParOf" srcId="{CD435CE7-7EDB-4644-9159-905E5ABDD974}" destId="{D7919D25-1E1C-4AD5-AB2E-3DFF7E718535}" srcOrd="1" destOrd="0" presId="urn:microsoft.com/office/officeart/2008/layout/LinedList"/>
    <dgm:cxn modelId="{3EAC442C-DFB3-47CA-8685-26E278175903}" type="presParOf" srcId="{D7919D25-1E1C-4AD5-AB2E-3DFF7E718535}" destId="{E1813E83-2C1C-4E68-A775-22D7289AB368}" srcOrd="0" destOrd="0" presId="urn:microsoft.com/office/officeart/2008/layout/LinedList"/>
    <dgm:cxn modelId="{485326F4-1577-4028-B249-A8B09A58E1BA}" type="presParOf" srcId="{D7919D25-1E1C-4AD5-AB2E-3DFF7E718535}" destId="{3470C4D9-7314-4161-8C72-734D57D6E8F1}" srcOrd="1" destOrd="0" presId="urn:microsoft.com/office/officeart/2008/layout/LinedList"/>
    <dgm:cxn modelId="{0A609130-5609-437A-A25A-1DCE97E38792}" type="presParOf" srcId="{3470C4D9-7314-4161-8C72-734D57D6E8F1}" destId="{EE933F0E-E11A-4205-B566-9AAD656A0C9D}" srcOrd="0" destOrd="0" presId="urn:microsoft.com/office/officeart/2008/layout/LinedList"/>
    <dgm:cxn modelId="{4E26CF10-1783-43FF-9A75-3E6A62C54D41}" type="presParOf" srcId="{3470C4D9-7314-4161-8C72-734D57D6E8F1}" destId="{F8A395A4-AE0C-4704-8320-D590B2541682}" srcOrd="1" destOrd="0" presId="urn:microsoft.com/office/officeart/2008/layout/LinedList"/>
    <dgm:cxn modelId="{FE7AFA96-863A-4E05-B896-B71709D34AD5}" type="presParOf" srcId="{3470C4D9-7314-4161-8C72-734D57D6E8F1}" destId="{9BD5A209-C840-4310-8A18-E2960096BA5E}" srcOrd="2" destOrd="0" presId="urn:microsoft.com/office/officeart/2008/layout/LinedList"/>
    <dgm:cxn modelId="{43BC2F5B-E6F0-4A63-8C96-B00573EBD1EC}" type="presParOf" srcId="{D7919D25-1E1C-4AD5-AB2E-3DFF7E718535}" destId="{033AC0F7-20F1-48EB-9F75-B9DAE2BD1D7B}" srcOrd="2" destOrd="0" presId="urn:microsoft.com/office/officeart/2008/layout/LinedList"/>
    <dgm:cxn modelId="{42A1C3C6-AB74-4752-9020-7320BD767D42}" type="presParOf" srcId="{D7919D25-1E1C-4AD5-AB2E-3DFF7E718535}" destId="{00E61B46-0B30-4517-81B6-78F5E4CF34D2}" srcOrd="3" destOrd="0" presId="urn:microsoft.com/office/officeart/2008/layout/LinedList"/>
    <dgm:cxn modelId="{6DF331BD-A21B-41DF-9C7D-8D58F934DB91}" type="presParOf" srcId="{EAF64637-5450-407C-A141-6047C4534011}" destId="{A862B449-62F9-43F3-867C-FD7A326E75D9}" srcOrd="10" destOrd="0" presId="urn:microsoft.com/office/officeart/2008/layout/LinedList"/>
    <dgm:cxn modelId="{DA1FEEB2-6C27-4EDA-856F-9BEE295CB105}" type="presParOf" srcId="{EAF64637-5450-407C-A141-6047C4534011}" destId="{EAC181F1-2FC8-4E35-B53B-9BC046F556AC}" srcOrd="11" destOrd="0" presId="urn:microsoft.com/office/officeart/2008/layout/LinedList"/>
    <dgm:cxn modelId="{F7C5584F-E525-4A87-80EB-70386DD4F118}" type="presParOf" srcId="{EAC181F1-2FC8-4E35-B53B-9BC046F556AC}" destId="{DA641B9B-C2B7-4637-8184-09CAAC87B43A}" srcOrd="0" destOrd="0" presId="urn:microsoft.com/office/officeart/2008/layout/LinedList"/>
    <dgm:cxn modelId="{7DD4C158-28D1-4E9E-B938-B68E5FFE2FAD}" type="presParOf" srcId="{EAC181F1-2FC8-4E35-B53B-9BC046F556AC}" destId="{1A765C19-F1B9-4240-B804-04717CB534EB}" srcOrd="1" destOrd="0" presId="urn:microsoft.com/office/officeart/2008/layout/LinedList"/>
    <dgm:cxn modelId="{AD8F688A-5EC4-430C-941A-C567376023E8}" type="presParOf" srcId="{1A765C19-F1B9-4240-B804-04717CB534EB}" destId="{7CC68567-783E-4466-94BF-E568617E875A}" srcOrd="0" destOrd="0" presId="urn:microsoft.com/office/officeart/2008/layout/LinedList"/>
    <dgm:cxn modelId="{4D529EFC-7B32-4126-8E78-2F468626EE17}" type="presParOf" srcId="{1A765C19-F1B9-4240-B804-04717CB534EB}" destId="{5038CDD1-B042-47F7-B546-BA85A87DC03B}" srcOrd="1" destOrd="0" presId="urn:microsoft.com/office/officeart/2008/layout/LinedList"/>
    <dgm:cxn modelId="{EEE34472-3C5E-4222-B65C-6421095C0348}" type="presParOf" srcId="{5038CDD1-B042-47F7-B546-BA85A87DC03B}" destId="{328387C3-42E8-4021-81F5-A1088DA3C4CD}" srcOrd="0" destOrd="0" presId="urn:microsoft.com/office/officeart/2008/layout/LinedList"/>
    <dgm:cxn modelId="{E5F5EA5B-9E1B-43DC-82E8-1FB024B4D862}" type="presParOf" srcId="{5038CDD1-B042-47F7-B546-BA85A87DC03B}" destId="{8D3C3121-AC3A-48DD-B2B8-D485A74533B9}" srcOrd="1" destOrd="0" presId="urn:microsoft.com/office/officeart/2008/layout/LinedList"/>
    <dgm:cxn modelId="{848089B8-A8AA-48D9-8CAA-09C05227F4C7}" type="presParOf" srcId="{5038CDD1-B042-47F7-B546-BA85A87DC03B}" destId="{155BA441-CABB-47C6-9557-055B9AA4B5A0}" srcOrd="2" destOrd="0" presId="urn:microsoft.com/office/officeart/2008/layout/LinedList"/>
    <dgm:cxn modelId="{12F3300D-4841-4E2B-8850-0397F5B79D14}" type="presParOf" srcId="{1A765C19-F1B9-4240-B804-04717CB534EB}" destId="{2ED7278F-7EC5-4B2A-92DE-3BC4C2FD8DBF}" srcOrd="2" destOrd="0" presId="urn:microsoft.com/office/officeart/2008/layout/LinedList"/>
    <dgm:cxn modelId="{4BD9A117-7D26-44AE-B72E-53CE02452417}" type="presParOf" srcId="{1A765C19-F1B9-4240-B804-04717CB534EB}" destId="{CEC83E61-B805-4B60-AA4D-03B7CC1D0C24}"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7E97A8-11D4-41B4-8BEE-5328382A808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A4212EC-D800-4570-B34C-F44BB84D2C97}">
      <dgm:prSet/>
      <dgm:spPr/>
      <dgm:t>
        <a:bodyPr/>
        <a:lstStyle/>
        <a:p>
          <a:r>
            <a:rPr lang="en-US" dirty="0"/>
            <a:t>Signal Spacing</a:t>
          </a:r>
        </a:p>
      </dgm:t>
    </dgm:pt>
    <dgm:pt modelId="{A5BB785F-1717-462F-A41D-1182A57B3F68}" type="parTrans" cxnId="{A3F48D13-5D47-412C-BCC5-B4CBD046C659}">
      <dgm:prSet/>
      <dgm:spPr/>
      <dgm:t>
        <a:bodyPr/>
        <a:lstStyle/>
        <a:p>
          <a:endParaRPr lang="en-US"/>
        </a:p>
      </dgm:t>
    </dgm:pt>
    <dgm:pt modelId="{14097642-D4FE-4F33-A2BF-1BBF1F54A62E}" type="sibTrans" cxnId="{A3F48D13-5D47-412C-BCC5-B4CBD046C659}">
      <dgm:prSet/>
      <dgm:spPr/>
      <dgm:t>
        <a:bodyPr/>
        <a:lstStyle/>
        <a:p>
          <a:endParaRPr lang="en-US"/>
        </a:p>
      </dgm:t>
    </dgm:pt>
    <dgm:pt modelId="{50EECF9B-FF70-44CC-AB37-F393A4F19142}">
      <dgm:prSet/>
      <dgm:spPr/>
      <dgm:t>
        <a:bodyPr/>
        <a:lstStyle/>
        <a:p>
          <a:r>
            <a:rPr lang="en-US" dirty="0"/>
            <a:t>Estimated increase in travel time based on adding new signals</a:t>
          </a:r>
        </a:p>
      </dgm:t>
    </dgm:pt>
    <dgm:pt modelId="{8B516D0F-D2FB-47DB-B390-A6F4CE991D60}" type="parTrans" cxnId="{ACF3A6E9-5BA7-4813-AE36-44D27DE554F6}">
      <dgm:prSet/>
      <dgm:spPr/>
      <dgm:t>
        <a:bodyPr/>
        <a:lstStyle/>
        <a:p>
          <a:endParaRPr lang="en-US"/>
        </a:p>
      </dgm:t>
    </dgm:pt>
    <dgm:pt modelId="{998ECBEC-4868-4646-9A1C-58434F594F64}" type="sibTrans" cxnId="{ACF3A6E9-5BA7-4813-AE36-44D27DE554F6}">
      <dgm:prSet/>
      <dgm:spPr/>
      <dgm:t>
        <a:bodyPr/>
        <a:lstStyle/>
        <a:p>
          <a:endParaRPr lang="en-US"/>
        </a:p>
      </dgm:t>
    </dgm:pt>
    <dgm:pt modelId="{EE37A459-AA12-427C-A5CD-85625CBD1FA6}">
      <dgm:prSet/>
      <dgm:spPr/>
      <dgm:t>
        <a:bodyPr/>
        <a:lstStyle/>
        <a:p>
          <a:r>
            <a:rPr lang="en-US" dirty="0"/>
            <a:t>Signal Progression</a:t>
          </a:r>
        </a:p>
      </dgm:t>
    </dgm:pt>
    <dgm:pt modelId="{82A857EF-6D48-4A6E-8089-ED06CBA6225F}" type="parTrans" cxnId="{35D0F2C1-EC76-467A-A83C-3A222F55A689}">
      <dgm:prSet/>
      <dgm:spPr/>
      <dgm:t>
        <a:bodyPr/>
        <a:lstStyle/>
        <a:p>
          <a:endParaRPr lang="en-US"/>
        </a:p>
      </dgm:t>
    </dgm:pt>
    <dgm:pt modelId="{37A43D15-3892-467C-8F60-278197E11A26}" type="sibTrans" cxnId="{35D0F2C1-EC76-467A-A83C-3A222F55A689}">
      <dgm:prSet/>
      <dgm:spPr/>
      <dgm:t>
        <a:bodyPr/>
        <a:lstStyle/>
        <a:p>
          <a:endParaRPr lang="en-US"/>
        </a:p>
      </dgm:t>
    </dgm:pt>
    <dgm:pt modelId="{483AB310-2031-469D-A8F4-ABB295D7D515}">
      <dgm:prSet/>
      <dgm:spPr/>
      <dgm:t>
        <a:bodyPr/>
        <a:lstStyle/>
        <a:p>
          <a:r>
            <a:rPr lang="en-US" dirty="0"/>
            <a:t>Estimated progression speed based on signal spacing and cycle length</a:t>
          </a:r>
        </a:p>
      </dgm:t>
    </dgm:pt>
    <dgm:pt modelId="{041F43C2-C065-4EB1-B111-02185E1544CF}" type="parTrans" cxnId="{04826F01-0FA4-44C9-9B8A-1FD772810E04}">
      <dgm:prSet/>
      <dgm:spPr/>
      <dgm:t>
        <a:bodyPr/>
        <a:lstStyle/>
        <a:p>
          <a:endParaRPr lang="en-US"/>
        </a:p>
      </dgm:t>
    </dgm:pt>
    <dgm:pt modelId="{E8762703-8545-4135-A36F-D884FAB631A8}" type="sibTrans" cxnId="{04826F01-0FA4-44C9-9B8A-1FD772810E04}">
      <dgm:prSet/>
      <dgm:spPr/>
      <dgm:t>
        <a:bodyPr/>
        <a:lstStyle/>
        <a:p>
          <a:endParaRPr lang="en-US"/>
        </a:p>
      </dgm:t>
    </dgm:pt>
    <dgm:pt modelId="{A13119B7-BF8D-4DA3-8E68-0336E00A6F68}">
      <dgm:prSet/>
      <dgm:spPr/>
      <dgm:t>
        <a:bodyPr/>
        <a:lstStyle/>
        <a:p>
          <a:r>
            <a:rPr lang="en-US" dirty="0"/>
            <a:t>Right-turn Lanes and Left-turn lanes (two tools)</a:t>
          </a:r>
        </a:p>
      </dgm:t>
    </dgm:pt>
    <dgm:pt modelId="{99916936-A332-46E5-AAB2-D768796FCFAD}" type="parTrans" cxnId="{8F23C161-54AF-4CD3-9EC0-9A48994DCE18}">
      <dgm:prSet/>
      <dgm:spPr/>
      <dgm:t>
        <a:bodyPr/>
        <a:lstStyle/>
        <a:p>
          <a:endParaRPr lang="en-US"/>
        </a:p>
      </dgm:t>
    </dgm:pt>
    <dgm:pt modelId="{83A68835-1A67-41FC-8D30-9D8CBF6456BC}" type="sibTrans" cxnId="{8F23C161-54AF-4CD3-9EC0-9A48994DCE18}">
      <dgm:prSet/>
      <dgm:spPr/>
      <dgm:t>
        <a:bodyPr/>
        <a:lstStyle/>
        <a:p>
          <a:endParaRPr lang="en-US"/>
        </a:p>
      </dgm:t>
    </dgm:pt>
    <dgm:pt modelId="{EE014895-93AF-4E4A-83ED-30D5D33CD954}">
      <dgm:prSet/>
      <dgm:spPr/>
      <dgm:t>
        <a:bodyPr/>
        <a:lstStyle/>
        <a:p>
          <a:r>
            <a:rPr lang="en-US" dirty="0"/>
            <a:t>Estimated delay reduction from providing right-turn deceleration lane or left-turn deceleration lane at unsignalized intersection</a:t>
          </a:r>
        </a:p>
      </dgm:t>
    </dgm:pt>
    <dgm:pt modelId="{0D728EE3-75B5-418B-9237-4FD016E6C9CC}" type="parTrans" cxnId="{6F7B47AF-3078-493F-9F29-28330F208BE6}">
      <dgm:prSet/>
      <dgm:spPr/>
      <dgm:t>
        <a:bodyPr/>
        <a:lstStyle/>
        <a:p>
          <a:endParaRPr lang="en-US"/>
        </a:p>
      </dgm:t>
    </dgm:pt>
    <dgm:pt modelId="{7444E561-2CA4-41A9-B7B7-46390BCE73FE}" type="sibTrans" cxnId="{6F7B47AF-3078-493F-9F29-28330F208BE6}">
      <dgm:prSet/>
      <dgm:spPr/>
      <dgm:t>
        <a:bodyPr/>
        <a:lstStyle/>
        <a:p>
          <a:endParaRPr lang="en-US"/>
        </a:p>
      </dgm:t>
    </dgm:pt>
    <dgm:pt modelId="{99320517-3D63-46E2-9CE2-FB7D37289731}">
      <dgm:prSet/>
      <dgm:spPr/>
      <dgm:t>
        <a:bodyPr/>
        <a:lstStyle/>
        <a:p>
          <a:r>
            <a:rPr lang="en-US" dirty="0"/>
            <a:t>Unsignalized Access Spacing</a:t>
          </a:r>
        </a:p>
      </dgm:t>
    </dgm:pt>
    <dgm:pt modelId="{274388C4-9A73-45AA-AA79-6F9C91F6092F}" type="parTrans" cxnId="{749CAEF8-8DF9-466B-BC7B-10C3458C2E45}">
      <dgm:prSet/>
      <dgm:spPr/>
      <dgm:t>
        <a:bodyPr/>
        <a:lstStyle/>
        <a:p>
          <a:endParaRPr lang="en-US"/>
        </a:p>
      </dgm:t>
    </dgm:pt>
    <dgm:pt modelId="{E3C2E32E-FE5E-4971-91BB-7D3207D91695}" type="sibTrans" cxnId="{749CAEF8-8DF9-466B-BC7B-10C3458C2E45}">
      <dgm:prSet/>
      <dgm:spPr/>
      <dgm:t>
        <a:bodyPr/>
        <a:lstStyle/>
        <a:p>
          <a:endParaRPr lang="en-US"/>
        </a:p>
      </dgm:t>
    </dgm:pt>
    <dgm:pt modelId="{2AC530D5-5FDF-4129-A155-F8291AE6354E}">
      <dgm:prSet/>
      <dgm:spPr/>
      <dgm:t>
        <a:bodyPr/>
        <a:lstStyle/>
        <a:p>
          <a:r>
            <a:rPr lang="en-US" dirty="0"/>
            <a:t>Estimated impact of driveway spacing on right-lane, through-vehicle mobility</a:t>
          </a:r>
        </a:p>
      </dgm:t>
    </dgm:pt>
    <dgm:pt modelId="{B0BFD738-8B4F-4C4A-897A-A93CAB4A5458}" type="parTrans" cxnId="{AD3ABD22-C050-40C0-9086-A7CC30A4E959}">
      <dgm:prSet/>
      <dgm:spPr/>
      <dgm:t>
        <a:bodyPr/>
        <a:lstStyle/>
        <a:p>
          <a:endParaRPr lang="en-US"/>
        </a:p>
      </dgm:t>
    </dgm:pt>
    <dgm:pt modelId="{B17CF302-2D7D-4232-974B-3CAFAACB5914}" type="sibTrans" cxnId="{AD3ABD22-C050-40C0-9086-A7CC30A4E959}">
      <dgm:prSet/>
      <dgm:spPr/>
      <dgm:t>
        <a:bodyPr/>
        <a:lstStyle/>
        <a:p>
          <a:endParaRPr lang="en-US"/>
        </a:p>
      </dgm:t>
    </dgm:pt>
    <dgm:pt modelId="{2BFD3CA7-8F1F-4218-932B-09BBDFC28997}">
      <dgm:prSet/>
      <dgm:spPr/>
      <dgm:t>
        <a:bodyPr/>
        <a:lstStyle/>
        <a:p>
          <a:r>
            <a:rPr lang="en-US" dirty="0"/>
            <a:t>Corner Clearance</a:t>
          </a:r>
        </a:p>
      </dgm:t>
    </dgm:pt>
    <dgm:pt modelId="{6337BF62-B705-4E96-BD52-1175B7D83E84}" type="parTrans" cxnId="{C5D98433-4E3C-4260-A2D6-AB5E26256F29}">
      <dgm:prSet/>
      <dgm:spPr/>
      <dgm:t>
        <a:bodyPr/>
        <a:lstStyle/>
        <a:p>
          <a:endParaRPr lang="en-US"/>
        </a:p>
      </dgm:t>
    </dgm:pt>
    <dgm:pt modelId="{A7D76D95-26CD-48C3-901D-BBF5804C45C6}" type="sibTrans" cxnId="{C5D98433-4E3C-4260-A2D6-AB5E26256F29}">
      <dgm:prSet/>
      <dgm:spPr/>
      <dgm:t>
        <a:bodyPr/>
        <a:lstStyle/>
        <a:p>
          <a:endParaRPr lang="en-US"/>
        </a:p>
      </dgm:t>
    </dgm:pt>
    <dgm:pt modelId="{94BE09D5-EB7A-4622-92BB-C5ADA5788E2A}">
      <dgm:prSet/>
      <dgm:spPr/>
      <dgm:t>
        <a:bodyPr/>
        <a:lstStyle/>
        <a:p>
          <a:r>
            <a:rPr lang="en-US" dirty="0"/>
            <a:t>Estimated % of cycles during which a driveway near a signalized intersection will be blocked</a:t>
          </a:r>
        </a:p>
      </dgm:t>
    </dgm:pt>
    <dgm:pt modelId="{5BBAE048-36ED-457F-8D44-BCAB7E0C58E4}" type="parTrans" cxnId="{7735109C-4757-41B2-888D-EA2A4FDE2AB1}">
      <dgm:prSet/>
      <dgm:spPr/>
      <dgm:t>
        <a:bodyPr/>
        <a:lstStyle/>
        <a:p>
          <a:endParaRPr lang="en-US"/>
        </a:p>
      </dgm:t>
    </dgm:pt>
    <dgm:pt modelId="{31FD220A-BB03-4210-8339-B94DBEDDC6DC}" type="sibTrans" cxnId="{7735109C-4757-41B2-888D-EA2A4FDE2AB1}">
      <dgm:prSet/>
      <dgm:spPr/>
      <dgm:t>
        <a:bodyPr/>
        <a:lstStyle/>
        <a:p>
          <a:endParaRPr lang="en-US"/>
        </a:p>
      </dgm:t>
    </dgm:pt>
    <dgm:pt modelId="{EAF64637-5450-407C-A141-6047C4534011}" type="pres">
      <dgm:prSet presAssocID="{617E97A8-11D4-41B4-8BEE-5328382A8080}" presName="vert0" presStyleCnt="0">
        <dgm:presLayoutVars>
          <dgm:dir/>
          <dgm:animOne val="branch"/>
          <dgm:animLvl val="lvl"/>
        </dgm:presLayoutVars>
      </dgm:prSet>
      <dgm:spPr/>
    </dgm:pt>
    <dgm:pt modelId="{454413B1-FD44-441E-A5F6-3415EFFE5253}" type="pres">
      <dgm:prSet presAssocID="{CA4212EC-D800-4570-B34C-F44BB84D2C97}" presName="thickLine" presStyleLbl="alignNode1" presStyleIdx="0" presStyleCnt="5"/>
      <dgm:spPr/>
    </dgm:pt>
    <dgm:pt modelId="{B460CBA7-48FF-4D51-A25E-D8D9064D628F}" type="pres">
      <dgm:prSet presAssocID="{CA4212EC-D800-4570-B34C-F44BB84D2C97}" presName="horz1" presStyleCnt="0"/>
      <dgm:spPr/>
    </dgm:pt>
    <dgm:pt modelId="{72066ABF-3E41-476A-9490-8868A2958D82}" type="pres">
      <dgm:prSet presAssocID="{CA4212EC-D800-4570-B34C-F44BB84D2C97}" presName="tx1" presStyleLbl="revTx" presStyleIdx="0" presStyleCnt="10"/>
      <dgm:spPr/>
    </dgm:pt>
    <dgm:pt modelId="{E297F06B-A247-4DE7-A36F-FA8384B073CE}" type="pres">
      <dgm:prSet presAssocID="{CA4212EC-D800-4570-B34C-F44BB84D2C97}" presName="vert1" presStyleCnt="0"/>
      <dgm:spPr/>
    </dgm:pt>
    <dgm:pt modelId="{33C0DBBC-9C84-4A65-9DED-AA99DBDB8618}" type="pres">
      <dgm:prSet presAssocID="{50EECF9B-FF70-44CC-AB37-F393A4F19142}" presName="vertSpace2a" presStyleCnt="0"/>
      <dgm:spPr/>
    </dgm:pt>
    <dgm:pt modelId="{1829751E-E560-4830-91B3-1E869BC45199}" type="pres">
      <dgm:prSet presAssocID="{50EECF9B-FF70-44CC-AB37-F393A4F19142}" presName="horz2" presStyleCnt="0"/>
      <dgm:spPr/>
    </dgm:pt>
    <dgm:pt modelId="{32E78F84-D015-451E-BA0D-92D04A168979}" type="pres">
      <dgm:prSet presAssocID="{50EECF9B-FF70-44CC-AB37-F393A4F19142}" presName="horzSpace2" presStyleCnt="0"/>
      <dgm:spPr/>
    </dgm:pt>
    <dgm:pt modelId="{A8D94998-F566-45BE-8665-071C5B54F361}" type="pres">
      <dgm:prSet presAssocID="{50EECF9B-FF70-44CC-AB37-F393A4F19142}" presName="tx2" presStyleLbl="revTx" presStyleIdx="1" presStyleCnt="10"/>
      <dgm:spPr/>
    </dgm:pt>
    <dgm:pt modelId="{25C77DBB-9527-44D6-8D9E-EF601DE19100}" type="pres">
      <dgm:prSet presAssocID="{50EECF9B-FF70-44CC-AB37-F393A4F19142}" presName="vert2" presStyleCnt="0"/>
      <dgm:spPr/>
    </dgm:pt>
    <dgm:pt modelId="{0F2D76BF-E65A-40FF-8CF0-FDAA2E401ED3}" type="pres">
      <dgm:prSet presAssocID="{50EECF9B-FF70-44CC-AB37-F393A4F19142}" presName="thinLine2b" presStyleLbl="callout" presStyleIdx="0" presStyleCnt="5"/>
      <dgm:spPr/>
    </dgm:pt>
    <dgm:pt modelId="{139656E7-B3C7-499D-91C5-FB7498BEB212}" type="pres">
      <dgm:prSet presAssocID="{50EECF9B-FF70-44CC-AB37-F393A4F19142}" presName="vertSpace2b" presStyleCnt="0"/>
      <dgm:spPr/>
    </dgm:pt>
    <dgm:pt modelId="{1B3A568E-F148-4ECA-B76A-50A788F6261B}" type="pres">
      <dgm:prSet presAssocID="{EE37A459-AA12-427C-A5CD-85625CBD1FA6}" presName="thickLine" presStyleLbl="alignNode1" presStyleIdx="1" presStyleCnt="5"/>
      <dgm:spPr/>
    </dgm:pt>
    <dgm:pt modelId="{CAA217E8-DB1A-4F46-821A-F81E9B0BB819}" type="pres">
      <dgm:prSet presAssocID="{EE37A459-AA12-427C-A5CD-85625CBD1FA6}" presName="horz1" presStyleCnt="0"/>
      <dgm:spPr/>
    </dgm:pt>
    <dgm:pt modelId="{700F77F9-5A45-4620-90AF-0E57C83C0B1F}" type="pres">
      <dgm:prSet presAssocID="{EE37A459-AA12-427C-A5CD-85625CBD1FA6}" presName="tx1" presStyleLbl="revTx" presStyleIdx="2" presStyleCnt="10"/>
      <dgm:spPr/>
    </dgm:pt>
    <dgm:pt modelId="{CC79EBD0-1F44-4F66-BEE4-267F42B848AE}" type="pres">
      <dgm:prSet presAssocID="{EE37A459-AA12-427C-A5CD-85625CBD1FA6}" presName="vert1" presStyleCnt="0"/>
      <dgm:spPr/>
    </dgm:pt>
    <dgm:pt modelId="{EE725B72-B55D-488E-9C1B-518C8A89C155}" type="pres">
      <dgm:prSet presAssocID="{483AB310-2031-469D-A8F4-ABB295D7D515}" presName="vertSpace2a" presStyleCnt="0"/>
      <dgm:spPr/>
    </dgm:pt>
    <dgm:pt modelId="{5BD18753-1D50-4C09-8C9B-B30D4112B06A}" type="pres">
      <dgm:prSet presAssocID="{483AB310-2031-469D-A8F4-ABB295D7D515}" presName="horz2" presStyleCnt="0"/>
      <dgm:spPr/>
    </dgm:pt>
    <dgm:pt modelId="{F901C61B-EE9D-445F-9478-BAE2CB3CD9D3}" type="pres">
      <dgm:prSet presAssocID="{483AB310-2031-469D-A8F4-ABB295D7D515}" presName="horzSpace2" presStyleCnt="0"/>
      <dgm:spPr/>
    </dgm:pt>
    <dgm:pt modelId="{BE0E5136-BDE6-42D3-BBCB-BA9D3EFDC044}" type="pres">
      <dgm:prSet presAssocID="{483AB310-2031-469D-A8F4-ABB295D7D515}" presName="tx2" presStyleLbl="revTx" presStyleIdx="3" presStyleCnt="10"/>
      <dgm:spPr/>
    </dgm:pt>
    <dgm:pt modelId="{49CE5393-B579-4EC2-9AF8-105AA1797234}" type="pres">
      <dgm:prSet presAssocID="{483AB310-2031-469D-A8F4-ABB295D7D515}" presName="vert2" presStyleCnt="0"/>
      <dgm:spPr/>
    </dgm:pt>
    <dgm:pt modelId="{094A69E8-706B-4304-8AE8-3D060C6F99B6}" type="pres">
      <dgm:prSet presAssocID="{483AB310-2031-469D-A8F4-ABB295D7D515}" presName="thinLine2b" presStyleLbl="callout" presStyleIdx="1" presStyleCnt="5"/>
      <dgm:spPr/>
    </dgm:pt>
    <dgm:pt modelId="{33E5F67C-AAFC-4F6B-B43A-06F49D045BBA}" type="pres">
      <dgm:prSet presAssocID="{483AB310-2031-469D-A8F4-ABB295D7D515}" presName="vertSpace2b" presStyleCnt="0"/>
      <dgm:spPr/>
    </dgm:pt>
    <dgm:pt modelId="{E254679C-9E3E-4DC3-A966-EFF475DCAE39}" type="pres">
      <dgm:prSet presAssocID="{A13119B7-BF8D-4DA3-8E68-0336E00A6F68}" presName="thickLine" presStyleLbl="alignNode1" presStyleIdx="2" presStyleCnt="5"/>
      <dgm:spPr/>
    </dgm:pt>
    <dgm:pt modelId="{ED1B1704-975F-4188-A1C3-E493DE45E6AD}" type="pres">
      <dgm:prSet presAssocID="{A13119B7-BF8D-4DA3-8E68-0336E00A6F68}" presName="horz1" presStyleCnt="0"/>
      <dgm:spPr/>
    </dgm:pt>
    <dgm:pt modelId="{F7A7C8F7-F579-4DF7-8119-6EA057A2DC9E}" type="pres">
      <dgm:prSet presAssocID="{A13119B7-BF8D-4DA3-8E68-0336E00A6F68}" presName="tx1" presStyleLbl="revTx" presStyleIdx="4" presStyleCnt="10"/>
      <dgm:spPr/>
    </dgm:pt>
    <dgm:pt modelId="{567E26F1-EBDC-43AD-9A01-D0F4F27B9B07}" type="pres">
      <dgm:prSet presAssocID="{A13119B7-BF8D-4DA3-8E68-0336E00A6F68}" presName="vert1" presStyleCnt="0"/>
      <dgm:spPr/>
    </dgm:pt>
    <dgm:pt modelId="{2B160501-71BE-45C8-9BEA-F9116E7F76B0}" type="pres">
      <dgm:prSet presAssocID="{EE014895-93AF-4E4A-83ED-30D5D33CD954}" presName="vertSpace2a" presStyleCnt="0"/>
      <dgm:spPr/>
    </dgm:pt>
    <dgm:pt modelId="{2395A63E-772D-4363-AFFE-E7C6DD207F42}" type="pres">
      <dgm:prSet presAssocID="{EE014895-93AF-4E4A-83ED-30D5D33CD954}" presName="horz2" presStyleCnt="0"/>
      <dgm:spPr/>
    </dgm:pt>
    <dgm:pt modelId="{40B9382D-7D3A-4A4E-A482-667451E1FDD4}" type="pres">
      <dgm:prSet presAssocID="{EE014895-93AF-4E4A-83ED-30D5D33CD954}" presName="horzSpace2" presStyleCnt="0"/>
      <dgm:spPr/>
    </dgm:pt>
    <dgm:pt modelId="{D28EB942-668F-4743-993F-5F0D3EEB8B3B}" type="pres">
      <dgm:prSet presAssocID="{EE014895-93AF-4E4A-83ED-30D5D33CD954}" presName="tx2" presStyleLbl="revTx" presStyleIdx="5" presStyleCnt="10"/>
      <dgm:spPr/>
    </dgm:pt>
    <dgm:pt modelId="{3DC58466-BC20-4EFD-938D-BC4EB78FE1D3}" type="pres">
      <dgm:prSet presAssocID="{EE014895-93AF-4E4A-83ED-30D5D33CD954}" presName="vert2" presStyleCnt="0"/>
      <dgm:spPr/>
    </dgm:pt>
    <dgm:pt modelId="{30931879-B24E-401E-9BCD-530C54E39BE1}" type="pres">
      <dgm:prSet presAssocID="{EE014895-93AF-4E4A-83ED-30D5D33CD954}" presName="thinLine2b" presStyleLbl="callout" presStyleIdx="2" presStyleCnt="5"/>
      <dgm:spPr/>
    </dgm:pt>
    <dgm:pt modelId="{6B5CCF37-1045-4B86-B799-7A2012B4DB24}" type="pres">
      <dgm:prSet presAssocID="{EE014895-93AF-4E4A-83ED-30D5D33CD954}" presName="vertSpace2b" presStyleCnt="0"/>
      <dgm:spPr/>
    </dgm:pt>
    <dgm:pt modelId="{AF668D30-554A-4731-9E3F-8E3DDA24DD4A}" type="pres">
      <dgm:prSet presAssocID="{99320517-3D63-46E2-9CE2-FB7D37289731}" presName="thickLine" presStyleLbl="alignNode1" presStyleIdx="3" presStyleCnt="5"/>
      <dgm:spPr/>
    </dgm:pt>
    <dgm:pt modelId="{598CD21C-1B45-44B0-96F1-92066AD9A168}" type="pres">
      <dgm:prSet presAssocID="{99320517-3D63-46E2-9CE2-FB7D37289731}" presName="horz1" presStyleCnt="0"/>
      <dgm:spPr/>
    </dgm:pt>
    <dgm:pt modelId="{70377E9A-2F59-4944-8017-BA1945E0C991}" type="pres">
      <dgm:prSet presAssocID="{99320517-3D63-46E2-9CE2-FB7D37289731}" presName="tx1" presStyleLbl="revTx" presStyleIdx="6" presStyleCnt="10"/>
      <dgm:spPr/>
    </dgm:pt>
    <dgm:pt modelId="{EFA5BB7D-75EF-49A0-8538-24AA57DBFB3E}" type="pres">
      <dgm:prSet presAssocID="{99320517-3D63-46E2-9CE2-FB7D37289731}" presName="vert1" presStyleCnt="0"/>
      <dgm:spPr/>
    </dgm:pt>
    <dgm:pt modelId="{079FDA80-C69B-4903-9B81-81F6CB804991}" type="pres">
      <dgm:prSet presAssocID="{2AC530D5-5FDF-4129-A155-F8291AE6354E}" presName="vertSpace2a" presStyleCnt="0"/>
      <dgm:spPr/>
    </dgm:pt>
    <dgm:pt modelId="{10758817-0945-428B-956D-8A3105BA347D}" type="pres">
      <dgm:prSet presAssocID="{2AC530D5-5FDF-4129-A155-F8291AE6354E}" presName="horz2" presStyleCnt="0"/>
      <dgm:spPr/>
    </dgm:pt>
    <dgm:pt modelId="{9C7F0D63-690B-4B30-9E59-1E0ADC8BB9DD}" type="pres">
      <dgm:prSet presAssocID="{2AC530D5-5FDF-4129-A155-F8291AE6354E}" presName="horzSpace2" presStyleCnt="0"/>
      <dgm:spPr/>
    </dgm:pt>
    <dgm:pt modelId="{7FD764B9-314C-4CEB-9AD9-7A774D922704}" type="pres">
      <dgm:prSet presAssocID="{2AC530D5-5FDF-4129-A155-F8291AE6354E}" presName="tx2" presStyleLbl="revTx" presStyleIdx="7" presStyleCnt="10"/>
      <dgm:spPr/>
    </dgm:pt>
    <dgm:pt modelId="{9E166D3D-121D-4604-AB6E-244E6804D3A8}" type="pres">
      <dgm:prSet presAssocID="{2AC530D5-5FDF-4129-A155-F8291AE6354E}" presName="vert2" presStyleCnt="0"/>
      <dgm:spPr/>
    </dgm:pt>
    <dgm:pt modelId="{D35E1069-D085-45CB-9702-E422A05C1622}" type="pres">
      <dgm:prSet presAssocID="{2AC530D5-5FDF-4129-A155-F8291AE6354E}" presName="thinLine2b" presStyleLbl="callout" presStyleIdx="3" presStyleCnt="5"/>
      <dgm:spPr/>
    </dgm:pt>
    <dgm:pt modelId="{7396C3BF-FF12-4536-B5AD-4BF35241AA57}" type="pres">
      <dgm:prSet presAssocID="{2AC530D5-5FDF-4129-A155-F8291AE6354E}" presName="vertSpace2b" presStyleCnt="0"/>
      <dgm:spPr/>
    </dgm:pt>
    <dgm:pt modelId="{4238B90D-B357-403C-8BC7-53023847FE71}" type="pres">
      <dgm:prSet presAssocID="{2BFD3CA7-8F1F-4218-932B-09BBDFC28997}" presName="thickLine" presStyleLbl="alignNode1" presStyleIdx="4" presStyleCnt="5"/>
      <dgm:spPr/>
    </dgm:pt>
    <dgm:pt modelId="{CD435CE7-7EDB-4644-9159-905E5ABDD974}" type="pres">
      <dgm:prSet presAssocID="{2BFD3CA7-8F1F-4218-932B-09BBDFC28997}" presName="horz1" presStyleCnt="0"/>
      <dgm:spPr/>
    </dgm:pt>
    <dgm:pt modelId="{11BCE20C-BB1A-459B-A16B-0D9776C6473B}" type="pres">
      <dgm:prSet presAssocID="{2BFD3CA7-8F1F-4218-932B-09BBDFC28997}" presName="tx1" presStyleLbl="revTx" presStyleIdx="8" presStyleCnt="10"/>
      <dgm:spPr/>
    </dgm:pt>
    <dgm:pt modelId="{D7919D25-1E1C-4AD5-AB2E-3DFF7E718535}" type="pres">
      <dgm:prSet presAssocID="{2BFD3CA7-8F1F-4218-932B-09BBDFC28997}" presName="vert1" presStyleCnt="0"/>
      <dgm:spPr/>
    </dgm:pt>
    <dgm:pt modelId="{E1813E83-2C1C-4E68-A775-22D7289AB368}" type="pres">
      <dgm:prSet presAssocID="{94BE09D5-EB7A-4622-92BB-C5ADA5788E2A}" presName="vertSpace2a" presStyleCnt="0"/>
      <dgm:spPr/>
    </dgm:pt>
    <dgm:pt modelId="{3470C4D9-7314-4161-8C72-734D57D6E8F1}" type="pres">
      <dgm:prSet presAssocID="{94BE09D5-EB7A-4622-92BB-C5ADA5788E2A}" presName="horz2" presStyleCnt="0"/>
      <dgm:spPr/>
    </dgm:pt>
    <dgm:pt modelId="{EE933F0E-E11A-4205-B566-9AAD656A0C9D}" type="pres">
      <dgm:prSet presAssocID="{94BE09D5-EB7A-4622-92BB-C5ADA5788E2A}" presName="horzSpace2" presStyleCnt="0"/>
      <dgm:spPr/>
    </dgm:pt>
    <dgm:pt modelId="{F8A395A4-AE0C-4704-8320-D590B2541682}" type="pres">
      <dgm:prSet presAssocID="{94BE09D5-EB7A-4622-92BB-C5ADA5788E2A}" presName="tx2" presStyleLbl="revTx" presStyleIdx="9" presStyleCnt="10"/>
      <dgm:spPr/>
    </dgm:pt>
    <dgm:pt modelId="{9BD5A209-C840-4310-8A18-E2960096BA5E}" type="pres">
      <dgm:prSet presAssocID="{94BE09D5-EB7A-4622-92BB-C5ADA5788E2A}" presName="vert2" presStyleCnt="0"/>
      <dgm:spPr/>
    </dgm:pt>
    <dgm:pt modelId="{033AC0F7-20F1-48EB-9F75-B9DAE2BD1D7B}" type="pres">
      <dgm:prSet presAssocID="{94BE09D5-EB7A-4622-92BB-C5ADA5788E2A}" presName="thinLine2b" presStyleLbl="callout" presStyleIdx="4" presStyleCnt="5"/>
      <dgm:spPr/>
    </dgm:pt>
    <dgm:pt modelId="{00E61B46-0B30-4517-81B6-78F5E4CF34D2}" type="pres">
      <dgm:prSet presAssocID="{94BE09D5-EB7A-4622-92BB-C5ADA5788E2A}" presName="vertSpace2b" presStyleCnt="0"/>
      <dgm:spPr/>
    </dgm:pt>
  </dgm:ptLst>
  <dgm:cxnLst>
    <dgm:cxn modelId="{04826F01-0FA4-44C9-9B8A-1FD772810E04}" srcId="{EE37A459-AA12-427C-A5CD-85625CBD1FA6}" destId="{483AB310-2031-469D-A8F4-ABB295D7D515}" srcOrd="0" destOrd="0" parTransId="{041F43C2-C065-4EB1-B111-02185E1544CF}" sibTransId="{E8762703-8545-4135-A36F-D884FAB631A8}"/>
    <dgm:cxn modelId="{A3F48D13-5D47-412C-BCC5-B4CBD046C659}" srcId="{617E97A8-11D4-41B4-8BEE-5328382A8080}" destId="{CA4212EC-D800-4570-B34C-F44BB84D2C97}" srcOrd="0" destOrd="0" parTransId="{A5BB785F-1717-462F-A41D-1182A57B3F68}" sibTransId="{14097642-D4FE-4F33-A2BF-1BBF1F54A62E}"/>
    <dgm:cxn modelId="{EB07DB13-13B1-453C-B388-BF68F07F4F2F}" type="presOf" srcId="{EE014895-93AF-4E4A-83ED-30D5D33CD954}" destId="{D28EB942-668F-4743-993F-5F0D3EEB8B3B}" srcOrd="0" destOrd="0" presId="urn:microsoft.com/office/officeart/2008/layout/LinedList"/>
    <dgm:cxn modelId="{AD68F715-8675-45C7-9345-C934B5FD9821}" type="presOf" srcId="{99320517-3D63-46E2-9CE2-FB7D37289731}" destId="{70377E9A-2F59-4944-8017-BA1945E0C991}" srcOrd="0" destOrd="0" presId="urn:microsoft.com/office/officeart/2008/layout/LinedList"/>
    <dgm:cxn modelId="{AD3ABD22-C050-40C0-9086-A7CC30A4E959}" srcId="{99320517-3D63-46E2-9CE2-FB7D37289731}" destId="{2AC530D5-5FDF-4129-A155-F8291AE6354E}" srcOrd="0" destOrd="0" parTransId="{B0BFD738-8B4F-4C4A-897A-A93CAB4A5458}" sibTransId="{B17CF302-2D7D-4232-974B-3CAFAACB5914}"/>
    <dgm:cxn modelId="{87E1EC26-50CF-4813-B777-54566DE83DD3}" type="presOf" srcId="{617E97A8-11D4-41B4-8BEE-5328382A8080}" destId="{EAF64637-5450-407C-A141-6047C4534011}" srcOrd="0" destOrd="0" presId="urn:microsoft.com/office/officeart/2008/layout/LinedList"/>
    <dgm:cxn modelId="{C5D98433-4E3C-4260-A2D6-AB5E26256F29}" srcId="{617E97A8-11D4-41B4-8BEE-5328382A8080}" destId="{2BFD3CA7-8F1F-4218-932B-09BBDFC28997}" srcOrd="4" destOrd="0" parTransId="{6337BF62-B705-4E96-BD52-1175B7D83E84}" sibTransId="{A7D76D95-26CD-48C3-901D-BBF5804C45C6}"/>
    <dgm:cxn modelId="{9130E339-823B-4989-B781-EB8DB635B2D5}" type="presOf" srcId="{2AC530D5-5FDF-4129-A155-F8291AE6354E}" destId="{7FD764B9-314C-4CEB-9AD9-7A774D922704}" srcOrd="0" destOrd="0" presId="urn:microsoft.com/office/officeart/2008/layout/LinedList"/>
    <dgm:cxn modelId="{B271323C-6D80-4B75-9587-7D3F2F59D24C}" type="presOf" srcId="{A13119B7-BF8D-4DA3-8E68-0336E00A6F68}" destId="{F7A7C8F7-F579-4DF7-8119-6EA057A2DC9E}" srcOrd="0" destOrd="0" presId="urn:microsoft.com/office/officeart/2008/layout/LinedList"/>
    <dgm:cxn modelId="{8F23C161-54AF-4CD3-9EC0-9A48994DCE18}" srcId="{617E97A8-11D4-41B4-8BEE-5328382A8080}" destId="{A13119B7-BF8D-4DA3-8E68-0336E00A6F68}" srcOrd="2" destOrd="0" parTransId="{99916936-A332-46E5-AAB2-D768796FCFAD}" sibTransId="{83A68835-1A67-41FC-8D30-9D8CBF6456BC}"/>
    <dgm:cxn modelId="{C34DCE67-B2BA-4B43-B088-2D54F5296473}" type="presOf" srcId="{2BFD3CA7-8F1F-4218-932B-09BBDFC28997}" destId="{11BCE20C-BB1A-459B-A16B-0D9776C6473B}" srcOrd="0" destOrd="0" presId="urn:microsoft.com/office/officeart/2008/layout/LinedList"/>
    <dgm:cxn modelId="{691BC049-9F37-4A28-A353-9FDC78143F86}" type="presOf" srcId="{EE37A459-AA12-427C-A5CD-85625CBD1FA6}" destId="{700F77F9-5A45-4620-90AF-0E57C83C0B1F}" srcOrd="0" destOrd="0" presId="urn:microsoft.com/office/officeart/2008/layout/LinedList"/>
    <dgm:cxn modelId="{7735109C-4757-41B2-888D-EA2A4FDE2AB1}" srcId="{2BFD3CA7-8F1F-4218-932B-09BBDFC28997}" destId="{94BE09D5-EB7A-4622-92BB-C5ADA5788E2A}" srcOrd="0" destOrd="0" parTransId="{5BBAE048-36ED-457F-8D44-BCAB7E0C58E4}" sibTransId="{31FD220A-BB03-4210-8339-B94DBEDDC6DC}"/>
    <dgm:cxn modelId="{2F6B2CA1-77D8-4792-9C59-66E92D60CEC7}" type="presOf" srcId="{50EECF9B-FF70-44CC-AB37-F393A4F19142}" destId="{A8D94998-F566-45BE-8665-071C5B54F361}" srcOrd="0" destOrd="0" presId="urn:microsoft.com/office/officeart/2008/layout/LinedList"/>
    <dgm:cxn modelId="{0F8156AB-666E-4513-A15F-C0581A979457}" type="presOf" srcId="{94BE09D5-EB7A-4622-92BB-C5ADA5788E2A}" destId="{F8A395A4-AE0C-4704-8320-D590B2541682}" srcOrd="0" destOrd="0" presId="urn:microsoft.com/office/officeart/2008/layout/LinedList"/>
    <dgm:cxn modelId="{6F7B47AF-3078-493F-9F29-28330F208BE6}" srcId="{A13119B7-BF8D-4DA3-8E68-0336E00A6F68}" destId="{EE014895-93AF-4E4A-83ED-30D5D33CD954}" srcOrd="0" destOrd="0" parTransId="{0D728EE3-75B5-418B-9237-4FD016E6C9CC}" sibTransId="{7444E561-2CA4-41A9-B7B7-46390BCE73FE}"/>
    <dgm:cxn modelId="{A63939B4-95ED-4D97-BCD2-05863FB3A41E}" type="presOf" srcId="{483AB310-2031-469D-A8F4-ABB295D7D515}" destId="{BE0E5136-BDE6-42D3-BBCB-BA9D3EFDC044}" srcOrd="0" destOrd="0" presId="urn:microsoft.com/office/officeart/2008/layout/LinedList"/>
    <dgm:cxn modelId="{35D0F2C1-EC76-467A-A83C-3A222F55A689}" srcId="{617E97A8-11D4-41B4-8BEE-5328382A8080}" destId="{EE37A459-AA12-427C-A5CD-85625CBD1FA6}" srcOrd="1" destOrd="0" parTransId="{82A857EF-6D48-4A6E-8089-ED06CBA6225F}" sibTransId="{37A43D15-3892-467C-8F60-278197E11A26}"/>
    <dgm:cxn modelId="{69EF6ACA-08C4-451A-88FC-1DE1831956A9}" type="presOf" srcId="{CA4212EC-D800-4570-B34C-F44BB84D2C97}" destId="{72066ABF-3E41-476A-9490-8868A2958D82}" srcOrd="0" destOrd="0" presId="urn:microsoft.com/office/officeart/2008/layout/LinedList"/>
    <dgm:cxn modelId="{ACF3A6E9-5BA7-4813-AE36-44D27DE554F6}" srcId="{CA4212EC-D800-4570-B34C-F44BB84D2C97}" destId="{50EECF9B-FF70-44CC-AB37-F393A4F19142}" srcOrd="0" destOrd="0" parTransId="{8B516D0F-D2FB-47DB-B390-A6F4CE991D60}" sibTransId="{998ECBEC-4868-4646-9A1C-58434F594F64}"/>
    <dgm:cxn modelId="{749CAEF8-8DF9-466B-BC7B-10C3458C2E45}" srcId="{617E97A8-11D4-41B4-8BEE-5328382A8080}" destId="{99320517-3D63-46E2-9CE2-FB7D37289731}" srcOrd="3" destOrd="0" parTransId="{274388C4-9A73-45AA-AA79-6F9C91F6092F}" sibTransId="{E3C2E32E-FE5E-4971-91BB-7D3207D91695}"/>
    <dgm:cxn modelId="{7866522C-E95C-4FC3-A373-0369E263CD87}" type="presParOf" srcId="{EAF64637-5450-407C-A141-6047C4534011}" destId="{454413B1-FD44-441E-A5F6-3415EFFE5253}" srcOrd="0" destOrd="0" presId="urn:microsoft.com/office/officeart/2008/layout/LinedList"/>
    <dgm:cxn modelId="{BC116654-360A-459E-959E-1D6D8F0D4F2E}" type="presParOf" srcId="{EAF64637-5450-407C-A141-6047C4534011}" destId="{B460CBA7-48FF-4D51-A25E-D8D9064D628F}" srcOrd="1" destOrd="0" presId="urn:microsoft.com/office/officeart/2008/layout/LinedList"/>
    <dgm:cxn modelId="{DF3179A7-5423-4E52-8B1A-6760E2E1057B}" type="presParOf" srcId="{B460CBA7-48FF-4D51-A25E-D8D9064D628F}" destId="{72066ABF-3E41-476A-9490-8868A2958D82}" srcOrd="0" destOrd="0" presId="urn:microsoft.com/office/officeart/2008/layout/LinedList"/>
    <dgm:cxn modelId="{29393DA7-411F-4768-ABF5-F0DCF68F3FE1}" type="presParOf" srcId="{B460CBA7-48FF-4D51-A25E-D8D9064D628F}" destId="{E297F06B-A247-4DE7-A36F-FA8384B073CE}" srcOrd="1" destOrd="0" presId="urn:microsoft.com/office/officeart/2008/layout/LinedList"/>
    <dgm:cxn modelId="{097020F5-DD59-42C9-A922-C9FFAA3D9574}" type="presParOf" srcId="{E297F06B-A247-4DE7-A36F-FA8384B073CE}" destId="{33C0DBBC-9C84-4A65-9DED-AA99DBDB8618}" srcOrd="0" destOrd="0" presId="urn:microsoft.com/office/officeart/2008/layout/LinedList"/>
    <dgm:cxn modelId="{41CF4DE3-BCF4-4EDC-8FDC-D945BD6E10B4}" type="presParOf" srcId="{E297F06B-A247-4DE7-A36F-FA8384B073CE}" destId="{1829751E-E560-4830-91B3-1E869BC45199}" srcOrd="1" destOrd="0" presId="urn:microsoft.com/office/officeart/2008/layout/LinedList"/>
    <dgm:cxn modelId="{EDB51C70-EBE5-456A-87BF-8C41F09AB6DA}" type="presParOf" srcId="{1829751E-E560-4830-91B3-1E869BC45199}" destId="{32E78F84-D015-451E-BA0D-92D04A168979}" srcOrd="0" destOrd="0" presId="urn:microsoft.com/office/officeart/2008/layout/LinedList"/>
    <dgm:cxn modelId="{24D5D5A5-53FD-4FC0-AA31-54E549B685C1}" type="presParOf" srcId="{1829751E-E560-4830-91B3-1E869BC45199}" destId="{A8D94998-F566-45BE-8665-071C5B54F361}" srcOrd="1" destOrd="0" presId="urn:microsoft.com/office/officeart/2008/layout/LinedList"/>
    <dgm:cxn modelId="{BB7E1F47-1041-4B5B-8CC8-BD9D552E3C92}" type="presParOf" srcId="{1829751E-E560-4830-91B3-1E869BC45199}" destId="{25C77DBB-9527-44D6-8D9E-EF601DE19100}" srcOrd="2" destOrd="0" presId="urn:microsoft.com/office/officeart/2008/layout/LinedList"/>
    <dgm:cxn modelId="{374D6158-FD69-4991-8E27-DD993A6CE4F8}" type="presParOf" srcId="{E297F06B-A247-4DE7-A36F-FA8384B073CE}" destId="{0F2D76BF-E65A-40FF-8CF0-FDAA2E401ED3}" srcOrd="2" destOrd="0" presId="urn:microsoft.com/office/officeart/2008/layout/LinedList"/>
    <dgm:cxn modelId="{BD684A34-3E23-45A1-AC43-35865F2C9186}" type="presParOf" srcId="{E297F06B-A247-4DE7-A36F-FA8384B073CE}" destId="{139656E7-B3C7-499D-91C5-FB7498BEB212}" srcOrd="3" destOrd="0" presId="urn:microsoft.com/office/officeart/2008/layout/LinedList"/>
    <dgm:cxn modelId="{0C5142A6-301A-45F0-A4B3-AD332893469A}" type="presParOf" srcId="{EAF64637-5450-407C-A141-6047C4534011}" destId="{1B3A568E-F148-4ECA-B76A-50A788F6261B}" srcOrd="2" destOrd="0" presId="urn:microsoft.com/office/officeart/2008/layout/LinedList"/>
    <dgm:cxn modelId="{11E8E5DD-8F53-494D-B2EE-0F80251D414C}" type="presParOf" srcId="{EAF64637-5450-407C-A141-6047C4534011}" destId="{CAA217E8-DB1A-4F46-821A-F81E9B0BB819}" srcOrd="3" destOrd="0" presId="urn:microsoft.com/office/officeart/2008/layout/LinedList"/>
    <dgm:cxn modelId="{A0EBA5DE-CFA3-4ACD-A70A-2FDB6D959783}" type="presParOf" srcId="{CAA217E8-DB1A-4F46-821A-F81E9B0BB819}" destId="{700F77F9-5A45-4620-90AF-0E57C83C0B1F}" srcOrd="0" destOrd="0" presId="urn:microsoft.com/office/officeart/2008/layout/LinedList"/>
    <dgm:cxn modelId="{AD58FFAB-5349-4BB2-8699-D79D665D9CBA}" type="presParOf" srcId="{CAA217E8-DB1A-4F46-821A-F81E9B0BB819}" destId="{CC79EBD0-1F44-4F66-BEE4-267F42B848AE}" srcOrd="1" destOrd="0" presId="urn:microsoft.com/office/officeart/2008/layout/LinedList"/>
    <dgm:cxn modelId="{CFC65219-1B27-4720-9D1D-81C9FDCB7BB7}" type="presParOf" srcId="{CC79EBD0-1F44-4F66-BEE4-267F42B848AE}" destId="{EE725B72-B55D-488E-9C1B-518C8A89C155}" srcOrd="0" destOrd="0" presId="urn:microsoft.com/office/officeart/2008/layout/LinedList"/>
    <dgm:cxn modelId="{06D1AB5B-C2D4-4387-9664-D8BB8706ED37}" type="presParOf" srcId="{CC79EBD0-1F44-4F66-BEE4-267F42B848AE}" destId="{5BD18753-1D50-4C09-8C9B-B30D4112B06A}" srcOrd="1" destOrd="0" presId="urn:microsoft.com/office/officeart/2008/layout/LinedList"/>
    <dgm:cxn modelId="{D4F8A955-C0BD-4968-A83A-723E3D06DEF8}" type="presParOf" srcId="{5BD18753-1D50-4C09-8C9B-B30D4112B06A}" destId="{F901C61B-EE9D-445F-9478-BAE2CB3CD9D3}" srcOrd="0" destOrd="0" presId="urn:microsoft.com/office/officeart/2008/layout/LinedList"/>
    <dgm:cxn modelId="{9E37DBDD-FF99-41B1-9056-33588C505F93}" type="presParOf" srcId="{5BD18753-1D50-4C09-8C9B-B30D4112B06A}" destId="{BE0E5136-BDE6-42D3-BBCB-BA9D3EFDC044}" srcOrd="1" destOrd="0" presId="urn:microsoft.com/office/officeart/2008/layout/LinedList"/>
    <dgm:cxn modelId="{3A81BA66-E8E8-4D82-A14E-03C5CFD1C0C9}" type="presParOf" srcId="{5BD18753-1D50-4C09-8C9B-B30D4112B06A}" destId="{49CE5393-B579-4EC2-9AF8-105AA1797234}" srcOrd="2" destOrd="0" presId="urn:microsoft.com/office/officeart/2008/layout/LinedList"/>
    <dgm:cxn modelId="{ED760ACB-A5D9-450D-A907-4A85405649A5}" type="presParOf" srcId="{CC79EBD0-1F44-4F66-BEE4-267F42B848AE}" destId="{094A69E8-706B-4304-8AE8-3D060C6F99B6}" srcOrd="2" destOrd="0" presId="urn:microsoft.com/office/officeart/2008/layout/LinedList"/>
    <dgm:cxn modelId="{5787CB77-99D1-460C-87E3-182E7BF89EE4}" type="presParOf" srcId="{CC79EBD0-1F44-4F66-BEE4-267F42B848AE}" destId="{33E5F67C-AAFC-4F6B-B43A-06F49D045BBA}" srcOrd="3" destOrd="0" presId="urn:microsoft.com/office/officeart/2008/layout/LinedList"/>
    <dgm:cxn modelId="{5ED47BE1-EFC1-4F57-A722-EA60F12DF787}" type="presParOf" srcId="{EAF64637-5450-407C-A141-6047C4534011}" destId="{E254679C-9E3E-4DC3-A966-EFF475DCAE39}" srcOrd="4" destOrd="0" presId="urn:microsoft.com/office/officeart/2008/layout/LinedList"/>
    <dgm:cxn modelId="{9F117392-AD40-49A6-9BF9-89FEC46C65B5}" type="presParOf" srcId="{EAF64637-5450-407C-A141-6047C4534011}" destId="{ED1B1704-975F-4188-A1C3-E493DE45E6AD}" srcOrd="5" destOrd="0" presId="urn:microsoft.com/office/officeart/2008/layout/LinedList"/>
    <dgm:cxn modelId="{346E8833-BC6B-43D0-A1FE-C9A44D5FE5F2}" type="presParOf" srcId="{ED1B1704-975F-4188-A1C3-E493DE45E6AD}" destId="{F7A7C8F7-F579-4DF7-8119-6EA057A2DC9E}" srcOrd="0" destOrd="0" presId="urn:microsoft.com/office/officeart/2008/layout/LinedList"/>
    <dgm:cxn modelId="{DDE32D8E-5D63-4127-A2D6-E77CE68E78C3}" type="presParOf" srcId="{ED1B1704-975F-4188-A1C3-E493DE45E6AD}" destId="{567E26F1-EBDC-43AD-9A01-D0F4F27B9B07}" srcOrd="1" destOrd="0" presId="urn:microsoft.com/office/officeart/2008/layout/LinedList"/>
    <dgm:cxn modelId="{FC2BA99E-FA16-4074-A5C4-EA59D11AEBF7}" type="presParOf" srcId="{567E26F1-EBDC-43AD-9A01-D0F4F27B9B07}" destId="{2B160501-71BE-45C8-9BEA-F9116E7F76B0}" srcOrd="0" destOrd="0" presId="urn:microsoft.com/office/officeart/2008/layout/LinedList"/>
    <dgm:cxn modelId="{5AFBBBE6-7311-4963-9862-392B0E542512}" type="presParOf" srcId="{567E26F1-EBDC-43AD-9A01-D0F4F27B9B07}" destId="{2395A63E-772D-4363-AFFE-E7C6DD207F42}" srcOrd="1" destOrd="0" presId="urn:microsoft.com/office/officeart/2008/layout/LinedList"/>
    <dgm:cxn modelId="{ECED2068-913D-4EE4-92AE-0C013C9DC165}" type="presParOf" srcId="{2395A63E-772D-4363-AFFE-E7C6DD207F42}" destId="{40B9382D-7D3A-4A4E-A482-667451E1FDD4}" srcOrd="0" destOrd="0" presId="urn:microsoft.com/office/officeart/2008/layout/LinedList"/>
    <dgm:cxn modelId="{6EAA8A6A-FC77-46A2-A35C-9DD14F5A9500}" type="presParOf" srcId="{2395A63E-772D-4363-AFFE-E7C6DD207F42}" destId="{D28EB942-668F-4743-993F-5F0D3EEB8B3B}" srcOrd="1" destOrd="0" presId="urn:microsoft.com/office/officeart/2008/layout/LinedList"/>
    <dgm:cxn modelId="{034C1A58-0ED3-4A72-BB41-859F627DF0B5}" type="presParOf" srcId="{2395A63E-772D-4363-AFFE-E7C6DD207F42}" destId="{3DC58466-BC20-4EFD-938D-BC4EB78FE1D3}" srcOrd="2" destOrd="0" presId="urn:microsoft.com/office/officeart/2008/layout/LinedList"/>
    <dgm:cxn modelId="{9CDB4A89-5CFC-4CCE-90EC-822FE399EA43}" type="presParOf" srcId="{567E26F1-EBDC-43AD-9A01-D0F4F27B9B07}" destId="{30931879-B24E-401E-9BCD-530C54E39BE1}" srcOrd="2" destOrd="0" presId="urn:microsoft.com/office/officeart/2008/layout/LinedList"/>
    <dgm:cxn modelId="{BE29CA9F-AC01-4DA7-9C7E-475DBD7F65F0}" type="presParOf" srcId="{567E26F1-EBDC-43AD-9A01-D0F4F27B9B07}" destId="{6B5CCF37-1045-4B86-B799-7A2012B4DB24}" srcOrd="3" destOrd="0" presId="urn:microsoft.com/office/officeart/2008/layout/LinedList"/>
    <dgm:cxn modelId="{330846F2-D783-4495-A8F2-EAFE41BEBD53}" type="presParOf" srcId="{EAF64637-5450-407C-A141-6047C4534011}" destId="{AF668D30-554A-4731-9E3F-8E3DDA24DD4A}" srcOrd="6" destOrd="0" presId="urn:microsoft.com/office/officeart/2008/layout/LinedList"/>
    <dgm:cxn modelId="{E8188AF3-1521-4E89-9581-54746880E7D1}" type="presParOf" srcId="{EAF64637-5450-407C-A141-6047C4534011}" destId="{598CD21C-1B45-44B0-96F1-92066AD9A168}" srcOrd="7" destOrd="0" presId="urn:microsoft.com/office/officeart/2008/layout/LinedList"/>
    <dgm:cxn modelId="{B8404C2E-CD28-4F3F-B603-4F3B3EF46947}" type="presParOf" srcId="{598CD21C-1B45-44B0-96F1-92066AD9A168}" destId="{70377E9A-2F59-4944-8017-BA1945E0C991}" srcOrd="0" destOrd="0" presId="urn:microsoft.com/office/officeart/2008/layout/LinedList"/>
    <dgm:cxn modelId="{16488C0D-2C3B-4C82-99C0-1756F33952EB}" type="presParOf" srcId="{598CD21C-1B45-44B0-96F1-92066AD9A168}" destId="{EFA5BB7D-75EF-49A0-8538-24AA57DBFB3E}" srcOrd="1" destOrd="0" presId="urn:microsoft.com/office/officeart/2008/layout/LinedList"/>
    <dgm:cxn modelId="{8E55C078-B469-4E25-9B25-B1CA7807CB75}" type="presParOf" srcId="{EFA5BB7D-75EF-49A0-8538-24AA57DBFB3E}" destId="{079FDA80-C69B-4903-9B81-81F6CB804991}" srcOrd="0" destOrd="0" presId="urn:microsoft.com/office/officeart/2008/layout/LinedList"/>
    <dgm:cxn modelId="{7E44B772-0A36-457A-8B46-96CF68FE9050}" type="presParOf" srcId="{EFA5BB7D-75EF-49A0-8538-24AA57DBFB3E}" destId="{10758817-0945-428B-956D-8A3105BA347D}" srcOrd="1" destOrd="0" presId="urn:microsoft.com/office/officeart/2008/layout/LinedList"/>
    <dgm:cxn modelId="{F6FDB271-94AD-4727-80BA-0D94918EAE62}" type="presParOf" srcId="{10758817-0945-428B-956D-8A3105BA347D}" destId="{9C7F0D63-690B-4B30-9E59-1E0ADC8BB9DD}" srcOrd="0" destOrd="0" presId="urn:microsoft.com/office/officeart/2008/layout/LinedList"/>
    <dgm:cxn modelId="{908C1175-36C2-4440-AF56-12C034EEE8F4}" type="presParOf" srcId="{10758817-0945-428B-956D-8A3105BA347D}" destId="{7FD764B9-314C-4CEB-9AD9-7A774D922704}" srcOrd="1" destOrd="0" presId="urn:microsoft.com/office/officeart/2008/layout/LinedList"/>
    <dgm:cxn modelId="{13A943F6-85EC-40AF-8276-5066243B10BD}" type="presParOf" srcId="{10758817-0945-428B-956D-8A3105BA347D}" destId="{9E166D3D-121D-4604-AB6E-244E6804D3A8}" srcOrd="2" destOrd="0" presId="urn:microsoft.com/office/officeart/2008/layout/LinedList"/>
    <dgm:cxn modelId="{238BF6A3-8851-4ADE-A3C2-A4759F7D6E11}" type="presParOf" srcId="{EFA5BB7D-75EF-49A0-8538-24AA57DBFB3E}" destId="{D35E1069-D085-45CB-9702-E422A05C1622}" srcOrd="2" destOrd="0" presId="urn:microsoft.com/office/officeart/2008/layout/LinedList"/>
    <dgm:cxn modelId="{DEE8FE2E-6671-41CF-AEBC-ED7F069776E1}" type="presParOf" srcId="{EFA5BB7D-75EF-49A0-8538-24AA57DBFB3E}" destId="{7396C3BF-FF12-4536-B5AD-4BF35241AA57}" srcOrd="3" destOrd="0" presId="urn:microsoft.com/office/officeart/2008/layout/LinedList"/>
    <dgm:cxn modelId="{9A425164-7A1E-4619-8A87-F47B2AF49EF7}" type="presParOf" srcId="{EAF64637-5450-407C-A141-6047C4534011}" destId="{4238B90D-B357-403C-8BC7-53023847FE71}" srcOrd="8" destOrd="0" presId="urn:microsoft.com/office/officeart/2008/layout/LinedList"/>
    <dgm:cxn modelId="{1EF3C64C-5F2B-4C97-A852-A60D39CF474E}" type="presParOf" srcId="{EAF64637-5450-407C-A141-6047C4534011}" destId="{CD435CE7-7EDB-4644-9159-905E5ABDD974}" srcOrd="9" destOrd="0" presId="urn:microsoft.com/office/officeart/2008/layout/LinedList"/>
    <dgm:cxn modelId="{8ED639AB-0DE3-4DD9-916F-5027F6C19285}" type="presParOf" srcId="{CD435CE7-7EDB-4644-9159-905E5ABDD974}" destId="{11BCE20C-BB1A-459B-A16B-0D9776C6473B}" srcOrd="0" destOrd="0" presId="urn:microsoft.com/office/officeart/2008/layout/LinedList"/>
    <dgm:cxn modelId="{9F0F670D-86DC-435F-BB42-96A5FA2BF9C0}" type="presParOf" srcId="{CD435CE7-7EDB-4644-9159-905E5ABDD974}" destId="{D7919D25-1E1C-4AD5-AB2E-3DFF7E718535}" srcOrd="1" destOrd="0" presId="urn:microsoft.com/office/officeart/2008/layout/LinedList"/>
    <dgm:cxn modelId="{3EAC442C-DFB3-47CA-8685-26E278175903}" type="presParOf" srcId="{D7919D25-1E1C-4AD5-AB2E-3DFF7E718535}" destId="{E1813E83-2C1C-4E68-A775-22D7289AB368}" srcOrd="0" destOrd="0" presId="urn:microsoft.com/office/officeart/2008/layout/LinedList"/>
    <dgm:cxn modelId="{485326F4-1577-4028-B249-A8B09A58E1BA}" type="presParOf" srcId="{D7919D25-1E1C-4AD5-AB2E-3DFF7E718535}" destId="{3470C4D9-7314-4161-8C72-734D57D6E8F1}" srcOrd="1" destOrd="0" presId="urn:microsoft.com/office/officeart/2008/layout/LinedList"/>
    <dgm:cxn modelId="{0A609130-5609-437A-A25A-1DCE97E38792}" type="presParOf" srcId="{3470C4D9-7314-4161-8C72-734D57D6E8F1}" destId="{EE933F0E-E11A-4205-B566-9AAD656A0C9D}" srcOrd="0" destOrd="0" presId="urn:microsoft.com/office/officeart/2008/layout/LinedList"/>
    <dgm:cxn modelId="{4E26CF10-1783-43FF-9A75-3E6A62C54D41}" type="presParOf" srcId="{3470C4D9-7314-4161-8C72-734D57D6E8F1}" destId="{F8A395A4-AE0C-4704-8320-D590B2541682}" srcOrd="1" destOrd="0" presId="urn:microsoft.com/office/officeart/2008/layout/LinedList"/>
    <dgm:cxn modelId="{FE7AFA96-863A-4E05-B896-B71709D34AD5}" type="presParOf" srcId="{3470C4D9-7314-4161-8C72-734D57D6E8F1}" destId="{9BD5A209-C840-4310-8A18-E2960096BA5E}" srcOrd="2" destOrd="0" presId="urn:microsoft.com/office/officeart/2008/layout/LinedList"/>
    <dgm:cxn modelId="{43BC2F5B-E6F0-4A63-8C96-B00573EBD1EC}" type="presParOf" srcId="{D7919D25-1E1C-4AD5-AB2E-3DFF7E718535}" destId="{033AC0F7-20F1-48EB-9F75-B9DAE2BD1D7B}" srcOrd="2" destOrd="0" presId="urn:microsoft.com/office/officeart/2008/layout/LinedList"/>
    <dgm:cxn modelId="{42A1C3C6-AB74-4752-9020-7320BD767D42}" type="presParOf" srcId="{D7919D25-1E1C-4AD5-AB2E-3DFF7E718535}" destId="{00E61B46-0B30-4517-81B6-78F5E4CF34D2}"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10709F-65FB-43F5-9821-0089AD7148B5}"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FF4B8D-5FEC-43B5-9711-CB71FA7713BF}">
      <dgm:prSet/>
      <dgm:spPr/>
      <dgm:t>
        <a:bodyPr/>
        <a:lstStyle/>
        <a:p>
          <a:pPr>
            <a:defRPr b="1"/>
          </a:pPr>
          <a:r>
            <a:rPr lang="en-US"/>
            <a:t>Safety Economic Value </a:t>
          </a:r>
        </a:p>
      </dgm:t>
    </dgm:pt>
    <dgm:pt modelId="{00AAD92F-7017-46FA-97E2-80C367286267}" type="parTrans" cxnId="{751D90E4-C6CF-4331-BE34-D99943057D54}">
      <dgm:prSet/>
      <dgm:spPr/>
      <dgm:t>
        <a:bodyPr/>
        <a:lstStyle/>
        <a:p>
          <a:endParaRPr lang="en-US"/>
        </a:p>
      </dgm:t>
    </dgm:pt>
    <dgm:pt modelId="{43869B7C-3B6F-4A04-B259-9456487F0B50}" type="sibTrans" cxnId="{751D90E4-C6CF-4331-BE34-D99943057D54}">
      <dgm:prSet/>
      <dgm:spPr/>
      <dgm:t>
        <a:bodyPr/>
        <a:lstStyle/>
        <a:p>
          <a:endParaRPr lang="en-US"/>
        </a:p>
      </dgm:t>
    </dgm:pt>
    <dgm:pt modelId="{0EBE5576-2DB0-4438-A05C-A7432DE264DE}">
      <dgm:prSet/>
      <dgm:spPr/>
      <dgm:t>
        <a:bodyPr/>
        <a:lstStyle/>
        <a:p>
          <a:pPr algn="ctr">
            <a:buFont typeface="Arial" panose="020B0604020202020204" pitchFamily="34" charset="0"/>
            <a:buChar char="•"/>
          </a:pPr>
          <a:r>
            <a:rPr lang="en-US" dirty="0"/>
            <a:t>monetized value of crash reduction in 2020 dollars</a:t>
          </a:r>
        </a:p>
      </dgm:t>
    </dgm:pt>
    <dgm:pt modelId="{2348FDBA-A86D-4B59-9FB3-26607011159C}" type="parTrans" cxnId="{2B054B12-3A81-4799-A9AA-21C265C71ED0}">
      <dgm:prSet/>
      <dgm:spPr/>
      <dgm:t>
        <a:bodyPr/>
        <a:lstStyle/>
        <a:p>
          <a:endParaRPr lang="en-US"/>
        </a:p>
      </dgm:t>
    </dgm:pt>
    <dgm:pt modelId="{7B070961-E1C5-47BA-9A3D-86DEC637125E}" type="sibTrans" cxnId="{2B054B12-3A81-4799-A9AA-21C265C71ED0}">
      <dgm:prSet/>
      <dgm:spPr/>
      <dgm:t>
        <a:bodyPr/>
        <a:lstStyle/>
        <a:p>
          <a:endParaRPr lang="en-US"/>
        </a:p>
      </dgm:t>
    </dgm:pt>
    <dgm:pt modelId="{2FBC6528-10DF-4DAB-A017-001EF9A69EC4}">
      <dgm:prSet/>
      <dgm:spPr/>
      <dgm:t>
        <a:bodyPr/>
        <a:lstStyle/>
        <a:p>
          <a:pPr algn="ctr">
            <a:buNone/>
          </a:pPr>
          <a:r>
            <a:rPr lang="en-US" dirty="0"/>
            <a:t>benefit-cost ratio: the monetary value of the reduction in number of crashes and expenditures to construct and maintain the facility</a:t>
          </a:r>
        </a:p>
      </dgm:t>
    </dgm:pt>
    <dgm:pt modelId="{6195CC5D-35A3-4641-B2AF-F0B48D0E135C}" type="parTrans" cxnId="{1227E079-289A-4D0D-B4D2-AB05E0EC38EF}">
      <dgm:prSet/>
      <dgm:spPr/>
      <dgm:t>
        <a:bodyPr/>
        <a:lstStyle/>
        <a:p>
          <a:endParaRPr lang="en-US"/>
        </a:p>
      </dgm:t>
    </dgm:pt>
    <dgm:pt modelId="{3AC8F739-6AC0-47D0-8A7E-ECA9226FEECF}" type="sibTrans" cxnId="{1227E079-289A-4D0D-B4D2-AB05E0EC38EF}">
      <dgm:prSet/>
      <dgm:spPr/>
      <dgm:t>
        <a:bodyPr/>
        <a:lstStyle/>
        <a:p>
          <a:endParaRPr lang="en-US"/>
        </a:p>
      </dgm:t>
    </dgm:pt>
    <dgm:pt modelId="{5E942CCB-E3D7-48B6-9079-FD9B29A2357C}">
      <dgm:prSet/>
      <dgm:spPr/>
      <dgm:t>
        <a:bodyPr/>
        <a:lstStyle/>
        <a:p>
          <a:pPr>
            <a:defRPr b="1"/>
          </a:pPr>
          <a:r>
            <a:rPr lang="en-US" dirty="0"/>
            <a:t>Mobility Economic Value</a:t>
          </a:r>
        </a:p>
      </dgm:t>
    </dgm:pt>
    <dgm:pt modelId="{15CC97CF-BD9E-40FB-98EB-111DDC445C9F}" type="parTrans" cxnId="{DE72A5B3-7DBD-44BB-92C9-6B45D9BA12FB}">
      <dgm:prSet/>
      <dgm:spPr/>
      <dgm:t>
        <a:bodyPr/>
        <a:lstStyle/>
        <a:p>
          <a:endParaRPr lang="en-US"/>
        </a:p>
      </dgm:t>
    </dgm:pt>
    <dgm:pt modelId="{0A02EB8E-7C8C-4695-B1A9-A20876F7B6BC}" type="sibTrans" cxnId="{DE72A5B3-7DBD-44BB-92C9-6B45D9BA12FB}">
      <dgm:prSet/>
      <dgm:spPr/>
      <dgm:t>
        <a:bodyPr/>
        <a:lstStyle/>
        <a:p>
          <a:endParaRPr lang="en-US"/>
        </a:p>
      </dgm:t>
    </dgm:pt>
    <dgm:pt modelId="{70464FCF-E3F5-4604-ADCB-6E71C5A4FB88}">
      <dgm:prSet/>
      <dgm:spPr/>
      <dgm:t>
        <a:bodyPr/>
        <a:lstStyle/>
        <a:p>
          <a:r>
            <a:rPr lang="en-US" dirty="0"/>
            <a:t>applies a value of time for a daily and annual cost of increase in travel times due to changes in signal spacing</a:t>
          </a:r>
        </a:p>
      </dgm:t>
    </dgm:pt>
    <dgm:pt modelId="{859563D5-3CC9-4F2E-8B08-A39C6E9FD44E}" type="parTrans" cxnId="{F29ACE0B-BFE4-4A4C-814E-3B46AE481F77}">
      <dgm:prSet/>
      <dgm:spPr/>
      <dgm:t>
        <a:bodyPr/>
        <a:lstStyle/>
        <a:p>
          <a:endParaRPr lang="en-US"/>
        </a:p>
      </dgm:t>
    </dgm:pt>
    <dgm:pt modelId="{DF4B5ABE-7424-42D8-9414-AB8C3623C55C}" type="sibTrans" cxnId="{F29ACE0B-BFE4-4A4C-814E-3B46AE481F77}">
      <dgm:prSet/>
      <dgm:spPr/>
      <dgm:t>
        <a:bodyPr/>
        <a:lstStyle/>
        <a:p>
          <a:endParaRPr lang="en-US"/>
        </a:p>
      </dgm:t>
    </dgm:pt>
    <dgm:pt modelId="{F45AB277-377B-4C08-AE35-6EE527E114AC}" type="pres">
      <dgm:prSet presAssocID="{1910709F-65FB-43F5-9821-0089AD7148B5}" presName="root" presStyleCnt="0">
        <dgm:presLayoutVars>
          <dgm:dir/>
          <dgm:resizeHandles val="exact"/>
        </dgm:presLayoutVars>
      </dgm:prSet>
      <dgm:spPr/>
    </dgm:pt>
    <dgm:pt modelId="{500E2650-CE4A-4225-814A-77CFF753100A}" type="pres">
      <dgm:prSet presAssocID="{13FF4B8D-5FEC-43B5-9711-CB71FA7713BF}" presName="compNode" presStyleCnt="0"/>
      <dgm:spPr/>
    </dgm:pt>
    <dgm:pt modelId="{74EC6A4B-FF94-4D03-960F-F3CFD5DEC15A}" type="pres">
      <dgm:prSet presAssocID="{13FF4B8D-5FEC-43B5-9711-CB71FA7713B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68EF7AE1-10CD-422B-9AD2-28948BADCBB5}" type="pres">
      <dgm:prSet presAssocID="{13FF4B8D-5FEC-43B5-9711-CB71FA7713BF}" presName="iconSpace" presStyleCnt="0"/>
      <dgm:spPr/>
    </dgm:pt>
    <dgm:pt modelId="{05B1FA5B-8935-40A4-8E26-CC3BE1417725}" type="pres">
      <dgm:prSet presAssocID="{13FF4B8D-5FEC-43B5-9711-CB71FA7713BF}" presName="parTx" presStyleLbl="revTx" presStyleIdx="0" presStyleCnt="4">
        <dgm:presLayoutVars>
          <dgm:chMax val="0"/>
          <dgm:chPref val="0"/>
        </dgm:presLayoutVars>
      </dgm:prSet>
      <dgm:spPr/>
    </dgm:pt>
    <dgm:pt modelId="{440E6051-C7CF-441C-90D5-2AE680911028}" type="pres">
      <dgm:prSet presAssocID="{13FF4B8D-5FEC-43B5-9711-CB71FA7713BF}" presName="txSpace" presStyleCnt="0"/>
      <dgm:spPr/>
    </dgm:pt>
    <dgm:pt modelId="{F1945B97-09B4-4046-8E8C-DD0DB25D0450}" type="pres">
      <dgm:prSet presAssocID="{13FF4B8D-5FEC-43B5-9711-CB71FA7713BF}" presName="desTx" presStyleLbl="revTx" presStyleIdx="1" presStyleCnt="4">
        <dgm:presLayoutVars/>
      </dgm:prSet>
      <dgm:spPr/>
    </dgm:pt>
    <dgm:pt modelId="{95BAA8DC-DFB4-48C5-877D-9536CA7E79F9}" type="pres">
      <dgm:prSet presAssocID="{43869B7C-3B6F-4A04-B259-9456487F0B50}" presName="sibTrans" presStyleCnt="0"/>
      <dgm:spPr/>
    </dgm:pt>
    <dgm:pt modelId="{73839317-2F69-47FE-9146-B5A96EA9B77C}" type="pres">
      <dgm:prSet presAssocID="{5E942CCB-E3D7-48B6-9079-FD9B29A2357C}" presName="compNode" presStyleCnt="0"/>
      <dgm:spPr/>
    </dgm:pt>
    <dgm:pt modelId="{A42B14E5-2F70-42B9-9FCD-259249CEED48}" type="pres">
      <dgm:prSet presAssocID="{5E942CCB-E3D7-48B6-9079-FD9B29A2357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r"/>
        </a:ext>
      </dgm:extLst>
    </dgm:pt>
    <dgm:pt modelId="{2FA971CF-2C5E-4FAA-A051-96803EA978D3}" type="pres">
      <dgm:prSet presAssocID="{5E942CCB-E3D7-48B6-9079-FD9B29A2357C}" presName="iconSpace" presStyleCnt="0"/>
      <dgm:spPr/>
    </dgm:pt>
    <dgm:pt modelId="{5B29A1B5-93DB-43F7-ABF1-0DC2202891BC}" type="pres">
      <dgm:prSet presAssocID="{5E942CCB-E3D7-48B6-9079-FD9B29A2357C}" presName="parTx" presStyleLbl="revTx" presStyleIdx="2" presStyleCnt="4">
        <dgm:presLayoutVars>
          <dgm:chMax val="0"/>
          <dgm:chPref val="0"/>
        </dgm:presLayoutVars>
      </dgm:prSet>
      <dgm:spPr/>
    </dgm:pt>
    <dgm:pt modelId="{4F803918-C7EB-4E77-A741-3D99EEC0D5B5}" type="pres">
      <dgm:prSet presAssocID="{5E942CCB-E3D7-48B6-9079-FD9B29A2357C}" presName="txSpace" presStyleCnt="0"/>
      <dgm:spPr/>
    </dgm:pt>
    <dgm:pt modelId="{18A8C6A4-CEE2-47B7-B5F8-D3FAEA810C3C}" type="pres">
      <dgm:prSet presAssocID="{5E942CCB-E3D7-48B6-9079-FD9B29A2357C}" presName="desTx" presStyleLbl="revTx" presStyleIdx="3" presStyleCnt="4">
        <dgm:presLayoutVars/>
      </dgm:prSet>
      <dgm:spPr/>
    </dgm:pt>
  </dgm:ptLst>
  <dgm:cxnLst>
    <dgm:cxn modelId="{F29ACE0B-BFE4-4A4C-814E-3B46AE481F77}" srcId="{5E942CCB-E3D7-48B6-9079-FD9B29A2357C}" destId="{70464FCF-E3F5-4604-ADCB-6E71C5A4FB88}" srcOrd="0" destOrd="0" parTransId="{859563D5-3CC9-4F2E-8B08-A39C6E9FD44E}" sibTransId="{DF4B5ABE-7424-42D8-9414-AB8C3623C55C}"/>
    <dgm:cxn modelId="{45140C11-9697-46CC-A733-A76BB08E6677}" type="presOf" srcId="{13FF4B8D-5FEC-43B5-9711-CB71FA7713BF}" destId="{05B1FA5B-8935-40A4-8E26-CC3BE1417725}" srcOrd="0" destOrd="0" presId="urn:microsoft.com/office/officeart/2018/5/layout/CenteredIconLabelDescriptionList"/>
    <dgm:cxn modelId="{2B054B12-3A81-4799-A9AA-21C265C71ED0}" srcId="{13FF4B8D-5FEC-43B5-9711-CB71FA7713BF}" destId="{0EBE5576-2DB0-4438-A05C-A7432DE264DE}" srcOrd="0" destOrd="0" parTransId="{2348FDBA-A86D-4B59-9FB3-26607011159C}" sibTransId="{7B070961-E1C5-47BA-9A3D-86DEC637125E}"/>
    <dgm:cxn modelId="{A7D6646B-2619-45B7-8CEB-0F6319716113}" type="presOf" srcId="{2FBC6528-10DF-4DAB-A017-001EF9A69EC4}" destId="{F1945B97-09B4-4046-8E8C-DD0DB25D0450}" srcOrd="0" destOrd="1" presId="urn:microsoft.com/office/officeart/2018/5/layout/CenteredIconLabelDescriptionList"/>
    <dgm:cxn modelId="{0728FB75-7B41-4030-A829-EB6B8D27CE23}" type="presOf" srcId="{0EBE5576-2DB0-4438-A05C-A7432DE264DE}" destId="{F1945B97-09B4-4046-8E8C-DD0DB25D0450}" srcOrd="0" destOrd="0" presId="urn:microsoft.com/office/officeart/2018/5/layout/CenteredIconLabelDescriptionList"/>
    <dgm:cxn modelId="{1227E079-289A-4D0D-B4D2-AB05E0EC38EF}" srcId="{13FF4B8D-5FEC-43B5-9711-CB71FA7713BF}" destId="{2FBC6528-10DF-4DAB-A017-001EF9A69EC4}" srcOrd="1" destOrd="0" parTransId="{6195CC5D-35A3-4641-B2AF-F0B48D0E135C}" sibTransId="{3AC8F739-6AC0-47D0-8A7E-ECA9226FEECF}"/>
    <dgm:cxn modelId="{ACF811A5-1DC2-4109-93CF-7782181B7948}" type="presOf" srcId="{1910709F-65FB-43F5-9821-0089AD7148B5}" destId="{F45AB277-377B-4C08-AE35-6EE527E114AC}" srcOrd="0" destOrd="0" presId="urn:microsoft.com/office/officeart/2018/5/layout/CenteredIconLabelDescriptionList"/>
    <dgm:cxn modelId="{DE72A5B3-7DBD-44BB-92C9-6B45D9BA12FB}" srcId="{1910709F-65FB-43F5-9821-0089AD7148B5}" destId="{5E942CCB-E3D7-48B6-9079-FD9B29A2357C}" srcOrd="1" destOrd="0" parTransId="{15CC97CF-BD9E-40FB-98EB-111DDC445C9F}" sibTransId="{0A02EB8E-7C8C-4695-B1A9-A20876F7B6BC}"/>
    <dgm:cxn modelId="{E908D5CA-3763-4D70-A28C-807BFC28953A}" type="presOf" srcId="{70464FCF-E3F5-4604-ADCB-6E71C5A4FB88}" destId="{18A8C6A4-CEE2-47B7-B5F8-D3FAEA810C3C}" srcOrd="0" destOrd="0" presId="urn:microsoft.com/office/officeart/2018/5/layout/CenteredIconLabelDescriptionList"/>
    <dgm:cxn modelId="{AF096BE2-78CA-44B8-AC50-486956DB5844}" type="presOf" srcId="{5E942CCB-E3D7-48B6-9079-FD9B29A2357C}" destId="{5B29A1B5-93DB-43F7-ABF1-0DC2202891BC}" srcOrd="0" destOrd="0" presId="urn:microsoft.com/office/officeart/2018/5/layout/CenteredIconLabelDescriptionList"/>
    <dgm:cxn modelId="{751D90E4-C6CF-4331-BE34-D99943057D54}" srcId="{1910709F-65FB-43F5-9821-0089AD7148B5}" destId="{13FF4B8D-5FEC-43B5-9711-CB71FA7713BF}" srcOrd="0" destOrd="0" parTransId="{00AAD92F-7017-46FA-97E2-80C367286267}" sibTransId="{43869B7C-3B6F-4A04-B259-9456487F0B50}"/>
    <dgm:cxn modelId="{35E637D0-EF3D-4907-9B79-496D04FCB380}" type="presParOf" srcId="{F45AB277-377B-4C08-AE35-6EE527E114AC}" destId="{500E2650-CE4A-4225-814A-77CFF753100A}" srcOrd="0" destOrd="0" presId="urn:microsoft.com/office/officeart/2018/5/layout/CenteredIconLabelDescriptionList"/>
    <dgm:cxn modelId="{F03A1657-9698-4955-A8B5-1CDE26D4F70C}" type="presParOf" srcId="{500E2650-CE4A-4225-814A-77CFF753100A}" destId="{74EC6A4B-FF94-4D03-960F-F3CFD5DEC15A}" srcOrd="0" destOrd="0" presId="urn:microsoft.com/office/officeart/2018/5/layout/CenteredIconLabelDescriptionList"/>
    <dgm:cxn modelId="{89C5D09C-CC01-4CBB-A082-25E03E581602}" type="presParOf" srcId="{500E2650-CE4A-4225-814A-77CFF753100A}" destId="{68EF7AE1-10CD-422B-9AD2-28948BADCBB5}" srcOrd="1" destOrd="0" presId="urn:microsoft.com/office/officeart/2018/5/layout/CenteredIconLabelDescriptionList"/>
    <dgm:cxn modelId="{82D5153B-845C-40E7-9CEE-B3A17279AD1B}" type="presParOf" srcId="{500E2650-CE4A-4225-814A-77CFF753100A}" destId="{05B1FA5B-8935-40A4-8E26-CC3BE1417725}" srcOrd="2" destOrd="0" presId="urn:microsoft.com/office/officeart/2018/5/layout/CenteredIconLabelDescriptionList"/>
    <dgm:cxn modelId="{3A076F00-5587-40D7-9A18-F2BA3B6D1A7D}" type="presParOf" srcId="{500E2650-CE4A-4225-814A-77CFF753100A}" destId="{440E6051-C7CF-441C-90D5-2AE680911028}" srcOrd="3" destOrd="0" presId="urn:microsoft.com/office/officeart/2018/5/layout/CenteredIconLabelDescriptionList"/>
    <dgm:cxn modelId="{28248D83-0E16-4478-A9F2-AF38AD126564}" type="presParOf" srcId="{500E2650-CE4A-4225-814A-77CFF753100A}" destId="{F1945B97-09B4-4046-8E8C-DD0DB25D0450}" srcOrd="4" destOrd="0" presId="urn:microsoft.com/office/officeart/2018/5/layout/CenteredIconLabelDescriptionList"/>
    <dgm:cxn modelId="{821EF771-4EF3-420D-8DCD-160221890EBC}" type="presParOf" srcId="{F45AB277-377B-4C08-AE35-6EE527E114AC}" destId="{95BAA8DC-DFB4-48C5-877D-9536CA7E79F9}" srcOrd="1" destOrd="0" presId="urn:microsoft.com/office/officeart/2018/5/layout/CenteredIconLabelDescriptionList"/>
    <dgm:cxn modelId="{02C81759-DD59-417B-A18C-C9B314D4B2A8}" type="presParOf" srcId="{F45AB277-377B-4C08-AE35-6EE527E114AC}" destId="{73839317-2F69-47FE-9146-B5A96EA9B77C}" srcOrd="2" destOrd="0" presId="urn:microsoft.com/office/officeart/2018/5/layout/CenteredIconLabelDescriptionList"/>
    <dgm:cxn modelId="{96415ADE-6768-4119-B181-7896C0E3CC6A}" type="presParOf" srcId="{73839317-2F69-47FE-9146-B5A96EA9B77C}" destId="{A42B14E5-2F70-42B9-9FCD-259249CEED48}" srcOrd="0" destOrd="0" presId="urn:microsoft.com/office/officeart/2018/5/layout/CenteredIconLabelDescriptionList"/>
    <dgm:cxn modelId="{E5BD6698-998E-4E3A-9156-3DF7619FACDE}" type="presParOf" srcId="{73839317-2F69-47FE-9146-B5A96EA9B77C}" destId="{2FA971CF-2C5E-4FAA-A051-96803EA978D3}" srcOrd="1" destOrd="0" presId="urn:microsoft.com/office/officeart/2018/5/layout/CenteredIconLabelDescriptionList"/>
    <dgm:cxn modelId="{A424D8F5-D08C-4460-A86F-717D1A78276B}" type="presParOf" srcId="{73839317-2F69-47FE-9146-B5A96EA9B77C}" destId="{5B29A1B5-93DB-43F7-ABF1-0DC2202891BC}" srcOrd="2" destOrd="0" presId="urn:microsoft.com/office/officeart/2018/5/layout/CenteredIconLabelDescriptionList"/>
    <dgm:cxn modelId="{51A5188E-EC28-4760-97AB-47F72298E9E0}" type="presParOf" srcId="{73839317-2F69-47FE-9146-B5A96EA9B77C}" destId="{4F803918-C7EB-4E77-A741-3D99EEC0D5B5}" srcOrd="3" destOrd="0" presId="urn:microsoft.com/office/officeart/2018/5/layout/CenteredIconLabelDescriptionList"/>
    <dgm:cxn modelId="{21B1FB35-5D8A-4516-ACE3-ED57A9D5A1C9}" type="presParOf" srcId="{73839317-2F69-47FE-9146-B5A96EA9B77C}" destId="{18A8C6A4-CEE2-47B7-B5F8-D3FAEA810C3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4E1DD-CAFC-4F54-91BB-27CB5AA6A24D}">
      <dsp:nvSpPr>
        <dsp:cNvPr id="0" name=""/>
        <dsp:cNvSpPr/>
      </dsp:nvSpPr>
      <dsp:spPr>
        <a:xfrm>
          <a:off x="0" y="0"/>
          <a:ext cx="7886700" cy="75823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altLang="en-US" sz="1900" kern="1200" dirty="0"/>
            <a:t>- Reduces crashes up to 50%</a:t>
          </a:r>
        </a:p>
        <a:p>
          <a:pPr marL="0" lvl="0" indent="0" algn="l" defTabSz="844550">
            <a:lnSpc>
              <a:spcPct val="90000"/>
            </a:lnSpc>
            <a:spcBef>
              <a:spcPct val="0"/>
            </a:spcBef>
            <a:spcAft>
              <a:spcPct val="35000"/>
            </a:spcAft>
            <a:buNone/>
          </a:pPr>
          <a:r>
            <a:rPr lang="en-US" sz="1900" kern="1200" dirty="0"/>
            <a:t>- Improves predictability</a:t>
          </a:r>
        </a:p>
      </dsp:txBody>
      <dsp:txXfrm>
        <a:off x="1653163" y="0"/>
        <a:ext cx="6233536" cy="758232"/>
      </dsp:txXfrm>
    </dsp:sp>
    <dsp:sp modelId="{84FBC316-76CF-4550-A105-71CDE872F4EA}">
      <dsp:nvSpPr>
        <dsp:cNvPr id="0" name=""/>
        <dsp:cNvSpPr/>
      </dsp:nvSpPr>
      <dsp:spPr>
        <a:xfrm>
          <a:off x="188745" y="75823"/>
          <a:ext cx="1351496" cy="60658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85C6E1-D648-4113-9866-CE0074170ECE}">
      <dsp:nvSpPr>
        <dsp:cNvPr id="0" name=""/>
        <dsp:cNvSpPr/>
      </dsp:nvSpPr>
      <dsp:spPr>
        <a:xfrm>
          <a:off x="0" y="834055"/>
          <a:ext cx="7886700" cy="758232"/>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altLang="en-US" sz="1900" kern="1200" dirty="0"/>
            <a:t>- Increases roadway capacity 23% to 45%</a:t>
          </a:r>
        </a:p>
        <a:p>
          <a:pPr marL="0" lvl="0" indent="0" algn="l" defTabSz="844550">
            <a:lnSpc>
              <a:spcPct val="90000"/>
            </a:lnSpc>
            <a:spcBef>
              <a:spcPct val="0"/>
            </a:spcBef>
            <a:spcAft>
              <a:spcPct val="35000"/>
            </a:spcAft>
            <a:buNone/>
          </a:pPr>
          <a:r>
            <a:rPr lang="en-US" altLang="en-US" sz="1900" kern="1200" dirty="0"/>
            <a:t>- Reduces travel time and delay 40% to 60%</a:t>
          </a:r>
          <a:endParaRPr lang="en-US" sz="1900" kern="1200" dirty="0"/>
        </a:p>
      </dsp:txBody>
      <dsp:txXfrm>
        <a:off x="1653163" y="834055"/>
        <a:ext cx="6233536" cy="758232"/>
      </dsp:txXfrm>
    </dsp:sp>
    <dsp:sp modelId="{B79B8609-2993-47BA-93FD-17682ACA34F1}">
      <dsp:nvSpPr>
        <dsp:cNvPr id="0" name=""/>
        <dsp:cNvSpPr/>
      </dsp:nvSpPr>
      <dsp:spPr>
        <a:xfrm>
          <a:off x="188745" y="909879"/>
          <a:ext cx="1351496" cy="60658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432518-41DB-4ABD-A113-331A0E6E70DC}">
      <dsp:nvSpPr>
        <dsp:cNvPr id="0" name=""/>
        <dsp:cNvSpPr/>
      </dsp:nvSpPr>
      <dsp:spPr>
        <a:xfrm>
          <a:off x="0" y="1668111"/>
          <a:ext cx="7886700" cy="758232"/>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eaLnBrk="1" latinLnBrk="0">
            <a:lnSpc>
              <a:spcPct val="90000"/>
            </a:lnSpc>
            <a:spcBef>
              <a:spcPct val="0"/>
            </a:spcBef>
            <a:spcAft>
              <a:spcPct val="35000"/>
            </a:spcAft>
            <a:buNone/>
          </a:pPr>
          <a:r>
            <a:rPr lang="en-US" altLang="en-US" sz="1900" kern="1200" dirty="0"/>
            <a:t>- Increases market area for businesses</a:t>
          </a:r>
        </a:p>
        <a:p>
          <a:pPr marL="0" lvl="0" indent="0" algn="l" defTabSz="844550" eaLnBrk="1" latinLnBrk="0">
            <a:lnSpc>
              <a:spcPct val="90000"/>
            </a:lnSpc>
            <a:spcBef>
              <a:spcPct val="0"/>
            </a:spcBef>
            <a:spcAft>
              <a:spcPct val="35000"/>
            </a:spcAft>
            <a:buNone/>
          </a:pPr>
          <a:r>
            <a:rPr lang="en-US" altLang="en-US" sz="1900" kern="1200" dirty="0"/>
            <a:t>- Improves customer safety and convenience</a:t>
          </a:r>
          <a:endParaRPr lang="en-US" sz="1900" kern="1200" dirty="0"/>
        </a:p>
      </dsp:txBody>
      <dsp:txXfrm>
        <a:off x="1653163" y="1668111"/>
        <a:ext cx="6233536" cy="758232"/>
      </dsp:txXfrm>
    </dsp:sp>
    <dsp:sp modelId="{6497ACD9-2AF4-4A0C-9570-69CD9D66A4F1}">
      <dsp:nvSpPr>
        <dsp:cNvPr id="0" name=""/>
        <dsp:cNvSpPr/>
      </dsp:nvSpPr>
      <dsp:spPr>
        <a:xfrm>
          <a:off x="222523" y="1743935"/>
          <a:ext cx="1283938" cy="60658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315961-B9A0-49E1-9393-A2CDA2D33724}">
      <dsp:nvSpPr>
        <dsp:cNvPr id="0" name=""/>
        <dsp:cNvSpPr/>
      </dsp:nvSpPr>
      <dsp:spPr>
        <a:xfrm>
          <a:off x="0" y="2502167"/>
          <a:ext cx="7886700" cy="75823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eaLnBrk="1">
            <a:lnSpc>
              <a:spcPct val="90000"/>
            </a:lnSpc>
            <a:spcBef>
              <a:spcPct val="0"/>
            </a:spcBef>
            <a:spcAft>
              <a:spcPct val="35000"/>
            </a:spcAft>
            <a:buNone/>
          </a:pPr>
          <a:r>
            <a:rPr lang="en-US" altLang="en-US" sz="1900" kern="1200" dirty="0"/>
            <a:t>- More area for landscaping</a:t>
          </a:r>
        </a:p>
        <a:p>
          <a:pPr marL="0" lvl="0" indent="0" algn="l" defTabSz="844550" eaLnBrk="1">
            <a:lnSpc>
              <a:spcPct val="90000"/>
            </a:lnSpc>
            <a:spcBef>
              <a:spcPct val="0"/>
            </a:spcBef>
            <a:spcAft>
              <a:spcPct val="35000"/>
            </a:spcAft>
            <a:buNone/>
          </a:pPr>
          <a:r>
            <a:rPr lang="en-US" altLang="en-US" sz="1900" kern="1200" dirty="0"/>
            <a:t>- More attractive corridors and gateways</a:t>
          </a:r>
          <a:endParaRPr lang="en-US" sz="1900" kern="1200" dirty="0"/>
        </a:p>
      </dsp:txBody>
      <dsp:txXfrm>
        <a:off x="1653163" y="2502167"/>
        <a:ext cx="6233536" cy="758232"/>
      </dsp:txXfrm>
    </dsp:sp>
    <dsp:sp modelId="{61DD7F4B-CD0B-48FB-AF6F-FBFD5A82D2E3}">
      <dsp:nvSpPr>
        <dsp:cNvPr id="0" name=""/>
        <dsp:cNvSpPr/>
      </dsp:nvSpPr>
      <dsp:spPr>
        <a:xfrm>
          <a:off x="233778" y="2577991"/>
          <a:ext cx="1261430" cy="606586"/>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413B1-FD44-441E-A5F6-3415EFFE5253}">
      <dsp:nvSpPr>
        <dsp:cNvPr id="0" name=""/>
        <dsp:cNvSpPr/>
      </dsp:nvSpPr>
      <dsp:spPr>
        <a:xfrm>
          <a:off x="0" y="1793"/>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66ABF-3E41-476A-9490-8868A2958D82}">
      <dsp:nvSpPr>
        <dsp:cNvPr id="0" name=""/>
        <dsp:cNvSpPr/>
      </dsp:nvSpPr>
      <dsp:spPr>
        <a:xfrm>
          <a:off x="0" y="1793"/>
          <a:ext cx="1577340" cy="61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Median Type</a:t>
          </a:r>
        </a:p>
      </dsp:txBody>
      <dsp:txXfrm>
        <a:off x="0" y="1793"/>
        <a:ext cx="1577340" cy="611507"/>
      </dsp:txXfrm>
    </dsp:sp>
    <dsp:sp modelId="{A8D94998-F566-45BE-8665-071C5B54F361}">
      <dsp:nvSpPr>
        <dsp:cNvPr id="0" name=""/>
        <dsp:cNvSpPr/>
      </dsp:nvSpPr>
      <dsp:spPr>
        <a:xfrm>
          <a:off x="1695640" y="29561"/>
          <a:ext cx="6191059" cy="55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Estimated crash reduction of providing a median versus undivided or TWLTL</a:t>
          </a:r>
        </a:p>
      </dsp:txBody>
      <dsp:txXfrm>
        <a:off x="1695640" y="29561"/>
        <a:ext cx="6191059" cy="555373"/>
      </dsp:txXfrm>
    </dsp:sp>
    <dsp:sp modelId="{0F2D76BF-E65A-40FF-8CF0-FDAA2E401ED3}">
      <dsp:nvSpPr>
        <dsp:cNvPr id="0" name=""/>
        <dsp:cNvSpPr/>
      </dsp:nvSpPr>
      <dsp:spPr>
        <a:xfrm>
          <a:off x="1577340" y="584935"/>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3A568E-F148-4ECA-B76A-50A788F6261B}">
      <dsp:nvSpPr>
        <dsp:cNvPr id="0" name=""/>
        <dsp:cNvSpPr/>
      </dsp:nvSpPr>
      <dsp:spPr>
        <a:xfrm>
          <a:off x="0" y="613301"/>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F77F9-5A45-4620-90AF-0E57C83C0B1F}">
      <dsp:nvSpPr>
        <dsp:cNvPr id="0" name=""/>
        <dsp:cNvSpPr/>
      </dsp:nvSpPr>
      <dsp:spPr>
        <a:xfrm>
          <a:off x="0" y="613301"/>
          <a:ext cx="1577340" cy="61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Right-turn Lanes</a:t>
          </a:r>
        </a:p>
      </dsp:txBody>
      <dsp:txXfrm>
        <a:off x="0" y="613301"/>
        <a:ext cx="1577340" cy="611507"/>
      </dsp:txXfrm>
    </dsp:sp>
    <dsp:sp modelId="{BE0E5136-BDE6-42D3-BBCB-BA9D3EFDC044}">
      <dsp:nvSpPr>
        <dsp:cNvPr id="0" name=""/>
        <dsp:cNvSpPr/>
      </dsp:nvSpPr>
      <dsp:spPr>
        <a:xfrm>
          <a:off x="1695640" y="641069"/>
          <a:ext cx="6191059" cy="55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Estimated crash reduction of providing right turn lanes at three-leg and four-leg intersections</a:t>
          </a:r>
        </a:p>
      </dsp:txBody>
      <dsp:txXfrm>
        <a:off x="1695640" y="641069"/>
        <a:ext cx="6191059" cy="555373"/>
      </dsp:txXfrm>
    </dsp:sp>
    <dsp:sp modelId="{094A69E8-706B-4304-8AE8-3D060C6F99B6}">
      <dsp:nvSpPr>
        <dsp:cNvPr id="0" name=""/>
        <dsp:cNvSpPr/>
      </dsp:nvSpPr>
      <dsp:spPr>
        <a:xfrm>
          <a:off x="1577340" y="1196443"/>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4679C-9E3E-4DC3-A966-EFF475DCAE39}">
      <dsp:nvSpPr>
        <dsp:cNvPr id="0" name=""/>
        <dsp:cNvSpPr/>
      </dsp:nvSpPr>
      <dsp:spPr>
        <a:xfrm>
          <a:off x="0" y="1224809"/>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7C8F7-F579-4DF7-8119-6EA057A2DC9E}">
      <dsp:nvSpPr>
        <dsp:cNvPr id="0" name=""/>
        <dsp:cNvSpPr/>
      </dsp:nvSpPr>
      <dsp:spPr>
        <a:xfrm>
          <a:off x="0" y="1224809"/>
          <a:ext cx="1577340" cy="61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Left-turn Lanes </a:t>
          </a:r>
        </a:p>
      </dsp:txBody>
      <dsp:txXfrm>
        <a:off x="0" y="1224809"/>
        <a:ext cx="1577340" cy="611507"/>
      </dsp:txXfrm>
    </dsp:sp>
    <dsp:sp modelId="{D28EB942-668F-4743-993F-5F0D3EEB8B3B}">
      <dsp:nvSpPr>
        <dsp:cNvPr id="0" name=""/>
        <dsp:cNvSpPr/>
      </dsp:nvSpPr>
      <dsp:spPr>
        <a:xfrm>
          <a:off x="1695640" y="1252577"/>
          <a:ext cx="6191059" cy="55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Estimated crash reduction from providing left-turn lanes at three-leg and four-leg intersections</a:t>
          </a:r>
        </a:p>
      </dsp:txBody>
      <dsp:txXfrm>
        <a:off x="1695640" y="1252577"/>
        <a:ext cx="6191059" cy="555373"/>
      </dsp:txXfrm>
    </dsp:sp>
    <dsp:sp modelId="{30931879-B24E-401E-9BCD-530C54E39BE1}">
      <dsp:nvSpPr>
        <dsp:cNvPr id="0" name=""/>
        <dsp:cNvSpPr/>
      </dsp:nvSpPr>
      <dsp:spPr>
        <a:xfrm>
          <a:off x="1577340" y="1807951"/>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68D30-554A-4731-9E3F-8E3DDA24DD4A}">
      <dsp:nvSpPr>
        <dsp:cNvPr id="0" name=""/>
        <dsp:cNvSpPr/>
      </dsp:nvSpPr>
      <dsp:spPr>
        <a:xfrm>
          <a:off x="0" y="1836317"/>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77E9A-2F59-4944-8017-BA1945E0C991}">
      <dsp:nvSpPr>
        <dsp:cNvPr id="0" name=""/>
        <dsp:cNvSpPr/>
      </dsp:nvSpPr>
      <dsp:spPr>
        <a:xfrm>
          <a:off x="0" y="1836317"/>
          <a:ext cx="1577340" cy="61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Unsignalized Intersection and Driveway Density </a:t>
          </a:r>
        </a:p>
      </dsp:txBody>
      <dsp:txXfrm>
        <a:off x="0" y="1836317"/>
        <a:ext cx="1577340" cy="611507"/>
      </dsp:txXfrm>
    </dsp:sp>
    <dsp:sp modelId="{7FD764B9-314C-4CEB-9AD9-7A774D922704}">
      <dsp:nvSpPr>
        <dsp:cNvPr id="0" name=""/>
        <dsp:cNvSpPr/>
      </dsp:nvSpPr>
      <dsp:spPr>
        <a:xfrm>
          <a:off x="1695640" y="1864085"/>
          <a:ext cx="6191059" cy="55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Estimated number of crashes for different access densities on: (a) urban/suburban 4-lane roadways with TWLTL or (b) by median type (two tools)</a:t>
          </a:r>
        </a:p>
      </dsp:txBody>
      <dsp:txXfrm>
        <a:off x="1695640" y="1864085"/>
        <a:ext cx="6191059" cy="555373"/>
      </dsp:txXfrm>
    </dsp:sp>
    <dsp:sp modelId="{D35E1069-D085-45CB-9702-E422A05C1622}">
      <dsp:nvSpPr>
        <dsp:cNvPr id="0" name=""/>
        <dsp:cNvSpPr/>
      </dsp:nvSpPr>
      <dsp:spPr>
        <a:xfrm>
          <a:off x="1577340" y="2419459"/>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38B90D-B357-403C-8BC7-53023847FE71}">
      <dsp:nvSpPr>
        <dsp:cNvPr id="0" name=""/>
        <dsp:cNvSpPr/>
      </dsp:nvSpPr>
      <dsp:spPr>
        <a:xfrm>
          <a:off x="0" y="2447824"/>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CE20C-BB1A-459B-A16B-0D9776C6473B}">
      <dsp:nvSpPr>
        <dsp:cNvPr id="0" name=""/>
        <dsp:cNvSpPr/>
      </dsp:nvSpPr>
      <dsp:spPr>
        <a:xfrm>
          <a:off x="0" y="2447824"/>
          <a:ext cx="1577340" cy="61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Signalized Intersection Density</a:t>
          </a:r>
        </a:p>
      </dsp:txBody>
      <dsp:txXfrm>
        <a:off x="0" y="2447824"/>
        <a:ext cx="1577340" cy="611507"/>
      </dsp:txXfrm>
    </dsp:sp>
    <dsp:sp modelId="{F8A395A4-AE0C-4704-8320-D590B2541682}">
      <dsp:nvSpPr>
        <dsp:cNvPr id="0" name=""/>
        <dsp:cNvSpPr/>
      </dsp:nvSpPr>
      <dsp:spPr>
        <a:xfrm>
          <a:off x="1695640" y="2475593"/>
          <a:ext cx="6191059" cy="55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Estimated number of crashes by changing density of four-leg and three-leg intersections per mile</a:t>
          </a:r>
        </a:p>
      </dsp:txBody>
      <dsp:txXfrm>
        <a:off x="1695640" y="2475593"/>
        <a:ext cx="6191059" cy="555373"/>
      </dsp:txXfrm>
    </dsp:sp>
    <dsp:sp modelId="{033AC0F7-20F1-48EB-9F75-B9DAE2BD1D7B}">
      <dsp:nvSpPr>
        <dsp:cNvPr id="0" name=""/>
        <dsp:cNvSpPr/>
      </dsp:nvSpPr>
      <dsp:spPr>
        <a:xfrm>
          <a:off x="1577340" y="3030966"/>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62B449-62F9-43F3-867C-FD7A326E75D9}">
      <dsp:nvSpPr>
        <dsp:cNvPr id="0" name=""/>
        <dsp:cNvSpPr/>
      </dsp:nvSpPr>
      <dsp:spPr>
        <a:xfrm>
          <a:off x="0" y="3059332"/>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41B9B-C2B7-4637-8184-09CAAC87B43A}">
      <dsp:nvSpPr>
        <dsp:cNvPr id="0" name=""/>
        <dsp:cNvSpPr/>
      </dsp:nvSpPr>
      <dsp:spPr>
        <a:xfrm>
          <a:off x="0" y="3059332"/>
          <a:ext cx="1577340" cy="61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Median Opening near Signalized Intersection</a:t>
          </a:r>
        </a:p>
      </dsp:txBody>
      <dsp:txXfrm>
        <a:off x="0" y="3059332"/>
        <a:ext cx="1577340" cy="611507"/>
      </dsp:txXfrm>
    </dsp:sp>
    <dsp:sp modelId="{8D3C3121-AC3A-48DD-B2B8-D485A74533B9}">
      <dsp:nvSpPr>
        <dsp:cNvPr id="0" name=""/>
        <dsp:cNvSpPr/>
      </dsp:nvSpPr>
      <dsp:spPr>
        <a:xfrm>
          <a:off x="1695640" y="3087101"/>
          <a:ext cx="6191059" cy="55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Estimated number of crashes from providing a median opening near a signalized intersection. </a:t>
          </a:r>
        </a:p>
      </dsp:txBody>
      <dsp:txXfrm>
        <a:off x="1695640" y="3087101"/>
        <a:ext cx="6191059" cy="555373"/>
      </dsp:txXfrm>
    </dsp:sp>
    <dsp:sp modelId="{2ED7278F-7EC5-4B2A-92DE-3BC4C2FD8DBF}">
      <dsp:nvSpPr>
        <dsp:cNvPr id="0" name=""/>
        <dsp:cNvSpPr/>
      </dsp:nvSpPr>
      <dsp:spPr>
        <a:xfrm>
          <a:off x="1577340" y="3642474"/>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413B1-FD44-441E-A5F6-3415EFFE5253}">
      <dsp:nvSpPr>
        <dsp:cNvPr id="0" name=""/>
        <dsp:cNvSpPr/>
      </dsp:nvSpPr>
      <dsp:spPr>
        <a:xfrm>
          <a:off x="0" y="492"/>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66ABF-3E41-476A-9490-8868A2958D82}">
      <dsp:nvSpPr>
        <dsp:cNvPr id="0" name=""/>
        <dsp:cNvSpPr/>
      </dsp:nvSpPr>
      <dsp:spPr>
        <a:xfrm>
          <a:off x="0" y="492"/>
          <a:ext cx="1577340" cy="806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Signal Spacing</a:t>
          </a:r>
        </a:p>
      </dsp:txBody>
      <dsp:txXfrm>
        <a:off x="0" y="492"/>
        <a:ext cx="1577340" cy="806860"/>
      </dsp:txXfrm>
    </dsp:sp>
    <dsp:sp modelId="{A8D94998-F566-45BE-8665-071C5B54F361}">
      <dsp:nvSpPr>
        <dsp:cNvPr id="0" name=""/>
        <dsp:cNvSpPr/>
      </dsp:nvSpPr>
      <dsp:spPr>
        <a:xfrm>
          <a:off x="1695640" y="37132"/>
          <a:ext cx="6191059" cy="7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Estimated increase in travel time based on adding new signals</a:t>
          </a:r>
        </a:p>
      </dsp:txBody>
      <dsp:txXfrm>
        <a:off x="1695640" y="37132"/>
        <a:ext cx="6191059" cy="732793"/>
      </dsp:txXfrm>
    </dsp:sp>
    <dsp:sp modelId="{0F2D76BF-E65A-40FF-8CF0-FDAA2E401ED3}">
      <dsp:nvSpPr>
        <dsp:cNvPr id="0" name=""/>
        <dsp:cNvSpPr/>
      </dsp:nvSpPr>
      <dsp:spPr>
        <a:xfrm>
          <a:off x="1577340" y="769925"/>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3A568E-F148-4ECA-B76A-50A788F6261B}">
      <dsp:nvSpPr>
        <dsp:cNvPr id="0" name=""/>
        <dsp:cNvSpPr/>
      </dsp:nvSpPr>
      <dsp:spPr>
        <a:xfrm>
          <a:off x="0" y="807352"/>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F77F9-5A45-4620-90AF-0E57C83C0B1F}">
      <dsp:nvSpPr>
        <dsp:cNvPr id="0" name=""/>
        <dsp:cNvSpPr/>
      </dsp:nvSpPr>
      <dsp:spPr>
        <a:xfrm>
          <a:off x="0" y="807352"/>
          <a:ext cx="1577340" cy="806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Signal Progression</a:t>
          </a:r>
        </a:p>
      </dsp:txBody>
      <dsp:txXfrm>
        <a:off x="0" y="807352"/>
        <a:ext cx="1577340" cy="806860"/>
      </dsp:txXfrm>
    </dsp:sp>
    <dsp:sp modelId="{BE0E5136-BDE6-42D3-BBCB-BA9D3EFDC044}">
      <dsp:nvSpPr>
        <dsp:cNvPr id="0" name=""/>
        <dsp:cNvSpPr/>
      </dsp:nvSpPr>
      <dsp:spPr>
        <a:xfrm>
          <a:off x="1695640" y="843992"/>
          <a:ext cx="6191059" cy="7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Estimated progression speed based on signal spacing and cycle length</a:t>
          </a:r>
        </a:p>
      </dsp:txBody>
      <dsp:txXfrm>
        <a:off x="1695640" y="843992"/>
        <a:ext cx="6191059" cy="732793"/>
      </dsp:txXfrm>
    </dsp:sp>
    <dsp:sp modelId="{094A69E8-706B-4304-8AE8-3D060C6F99B6}">
      <dsp:nvSpPr>
        <dsp:cNvPr id="0" name=""/>
        <dsp:cNvSpPr/>
      </dsp:nvSpPr>
      <dsp:spPr>
        <a:xfrm>
          <a:off x="1577340" y="1576785"/>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4679C-9E3E-4DC3-A966-EFF475DCAE39}">
      <dsp:nvSpPr>
        <dsp:cNvPr id="0" name=""/>
        <dsp:cNvSpPr/>
      </dsp:nvSpPr>
      <dsp:spPr>
        <a:xfrm>
          <a:off x="0" y="1614213"/>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7C8F7-F579-4DF7-8119-6EA057A2DC9E}">
      <dsp:nvSpPr>
        <dsp:cNvPr id="0" name=""/>
        <dsp:cNvSpPr/>
      </dsp:nvSpPr>
      <dsp:spPr>
        <a:xfrm>
          <a:off x="0" y="1614213"/>
          <a:ext cx="1577340" cy="806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Right-turn Lanes and Left-turn lanes (two tools)</a:t>
          </a:r>
        </a:p>
      </dsp:txBody>
      <dsp:txXfrm>
        <a:off x="0" y="1614213"/>
        <a:ext cx="1577340" cy="806860"/>
      </dsp:txXfrm>
    </dsp:sp>
    <dsp:sp modelId="{D28EB942-668F-4743-993F-5F0D3EEB8B3B}">
      <dsp:nvSpPr>
        <dsp:cNvPr id="0" name=""/>
        <dsp:cNvSpPr/>
      </dsp:nvSpPr>
      <dsp:spPr>
        <a:xfrm>
          <a:off x="1695640" y="1650852"/>
          <a:ext cx="6191059" cy="7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Estimated delay reduction from providing right-turn deceleration lane or left-turn deceleration lane at unsignalized intersection</a:t>
          </a:r>
        </a:p>
      </dsp:txBody>
      <dsp:txXfrm>
        <a:off x="1695640" y="1650852"/>
        <a:ext cx="6191059" cy="732793"/>
      </dsp:txXfrm>
    </dsp:sp>
    <dsp:sp modelId="{30931879-B24E-401E-9BCD-530C54E39BE1}">
      <dsp:nvSpPr>
        <dsp:cNvPr id="0" name=""/>
        <dsp:cNvSpPr/>
      </dsp:nvSpPr>
      <dsp:spPr>
        <a:xfrm>
          <a:off x="1577340" y="2383646"/>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68D30-554A-4731-9E3F-8E3DDA24DD4A}">
      <dsp:nvSpPr>
        <dsp:cNvPr id="0" name=""/>
        <dsp:cNvSpPr/>
      </dsp:nvSpPr>
      <dsp:spPr>
        <a:xfrm>
          <a:off x="0" y="2421073"/>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77E9A-2F59-4944-8017-BA1945E0C991}">
      <dsp:nvSpPr>
        <dsp:cNvPr id="0" name=""/>
        <dsp:cNvSpPr/>
      </dsp:nvSpPr>
      <dsp:spPr>
        <a:xfrm>
          <a:off x="0" y="2421073"/>
          <a:ext cx="1577340" cy="806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Unsignalized Access Spacing</a:t>
          </a:r>
        </a:p>
      </dsp:txBody>
      <dsp:txXfrm>
        <a:off x="0" y="2421073"/>
        <a:ext cx="1577340" cy="806860"/>
      </dsp:txXfrm>
    </dsp:sp>
    <dsp:sp modelId="{7FD764B9-314C-4CEB-9AD9-7A774D922704}">
      <dsp:nvSpPr>
        <dsp:cNvPr id="0" name=""/>
        <dsp:cNvSpPr/>
      </dsp:nvSpPr>
      <dsp:spPr>
        <a:xfrm>
          <a:off x="1695640" y="2457713"/>
          <a:ext cx="6191059" cy="7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Estimated impact of driveway spacing on right-lane, through-vehicle mobility</a:t>
          </a:r>
        </a:p>
      </dsp:txBody>
      <dsp:txXfrm>
        <a:off x="1695640" y="2457713"/>
        <a:ext cx="6191059" cy="732793"/>
      </dsp:txXfrm>
    </dsp:sp>
    <dsp:sp modelId="{D35E1069-D085-45CB-9702-E422A05C1622}">
      <dsp:nvSpPr>
        <dsp:cNvPr id="0" name=""/>
        <dsp:cNvSpPr/>
      </dsp:nvSpPr>
      <dsp:spPr>
        <a:xfrm>
          <a:off x="1577340" y="3190506"/>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38B90D-B357-403C-8BC7-53023847FE71}">
      <dsp:nvSpPr>
        <dsp:cNvPr id="0" name=""/>
        <dsp:cNvSpPr/>
      </dsp:nvSpPr>
      <dsp:spPr>
        <a:xfrm>
          <a:off x="0" y="3227934"/>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CE20C-BB1A-459B-A16B-0D9776C6473B}">
      <dsp:nvSpPr>
        <dsp:cNvPr id="0" name=""/>
        <dsp:cNvSpPr/>
      </dsp:nvSpPr>
      <dsp:spPr>
        <a:xfrm>
          <a:off x="0" y="3227934"/>
          <a:ext cx="1577340" cy="806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Corner Clearance</a:t>
          </a:r>
        </a:p>
      </dsp:txBody>
      <dsp:txXfrm>
        <a:off x="0" y="3227934"/>
        <a:ext cx="1577340" cy="806860"/>
      </dsp:txXfrm>
    </dsp:sp>
    <dsp:sp modelId="{F8A395A4-AE0C-4704-8320-D590B2541682}">
      <dsp:nvSpPr>
        <dsp:cNvPr id="0" name=""/>
        <dsp:cNvSpPr/>
      </dsp:nvSpPr>
      <dsp:spPr>
        <a:xfrm>
          <a:off x="1695640" y="3264573"/>
          <a:ext cx="6191059" cy="7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Estimated % of cycles during which a driveway near a signalized intersection will be blocked</a:t>
          </a:r>
        </a:p>
      </dsp:txBody>
      <dsp:txXfrm>
        <a:off x="1695640" y="3264573"/>
        <a:ext cx="6191059" cy="732793"/>
      </dsp:txXfrm>
    </dsp:sp>
    <dsp:sp modelId="{033AC0F7-20F1-48EB-9F75-B9DAE2BD1D7B}">
      <dsp:nvSpPr>
        <dsp:cNvPr id="0" name=""/>
        <dsp:cNvSpPr/>
      </dsp:nvSpPr>
      <dsp:spPr>
        <a:xfrm>
          <a:off x="1577340" y="3997366"/>
          <a:ext cx="6309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C6A4B-FF94-4D03-960F-F3CFD5DEC15A}">
      <dsp:nvSpPr>
        <dsp:cNvPr id="0" name=""/>
        <dsp:cNvSpPr/>
      </dsp:nvSpPr>
      <dsp:spPr>
        <a:xfrm>
          <a:off x="1182819" y="0"/>
          <a:ext cx="1267128" cy="11957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B1FA5B-8935-40A4-8E26-CC3BE1417725}">
      <dsp:nvSpPr>
        <dsp:cNvPr id="0" name=""/>
        <dsp:cNvSpPr/>
      </dsp:nvSpPr>
      <dsp:spPr>
        <a:xfrm>
          <a:off x="6200" y="1328110"/>
          <a:ext cx="3620367" cy="51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a:t>Safety Economic Value </a:t>
          </a:r>
        </a:p>
      </dsp:txBody>
      <dsp:txXfrm>
        <a:off x="6200" y="1328110"/>
        <a:ext cx="3620367" cy="512457"/>
      </dsp:txXfrm>
    </dsp:sp>
    <dsp:sp modelId="{F1945B97-09B4-4046-8E8C-DD0DB25D0450}">
      <dsp:nvSpPr>
        <dsp:cNvPr id="0" name=""/>
        <dsp:cNvSpPr/>
      </dsp:nvSpPr>
      <dsp:spPr>
        <a:xfrm>
          <a:off x="6200" y="1902138"/>
          <a:ext cx="3620367" cy="136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t>monetized value of crash reduction in 2020 dollars</a:t>
          </a:r>
        </a:p>
        <a:p>
          <a:pPr marL="0" lvl="0" indent="0" algn="ctr" defTabSz="755650">
            <a:lnSpc>
              <a:spcPct val="90000"/>
            </a:lnSpc>
            <a:spcBef>
              <a:spcPct val="0"/>
            </a:spcBef>
            <a:spcAft>
              <a:spcPct val="35000"/>
            </a:spcAft>
            <a:buNone/>
          </a:pPr>
          <a:r>
            <a:rPr lang="en-US" sz="1700" kern="1200" dirty="0"/>
            <a:t>benefit-cost ratio: the monetary value of the reduction in number of crashes and expenditures to construct and maintain the facility</a:t>
          </a:r>
        </a:p>
      </dsp:txBody>
      <dsp:txXfrm>
        <a:off x="6200" y="1902138"/>
        <a:ext cx="3620367" cy="1360173"/>
      </dsp:txXfrm>
    </dsp:sp>
    <dsp:sp modelId="{A42B14E5-2F70-42B9-9FCD-259249CEED48}">
      <dsp:nvSpPr>
        <dsp:cNvPr id="0" name=""/>
        <dsp:cNvSpPr/>
      </dsp:nvSpPr>
      <dsp:spPr>
        <a:xfrm>
          <a:off x="5436751" y="0"/>
          <a:ext cx="1267128" cy="119573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29A1B5-93DB-43F7-ABF1-0DC2202891BC}">
      <dsp:nvSpPr>
        <dsp:cNvPr id="0" name=""/>
        <dsp:cNvSpPr/>
      </dsp:nvSpPr>
      <dsp:spPr>
        <a:xfrm>
          <a:off x="4260132" y="1328110"/>
          <a:ext cx="3620367" cy="51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Mobility Economic Value</a:t>
          </a:r>
        </a:p>
      </dsp:txBody>
      <dsp:txXfrm>
        <a:off x="4260132" y="1328110"/>
        <a:ext cx="3620367" cy="512457"/>
      </dsp:txXfrm>
    </dsp:sp>
    <dsp:sp modelId="{18A8C6A4-CEE2-47B7-B5F8-D3FAEA810C3C}">
      <dsp:nvSpPr>
        <dsp:cNvPr id="0" name=""/>
        <dsp:cNvSpPr/>
      </dsp:nvSpPr>
      <dsp:spPr>
        <a:xfrm>
          <a:off x="4260132" y="1902138"/>
          <a:ext cx="3620367" cy="136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applies a value of time for a daily and annual cost of increase in travel times due to changes in signal spacing</a:t>
          </a:r>
        </a:p>
      </dsp:txBody>
      <dsp:txXfrm>
        <a:off x="4260132" y="1902138"/>
        <a:ext cx="3620367" cy="136017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40B1A6-FEF2-399E-F80A-ADA86C5D6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a:extLst>
              <a:ext uri="{FF2B5EF4-FFF2-40B4-BE49-F238E27FC236}">
                <a16:creationId xmlns:a16="http://schemas.microsoft.com/office/drawing/2014/main" id="{87F11305-30E4-8A37-5E60-386C507E49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AE040-5355-4643-838D-B1934FA4E6B9}" type="datetimeFigureOut">
              <a:rPr lang="en-US" smtClean="0"/>
              <a:t>5/30/2025</a:t>
            </a:fld>
            <a:endParaRPr lang="en-US"/>
          </a:p>
        </p:txBody>
      </p:sp>
      <p:sp>
        <p:nvSpPr>
          <p:cNvPr id="4" name="Footer Placeholder 3">
            <a:extLst>
              <a:ext uri="{FF2B5EF4-FFF2-40B4-BE49-F238E27FC236}">
                <a16:creationId xmlns:a16="http://schemas.microsoft.com/office/drawing/2014/main" id="{D9F646FC-5419-AA47-19FE-C5B1F525A7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91C40B-FEF4-1893-5366-8B672F89F6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F160D2-A746-4E0E-99DE-14B539ED6144}" type="slidenum">
              <a:rPr lang="en-US" smtClean="0"/>
              <a:t>‹#›</a:t>
            </a:fld>
            <a:endParaRPr lang="en-US"/>
          </a:p>
        </p:txBody>
      </p:sp>
    </p:spTree>
    <p:extLst>
      <p:ext uri="{BB962C8B-B14F-4D97-AF65-F5344CB8AC3E}">
        <p14:creationId xmlns:p14="http://schemas.microsoft.com/office/powerpoint/2010/main" val="109769463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186F-D033-49EF-BD3A-97DCA3225018}" type="datetimeFigureOut">
              <a:rPr lang="en-US" smtClean="0"/>
              <a:t>5/30/2025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D86A4-AB2E-4A15-A056-20BFA14FD72D}" type="slidenum">
              <a:rPr lang="en-US" smtClean="0"/>
              <a:t>‹#›</a:t>
            </a:fld>
            <a:endParaRPr lang="en-US"/>
          </a:p>
        </p:txBody>
      </p:sp>
    </p:spTree>
    <p:extLst>
      <p:ext uri="{BB962C8B-B14F-4D97-AF65-F5344CB8AC3E}">
        <p14:creationId xmlns:p14="http://schemas.microsoft.com/office/powerpoint/2010/main" val="207210930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martgrowthamerica.org/dangerous-by-desig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1</a:t>
            </a:fld>
            <a:endParaRPr lang="en-US"/>
          </a:p>
        </p:txBody>
      </p:sp>
      <p:sp>
        <p:nvSpPr>
          <p:cNvPr id="5" name="Header Placeholder 4">
            <a:extLst>
              <a:ext uri="{FF2B5EF4-FFF2-40B4-BE49-F238E27FC236}">
                <a16:creationId xmlns:a16="http://schemas.microsoft.com/office/drawing/2014/main" id="{1B216FE8-5E46-9BAF-5FFF-CB634B4A5A2A}"/>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73656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391" eaLnBrk="0" hangingPunct="0">
              <a:defRPr>
                <a:solidFill>
                  <a:schemeClr val="bg1"/>
                </a:solidFill>
                <a:latin typeface="Arial" charset="0"/>
              </a:defRPr>
            </a:lvl1pPr>
            <a:lvl2pPr marL="702682" indent="-270262" defTabSz="917391" eaLnBrk="0" hangingPunct="0">
              <a:defRPr>
                <a:solidFill>
                  <a:schemeClr val="bg1"/>
                </a:solidFill>
                <a:latin typeface="Arial" charset="0"/>
              </a:defRPr>
            </a:lvl2pPr>
            <a:lvl3pPr marL="1081050" indent="-216210" defTabSz="917391" eaLnBrk="0" hangingPunct="0">
              <a:defRPr>
                <a:solidFill>
                  <a:schemeClr val="bg1"/>
                </a:solidFill>
                <a:latin typeface="Arial" charset="0"/>
              </a:defRPr>
            </a:lvl3pPr>
            <a:lvl4pPr marL="1513468" indent="-216210" defTabSz="917391" eaLnBrk="0" hangingPunct="0">
              <a:defRPr>
                <a:solidFill>
                  <a:schemeClr val="bg1"/>
                </a:solidFill>
                <a:latin typeface="Arial" charset="0"/>
              </a:defRPr>
            </a:lvl4pPr>
            <a:lvl5pPr marL="1945889" indent="-216210" defTabSz="917391" eaLnBrk="0" hangingPunct="0">
              <a:defRPr>
                <a:solidFill>
                  <a:schemeClr val="bg1"/>
                </a:solidFill>
                <a:latin typeface="Arial" charset="0"/>
              </a:defRPr>
            </a:lvl5pPr>
            <a:lvl6pPr marL="2378308" indent="-216210" defTabSz="917391" eaLnBrk="0" fontAlgn="base" hangingPunct="0">
              <a:spcBef>
                <a:spcPct val="0"/>
              </a:spcBef>
              <a:spcAft>
                <a:spcPct val="0"/>
              </a:spcAft>
              <a:defRPr>
                <a:solidFill>
                  <a:schemeClr val="bg1"/>
                </a:solidFill>
                <a:latin typeface="Arial" charset="0"/>
              </a:defRPr>
            </a:lvl6pPr>
            <a:lvl7pPr marL="2810728" indent="-216210" defTabSz="917391" eaLnBrk="0" fontAlgn="base" hangingPunct="0">
              <a:spcBef>
                <a:spcPct val="0"/>
              </a:spcBef>
              <a:spcAft>
                <a:spcPct val="0"/>
              </a:spcAft>
              <a:defRPr>
                <a:solidFill>
                  <a:schemeClr val="bg1"/>
                </a:solidFill>
                <a:latin typeface="Arial" charset="0"/>
              </a:defRPr>
            </a:lvl7pPr>
            <a:lvl8pPr marL="3243147" indent="-216210" defTabSz="917391" eaLnBrk="0" fontAlgn="base" hangingPunct="0">
              <a:spcBef>
                <a:spcPct val="0"/>
              </a:spcBef>
              <a:spcAft>
                <a:spcPct val="0"/>
              </a:spcAft>
              <a:defRPr>
                <a:solidFill>
                  <a:schemeClr val="bg1"/>
                </a:solidFill>
                <a:latin typeface="Arial" charset="0"/>
              </a:defRPr>
            </a:lvl8pPr>
            <a:lvl9pPr marL="3675568" indent="-216210" defTabSz="917391" eaLnBrk="0" fontAlgn="base" hangingPunct="0">
              <a:spcBef>
                <a:spcPct val="0"/>
              </a:spcBef>
              <a:spcAft>
                <a:spcPct val="0"/>
              </a:spcAft>
              <a:defRPr>
                <a:solidFill>
                  <a:schemeClr val="bg1"/>
                </a:solidFill>
                <a:latin typeface="Arial" charset="0"/>
              </a:defRPr>
            </a:lvl9pPr>
          </a:lstStyle>
          <a:p>
            <a:pPr eaLnBrk="1" hangingPunct="1"/>
            <a:fld id="{27E0219A-491F-48FA-A9F2-B3111A98C644}" type="slidenum">
              <a:rPr lang="en-US" smtClean="0">
                <a:solidFill>
                  <a:prstClr val="white"/>
                </a:solidFill>
              </a:rPr>
              <a:pPr eaLnBrk="1" hangingPunct="1"/>
              <a:t>10</a:t>
            </a:fld>
            <a:endParaRPr lang="en-US">
              <a:solidFill>
                <a:prstClr val="white"/>
              </a:solidFill>
            </a:endParaRPr>
          </a:p>
        </p:txBody>
      </p:sp>
      <p:sp>
        <p:nvSpPr>
          <p:cNvPr id="82947" name="Rectangle 2"/>
          <p:cNvSpPr>
            <a:spLocks noGrp="1" noRot="1" noChangeAspect="1" noChangeArrowheads="1" noTextEdit="1"/>
          </p:cNvSpPr>
          <p:nvPr>
            <p:ph type="sldImg"/>
          </p:nvPr>
        </p:nvSpPr>
        <p:spPr>
          <a:xfrm>
            <a:off x="825500" y="1022350"/>
            <a:ext cx="5207000" cy="2928938"/>
          </a:xfrm>
          <a:ln/>
        </p:spPr>
      </p:sp>
      <p:sp>
        <p:nvSpPr>
          <p:cNvPr id="82948" name="Rectangle 3"/>
          <p:cNvSpPr>
            <a:spLocks noGrp="1" noChangeArrowheads="1"/>
          </p:cNvSpPr>
          <p:nvPr>
            <p:ph type="body" idx="1"/>
          </p:nvPr>
        </p:nvSpPr>
        <p:spPr>
          <a:xfrm>
            <a:off x="898924" y="4252232"/>
            <a:ext cx="5012531" cy="41320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NCHRP Report 420 includes extensive comparative evaluation and concluded the average crash rate on roadways with a median is about 30% less than on those with a TWLTL</a:t>
            </a:r>
          </a:p>
        </p:txBody>
      </p:sp>
      <p:sp>
        <p:nvSpPr>
          <p:cNvPr id="2" name="Header Placeholder 1">
            <a:extLst>
              <a:ext uri="{FF2B5EF4-FFF2-40B4-BE49-F238E27FC236}">
                <a16:creationId xmlns:a16="http://schemas.microsoft.com/office/drawing/2014/main" id="{C986CB85-BCEE-055C-C8F1-D4883D06F716}"/>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984601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11</a:t>
            </a:fld>
            <a:endParaRPr lang="en-US"/>
          </a:p>
        </p:txBody>
      </p:sp>
      <p:sp>
        <p:nvSpPr>
          <p:cNvPr id="5" name="Header Placeholder 4">
            <a:extLst>
              <a:ext uri="{FF2B5EF4-FFF2-40B4-BE49-F238E27FC236}">
                <a16:creationId xmlns:a16="http://schemas.microsoft.com/office/drawing/2014/main" id="{31DA701D-4344-7250-7EB7-00FC97BA65D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778225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a:extLst>
              <a:ext uri="{FF2B5EF4-FFF2-40B4-BE49-F238E27FC236}">
                <a16:creationId xmlns:a16="http://schemas.microsoft.com/office/drawing/2014/main" id="{D220BBFA-6856-EF02-8E95-27A07CB3CA36}"/>
              </a:ext>
            </a:extLst>
          </p:cNvPr>
          <p:cNvSpPr>
            <a:spLocks noGrp="1" noRot="1" noChangeAspect="1" noChangeArrowheads="1" noTextEdit="1"/>
          </p:cNvSpPr>
          <p:nvPr>
            <p:ph type="sldImg"/>
          </p:nvPr>
        </p:nvSpPr>
        <p:spPr>
          <a:ln/>
        </p:spPr>
      </p:sp>
      <p:sp>
        <p:nvSpPr>
          <p:cNvPr id="78852" name="Notes Placeholder 1">
            <a:extLst>
              <a:ext uri="{FF2B5EF4-FFF2-40B4-BE49-F238E27FC236}">
                <a16:creationId xmlns:a16="http://schemas.microsoft.com/office/drawing/2014/main" id="{15A9459A-6B50-56A6-E109-D3E4C6614254}"/>
              </a:ext>
            </a:extLst>
          </p:cNvPr>
          <p:cNvSpPr>
            <a:spLocks noGrp="1" noChangeArrowheads="1"/>
          </p:cNvSpPr>
          <p:nvPr>
            <p:ph type="body" idx="1"/>
          </p:nvPr>
        </p:nvSpPr>
        <p:spPr>
          <a:noFill/>
        </p:spPr>
        <p:txBody>
          <a:bodyPr/>
          <a:lstStyle/>
          <a:p>
            <a:pPr>
              <a:spcAft>
                <a:spcPct val="0"/>
              </a:spcAft>
            </a:pPr>
            <a:endParaRPr lang="en-US" altLang="en-US" dirty="0"/>
          </a:p>
        </p:txBody>
      </p:sp>
      <p:sp>
        <p:nvSpPr>
          <p:cNvPr id="2" name="Header Placeholder 1">
            <a:extLst>
              <a:ext uri="{FF2B5EF4-FFF2-40B4-BE49-F238E27FC236}">
                <a16:creationId xmlns:a16="http://schemas.microsoft.com/office/drawing/2014/main" id="{3ACB6981-1E1C-F239-E6AD-B4E85FEE967A}"/>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cs typeface="Times New Roman" panose="02020603050405020304" pitchFamily="18" charset="0"/>
              </a:rPr>
              <a:t>Source: Lu, J., S. Dissanayake, N. Castillo, and K. Williams. </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Methodology to Quantify the Effects of Access Management on Roadway Operations and Safety</a:t>
            </a:r>
            <a:r>
              <a:rPr lang="en-US" dirty="0">
                <a:effectLst/>
                <a:latin typeface="Calibri" panose="020F0502020204030204" pitchFamily="34" charset="0"/>
                <a:ea typeface="Times New Roman" panose="02020603050405020304" pitchFamily="18" charset="0"/>
                <a:cs typeface="Times New Roman" panose="02020603050405020304" pitchFamily="18" charset="0"/>
              </a:rPr>
              <a:t>. (3 volumes). Florida Department of Transportation, 2001. </a:t>
            </a:r>
          </a:p>
          <a:p>
            <a:endParaRPr lang="en-US" dirty="0"/>
          </a:p>
        </p:txBody>
      </p:sp>
      <p:sp>
        <p:nvSpPr>
          <p:cNvPr id="4" name="Slide Number Placeholder 3"/>
          <p:cNvSpPr>
            <a:spLocks noGrp="1"/>
          </p:cNvSpPr>
          <p:nvPr>
            <p:ph type="sldNum" sz="quarter" idx="5"/>
          </p:nvPr>
        </p:nvSpPr>
        <p:spPr/>
        <p:txBody>
          <a:bodyPr/>
          <a:lstStyle/>
          <a:p>
            <a:fld id="{B1FD86A4-AB2E-4A15-A056-20BFA14FD72D}" type="slidenum">
              <a:rPr lang="en-US" smtClean="0"/>
              <a:t>13</a:t>
            </a:fld>
            <a:endParaRPr lang="en-US"/>
          </a:p>
        </p:txBody>
      </p:sp>
      <p:sp>
        <p:nvSpPr>
          <p:cNvPr id="5" name="Header Placeholder 4">
            <a:extLst>
              <a:ext uri="{FF2B5EF4-FFF2-40B4-BE49-F238E27FC236}">
                <a16:creationId xmlns:a16="http://schemas.microsoft.com/office/drawing/2014/main" id="{C947DD72-1003-F49C-D5D6-4F2ACEEAC805}"/>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756968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cs typeface="Times New Roman" panose="02020603050405020304" pitchFamily="18" charset="0"/>
              </a:rPr>
              <a:t>Source: Lu, J., S. Dissanayake, N. Castillo, and K. Williams. </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Methodology to Quantify the Effects of Access Management on Roadway Operations and Safety</a:t>
            </a:r>
            <a:r>
              <a:rPr lang="en-US" dirty="0">
                <a:effectLst/>
                <a:latin typeface="Calibri" panose="020F0502020204030204" pitchFamily="34" charset="0"/>
                <a:ea typeface="Times New Roman" panose="02020603050405020304" pitchFamily="18" charset="0"/>
                <a:cs typeface="Times New Roman" panose="02020603050405020304" pitchFamily="18" charset="0"/>
              </a:rPr>
              <a:t>. (3 volumes). Florida Department of Transportation, 2001. </a:t>
            </a:r>
          </a:p>
          <a:p>
            <a:endParaRPr lang="en-US" dirty="0"/>
          </a:p>
        </p:txBody>
      </p:sp>
      <p:sp>
        <p:nvSpPr>
          <p:cNvPr id="4" name="Slide Number Placeholder 3"/>
          <p:cNvSpPr>
            <a:spLocks noGrp="1"/>
          </p:cNvSpPr>
          <p:nvPr>
            <p:ph type="sldNum" sz="quarter" idx="5"/>
          </p:nvPr>
        </p:nvSpPr>
        <p:spPr/>
        <p:txBody>
          <a:bodyPr/>
          <a:lstStyle/>
          <a:p>
            <a:fld id="{B1FD86A4-AB2E-4A15-A056-20BFA14FD72D}" type="slidenum">
              <a:rPr lang="en-US" smtClean="0"/>
              <a:t>14</a:t>
            </a:fld>
            <a:endParaRPr lang="en-US"/>
          </a:p>
        </p:txBody>
      </p:sp>
      <p:sp>
        <p:nvSpPr>
          <p:cNvPr id="5" name="Header Placeholder 4">
            <a:extLst>
              <a:ext uri="{FF2B5EF4-FFF2-40B4-BE49-F238E27FC236}">
                <a16:creationId xmlns:a16="http://schemas.microsoft.com/office/drawing/2014/main" id="{55D9CF64-B111-A061-4967-331505B5FD2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102153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9800" y="1143000"/>
            <a:ext cx="4978400" cy="280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cs typeface="Times New Roman" panose="02020603050405020304" pitchFamily="18" charset="0"/>
              </a:rPr>
              <a:t>Source: Bowman, B. L., and R. L. </a:t>
            </a:r>
            <a:r>
              <a:rPr lang="en-US" dirty="0" err="1">
                <a:effectLst/>
                <a:latin typeface="Calibri" panose="020F0502020204030204" pitchFamily="34" charset="0"/>
                <a:ea typeface="Times New Roman" panose="02020603050405020304" pitchFamily="18" charset="0"/>
                <a:cs typeface="Times New Roman" panose="02020603050405020304" pitchFamily="18" charset="0"/>
              </a:rPr>
              <a:t>Vecellio</a:t>
            </a:r>
            <a:r>
              <a:rPr lang="en-US" dirty="0">
                <a:effectLst/>
                <a:latin typeface="Calibri" panose="020F0502020204030204" pitchFamily="34" charset="0"/>
                <a:ea typeface="Times New Roman" panose="02020603050405020304" pitchFamily="18" charset="0"/>
                <a:cs typeface="Times New Roman" panose="02020603050405020304" pitchFamily="18" charset="0"/>
              </a:rPr>
              <a:t>. “Effect of Urban and Suburban Median Types on Both Vehicular and Pedestrian Safety.” Transportation Research Record 1455, TRB, National Research Council, Washington, D.C., 1994, pp. 169-179.</a:t>
            </a:r>
          </a:p>
          <a:p>
            <a:endParaRPr lang="en-US" dirty="0"/>
          </a:p>
        </p:txBody>
      </p:sp>
      <p:sp>
        <p:nvSpPr>
          <p:cNvPr id="4" name="Slide Number Placeholder 3"/>
          <p:cNvSpPr>
            <a:spLocks noGrp="1"/>
          </p:cNvSpPr>
          <p:nvPr>
            <p:ph type="sldNum" sz="quarter" idx="5"/>
          </p:nvPr>
        </p:nvSpPr>
        <p:spPr/>
        <p:txBody>
          <a:bodyPr/>
          <a:lstStyle/>
          <a:p>
            <a:fld id="{B1FD86A4-AB2E-4A15-A056-20BFA14FD72D}" type="slidenum">
              <a:rPr lang="en-US" smtClean="0"/>
              <a:t>15</a:t>
            </a:fld>
            <a:endParaRPr lang="en-US"/>
          </a:p>
        </p:txBody>
      </p:sp>
      <p:sp>
        <p:nvSpPr>
          <p:cNvPr id="5" name="Header Placeholder 4">
            <a:extLst>
              <a:ext uri="{FF2B5EF4-FFF2-40B4-BE49-F238E27FC236}">
                <a16:creationId xmlns:a16="http://schemas.microsoft.com/office/drawing/2014/main" id="{CDA3A812-D801-882D-A85D-46EB246F4218}"/>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610535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(Before SPICE tool) Several years ago FDOT used B/C to communicate the benefits of providing a restrictive median to replace a two-way left-turn lane using predictive methods of the Highway Safety Manual (HSM) to determine the overall benefit. They estimated the benefit-cost ratio of the two alternatives and found that the societal benefit of reducing crashes of $4.2 million far surpasses the extra right-of-way cost of $1.6 million. They used the analysis to convince upper management to pay more for ROW to build the raised median. </a:t>
            </a:r>
          </a:p>
        </p:txBody>
      </p:sp>
      <p:sp>
        <p:nvSpPr>
          <p:cNvPr id="4" name="Slide Number Placeholder 3"/>
          <p:cNvSpPr>
            <a:spLocks noGrp="1"/>
          </p:cNvSpPr>
          <p:nvPr>
            <p:ph type="sldNum" sz="quarter" idx="10"/>
          </p:nvPr>
        </p:nvSpPr>
        <p:spPr/>
        <p:txBody>
          <a:bodyPr/>
          <a:lstStyle/>
          <a:p>
            <a:fld id="{0D40B47B-69FA-544F-B884-A6DBDB8E475B}" type="slidenum">
              <a:rPr lang="en-US" smtClean="0"/>
              <a:t>16</a:t>
            </a:fld>
            <a:endParaRPr lang="en-US"/>
          </a:p>
        </p:txBody>
      </p:sp>
      <p:sp>
        <p:nvSpPr>
          <p:cNvPr id="5" name="Header Placeholder 4">
            <a:extLst>
              <a:ext uri="{FF2B5EF4-FFF2-40B4-BE49-F238E27FC236}">
                <a16:creationId xmlns:a16="http://schemas.microsoft.com/office/drawing/2014/main" id="{DAD8394C-39EC-306D-9817-295EFD0F6CE7}"/>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604712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t>Note: This slide include animation to highlight the correct answer.</a:t>
            </a:r>
          </a:p>
        </p:txBody>
      </p:sp>
      <p:sp>
        <p:nvSpPr>
          <p:cNvPr id="4" name="Slide Number Placeholder 3"/>
          <p:cNvSpPr>
            <a:spLocks noGrp="1"/>
          </p:cNvSpPr>
          <p:nvPr>
            <p:ph type="sldNum" sz="quarter" idx="5"/>
          </p:nvPr>
        </p:nvSpPr>
        <p:spPr/>
        <p:txBody>
          <a:bodyPr/>
          <a:lstStyle/>
          <a:p>
            <a:fld id="{00148AB5-4B1D-5041-A196-610C6C4C95B5}" type="slidenum">
              <a:rPr lang="en-US" smtClean="0"/>
              <a:t>17</a:t>
            </a:fld>
            <a:endParaRPr lang="en-US"/>
          </a:p>
        </p:txBody>
      </p:sp>
      <p:sp>
        <p:nvSpPr>
          <p:cNvPr id="5" name="Header Placeholder 4">
            <a:extLst>
              <a:ext uri="{FF2B5EF4-FFF2-40B4-BE49-F238E27FC236}">
                <a16:creationId xmlns:a16="http://schemas.microsoft.com/office/drawing/2014/main" id="{68C02E82-76A3-0F57-49D7-2B414CFE69AA}"/>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700287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Minimizing</a:t>
            </a:r>
            <a:r>
              <a:rPr lang="en-US" baseline="0" dirty="0"/>
              <a:t> the number of traffic signals and promoting uniform spacing significantly improves travel times. Each signal per mile added to a roadway reduces speeds by 2-3 mph. For example 4 per mile is about 16% greater travel time than a segment with two per mile.</a:t>
            </a:r>
            <a:endParaRPr lang="en-US" dirty="0"/>
          </a:p>
        </p:txBody>
      </p:sp>
      <p:sp>
        <p:nvSpPr>
          <p:cNvPr id="4" name="Slide Number Placeholder 3"/>
          <p:cNvSpPr>
            <a:spLocks noGrp="1"/>
          </p:cNvSpPr>
          <p:nvPr>
            <p:ph type="sldNum" sz="quarter" idx="10"/>
          </p:nvPr>
        </p:nvSpPr>
        <p:spPr/>
        <p:txBody>
          <a:bodyPr/>
          <a:lstStyle/>
          <a:p>
            <a:fld id="{2DB37785-55AC-4A16-8B01-B1E9B0A4489C}" type="slidenum">
              <a:rPr lang="en-US" smtClean="0">
                <a:solidFill>
                  <a:prstClr val="black"/>
                </a:solidFill>
              </a:rPr>
              <a:pPr/>
              <a:t>18</a:t>
            </a:fld>
            <a:endParaRPr lang="en-US">
              <a:solidFill>
                <a:prstClr val="black"/>
              </a:solidFill>
            </a:endParaRPr>
          </a:p>
        </p:txBody>
      </p:sp>
      <p:sp>
        <p:nvSpPr>
          <p:cNvPr id="5" name="Header Placeholder 4">
            <a:extLst>
              <a:ext uri="{FF2B5EF4-FFF2-40B4-BE49-F238E27FC236}">
                <a16:creationId xmlns:a16="http://schemas.microsoft.com/office/drawing/2014/main" id="{205C7969-77A5-C0F8-F7CF-7096A76C603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055356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access density adjustment factors for level of service determinations</a:t>
            </a:r>
            <a:r>
              <a:rPr lang="en-US" baseline="0" dirty="0"/>
              <a:t> per 2010 HCM also indicate that roadways with lots of access will also have more traffic delay that can lead to congestion. The typical reduction in free flow speed for one direction is about .25 mph for each access point and .005 mph for each right movement per hour per mile.</a:t>
            </a:r>
            <a:endParaRPr lang="en-US" dirty="0"/>
          </a:p>
        </p:txBody>
      </p:sp>
      <p:sp>
        <p:nvSpPr>
          <p:cNvPr id="4" name="Slide Number Placeholder 3"/>
          <p:cNvSpPr>
            <a:spLocks noGrp="1"/>
          </p:cNvSpPr>
          <p:nvPr>
            <p:ph type="sldNum" sz="quarter" idx="10"/>
          </p:nvPr>
        </p:nvSpPr>
        <p:spPr/>
        <p:txBody>
          <a:bodyPr/>
          <a:lstStyle/>
          <a:p>
            <a:fld id="{2DB37785-55AC-4A16-8B01-B1E9B0A4489C}" type="slidenum">
              <a:rPr lang="en-US" smtClean="0">
                <a:solidFill>
                  <a:prstClr val="black"/>
                </a:solidFill>
              </a:rPr>
              <a:pPr/>
              <a:t>19</a:t>
            </a:fld>
            <a:endParaRPr lang="en-US">
              <a:solidFill>
                <a:prstClr val="black"/>
              </a:solidFill>
            </a:endParaRPr>
          </a:p>
        </p:txBody>
      </p:sp>
      <p:sp>
        <p:nvSpPr>
          <p:cNvPr id="5" name="Header Placeholder 4">
            <a:extLst>
              <a:ext uri="{FF2B5EF4-FFF2-40B4-BE49-F238E27FC236}">
                <a16:creationId xmlns:a16="http://schemas.microsoft.com/office/drawing/2014/main" id="{92B5D5F4-9815-E1F7-B7D8-92EA41F5949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273951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2</a:t>
            </a:fld>
            <a:endParaRPr lang="en-US"/>
          </a:p>
        </p:txBody>
      </p:sp>
      <p:sp>
        <p:nvSpPr>
          <p:cNvPr id="5" name="Header Placeholder 4">
            <a:extLst>
              <a:ext uri="{FF2B5EF4-FFF2-40B4-BE49-F238E27FC236}">
                <a16:creationId xmlns:a16="http://schemas.microsoft.com/office/drawing/2014/main" id="{7510BDF7-12D8-575E-350A-285CCE7B9A2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491557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391" eaLnBrk="0" hangingPunct="0">
              <a:defRPr>
                <a:solidFill>
                  <a:schemeClr val="bg1"/>
                </a:solidFill>
                <a:latin typeface="Arial" charset="0"/>
              </a:defRPr>
            </a:lvl1pPr>
            <a:lvl2pPr marL="702682" indent="-270262" defTabSz="917391" eaLnBrk="0" hangingPunct="0">
              <a:defRPr>
                <a:solidFill>
                  <a:schemeClr val="bg1"/>
                </a:solidFill>
                <a:latin typeface="Arial" charset="0"/>
              </a:defRPr>
            </a:lvl2pPr>
            <a:lvl3pPr marL="1081050" indent="-216210" defTabSz="917391" eaLnBrk="0" hangingPunct="0">
              <a:defRPr>
                <a:solidFill>
                  <a:schemeClr val="bg1"/>
                </a:solidFill>
                <a:latin typeface="Arial" charset="0"/>
              </a:defRPr>
            </a:lvl3pPr>
            <a:lvl4pPr marL="1513468" indent="-216210" defTabSz="917391" eaLnBrk="0" hangingPunct="0">
              <a:defRPr>
                <a:solidFill>
                  <a:schemeClr val="bg1"/>
                </a:solidFill>
                <a:latin typeface="Arial" charset="0"/>
              </a:defRPr>
            </a:lvl4pPr>
            <a:lvl5pPr marL="1945889" indent="-216210" defTabSz="917391" eaLnBrk="0" hangingPunct="0">
              <a:defRPr>
                <a:solidFill>
                  <a:schemeClr val="bg1"/>
                </a:solidFill>
                <a:latin typeface="Arial" charset="0"/>
              </a:defRPr>
            </a:lvl5pPr>
            <a:lvl6pPr marL="2378308" indent="-216210" defTabSz="917391" eaLnBrk="0" fontAlgn="base" hangingPunct="0">
              <a:spcBef>
                <a:spcPct val="0"/>
              </a:spcBef>
              <a:spcAft>
                <a:spcPct val="0"/>
              </a:spcAft>
              <a:defRPr>
                <a:solidFill>
                  <a:schemeClr val="bg1"/>
                </a:solidFill>
                <a:latin typeface="Arial" charset="0"/>
              </a:defRPr>
            </a:lvl6pPr>
            <a:lvl7pPr marL="2810728" indent="-216210" defTabSz="917391" eaLnBrk="0" fontAlgn="base" hangingPunct="0">
              <a:spcBef>
                <a:spcPct val="0"/>
              </a:spcBef>
              <a:spcAft>
                <a:spcPct val="0"/>
              </a:spcAft>
              <a:defRPr>
                <a:solidFill>
                  <a:schemeClr val="bg1"/>
                </a:solidFill>
                <a:latin typeface="Arial" charset="0"/>
              </a:defRPr>
            </a:lvl7pPr>
            <a:lvl8pPr marL="3243147" indent="-216210" defTabSz="917391" eaLnBrk="0" fontAlgn="base" hangingPunct="0">
              <a:spcBef>
                <a:spcPct val="0"/>
              </a:spcBef>
              <a:spcAft>
                <a:spcPct val="0"/>
              </a:spcAft>
              <a:defRPr>
                <a:solidFill>
                  <a:schemeClr val="bg1"/>
                </a:solidFill>
                <a:latin typeface="Arial" charset="0"/>
              </a:defRPr>
            </a:lvl8pPr>
            <a:lvl9pPr marL="3675568" indent="-216210" defTabSz="917391" eaLnBrk="0" fontAlgn="base" hangingPunct="0">
              <a:spcBef>
                <a:spcPct val="0"/>
              </a:spcBef>
              <a:spcAft>
                <a:spcPct val="0"/>
              </a:spcAft>
              <a:defRPr>
                <a:solidFill>
                  <a:schemeClr val="bg1"/>
                </a:solidFill>
                <a:latin typeface="Arial" charset="0"/>
              </a:defRPr>
            </a:lvl9pPr>
          </a:lstStyle>
          <a:p>
            <a:pPr eaLnBrk="1" hangingPunct="1"/>
            <a:fld id="{5001FF7A-A861-428D-A20E-A6C5C8A35D5F}" type="slidenum">
              <a:rPr lang="en-US" smtClean="0">
                <a:solidFill>
                  <a:prstClr val="white"/>
                </a:solidFill>
              </a:rPr>
              <a:pPr eaLnBrk="1" hangingPunct="1"/>
              <a:t>20</a:t>
            </a:fld>
            <a:endParaRPr lang="en-US">
              <a:solidFill>
                <a:prstClr val="white"/>
              </a:solidFill>
            </a:endParaRPr>
          </a:p>
        </p:txBody>
      </p:sp>
      <p:sp>
        <p:nvSpPr>
          <p:cNvPr id="87043" name="Rectangle 2"/>
          <p:cNvSpPr>
            <a:spLocks noGrp="1" noRot="1" noChangeAspect="1" noChangeArrowheads="1" noTextEdit="1"/>
          </p:cNvSpPr>
          <p:nvPr>
            <p:ph type="sldImg"/>
          </p:nvPr>
        </p:nvSpPr>
        <p:spPr>
          <a:xfrm>
            <a:off x="849313" y="1216025"/>
            <a:ext cx="5157787" cy="2901950"/>
          </a:xfrm>
          <a:ln/>
        </p:spPr>
      </p:sp>
      <p:sp>
        <p:nvSpPr>
          <p:cNvPr id="87044" name="Rectangle 3"/>
          <p:cNvSpPr>
            <a:spLocks noGrp="1" noChangeArrowheads="1"/>
          </p:cNvSpPr>
          <p:nvPr>
            <p:ph type="body" idx="1"/>
          </p:nvPr>
        </p:nvSpPr>
        <p:spPr>
          <a:xfrm>
            <a:off x="913807" y="4343705"/>
            <a:ext cx="5030391" cy="4115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Analysis by Stover concluded that ½ mile signal spacing and limited access can provide comparable service to that of a six-lane road with ¼ miles signal spacing and full movement between signals. this illustrates how effective access control reduces the need to continuously widen roadways. Of course, it is critical to have dense and connected supporting street networks to offset the need to circulate on the major roadways needed for vehicular through movement during peak hours.</a:t>
            </a:r>
          </a:p>
        </p:txBody>
      </p:sp>
      <p:sp>
        <p:nvSpPr>
          <p:cNvPr id="2" name="Header Placeholder 1">
            <a:extLst>
              <a:ext uri="{FF2B5EF4-FFF2-40B4-BE49-F238E27FC236}">
                <a16:creationId xmlns:a16="http://schemas.microsoft.com/office/drawing/2014/main" id="{56A7B619-9C72-92FA-563A-BEE7B3814CF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13909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Reduced</a:t>
            </a:r>
            <a:r>
              <a:rPr lang="en-US" baseline="0" dirty="0"/>
              <a:t> speed and delay reduce market area. For example, a 10% reduction in average speed reduces market area by about 20%. The point is not to promote speeding, but rather to avoid unnecessary delay at the posted speed. “93% of consumers say they typically travel NO MORE than 20 minutes to make everyday purchases.” https://blog.accessdevelopment.com/research-how-far-will-consumers-travel-to-make-routine-purchases.</a:t>
            </a:r>
          </a:p>
          <a:p>
            <a:endParaRPr lang="en-US" baseline="0" dirty="0"/>
          </a:p>
          <a:p>
            <a:r>
              <a:rPr lang="en-US" i="1" baseline="0" dirty="0"/>
              <a:t>Note: This slide includes animations.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7EBF0E7-C332-48FE-B59B-8011255182F5}" type="slidenum">
              <a:rPr lang="en-US" smtClean="0"/>
              <a:t>21</a:t>
            </a:fld>
            <a:endParaRPr lang="en-US"/>
          </a:p>
        </p:txBody>
      </p:sp>
      <p:sp>
        <p:nvSpPr>
          <p:cNvPr id="5" name="Header Placeholder 4">
            <a:extLst>
              <a:ext uri="{FF2B5EF4-FFF2-40B4-BE49-F238E27FC236}">
                <a16:creationId xmlns:a16="http://schemas.microsoft.com/office/drawing/2014/main" id="{1979C2FF-BCA6-C94F-4444-AA165C305D7A}"/>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22970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challenge in access management practice is the potential for intense opposition by business owners and in some cases neighborhood residents to median projects. We see these battles taking place across the country and therefore many studies have been done to determine if medians have an adverse effect on business activity. In fact, FHWA just began another project to develop a video and primer on this issue for businesses.</a:t>
            </a:r>
          </a:p>
        </p:txBody>
      </p:sp>
      <p:sp>
        <p:nvSpPr>
          <p:cNvPr id="4" name="Slide Number Placeholder 3"/>
          <p:cNvSpPr>
            <a:spLocks noGrp="1"/>
          </p:cNvSpPr>
          <p:nvPr>
            <p:ph type="sldNum" sz="quarter" idx="5"/>
          </p:nvPr>
        </p:nvSpPr>
        <p:spPr/>
        <p:txBody>
          <a:bodyPr/>
          <a:lstStyle/>
          <a:p>
            <a:fld id="{D4C460E9-D749-4500-964E-6A7069B3592A}" type="slidenum">
              <a:rPr lang="en-US" smtClean="0"/>
              <a:t>22</a:t>
            </a:fld>
            <a:endParaRPr lang="en-US"/>
          </a:p>
        </p:txBody>
      </p:sp>
      <p:sp>
        <p:nvSpPr>
          <p:cNvPr id="5" name="Header Placeholder 4">
            <a:extLst>
              <a:ext uri="{FF2B5EF4-FFF2-40B4-BE49-F238E27FC236}">
                <a16:creationId xmlns:a16="http://schemas.microsoft.com/office/drawing/2014/main" id="{FCB5D465-676C-31AB-02C2-A37ED0E7436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379975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460E9-D749-4500-964E-6A7069B3592A}" type="slidenum">
              <a:rPr lang="en-US" smtClean="0"/>
              <a:t>23</a:t>
            </a:fld>
            <a:endParaRPr lang="en-US"/>
          </a:p>
        </p:txBody>
      </p:sp>
      <p:sp>
        <p:nvSpPr>
          <p:cNvPr id="5" name="Header Placeholder 4">
            <a:extLst>
              <a:ext uri="{FF2B5EF4-FFF2-40B4-BE49-F238E27FC236}">
                <a16:creationId xmlns:a16="http://schemas.microsoft.com/office/drawing/2014/main" id="{6B4BAB0C-2AC0-1778-02B3-7B442969B37D}"/>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24315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...deters customers and reduces the volume of sales at peak hours.</a:t>
            </a:r>
          </a:p>
        </p:txBody>
      </p:sp>
      <p:sp>
        <p:nvSpPr>
          <p:cNvPr id="4" name="Slide Number Placeholder 3"/>
          <p:cNvSpPr>
            <a:spLocks noGrp="1"/>
          </p:cNvSpPr>
          <p:nvPr>
            <p:ph type="sldNum" sz="quarter" idx="10"/>
          </p:nvPr>
        </p:nvSpPr>
        <p:spPr/>
        <p:txBody>
          <a:bodyPr/>
          <a:lstStyle/>
          <a:p>
            <a:pPr>
              <a:defRPr/>
            </a:pPr>
            <a:fld id="{55F7C32F-0C51-4969-B1B2-E3F02CD22B3F}" type="slidenum">
              <a:rPr lang="en-US" smtClean="0">
                <a:solidFill>
                  <a:prstClr val="black"/>
                </a:solidFill>
              </a:rPr>
              <a:pPr>
                <a:defRPr/>
              </a:pPr>
              <a:t>24</a:t>
            </a:fld>
            <a:endParaRPr lang="en-US">
              <a:solidFill>
                <a:prstClr val="black"/>
              </a:solidFill>
            </a:endParaRPr>
          </a:p>
        </p:txBody>
      </p:sp>
      <p:sp>
        <p:nvSpPr>
          <p:cNvPr id="5" name="Header Placeholder 4">
            <a:extLst>
              <a:ext uri="{FF2B5EF4-FFF2-40B4-BE49-F238E27FC236}">
                <a16:creationId xmlns:a16="http://schemas.microsoft.com/office/drawing/2014/main" id="{69E0AD7F-D727-0111-9154-95D661D95E3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79746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C3DBEFE0-12CB-F308-646A-0E25DF06EF7C}"/>
              </a:ext>
            </a:extLst>
          </p:cNvPr>
          <p:cNvSpPr>
            <a:spLocks noGrp="1" noChangeArrowheads="1"/>
          </p:cNvSpPr>
          <p:nvPr>
            <p:ph type="sldNum" sz="quarter" idx="5"/>
          </p:nvPr>
        </p:nvSpPr>
        <p:spPr>
          <a:ln/>
        </p:spPr>
        <p:txBody>
          <a:bodyPr/>
          <a:lstStyle/>
          <a:p>
            <a:fld id="{6A0DA7EB-5D25-4AC1-98A5-5C188F004645}" type="slidenum">
              <a:rPr lang="en-US" altLang="en-US"/>
              <a:pPr/>
              <a:t>25</a:t>
            </a:fld>
            <a:endParaRPr lang="en-US" altLang="en-US"/>
          </a:p>
        </p:txBody>
      </p:sp>
      <p:sp>
        <p:nvSpPr>
          <p:cNvPr id="1310722" name="Rectangle 2">
            <a:extLst>
              <a:ext uri="{FF2B5EF4-FFF2-40B4-BE49-F238E27FC236}">
                <a16:creationId xmlns:a16="http://schemas.microsoft.com/office/drawing/2014/main" id="{CC66C502-ED28-2A6E-4D3D-B8D3C811F5D6}"/>
              </a:ext>
            </a:extLst>
          </p:cNvPr>
          <p:cNvSpPr>
            <a:spLocks noGrp="1" noRot="1" noChangeAspect="1" noChangeArrowheads="1" noTextEdit="1"/>
          </p:cNvSpPr>
          <p:nvPr>
            <p:ph type="sldImg"/>
          </p:nvPr>
        </p:nvSpPr>
        <p:spPr>
          <a:ln/>
        </p:spPr>
      </p:sp>
      <p:sp>
        <p:nvSpPr>
          <p:cNvPr id="1310723" name="Rectangle 3">
            <a:extLst>
              <a:ext uri="{FF2B5EF4-FFF2-40B4-BE49-F238E27FC236}">
                <a16:creationId xmlns:a16="http://schemas.microsoft.com/office/drawing/2014/main" id="{9325D020-A2C4-F75E-E53F-AA719EF637D3}"/>
              </a:ext>
            </a:extLst>
          </p:cNvPr>
          <p:cNvSpPr>
            <a:spLocks noGrp="1" noChangeArrowheads="1"/>
          </p:cNvSpPr>
          <p:nvPr>
            <p:ph type="body" idx="1"/>
          </p:nvPr>
        </p:nvSpPr>
        <p:spPr/>
        <p:txBody>
          <a:bodyPr/>
          <a:lstStyle/>
          <a:p>
            <a:pPr>
              <a:buFontTx/>
              <a:buNone/>
            </a:pPr>
            <a:r>
              <a:rPr lang="en-US" altLang="en-US" dirty="0"/>
              <a:t>The study corridors outperformed the surrounding community economically. The business reported increased sales and no customer complaints.</a:t>
            </a:r>
          </a:p>
          <a:p>
            <a:pPr>
              <a:buFontTx/>
              <a:buNone/>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Source: CTRE, Iowa State University, Access Management Awareness Project</a:t>
            </a:r>
          </a:p>
          <a:p>
            <a:pPr>
              <a:buFontTx/>
              <a:buNone/>
            </a:pPr>
            <a:endParaRPr lang="en-US" altLang="en-US" dirty="0"/>
          </a:p>
          <a:p>
            <a:pPr>
              <a:buFontTx/>
              <a:buChar char="•"/>
            </a:pPr>
            <a:endParaRPr lang="en-US" altLang="en-US" dirty="0"/>
          </a:p>
        </p:txBody>
      </p:sp>
      <p:sp>
        <p:nvSpPr>
          <p:cNvPr id="2" name="Header Placeholder 1">
            <a:extLst>
              <a:ext uri="{FF2B5EF4-FFF2-40B4-BE49-F238E27FC236}">
                <a16:creationId xmlns:a16="http://schemas.microsoft.com/office/drawing/2014/main" id="{2DAFAF2D-E71D-6C79-2ACA-CA1247B43EAC}"/>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Source: Iowa State University and Iowa DOT, “The Impact of Access Management on Business Vitality Along Corridors, 38th Annual TRB Workshop on Transportation Law Seattle, Washington July 1999.</a:t>
            </a:r>
          </a:p>
          <a:p>
            <a:endParaRPr lang="en-US" dirty="0"/>
          </a:p>
        </p:txBody>
      </p:sp>
      <p:sp>
        <p:nvSpPr>
          <p:cNvPr id="4" name="Slide Number Placeholder 3"/>
          <p:cNvSpPr>
            <a:spLocks noGrp="1"/>
          </p:cNvSpPr>
          <p:nvPr>
            <p:ph type="sldNum" sz="quarter" idx="5"/>
          </p:nvPr>
        </p:nvSpPr>
        <p:spPr/>
        <p:txBody>
          <a:bodyPr/>
          <a:lstStyle/>
          <a:p>
            <a:fld id="{B1FD86A4-AB2E-4A15-A056-20BFA14FD72D}" type="slidenum">
              <a:rPr lang="en-US" smtClean="0"/>
              <a:t>26</a:t>
            </a:fld>
            <a:endParaRPr lang="en-US"/>
          </a:p>
        </p:txBody>
      </p:sp>
      <p:sp>
        <p:nvSpPr>
          <p:cNvPr id="5" name="Header Placeholder 4">
            <a:extLst>
              <a:ext uri="{FF2B5EF4-FFF2-40B4-BE49-F238E27FC236}">
                <a16:creationId xmlns:a16="http://schemas.microsoft.com/office/drawing/2014/main" id="{27DF0510-C402-9129-92B0-EA2222FF23E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126226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AD020B94-D19A-1235-BCBF-DB9C18C92726}"/>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8E0EA1CD-73F5-B13D-47F3-0F8E5A4BAF23}"/>
              </a:ext>
            </a:extLst>
          </p:cNvPr>
          <p:cNvSpPr>
            <a:spLocks noGrp="1" noChangeArrowheads="1"/>
          </p:cNvSpPr>
          <p:nvPr>
            <p:ph type="body" idx="1"/>
          </p:nvPr>
        </p:nvSpPr>
        <p:spPr>
          <a:noFill/>
        </p:spPr>
        <p:txBody>
          <a:bodyPr/>
          <a:lstStyle/>
          <a:p>
            <a:pPr>
              <a:spcAft>
                <a:spcPct val="0"/>
              </a:spcAft>
            </a:pPr>
            <a:r>
              <a:rPr lang="en-US" altLang="en-US" dirty="0">
                <a:ea typeface="Calibri" panose="020F0502020204030204" pitchFamily="34" charset="0"/>
                <a:cs typeface="Arial" panose="020B0604020202020204" pitchFamily="34" charset="0"/>
              </a:rPr>
              <a:t>Only 9 of 162 businesses surveyed reported sales losses. </a:t>
            </a:r>
          </a:p>
          <a:p>
            <a:pPr marL="171450" indent="-171450">
              <a:spcAft>
                <a:spcPct val="0"/>
              </a:spcAft>
              <a:buFont typeface="Arial" panose="020B0604020202020204" pitchFamily="34" charset="0"/>
              <a:buChar char="•"/>
            </a:pPr>
            <a:r>
              <a:rPr lang="en-US" altLang="en-US" dirty="0">
                <a:ea typeface="Calibri" panose="020F0502020204030204" pitchFamily="34" charset="0"/>
                <a:cs typeface="Arial" panose="020B0604020202020204" pitchFamily="34" charset="0"/>
              </a:rPr>
              <a:t>5 were auto-oriented business.</a:t>
            </a:r>
          </a:p>
          <a:p>
            <a:pPr marL="171450" indent="-171450">
              <a:spcAft>
                <a:spcPct val="0"/>
              </a:spcAft>
              <a:buFont typeface="Arial" panose="020B0604020202020204" pitchFamily="34" charset="0"/>
              <a:buChar char="•"/>
            </a:pPr>
            <a:r>
              <a:rPr lang="en-US" altLang="en-US" dirty="0">
                <a:ea typeface="Calibri" panose="020F0502020204030204" pitchFamily="34" charset="0"/>
                <a:cs typeface="Arial" panose="020B0604020202020204" pitchFamily="34" charset="0"/>
              </a:rPr>
              <a:t>5 involved median projects and four involved TWLTLs.</a:t>
            </a:r>
          </a:p>
        </p:txBody>
      </p:sp>
      <p:sp>
        <p:nvSpPr>
          <p:cNvPr id="2" name="Header Placeholder 1">
            <a:extLst>
              <a:ext uri="{FF2B5EF4-FFF2-40B4-BE49-F238E27FC236}">
                <a16:creationId xmlns:a16="http://schemas.microsoft.com/office/drawing/2014/main" id="{901AB2C2-6FDC-1D7E-B730-D20613876448}"/>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EDD2A193-A15D-BD28-7605-F2FEB1337AFA}"/>
              </a:ext>
            </a:extLst>
          </p:cNvPr>
          <p:cNvSpPr>
            <a:spLocks noGrp="1" noChangeArrowheads="1"/>
          </p:cNvSpPr>
          <p:nvPr>
            <p:ph type="sldNum" sz="quarter" idx="5"/>
          </p:nvPr>
        </p:nvSpPr>
        <p:spPr>
          <a:ln/>
        </p:spPr>
        <p:txBody>
          <a:bodyPr/>
          <a:lstStyle/>
          <a:p>
            <a:fld id="{67134A57-8560-4780-AF63-4D83420EA208}" type="slidenum">
              <a:rPr lang="en-US" altLang="en-US"/>
              <a:pPr/>
              <a:t>28</a:t>
            </a:fld>
            <a:endParaRPr lang="en-US" altLang="en-US"/>
          </a:p>
        </p:txBody>
      </p:sp>
      <p:sp>
        <p:nvSpPr>
          <p:cNvPr id="1282050" name="Rectangle 2">
            <a:extLst>
              <a:ext uri="{FF2B5EF4-FFF2-40B4-BE49-F238E27FC236}">
                <a16:creationId xmlns:a16="http://schemas.microsoft.com/office/drawing/2014/main" id="{B836D962-2507-69F6-57F5-DA60294D3003}"/>
              </a:ext>
            </a:extLst>
          </p:cNvPr>
          <p:cNvSpPr>
            <a:spLocks noGrp="1" noRot="1" noChangeAspect="1" noChangeArrowheads="1" noTextEdit="1"/>
          </p:cNvSpPr>
          <p:nvPr>
            <p:ph type="sldImg"/>
          </p:nvPr>
        </p:nvSpPr>
        <p:spPr>
          <a:ln/>
        </p:spPr>
      </p:sp>
      <p:sp>
        <p:nvSpPr>
          <p:cNvPr id="1282051" name="Rectangle 3">
            <a:extLst>
              <a:ext uri="{FF2B5EF4-FFF2-40B4-BE49-F238E27FC236}">
                <a16:creationId xmlns:a16="http://schemas.microsoft.com/office/drawing/2014/main" id="{08E9A107-DCCF-62F1-5FD9-DC9EA0ADE3E0}"/>
              </a:ext>
            </a:extLst>
          </p:cNvPr>
          <p:cNvSpPr>
            <a:spLocks noGrp="1" noChangeArrowheads="1"/>
          </p:cNvSpPr>
          <p:nvPr>
            <p:ph type="body" idx="1"/>
          </p:nvPr>
        </p:nvSpPr>
        <p:spPr/>
        <p:txBody>
          <a:bodyPr/>
          <a:lstStyle/>
          <a:p>
            <a:pPr marL="171450" indent="-171450">
              <a:buFont typeface="Arial" panose="020B0604020202020204" pitchFamily="34" charset="0"/>
              <a:buChar char="•"/>
            </a:pPr>
            <a:r>
              <a:rPr lang="en-US" altLang="en-US" dirty="0"/>
              <a:t>5 corridors in District 5 (Orlando metro)</a:t>
            </a:r>
          </a:p>
          <a:p>
            <a:pPr marL="171450" indent="-171450">
              <a:buFont typeface="Arial" panose="020B0604020202020204" pitchFamily="34" charset="0"/>
              <a:buChar char="•"/>
            </a:pPr>
            <a:r>
              <a:rPr lang="en-US" altLang="en-US" dirty="0"/>
              <a:t>Median opening closures and conversions to directional openings</a:t>
            </a:r>
          </a:p>
          <a:p>
            <a:pPr marL="171450" indent="-171450">
              <a:buFont typeface="Arial" panose="020B0604020202020204" pitchFamily="34" charset="0"/>
              <a:buChar char="•"/>
            </a:pPr>
            <a:r>
              <a:rPr lang="en-US" altLang="en-US" dirty="0"/>
              <a:t>Personal surveys based on attitudes toward the changes</a:t>
            </a:r>
          </a:p>
          <a:p>
            <a:pPr>
              <a:buFontTx/>
              <a:buChar char="•"/>
            </a:pPr>
            <a:endParaRPr lang="en-US" altLang="en-US" dirty="0"/>
          </a:p>
          <a:p>
            <a:pPr marL="0" marR="0" lvl="0" indent="0" algn="l" defTabSz="914400" rtl="0" eaLnBrk="1" fontAlgn="auto" latinLnBrk="0" hangingPunct="1">
              <a:lnSpc>
                <a:spcPct val="100000"/>
              </a:lnSpc>
              <a:spcBef>
                <a:spcPts val="0"/>
              </a:spcBef>
              <a:spcAft>
                <a:spcPts val="0"/>
              </a:spcAft>
              <a:buClrTx/>
              <a:buSzTx/>
              <a:tabLst/>
              <a:defRPr/>
            </a:pPr>
            <a:r>
              <a:rPr lang="en-US" altLang="en-US" b="0" dirty="0"/>
              <a:t>Source: TEI Engineers &amp; Planners</a:t>
            </a:r>
          </a:p>
          <a:p>
            <a:pPr>
              <a:buFontTx/>
              <a:buChar char="•"/>
            </a:pPr>
            <a:endParaRPr lang="en-US" altLang="en-US" dirty="0"/>
          </a:p>
          <a:p>
            <a:endParaRPr lang="en-US" altLang="en-US" dirty="0"/>
          </a:p>
        </p:txBody>
      </p:sp>
      <p:sp>
        <p:nvSpPr>
          <p:cNvPr id="2" name="Header Placeholder 1">
            <a:extLst>
              <a:ext uri="{FF2B5EF4-FFF2-40B4-BE49-F238E27FC236}">
                <a16:creationId xmlns:a16="http://schemas.microsoft.com/office/drawing/2014/main" id="{00234C19-8D44-1C2B-FD67-72ED46E1A112}"/>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A98E77D8-5188-C3A7-38FE-0E1A4473E787}"/>
              </a:ext>
            </a:extLst>
          </p:cNvPr>
          <p:cNvSpPr>
            <a:spLocks noGrp="1" noChangeArrowheads="1"/>
          </p:cNvSpPr>
          <p:nvPr>
            <p:ph type="sldNum" sz="quarter" idx="5"/>
          </p:nvPr>
        </p:nvSpPr>
        <p:spPr>
          <a:ln/>
        </p:spPr>
        <p:txBody>
          <a:bodyPr/>
          <a:lstStyle/>
          <a:p>
            <a:fld id="{D09CAD3A-10FC-42CE-8278-A6933DB55690}" type="slidenum">
              <a:rPr lang="en-US" altLang="en-US"/>
              <a:pPr/>
              <a:t>29</a:t>
            </a:fld>
            <a:endParaRPr lang="en-US" altLang="en-US"/>
          </a:p>
        </p:txBody>
      </p:sp>
      <p:sp>
        <p:nvSpPr>
          <p:cNvPr id="1314818" name="Rectangle 2">
            <a:extLst>
              <a:ext uri="{FF2B5EF4-FFF2-40B4-BE49-F238E27FC236}">
                <a16:creationId xmlns:a16="http://schemas.microsoft.com/office/drawing/2014/main" id="{B58B62E0-00FE-BFE8-D44D-4F10066E44C8}"/>
              </a:ext>
            </a:extLst>
          </p:cNvPr>
          <p:cNvSpPr>
            <a:spLocks noGrp="1" noRot="1" noChangeAspect="1" noChangeArrowheads="1" noTextEdit="1"/>
          </p:cNvSpPr>
          <p:nvPr>
            <p:ph type="sldImg"/>
          </p:nvPr>
        </p:nvSpPr>
        <p:spPr>
          <a:ln/>
        </p:spPr>
      </p:sp>
      <p:sp>
        <p:nvSpPr>
          <p:cNvPr id="1314819" name="Rectangle 3">
            <a:extLst>
              <a:ext uri="{FF2B5EF4-FFF2-40B4-BE49-F238E27FC236}">
                <a16:creationId xmlns:a16="http://schemas.microsoft.com/office/drawing/2014/main" id="{9C5145D1-EB0E-C0C8-C47F-3F900FB78447}"/>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t>Source: Texas Transportation institute</a:t>
            </a:r>
          </a:p>
          <a:p>
            <a:pPr>
              <a:buFontTx/>
              <a:buNone/>
            </a:pPr>
            <a:endParaRPr lang="en-US" altLang="en-US" dirty="0"/>
          </a:p>
        </p:txBody>
      </p:sp>
      <p:sp>
        <p:nvSpPr>
          <p:cNvPr id="2" name="Header Placeholder 1">
            <a:extLst>
              <a:ext uri="{FF2B5EF4-FFF2-40B4-BE49-F238E27FC236}">
                <a16:creationId xmlns:a16="http://schemas.microsoft.com/office/drawing/2014/main" id="{29BDB3FE-361D-E616-FDF4-30D855A80EA5}"/>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D0E3A94-EB7B-997E-F228-2D37D44C9A4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defTabSz="931863">
              <a:defRPr sz="3600">
                <a:solidFill>
                  <a:schemeClr val="tx1"/>
                </a:solidFill>
                <a:latin typeface="Arial" panose="020B0604020202020204" pitchFamily="34" charset="0"/>
              </a:defRPr>
            </a:lvl1pPr>
            <a:lvl2pPr marL="742950" indent="-285750" algn="r" defTabSz="931863">
              <a:defRPr sz="3600">
                <a:solidFill>
                  <a:schemeClr val="tx1"/>
                </a:solidFill>
                <a:latin typeface="Arial" panose="020B0604020202020204" pitchFamily="34" charset="0"/>
              </a:defRPr>
            </a:lvl2pPr>
            <a:lvl3pPr marL="1143000" indent="-228600" algn="r" defTabSz="931863">
              <a:defRPr sz="3600">
                <a:solidFill>
                  <a:schemeClr val="tx1"/>
                </a:solidFill>
                <a:latin typeface="Arial" panose="020B0604020202020204" pitchFamily="34" charset="0"/>
              </a:defRPr>
            </a:lvl3pPr>
            <a:lvl4pPr marL="1600200" indent="-228600" algn="r" defTabSz="931863">
              <a:defRPr sz="3600">
                <a:solidFill>
                  <a:schemeClr val="tx1"/>
                </a:solidFill>
                <a:latin typeface="Arial" panose="020B0604020202020204" pitchFamily="34" charset="0"/>
              </a:defRPr>
            </a:lvl4pPr>
            <a:lvl5pPr marL="2057400" indent="-228600" algn="r" defTabSz="931863">
              <a:defRPr sz="3600">
                <a:solidFill>
                  <a:schemeClr val="tx1"/>
                </a:solidFill>
                <a:latin typeface="Arial" panose="020B0604020202020204" pitchFamily="34" charset="0"/>
              </a:defRPr>
            </a:lvl5pPr>
            <a:lvl6pPr marL="2514600" indent="-228600" algn="r" defTabSz="931863" eaLnBrk="0" fontAlgn="base" hangingPunct="0">
              <a:spcBef>
                <a:spcPct val="0"/>
              </a:spcBef>
              <a:spcAft>
                <a:spcPct val="0"/>
              </a:spcAft>
              <a:defRPr sz="3600">
                <a:solidFill>
                  <a:schemeClr val="tx1"/>
                </a:solidFill>
                <a:latin typeface="Arial" panose="020B0604020202020204" pitchFamily="34" charset="0"/>
              </a:defRPr>
            </a:lvl6pPr>
            <a:lvl7pPr marL="2971800" indent="-228600" algn="r" defTabSz="931863" eaLnBrk="0" fontAlgn="base" hangingPunct="0">
              <a:spcBef>
                <a:spcPct val="0"/>
              </a:spcBef>
              <a:spcAft>
                <a:spcPct val="0"/>
              </a:spcAft>
              <a:defRPr sz="3600">
                <a:solidFill>
                  <a:schemeClr val="tx1"/>
                </a:solidFill>
                <a:latin typeface="Arial" panose="020B0604020202020204" pitchFamily="34" charset="0"/>
              </a:defRPr>
            </a:lvl7pPr>
            <a:lvl8pPr marL="3429000" indent="-228600" algn="r" defTabSz="931863" eaLnBrk="0" fontAlgn="base" hangingPunct="0">
              <a:spcBef>
                <a:spcPct val="0"/>
              </a:spcBef>
              <a:spcAft>
                <a:spcPct val="0"/>
              </a:spcAft>
              <a:defRPr sz="3600">
                <a:solidFill>
                  <a:schemeClr val="tx1"/>
                </a:solidFill>
                <a:latin typeface="Arial" panose="020B0604020202020204" pitchFamily="34" charset="0"/>
              </a:defRPr>
            </a:lvl8pPr>
            <a:lvl9pPr marL="3886200" indent="-228600" algn="r" defTabSz="931863" eaLnBrk="0" fontAlgn="base" hangingPunct="0">
              <a:spcBef>
                <a:spcPct val="0"/>
              </a:spcBef>
              <a:spcAft>
                <a:spcPct val="0"/>
              </a:spcAft>
              <a:defRPr sz="36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39BD0EC6-6F17-40FA-AD50-BB5E3C11B05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5" name="Rectangle 2">
            <a:extLst>
              <a:ext uri="{FF2B5EF4-FFF2-40B4-BE49-F238E27FC236}">
                <a16:creationId xmlns:a16="http://schemas.microsoft.com/office/drawing/2014/main" id="{85C75746-A30E-F6A5-AC49-44170F2256B2}"/>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5AA01619-9F29-F8F8-6CBB-C465050B97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15000"/>
              </a:spcBef>
              <a:spcAft>
                <a:spcPct val="15000"/>
              </a:spcAft>
            </a:pPr>
            <a:r>
              <a:rPr lang="en-US" altLang="en-US" dirty="0"/>
              <a:t>Poorly designed corridors create a hostile environment for pedestrians and bicyclists.</a:t>
            </a:r>
          </a:p>
          <a:p>
            <a:endParaRPr lang="en-US" altLang="en-US" sz="1300" dirty="0"/>
          </a:p>
          <a:p>
            <a:endParaRPr lang="en-US" altLang="en-US" sz="1400" dirty="0"/>
          </a:p>
        </p:txBody>
      </p:sp>
      <p:sp>
        <p:nvSpPr>
          <p:cNvPr id="2" name="Header Placeholder 1">
            <a:extLst>
              <a:ext uri="{FF2B5EF4-FFF2-40B4-BE49-F238E27FC236}">
                <a16:creationId xmlns:a16="http://schemas.microsoft.com/office/drawing/2014/main" id="{7FD6E542-38D5-57F0-E313-5532EA91E48A}"/>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30</a:t>
            </a:fld>
            <a:endParaRPr lang="en-US"/>
          </a:p>
        </p:txBody>
      </p:sp>
      <p:sp>
        <p:nvSpPr>
          <p:cNvPr id="5" name="Header Placeholder 4">
            <a:extLst>
              <a:ext uri="{FF2B5EF4-FFF2-40B4-BE49-F238E27FC236}">
                <a16:creationId xmlns:a16="http://schemas.microsoft.com/office/drawing/2014/main" id="{CAD36E12-FEC2-A57F-FBD9-9A1ADE8D0A45}"/>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664788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CC8D187-A2AA-04CB-DCD6-8DD66A1852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sz="3600">
                <a:solidFill>
                  <a:schemeClr val="tx1"/>
                </a:solidFill>
                <a:latin typeface="Arial" panose="020B0604020202020204" pitchFamily="34" charset="0"/>
              </a:defRPr>
            </a:lvl1pPr>
            <a:lvl2pPr marL="742950" indent="-285750" defTabSz="931863">
              <a:defRPr sz="3600">
                <a:solidFill>
                  <a:schemeClr val="tx1"/>
                </a:solidFill>
                <a:latin typeface="Arial" panose="020B0604020202020204" pitchFamily="34" charset="0"/>
              </a:defRPr>
            </a:lvl2pPr>
            <a:lvl3pPr marL="1143000" indent="-228600" defTabSz="931863">
              <a:defRPr sz="3600">
                <a:solidFill>
                  <a:schemeClr val="tx1"/>
                </a:solidFill>
                <a:latin typeface="Arial" panose="020B0604020202020204" pitchFamily="34" charset="0"/>
              </a:defRPr>
            </a:lvl3pPr>
            <a:lvl4pPr marL="1600200" indent="-228600" defTabSz="931863">
              <a:defRPr sz="3600">
                <a:solidFill>
                  <a:schemeClr val="tx1"/>
                </a:solidFill>
                <a:latin typeface="Arial" panose="020B0604020202020204" pitchFamily="34" charset="0"/>
              </a:defRPr>
            </a:lvl4pPr>
            <a:lvl5pPr marL="2057400" indent="-228600" defTabSz="931863">
              <a:defRPr sz="36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36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36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36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3600">
                <a:solidFill>
                  <a:schemeClr val="tx1"/>
                </a:solidFill>
                <a:latin typeface="Arial" panose="020B0604020202020204" pitchFamily="34" charset="0"/>
              </a:defRPr>
            </a:lvl9pPr>
          </a:lstStyle>
          <a:p>
            <a:fld id="{CCDB4674-0833-455C-9A61-B1D577347199}" type="slidenum">
              <a:rPr lang="en-US" altLang="en-US" sz="1200" smtClean="0">
                <a:latin typeface="Times New Roman" panose="02020603050405020304" pitchFamily="18" charset="0"/>
              </a:rPr>
              <a:pPr/>
              <a:t>31</a:t>
            </a:fld>
            <a:endParaRPr lang="en-US" altLang="en-US" sz="1200">
              <a:latin typeface="Times New Roman" panose="02020603050405020304" pitchFamily="18" charset="0"/>
            </a:endParaRPr>
          </a:p>
        </p:txBody>
      </p:sp>
      <p:sp>
        <p:nvSpPr>
          <p:cNvPr id="40963" name="Rectangle 2">
            <a:extLst>
              <a:ext uri="{FF2B5EF4-FFF2-40B4-BE49-F238E27FC236}">
                <a16:creationId xmlns:a16="http://schemas.microsoft.com/office/drawing/2014/main" id="{E15B8E40-33B7-F5BA-E93B-AD837B01FD1C}"/>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AD45321-DF17-EA33-97F2-F568B79A74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This slide illustrates the different impacts of access on the scenic landscape. It shows how the use of conservation subdivision design with shared access helps to conserve natural resources and scenic beauty over conventional land division methods that provide direct individual access to lots.</a:t>
            </a:r>
          </a:p>
          <a:p>
            <a:endParaRPr lang="en-US" altLang="en-US" dirty="0"/>
          </a:p>
          <a:p>
            <a:r>
              <a:rPr lang="en-US" altLang="en-US" i="1" dirty="0"/>
              <a:t>Note: This slide includes animation.</a:t>
            </a:r>
          </a:p>
        </p:txBody>
      </p:sp>
      <p:sp>
        <p:nvSpPr>
          <p:cNvPr id="2" name="Header Placeholder 1">
            <a:extLst>
              <a:ext uri="{FF2B5EF4-FFF2-40B4-BE49-F238E27FC236}">
                <a16:creationId xmlns:a16="http://schemas.microsoft.com/office/drawing/2014/main" id="{70670008-633C-2E63-C2E7-4ABEB7626A7D}"/>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Vulnerable populations are likely</a:t>
            </a:r>
            <a:r>
              <a:rPr lang="en-US" baseline="0" dirty="0"/>
              <a:t> to be those persons who rely more on active transportation (walking and cycling) and transit and therefore have greater exposure to transportation-related safety issues. </a:t>
            </a:r>
          </a:p>
          <a:p>
            <a:endParaRPr lang="en-US" baseline="0" dirty="0"/>
          </a:p>
          <a:p>
            <a:r>
              <a:rPr lang="en-US" baseline="0" dirty="0"/>
              <a:t>Additionally, as discussed in the previous slides, low-income neighborhoods are less likely to have adequate safety infrastructure and include elements (high volume traffic, high speed roadways, etc.) that increase risk.</a:t>
            </a:r>
            <a:endParaRPr lang="en-US" dirty="0"/>
          </a:p>
          <a:p>
            <a:endParaRPr lang="en-US" dirty="0"/>
          </a:p>
          <a:p>
            <a:r>
              <a:rPr lang="en-US" baseline="0" dirty="0"/>
              <a:t>Source: </a:t>
            </a:r>
            <a:r>
              <a:rPr lang="en-US" dirty="0"/>
              <a:t>Smart Growth America. (2021). Dangerous by Design </a:t>
            </a:r>
            <a:r>
              <a:rPr lang="en-US" u="sng" dirty="0">
                <a:hlinkClick r:id="rId3"/>
              </a:rPr>
              <a:t>https://smartgrowthamerica.org/dangerous-by-design/</a:t>
            </a:r>
            <a:r>
              <a:rPr lang="en-US" dirty="0"/>
              <a:t> </a:t>
            </a:r>
          </a:p>
          <a:p>
            <a:endParaRPr lang="en-US" dirty="0"/>
          </a:p>
        </p:txBody>
      </p:sp>
      <p:sp>
        <p:nvSpPr>
          <p:cNvPr id="4" name="Slide Number Placeholder 3"/>
          <p:cNvSpPr>
            <a:spLocks noGrp="1"/>
          </p:cNvSpPr>
          <p:nvPr>
            <p:ph type="sldNum" sz="quarter" idx="10"/>
          </p:nvPr>
        </p:nvSpPr>
        <p:spPr/>
        <p:txBody>
          <a:bodyPr/>
          <a:lstStyle/>
          <a:p>
            <a:fld id="{F8A369A0-DCBA-4D38-AB62-88309E3BFB37}" type="slidenum">
              <a:rPr lang="en-US" smtClean="0"/>
              <a:t>32</a:t>
            </a:fld>
            <a:endParaRPr lang="en-US"/>
          </a:p>
        </p:txBody>
      </p:sp>
      <p:sp>
        <p:nvSpPr>
          <p:cNvPr id="5" name="Header Placeholder 4">
            <a:extLst>
              <a:ext uri="{FF2B5EF4-FFF2-40B4-BE49-F238E27FC236}">
                <a16:creationId xmlns:a16="http://schemas.microsoft.com/office/drawing/2014/main" id="{A5F2A45F-B6BF-17EA-7675-878413F9D43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782520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33</a:t>
            </a:fld>
            <a:endParaRPr lang="en-US"/>
          </a:p>
        </p:txBody>
      </p:sp>
      <p:sp>
        <p:nvSpPr>
          <p:cNvPr id="5" name="Header Placeholder 4">
            <a:extLst>
              <a:ext uri="{FF2B5EF4-FFF2-40B4-BE49-F238E27FC236}">
                <a16:creationId xmlns:a16="http://schemas.microsoft.com/office/drawing/2014/main" id="{A2657651-5397-1483-C761-8B6D5DC540D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014296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09819" rtl="0" eaLnBrk="0" fontAlgn="base" latinLnBrk="0" hangingPunct="0">
              <a:lnSpc>
                <a:spcPct val="100000"/>
              </a:lnSpc>
              <a:spcBef>
                <a:spcPct val="30000"/>
              </a:spcBef>
              <a:spcAft>
                <a:spcPct val="0"/>
              </a:spcAft>
              <a:buClrTx/>
              <a:buSzTx/>
              <a:buFontTx/>
              <a:buNone/>
              <a:tabLst/>
              <a:defRPr/>
            </a:pPr>
            <a:r>
              <a:rPr lang="en-US" dirty="0"/>
              <a:t>This case example involves</a:t>
            </a:r>
            <a:r>
              <a:rPr lang="en-US" baseline="0" dirty="0"/>
              <a:t> the retrofit of a </a:t>
            </a:r>
            <a:r>
              <a:rPr lang="en-US" dirty="0"/>
              <a:t>typical</a:t>
            </a:r>
            <a:r>
              <a:rPr lang="en-US" baseline="0" dirty="0"/>
              <a:t> suburban corridor with lots of commercial development and a low level of access management. </a:t>
            </a:r>
            <a:r>
              <a:rPr lang="en-US" dirty="0"/>
              <a:t>University Place south of Seattle in Washington. Numbers in blue show the number of crashes on one small segment. </a:t>
            </a:r>
            <a:r>
              <a:rPr lang="en-US" baseline="0" dirty="0"/>
              <a:t>The corridor experienced 300 crashes over a 4.5-year period, several involving pedestrians. The safety problems were due to the lack of sidewalks, a large number of access points, and a lack of median left turn controls. </a:t>
            </a:r>
            <a:r>
              <a:rPr lang="en-US" dirty="0"/>
              <a:t> </a:t>
            </a:r>
          </a:p>
          <a:p>
            <a:pPr defTabSz="923018" eaLnBrk="0" fontAlgn="base" hangingPunct="0">
              <a:spcBef>
                <a:spcPct val="30000"/>
              </a:spcBef>
              <a:spcAft>
                <a:spcPct val="0"/>
              </a:spcAft>
              <a:defRPr/>
            </a:pPr>
            <a:endParaRPr lang="en-US" dirty="0"/>
          </a:p>
          <a:p>
            <a:pPr defTabSz="923018" eaLnBrk="0" fontAlgn="base" hangingPunct="0">
              <a:spcBef>
                <a:spcPct val="30000"/>
              </a:spcBef>
              <a:spcAft>
                <a:spcPct val="0"/>
              </a:spcAft>
              <a:defRPr/>
            </a:pPr>
            <a:r>
              <a:rPr lang="en-US" dirty="0"/>
              <a:t>The City council developed a vision statement to transform</a:t>
            </a:r>
            <a:r>
              <a:rPr lang="en-US" baseline="0" dirty="0"/>
              <a:t> the corridor into </a:t>
            </a:r>
            <a:r>
              <a:rPr lang="en-US" dirty="0"/>
              <a:t>a main street </a:t>
            </a:r>
            <a:r>
              <a:rPr lang="en-US" baseline="0" dirty="0"/>
              <a:t>with </a:t>
            </a:r>
            <a:r>
              <a:rPr lang="en-US" dirty="0"/>
              <a:t>a town center that would support a more walkable community. They sought to</a:t>
            </a:r>
            <a:r>
              <a:rPr lang="en-US" baseline="0" dirty="0"/>
              <a:t> redesign the corridor to “improve safety, increase the mobility and cohesiveness of the community, improve the appearance of the corridor, and control traffic growth.” Extensive education and public involvement.</a:t>
            </a:r>
            <a:endParaRPr lang="en-US" dirty="0"/>
          </a:p>
          <a:p>
            <a:pPr defTabSz="909819"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2AEB2-EA9D-45DA-93BE-C68FA8138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34BF9B4A-35F4-4FD4-E806-4D094B8EF4D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172802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3018" eaLnBrk="0" fontAlgn="base" hangingPunct="0">
              <a:spcBef>
                <a:spcPct val="30000"/>
              </a:spcBef>
              <a:spcAft>
                <a:spcPct val="0"/>
              </a:spcAft>
              <a:defRPr/>
            </a:pPr>
            <a:r>
              <a:rPr lang="en-US" dirty="0"/>
              <a:t>They settled on a plan</a:t>
            </a:r>
            <a:r>
              <a:rPr lang="en-US" baseline="0" dirty="0"/>
              <a:t> to establish a landscaped median (in place of TWLTL), bike lanes, left turn lanes with U-turns at signalized intersections, and two mid-block crossings at key transit stops. They also flared the intersections to accommodate U-Turns by longer vehicles.  (Numerous studies show retrofits result in crash reduction and change in speed, but there is little before/after information on the impacts on sales and redevelopment.) </a:t>
            </a:r>
          </a:p>
          <a:p>
            <a:pPr defTabSz="923018" eaLnBrk="0" fontAlgn="base" hangingPunct="0">
              <a:spcBef>
                <a:spcPct val="30000"/>
              </a:spcBef>
              <a:spcAft>
                <a:spcPct val="0"/>
              </a:spcAft>
              <a:defRPr/>
            </a:pPr>
            <a:endParaRPr lang="en-US" baseline="0" dirty="0"/>
          </a:p>
          <a:p>
            <a:pPr defTabSz="923018" eaLnBrk="0" fontAlgn="base" hangingPunct="0">
              <a:spcBef>
                <a:spcPct val="30000"/>
              </a:spcBef>
              <a:spcAft>
                <a:spcPct val="0"/>
              </a:spcAft>
              <a:defRPr/>
            </a:pPr>
            <a:r>
              <a:rPr lang="en-US" baseline="0" dirty="0"/>
              <a:t>Despite early concerns by business owners regarding the median and its potential to deter customers and reduce revenues, they found an increase in sales of 8% following each construction phase (based on sales tax revenue collected) and an increase in redevelopment and relocation by businesses into the town center area. </a:t>
            </a:r>
          </a:p>
          <a:p>
            <a:pPr defTabSz="923018" eaLnBrk="0" fontAlgn="base" hangingPunct="0">
              <a:spcBef>
                <a:spcPct val="30000"/>
              </a:spcBef>
              <a:spcAft>
                <a:spcPct val="0"/>
              </a:spcAft>
              <a:defRPr/>
            </a:pPr>
            <a:endParaRPr lang="en-US" baseline="0" dirty="0"/>
          </a:p>
          <a:p>
            <a:pPr defTabSz="923018" eaLnBrk="0" fontAlgn="base" hangingPunct="0">
              <a:spcBef>
                <a:spcPct val="30000"/>
              </a:spcBef>
              <a:spcAft>
                <a:spcPct val="0"/>
              </a:spcAft>
              <a:defRPr/>
            </a:pPr>
            <a:r>
              <a:rPr lang="en-US" baseline="0" dirty="0"/>
              <a:t>7% speed reduction (35.3 -&gt; 33.4 mph)</a:t>
            </a:r>
            <a:r>
              <a:rPr lang="en-US" dirty="0"/>
              <a:t> (crash reduction 19 -&gt; 8 in five blocks)</a:t>
            </a:r>
          </a:p>
          <a:p>
            <a:pPr defTabSz="909819" eaLnBrk="0" fontAlgn="base" hangingPunct="0">
              <a:spcBef>
                <a:spcPct val="30000"/>
              </a:spcBef>
              <a:spcAft>
                <a:spcPct val="0"/>
              </a:spcAft>
              <a:defRPr/>
            </a:pPr>
            <a:endParaRPr lang="en-US" baseline="0" dirty="0"/>
          </a:p>
          <a:p>
            <a:pPr defTabSz="923018" eaLnBrk="0" fontAlgn="base" hangingPunct="0">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72AEB2-EA9D-45DA-93BE-C68FA8138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1069BC5D-08D4-96F5-0B04-6267DEB28B3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799005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this corridor with no access management. It is ugly and unsafe for all users and these corridors are much more likely to suffer vacancies and economic decline.</a:t>
            </a:r>
          </a:p>
        </p:txBody>
      </p:sp>
      <p:sp>
        <p:nvSpPr>
          <p:cNvPr id="4" name="Slide Number Placeholder 3"/>
          <p:cNvSpPr>
            <a:spLocks noGrp="1"/>
          </p:cNvSpPr>
          <p:nvPr>
            <p:ph type="sldNum" sz="quarter" idx="5"/>
          </p:nvPr>
        </p:nvSpPr>
        <p:spPr/>
        <p:txBody>
          <a:bodyPr/>
          <a:lstStyle/>
          <a:p>
            <a:fld id="{D4C460E9-D749-4500-964E-6A7069B3592A}" type="slidenum">
              <a:rPr lang="en-US" smtClean="0"/>
              <a:t>36</a:t>
            </a:fld>
            <a:endParaRPr lang="en-US"/>
          </a:p>
        </p:txBody>
      </p:sp>
      <p:sp>
        <p:nvSpPr>
          <p:cNvPr id="5" name="Header Placeholder 4">
            <a:extLst>
              <a:ext uri="{FF2B5EF4-FFF2-40B4-BE49-F238E27FC236}">
                <a16:creationId xmlns:a16="http://schemas.microsoft.com/office/drawing/2014/main" id="{2DC83932-776E-8628-1794-059F85FEE48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354544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well-managed corridor is easier and safer to navigate, is visually appealing, and is more likely to attract investment.</a:t>
            </a:r>
          </a:p>
        </p:txBody>
      </p:sp>
      <p:sp>
        <p:nvSpPr>
          <p:cNvPr id="4" name="Slide Number Placeholder 3"/>
          <p:cNvSpPr>
            <a:spLocks noGrp="1"/>
          </p:cNvSpPr>
          <p:nvPr>
            <p:ph type="sldNum" sz="quarter" idx="5"/>
          </p:nvPr>
        </p:nvSpPr>
        <p:spPr/>
        <p:txBody>
          <a:bodyPr/>
          <a:lstStyle/>
          <a:p>
            <a:fld id="{D4C460E9-D749-4500-964E-6A7069B3592A}" type="slidenum">
              <a:rPr lang="en-US" smtClean="0"/>
              <a:t>37</a:t>
            </a:fld>
            <a:endParaRPr lang="en-US"/>
          </a:p>
        </p:txBody>
      </p:sp>
      <p:sp>
        <p:nvSpPr>
          <p:cNvPr id="5" name="Header Placeholder 4">
            <a:extLst>
              <a:ext uri="{FF2B5EF4-FFF2-40B4-BE49-F238E27FC236}">
                <a16:creationId xmlns:a16="http://schemas.microsoft.com/office/drawing/2014/main" id="{AF99A351-F0EB-14CB-A920-AE30DF87ABD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206778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 without a concerted access management strategy, these are the impacts we are likely to experience. </a:t>
            </a:r>
          </a:p>
        </p:txBody>
      </p:sp>
      <p:sp>
        <p:nvSpPr>
          <p:cNvPr id="4" name="Slide Number Placeholder 3"/>
          <p:cNvSpPr>
            <a:spLocks noGrp="1"/>
          </p:cNvSpPr>
          <p:nvPr>
            <p:ph type="sldNum" sz="quarter" idx="5"/>
          </p:nvPr>
        </p:nvSpPr>
        <p:spPr/>
        <p:txBody>
          <a:bodyPr/>
          <a:lstStyle/>
          <a:p>
            <a:fld id="{D4C460E9-D749-4500-964E-6A7069B3592A}" type="slidenum">
              <a:rPr lang="en-US" smtClean="0"/>
              <a:t>38</a:t>
            </a:fld>
            <a:endParaRPr lang="en-US"/>
          </a:p>
        </p:txBody>
      </p:sp>
      <p:sp>
        <p:nvSpPr>
          <p:cNvPr id="5" name="Header Placeholder 4">
            <a:extLst>
              <a:ext uri="{FF2B5EF4-FFF2-40B4-BE49-F238E27FC236}">
                <a16:creationId xmlns:a16="http://schemas.microsoft.com/office/drawing/2014/main" id="{31B62A67-C5FF-82A8-4BE3-F94E0759E0C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994268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39</a:t>
            </a:fld>
            <a:endParaRPr lang="en-US"/>
          </a:p>
        </p:txBody>
      </p:sp>
      <p:sp>
        <p:nvSpPr>
          <p:cNvPr id="5" name="Header Placeholder 4">
            <a:extLst>
              <a:ext uri="{FF2B5EF4-FFF2-40B4-BE49-F238E27FC236}">
                <a16:creationId xmlns:a16="http://schemas.microsoft.com/office/drawing/2014/main" id="{E472AE62-893D-5915-FB26-031558058F5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81940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access management creates safety and operational issues along corridors and for the entire roadway network.</a:t>
            </a:r>
          </a:p>
        </p:txBody>
      </p:sp>
      <p:sp>
        <p:nvSpPr>
          <p:cNvPr id="4" name="Slide Number Placeholder 3"/>
          <p:cNvSpPr>
            <a:spLocks noGrp="1"/>
          </p:cNvSpPr>
          <p:nvPr>
            <p:ph type="sldNum" sz="quarter" idx="5"/>
          </p:nvPr>
        </p:nvSpPr>
        <p:spPr/>
        <p:txBody>
          <a:bodyPr/>
          <a:lstStyle/>
          <a:p>
            <a:fld id="{B1FD86A4-AB2E-4A15-A056-20BFA14FD72D}" type="slidenum">
              <a:rPr lang="en-US" smtClean="0"/>
              <a:t>4</a:t>
            </a:fld>
            <a:endParaRPr lang="en-US"/>
          </a:p>
        </p:txBody>
      </p:sp>
      <p:sp>
        <p:nvSpPr>
          <p:cNvPr id="5" name="Header Placeholder 4">
            <a:extLst>
              <a:ext uri="{FF2B5EF4-FFF2-40B4-BE49-F238E27FC236}">
                <a16:creationId xmlns:a16="http://schemas.microsoft.com/office/drawing/2014/main" id="{2A91BD19-0105-EC23-8090-77F7EE687957}"/>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807600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40</a:t>
            </a:fld>
            <a:endParaRPr lang="en-US"/>
          </a:p>
        </p:txBody>
      </p:sp>
      <p:sp>
        <p:nvSpPr>
          <p:cNvPr id="5" name="Header Placeholder 4">
            <a:extLst>
              <a:ext uri="{FF2B5EF4-FFF2-40B4-BE49-F238E27FC236}">
                <a16:creationId xmlns:a16="http://schemas.microsoft.com/office/drawing/2014/main" id="{61137A10-E53A-FE1D-23D1-1145162871A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508709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cs typeface="Times New Roman" panose="02020603050405020304" pitchFamily="18" charset="0"/>
              </a:rPr>
              <a:t>For example, at a density of 20 unsignalized access points per mile, an increase in signal density from 2.0 or less to 2.1 to 4.0 signals per mile can result in a 70% increase in the average crash rate – from about 2.8 to 4.8 crashes per million vehicle miles.  At 60 unsignalized access points per mile, the average crash rate more than doubles – from 3.6 to 7.6 crashes per million vehicle miles.  The increased number of signals per mile also results in poor fuel efficiency and excessive vehicular emissions.</a:t>
            </a:r>
          </a:p>
          <a:p>
            <a:endParaRPr lang="en-US" dirty="0"/>
          </a:p>
        </p:txBody>
      </p:sp>
      <p:sp>
        <p:nvSpPr>
          <p:cNvPr id="4" name="Slide Number Placeholder 3"/>
          <p:cNvSpPr>
            <a:spLocks noGrp="1"/>
          </p:cNvSpPr>
          <p:nvPr>
            <p:ph type="sldNum" sz="quarter" idx="5"/>
          </p:nvPr>
        </p:nvSpPr>
        <p:spPr/>
        <p:txBody>
          <a:bodyPr/>
          <a:lstStyle/>
          <a:p>
            <a:fld id="{B1FD86A4-AB2E-4A15-A056-20BFA14FD72D}" type="slidenum">
              <a:rPr lang="en-US" smtClean="0"/>
              <a:t>41</a:t>
            </a:fld>
            <a:endParaRPr lang="en-US"/>
          </a:p>
        </p:txBody>
      </p:sp>
      <p:sp>
        <p:nvSpPr>
          <p:cNvPr id="5" name="Header Placeholder 4">
            <a:extLst>
              <a:ext uri="{FF2B5EF4-FFF2-40B4-BE49-F238E27FC236}">
                <a16:creationId xmlns:a16="http://schemas.microsoft.com/office/drawing/2014/main" id="{6B97A4AB-F222-6CFB-EF91-4C99332001E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572750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EAD3D784-6D19-784C-D00D-C1811C437CC5}"/>
              </a:ext>
            </a:extLst>
          </p:cNvPr>
          <p:cNvSpPr>
            <a:spLocks noGrp="1" noChangeArrowheads="1"/>
          </p:cNvSpPr>
          <p:nvPr>
            <p:ph type="sldNum" sz="quarter" idx="5"/>
          </p:nvPr>
        </p:nvSpPr>
        <p:spPr>
          <a:ln/>
        </p:spPr>
        <p:txBody>
          <a:bodyPr/>
          <a:lstStyle/>
          <a:p>
            <a:fld id="{891B75B0-DB5D-4720-87A9-00DF7C6F50B7}" type="slidenum">
              <a:rPr lang="en-US" altLang="en-US"/>
              <a:pPr/>
              <a:t>42</a:t>
            </a:fld>
            <a:endParaRPr lang="en-US" altLang="en-US"/>
          </a:p>
        </p:txBody>
      </p:sp>
      <p:sp>
        <p:nvSpPr>
          <p:cNvPr id="1360898" name="Rectangle 2">
            <a:extLst>
              <a:ext uri="{FF2B5EF4-FFF2-40B4-BE49-F238E27FC236}">
                <a16:creationId xmlns:a16="http://schemas.microsoft.com/office/drawing/2014/main" id="{6F9305A1-5E63-463A-162A-577E0722BA2C}"/>
              </a:ext>
            </a:extLst>
          </p:cNvPr>
          <p:cNvSpPr>
            <a:spLocks noGrp="1" noRot="1" noChangeAspect="1" noChangeArrowheads="1" noTextEdit="1"/>
          </p:cNvSpPr>
          <p:nvPr>
            <p:ph type="sldImg"/>
          </p:nvPr>
        </p:nvSpPr>
        <p:spPr>
          <a:ln/>
        </p:spPr>
      </p:sp>
      <p:sp>
        <p:nvSpPr>
          <p:cNvPr id="1360899" name="Rectangle 3">
            <a:extLst>
              <a:ext uri="{FF2B5EF4-FFF2-40B4-BE49-F238E27FC236}">
                <a16:creationId xmlns:a16="http://schemas.microsoft.com/office/drawing/2014/main" id="{EE00F4E7-E3FE-A02E-6E3D-45284E0AFE37}"/>
              </a:ext>
            </a:extLst>
          </p:cNvPr>
          <p:cNvSpPr>
            <a:spLocks noGrp="1" noChangeArrowheads="1"/>
          </p:cNvSpPr>
          <p:nvPr>
            <p:ph type="body" idx="1"/>
          </p:nvPr>
        </p:nvSpPr>
        <p:spPr/>
        <p:txBody>
          <a:bodyPr/>
          <a:lstStyle/>
          <a:p>
            <a:r>
              <a:rPr lang="en-US" altLang="en-US" dirty="0"/>
              <a:t>To solve this problem, you must first divide the existing and proposed data given for the 1.5-mile segment by 1.5.  This then allows you to use the look-up table provided.</a:t>
            </a:r>
          </a:p>
          <a:p>
            <a:endParaRPr lang="en-US" altLang="en-US" dirty="0"/>
          </a:p>
          <a:p>
            <a:r>
              <a:rPr lang="en-US" altLang="en-US" dirty="0"/>
              <a:t>To find the increase in the expected crash rate, take 6.6 (the proposed crash rate for a 1-mile segment) and divide by 2.7 (the existing crash rate for a 1-mile segment).  Your total is 2.44, which is how many times larger the future crash rate is over the existing for the 1-mile segment.</a:t>
            </a:r>
          </a:p>
          <a:p>
            <a:endParaRPr lang="en-US" altLang="en-US" dirty="0"/>
          </a:p>
          <a:p>
            <a:r>
              <a:rPr lang="en-US" altLang="en-US" dirty="0"/>
              <a:t>To find the future crash rate for the 1.5-mile segment, you must multiply the future crash rate multiplier of 2.44 by the existing crash rate for a 1.5-mile segment (3.1)</a:t>
            </a:r>
          </a:p>
        </p:txBody>
      </p:sp>
      <p:sp>
        <p:nvSpPr>
          <p:cNvPr id="2" name="Header Placeholder 1">
            <a:extLst>
              <a:ext uri="{FF2B5EF4-FFF2-40B4-BE49-F238E27FC236}">
                <a16:creationId xmlns:a16="http://schemas.microsoft.com/office/drawing/2014/main" id="{B0FA13C4-1660-1702-6506-051B4D46455D}"/>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311282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8531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suite of safety spreadsheet tools developed for NCHRP 1032 How to Measure and Communicate the Value of Access Management employs crash modification factors (CMFs) or the latest predictive methods from the </a:t>
            </a:r>
            <a:r>
              <a:rPr lang="en-US" sz="1200" i="1" kern="1200" dirty="0">
                <a:solidFill>
                  <a:schemeClr val="tx1"/>
                </a:solidFill>
                <a:effectLst/>
                <a:latin typeface="+mn-lt"/>
                <a:ea typeface="+mn-ea"/>
                <a:cs typeface="+mn-cs"/>
              </a:rPr>
              <a:t>Highway Safety Manual</a:t>
            </a:r>
            <a:r>
              <a:rPr lang="en-US" sz="1200" kern="1200" dirty="0">
                <a:solidFill>
                  <a:schemeClr val="tx1"/>
                </a:solidFill>
                <a:effectLst/>
                <a:latin typeface="+mn-lt"/>
                <a:ea typeface="+mn-ea"/>
                <a:cs typeface="+mn-cs"/>
              </a:rPr>
              <a:t> (HSM) to estimate the potential crash reduction associated with the access management treatments or techniques you see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Median Type</a:t>
            </a:r>
            <a:r>
              <a:rPr lang="en-US" sz="1200" kern="1200" dirty="0">
                <a:solidFill>
                  <a:schemeClr val="tx1"/>
                </a:solidFill>
                <a:effectLst/>
                <a:latin typeface="+mn-lt"/>
                <a:ea typeface="+mn-ea"/>
                <a:cs typeface="+mn-cs"/>
              </a:rPr>
              <a:t>: Predicted crashes (per HSM) based on median type (does not include localized calibration).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Right-turn Lanes</a:t>
            </a:r>
            <a:r>
              <a:rPr lang="en-US" sz="1200" kern="1200" dirty="0">
                <a:solidFill>
                  <a:schemeClr val="tx1"/>
                </a:solidFill>
                <a:effectLst/>
                <a:latin typeface="+mn-lt"/>
                <a:ea typeface="+mn-ea"/>
                <a:cs typeface="+mn-cs"/>
              </a:rPr>
              <a:t>: Estimated crash reduction while providing a right-turn lane(s) at three-leg intersections and estimated crash reduction while providing a right-turn lane(s) at four-leg intersections.</a:t>
            </a:r>
          </a:p>
          <a:p>
            <a:pPr lvl="0"/>
            <a:r>
              <a:rPr lang="en-US" sz="1200" b="1" kern="1200" dirty="0">
                <a:solidFill>
                  <a:schemeClr val="tx1"/>
                </a:solidFill>
                <a:effectLst/>
                <a:latin typeface="+mn-lt"/>
                <a:ea typeface="+mn-ea"/>
                <a:cs typeface="+mn-cs"/>
              </a:rPr>
              <a:t>Left-turn Lanes</a:t>
            </a:r>
            <a:r>
              <a:rPr lang="en-US" sz="1200" kern="1200" dirty="0">
                <a:solidFill>
                  <a:schemeClr val="tx1"/>
                </a:solidFill>
                <a:effectLst/>
                <a:latin typeface="+mn-lt"/>
                <a:ea typeface="+mn-ea"/>
                <a:cs typeface="+mn-cs"/>
              </a:rPr>
              <a:t>: Estimated crash reduction while providing a left-turn lane(s) at three-leg intersections and estimated crash reduction while providing a left-turn lane(s) at four-leg intersections.</a:t>
            </a:r>
          </a:p>
          <a:p>
            <a:pPr lvl="0"/>
            <a:r>
              <a:rPr lang="en-US" sz="1200" b="1" kern="1200" dirty="0">
                <a:solidFill>
                  <a:schemeClr val="tx1"/>
                </a:solidFill>
                <a:effectLst/>
                <a:latin typeface="+mn-lt"/>
                <a:ea typeface="+mn-ea"/>
                <a:cs typeface="+mn-cs"/>
              </a:rPr>
              <a:t>Unsignalized Intersection Density</a:t>
            </a:r>
            <a:r>
              <a:rPr lang="en-US" sz="1200" kern="1200" dirty="0">
                <a:solidFill>
                  <a:schemeClr val="tx1"/>
                </a:solidFill>
                <a:effectLst/>
                <a:latin typeface="+mn-lt"/>
                <a:ea typeface="+mn-ea"/>
                <a:cs typeface="+mn-cs"/>
              </a:rPr>
              <a:t>: Estimated crash reduction by changing the unsignalized intersection density on an urban/suburban four-lane roadway where a two-way left-turn lane (TWLTL) is present.</a:t>
            </a:r>
          </a:p>
          <a:p>
            <a:pPr lvl="0"/>
            <a:r>
              <a:rPr lang="en-US" sz="1200" b="1" kern="1200" dirty="0">
                <a:solidFill>
                  <a:schemeClr val="tx1"/>
                </a:solidFill>
                <a:effectLst/>
                <a:latin typeface="+mn-lt"/>
                <a:ea typeface="+mn-ea"/>
                <a:cs typeface="+mn-cs"/>
              </a:rPr>
              <a:t>Signalized Intersection Density</a:t>
            </a:r>
            <a:r>
              <a:rPr lang="en-US" sz="1200" kern="1200" dirty="0">
                <a:solidFill>
                  <a:schemeClr val="tx1"/>
                </a:solidFill>
                <a:effectLst/>
                <a:latin typeface="+mn-lt"/>
                <a:ea typeface="+mn-ea"/>
                <a:cs typeface="+mn-cs"/>
              </a:rPr>
              <a:t>: Estimated number of crashes for various traffic signal spacing (presented as the density of signalized intersections per mile).</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Note: NCHRP 1032 How to Measure and Communicate the Value of Access Management can be accessed using this link: https://onlinepubs.trb.org/onlinepubs/nchrp/nchrp_rpt_1032Toolkit.pdf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B0BE2-BAE1-489C-9988-E0B3E91C1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01BCD5D0-3816-B8B2-5817-EEAC691F305C}"/>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328713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1213"/>
            <a:ext cx="5486400" cy="3086100"/>
          </a:xfrm>
        </p:spPr>
      </p:sp>
      <p:sp>
        <p:nvSpPr>
          <p:cNvPr id="3" name="Notes Placeholder 2"/>
          <p:cNvSpPr>
            <a:spLocks noGrp="1"/>
          </p:cNvSpPr>
          <p:nvPr>
            <p:ph type="body" idx="1"/>
          </p:nvPr>
        </p:nvSpPr>
        <p:spPr>
          <a:xfrm>
            <a:off x="685800" y="4008663"/>
            <a:ext cx="5486400" cy="4767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removing stopped or slower-turning vehicles from the through lanes, turn lanes reduce the potential for high-speed rear-end collisions. </a:t>
            </a:r>
          </a:p>
          <a:p>
            <a:r>
              <a:rPr lang="en-US" sz="1200" b="1" kern="1200" dirty="0">
                <a:solidFill>
                  <a:schemeClr val="tx1"/>
                </a:solidFill>
                <a:effectLst/>
                <a:latin typeface="+mn-lt"/>
                <a:ea typeface="+mn-ea"/>
                <a:cs typeface="+mn-cs"/>
              </a:rPr>
              <a:t>Inputs</a:t>
            </a:r>
            <a:r>
              <a:rPr lang="en-US" sz="1200" kern="1200" dirty="0">
                <a:solidFill>
                  <a:schemeClr val="tx1"/>
                </a:solidFill>
                <a:effectLst/>
                <a:latin typeface="+mn-lt"/>
                <a:ea typeface="+mn-ea"/>
                <a:cs typeface="+mn-cs"/>
              </a:rPr>
              <a:t> include facility type, number of approaches facilitated by turn lane, and AADT of the major and minor roads. Begin by selecting facility type (urban-suburban signalized, urban-suburban stop controlled, rural two-lane stop controlled, or rural multi-lane stop controlled). Next input the number of approaches facilitated by the turn lane. Note that stop-controlled approaches are not considered in the number of approaches with right-turn lanes. Next input the AADT of the major road and the AADT of the minor road.  </a:t>
            </a:r>
          </a:p>
          <a:p>
            <a:r>
              <a:rPr lang="en-US" sz="1200" b="1" kern="1200" dirty="0">
                <a:solidFill>
                  <a:schemeClr val="tx1"/>
                </a:solidFill>
                <a:effectLst/>
                <a:latin typeface="+mn-lt"/>
                <a:ea typeface="+mn-ea"/>
                <a:cs typeface="+mn-cs"/>
              </a:rPr>
              <a:t>Outputs</a:t>
            </a:r>
            <a:r>
              <a:rPr lang="en-US" sz="1200" kern="1200" dirty="0">
                <a:solidFill>
                  <a:schemeClr val="tx1"/>
                </a:solidFill>
                <a:effectLst/>
                <a:latin typeface="+mn-lt"/>
                <a:ea typeface="+mn-ea"/>
                <a:cs typeface="+mn-cs"/>
              </a:rPr>
              <a:t> include the total number of crashes without installation of the turn lane (Total Number of Crashes) and the total crashes for all severities with installation of the turn lane (Safety Effect of LT Lane Installation). The relative change in safety performance can be determined by comparing the estimate of total number of crashes prior to installing the turn lane with the total crashes after installation. The guidance document includes several sample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facility type (rural multilane stop controlled 3 leg intersection) and varies based on AADT on major (10,000) and minor (3500) road and number of approaches (1 approach) facilitated with left turn lanes. Total number of crashes with no LT lane is 1.63. With LT Lane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NCHRP 1032 How to Measure and Communicate the Value of Access Management can be accessed using this link: https://onlinepubs.trb.org/onlinepubs/nchrp/nchrp_rpt_1032Toolkit.pdf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B0BE2-BAE1-489C-9988-E0B3E91C1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362DC601-6771-9436-156D-05D3C88F5FD7}"/>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09683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suite of mobility spreadsheet tools adapts findings from a variety of NCHRP research projects to enable the user to estimate the potential implications of access management techniques relative to delay. They include modules for each of the following applications:</a:t>
            </a:r>
          </a:p>
          <a:p>
            <a:pPr lvl="0"/>
            <a:r>
              <a:rPr lang="en-US" sz="1200" b="1" kern="1200" dirty="0">
                <a:solidFill>
                  <a:schemeClr val="tx1"/>
                </a:solidFill>
                <a:effectLst/>
                <a:latin typeface="+mn-lt"/>
                <a:ea typeface="+mn-ea"/>
                <a:cs typeface="+mn-cs"/>
              </a:rPr>
              <a:t>Signal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Spacing</a:t>
            </a:r>
            <a:r>
              <a:rPr lang="en-US" sz="1200" kern="1200" dirty="0">
                <a:solidFill>
                  <a:schemeClr val="tx1"/>
                </a:solidFill>
                <a:effectLst/>
                <a:latin typeface="+mn-lt"/>
                <a:ea typeface="+mn-ea"/>
                <a:cs typeface="+mn-cs"/>
              </a:rPr>
              <a:t>: the estimated increase in travel time based on adding new signals; </a:t>
            </a:r>
          </a:p>
          <a:p>
            <a:pPr lvl="0"/>
            <a:r>
              <a:rPr lang="en-US" sz="1200" b="1" kern="1200" dirty="0">
                <a:solidFill>
                  <a:schemeClr val="tx1"/>
                </a:solidFill>
                <a:effectLst/>
                <a:latin typeface="+mn-lt"/>
                <a:ea typeface="+mn-ea"/>
                <a:cs typeface="+mn-cs"/>
              </a:rPr>
              <a:t>Right-turn Lanes</a:t>
            </a:r>
            <a:r>
              <a:rPr lang="en-US" sz="1200" kern="1200" dirty="0">
                <a:solidFill>
                  <a:schemeClr val="tx1"/>
                </a:solidFill>
                <a:effectLst/>
                <a:latin typeface="+mn-lt"/>
                <a:ea typeface="+mn-ea"/>
                <a:cs typeface="+mn-cs"/>
              </a:rPr>
              <a:t>: the reduction in delay to through traffic associated with adding a right-turn lane on four-lane and two-lane arterial roadways;</a:t>
            </a:r>
          </a:p>
          <a:p>
            <a:pPr lvl="0"/>
            <a:r>
              <a:rPr lang="en-US" sz="1200" b="1" kern="1200" dirty="0">
                <a:solidFill>
                  <a:schemeClr val="tx1"/>
                </a:solidFill>
                <a:effectLst/>
                <a:latin typeface="+mn-lt"/>
                <a:ea typeface="+mn-ea"/>
                <a:cs typeface="+mn-cs"/>
              </a:rPr>
              <a:t>Left-turn Lanes</a:t>
            </a:r>
            <a:r>
              <a:rPr lang="en-US" sz="1200" kern="1200" dirty="0">
                <a:solidFill>
                  <a:schemeClr val="tx1"/>
                </a:solidFill>
                <a:effectLst/>
                <a:latin typeface="+mn-lt"/>
                <a:ea typeface="+mn-ea"/>
                <a:cs typeface="+mn-cs"/>
              </a:rPr>
              <a:t>: the reduction in delay from adding a left-turn lane at an unsignalized intersection at an existing site and at a new development site on four-lane and two-lane arterial roadways;</a:t>
            </a:r>
          </a:p>
          <a:p>
            <a:pPr lvl="0"/>
            <a:r>
              <a:rPr lang="en-US" sz="1200" b="1" kern="1200" dirty="0">
                <a:solidFill>
                  <a:schemeClr val="tx1"/>
                </a:solidFill>
                <a:effectLst/>
                <a:latin typeface="+mn-lt"/>
                <a:ea typeface="+mn-ea"/>
                <a:cs typeface="+mn-cs"/>
              </a:rPr>
              <a:t>Signal Progression</a:t>
            </a:r>
            <a:r>
              <a:rPr lang="en-US" sz="1200" kern="1200" dirty="0">
                <a:solidFill>
                  <a:schemeClr val="tx1"/>
                </a:solidFill>
                <a:effectLst/>
                <a:latin typeface="+mn-lt"/>
                <a:ea typeface="+mn-ea"/>
                <a:cs typeface="+mn-cs"/>
              </a:rPr>
              <a:t>: the estimated progression speed based on signal spacing and cycle length;</a:t>
            </a:r>
          </a:p>
          <a:p>
            <a:pPr lvl="0"/>
            <a:r>
              <a:rPr lang="en-US" sz="1200" b="1" kern="1200" dirty="0">
                <a:solidFill>
                  <a:schemeClr val="tx1"/>
                </a:solidFill>
                <a:effectLst/>
                <a:latin typeface="+mn-lt"/>
                <a:ea typeface="+mn-ea"/>
                <a:cs typeface="+mn-cs"/>
              </a:rPr>
              <a:t>Driveway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Spacing</a:t>
            </a:r>
            <a:r>
              <a:rPr lang="en-US" sz="1200" kern="1200" dirty="0">
                <a:solidFill>
                  <a:schemeClr val="tx1"/>
                </a:solidFill>
                <a:effectLst/>
                <a:latin typeface="+mn-lt"/>
                <a:ea typeface="+mn-ea"/>
                <a:cs typeface="+mn-cs"/>
              </a:rPr>
              <a:t>: the mobility impacts of unsignalized access spacing on traffic in the curb lane (percent of vehicles impacted – brake and/or evasive maneuvers); and </a:t>
            </a:r>
          </a:p>
          <a:p>
            <a:pPr lvl="0"/>
            <a:r>
              <a:rPr lang="en-US" sz="1200" b="1" kern="1200" dirty="0">
                <a:solidFill>
                  <a:schemeClr val="tx1"/>
                </a:solidFill>
                <a:effectLst/>
                <a:latin typeface="+mn-lt"/>
                <a:ea typeface="+mn-ea"/>
                <a:cs typeface="+mn-cs"/>
              </a:rPr>
              <a:t>Corner Clearance</a:t>
            </a:r>
            <a:r>
              <a:rPr lang="en-US" sz="1200" kern="1200" dirty="0">
                <a:solidFill>
                  <a:schemeClr val="tx1"/>
                </a:solidFill>
                <a:effectLst/>
                <a:latin typeface="+mn-lt"/>
                <a:ea typeface="+mn-ea"/>
                <a:cs typeface="+mn-cs"/>
              </a:rPr>
              <a:t>: the percentage of signal cycles during which a driveway near a signalized intersection will be blocked.</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NCHRP 1032 How to Measure and Communicate the Value of Access Management can be accessed using this link: https://onlinepubs.trb.org/onlinepubs/nchrp/nchrp_rpt_1032Toolkit.pdf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B0BE2-BAE1-489C-9988-E0B3E91C1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95593923-F8A3-8CE9-120E-67C90C159D42}"/>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496928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signal spacing module that estimates the increase in travel time based on signal density, here going from 2 to 4 signals per mile for an estimated 16% increase in travel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NCHRP 1032 How to Measure and Communicate the Value of Access Management can be accessed using this link: https://onlinepubs.trb.org/onlinepubs/nchrp/nchrp_rpt_1032Toolkit.pdf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B0BE2-BAE1-489C-9988-E0B3E91C1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8BA4CE94-A878-EF08-7678-7C17B4E034AA}"/>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381447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spreadsheet tools work in tandem with the outputs of the safety and mobility tools to calculate the economic value of the reduction in crashes or delay to society. The tools are demonstrated in the example applications, as well as the case study applications.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NCHRP 1032 How to Measure and Communicate the Value of Access Management can be accessed using this link: https://onlinepubs.trb.org/onlinepubs/nchrp/nchrp_rpt_1032Toolkit.pdf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B0BE2-BAE1-489C-9988-E0B3E91C1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934E2236-5BF4-508C-4F35-F474601A7DC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760743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tool is accompanied by a </a:t>
            </a:r>
            <a:r>
              <a:rPr lang="en-US" sz="1200" b="1" kern="1200" dirty="0">
                <a:solidFill>
                  <a:schemeClr val="tx1"/>
                </a:solidFill>
                <a:effectLst/>
                <a:latin typeface="+mn-lt"/>
                <a:ea typeface="+mn-ea"/>
                <a:cs typeface="+mn-cs"/>
              </a:rPr>
              <a:t>Fact Sheet</a:t>
            </a:r>
            <a:r>
              <a:rPr lang="en-US" sz="1200" kern="1200" dirty="0">
                <a:solidFill>
                  <a:schemeClr val="tx1"/>
                </a:solidFill>
                <a:effectLst/>
                <a:latin typeface="+mn-lt"/>
                <a:ea typeface="+mn-ea"/>
                <a:cs typeface="+mn-cs"/>
              </a:rPr>
              <a:t> illustrating the outputs. The </a:t>
            </a:r>
            <a:r>
              <a:rPr lang="en-US" sz="1200" b="1" kern="1200" dirty="0">
                <a:solidFill>
                  <a:schemeClr val="tx1"/>
                </a:solidFill>
                <a:effectLst/>
                <a:latin typeface="+mn-lt"/>
                <a:ea typeface="+mn-ea"/>
                <a:cs typeface="+mn-cs"/>
              </a:rPr>
              <a:t>Economic Fact Sheet</a:t>
            </a:r>
            <a:r>
              <a:rPr lang="en-US" sz="1200" kern="1200" dirty="0">
                <a:solidFill>
                  <a:schemeClr val="tx1"/>
                </a:solidFill>
                <a:effectLst/>
                <a:latin typeface="+mn-lt"/>
                <a:ea typeface="+mn-ea"/>
                <a:cs typeface="+mn-cs"/>
              </a:rPr>
              <a:t> also describes methods such as benefit/cost studies and before/after studies of sales tax receipts for estimating the economic value of access management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NCHRP 1032 How to Measure and Communicate the Value of Access Management can be accessed using this link: https://onlinepubs.trb.org/onlinepubs/nchrp/nchrp_rpt_1032Toolkit.pdf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B0BE2-BAE1-489C-9988-E0B3E91C1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B612BEE8-F0DE-F163-650D-EFB4D6D5C83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40675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5</a:t>
            </a:fld>
            <a:endParaRPr lang="en-US"/>
          </a:p>
        </p:txBody>
      </p:sp>
      <p:sp>
        <p:nvSpPr>
          <p:cNvPr id="5" name="Header Placeholder 4">
            <a:extLst>
              <a:ext uri="{FF2B5EF4-FFF2-40B4-BE49-F238E27FC236}">
                <a16:creationId xmlns:a16="http://schemas.microsoft.com/office/drawing/2014/main" id="{6C792E7E-3E97-AFE0-20A6-05DCDD484FD6}"/>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48699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B37785-55AC-4A16-8B01-B1E9B0A4489C}" type="slidenum">
              <a:rPr lang="en-US" smtClean="0">
                <a:solidFill>
                  <a:prstClr val="black"/>
                </a:solidFill>
              </a:rPr>
              <a:pPr/>
              <a:t>6</a:t>
            </a:fld>
            <a:endParaRPr lang="en-US">
              <a:solidFill>
                <a:prstClr val="black"/>
              </a:solidFill>
            </a:endParaRPr>
          </a:p>
        </p:txBody>
      </p:sp>
      <p:sp>
        <p:nvSpPr>
          <p:cNvPr id="5" name="Header Placeholder 4">
            <a:extLst>
              <a:ext uri="{FF2B5EF4-FFF2-40B4-BE49-F238E27FC236}">
                <a16:creationId xmlns:a16="http://schemas.microsoft.com/office/drawing/2014/main" id="{B9F7D906-C6F4-025A-6A69-0B56173C3D8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05381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6CF8917-2864-7467-46BE-B73BDE52CA21}"/>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C03E0E4B-F7A2-D09D-91C0-0D4EC746577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 general, studies show that an effective access management program can reduce crashes by as much as 50%, preserve roadway capacity, and reduce travel time and delay by as much as 40-60%. Doing so preserves the economic functions of our transportation system and the appearance of major roads that are often gateways into communities.</a:t>
            </a:r>
          </a:p>
          <a:p>
            <a:pPr eaLnBrk="1" hangingPunct="1"/>
            <a:endParaRPr lang="en-US" altLang="en-US" dirty="0"/>
          </a:p>
        </p:txBody>
      </p:sp>
      <p:sp>
        <p:nvSpPr>
          <p:cNvPr id="72708" name="Slide Number Placeholder 3">
            <a:extLst>
              <a:ext uri="{FF2B5EF4-FFF2-40B4-BE49-F238E27FC236}">
                <a16:creationId xmlns:a16="http://schemas.microsoft.com/office/drawing/2014/main" id="{F9263C1D-942A-9062-05F2-8D49B2DCFA9F}"/>
              </a:ext>
            </a:extLst>
          </p:cNvPr>
          <p:cNvSpPr>
            <a:spLocks noGrp="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1020763">
              <a:spcAft>
                <a:spcPts val="600"/>
              </a:spcAft>
              <a:defRPr sz="1100">
                <a:solidFill>
                  <a:schemeClr val="tx1"/>
                </a:solidFill>
                <a:latin typeface="Arial" panose="020B0604020202020204" pitchFamily="34" charset="0"/>
              </a:defRPr>
            </a:lvl1pPr>
            <a:lvl2pPr marL="784225" indent="-301625" defTabSz="1020763">
              <a:spcBef>
                <a:spcPct val="30000"/>
              </a:spcBef>
              <a:defRPr sz="1200">
                <a:solidFill>
                  <a:schemeClr val="tx1"/>
                </a:solidFill>
                <a:latin typeface="Arial" panose="020B0604020202020204" pitchFamily="34" charset="0"/>
              </a:defRPr>
            </a:lvl2pPr>
            <a:lvl3pPr marL="1208088" indent="-241300" defTabSz="1020763">
              <a:spcBef>
                <a:spcPct val="30000"/>
              </a:spcBef>
              <a:defRPr sz="1200">
                <a:solidFill>
                  <a:schemeClr val="tx1"/>
                </a:solidFill>
                <a:latin typeface="Arial" panose="020B0604020202020204" pitchFamily="34" charset="0"/>
              </a:defRPr>
            </a:lvl3pPr>
            <a:lvl4pPr marL="1690688" indent="-241300" defTabSz="1020763">
              <a:spcBef>
                <a:spcPct val="30000"/>
              </a:spcBef>
              <a:defRPr sz="1200">
                <a:solidFill>
                  <a:schemeClr val="tx1"/>
                </a:solidFill>
                <a:latin typeface="Arial" panose="020B0604020202020204" pitchFamily="34" charset="0"/>
              </a:defRPr>
            </a:lvl4pPr>
            <a:lvl5pPr marL="2174875" indent="-241300" defTabSz="1020763">
              <a:spcBef>
                <a:spcPct val="30000"/>
              </a:spcBef>
              <a:defRPr sz="1200">
                <a:solidFill>
                  <a:schemeClr val="tx1"/>
                </a:solidFill>
                <a:latin typeface="Arial" panose="020B0604020202020204" pitchFamily="34" charset="0"/>
              </a:defRPr>
            </a:lvl5pPr>
            <a:lvl6pPr marL="2632075" indent="-241300" defTabSz="1020763" eaLnBrk="0" fontAlgn="base" hangingPunct="0">
              <a:spcBef>
                <a:spcPct val="30000"/>
              </a:spcBef>
              <a:spcAft>
                <a:spcPct val="0"/>
              </a:spcAft>
              <a:defRPr sz="1200">
                <a:solidFill>
                  <a:schemeClr val="tx1"/>
                </a:solidFill>
                <a:latin typeface="Arial" panose="020B0604020202020204" pitchFamily="34" charset="0"/>
              </a:defRPr>
            </a:lvl6pPr>
            <a:lvl7pPr marL="3089275" indent="-241300" defTabSz="1020763" eaLnBrk="0" fontAlgn="base" hangingPunct="0">
              <a:spcBef>
                <a:spcPct val="30000"/>
              </a:spcBef>
              <a:spcAft>
                <a:spcPct val="0"/>
              </a:spcAft>
              <a:defRPr sz="1200">
                <a:solidFill>
                  <a:schemeClr val="tx1"/>
                </a:solidFill>
                <a:latin typeface="Arial" panose="020B0604020202020204" pitchFamily="34" charset="0"/>
              </a:defRPr>
            </a:lvl7pPr>
            <a:lvl8pPr marL="3546475" indent="-241300" defTabSz="1020763" eaLnBrk="0" fontAlgn="base" hangingPunct="0">
              <a:spcBef>
                <a:spcPct val="30000"/>
              </a:spcBef>
              <a:spcAft>
                <a:spcPct val="0"/>
              </a:spcAft>
              <a:defRPr sz="1200">
                <a:solidFill>
                  <a:schemeClr val="tx1"/>
                </a:solidFill>
                <a:latin typeface="Arial" panose="020B0604020202020204" pitchFamily="34" charset="0"/>
              </a:defRPr>
            </a:lvl8pPr>
            <a:lvl9pPr marL="4003675" indent="-241300" defTabSz="102076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Aft>
                <a:spcPct val="0"/>
              </a:spcAft>
            </a:pPr>
            <a:fld id="{4C615D9E-52F7-4228-B430-C9153CE143DE}" type="slidenum">
              <a:rPr lang="en-US" altLang="en-US" sz="1300">
                <a:latin typeface="Times New Roman" panose="02020603050405020304" pitchFamily="18" charset="0"/>
              </a:rPr>
              <a:pPr eaLnBrk="1" hangingPunct="1">
                <a:spcAft>
                  <a:spcPct val="0"/>
                </a:spcAft>
              </a:pPr>
              <a:t>7</a:t>
            </a:fld>
            <a:endParaRPr lang="en-US" altLang="en-US" sz="1300">
              <a:latin typeface="Times New Roman" panose="02020603050405020304" pitchFamily="18" charset="0"/>
            </a:endParaRPr>
          </a:p>
        </p:txBody>
      </p:sp>
      <p:sp>
        <p:nvSpPr>
          <p:cNvPr id="2" name="Header Placeholder 1">
            <a:extLst>
              <a:ext uri="{FF2B5EF4-FFF2-40B4-BE49-F238E27FC236}">
                <a16:creationId xmlns:a16="http://schemas.microsoft.com/office/drawing/2014/main" id="{204A4594-489E-9B29-9B94-132D4263C934}"/>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43536A79-6E18-4815-A50C-702AC570A99F}" type="slidenum">
              <a:rPr lang="en-US" smtClean="0">
                <a:solidFill>
                  <a:prstClr val="black"/>
                </a:solidFill>
                <a:latin typeface="Arial" pitchFamily="34" charset="0"/>
              </a:rPr>
              <a:pPr/>
              <a:t>8</a:t>
            </a:fld>
            <a:endParaRPr lang="en-US">
              <a:solidFill>
                <a:prstClr val="black"/>
              </a:solidFill>
              <a:latin typeface="Arial" pitchFamily="34" charset="0"/>
            </a:endParaRPr>
          </a:p>
        </p:txBody>
      </p:sp>
      <p:sp>
        <p:nvSpPr>
          <p:cNvPr id="194563" name="Rectangle 2"/>
          <p:cNvSpPr>
            <a:spLocks noGrp="1" noRot="1" noChangeAspect="1" noChangeArrowheads="1" noTextEdit="1"/>
          </p:cNvSpPr>
          <p:nvPr>
            <p:ph type="sldImg"/>
          </p:nvPr>
        </p:nvSpPr>
        <p:spPr>
          <a:xfrm>
            <a:off x="766763" y="793750"/>
            <a:ext cx="5324475" cy="2995613"/>
          </a:xfrm>
          <a:ln/>
        </p:spPr>
      </p:sp>
      <p:sp>
        <p:nvSpPr>
          <p:cNvPr id="194564" name="Rectangle 3"/>
          <p:cNvSpPr>
            <a:spLocks noGrp="1" noChangeArrowheads="1"/>
          </p:cNvSpPr>
          <p:nvPr>
            <p:ph type="body" idx="1"/>
          </p:nvPr>
        </p:nvSpPr>
        <p:spPr>
          <a:xfrm>
            <a:off x="686421" y="3992559"/>
            <a:ext cx="5485158" cy="1626344"/>
          </a:xfrm>
          <a:noFill/>
          <a:ln/>
        </p:spPr>
        <p:txBody>
          <a:bodyPr lIns="93827" tIns="46914" rIns="93827" bIns="46914"/>
          <a:lstStyle/>
          <a:p>
            <a:pPr eaLnBrk="1" hangingPunct="1"/>
            <a:r>
              <a:rPr lang="en-US" dirty="0"/>
              <a:t>The most comprehensive study, which looked at more than 37000 crashes and studies across the nation to develop crash rate indices, demonstrated the safety benefits. For example, this suggests that increasing access from 10 to 20 points per mile generally results in about a 30% increase in crashes. At 30, it would be a 70% increase, and then the crashes due to more access increase at an ever-increasing rate. </a:t>
            </a:r>
          </a:p>
        </p:txBody>
      </p:sp>
      <p:sp>
        <p:nvSpPr>
          <p:cNvPr id="2" name="Header Placeholder 1">
            <a:extLst>
              <a:ext uri="{FF2B5EF4-FFF2-40B4-BE49-F238E27FC236}">
                <a16:creationId xmlns:a16="http://schemas.microsoft.com/office/drawing/2014/main" id="{AA7A5FFE-AB19-0DC6-50AB-44B28FE9A045}"/>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7978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Oregon study shows it well, with crash rate in pink and the access density in purple. You can see the relationship. However, something happens in the parkway that moderates this effect. What do you think reduced the crash rate here in this location? (The presence of a median.)</a:t>
            </a:r>
          </a:p>
        </p:txBody>
      </p:sp>
      <p:sp>
        <p:nvSpPr>
          <p:cNvPr id="4" name="Slide Number Placeholder 3"/>
          <p:cNvSpPr>
            <a:spLocks noGrp="1"/>
          </p:cNvSpPr>
          <p:nvPr>
            <p:ph type="sldNum" sz="quarter" idx="10"/>
          </p:nvPr>
        </p:nvSpPr>
        <p:spPr/>
        <p:txBody>
          <a:bodyPr/>
          <a:lstStyle/>
          <a:p>
            <a:fld id="{2DB37785-55AC-4A16-8B01-B1E9B0A4489C}" type="slidenum">
              <a:rPr lang="en-US" smtClean="0">
                <a:solidFill>
                  <a:prstClr val="black"/>
                </a:solidFill>
              </a:rPr>
              <a:pPr/>
              <a:t>9</a:t>
            </a:fld>
            <a:endParaRPr lang="en-US">
              <a:solidFill>
                <a:prstClr val="black"/>
              </a:solidFill>
            </a:endParaRPr>
          </a:p>
        </p:txBody>
      </p:sp>
      <p:sp>
        <p:nvSpPr>
          <p:cNvPr id="5" name="Header Placeholder 4">
            <a:extLst>
              <a:ext uri="{FF2B5EF4-FFF2-40B4-BE49-F238E27FC236}">
                <a16:creationId xmlns:a16="http://schemas.microsoft.com/office/drawing/2014/main" id="{51A34EDA-CBE3-5CDE-3D91-817B949D160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71938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30D63-568A-76EA-B715-C27DB27C6024}"/>
              </a:ext>
            </a:extLst>
          </p:cNvPr>
          <p:cNvSpPr/>
          <p:nvPr/>
        </p:nvSpPr>
        <p:spPr>
          <a:xfrm>
            <a:off x="723900" y="0"/>
            <a:ext cx="8420101" cy="5143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1238251" y="1039471"/>
            <a:ext cx="7272338" cy="1512038"/>
          </a:xfrm>
        </p:spPr>
        <p:txBody>
          <a:bodyPr anchor="b"/>
          <a:lstStyle>
            <a:lvl1pPr>
              <a:defRPr sz="4500">
                <a:solidFill>
                  <a:schemeClr val="accent6">
                    <a:lumMod val="50000"/>
                  </a:schemeClr>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1238251" y="2571750"/>
            <a:ext cx="7272338" cy="562570"/>
          </a:xfrm>
        </p:spPr>
        <p:txBody>
          <a:bodyPr>
            <a:normAutofit/>
          </a:bodyPr>
          <a:lstStyle>
            <a:lvl1pPr marL="0" indent="0">
              <a:buNone/>
              <a:defRPr sz="1600" b="1" spc="100" baseline="0">
                <a:solidFill>
                  <a:schemeClr val="accent6">
                    <a:lumMod val="50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1238251" y="4409632"/>
            <a:ext cx="7272338" cy="297332"/>
          </a:xfrm>
        </p:spPr>
        <p:txBody>
          <a:bodyPr>
            <a:normAutofit/>
          </a:bodyPr>
          <a:lstStyle>
            <a:lvl1pPr marL="0" indent="0">
              <a:buNone/>
              <a:defRPr sz="1400" b="0">
                <a:solidFill>
                  <a:schemeClr val="accent6">
                    <a:lumMod val="75000"/>
                  </a:schemeClr>
                </a:solidFill>
                <a:effectLs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Presenter Name | Date</a:t>
            </a:r>
          </a:p>
        </p:txBody>
      </p:sp>
      <p:sp>
        <p:nvSpPr>
          <p:cNvPr id="3" name="TextBox 2">
            <a:extLst>
              <a:ext uri="{FF2B5EF4-FFF2-40B4-BE49-F238E27FC236}">
                <a16:creationId xmlns:a16="http://schemas.microsoft.com/office/drawing/2014/main" id="{3F960434-4C22-599D-16AD-DBC422A4D8F9}"/>
              </a:ext>
            </a:extLst>
          </p:cNvPr>
          <p:cNvSpPr txBox="1"/>
          <p:nvPr/>
        </p:nvSpPr>
        <p:spPr>
          <a:xfrm rot="16200000">
            <a:off x="-1949539" y="2366844"/>
            <a:ext cx="4600575" cy="369332"/>
          </a:xfrm>
          <a:prstGeom prst="rect">
            <a:avLst/>
          </a:prstGeom>
          <a:noFill/>
        </p:spPr>
        <p:txBody>
          <a:bodyPr wrap="square" rtlCol="0">
            <a:spAutoFit/>
          </a:bodyPr>
          <a:lstStyle/>
          <a:p>
            <a:pPr algn="ctr"/>
            <a:r>
              <a:rPr lang="en-US" sz="18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176055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13060429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tx2">
                    <a:lumMod val="50000"/>
                  </a:schemeClr>
                </a:solidFill>
              </a:defRPr>
            </a:lvl1pPr>
          </a:lstStyle>
          <a:p>
            <a:r>
              <a:rPr lang="en-US" dirty="0"/>
              <a:t>Simple Break Section</a:t>
            </a:r>
          </a:p>
        </p:txBody>
      </p:sp>
    </p:spTree>
    <p:extLst>
      <p:ext uri="{BB962C8B-B14F-4D97-AF65-F5344CB8AC3E}">
        <p14:creationId xmlns:p14="http://schemas.microsoft.com/office/powerpoint/2010/main" val="21493304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182880" y="219456"/>
            <a:ext cx="8750808" cy="4754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 name="Rectangle 1">
            <a:extLst>
              <a:ext uri="{FF2B5EF4-FFF2-40B4-BE49-F238E27FC236}">
                <a16:creationId xmlns:a16="http://schemas.microsoft.com/office/drawing/2014/main" id="{C84FA797-244F-1839-82DD-C86B5BCCD84F}"/>
              </a:ext>
            </a:extLst>
          </p:cNvPr>
          <p:cNvSpPr/>
          <p:nvPr/>
        </p:nvSpPr>
        <p:spPr>
          <a:xfrm>
            <a:off x="182880" y="219456"/>
            <a:ext cx="8750808" cy="4754880"/>
          </a:xfrm>
          <a:prstGeom prst="rect">
            <a:avLst/>
          </a:prstGeom>
          <a:solidFill>
            <a:schemeClr val="accent6">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chemeClr val="accent6">
                  <a:lumMod val="50000"/>
                </a:schemeClr>
              </a:solidFill>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7466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3934946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011204"/>
            <a:ext cx="3145064" cy="2734967"/>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36565821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1" y="-34016"/>
            <a:ext cx="3887391" cy="520438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2949178" cy="1200150"/>
          </a:xfrm>
        </p:spPr>
        <p:txBody>
          <a:bodyPr anchor="b"/>
          <a:lstStyle>
            <a:lvl1pPr>
              <a:defRPr sz="2400">
                <a:solidFill>
                  <a:schemeClr val="bg1"/>
                </a:solidFill>
              </a:defRPr>
            </a:lvl1pPr>
          </a:lstStyle>
          <a:p>
            <a:r>
              <a:rPr lang="en-US" dirty="0"/>
              <a:t>Header Goes Here</a:t>
            </a:r>
          </a:p>
        </p:txBody>
      </p:sp>
      <p:sp>
        <p:nvSpPr>
          <p:cNvPr id="3" name="Content Placeholder 2"/>
          <p:cNvSpPr>
            <a:spLocks noGrp="1"/>
          </p:cNvSpPr>
          <p:nvPr>
            <p:ph idx="1"/>
          </p:nvPr>
        </p:nvSpPr>
        <p:spPr>
          <a:xfrm>
            <a:off x="4144709" y="740570"/>
            <a:ext cx="4371831" cy="3655219"/>
          </a:xfrm>
        </p:spPr>
        <p:txBody>
          <a:bodyPr/>
          <a:lstStyle>
            <a:lvl1pPr>
              <a:defRPr sz="2400">
                <a:solidFill>
                  <a:srgbClr val="006747"/>
                </a:solidFill>
              </a:defRPr>
            </a:lvl1pPr>
            <a:lvl2pPr>
              <a:defRPr sz="2100">
                <a:solidFill>
                  <a:srgbClr val="006747"/>
                </a:solidFill>
              </a:defRPr>
            </a:lvl2pPr>
            <a:lvl3pPr>
              <a:defRPr sz="1800">
                <a:solidFill>
                  <a:srgbClr val="006747"/>
                </a:solidFill>
              </a:defRPr>
            </a:lvl3pPr>
            <a:lvl4pPr>
              <a:defRPr sz="1500">
                <a:solidFill>
                  <a:srgbClr val="006747"/>
                </a:solidFill>
              </a:defRPr>
            </a:lvl4pPr>
            <a:lvl5pPr>
              <a:defRPr sz="1500">
                <a:solidFill>
                  <a:srgbClr val="006747"/>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chemeClr val="bg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5" name="Rectangle 4">
            <a:extLst>
              <a:ext uri="{FF2B5EF4-FFF2-40B4-BE49-F238E27FC236}">
                <a16:creationId xmlns:a16="http://schemas.microsoft.com/office/drawing/2014/main" id="{2D9B8D8B-A358-6146-C471-134EEEE4540F}"/>
              </a:ext>
            </a:extLst>
          </p:cNvPr>
          <p:cNvSpPr/>
          <p:nvPr/>
        </p:nvSpPr>
        <p:spPr>
          <a:xfrm>
            <a:off x="1" y="-34016"/>
            <a:ext cx="3887391" cy="52043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61835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34016"/>
            <a:ext cx="9144000" cy="219159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3099679" cy="1200150"/>
          </a:xfrm>
        </p:spPr>
        <p:txBody>
          <a:bodyPr anchor="b"/>
          <a:lstStyle>
            <a:lvl1pPr>
              <a:defRPr sz="2400">
                <a:solidFill>
                  <a:schemeClr val="bg1"/>
                </a:solidFill>
              </a:defRPr>
            </a:lvl1pPr>
          </a:lstStyle>
          <a:p>
            <a:r>
              <a:rPr lang="en-US" dirty="0"/>
              <a:t>Header Goes Here</a:t>
            </a:r>
          </a:p>
        </p:txBody>
      </p:sp>
      <p:sp>
        <p:nvSpPr>
          <p:cNvPr id="4" name="Text Placeholder 3"/>
          <p:cNvSpPr>
            <a:spLocks noGrp="1"/>
          </p:cNvSpPr>
          <p:nvPr>
            <p:ph type="body" sz="half" idx="2"/>
          </p:nvPr>
        </p:nvSpPr>
        <p:spPr>
          <a:xfrm>
            <a:off x="629841" y="2383605"/>
            <a:ext cx="4034626" cy="2208944"/>
          </a:xfrm>
        </p:spPr>
        <p:txBody>
          <a:bodyPr>
            <a:normAutofit/>
          </a:bodyPr>
          <a:lstStyle>
            <a:lvl1pPr marL="0" indent="0">
              <a:buNone/>
              <a:defRPr sz="18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4" y="-33338"/>
            <a:ext cx="3606800" cy="3732213"/>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4" y="3871645"/>
            <a:ext cx="3606800" cy="453776"/>
          </a:xfrm>
        </p:spPr>
        <p:txBody>
          <a:bodyPr/>
          <a:lstStyle>
            <a:lvl1pPr marL="0" indent="0" algn="ctr">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3" name="Rectangle 2">
            <a:extLst>
              <a:ext uri="{FF2B5EF4-FFF2-40B4-BE49-F238E27FC236}">
                <a16:creationId xmlns:a16="http://schemas.microsoft.com/office/drawing/2014/main" id="{BC12126C-7DD4-5E5B-6AC7-B3FA46D3C8CD}"/>
              </a:ext>
            </a:extLst>
          </p:cNvPr>
          <p:cNvSpPr/>
          <p:nvPr/>
        </p:nvSpPr>
        <p:spPr>
          <a:xfrm>
            <a:off x="0" y="-34016"/>
            <a:ext cx="9144000" cy="21915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04005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solidFill>
                  <a:schemeClr val="accent6">
                    <a:lumMod val="50000"/>
                  </a:schemeClr>
                </a:solidFill>
              </a:defRPr>
            </a:lvl1pPr>
          </a:lstStyle>
          <a:p>
            <a:r>
              <a:rPr lang="en-US" dirty="0"/>
              <a:t>Header Goes Here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89BF4C2C-1ED6-0F47-810A-EE823A1E98D4}"/>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6BC498EC-E12B-AE4C-64B4-040357E8EB5F}"/>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00699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3" y="740570"/>
            <a:ext cx="2949178" cy="80248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5566173"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4" y="740570"/>
            <a:ext cx="4627562" cy="3654425"/>
          </a:xfrm>
        </p:spPr>
        <p:txBody>
          <a:bodyPr/>
          <a:lstStyle/>
          <a:p>
            <a:r>
              <a:rPr lang="en-US"/>
              <a:t>Click icon to add chart</a:t>
            </a:r>
            <a:endParaRPr lang="en-US" dirty="0"/>
          </a:p>
        </p:txBody>
      </p:sp>
    </p:spTree>
    <p:extLst>
      <p:ext uri="{BB962C8B-B14F-4D97-AF65-F5344CB8AC3E}">
        <p14:creationId xmlns:p14="http://schemas.microsoft.com/office/powerpoint/2010/main" val="2071598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50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998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2">
    <p:bg>
      <p:bgPr>
        <a:solidFill>
          <a:schemeClr val="accent6">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C8971D-C200-1547-D91D-25E9F0E99A72}"/>
              </a:ext>
            </a:extLst>
          </p:cNvPr>
          <p:cNvSpPr/>
          <p:nvPr/>
        </p:nvSpPr>
        <p:spPr>
          <a:xfrm>
            <a:off x="0" y="0"/>
            <a:ext cx="8421624" cy="5143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628650" y="1486536"/>
            <a:ext cx="7134225" cy="1087964"/>
          </a:xfrm>
        </p:spPr>
        <p:txBody>
          <a:bodyPr anchor="b"/>
          <a:lstStyle>
            <a:lvl1pPr algn="r">
              <a:defRPr sz="4500">
                <a:solidFill>
                  <a:schemeClr val="accent6">
                    <a:lumMod val="50000"/>
                  </a:schemeClr>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628650" y="2594741"/>
            <a:ext cx="7134225" cy="562570"/>
          </a:xfrm>
        </p:spPr>
        <p:txBody>
          <a:bodyPr>
            <a:normAutofit/>
          </a:bodyPr>
          <a:lstStyle>
            <a:lvl1pPr marL="0" indent="0" algn="r">
              <a:buNone/>
              <a:defRPr sz="1600" b="1" spc="100" baseline="0">
                <a:solidFill>
                  <a:schemeClr val="accent6">
                    <a:lumMod val="50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628650" y="3315526"/>
            <a:ext cx="7134225" cy="297332"/>
          </a:xfrm>
        </p:spPr>
        <p:txBody>
          <a:bodyPr>
            <a:normAutofit/>
          </a:bodyPr>
          <a:lstStyle>
            <a:lvl1pPr marL="0" indent="0" algn="r">
              <a:buNone/>
              <a:defRPr sz="1400" b="0">
                <a:solidFill>
                  <a:schemeClr val="accent6">
                    <a:lumMod val="75000"/>
                  </a:schemeClr>
                </a:solidFill>
                <a:effectLs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Presenter Name | Date</a:t>
            </a:r>
          </a:p>
        </p:txBody>
      </p:sp>
      <p:sp>
        <p:nvSpPr>
          <p:cNvPr id="6" name="TextBox 5">
            <a:extLst>
              <a:ext uri="{FF2B5EF4-FFF2-40B4-BE49-F238E27FC236}">
                <a16:creationId xmlns:a16="http://schemas.microsoft.com/office/drawing/2014/main" id="{781E1B88-7058-0E5E-1867-7A9F6CBE2D4A}"/>
              </a:ext>
            </a:extLst>
          </p:cNvPr>
          <p:cNvSpPr txBox="1"/>
          <p:nvPr/>
        </p:nvSpPr>
        <p:spPr>
          <a:xfrm rot="5400000">
            <a:off x="6471284" y="2387085"/>
            <a:ext cx="4600575" cy="369332"/>
          </a:xfrm>
          <a:prstGeom prst="rect">
            <a:avLst/>
          </a:prstGeom>
          <a:noFill/>
        </p:spPr>
        <p:txBody>
          <a:bodyPr wrap="square" rtlCol="0">
            <a:spAutoFit/>
          </a:bodyPr>
          <a:lstStyle/>
          <a:p>
            <a:pPr algn="ctr"/>
            <a:r>
              <a:rPr lang="en-US" sz="18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2341071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7551CA-7376-C6FB-1DCB-BAF61D642C17}"/>
              </a:ext>
            </a:extLst>
          </p:cNvPr>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F35DEC4-CCA7-BCC1-094B-128EBA81CD09}"/>
              </a:ext>
            </a:extLst>
          </p:cNvPr>
          <p:cNvSpPr>
            <a:spLocks noGrp="1"/>
          </p:cNvSpPr>
          <p:nvPr>
            <p:ph type="dt" sz="half" idx="10"/>
          </p:nvPr>
        </p:nvSpPr>
        <p:spPr>
          <a:xfrm>
            <a:off x="457200" y="4683919"/>
            <a:ext cx="2133600" cy="357188"/>
          </a:xfrm>
        </p:spPr>
        <p:txBody>
          <a:bodyPr/>
          <a:lstStyle>
            <a:lvl1pPr>
              <a:defRPr/>
            </a:lvl1pPr>
          </a:lstStyle>
          <a:p>
            <a:endParaRPr lang="en-US"/>
          </a:p>
        </p:txBody>
      </p:sp>
      <p:sp>
        <p:nvSpPr>
          <p:cNvPr id="4" name="Footer Placeholder 3">
            <a:extLst>
              <a:ext uri="{FF2B5EF4-FFF2-40B4-BE49-F238E27FC236}">
                <a16:creationId xmlns:a16="http://schemas.microsoft.com/office/drawing/2014/main" id="{071809F9-70D2-D25E-4DE8-A787D40E9B56}"/>
              </a:ext>
            </a:extLst>
          </p:cNvPr>
          <p:cNvSpPr>
            <a:spLocks noGrp="1"/>
          </p:cNvSpPr>
          <p:nvPr>
            <p:ph type="ftr" sz="quarter" idx="11"/>
          </p:nvPr>
        </p:nvSpPr>
        <p:spPr>
          <a:xfrm>
            <a:off x="3124200" y="4683919"/>
            <a:ext cx="2895600" cy="357188"/>
          </a:xfrm>
        </p:spPr>
        <p:txBody>
          <a:bodyPr/>
          <a:lstStyle>
            <a:lvl1pPr>
              <a:defRPr/>
            </a:lvl1pPr>
          </a:lstStyle>
          <a:p>
            <a:endParaRPr lang="en-US"/>
          </a:p>
        </p:txBody>
      </p:sp>
      <p:sp>
        <p:nvSpPr>
          <p:cNvPr id="5" name="Slide Number Placeholder 4">
            <a:extLst>
              <a:ext uri="{FF2B5EF4-FFF2-40B4-BE49-F238E27FC236}">
                <a16:creationId xmlns:a16="http://schemas.microsoft.com/office/drawing/2014/main" id="{ACFEB951-631D-F9F3-BC29-8C8A688B1B3B}"/>
              </a:ext>
            </a:extLst>
          </p:cNvPr>
          <p:cNvSpPr>
            <a:spLocks noGrp="1"/>
          </p:cNvSpPr>
          <p:nvPr>
            <p:ph type="sldNum" sz="quarter" idx="12"/>
          </p:nvPr>
        </p:nvSpPr>
        <p:spPr>
          <a:xfrm>
            <a:off x="6553200" y="4683919"/>
            <a:ext cx="2133600" cy="357188"/>
          </a:xfrm>
        </p:spPr>
        <p:txBody>
          <a:bodyPr/>
          <a:lstStyle>
            <a:lvl1pPr>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3727539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txBox="1">
            <a:spLocks/>
          </p:cNvSpPr>
          <p:nvPr/>
        </p:nvSpPr>
        <p:spPr>
          <a:xfrm>
            <a:off x="8051802" y="4849461"/>
            <a:ext cx="1010267"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200" smtClean="0">
                <a:solidFill>
                  <a:prstClr val="white"/>
                </a:solidFill>
              </a:rPr>
              <a:pPr/>
              <a:t>‹#›</a:t>
            </a:fld>
            <a:endParaRPr lang="en-US" sz="1200" dirty="0">
              <a:solidFill>
                <a:prstClr val="white"/>
              </a:solidFill>
            </a:endParaRPr>
          </a:p>
        </p:txBody>
      </p:sp>
      <p:sp>
        <p:nvSpPr>
          <p:cNvPr id="3" name="Slide Number Placeholder 5">
            <a:extLst>
              <a:ext uri="{FF2B5EF4-FFF2-40B4-BE49-F238E27FC236}">
                <a16:creationId xmlns:a16="http://schemas.microsoft.com/office/drawing/2014/main" id="{DA623130-D64C-6F70-609F-95EA564E1E60}"/>
              </a:ext>
            </a:extLst>
          </p:cNvPr>
          <p:cNvSpPr txBox="1">
            <a:spLocks/>
          </p:cNvSpPr>
          <p:nvPr/>
        </p:nvSpPr>
        <p:spPr>
          <a:xfrm>
            <a:off x="8051801" y="4849461"/>
            <a:ext cx="1010267"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200" smtClean="0">
                <a:solidFill>
                  <a:prstClr val="white"/>
                </a:solidFill>
              </a:rPr>
              <a:pPr/>
              <a:t>‹#›</a:t>
            </a:fld>
            <a:endParaRPr lang="en-US" sz="1200" dirty="0">
              <a:solidFill>
                <a:prstClr val="white"/>
              </a:solidFill>
            </a:endParaRPr>
          </a:p>
        </p:txBody>
      </p:sp>
    </p:spTree>
    <p:extLst>
      <p:ext uri="{BB962C8B-B14F-4D97-AF65-F5344CB8AC3E}">
        <p14:creationId xmlns:p14="http://schemas.microsoft.com/office/powerpoint/2010/main" val="3450461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179462"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r>
              <a:rPr lang="en-US"/>
              <a:t>Click icon to add picture</a:t>
            </a:r>
          </a:p>
        </p:txBody>
      </p:sp>
    </p:spTree>
    <p:extLst>
      <p:ext uri="{BB962C8B-B14F-4D97-AF65-F5344CB8AC3E}">
        <p14:creationId xmlns:p14="http://schemas.microsoft.com/office/powerpoint/2010/main" val="2842571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182880" y="219456"/>
            <a:ext cx="8750808" cy="4754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1120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3112465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011204"/>
            <a:ext cx="3145064" cy="2734967"/>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41457933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34016"/>
            <a:ext cx="9144000" cy="21915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3099679" cy="120015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629841" y="2383605"/>
            <a:ext cx="4034626" cy="2208944"/>
          </a:xfrm>
        </p:spPr>
        <p:txBody>
          <a:bodyPr>
            <a:normAutofit/>
          </a:bodyPr>
          <a:lstStyle>
            <a:lvl1pPr marL="0" indent="0">
              <a:buNone/>
              <a:defRPr sz="18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4" y="-33338"/>
            <a:ext cx="3606800" cy="3732213"/>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4" y="3871645"/>
            <a:ext cx="3606800" cy="453776"/>
          </a:xfrm>
        </p:spPr>
        <p:txBody>
          <a:bodyPr/>
          <a:lstStyle>
            <a:lvl1pPr marL="0" indent="0" algn="ctr">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3696986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3" y="740570"/>
            <a:ext cx="2949178" cy="80248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5566173"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4" y="740570"/>
            <a:ext cx="4627562" cy="3654425"/>
          </a:xfrm>
        </p:spPr>
        <p:txBody>
          <a:bodyPr/>
          <a:lstStyle/>
          <a:p>
            <a:r>
              <a:rPr lang="en-US"/>
              <a:t>Click icon to add chart</a:t>
            </a:r>
            <a:endParaRPr lang="en-US" dirty="0"/>
          </a:p>
        </p:txBody>
      </p:sp>
    </p:spTree>
    <p:extLst>
      <p:ext uri="{BB962C8B-B14F-4D97-AF65-F5344CB8AC3E}">
        <p14:creationId xmlns:p14="http://schemas.microsoft.com/office/powerpoint/2010/main" val="904371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762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677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75438"/>
            <a:ext cx="8469630" cy="528066"/>
          </a:xfrm>
        </p:spPr>
        <p:txBody>
          <a:bodyPr>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342900" y="828319"/>
            <a:ext cx="4114800" cy="617934"/>
          </a:xfrm>
        </p:spPr>
        <p:txBody>
          <a:bodyPr anchor="b">
            <a:normAutofit/>
          </a:bodyPr>
          <a:lstStyle>
            <a:lvl1pPr marL="0" indent="0">
              <a:buNone/>
              <a:defRPr sz="22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828319"/>
            <a:ext cx="4114800" cy="617934"/>
          </a:xfrm>
        </p:spPr>
        <p:txBody>
          <a:bodyPr anchor="b">
            <a:normAutofit/>
          </a:bodyPr>
          <a:lstStyle>
            <a:lvl1pPr marL="0" indent="0">
              <a:buNone/>
              <a:defRPr sz="22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F587-D48E-4F0D-A39C-5AB282297A33}" type="slidenum">
              <a:rPr lang="en-US" smtClean="0"/>
              <a:t>‹#›</a:t>
            </a:fld>
            <a:endParaRPr lang="en-US"/>
          </a:p>
        </p:txBody>
      </p:sp>
      <p:sp>
        <p:nvSpPr>
          <p:cNvPr id="10" name="Content Placeholder 2"/>
          <p:cNvSpPr>
            <a:spLocks noGrp="1"/>
          </p:cNvSpPr>
          <p:nvPr>
            <p:ph sz="half" idx="13"/>
          </p:nvPr>
        </p:nvSpPr>
        <p:spPr>
          <a:xfrm>
            <a:off x="342900" y="1583704"/>
            <a:ext cx="4114800" cy="2867139"/>
          </a:xfrm>
        </p:spPr>
        <p:txBody>
          <a:bodyPr>
            <a:normAutofit/>
          </a:bodyPr>
          <a:lstStyle>
            <a:lvl1pPr>
              <a:lnSpc>
                <a:spcPct val="100000"/>
              </a:lnSpc>
              <a:buClr>
                <a:srgbClr val="03684A"/>
              </a:buClr>
              <a:defRPr sz="2100"/>
            </a:lvl1pPr>
            <a:lvl2pPr marL="600060" indent="-257168">
              <a:lnSpc>
                <a:spcPct val="100000"/>
              </a:lnSpc>
              <a:buClr>
                <a:srgbClr val="03684A"/>
              </a:buClr>
              <a:buFont typeface="Arial" panose="020B0604020202020204" pitchFamily="34" charset="0"/>
              <a:buChar char="•"/>
              <a:defRPr sz="2100"/>
            </a:lvl2pPr>
            <a:lvl3pPr marL="942952" indent="-257168">
              <a:lnSpc>
                <a:spcPct val="100000"/>
              </a:lnSpc>
              <a:buClr>
                <a:srgbClr val="03684A"/>
              </a:buClr>
              <a:buFont typeface="Calibri" panose="020F0502020204030204" pitchFamily="34" charset="0"/>
              <a:buChar char="◦"/>
              <a:defRPr sz="2100"/>
            </a:lvl3pPr>
            <a:lvl4pPr marL="1242982" indent="-214308">
              <a:lnSpc>
                <a:spcPct val="100000"/>
              </a:lnSpc>
              <a:buClr>
                <a:srgbClr val="03684A"/>
              </a:buClr>
              <a:buFont typeface="Calibri" panose="020F0502020204030204" pitchFamily="34" charset="0"/>
              <a:buChar char="▫"/>
              <a:defRPr sz="2100"/>
            </a:lvl4pPr>
            <a:lvl5pPr marL="1585874" indent="-214308">
              <a:lnSpc>
                <a:spcPct val="100000"/>
              </a:lnSpc>
              <a:buClr>
                <a:srgbClr val="03684A"/>
              </a:buClr>
              <a:buFont typeface="Calibri" panose="020F0502020204030204" pitchFamily="34" charset="0"/>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4629150" y="1583704"/>
            <a:ext cx="4114800" cy="2867139"/>
          </a:xfrm>
        </p:spPr>
        <p:txBody>
          <a:bodyPr>
            <a:normAutofit/>
          </a:bodyPr>
          <a:lstStyle>
            <a:lvl1pPr marL="342892" indent="-342892">
              <a:lnSpc>
                <a:spcPct val="100000"/>
              </a:lnSpc>
              <a:buClr>
                <a:srgbClr val="03684A"/>
              </a:buClr>
              <a:buFont typeface="Wingdings" panose="05000000000000000000" pitchFamily="2" charset="2"/>
              <a:buChar char="§"/>
              <a:defRPr sz="2100"/>
            </a:lvl1pPr>
            <a:lvl2pPr marL="685783" indent="-342892">
              <a:lnSpc>
                <a:spcPct val="100000"/>
              </a:lnSpc>
              <a:buClr>
                <a:srgbClr val="03684A"/>
              </a:buClr>
              <a:buFont typeface="Arial" panose="020B0604020202020204" pitchFamily="34" charset="0"/>
              <a:buChar char="•"/>
              <a:defRPr sz="2100"/>
            </a:lvl2pPr>
            <a:lvl3pPr marL="1028675" indent="-342892">
              <a:lnSpc>
                <a:spcPct val="100000"/>
              </a:lnSpc>
              <a:buClr>
                <a:srgbClr val="03684A"/>
              </a:buClr>
              <a:buFont typeface="Calibri" panose="020F0502020204030204" pitchFamily="34" charset="0"/>
              <a:buChar char="◦"/>
              <a:defRPr sz="2100"/>
            </a:lvl3pPr>
            <a:lvl4pPr marL="1371566" indent="-342892">
              <a:lnSpc>
                <a:spcPct val="100000"/>
              </a:lnSpc>
              <a:buClr>
                <a:srgbClr val="03684A"/>
              </a:buClr>
              <a:buFont typeface="Calibri" panose="020F0502020204030204" pitchFamily="34" charset="0"/>
              <a:buChar char="▫"/>
              <a:defRPr sz="2100"/>
            </a:lvl4pPr>
            <a:lvl5pPr marL="1714457" indent="-342892">
              <a:lnSpc>
                <a:spcPct val="100000"/>
              </a:lnSpc>
              <a:buClr>
                <a:srgbClr val="03684A"/>
              </a:buClr>
              <a:buFont typeface="Calibri" panose="020F0502020204030204" pitchFamily="34" charset="0"/>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1108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Logo-1">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75353"/>
            <a:ext cx="7886700" cy="692663"/>
          </a:xfrm>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8A9DEC82-AE4F-BBB3-8274-FF4F62B3FC0F}"/>
              </a:ext>
            </a:extLst>
          </p:cNvPr>
          <p:cNvSpPr/>
          <p:nvPr/>
        </p:nvSpPr>
        <p:spPr>
          <a:xfrm>
            <a:off x="0" y="510778"/>
            <a:ext cx="9144000" cy="4632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7614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Log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
        <p:nvSpPr>
          <p:cNvPr id="4" name="Rectangle 3">
            <a:extLst>
              <a:ext uri="{FF2B5EF4-FFF2-40B4-BE49-F238E27FC236}">
                <a16:creationId xmlns:a16="http://schemas.microsoft.com/office/drawing/2014/main" id="{BD20E22D-10E3-113E-2642-D9FA27460236}"/>
              </a:ext>
            </a:extLst>
          </p:cNvPr>
          <p:cNvSpPr/>
          <p:nvPr/>
        </p:nvSpPr>
        <p:spPr>
          <a:xfrm>
            <a:off x="0" y="1"/>
            <a:ext cx="9144000" cy="4632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4637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CB8BCE3-AF16-6D41-B95F-884EAC5A8EB3}"/>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E49A021A-BF37-B1E6-9F58-A97C78283350}"/>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1568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1A6B520E-1323-8948-69DE-9982D27DB6C8}"/>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21567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179462" cy="51435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r>
              <a:rPr lang="en-US"/>
              <a:t>Click icon to add picture</a:t>
            </a:r>
          </a:p>
        </p:txBody>
      </p:sp>
      <p:sp>
        <p:nvSpPr>
          <p:cNvPr id="3" name="Rectangle 2">
            <a:extLst>
              <a:ext uri="{FF2B5EF4-FFF2-40B4-BE49-F238E27FC236}">
                <a16:creationId xmlns:a16="http://schemas.microsoft.com/office/drawing/2014/main" id="{4390D58A-03BF-6583-9955-AD876B9BF8D1}"/>
              </a:ext>
            </a:extLst>
          </p:cNvPr>
          <p:cNvSpPr/>
          <p:nvPr/>
        </p:nvSpPr>
        <p:spPr>
          <a:xfrm>
            <a:off x="1" y="0"/>
            <a:ext cx="179462"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82512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B16335F2-CAA8-1B7E-35FE-067B571B7AEB}"/>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188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solidFill>
                  <a:schemeClr val="accent6">
                    <a:lumMod val="50000"/>
                  </a:schemeClr>
                </a:solidFill>
              </a:defRPr>
            </a:lvl1pPr>
          </a:lstStyle>
          <a:p>
            <a:r>
              <a:rPr lang="en-US" dirty="0"/>
              <a:t>Header Goes Here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chemeClr val="accent6">
                    <a:lumMod val="50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solidFill>
                  <a:schemeClr val="accent6">
                    <a:lumMod val="50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DEE8CF8B-D494-CC47-8E2D-52DC8E8EF28F}"/>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35A1057-82E6-4747-3346-7F98E596F653}"/>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80204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3303860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Lst>
  <p:hf hdr="0" ftr="0" dt="0"/>
  <p:txStyles>
    <p:titleStyle>
      <a:lvl1pPr algn="l" defTabSz="685783"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35.xml"/><Relationship Id="rId7" Type="http://schemas.openxmlformats.org/officeDocument/2006/relationships/image" Target="../media/image29.jpe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6DCE-5506-AE49-9AA5-4EB0B2528574}"/>
              </a:ext>
            </a:extLst>
          </p:cNvPr>
          <p:cNvSpPr>
            <a:spLocks noGrp="1"/>
          </p:cNvSpPr>
          <p:nvPr>
            <p:ph type="title"/>
          </p:nvPr>
        </p:nvSpPr>
        <p:spPr/>
        <p:txBody>
          <a:bodyPr/>
          <a:lstStyle/>
          <a:p>
            <a:r>
              <a:rPr lang="en-US" dirty="0"/>
              <a:t>Effects of Access Management</a:t>
            </a:r>
          </a:p>
        </p:txBody>
      </p:sp>
      <p:sp>
        <p:nvSpPr>
          <p:cNvPr id="3" name="Text Placeholder 2">
            <a:extLst>
              <a:ext uri="{FF2B5EF4-FFF2-40B4-BE49-F238E27FC236}">
                <a16:creationId xmlns:a16="http://schemas.microsoft.com/office/drawing/2014/main" id="{E56915A3-AD07-F048-8B5A-7D44B354DF7A}"/>
              </a:ext>
            </a:extLst>
          </p:cNvPr>
          <p:cNvSpPr>
            <a:spLocks noGrp="1"/>
          </p:cNvSpPr>
          <p:nvPr>
            <p:ph type="body" idx="1"/>
          </p:nvPr>
        </p:nvSpPr>
        <p:spPr/>
        <p:txBody>
          <a:bodyPr>
            <a:normAutofit/>
          </a:bodyPr>
          <a:lstStyle/>
          <a:p>
            <a:r>
              <a:rPr lang="en-US" dirty="0"/>
              <a:t>Module 2</a:t>
            </a:r>
          </a:p>
        </p:txBody>
      </p:sp>
      <p:sp>
        <p:nvSpPr>
          <p:cNvPr id="5" name="Text Placeholder 4">
            <a:extLst>
              <a:ext uri="{FF2B5EF4-FFF2-40B4-BE49-F238E27FC236}">
                <a16:creationId xmlns:a16="http://schemas.microsoft.com/office/drawing/2014/main" id="{FF0C0A94-98C7-E8F2-DBDC-DABC4823136B}"/>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107824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t>Medians vs. TWLTLS</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981" y="2472929"/>
            <a:ext cx="2400300" cy="168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2388" name="Rectangle 4"/>
          <p:cNvSpPr>
            <a:spLocks noChangeArrowheads="1"/>
          </p:cNvSpPr>
          <p:nvPr/>
        </p:nvSpPr>
        <p:spPr bwMode="auto">
          <a:xfrm>
            <a:off x="501889" y="1257300"/>
            <a:ext cx="763145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7175" indent="-257175" defTabSz="342900" fontAlgn="base">
              <a:spcBef>
                <a:spcPct val="20000"/>
              </a:spcBef>
              <a:spcAft>
                <a:spcPct val="0"/>
              </a:spcAft>
              <a:buFontTx/>
              <a:buChar char="•"/>
            </a:pPr>
            <a:r>
              <a:rPr lang="en-US" sz="2400" dirty="0">
                <a:solidFill>
                  <a:prstClr val="black"/>
                </a:solidFill>
              </a:rPr>
              <a:t>Roadways with a median are about 30% safer than those with a TWLTL </a:t>
            </a:r>
          </a:p>
        </p:txBody>
      </p:sp>
      <p:sp>
        <p:nvSpPr>
          <p:cNvPr id="31749" name="Text Box 6"/>
          <p:cNvSpPr txBox="1">
            <a:spLocks noChangeArrowheads="1"/>
          </p:cNvSpPr>
          <p:nvPr/>
        </p:nvSpPr>
        <p:spPr bwMode="auto">
          <a:xfrm>
            <a:off x="3100388" y="4230291"/>
            <a:ext cx="3065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0"/>
              </a:spcAft>
            </a:pPr>
            <a:r>
              <a:rPr lang="en-US" sz="1800">
                <a:solidFill>
                  <a:srgbClr val="FFFFFF"/>
                </a:solidFill>
              </a:rPr>
              <a:t>Source: NCHRP Report 420</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390" y="2400300"/>
            <a:ext cx="2788189" cy="204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8045E5AF-E2D2-4925-40A2-29BACD55C562}"/>
              </a:ext>
            </a:extLst>
          </p:cNvPr>
          <p:cNvSpPr>
            <a:spLocks noGrp="1"/>
          </p:cNvSpPr>
          <p:nvPr>
            <p:ph type="sldNum" sz="quarter" idx="12"/>
          </p:nvPr>
        </p:nvSpPr>
        <p:spPr/>
        <p:txBody>
          <a:bodyPr/>
          <a:lstStyle/>
          <a:p>
            <a:fld id="{0F5EC011-0DA0-DB45-996E-85C7F379AB45}" type="slidenum">
              <a:rPr lang="en-US" smtClean="0"/>
              <a:t>10</a:t>
            </a:fld>
            <a:endParaRPr lang="en-US"/>
          </a:p>
        </p:txBody>
      </p:sp>
    </p:spTree>
    <p:extLst>
      <p:ext uri="{BB962C8B-B14F-4D97-AF65-F5344CB8AC3E}">
        <p14:creationId xmlns:p14="http://schemas.microsoft.com/office/powerpoint/2010/main" val="5818549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20BD-C81B-D726-3E05-2B36F4700E38}"/>
              </a:ext>
            </a:extLst>
          </p:cNvPr>
          <p:cNvSpPr>
            <a:spLocks noGrp="1"/>
          </p:cNvSpPr>
          <p:nvPr>
            <p:ph type="title"/>
          </p:nvPr>
        </p:nvSpPr>
        <p:spPr/>
        <p:txBody>
          <a:bodyPr/>
          <a:lstStyle/>
          <a:p>
            <a:r>
              <a:rPr lang="en-US" dirty="0"/>
              <a:t>Median Type and Safety</a:t>
            </a:r>
          </a:p>
        </p:txBody>
      </p:sp>
      <p:pic>
        <p:nvPicPr>
          <p:cNvPr id="4" name="Content Placeholder 3">
            <a:extLst>
              <a:ext uri="{FF2B5EF4-FFF2-40B4-BE49-F238E27FC236}">
                <a16:creationId xmlns:a16="http://schemas.microsoft.com/office/drawing/2014/main" id="{CC574C0B-17EB-7A9A-25B3-907E72E261B0}"/>
              </a:ext>
            </a:extLst>
          </p:cNvPr>
          <p:cNvPicPr>
            <a:picLocks noGrp="1" noChangeAspect="1"/>
          </p:cNvPicPr>
          <p:nvPr>
            <p:ph idx="1"/>
          </p:nvPr>
        </p:nvPicPr>
        <p:blipFill>
          <a:blip r:embed="rId3"/>
          <a:stretch>
            <a:fillRect/>
          </a:stretch>
        </p:blipFill>
        <p:spPr>
          <a:xfrm>
            <a:off x="2010936" y="1310722"/>
            <a:ext cx="4878223" cy="3262312"/>
          </a:xfrm>
          <a:prstGeom prst="rect">
            <a:avLst/>
          </a:prstGeom>
        </p:spPr>
      </p:pic>
      <p:sp>
        <p:nvSpPr>
          <p:cNvPr id="5" name="Text Box 5151">
            <a:extLst>
              <a:ext uri="{FF2B5EF4-FFF2-40B4-BE49-F238E27FC236}">
                <a16:creationId xmlns:a16="http://schemas.microsoft.com/office/drawing/2014/main" id="{4C5F3BE4-5703-0378-D289-1E683F555F65}"/>
              </a:ext>
            </a:extLst>
          </p:cNvPr>
          <p:cNvSpPr txBox="1">
            <a:spLocks noChangeArrowheads="1"/>
          </p:cNvSpPr>
          <p:nvPr/>
        </p:nvSpPr>
        <p:spPr bwMode="auto">
          <a:xfrm>
            <a:off x="2027279" y="4615740"/>
            <a:ext cx="50894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0"/>
              </a:spcAft>
            </a:pPr>
            <a:r>
              <a:rPr lang="en-US" sz="1000" dirty="0">
                <a:solidFill>
                  <a:prstClr val="black"/>
                </a:solidFill>
                <a:latin typeface="+mn-lt"/>
              </a:rPr>
              <a:t>Source: NCHRP Report 420: Impacts of Access Management Techniques (1999)</a:t>
            </a:r>
          </a:p>
        </p:txBody>
      </p:sp>
      <p:sp>
        <p:nvSpPr>
          <p:cNvPr id="3" name="Slide Number Placeholder 2">
            <a:extLst>
              <a:ext uri="{FF2B5EF4-FFF2-40B4-BE49-F238E27FC236}">
                <a16:creationId xmlns:a16="http://schemas.microsoft.com/office/drawing/2014/main" id="{E80FB2AA-164D-929F-9B9A-117AC46E1407}"/>
              </a:ext>
            </a:extLst>
          </p:cNvPr>
          <p:cNvSpPr>
            <a:spLocks noGrp="1"/>
          </p:cNvSpPr>
          <p:nvPr>
            <p:ph type="sldNum" sz="quarter" idx="12"/>
          </p:nvPr>
        </p:nvSpPr>
        <p:spPr/>
        <p:txBody>
          <a:bodyPr/>
          <a:lstStyle/>
          <a:p>
            <a:fld id="{0F5EC011-0DA0-DB45-996E-85C7F379AB45}" type="slidenum">
              <a:rPr lang="en-US" smtClean="0"/>
              <a:t>11</a:t>
            </a:fld>
            <a:endParaRPr lang="en-US"/>
          </a:p>
        </p:txBody>
      </p:sp>
    </p:spTree>
    <p:extLst>
      <p:ext uri="{BB962C8B-B14F-4D97-AF65-F5344CB8AC3E}">
        <p14:creationId xmlns:p14="http://schemas.microsoft.com/office/powerpoint/2010/main" val="32105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60" name="Group 76">
            <a:extLst>
              <a:ext uri="{FF2B5EF4-FFF2-40B4-BE49-F238E27FC236}">
                <a16:creationId xmlns:a16="http://schemas.microsoft.com/office/drawing/2014/main" id="{9E630398-B70C-B421-2F1F-532AEC668CD9}"/>
              </a:ext>
            </a:extLst>
          </p:cNvPr>
          <p:cNvGraphicFramePr>
            <a:graphicFrameLocks noGrp="1"/>
          </p:cNvGraphicFramePr>
          <p:nvPr>
            <p:extLst>
              <p:ext uri="{D42A27DB-BD31-4B8C-83A1-F6EECF244321}">
                <p14:modId xmlns:p14="http://schemas.microsoft.com/office/powerpoint/2010/main" val="3426913030"/>
              </p:ext>
            </p:extLst>
          </p:nvPr>
        </p:nvGraphicFramePr>
        <p:xfrm>
          <a:off x="1558529" y="1115617"/>
          <a:ext cx="6026945" cy="3367090"/>
        </p:xfrm>
        <a:graphic>
          <a:graphicData uri="http://schemas.openxmlformats.org/drawingml/2006/table">
            <a:tbl>
              <a:tblPr>
                <a:tableStyleId>{10A1B5D5-9B99-4C35-A422-299274C87663}</a:tableStyleId>
              </a:tblPr>
              <a:tblGrid>
                <a:gridCol w="1257300">
                  <a:extLst>
                    <a:ext uri="{9D8B030D-6E8A-4147-A177-3AD203B41FA5}">
                      <a16:colId xmlns:a16="http://schemas.microsoft.com/office/drawing/2014/main" val="20000"/>
                    </a:ext>
                  </a:extLst>
                </a:gridCol>
                <a:gridCol w="1153715">
                  <a:extLst>
                    <a:ext uri="{9D8B030D-6E8A-4147-A177-3AD203B41FA5}">
                      <a16:colId xmlns:a16="http://schemas.microsoft.com/office/drawing/2014/main" val="20001"/>
                    </a:ext>
                  </a:extLst>
                </a:gridCol>
                <a:gridCol w="1204913">
                  <a:extLst>
                    <a:ext uri="{9D8B030D-6E8A-4147-A177-3AD203B41FA5}">
                      <a16:colId xmlns:a16="http://schemas.microsoft.com/office/drawing/2014/main" val="20002"/>
                    </a:ext>
                  </a:extLst>
                </a:gridCol>
                <a:gridCol w="1206104">
                  <a:extLst>
                    <a:ext uri="{9D8B030D-6E8A-4147-A177-3AD203B41FA5}">
                      <a16:colId xmlns:a16="http://schemas.microsoft.com/office/drawing/2014/main" val="20003"/>
                    </a:ext>
                  </a:extLst>
                </a:gridCol>
                <a:gridCol w="1204913">
                  <a:extLst>
                    <a:ext uri="{9D8B030D-6E8A-4147-A177-3AD203B41FA5}">
                      <a16:colId xmlns:a16="http://schemas.microsoft.com/office/drawing/2014/main" val="20004"/>
                    </a:ext>
                  </a:extLst>
                </a:gridCol>
              </a:tblGrid>
              <a:tr h="355997">
                <a:tc rowSpan="3">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endPar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60000"/>
                        </a:spcBef>
                        <a:spcAft>
                          <a:spcPct val="0"/>
                        </a:spcAft>
                        <a:buClrTx/>
                        <a:buSzTx/>
                        <a:buFontTx/>
                        <a:buNone/>
                        <a:tabLst/>
                      </a:pPr>
                      <a:endPar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Type of Crash</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gridSpan="4">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Crash Rates</a:t>
                      </a:r>
                      <a:r>
                        <a:rPr kumimoji="0" lang="en-US" altLang="en-US" sz="1800" b="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4806">
                <a:tc vMerge="1">
                  <a:txBody>
                    <a:bodyPr/>
                    <a:lstStyle/>
                    <a:p>
                      <a:endParaRPr lang="en-US"/>
                    </a:p>
                  </a:txBody>
                  <a:tcPr/>
                </a:tc>
                <a:tc gridSpan="2">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Unsignalized</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hMerge="1">
                  <a:txBody>
                    <a:bodyPr/>
                    <a:lstStyle/>
                    <a:p>
                      <a:endParaRPr lang="en-US"/>
                    </a:p>
                  </a:txBody>
                  <a:tcPr/>
                </a:tc>
                <a:tc gridSpan="2">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Signalized</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hMerge="1">
                  <a:txBody>
                    <a:bodyPr/>
                    <a:lstStyle/>
                    <a:p>
                      <a:endParaRPr lang="en-US"/>
                    </a:p>
                  </a:txBody>
                  <a:tcPr/>
                </a:tc>
                <a:extLst>
                  <a:ext uri="{0D108BD9-81ED-4DB2-BD59-A6C34878D82A}">
                    <a16:rowId xmlns:a16="http://schemas.microsoft.com/office/drawing/2014/main" val="10001"/>
                  </a:ext>
                </a:extLst>
              </a:tr>
              <a:tr h="926306">
                <a:tc vMerge="1">
                  <a:txBody>
                    <a:bodyPr/>
                    <a:lstStyle/>
                    <a:p>
                      <a:endParaRPr lang="en-US"/>
                    </a:p>
                  </a:txBody>
                  <a:tcPr/>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No Left-Turn Lane</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a:ln>
                            <a:noFill/>
                          </a:ln>
                          <a:solidFill>
                            <a:schemeClr val="tx1"/>
                          </a:solidFill>
                          <a:effectLst/>
                          <a:latin typeface="Calibri" panose="020F0502020204030204" pitchFamily="34" charset="0"/>
                          <a:cs typeface="Calibri" panose="020F0502020204030204" pitchFamily="34" charset="0"/>
                        </a:rPr>
                        <a:t>With Left-Turn Lane</a:t>
                      </a:r>
                      <a:endParaRPr kumimoji="0" lang="en-US" alt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No Left-Turn Lane</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With Left-Turn Lane</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extLst>
                  <a:ext uri="{0D108BD9-81ED-4DB2-BD59-A6C34878D82A}">
                    <a16:rowId xmlns:a16="http://schemas.microsoft.com/office/drawing/2014/main" val="10002"/>
                  </a:ext>
                </a:extLst>
              </a:tr>
              <a:tr h="453629">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a:ln>
                            <a:noFill/>
                          </a:ln>
                          <a:solidFill>
                            <a:schemeClr val="tx1"/>
                          </a:solidFill>
                          <a:effectLst/>
                          <a:latin typeface="Calibri" panose="020F0502020204030204" pitchFamily="34" charset="0"/>
                          <a:cs typeface="Calibri" panose="020F0502020204030204" pitchFamily="34" charset="0"/>
                        </a:rPr>
                        <a:t>Left-Turns</a:t>
                      </a:r>
                      <a:endParaRPr kumimoji="0" lang="en-US" alt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1.20</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a:ln>
                            <a:noFill/>
                          </a:ln>
                          <a:solidFill>
                            <a:schemeClr val="tx1"/>
                          </a:solidFill>
                          <a:effectLst/>
                          <a:latin typeface="Calibri" panose="020F0502020204030204" pitchFamily="34" charset="0"/>
                          <a:cs typeface="Calibri" panose="020F0502020204030204" pitchFamily="34" charset="0"/>
                        </a:rPr>
                        <a:t>0.12</a:t>
                      </a:r>
                      <a:endParaRPr kumimoji="0" lang="en-US" alt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0.65</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0.37</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extLst>
                  <a:ext uri="{0D108BD9-81ED-4DB2-BD59-A6C34878D82A}">
                    <a16:rowId xmlns:a16="http://schemas.microsoft.com/office/drawing/2014/main" val="10003"/>
                  </a:ext>
                </a:extLst>
              </a:tr>
              <a:tr h="453629">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a:ln>
                            <a:noFill/>
                          </a:ln>
                          <a:solidFill>
                            <a:schemeClr val="tx1"/>
                          </a:solidFill>
                          <a:effectLst/>
                          <a:latin typeface="Calibri" panose="020F0502020204030204" pitchFamily="34" charset="0"/>
                          <a:cs typeface="Calibri" panose="020F0502020204030204" pitchFamily="34" charset="0"/>
                        </a:rPr>
                        <a:t>All Other</a:t>
                      </a:r>
                      <a:endParaRPr kumimoji="0" lang="en-US" alt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a:ln>
                            <a:noFill/>
                          </a:ln>
                          <a:solidFill>
                            <a:schemeClr val="tx1"/>
                          </a:solidFill>
                          <a:effectLst/>
                          <a:latin typeface="Calibri" panose="020F0502020204030204" pitchFamily="34" charset="0"/>
                          <a:cs typeface="Calibri" panose="020F0502020204030204" pitchFamily="34" charset="0"/>
                        </a:rPr>
                        <a:t>3.15</a:t>
                      </a:r>
                      <a:endParaRPr kumimoji="0" lang="en-US" alt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0.92</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1.82</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1.17</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extLst>
                  <a:ext uri="{0D108BD9-81ED-4DB2-BD59-A6C34878D82A}">
                    <a16:rowId xmlns:a16="http://schemas.microsoft.com/office/drawing/2014/main" val="10004"/>
                  </a:ext>
                </a:extLst>
              </a:tr>
              <a:tr h="369094">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a:ln>
                            <a:noFill/>
                          </a:ln>
                          <a:solidFill>
                            <a:schemeClr val="tx1"/>
                          </a:solidFill>
                          <a:effectLst/>
                          <a:latin typeface="Calibri" panose="020F0502020204030204" pitchFamily="34" charset="0"/>
                          <a:cs typeface="Calibri" panose="020F0502020204030204" pitchFamily="34" charset="0"/>
                        </a:rPr>
                        <a:t>Total</a:t>
                      </a:r>
                      <a:endParaRPr kumimoji="0" lang="en-US" alt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a:ln>
                            <a:noFill/>
                          </a:ln>
                          <a:solidFill>
                            <a:schemeClr val="tx1"/>
                          </a:solidFill>
                          <a:effectLst/>
                          <a:latin typeface="Calibri" panose="020F0502020204030204" pitchFamily="34" charset="0"/>
                          <a:cs typeface="Calibri" panose="020F0502020204030204" pitchFamily="34" charset="0"/>
                        </a:rPr>
                        <a:t>4.35</a:t>
                      </a:r>
                      <a:endParaRPr kumimoji="0" lang="en-US" alt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a:ln>
                            <a:noFill/>
                          </a:ln>
                          <a:solidFill>
                            <a:schemeClr val="tx1"/>
                          </a:solidFill>
                          <a:effectLst/>
                          <a:latin typeface="Calibri" panose="020F0502020204030204" pitchFamily="34" charset="0"/>
                          <a:cs typeface="Calibri" panose="020F0502020204030204" pitchFamily="34" charset="0"/>
                        </a:rPr>
                        <a:t>1.04</a:t>
                      </a:r>
                      <a:endParaRPr kumimoji="0" lang="en-US" alt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2.47</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ctr"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1.54</a:t>
                      </a:r>
                      <a:endPar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extLst>
                  <a:ext uri="{0D108BD9-81ED-4DB2-BD59-A6C34878D82A}">
                    <a16:rowId xmlns:a16="http://schemas.microsoft.com/office/drawing/2014/main" val="10005"/>
                  </a:ext>
                </a:extLst>
              </a:tr>
              <a:tr h="453629">
                <a:tc gridSpan="5">
                  <a:txBody>
                    <a:bodyPr/>
                    <a:lstStyle>
                      <a:lvl1pPr>
                        <a:spcBef>
                          <a:spcPct val="20000"/>
                        </a:spcBef>
                        <a:buFont typeface="Arial" charset="0"/>
                        <a:defRPr sz="2800">
                          <a:solidFill>
                            <a:srgbClr val="595959"/>
                          </a:solidFill>
                          <a:latin typeface="Verdana" pitchFamily="34" charset="0"/>
                        </a:defRPr>
                      </a:lvl1pPr>
                      <a:lvl2pPr marL="742950" indent="-285750">
                        <a:spcBef>
                          <a:spcPct val="20000"/>
                        </a:spcBef>
                        <a:buFont typeface="Arial" charset="0"/>
                        <a:defRPr sz="2000">
                          <a:solidFill>
                            <a:schemeClr val="bg1"/>
                          </a:solidFill>
                          <a:latin typeface="Verdana" pitchFamily="34" charset="0"/>
                        </a:defRPr>
                      </a:lvl2pPr>
                      <a:lvl3pPr marL="1143000" indent="-228600">
                        <a:spcBef>
                          <a:spcPct val="20000"/>
                        </a:spcBef>
                        <a:buFont typeface="Arial" charset="0"/>
                        <a:defRPr sz="2000">
                          <a:solidFill>
                            <a:srgbClr val="558ED5"/>
                          </a:solidFill>
                          <a:latin typeface="Verdana" pitchFamily="34" charset="0"/>
                        </a:defRPr>
                      </a:lvl3pPr>
                      <a:lvl4pPr marL="1600200" indent="-228600">
                        <a:spcBef>
                          <a:spcPct val="20000"/>
                        </a:spcBef>
                        <a:buFont typeface="Arial" charset="0"/>
                        <a:defRPr>
                          <a:solidFill>
                            <a:srgbClr val="595959"/>
                          </a:solidFill>
                          <a:latin typeface="Verdana" pitchFamily="34" charset="0"/>
                        </a:defRPr>
                      </a:lvl4pPr>
                      <a:lvl5pPr marL="2057400" indent="-228600">
                        <a:spcBef>
                          <a:spcPct val="20000"/>
                        </a:spcBef>
                        <a:buFont typeface="Arial" charset="0"/>
                        <a:defRPr>
                          <a:solidFill>
                            <a:srgbClr val="595959"/>
                          </a:solidFill>
                          <a:latin typeface="Verdana" pitchFamily="34" charset="0"/>
                        </a:defRPr>
                      </a:lvl5pPr>
                      <a:lvl6pPr marL="2514600" indent="-228600" eaLnBrk="0" fontAlgn="base" hangingPunct="0">
                        <a:spcBef>
                          <a:spcPct val="20000"/>
                        </a:spcBef>
                        <a:spcAft>
                          <a:spcPct val="0"/>
                        </a:spcAft>
                        <a:buFont typeface="Arial" charset="0"/>
                        <a:defRPr>
                          <a:solidFill>
                            <a:srgbClr val="595959"/>
                          </a:solidFill>
                          <a:latin typeface="Verdana" pitchFamily="34" charset="0"/>
                        </a:defRPr>
                      </a:lvl6pPr>
                      <a:lvl7pPr marL="2971800" indent="-228600" eaLnBrk="0" fontAlgn="base" hangingPunct="0">
                        <a:spcBef>
                          <a:spcPct val="20000"/>
                        </a:spcBef>
                        <a:spcAft>
                          <a:spcPct val="0"/>
                        </a:spcAft>
                        <a:buFont typeface="Arial" charset="0"/>
                        <a:defRPr>
                          <a:solidFill>
                            <a:srgbClr val="595959"/>
                          </a:solidFill>
                          <a:latin typeface="Verdana" pitchFamily="34" charset="0"/>
                        </a:defRPr>
                      </a:lvl7pPr>
                      <a:lvl8pPr marL="3429000" indent="-228600" eaLnBrk="0" fontAlgn="base" hangingPunct="0">
                        <a:spcBef>
                          <a:spcPct val="20000"/>
                        </a:spcBef>
                        <a:spcAft>
                          <a:spcPct val="0"/>
                        </a:spcAft>
                        <a:buFont typeface="Arial" charset="0"/>
                        <a:defRPr>
                          <a:solidFill>
                            <a:srgbClr val="595959"/>
                          </a:solidFill>
                          <a:latin typeface="Verdana" pitchFamily="34" charset="0"/>
                        </a:defRPr>
                      </a:lvl8pPr>
                      <a:lvl9pPr marL="3886200" indent="-228600" eaLnBrk="0" fontAlgn="base" hangingPunct="0">
                        <a:spcBef>
                          <a:spcPct val="20000"/>
                        </a:spcBef>
                        <a:spcAft>
                          <a:spcPct val="0"/>
                        </a:spcAft>
                        <a:buFont typeface="Arial" charset="0"/>
                        <a:defRPr>
                          <a:solidFill>
                            <a:srgbClr val="595959"/>
                          </a:solidFill>
                          <a:latin typeface="Verdana" pitchFamily="34" charset="0"/>
                        </a:defRPr>
                      </a:lvl9pPr>
                    </a:lstStyle>
                    <a:p>
                      <a:pPr marL="0" marR="0" lvl="0" indent="0" algn="l" defTabSz="914400" rtl="0" eaLnBrk="1" fontAlgn="base" latinLnBrk="0" hangingPunct="1">
                        <a:lnSpc>
                          <a:spcPct val="100000"/>
                        </a:lnSpc>
                        <a:spcBef>
                          <a:spcPct val="60000"/>
                        </a:spcBef>
                        <a:spcAft>
                          <a:spcPct val="0"/>
                        </a:spcAft>
                        <a:buClrTx/>
                        <a:buSzTx/>
                        <a:buFontTx/>
                        <a:buNone/>
                        <a:tabLst/>
                      </a:pPr>
                      <a:r>
                        <a:rPr kumimoji="0" lang="en-US" altLang="en-US" sz="1800" b="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a:t>
                      </a:r>
                      <a:r>
                        <a:rPr kumimoji="0" lang="en-US" altLang="en-US" sz="18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per million vehicle-miles</a:t>
                      </a:r>
                      <a:endParaRPr kumimoji="0" lang="en-US" altLang="en-US" sz="18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7636" name="Rectangle 52">
            <a:extLst>
              <a:ext uri="{FF2B5EF4-FFF2-40B4-BE49-F238E27FC236}">
                <a16:creationId xmlns:a16="http://schemas.microsoft.com/office/drawing/2014/main" id="{45C0001F-AD63-C5CC-72CB-84106090E910}"/>
              </a:ext>
            </a:extLst>
          </p:cNvPr>
          <p:cNvSpPr>
            <a:spLocks noGrp="1" noChangeArrowheads="1"/>
          </p:cNvSpPr>
          <p:nvPr>
            <p:ph type="title"/>
          </p:nvPr>
        </p:nvSpPr>
        <p:spPr>
          <a:xfrm>
            <a:off x="628650" y="273844"/>
            <a:ext cx="7886700" cy="994172"/>
          </a:xfrm>
        </p:spPr>
        <p:txBody>
          <a:bodyPr>
            <a:normAutofit/>
          </a:bodyPr>
          <a:lstStyle/>
          <a:p>
            <a:r>
              <a:rPr lang="en-US" altLang="en-US" dirty="0"/>
              <a:t>Effect of Left-Turn Bays on Crash Rates</a:t>
            </a:r>
          </a:p>
        </p:txBody>
      </p:sp>
      <p:sp>
        <p:nvSpPr>
          <p:cNvPr id="2" name="Slide Number Placeholder 1">
            <a:extLst>
              <a:ext uri="{FF2B5EF4-FFF2-40B4-BE49-F238E27FC236}">
                <a16:creationId xmlns:a16="http://schemas.microsoft.com/office/drawing/2014/main" id="{109FC17D-5CF5-62EB-15FD-C05DA46C828C}"/>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2A9F494-A43F-436F-E998-E823DDAAF820}"/>
              </a:ext>
            </a:extLst>
          </p:cNvPr>
          <p:cNvSpPr>
            <a:spLocks noGrp="1" noChangeArrowheads="1"/>
          </p:cNvSpPr>
          <p:nvPr>
            <p:ph type="title"/>
          </p:nvPr>
        </p:nvSpPr>
        <p:spPr>
          <a:xfrm>
            <a:off x="628650" y="273844"/>
            <a:ext cx="7886700" cy="994172"/>
          </a:xfrm>
        </p:spPr>
        <p:txBody>
          <a:bodyPr>
            <a:normAutofit/>
          </a:bodyPr>
          <a:lstStyle/>
          <a:p>
            <a:r>
              <a:rPr lang="en-US" altLang="en-US" dirty="0"/>
              <a:t>Operational Study – Right-Turn/U-Turn vs Direct Left-Turn	</a:t>
            </a:r>
          </a:p>
        </p:txBody>
      </p:sp>
      <p:sp>
        <p:nvSpPr>
          <p:cNvPr id="32771" name="Rectangle 3">
            <a:extLst>
              <a:ext uri="{FF2B5EF4-FFF2-40B4-BE49-F238E27FC236}">
                <a16:creationId xmlns:a16="http://schemas.microsoft.com/office/drawing/2014/main" id="{3263E813-E95C-E79F-E28D-7BDE9F054FD4}"/>
              </a:ext>
            </a:extLst>
          </p:cNvPr>
          <p:cNvSpPr>
            <a:spLocks noGrp="1" noChangeArrowheads="1"/>
          </p:cNvSpPr>
          <p:nvPr>
            <p:ph idx="1"/>
          </p:nvPr>
        </p:nvSpPr>
        <p:spPr>
          <a:xfrm>
            <a:off x="628650" y="1369219"/>
            <a:ext cx="7886700" cy="3263504"/>
          </a:xfrm>
        </p:spPr>
        <p:txBody>
          <a:bodyPr/>
          <a:lstStyle/>
          <a:p>
            <a:r>
              <a:rPr lang="en-US" altLang="en-US" dirty="0"/>
              <a:t>Over 300 hours of video</a:t>
            </a:r>
          </a:p>
          <a:p>
            <a:r>
              <a:rPr lang="en-US" altLang="en-US" dirty="0"/>
              <a:t>Actual analysis of evasive maneuvers (Conflicts)</a:t>
            </a:r>
          </a:p>
          <a:p>
            <a:r>
              <a:rPr lang="en-US" altLang="en-US" dirty="0"/>
              <a:t>Eight sites in Tampa Bay, FL area</a:t>
            </a:r>
          </a:p>
          <a:p>
            <a:pPr lvl="1"/>
            <a:r>
              <a:rPr lang="en-US" altLang="en-US" dirty="0"/>
              <a:t>Before and after available for one site where a full median opening was replaced with directional median opening</a:t>
            </a:r>
          </a:p>
          <a:p>
            <a:pPr lvl="1"/>
            <a:r>
              <a:rPr lang="en-US" altLang="en-US" dirty="0"/>
              <a:t>showed a 50% reduction in conflicts</a:t>
            </a:r>
          </a:p>
        </p:txBody>
      </p:sp>
      <p:sp>
        <p:nvSpPr>
          <p:cNvPr id="3" name="Slide Number Placeholder 2">
            <a:extLst>
              <a:ext uri="{FF2B5EF4-FFF2-40B4-BE49-F238E27FC236}">
                <a16:creationId xmlns:a16="http://schemas.microsoft.com/office/drawing/2014/main" id="{8BB63A73-0462-C78F-60B4-9A27FB338596}"/>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8CA5046-D9DF-18AD-A03C-3EAB8250941A}"/>
              </a:ext>
            </a:extLst>
          </p:cNvPr>
          <p:cNvSpPr>
            <a:spLocks noGrp="1" noChangeArrowheads="1"/>
          </p:cNvSpPr>
          <p:nvPr>
            <p:ph type="title"/>
          </p:nvPr>
        </p:nvSpPr>
        <p:spPr>
          <a:xfrm>
            <a:off x="628650" y="273844"/>
            <a:ext cx="7886700" cy="994172"/>
          </a:xfrm>
        </p:spPr>
        <p:txBody>
          <a:bodyPr/>
          <a:lstStyle/>
          <a:p>
            <a:r>
              <a:rPr lang="en-US" altLang="en-US" dirty="0"/>
              <a:t>U-turns Are a Safe Alternative</a:t>
            </a:r>
          </a:p>
        </p:txBody>
      </p:sp>
      <p:sp>
        <p:nvSpPr>
          <p:cNvPr id="2" name="Slide Number Placeholder 1">
            <a:extLst>
              <a:ext uri="{FF2B5EF4-FFF2-40B4-BE49-F238E27FC236}">
                <a16:creationId xmlns:a16="http://schemas.microsoft.com/office/drawing/2014/main" id="{38FD27A4-6F67-FF6D-5E65-DBC8D6E005D1}"/>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14</a:t>
            </a:fld>
            <a:endParaRPr lang="en-US"/>
          </a:p>
        </p:txBody>
      </p:sp>
      <p:pic>
        <p:nvPicPr>
          <p:cNvPr id="33795" name="Picture 3">
            <a:extLst>
              <a:ext uri="{FF2B5EF4-FFF2-40B4-BE49-F238E27FC236}">
                <a16:creationId xmlns:a16="http://schemas.microsoft.com/office/drawing/2014/main" id="{1ADF3D8C-34C6-29BC-33E0-3110CDBC9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74" y="1129589"/>
            <a:ext cx="6214696" cy="377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2659-0F2F-3995-F956-2E6A5CCD1127}"/>
              </a:ext>
            </a:extLst>
          </p:cNvPr>
          <p:cNvSpPr>
            <a:spLocks noGrp="1"/>
          </p:cNvSpPr>
          <p:nvPr>
            <p:ph type="title"/>
          </p:nvPr>
        </p:nvSpPr>
        <p:spPr/>
        <p:txBody>
          <a:bodyPr/>
          <a:lstStyle/>
          <a:p>
            <a:r>
              <a:rPr lang="en-US" dirty="0"/>
              <a:t>Pedestrian Safety</a:t>
            </a:r>
          </a:p>
        </p:txBody>
      </p:sp>
      <p:pic>
        <p:nvPicPr>
          <p:cNvPr id="4" name="Content Placeholder 3">
            <a:extLst>
              <a:ext uri="{FF2B5EF4-FFF2-40B4-BE49-F238E27FC236}">
                <a16:creationId xmlns:a16="http://schemas.microsoft.com/office/drawing/2014/main" id="{FB8E53EC-74CA-6AF9-5679-A625F654A844}"/>
              </a:ext>
            </a:extLst>
          </p:cNvPr>
          <p:cNvPicPr>
            <a:picLocks noGrp="1" noChangeAspect="1"/>
          </p:cNvPicPr>
          <p:nvPr>
            <p:ph idx="1"/>
          </p:nvPr>
        </p:nvPicPr>
        <p:blipFill>
          <a:blip r:embed="rId3"/>
          <a:stretch>
            <a:fillRect/>
          </a:stretch>
        </p:blipFill>
        <p:spPr>
          <a:xfrm>
            <a:off x="1043596" y="1073028"/>
            <a:ext cx="6666040" cy="3262312"/>
          </a:xfrm>
          <a:prstGeom prst="rect">
            <a:avLst/>
          </a:prstGeom>
        </p:spPr>
      </p:pic>
      <p:sp>
        <p:nvSpPr>
          <p:cNvPr id="5" name="Text Box 5151">
            <a:extLst>
              <a:ext uri="{FF2B5EF4-FFF2-40B4-BE49-F238E27FC236}">
                <a16:creationId xmlns:a16="http://schemas.microsoft.com/office/drawing/2014/main" id="{66AA0CCB-2424-336F-F7B0-2DE7958FDCC7}"/>
              </a:ext>
            </a:extLst>
          </p:cNvPr>
          <p:cNvSpPr txBox="1">
            <a:spLocks noChangeArrowheads="1"/>
          </p:cNvSpPr>
          <p:nvPr/>
        </p:nvSpPr>
        <p:spPr bwMode="auto">
          <a:xfrm>
            <a:off x="2027279" y="4488782"/>
            <a:ext cx="50894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ctr" defTabSz="342900" eaLnBrk="1" fontAlgn="base" hangingPunct="1">
              <a:spcBef>
                <a:spcPct val="0"/>
              </a:spcBef>
              <a:spcAft>
                <a:spcPct val="0"/>
              </a:spcAft>
            </a:pPr>
            <a:r>
              <a:rPr lang="en-US" sz="1000" dirty="0">
                <a:solidFill>
                  <a:prstClr val="black"/>
                </a:solidFill>
                <a:latin typeface="+mn-lt"/>
              </a:rPr>
              <a:t>Source: TRB Access Management Manual, 2014  </a:t>
            </a:r>
          </a:p>
        </p:txBody>
      </p:sp>
      <p:sp>
        <p:nvSpPr>
          <p:cNvPr id="3" name="Slide Number Placeholder 2">
            <a:extLst>
              <a:ext uri="{FF2B5EF4-FFF2-40B4-BE49-F238E27FC236}">
                <a16:creationId xmlns:a16="http://schemas.microsoft.com/office/drawing/2014/main" id="{B187A147-BD14-BB06-4095-C4F2C4690251}"/>
              </a:ext>
            </a:extLst>
          </p:cNvPr>
          <p:cNvSpPr>
            <a:spLocks noGrp="1"/>
          </p:cNvSpPr>
          <p:nvPr>
            <p:ph type="sldNum" sz="quarter" idx="12"/>
          </p:nvPr>
        </p:nvSpPr>
        <p:spPr/>
        <p:txBody>
          <a:bodyPr/>
          <a:lstStyle/>
          <a:p>
            <a:fld id="{0F5EC011-0DA0-DB45-996E-85C7F379AB45}" type="slidenum">
              <a:rPr lang="en-US" smtClean="0"/>
              <a:t>15</a:t>
            </a:fld>
            <a:endParaRPr lang="en-US"/>
          </a:p>
        </p:txBody>
      </p:sp>
    </p:spTree>
    <p:extLst>
      <p:ext uri="{BB962C8B-B14F-4D97-AF65-F5344CB8AC3E}">
        <p14:creationId xmlns:p14="http://schemas.microsoft.com/office/powerpoint/2010/main" val="2591903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3512-75B3-40AE-8E75-A74988AC16FC}"/>
              </a:ext>
            </a:extLst>
          </p:cNvPr>
          <p:cNvSpPr>
            <a:spLocks noGrp="1"/>
          </p:cNvSpPr>
          <p:nvPr>
            <p:ph type="title"/>
          </p:nvPr>
        </p:nvSpPr>
        <p:spPr/>
        <p:txBody>
          <a:bodyPr/>
          <a:lstStyle/>
          <a:p>
            <a:r>
              <a:rPr lang="en-US" dirty="0"/>
              <a:t>FDOT District 7 SR574 Case Study, Tampa</a:t>
            </a:r>
          </a:p>
        </p:txBody>
      </p:sp>
      <p:sp>
        <p:nvSpPr>
          <p:cNvPr id="6" name="Content Placeholder 5"/>
          <p:cNvSpPr>
            <a:spLocks noGrp="1"/>
          </p:cNvSpPr>
          <p:nvPr>
            <p:ph idx="1"/>
          </p:nvPr>
        </p:nvSpPr>
        <p:spPr>
          <a:xfrm>
            <a:off x="1388173" y="1132142"/>
            <a:ext cx="6407087" cy="2960810"/>
          </a:xfrm>
        </p:spPr>
        <p:txBody>
          <a:bodyPr/>
          <a:lstStyle/>
          <a:p>
            <a:r>
              <a:rPr lang="en-US" dirty="0"/>
              <a:t>Benefit-cost ratio of median versus TWLTL</a:t>
            </a:r>
          </a:p>
        </p:txBody>
      </p:sp>
      <p:pic>
        <p:nvPicPr>
          <p:cNvPr id="4" name="Picture 3">
            <a:extLst>
              <a:ext uri="{FF2B5EF4-FFF2-40B4-BE49-F238E27FC236}">
                <a16:creationId xmlns:a16="http://schemas.microsoft.com/office/drawing/2014/main" id="{D52038FF-92BD-4840-A970-38FE7906A984}"/>
              </a:ext>
            </a:extLst>
          </p:cNvPr>
          <p:cNvPicPr>
            <a:picLocks noChangeAspect="1"/>
          </p:cNvPicPr>
          <p:nvPr/>
        </p:nvPicPr>
        <p:blipFill rotWithShape="1">
          <a:blip r:embed="rId3"/>
          <a:srcRect b="11576"/>
          <a:stretch/>
        </p:blipFill>
        <p:spPr>
          <a:xfrm>
            <a:off x="1766088" y="1942328"/>
            <a:ext cx="5304235" cy="2758930"/>
          </a:xfrm>
          <a:prstGeom prst="rect">
            <a:avLst/>
          </a:prstGeom>
        </p:spPr>
      </p:pic>
      <p:sp>
        <p:nvSpPr>
          <p:cNvPr id="3" name="Slide Number Placeholder 2">
            <a:extLst>
              <a:ext uri="{FF2B5EF4-FFF2-40B4-BE49-F238E27FC236}">
                <a16:creationId xmlns:a16="http://schemas.microsoft.com/office/drawing/2014/main" id="{CB3130A5-28E5-F597-FBA9-3FE76727AAEC}"/>
              </a:ext>
            </a:extLst>
          </p:cNvPr>
          <p:cNvSpPr>
            <a:spLocks noGrp="1"/>
          </p:cNvSpPr>
          <p:nvPr>
            <p:ph type="sldNum" sz="quarter" idx="12"/>
          </p:nvPr>
        </p:nvSpPr>
        <p:spPr/>
        <p:txBody>
          <a:bodyPr/>
          <a:lstStyle/>
          <a:p>
            <a:fld id="{0F5EC011-0DA0-DB45-996E-85C7F379AB45}" type="slidenum">
              <a:rPr lang="en-US" smtClean="0"/>
              <a:t>16</a:t>
            </a:fld>
            <a:endParaRPr lang="en-US"/>
          </a:p>
        </p:txBody>
      </p:sp>
    </p:spTree>
    <p:extLst>
      <p:ext uri="{BB962C8B-B14F-4D97-AF65-F5344CB8AC3E}">
        <p14:creationId xmlns:p14="http://schemas.microsoft.com/office/powerpoint/2010/main" val="63484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B95E-551D-485F-80D2-815BC8AF23E1}"/>
              </a:ext>
            </a:extLst>
          </p:cNvPr>
          <p:cNvSpPr>
            <a:spLocks noGrp="1"/>
          </p:cNvSpPr>
          <p:nvPr>
            <p:ph type="title"/>
          </p:nvPr>
        </p:nvSpPr>
        <p:spPr>
          <a:xfrm>
            <a:off x="484554" y="1912371"/>
            <a:ext cx="3634154" cy="1896470"/>
          </a:xfrm>
        </p:spPr>
        <p:txBody>
          <a:bodyPr vert="horz" lIns="51435" tIns="25718" rIns="51435" bIns="25718" rtlCol="0" anchor="b">
            <a:noAutofit/>
          </a:bodyPr>
          <a:lstStyle/>
          <a:p>
            <a:r>
              <a:rPr lang="en-US" sz="3200" dirty="0">
                <a:solidFill>
                  <a:schemeClr val="tx1"/>
                </a:solidFill>
              </a:rPr>
              <a:t>Which of these has the least conflict points and potential for serious crashes?</a:t>
            </a:r>
            <a:br>
              <a:rPr lang="en-US" sz="3200" dirty="0">
                <a:solidFill>
                  <a:schemeClr val="tx1"/>
                </a:solidFill>
              </a:rPr>
            </a:br>
            <a:endParaRPr lang="en-US" sz="3200" dirty="0">
              <a:solidFill>
                <a:schemeClr val="tx1"/>
              </a:solidFill>
            </a:endParaRPr>
          </a:p>
        </p:txBody>
      </p:sp>
      <p:sp>
        <p:nvSpPr>
          <p:cNvPr id="7" name="Text Placeholder 3">
            <a:extLst>
              <a:ext uri="{FF2B5EF4-FFF2-40B4-BE49-F238E27FC236}">
                <a16:creationId xmlns:a16="http://schemas.microsoft.com/office/drawing/2014/main" id="{C558B108-6B89-94A7-BBBB-2C24FD04AF63}"/>
              </a:ext>
            </a:extLst>
          </p:cNvPr>
          <p:cNvSpPr txBox="1">
            <a:spLocks/>
          </p:cNvSpPr>
          <p:nvPr>
            <p:custDataLst>
              <p:tags r:id="rId1"/>
            </p:custDataLst>
          </p:nvPr>
        </p:nvSpPr>
        <p:spPr>
          <a:xfrm>
            <a:off x="4071815" y="1403616"/>
            <a:ext cx="4725023" cy="1636570"/>
          </a:xfrm>
          <a:prstGeom prst="rect">
            <a:avLst/>
          </a:prstGeom>
        </p:spPr>
        <p:txBody>
          <a:bodyPr>
            <a:normAutofit/>
          </a:bodyPr>
          <a:lstStyle>
            <a:lvl1pPr marL="228600" indent="-228600" algn="l" defTabSz="914400" rtl="0" eaLnBrk="1" latinLnBrk="0" hangingPunct="1">
              <a:lnSpc>
                <a:spcPct val="90000"/>
              </a:lnSpc>
              <a:spcBef>
                <a:spcPts val="1000"/>
              </a:spcBef>
              <a:buClr>
                <a:srgbClr val="03684A"/>
              </a:buClr>
              <a:buFont typeface="Wingdings" panose="05000000000000000000"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3684A"/>
              </a:buClr>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3684A"/>
              </a:buClr>
              <a:buFont typeface="Calibri" panose="020F050202020403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3684A"/>
              </a:buClr>
              <a:buFont typeface="Calibri" panose="020F050202020403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3684A"/>
              </a:buClr>
              <a:buFont typeface="Calibri" panose="020F050202020403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385763">
              <a:spcBef>
                <a:spcPts val="600"/>
              </a:spcBef>
              <a:spcAft>
                <a:spcPts val="600"/>
              </a:spcAft>
              <a:buFont typeface="+mj-lt"/>
              <a:buAutoNum type="alphaLcParenR"/>
            </a:pPr>
            <a:r>
              <a:rPr lang="en-US" sz="2800" dirty="0"/>
              <a:t>A signalized intersection</a:t>
            </a:r>
          </a:p>
          <a:p>
            <a:pPr lvl="1" indent="-385763">
              <a:spcBef>
                <a:spcPts val="600"/>
              </a:spcBef>
              <a:spcAft>
                <a:spcPts val="600"/>
              </a:spcAft>
              <a:buFont typeface="+mj-lt"/>
              <a:buAutoNum type="alphaLcParenR"/>
            </a:pPr>
            <a:r>
              <a:rPr lang="en-US" sz="2800" dirty="0"/>
              <a:t>A modern roundabout</a:t>
            </a:r>
          </a:p>
          <a:p>
            <a:pPr lvl="1" indent="-385763">
              <a:spcBef>
                <a:spcPts val="600"/>
              </a:spcBef>
              <a:spcAft>
                <a:spcPts val="600"/>
              </a:spcAft>
              <a:buFont typeface="+mj-lt"/>
              <a:buAutoNum type="alphaLcParenR"/>
            </a:pPr>
            <a:r>
              <a:rPr lang="en-US" sz="2800" dirty="0"/>
              <a:t>A full median opening</a:t>
            </a:r>
          </a:p>
        </p:txBody>
      </p:sp>
      <p:sp>
        <p:nvSpPr>
          <p:cNvPr id="6" name="TextBox 5">
            <a:extLst>
              <a:ext uri="{FF2B5EF4-FFF2-40B4-BE49-F238E27FC236}">
                <a16:creationId xmlns:a16="http://schemas.microsoft.com/office/drawing/2014/main" id="{A332D125-0DE0-D026-A63A-833D5B358EFA}"/>
              </a:ext>
            </a:extLst>
          </p:cNvPr>
          <p:cNvSpPr txBox="1"/>
          <p:nvPr/>
        </p:nvSpPr>
        <p:spPr>
          <a:xfrm>
            <a:off x="4423507" y="1965970"/>
            <a:ext cx="4017107" cy="457200"/>
          </a:xfrm>
          <a:prstGeom prst="rect">
            <a:avLst/>
          </a:prstGeom>
          <a:solidFill>
            <a:srgbClr val="FFFF00">
              <a:alpha val="30000"/>
            </a:srgbClr>
          </a:solid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B69E0A5C-E43A-E419-84CC-7AFC776C2A0E}"/>
              </a:ext>
            </a:extLst>
          </p:cNvPr>
          <p:cNvSpPr>
            <a:spLocks noGrp="1"/>
          </p:cNvSpPr>
          <p:nvPr>
            <p:ph type="sldNum" sz="quarter" idx="12"/>
          </p:nvPr>
        </p:nvSpPr>
        <p:spPr/>
        <p:txBody>
          <a:bodyPr/>
          <a:lstStyle/>
          <a:p>
            <a:fld id="{0F5EC011-0DA0-DB45-996E-85C7F379AB45}" type="slidenum">
              <a:rPr lang="en-US" smtClean="0"/>
              <a:t>17</a:t>
            </a:fld>
            <a:endParaRPr lang="en-US"/>
          </a:p>
        </p:txBody>
      </p:sp>
    </p:spTree>
    <p:extLst>
      <p:ext uri="{BB962C8B-B14F-4D97-AF65-F5344CB8AC3E}">
        <p14:creationId xmlns:p14="http://schemas.microsoft.com/office/powerpoint/2010/main" val="311385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122"/>
          <p:cNvSpPr>
            <a:spLocks noGrp="1" noChangeArrowheads="1"/>
          </p:cNvSpPr>
          <p:nvPr>
            <p:ph type="title"/>
          </p:nvPr>
        </p:nvSpPr>
        <p:spPr/>
        <p:txBody>
          <a:bodyPr/>
          <a:lstStyle/>
          <a:p>
            <a:pPr eaLnBrk="1" hangingPunct="1"/>
            <a:r>
              <a:rPr lang="en-US" dirty="0"/>
              <a:t>Signals and Travel Time</a:t>
            </a:r>
          </a:p>
        </p:txBody>
      </p:sp>
      <p:graphicFrame>
        <p:nvGraphicFramePr>
          <p:cNvPr id="863235" name="Group 5123"/>
          <p:cNvGraphicFramePr>
            <a:graphicFrameLocks noGrp="1"/>
          </p:cNvGraphicFramePr>
          <p:nvPr>
            <p:ph idx="1"/>
            <p:extLst>
              <p:ext uri="{D42A27DB-BD31-4B8C-83A1-F6EECF244321}">
                <p14:modId xmlns:p14="http://schemas.microsoft.com/office/powerpoint/2010/main" val="3549492063"/>
              </p:ext>
            </p:extLst>
          </p:nvPr>
        </p:nvGraphicFramePr>
        <p:xfrm>
          <a:off x="628651" y="1268016"/>
          <a:ext cx="7886699" cy="3086100"/>
        </p:xfrm>
        <a:graphic>
          <a:graphicData uri="http://schemas.openxmlformats.org/drawingml/2006/table">
            <a:tbl>
              <a:tblPr>
                <a:tableStyleId>{16D9F66E-5EB9-4882-86FB-DCBF35E3C3E4}</a:tableStyleId>
              </a:tblPr>
              <a:tblGrid>
                <a:gridCol w="2415944">
                  <a:extLst>
                    <a:ext uri="{9D8B030D-6E8A-4147-A177-3AD203B41FA5}">
                      <a16:colId xmlns:a16="http://schemas.microsoft.com/office/drawing/2014/main" val="20000"/>
                    </a:ext>
                  </a:extLst>
                </a:gridCol>
                <a:gridCol w="5470755">
                  <a:extLst>
                    <a:ext uri="{9D8B030D-6E8A-4147-A177-3AD203B41FA5}">
                      <a16:colId xmlns:a16="http://schemas.microsoft.com/office/drawing/2014/main" val="20001"/>
                    </a:ext>
                  </a:extLst>
                </a:gridCol>
              </a:tblGrid>
              <a:tr h="1028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u="none" strike="noStrike" cap="none" normalizeH="0" baseline="0" dirty="0">
                          <a:ln>
                            <a:noFill/>
                          </a:ln>
                          <a:effectLst/>
                        </a:rPr>
                        <a:t>Signals per mile</a:t>
                      </a:r>
                      <a:endParaRPr kumimoji="0" lang="en-US" sz="2100" b="0" i="0" u="none" strike="noStrike" cap="none" normalizeH="0" baseline="0" dirty="0">
                        <a:ln>
                          <a:noFill/>
                        </a:ln>
                        <a:solidFill>
                          <a:srgbClr val="FFFFDD"/>
                        </a:solidFill>
                        <a:effectLst/>
                        <a:latin typeface="Arial" charset="0"/>
                      </a:endParaRPr>
                    </a:p>
                  </a:txBody>
                  <a:tcPr marL="110341" marR="110341" marT="34290" marB="3429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u="none" strike="noStrike" cap="none" normalizeH="0" baseline="0" dirty="0">
                          <a:ln>
                            <a:noFill/>
                          </a:ln>
                          <a:effectLst/>
                        </a:rPr>
                        <a:t>Increase in travel time compared to two signals per mile</a:t>
                      </a:r>
                      <a:endParaRPr kumimoji="0" lang="en-US" sz="2100" b="0" i="0" u="none" strike="noStrike" cap="none" normalizeH="0" baseline="0" dirty="0">
                        <a:ln>
                          <a:noFill/>
                        </a:ln>
                        <a:solidFill>
                          <a:srgbClr val="FFFFDD"/>
                        </a:solidFill>
                        <a:effectLst/>
                        <a:latin typeface="Arial" charset="0"/>
                      </a:endParaRPr>
                    </a:p>
                  </a:txBody>
                  <a:tcPr marL="110341" marR="110341" marT="34290" marB="34290" anchor="ctr" horzOverflow="overflow"/>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3</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9%</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a:ln>
                            <a:noFill/>
                          </a:ln>
                          <a:effectLst/>
                        </a:rPr>
                        <a:t>4</a:t>
                      </a:r>
                      <a:endParaRPr kumimoji="0" lang="en-US" sz="1800" b="0" i="0" u="none" strike="noStrike" cap="none" normalizeH="0" baseline="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a:ln>
                            <a:noFill/>
                          </a:ln>
                          <a:effectLst/>
                        </a:rPr>
                        <a:t>16%</a:t>
                      </a:r>
                      <a:endParaRPr kumimoji="0" lang="en-US" sz="1800" b="0" i="0" u="none" strike="noStrike" cap="none" normalizeH="0" baseline="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2"/>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a:ln>
                            <a:noFill/>
                          </a:ln>
                          <a:effectLst/>
                        </a:rPr>
                        <a:t>5</a:t>
                      </a:r>
                      <a:endParaRPr kumimoji="0" lang="en-US" sz="1800" b="0" i="0" u="none" strike="noStrike" cap="none" normalizeH="0" baseline="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a:ln>
                            <a:noFill/>
                          </a:ln>
                          <a:effectLst/>
                        </a:rPr>
                        <a:t>23%</a:t>
                      </a:r>
                      <a:endParaRPr kumimoji="0" lang="en-US" sz="1800" b="0" i="0" u="none" strike="noStrike" cap="none" normalizeH="0" baseline="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3"/>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a:ln>
                            <a:noFill/>
                          </a:ln>
                          <a:effectLst/>
                        </a:rPr>
                        <a:t>6</a:t>
                      </a:r>
                      <a:endParaRPr kumimoji="0" lang="en-US" sz="1800" b="0" i="0" u="none" strike="noStrike" cap="none" normalizeH="0" baseline="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a:ln>
                            <a:noFill/>
                          </a:ln>
                          <a:effectLst/>
                        </a:rPr>
                        <a:t>29%</a:t>
                      </a:r>
                      <a:endParaRPr kumimoji="0" lang="en-US" sz="1800" b="0" i="0" u="none" strike="noStrike" cap="none" normalizeH="0" baseline="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a:ln>
                            <a:noFill/>
                          </a:ln>
                          <a:effectLst/>
                        </a:rPr>
                        <a:t>7</a:t>
                      </a:r>
                      <a:endParaRPr kumimoji="0" lang="en-US" sz="1800" b="0" i="0" u="none" strike="noStrike" cap="none" normalizeH="0" baseline="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34%</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5"/>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a:ln>
                            <a:noFill/>
                          </a:ln>
                          <a:effectLst/>
                        </a:rPr>
                        <a:t>8</a:t>
                      </a:r>
                      <a:endParaRPr kumimoji="0" lang="en-US" sz="1800" b="0" i="0" u="none" strike="noStrike" cap="none" normalizeH="0" baseline="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39%</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6"/>
                  </a:ext>
                </a:extLst>
              </a:tr>
            </a:tbl>
          </a:graphicData>
        </a:graphic>
      </p:graphicFrame>
      <p:sp>
        <p:nvSpPr>
          <p:cNvPr id="36893" name="Text Box 5151"/>
          <p:cNvSpPr txBox="1">
            <a:spLocks noChangeArrowheads="1"/>
          </p:cNvSpPr>
          <p:nvPr/>
        </p:nvSpPr>
        <p:spPr bwMode="auto">
          <a:xfrm>
            <a:off x="2027279" y="4615740"/>
            <a:ext cx="50894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ctr" defTabSz="342900" eaLnBrk="1" fontAlgn="base" hangingPunct="1">
              <a:spcBef>
                <a:spcPct val="0"/>
              </a:spcBef>
              <a:spcAft>
                <a:spcPct val="0"/>
              </a:spcAft>
            </a:pPr>
            <a:r>
              <a:rPr lang="en-US" sz="1000" dirty="0">
                <a:solidFill>
                  <a:prstClr val="black"/>
                </a:solidFill>
                <a:latin typeface="+mn-lt"/>
              </a:rPr>
              <a:t>Source: NCHRP Report 420: Impacts of Access Management Techniques, 1999</a:t>
            </a:r>
          </a:p>
        </p:txBody>
      </p:sp>
      <p:sp>
        <p:nvSpPr>
          <p:cNvPr id="2" name="Slide Number Placeholder 1">
            <a:extLst>
              <a:ext uri="{FF2B5EF4-FFF2-40B4-BE49-F238E27FC236}">
                <a16:creationId xmlns:a16="http://schemas.microsoft.com/office/drawing/2014/main" id="{1B387014-D6BE-D694-FD82-84002BBC0692}"/>
              </a:ext>
            </a:extLst>
          </p:cNvPr>
          <p:cNvSpPr>
            <a:spLocks noGrp="1"/>
          </p:cNvSpPr>
          <p:nvPr>
            <p:ph type="sldNum" sz="quarter" idx="12"/>
          </p:nvPr>
        </p:nvSpPr>
        <p:spPr/>
        <p:txBody>
          <a:bodyPr/>
          <a:lstStyle/>
          <a:p>
            <a:fld id="{0F5EC011-0DA0-DB45-996E-85C7F379AB45}" type="slidenum">
              <a:rPr lang="en-US" smtClean="0"/>
              <a:t>18</a:t>
            </a:fld>
            <a:endParaRPr lang="en-US"/>
          </a:p>
        </p:txBody>
      </p:sp>
    </p:spTree>
    <p:extLst>
      <p:ext uri="{BB962C8B-B14F-4D97-AF65-F5344CB8AC3E}">
        <p14:creationId xmlns:p14="http://schemas.microsoft.com/office/powerpoint/2010/main" val="3745461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122"/>
          <p:cNvSpPr>
            <a:spLocks noGrp="1" noChangeArrowheads="1"/>
          </p:cNvSpPr>
          <p:nvPr>
            <p:ph type="title"/>
          </p:nvPr>
        </p:nvSpPr>
        <p:spPr/>
        <p:txBody>
          <a:bodyPr/>
          <a:lstStyle/>
          <a:p>
            <a:r>
              <a:rPr lang="en-US" dirty="0"/>
              <a:t>Access Points and Delay</a:t>
            </a:r>
          </a:p>
        </p:txBody>
      </p:sp>
      <p:graphicFrame>
        <p:nvGraphicFramePr>
          <p:cNvPr id="863235" name="Group 5123"/>
          <p:cNvGraphicFramePr>
            <a:graphicFrameLocks noGrp="1"/>
          </p:cNvGraphicFramePr>
          <p:nvPr>
            <p:ph idx="1"/>
            <p:extLst>
              <p:ext uri="{D42A27DB-BD31-4B8C-83A1-F6EECF244321}">
                <p14:modId xmlns:p14="http://schemas.microsoft.com/office/powerpoint/2010/main" val="882120899"/>
              </p:ext>
            </p:extLst>
          </p:nvPr>
        </p:nvGraphicFramePr>
        <p:xfrm>
          <a:off x="628650" y="1370013"/>
          <a:ext cx="7886699" cy="2776538"/>
        </p:xfrm>
        <a:graphic>
          <a:graphicData uri="http://schemas.openxmlformats.org/drawingml/2006/table">
            <a:tbl>
              <a:tblPr>
                <a:tableStyleId>{16D9F66E-5EB9-4882-86FB-DCBF35E3C3E4}</a:tableStyleId>
              </a:tblPr>
              <a:tblGrid>
                <a:gridCol w="2415945">
                  <a:extLst>
                    <a:ext uri="{9D8B030D-6E8A-4147-A177-3AD203B41FA5}">
                      <a16:colId xmlns:a16="http://schemas.microsoft.com/office/drawing/2014/main" val="20000"/>
                    </a:ext>
                  </a:extLst>
                </a:gridCol>
                <a:gridCol w="5470754">
                  <a:extLst>
                    <a:ext uri="{9D8B030D-6E8A-4147-A177-3AD203B41FA5}">
                      <a16:colId xmlns:a16="http://schemas.microsoft.com/office/drawing/2014/main" val="20001"/>
                    </a:ext>
                  </a:extLst>
                </a:gridCol>
              </a:tblGrid>
              <a:tr h="1028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u="none" strike="noStrike" cap="none" normalizeH="0" baseline="0" dirty="0">
                          <a:ln>
                            <a:noFill/>
                          </a:ln>
                          <a:effectLst/>
                        </a:rPr>
                        <a:t>Access points per mile</a:t>
                      </a:r>
                      <a:endParaRPr kumimoji="0" lang="en-US" sz="2100" b="0" i="0" u="none" strike="noStrike" cap="none" normalizeH="0" baseline="0" dirty="0">
                        <a:ln>
                          <a:noFill/>
                        </a:ln>
                        <a:solidFill>
                          <a:srgbClr val="FFFFDD"/>
                        </a:solidFill>
                        <a:effectLst/>
                        <a:latin typeface="Arial" charset="0"/>
                      </a:endParaRPr>
                    </a:p>
                  </a:txBody>
                  <a:tcPr marL="110341" marR="110341" marT="34290" marB="3429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u="none" strike="noStrike" cap="none" normalizeH="0" baseline="0" dirty="0">
                          <a:ln>
                            <a:noFill/>
                          </a:ln>
                          <a:effectLst/>
                        </a:rPr>
                        <a:t>Reduction in free-flow speed (mph)</a:t>
                      </a:r>
                      <a:endParaRPr kumimoji="0" lang="en-US" sz="2100" b="0" i="0" u="none" strike="noStrike" cap="none" normalizeH="0" baseline="0" dirty="0">
                        <a:ln>
                          <a:noFill/>
                        </a:ln>
                        <a:solidFill>
                          <a:srgbClr val="FFFFDD"/>
                        </a:solidFill>
                        <a:effectLst/>
                        <a:latin typeface="Arial" charset="0"/>
                      </a:endParaRPr>
                    </a:p>
                  </a:txBody>
                  <a:tcPr marL="110341" marR="110341" marT="34290" marB="34290" anchor="ctr" horzOverflow="overflow"/>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0</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0.0</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10</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2.5</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2"/>
                  </a:ext>
                </a:extLst>
              </a:tr>
              <a:tr h="376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20</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5.0</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3"/>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30</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7.5</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sng" strike="noStrike" cap="none" normalizeH="0" baseline="0" dirty="0">
                          <a:ln>
                            <a:noFill/>
                          </a:ln>
                          <a:effectLst/>
                        </a:rPr>
                        <a:t>&gt;</a:t>
                      </a:r>
                      <a:r>
                        <a:rPr kumimoji="0" lang="en-US" sz="1800" u="none" strike="noStrike" cap="none" normalizeH="0" baseline="0" dirty="0">
                          <a:ln>
                            <a:noFill/>
                          </a:ln>
                          <a:effectLst/>
                        </a:rPr>
                        <a:t>40</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10.0</a:t>
                      </a:r>
                      <a:endParaRPr kumimoji="0" lang="en-US" sz="1800" b="0" i="0" u="none" strike="noStrike" cap="none" normalizeH="0" baseline="0" dirty="0">
                        <a:ln>
                          <a:noFill/>
                        </a:ln>
                        <a:solidFill>
                          <a:schemeClr val="tx1"/>
                        </a:solidFill>
                        <a:effectLst/>
                        <a:latin typeface="Arial" charset="0"/>
                      </a:endParaRPr>
                    </a:p>
                  </a:txBody>
                  <a:tcPr marL="110341" marR="110341" marT="34290" marB="34290" horzOverflow="overflow"/>
                </a:tc>
                <a:extLst>
                  <a:ext uri="{0D108BD9-81ED-4DB2-BD59-A6C34878D82A}">
                    <a16:rowId xmlns:a16="http://schemas.microsoft.com/office/drawing/2014/main" val="10005"/>
                  </a:ext>
                </a:extLst>
              </a:tr>
            </a:tbl>
          </a:graphicData>
        </a:graphic>
      </p:graphicFrame>
      <p:sp>
        <p:nvSpPr>
          <p:cNvPr id="36893" name="Text Box 5151"/>
          <p:cNvSpPr txBox="1">
            <a:spLocks noChangeArrowheads="1"/>
          </p:cNvSpPr>
          <p:nvPr/>
        </p:nvSpPr>
        <p:spPr bwMode="auto">
          <a:xfrm>
            <a:off x="3327908" y="4487191"/>
            <a:ext cx="24881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0"/>
              </a:spcAft>
            </a:pPr>
            <a:r>
              <a:rPr lang="en-US" sz="1000" dirty="0">
                <a:solidFill>
                  <a:prstClr val="black"/>
                </a:solidFill>
                <a:latin typeface="+mn-lt"/>
              </a:rPr>
              <a:t>Source: Highway Capacity Manual, 2010</a:t>
            </a:r>
          </a:p>
        </p:txBody>
      </p:sp>
      <p:sp>
        <p:nvSpPr>
          <p:cNvPr id="2" name="Slide Number Placeholder 1">
            <a:extLst>
              <a:ext uri="{FF2B5EF4-FFF2-40B4-BE49-F238E27FC236}">
                <a16:creationId xmlns:a16="http://schemas.microsoft.com/office/drawing/2014/main" id="{6ED8B237-C2DC-034C-FCF6-4DEC8B863E2C}"/>
              </a:ext>
            </a:extLst>
          </p:cNvPr>
          <p:cNvSpPr>
            <a:spLocks noGrp="1"/>
          </p:cNvSpPr>
          <p:nvPr>
            <p:ph type="sldNum" sz="quarter" idx="12"/>
          </p:nvPr>
        </p:nvSpPr>
        <p:spPr/>
        <p:txBody>
          <a:bodyPr/>
          <a:lstStyle/>
          <a:p>
            <a:fld id="{0F5EC011-0DA0-DB45-996E-85C7F379AB45}" type="slidenum">
              <a:rPr lang="en-US" smtClean="0"/>
              <a:t>19</a:t>
            </a:fld>
            <a:endParaRPr lang="en-US"/>
          </a:p>
        </p:txBody>
      </p:sp>
    </p:spTree>
    <p:extLst>
      <p:ext uri="{BB962C8B-B14F-4D97-AF65-F5344CB8AC3E}">
        <p14:creationId xmlns:p14="http://schemas.microsoft.com/office/powerpoint/2010/main" val="13064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a:xfrm>
            <a:off x="628650" y="273844"/>
            <a:ext cx="7886700" cy="994172"/>
          </a:xfrm>
        </p:spPr>
        <p:txBody>
          <a:bodyPr/>
          <a:lstStyle/>
          <a:p>
            <a:r>
              <a:rPr lang="en-US" dirty="0"/>
              <a:t>Learning Objectives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628650" y="1369219"/>
            <a:ext cx="7886700" cy="3263504"/>
          </a:xfrm>
        </p:spPr>
        <p:txBody>
          <a:bodyPr/>
          <a:lstStyle/>
          <a:p>
            <a:r>
              <a:rPr lang="en-US" dirty="0"/>
              <a:t>Explain the benefits of access management to transportation systems, urban form, and the economy.</a:t>
            </a:r>
          </a:p>
          <a:p>
            <a:r>
              <a:rPr lang="en-US" dirty="0"/>
              <a:t>Describe how equity, sustainability, and resilience are impacted when access is not properly managed.</a:t>
            </a:r>
          </a:p>
          <a:p>
            <a:r>
              <a:rPr lang="en-US" dirty="0"/>
              <a:t>Apply basic methods to evaluate the impacts of access changes.</a:t>
            </a:r>
          </a:p>
        </p:txBody>
      </p:sp>
      <p:sp>
        <p:nvSpPr>
          <p:cNvPr id="6" name="Slide Number Placeholder 5">
            <a:extLst>
              <a:ext uri="{FF2B5EF4-FFF2-40B4-BE49-F238E27FC236}">
                <a16:creationId xmlns:a16="http://schemas.microsoft.com/office/drawing/2014/main" id="{3BCC4D3F-EE7B-2A4E-CD8E-BC6F0E55E296}"/>
              </a:ext>
            </a:extLst>
          </p:cNvPr>
          <p:cNvSpPr>
            <a:spLocks noGrp="1"/>
          </p:cNvSpPr>
          <p:nvPr>
            <p:ph type="sldNum" sz="quarter" idx="12"/>
          </p:nvPr>
        </p:nvSpPr>
        <p:spPr/>
        <p:txBody>
          <a:bodyPr/>
          <a:lstStyle/>
          <a:p>
            <a:fld id="{0F5EC011-0DA0-DB45-996E-85C7F379AB45}" type="slidenum">
              <a:rPr lang="en-US" smtClean="0"/>
              <a:t>2</a:t>
            </a:fld>
            <a:endParaRPr lang="en-US"/>
          </a:p>
        </p:txBody>
      </p:sp>
    </p:spTree>
    <p:extLst>
      <p:ext uri="{BB962C8B-B14F-4D97-AF65-F5344CB8AC3E}">
        <p14:creationId xmlns:p14="http://schemas.microsoft.com/office/powerpoint/2010/main" val="318393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28650" y="273844"/>
            <a:ext cx="7886700" cy="994172"/>
          </a:xfrm>
        </p:spPr>
        <p:txBody>
          <a:bodyPr/>
          <a:lstStyle/>
          <a:p>
            <a:r>
              <a:rPr lang="en-US" dirty="0"/>
              <a:t>Quality of Service Benefits</a:t>
            </a:r>
          </a:p>
        </p:txBody>
      </p:sp>
      <p:sp>
        <p:nvSpPr>
          <p:cNvPr id="2" name="Slide Number Placeholder 1">
            <a:extLst>
              <a:ext uri="{FF2B5EF4-FFF2-40B4-BE49-F238E27FC236}">
                <a16:creationId xmlns:a16="http://schemas.microsoft.com/office/drawing/2014/main" id="{A605EFC8-FEE5-8789-16FE-AAF1E73EC674}"/>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20</a:t>
            </a:fld>
            <a:endParaRPr lang="en-US"/>
          </a:p>
        </p:txBody>
      </p:sp>
      <p:pic>
        <p:nvPicPr>
          <p:cNvPr id="38915" name="Picture 3" descr="Fig 9-02 four lane vs six lane with signal spac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3458" y="1157488"/>
            <a:ext cx="4527593" cy="322649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1925083" y="4623435"/>
            <a:ext cx="55615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defTabSz="465138" eaLnBrk="0" hangingPunct="0">
              <a:defRPr>
                <a:solidFill>
                  <a:schemeClr val="bg1"/>
                </a:solidFill>
                <a:latin typeface="Arial" charset="0"/>
              </a:defRPr>
            </a:lvl1pPr>
            <a:lvl2pPr marL="742950" indent="-285750" defTabSz="465138" eaLnBrk="0" hangingPunct="0">
              <a:defRPr>
                <a:solidFill>
                  <a:schemeClr val="bg1"/>
                </a:solidFill>
                <a:latin typeface="Arial" charset="0"/>
              </a:defRPr>
            </a:lvl2pPr>
            <a:lvl3pPr marL="1143000" indent="-228600" defTabSz="465138" eaLnBrk="0" hangingPunct="0">
              <a:defRPr>
                <a:solidFill>
                  <a:schemeClr val="bg1"/>
                </a:solidFill>
                <a:latin typeface="Arial" charset="0"/>
              </a:defRPr>
            </a:lvl3pPr>
            <a:lvl4pPr marL="1600200" indent="-228600" defTabSz="465138" eaLnBrk="0" hangingPunct="0">
              <a:defRPr>
                <a:solidFill>
                  <a:schemeClr val="bg1"/>
                </a:solidFill>
                <a:latin typeface="Arial" charset="0"/>
              </a:defRPr>
            </a:lvl4pPr>
            <a:lvl5pPr marL="2057400" indent="-228600" defTabSz="465138" eaLnBrk="0" hangingPunct="0">
              <a:defRPr>
                <a:solidFill>
                  <a:schemeClr val="bg1"/>
                </a:solidFill>
                <a:latin typeface="Arial" charset="0"/>
              </a:defRPr>
            </a:lvl5pPr>
            <a:lvl6pPr marL="2514600" indent="-228600" defTabSz="465138" eaLnBrk="0" fontAlgn="base" hangingPunct="0">
              <a:spcBef>
                <a:spcPct val="0"/>
              </a:spcBef>
              <a:spcAft>
                <a:spcPct val="0"/>
              </a:spcAft>
              <a:defRPr>
                <a:solidFill>
                  <a:schemeClr val="bg1"/>
                </a:solidFill>
                <a:latin typeface="Arial" charset="0"/>
              </a:defRPr>
            </a:lvl6pPr>
            <a:lvl7pPr marL="2971800" indent="-228600" defTabSz="465138" eaLnBrk="0" fontAlgn="base" hangingPunct="0">
              <a:spcBef>
                <a:spcPct val="0"/>
              </a:spcBef>
              <a:spcAft>
                <a:spcPct val="0"/>
              </a:spcAft>
              <a:defRPr>
                <a:solidFill>
                  <a:schemeClr val="bg1"/>
                </a:solidFill>
                <a:latin typeface="Arial" charset="0"/>
              </a:defRPr>
            </a:lvl7pPr>
            <a:lvl8pPr marL="3429000" indent="-228600" defTabSz="465138" eaLnBrk="0" fontAlgn="base" hangingPunct="0">
              <a:spcBef>
                <a:spcPct val="0"/>
              </a:spcBef>
              <a:spcAft>
                <a:spcPct val="0"/>
              </a:spcAft>
              <a:defRPr>
                <a:solidFill>
                  <a:schemeClr val="bg1"/>
                </a:solidFill>
                <a:latin typeface="Arial" charset="0"/>
              </a:defRPr>
            </a:lvl8pPr>
            <a:lvl9pPr marL="3886200" indent="-228600" defTabSz="465138" eaLnBrk="0" fontAlgn="base" hangingPunct="0">
              <a:spcBef>
                <a:spcPct val="0"/>
              </a:spcBef>
              <a:spcAft>
                <a:spcPct val="0"/>
              </a:spcAft>
              <a:defRPr>
                <a:solidFill>
                  <a:schemeClr val="bg1"/>
                </a:solidFill>
                <a:latin typeface="Arial" charset="0"/>
              </a:defRPr>
            </a:lvl9pPr>
          </a:lstStyle>
          <a:p>
            <a:pPr algn="ctr" eaLnBrk="1" fontAlgn="base" hangingPunct="1">
              <a:spcBef>
                <a:spcPct val="50000"/>
              </a:spcBef>
              <a:spcAft>
                <a:spcPct val="35000"/>
              </a:spcAft>
              <a:buClr>
                <a:srgbClr val="FFFFFF"/>
              </a:buClr>
            </a:pPr>
            <a:r>
              <a:rPr lang="en-US" sz="1000" dirty="0">
                <a:solidFill>
                  <a:prstClr val="black"/>
                </a:solidFill>
                <a:latin typeface="+mn-lt"/>
              </a:rPr>
              <a:t>Source: Access Management Manual, 2014</a:t>
            </a:r>
            <a:endParaRPr lang="en-US" sz="1000" b="1" dirty="0">
              <a:solidFill>
                <a:srgbClr val="000000"/>
              </a:solidFill>
            </a:endParaRPr>
          </a:p>
        </p:txBody>
      </p:sp>
    </p:spTree>
    <p:extLst>
      <p:ext uri="{BB962C8B-B14F-4D97-AF65-F5344CB8AC3E}">
        <p14:creationId xmlns:p14="http://schemas.microsoft.com/office/powerpoint/2010/main" val="24214394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Market Area Effects of Not Managing Access</a:t>
            </a:r>
          </a:p>
        </p:txBody>
      </p:sp>
      <p:sp>
        <p:nvSpPr>
          <p:cNvPr id="39939" name="Rectangle 3"/>
          <p:cNvSpPr>
            <a:spLocks noChangeArrowheads="1"/>
          </p:cNvSpPr>
          <p:nvPr/>
        </p:nvSpPr>
        <p:spPr bwMode="auto">
          <a:xfrm>
            <a:off x="2788444" y="1889523"/>
            <a:ext cx="1040606" cy="1603384"/>
          </a:xfrm>
          <a:prstGeom prst="rect">
            <a:avLst/>
          </a:prstGeom>
          <a:solidFill>
            <a:srgbClr val="28846C"/>
          </a:solidFill>
          <a:ln w="0">
            <a:solidFill>
              <a:srgbClr val="00B34B"/>
            </a:solidFill>
            <a:miter lim="800000"/>
            <a:headEnd/>
            <a:tailEnd/>
          </a:ln>
        </p:spPr>
        <p:txBody>
          <a:bodyPr/>
          <a:lstStyle/>
          <a:p>
            <a:pPr defTabSz="342900" fontAlgn="base">
              <a:spcBef>
                <a:spcPct val="0"/>
              </a:spcBef>
              <a:spcAft>
                <a:spcPct val="0"/>
              </a:spcAft>
            </a:pPr>
            <a:endParaRPr lang="en-US" sz="1013">
              <a:solidFill>
                <a:srgbClr val="FFFFFF"/>
              </a:solidFill>
            </a:endParaRPr>
          </a:p>
        </p:txBody>
      </p:sp>
      <p:sp>
        <p:nvSpPr>
          <p:cNvPr id="39940" name="Rectangle 4"/>
          <p:cNvSpPr>
            <a:spLocks noChangeArrowheads="1"/>
          </p:cNvSpPr>
          <p:nvPr/>
        </p:nvSpPr>
        <p:spPr bwMode="auto">
          <a:xfrm>
            <a:off x="1714500" y="1889521"/>
            <a:ext cx="996554" cy="1594247"/>
          </a:xfrm>
          <a:prstGeom prst="rect">
            <a:avLst/>
          </a:prstGeom>
          <a:solidFill>
            <a:srgbClr val="28846C"/>
          </a:solidFill>
          <a:ln w="0">
            <a:solidFill>
              <a:srgbClr val="00B34B"/>
            </a:solidFill>
            <a:miter lim="800000"/>
            <a:headEnd/>
            <a:tailEnd/>
          </a:ln>
        </p:spPr>
        <p:txBody>
          <a:bodyPr/>
          <a:lstStyle/>
          <a:p>
            <a:pPr defTabSz="342900" fontAlgn="base">
              <a:spcBef>
                <a:spcPct val="0"/>
              </a:spcBef>
              <a:spcAft>
                <a:spcPct val="0"/>
              </a:spcAft>
            </a:pPr>
            <a:endParaRPr lang="en-US" sz="1013">
              <a:solidFill>
                <a:srgbClr val="FFFFFF"/>
              </a:solidFill>
            </a:endParaRPr>
          </a:p>
        </p:txBody>
      </p:sp>
      <p:sp>
        <p:nvSpPr>
          <p:cNvPr id="39941" name="Rectangle 5"/>
          <p:cNvSpPr>
            <a:spLocks noChangeArrowheads="1"/>
          </p:cNvSpPr>
          <p:nvPr/>
        </p:nvSpPr>
        <p:spPr bwMode="auto">
          <a:xfrm>
            <a:off x="1714500" y="1341835"/>
            <a:ext cx="996554" cy="569119"/>
          </a:xfrm>
          <a:prstGeom prst="rect">
            <a:avLst/>
          </a:prstGeom>
          <a:solidFill>
            <a:srgbClr val="D3D3D3"/>
          </a:solidFill>
          <a:ln w="0">
            <a:solidFill>
              <a:srgbClr val="808080"/>
            </a:solidFill>
            <a:miter lim="800000"/>
            <a:headEnd/>
            <a:tailEnd/>
          </a:ln>
        </p:spPr>
        <p:txBody>
          <a:bodyPr/>
          <a:lstStyle/>
          <a:p>
            <a:pPr defTabSz="342900" fontAlgn="base">
              <a:spcBef>
                <a:spcPct val="0"/>
              </a:spcBef>
              <a:spcAft>
                <a:spcPct val="0"/>
              </a:spcAft>
            </a:pPr>
            <a:endParaRPr lang="en-US" sz="1013">
              <a:solidFill>
                <a:srgbClr val="FFFFFF"/>
              </a:solidFill>
            </a:endParaRPr>
          </a:p>
        </p:txBody>
      </p:sp>
      <p:sp>
        <p:nvSpPr>
          <p:cNvPr id="39942" name="Rectangle 6"/>
          <p:cNvSpPr>
            <a:spLocks noChangeArrowheads="1"/>
          </p:cNvSpPr>
          <p:nvPr/>
        </p:nvSpPr>
        <p:spPr bwMode="auto">
          <a:xfrm>
            <a:off x="2788444" y="1341835"/>
            <a:ext cx="1040606" cy="567928"/>
          </a:xfrm>
          <a:prstGeom prst="rect">
            <a:avLst/>
          </a:prstGeom>
          <a:solidFill>
            <a:srgbClr val="D3D3D3"/>
          </a:solidFill>
          <a:ln w="0">
            <a:solidFill>
              <a:srgbClr val="808080"/>
            </a:solidFill>
            <a:miter lim="800000"/>
            <a:headEnd/>
            <a:tailEnd/>
          </a:ln>
        </p:spPr>
        <p:txBody>
          <a:bodyPr/>
          <a:lstStyle/>
          <a:p>
            <a:pPr defTabSz="342900" fontAlgn="base">
              <a:spcBef>
                <a:spcPct val="0"/>
              </a:spcBef>
              <a:spcAft>
                <a:spcPct val="0"/>
              </a:spcAft>
            </a:pPr>
            <a:endParaRPr lang="en-US" sz="1013">
              <a:solidFill>
                <a:srgbClr val="FFFFFF"/>
              </a:solidFill>
            </a:endParaRPr>
          </a:p>
        </p:txBody>
      </p:sp>
      <p:sp>
        <p:nvSpPr>
          <p:cNvPr id="882695" name="Freeform 7"/>
          <p:cNvSpPr>
            <a:spLocks/>
          </p:cNvSpPr>
          <p:nvPr/>
        </p:nvSpPr>
        <p:spPr bwMode="auto">
          <a:xfrm>
            <a:off x="2994422" y="1193007"/>
            <a:ext cx="4385072" cy="3659981"/>
          </a:xfrm>
          <a:custGeom>
            <a:avLst/>
            <a:gdLst>
              <a:gd name="T0" fmla="*/ 2147483647 w 3683"/>
              <a:gd name="T1" fmla="*/ 2147483647 h 3074"/>
              <a:gd name="T2" fmla="*/ 2147483647 w 3683"/>
              <a:gd name="T3" fmla="*/ 2147483647 h 3074"/>
              <a:gd name="T4" fmla="*/ 2147483647 w 3683"/>
              <a:gd name="T5" fmla="*/ 2147483647 h 3074"/>
              <a:gd name="T6" fmla="*/ 2147483647 w 3683"/>
              <a:gd name="T7" fmla="*/ 2147483647 h 3074"/>
              <a:gd name="T8" fmla="*/ 2147483647 w 3683"/>
              <a:gd name="T9" fmla="*/ 2147483647 h 3074"/>
              <a:gd name="T10" fmla="*/ 2147483647 w 3683"/>
              <a:gd name="T11" fmla="*/ 2147483647 h 3074"/>
              <a:gd name="T12" fmla="*/ 2147483647 w 3683"/>
              <a:gd name="T13" fmla="*/ 2147483647 h 3074"/>
              <a:gd name="T14" fmla="*/ 2147483647 w 3683"/>
              <a:gd name="T15" fmla="*/ 2147483647 h 3074"/>
              <a:gd name="T16" fmla="*/ 2147483647 w 3683"/>
              <a:gd name="T17" fmla="*/ 2147483647 h 3074"/>
              <a:gd name="T18" fmla="*/ 2147483647 w 3683"/>
              <a:gd name="T19" fmla="*/ 2147483647 h 3074"/>
              <a:gd name="T20" fmla="*/ 2147483647 w 3683"/>
              <a:gd name="T21" fmla="*/ 2147483647 h 3074"/>
              <a:gd name="T22" fmla="*/ 2147483647 w 3683"/>
              <a:gd name="T23" fmla="*/ 2147483647 h 3074"/>
              <a:gd name="T24" fmla="*/ 2147483647 w 3683"/>
              <a:gd name="T25" fmla="*/ 2147483647 h 3074"/>
              <a:gd name="T26" fmla="*/ 2147483647 w 3683"/>
              <a:gd name="T27" fmla="*/ 2147483647 h 3074"/>
              <a:gd name="T28" fmla="*/ 2147483647 w 3683"/>
              <a:gd name="T29" fmla="*/ 2147483647 h 3074"/>
              <a:gd name="T30" fmla="*/ 2147483647 w 3683"/>
              <a:gd name="T31" fmla="*/ 2147483647 h 3074"/>
              <a:gd name="T32" fmla="*/ 2147483647 w 3683"/>
              <a:gd name="T33" fmla="*/ 2147483647 h 3074"/>
              <a:gd name="T34" fmla="*/ 2147483647 w 3683"/>
              <a:gd name="T35" fmla="*/ 2147483647 h 3074"/>
              <a:gd name="T36" fmla="*/ 2147483647 w 3683"/>
              <a:gd name="T37" fmla="*/ 2147483647 h 3074"/>
              <a:gd name="T38" fmla="*/ 2147483647 w 3683"/>
              <a:gd name="T39" fmla="*/ 2147483647 h 3074"/>
              <a:gd name="T40" fmla="*/ 2147483647 w 3683"/>
              <a:gd name="T41" fmla="*/ 2147483647 h 3074"/>
              <a:gd name="T42" fmla="*/ 2147483647 w 3683"/>
              <a:gd name="T43" fmla="*/ 2147483647 h 3074"/>
              <a:gd name="T44" fmla="*/ 2147483647 w 3683"/>
              <a:gd name="T45" fmla="*/ 2147483647 h 3074"/>
              <a:gd name="T46" fmla="*/ 2147483647 w 3683"/>
              <a:gd name="T47" fmla="*/ 2147483647 h 3074"/>
              <a:gd name="T48" fmla="*/ 2147483647 w 3683"/>
              <a:gd name="T49" fmla="*/ 2147483647 h 3074"/>
              <a:gd name="T50" fmla="*/ 2147483647 w 3683"/>
              <a:gd name="T51" fmla="*/ 2147483647 h 3074"/>
              <a:gd name="T52" fmla="*/ 2147483647 w 3683"/>
              <a:gd name="T53" fmla="*/ 2147483647 h 3074"/>
              <a:gd name="T54" fmla="*/ 2147483647 w 3683"/>
              <a:gd name="T55" fmla="*/ 2147483647 h 3074"/>
              <a:gd name="T56" fmla="*/ 2147483647 w 3683"/>
              <a:gd name="T57" fmla="*/ 2147483647 h 3074"/>
              <a:gd name="T58" fmla="*/ 2147483647 w 3683"/>
              <a:gd name="T59" fmla="*/ 2147483647 h 3074"/>
              <a:gd name="T60" fmla="*/ 2147483647 w 3683"/>
              <a:gd name="T61" fmla="*/ 2147483647 h 3074"/>
              <a:gd name="T62" fmla="*/ 2147483647 w 3683"/>
              <a:gd name="T63" fmla="*/ 2147483647 h 3074"/>
              <a:gd name="T64" fmla="*/ 2147483647 w 3683"/>
              <a:gd name="T65" fmla="*/ 2147483647 h 3074"/>
              <a:gd name="T66" fmla="*/ 2147483647 w 3683"/>
              <a:gd name="T67" fmla="*/ 2147483647 h 3074"/>
              <a:gd name="T68" fmla="*/ 2147483647 w 3683"/>
              <a:gd name="T69" fmla="*/ 2147483647 h 3074"/>
              <a:gd name="T70" fmla="*/ 2147483647 w 3683"/>
              <a:gd name="T71" fmla="*/ 2147483647 h 3074"/>
              <a:gd name="T72" fmla="*/ 2147483647 w 3683"/>
              <a:gd name="T73" fmla="*/ 2147483647 h 3074"/>
              <a:gd name="T74" fmla="*/ 2147483647 w 3683"/>
              <a:gd name="T75" fmla="*/ 2147483647 h 3074"/>
              <a:gd name="T76" fmla="*/ 2147483647 w 3683"/>
              <a:gd name="T77" fmla="*/ 2147483647 h 3074"/>
              <a:gd name="T78" fmla="*/ 2147483647 w 3683"/>
              <a:gd name="T79" fmla="*/ 2147483647 h 3074"/>
              <a:gd name="T80" fmla="*/ 2147483647 w 3683"/>
              <a:gd name="T81" fmla="*/ 2147483647 h 3074"/>
              <a:gd name="T82" fmla="*/ 2147483647 w 3683"/>
              <a:gd name="T83" fmla="*/ 2147483647 h 3074"/>
              <a:gd name="T84" fmla="*/ 2147483647 w 3683"/>
              <a:gd name="T85" fmla="*/ 2147483647 h 3074"/>
              <a:gd name="T86" fmla="*/ 2147483647 w 3683"/>
              <a:gd name="T87" fmla="*/ 2147483647 h 3074"/>
              <a:gd name="T88" fmla="*/ 2147483647 w 3683"/>
              <a:gd name="T89" fmla="*/ 2147483647 h 3074"/>
              <a:gd name="T90" fmla="*/ 2147483647 w 3683"/>
              <a:gd name="T91" fmla="*/ 2147483647 h 3074"/>
              <a:gd name="T92" fmla="*/ 2147483647 w 3683"/>
              <a:gd name="T93" fmla="*/ 2147483647 h 3074"/>
              <a:gd name="T94" fmla="*/ 2147483647 w 3683"/>
              <a:gd name="T95" fmla="*/ 2147483647 h 3074"/>
              <a:gd name="T96" fmla="*/ 2147483647 w 3683"/>
              <a:gd name="T97" fmla="*/ 2147483647 h 3074"/>
              <a:gd name="T98" fmla="*/ 2147483647 w 3683"/>
              <a:gd name="T99" fmla="*/ 2147483647 h 3074"/>
              <a:gd name="T100" fmla="*/ 2147483647 w 3683"/>
              <a:gd name="T101" fmla="*/ 2147483647 h 3074"/>
              <a:gd name="T102" fmla="*/ 2147483647 w 3683"/>
              <a:gd name="T103" fmla="*/ 2147483647 h 3074"/>
              <a:gd name="T104" fmla="*/ 2147483647 w 3683"/>
              <a:gd name="T105" fmla="*/ 2147483647 h 3074"/>
              <a:gd name="T106" fmla="*/ 2147483647 w 3683"/>
              <a:gd name="T107" fmla="*/ 2147483647 h 3074"/>
              <a:gd name="T108" fmla="*/ 2147483647 w 3683"/>
              <a:gd name="T109" fmla="*/ 2147483647 h 3074"/>
              <a:gd name="T110" fmla="*/ 2147483647 w 3683"/>
              <a:gd name="T111" fmla="*/ 2147483647 h 3074"/>
              <a:gd name="T112" fmla="*/ 2147483647 w 3683"/>
              <a:gd name="T113" fmla="*/ 2147483647 h 3074"/>
              <a:gd name="T114" fmla="*/ 2147483647 w 3683"/>
              <a:gd name="T115" fmla="*/ 2147483647 h 3074"/>
              <a:gd name="T116" fmla="*/ 2147483647 w 3683"/>
              <a:gd name="T117" fmla="*/ 2147483647 h 3074"/>
              <a:gd name="T118" fmla="*/ 2147483647 w 3683"/>
              <a:gd name="T119" fmla="*/ 2147483647 h 3074"/>
              <a:gd name="T120" fmla="*/ 2147483647 w 3683"/>
              <a:gd name="T121" fmla="*/ 2147483647 h 3074"/>
              <a:gd name="T122" fmla="*/ 2147483647 w 3683"/>
              <a:gd name="T123" fmla="*/ 2147483647 h 3074"/>
              <a:gd name="T124" fmla="*/ 2147483647 w 3683"/>
              <a:gd name="T125" fmla="*/ 2147483647 h 30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83"/>
              <a:gd name="T190" fmla="*/ 0 h 3074"/>
              <a:gd name="T191" fmla="*/ 3683 w 3683"/>
              <a:gd name="T192" fmla="*/ 3074 h 30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83" h="3074">
                <a:moveTo>
                  <a:pt x="991" y="1392"/>
                </a:moveTo>
                <a:lnTo>
                  <a:pt x="983" y="1382"/>
                </a:lnTo>
                <a:lnTo>
                  <a:pt x="978" y="1375"/>
                </a:lnTo>
                <a:lnTo>
                  <a:pt x="970" y="1365"/>
                </a:lnTo>
                <a:lnTo>
                  <a:pt x="964" y="1357"/>
                </a:lnTo>
                <a:lnTo>
                  <a:pt x="956" y="1348"/>
                </a:lnTo>
                <a:lnTo>
                  <a:pt x="945" y="1332"/>
                </a:lnTo>
                <a:lnTo>
                  <a:pt x="933" y="1317"/>
                </a:lnTo>
                <a:lnTo>
                  <a:pt x="922" y="1302"/>
                </a:lnTo>
                <a:lnTo>
                  <a:pt x="910" y="1286"/>
                </a:lnTo>
                <a:lnTo>
                  <a:pt x="907" y="1279"/>
                </a:lnTo>
                <a:lnTo>
                  <a:pt x="901" y="1271"/>
                </a:lnTo>
                <a:lnTo>
                  <a:pt x="897" y="1265"/>
                </a:lnTo>
                <a:lnTo>
                  <a:pt x="893" y="1257"/>
                </a:lnTo>
                <a:lnTo>
                  <a:pt x="889" y="1252"/>
                </a:lnTo>
                <a:lnTo>
                  <a:pt x="885" y="1244"/>
                </a:lnTo>
                <a:lnTo>
                  <a:pt x="878" y="1232"/>
                </a:lnTo>
                <a:lnTo>
                  <a:pt x="874" y="1225"/>
                </a:lnTo>
                <a:lnTo>
                  <a:pt x="870" y="1219"/>
                </a:lnTo>
                <a:lnTo>
                  <a:pt x="868" y="1213"/>
                </a:lnTo>
                <a:lnTo>
                  <a:pt x="864" y="1208"/>
                </a:lnTo>
                <a:lnTo>
                  <a:pt x="860" y="1196"/>
                </a:lnTo>
                <a:lnTo>
                  <a:pt x="857" y="1190"/>
                </a:lnTo>
                <a:lnTo>
                  <a:pt x="855" y="1186"/>
                </a:lnTo>
                <a:lnTo>
                  <a:pt x="851" y="1175"/>
                </a:lnTo>
                <a:lnTo>
                  <a:pt x="849" y="1171"/>
                </a:lnTo>
                <a:lnTo>
                  <a:pt x="849" y="1165"/>
                </a:lnTo>
                <a:lnTo>
                  <a:pt x="847" y="1161"/>
                </a:lnTo>
                <a:lnTo>
                  <a:pt x="845" y="1156"/>
                </a:lnTo>
                <a:lnTo>
                  <a:pt x="845" y="1148"/>
                </a:lnTo>
                <a:lnTo>
                  <a:pt x="843" y="1144"/>
                </a:lnTo>
                <a:lnTo>
                  <a:pt x="843" y="1125"/>
                </a:lnTo>
                <a:lnTo>
                  <a:pt x="845" y="1121"/>
                </a:lnTo>
                <a:lnTo>
                  <a:pt x="845" y="1117"/>
                </a:lnTo>
                <a:lnTo>
                  <a:pt x="847" y="1115"/>
                </a:lnTo>
                <a:lnTo>
                  <a:pt x="847" y="1110"/>
                </a:lnTo>
                <a:lnTo>
                  <a:pt x="851" y="1106"/>
                </a:lnTo>
                <a:lnTo>
                  <a:pt x="853" y="1104"/>
                </a:lnTo>
                <a:lnTo>
                  <a:pt x="857" y="1102"/>
                </a:lnTo>
                <a:lnTo>
                  <a:pt x="859" y="1102"/>
                </a:lnTo>
                <a:lnTo>
                  <a:pt x="862" y="1100"/>
                </a:lnTo>
                <a:lnTo>
                  <a:pt x="874" y="1100"/>
                </a:lnTo>
                <a:lnTo>
                  <a:pt x="878" y="1102"/>
                </a:lnTo>
                <a:lnTo>
                  <a:pt x="887" y="1102"/>
                </a:lnTo>
                <a:lnTo>
                  <a:pt x="891" y="1104"/>
                </a:lnTo>
                <a:lnTo>
                  <a:pt x="897" y="1104"/>
                </a:lnTo>
                <a:lnTo>
                  <a:pt x="903" y="1106"/>
                </a:lnTo>
                <a:lnTo>
                  <a:pt x="907" y="1108"/>
                </a:lnTo>
                <a:lnTo>
                  <a:pt x="918" y="1111"/>
                </a:lnTo>
                <a:lnTo>
                  <a:pt x="924" y="1111"/>
                </a:lnTo>
                <a:lnTo>
                  <a:pt x="931" y="1113"/>
                </a:lnTo>
                <a:lnTo>
                  <a:pt x="943" y="1117"/>
                </a:lnTo>
                <a:lnTo>
                  <a:pt x="949" y="1119"/>
                </a:lnTo>
                <a:lnTo>
                  <a:pt x="956" y="1121"/>
                </a:lnTo>
                <a:lnTo>
                  <a:pt x="962" y="1123"/>
                </a:lnTo>
                <a:lnTo>
                  <a:pt x="970" y="1125"/>
                </a:lnTo>
                <a:lnTo>
                  <a:pt x="976" y="1125"/>
                </a:lnTo>
                <a:lnTo>
                  <a:pt x="983" y="1127"/>
                </a:lnTo>
                <a:lnTo>
                  <a:pt x="989" y="1129"/>
                </a:lnTo>
                <a:lnTo>
                  <a:pt x="997" y="1129"/>
                </a:lnTo>
                <a:lnTo>
                  <a:pt x="1003" y="1131"/>
                </a:lnTo>
                <a:lnTo>
                  <a:pt x="1016" y="1131"/>
                </a:lnTo>
                <a:lnTo>
                  <a:pt x="1024" y="1133"/>
                </a:lnTo>
                <a:lnTo>
                  <a:pt x="1029" y="1133"/>
                </a:lnTo>
                <a:lnTo>
                  <a:pt x="1037" y="1131"/>
                </a:lnTo>
                <a:lnTo>
                  <a:pt x="1049" y="1131"/>
                </a:lnTo>
                <a:lnTo>
                  <a:pt x="1056" y="1129"/>
                </a:lnTo>
                <a:lnTo>
                  <a:pt x="1068" y="1125"/>
                </a:lnTo>
                <a:lnTo>
                  <a:pt x="1075" y="1123"/>
                </a:lnTo>
                <a:lnTo>
                  <a:pt x="1081" y="1121"/>
                </a:lnTo>
                <a:lnTo>
                  <a:pt x="1087" y="1117"/>
                </a:lnTo>
                <a:lnTo>
                  <a:pt x="1093" y="1115"/>
                </a:lnTo>
                <a:lnTo>
                  <a:pt x="1097" y="1113"/>
                </a:lnTo>
                <a:lnTo>
                  <a:pt x="1100" y="1108"/>
                </a:lnTo>
                <a:lnTo>
                  <a:pt x="1106" y="1104"/>
                </a:lnTo>
                <a:lnTo>
                  <a:pt x="1112" y="1098"/>
                </a:lnTo>
                <a:lnTo>
                  <a:pt x="1120" y="1094"/>
                </a:lnTo>
                <a:lnTo>
                  <a:pt x="1131" y="1083"/>
                </a:lnTo>
                <a:lnTo>
                  <a:pt x="1137" y="1075"/>
                </a:lnTo>
                <a:lnTo>
                  <a:pt x="1143" y="1069"/>
                </a:lnTo>
                <a:lnTo>
                  <a:pt x="1148" y="1062"/>
                </a:lnTo>
                <a:lnTo>
                  <a:pt x="1156" y="1056"/>
                </a:lnTo>
                <a:lnTo>
                  <a:pt x="1168" y="1040"/>
                </a:lnTo>
                <a:lnTo>
                  <a:pt x="1175" y="1033"/>
                </a:lnTo>
                <a:lnTo>
                  <a:pt x="1181" y="1025"/>
                </a:lnTo>
                <a:lnTo>
                  <a:pt x="1187" y="1015"/>
                </a:lnTo>
                <a:lnTo>
                  <a:pt x="1193" y="1008"/>
                </a:lnTo>
                <a:lnTo>
                  <a:pt x="1200" y="1000"/>
                </a:lnTo>
                <a:lnTo>
                  <a:pt x="1206" y="991"/>
                </a:lnTo>
                <a:lnTo>
                  <a:pt x="1214" y="983"/>
                </a:lnTo>
                <a:lnTo>
                  <a:pt x="1225" y="964"/>
                </a:lnTo>
                <a:lnTo>
                  <a:pt x="1231" y="954"/>
                </a:lnTo>
                <a:lnTo>
                  <a:pt x="1239" y="946"/>
                </a:lnTo>
                <a:lnTo>
                  <a:pt x="1250" y="927"/>
                </a:lnTo>
                <a:lnTo>
                  <a:pt x="1258" y="918"/>
                </a:lnTo>
                <a:lnTo>
                  <a:pt x="1269" y="898"/>
                </a:lnTo>
                <a:lnTo>
                  <a:pt x="1275" y="891"/>
                </a:lnTo>
                <a:lnTo>
                  <a:pt x="1287" y="871"/>
                </a:lnTo>
                <a:lnTo>
                  <a:pt x="1294" y="862"/>
                </a:lnTo>
                <a:lnTo>
                  <a:pt x="1300" y="852"/>
                </a:lnTo>
                <a:lnTo>
                  <a:pt x="1306" y="845"/>
                </a:lnTo>
                <a:lnTo>
                  <a:pt x="1312" y="835"/>
                </a:lnTo>
                <a:lnTo>
                  <a:pt x="1315" y="827"/>
                </a:lnTo>
                <a:lnTo>
                  <a:pt x="1321" y="818"/>
                </a:lnTo>
                <a:lnTo>
                  <a:pt x="1327" y="810"/>
                </a:lnTo>
                <a:lnTo>
                  <a:pt x="1333" y="800"/>
                </a:lnTo>
                <a:lnTo>
                  <a:pt x="1339" y="793"/>
                </a:lnTo>
                <a:lnTo>
                  <a:pt x="1342" y="785"/>
                </a:lnTo>
                <a:lnTo>
                  <a:pt x="1348" y="777"/>
                </a:lnTo>
                <a:lnTo>
                  <a:pt x="1352" y="770"/>
                </a:lnTo>
                <a:lnTo>
                  <a:pt x="1358" y="762"/>
                </a:lnTo>
                <a:lnTo>
                  <a:pt x="1362" y="756"/>
                </a:lnTo>
                <a:lnTo>
                  <a:pt x="1365" y="749"/>
                </a:lnTo>
                <a:lnTo>
                  <a:pt x="1369" y="747"/>
                </a:lnTo>
                <a:lnTo>
                  <a:pt x="1373" y="739"/>
                </a:lnTo>
                <a:lnTo>
                  <a:pt x="1381" y="727"/>
                </a:lnTo>
                <a:lnTo>
                  <a:pt x="1388" y="716"/>
                </a:lnTo>
                <a:lnTo>
                  <a:pt x="1396" y="704"/>
                </a:lnTo>
                <a:lnTo>
                  <a:pt x="1400" y="699"/>
                </a:lnTo>
                <a:lnTo>
                  <a:pt x="1402" y="693"/>
                </a:lnTo>
                <a:lnTo>
                  <a:pt x="1410" y="681"/>
                </a:lnTo>
                <a:lnTo>
                  <a:pt x="1411" y="678"/>
                </a:lnTo>
                <a:lnTo>
                  <a:pt x="1419" y="666"/>
                </a:lnTo>
                <a:lnTo>
                  <a:pt x="1421" y="662"/>
                </a:lnTo>
                <a:lnTo>
                  <a:pt x="1425" y="656"/>
                </a:lnTo>
                <a:lnTo>
                  <a:pt x="1427" y="653"/>
                </a:lnTo>
                <a:lnTo>
                  <a:pt x="1431" y="647"/>
                </a:lnTo>
                <a:lnTo>
                  <a:pt x="1433" y="643"/>
                </a:lnTo>
                <a:lnTo>
                  <a:pt x="1435" y="637"/>
                </a:lnTo>
                <a:lnTo>
                  <a:pt x="1438" y="633"/>
                </a:lnTo>
                <a:lnTo>
                  <a:pt x="1440" y="630"/>
                </a:lnTo>
                <a:lnTo>
                  <a:pt x="1442" y="624"/>
                </a:lnTo>
                <a:lnTo>
                  <a:pt x="1446" y="620"/>
                </a:lnTo>
                <a:lnTo>
                  <a:pt x="1448" y="614"/>
                </a:lnTo>
                <a:lnTo>
                  <a:pt x="1452" y="607"/>
                </a:lnTo>
                <a:lnTo>
                  <a:pt x="1454" y="603"/>
                </a:lnTo>
                <a:lnTo>
                  <a:pt x="1458" y="597"/>
                </a:lnTo>
                <a:lnTo>
                  <a:pt x="1461" y="589"/>
                </a:lnTo>
                <a:lnTo>
                  <a:pt x="1463" y="585"/>
                </a:lnTo>
                <a:lnTo>
                  <a:pt x="1465" y="580"/>
                </a:lnTo>
                <a:lnTo>
                  <a:pt x="1469" y="572"/>
                </a:lnTo>
                <a:lnTo>
                  <a:pt x="1471" y="568"/>
                </a:lnTo>
                <a:lnTo>
                  <a:pt x="1473" y="562"/>
                </a:lnTo>
                <a:lnTo>
                  <a:pt x="1477" y="555"/>
                </a:lnTo>
                <a:lnTo>
                  <a:pt x="1479" y="551"/>
                </a:lnTo>
                <a:lnTo>
                  <a:pt x="1481" y="545"/>
                </a:lnTo>
                <a:lnTo>
                  <a:pt x="1481" y="541"/>
                </a:lnTo>
                <a:lnTo>
                  <a:pt x="1483" y="537"/>
                </a:lnTo>
                <a:lnTo>
                  <a:pt x="1484" y="532"/>
                </a:lnTo>
                <a:lnTo>
                  <a:pt x="1488" y="524"/>
                </a:lnTo>
                <a:lnTo>
                  <a:pt x="1490" y="522"/>
                </a:lnTo>
                <a:lnTo>
                  <a:pt x="1490" y="516"/>
                </a:lnTo>
                <a:lnTo>
                  <a:pt x="1494" y="509"/>
                </a:lnTo>
                <a:lnTo>
                  <a:pt x="1494" y="503"/>
                </a:lnTo>
                <a:lnTo>
                  <a:pt x="1498" y="495"/>
                </a:lnTo>
                <a:lnTo>
                  <a:pt x="1498" y="487"/>
                </a:lnTo>
                <a:lnTo>
                  <a:pt x="1500" y="484"/>
                </a:lnTo>
                <a:lnTo>
                  <a:pt x="1500" y="478"/>
                </a:lnTo>
                <a:lnTo>
                  <a:pt x="1502" y="474"/>
                </a:lnTo>
                <a:lnTo>
                  <a:pt x="1502" y="459"/>
                </a:lnTo>
                <a:lnTo>
                  <a:pt x="1504" y="455"/>
                </a:lnTo>
                <a:lnTo>
                  <a:pt x="1504" y="428"/>
                </a:lnTo>
                <a:lnTo>
                  <a:pt x="1506" y="424"/>
                </a:lnTo>
                <a:lnTo>
                  <a:pt x="1506" y="401"/>
                </a:lnTo>
                <a:lnTo>
                  <a:pt x="1507" y="395"/>
                </a:lnTo>
                <a:lnTo>
                  <a:pt x="1507" y="384"/>
                </a:lnTo>
                <a:lnTo>
                  <a:pt x="1509" y="380"/>
                </a:lnTo>
                <a:lnTo>
                  <a:pt x="1509" y="374"/>
                </a:lnTo>
                <a:lnTo>
                  <a:pt x="1511" y="370"/>
                </a:lnTo>
                <a:lnTo>
                  <a:pt x="1511" y="367"/>
                </a:lnTo>
                <a:lnTo>
                  <a:pt x="1513" y="361"/>
                </a:lnTo>
                <a:lnTo>
                  <a:pt x="1513" y="357"/>
                </a:lnTo>
                <a:lnTo>
                  <a:pt x="1515" y="351"/>
                </a:lnTo>
                <a:lnTo>
                  <a:pt x="1517" y="347"/>
                </a:lnTo>
                <a:lnTo>
                  <a:pt x="1517" y="342"/>
                </a:lnTo>
                <a:lnTo>
                  <a:pt x="1519" y="336"/>
                </a:lnTo>
                <a:lnTo>
                  <a:pt x="1521" y="332"/>
                </a:lnTo>
                <a:lnTo>
                  <a:pt x="1523" y="326"/>
                </a:lnTo>
                <a:lnTo>
                  <a:pt x="1525" y="324"/>
                </a:lnTo>
                <a:lnTo>
                  <a:pt x="1529" y="313"/>
                </a:lnTo>
                <a:lnTo>
                  <a:pt x="1531" y="307"/>
                </a:lnTo>
                <a:lnTo>
                  <a:pt x="1532" y="299"/>
                </a:lnTo>
                <a:lnTo>
                  <a:pt x="1534" y="294"/>
                </a:lnTo>
                <a:lnTo>
                  <a:pt x="1538" y="288"/>
                </a:lnTo>
                <a:lnTo>
                  <a:pt x="1540" y="280"/>
                </a:lnTo>
                <a:lnTo>
                  <a:pt x="1544" y="272"/>
                </a:lnTo>
                <a:lnTo>
                  <a:pt x="1546" y="267"/>
                </a:lnTo>
                <a:lnTo>
                  <a:pt x="1550" y="259"/>
                </a:lnTo>
                <a:lnTo>
                  <a:pt x="1552" y="251"/>
                </a:lnTo>
                <a:lnTo>
                  <a:pt x="1555" y="244"/>
                </a:lnTo>
                <a:lnTo>
                  <a:pt x="1557" y="236"/>
                </a:lnTo>
                <a:lnTo>
                  <a:pt x="1561" y="230"/>
                </a:lnTo>
                <a:lnTo>
                  <a:pt x="1569" y="215"/>
                </a:lnTo>
                <a:lnTo>
                  <a:pt x="1571" y="205"/>
                </a:lnTo>
                <a:lnTo>
                  <a:pt x="1579" y="190"/>
                </a:lnTo>
                <a:lnTo>
                  <a:pt x="1586" y="174"/>
                </a:lnTo>
                <a:lnTo>
                  <a:pt x="1588" y="167"/>
                </a:lnTo>
                <a:lnTo>
                  <a:pt x="1596" y="151"/>
                </a:lnTo>
                <a:lnTo>
                  <a:pt x="1603" y="136"/>
                </a:lnTo>
                <a:lnTo>
                  <a:pt x="1607" y="128"/>
                </a:lnTo>
                <a:lnTo>
                  <a:pt x="1611" y="123"/>
                </a:lnTo>
                <a:lnTo>
                  <a:pt x="1619" y="107"/>
                </a:lnTo>
                <a:lnTo>
                  <a:pt x="1623" y="102"/>
                </a:lnTo>
                <a:lnTo>
                  <a:pt x="1627" y="94"/>
                </a:lnTo>
                <a:lnTo>
                  <a:pt x="1628" y="88"/>
                </a:lnTo>
                <a:lnTo>
                  <a:pt x="1632" y="80"/>
                </a:lnTo>
                <a:lnTo>
                  <a:pt x="1640" y="69"/>
                </a:lnTo>
                <a:lnTo>
                  <a:pt x="1648" y="57"/>
                </a:lnTo>
                <a:lnTo>
                  <a:pt x="1651" y="52"/>
                </a:lnTo>
                <a:lnTo>
                  <a:pt x="1653" y="48"/>
                </a:lnTo>
                <a:lnTo>
                  <a:pt x="1657" y="42"/>
                </a:lnTo>
                <a:lnTo>
                  <a:pt x="1665" y="34"/>
                </a:lnTo>
                <a:lnTo>
                  <a:pt x="1667" y="30"/>
                </a:lnTo>
                <a:lnTo>
                  <a:pt x="1675" y="23"/>
                </a:lnTo>
                <a:lnTo>
                  <a:pt x="1676" y="23"/>
                </a:lnTo>
                <a:lnTo>
                  <a:pt x="1678" y="19"/>
                </a:lnTo>
                <a:lnTo>
                  <a:pt x="1682" y="17"/>
                </a:lnTo>
                <a:lnTo>
                  <a:pt x="1684" y="15"/>
                </a:lnTo>
                <a:lnTo>
                  <a:pt x="1688" y="11"/>
                </a:lnTo>
                <a:lnTo>
                  <a:pt x="1690" y="9"/>
                </a:lnTo>
                <a:lnTo>
                  <a:pt x="1694" y="7"/>
                </a:lnTo>
                <a:lnTo>
                  <a:pt x="1696" y="7"/>
                </a:lnTo>
                <a:lnTo>
                  <a:pt x="1699" y="6"/>
                </a:lnTo>
                <a:lnTo>
                  <a:pt x="1701" y="4"/>
                </a:lnTo>
                <a:lnTo>
                  <a:pt x="1705" y="4"/>
                </a:lnTo>
                <a:lnTo>
                  <a:pt x="1707" y="2"/>
                </a:lnTo>
                <a:lnTo>
                  <a:pt x="1711" y="2"/>
                </a:lnTo>
                <a:lnTo>
                  <a:pt x="1713" y="0"/>
                </a:lnTo>
                <a:lnTo>
                  <a:pt x="1734" y="0"/>
                </a:lnTo>
                <a:lnTo>
                  <a:pt x="1738" y="2"/>
                </a:lnTo>
                <a:lnTo>
                  <a:pt x="1740" y="2"/>
                </a:lnTo>
                <a:lnTo>
                  <a:pt x="1742" y="4"/>
                </a:lnTo>
                <a:lnTo>
                  <a:pt x="1746" y="4"/>
                </a:lnTo>
                <a:lnTo>
                  <a:pt x="1747" y="6"/>
                </a:lnTo>
                <a:lnTo>
                  <a:pt x="1751" y="7"/>
                </a:lnTo>
                <a:lnTo>
                  <a:pt x="1753" y="9"/>
                </a:lnTo>
                <a:lnTo>
                  <a:pt x="1757" y="11"/>
                </a:lnTo>
                <a:lnTo>
                  <a:pt x="1761" y="15"/>
                </a:lnTo>
                <a:lnTo>
                  <a:pt x="1765" y="17"/>
                </a:lnTo>
                <a:lnTo>
                  <a:pt x="1767" y="21"/>
                </a:lnTo>
                <a:lnTo>
                  <a:pt x="1771" y="23"/>
                </a:lnTo>
                <a:lnTo>
                  <a:pt x="1772" y="25"/>
                </a:lnTo>
                <a:lnTo>
                  <a:pt x="1776" y="29"/>
                </a:lnTo>
                <a:lnTo>
                  <a:pt x="1778" y="30"/>
                </a:lnTo>
                <a:lnTo>
                  <a:pt x="1782" y="34"/>
                </a:lnTo>
                <a:lnTo>
                  <a:pt x="1784" y="38"/>
                </a:lnTo>
                <a:lnTo>
                  <a:pt x="1788" y="42"/>
                </a:lnTo>
                <a:lnTo>
                  <a:pt x="1790" y="46"/>
                </a:lnTo>
                <a:lnTo>
                  <a:pt x="1797" y="54"/>
                </a:lnTo>
                <a:lnTo>
                  <a:pt x="1799" y="57"/>
                </a:lnTo>
                <a:lnTo>
                  <a:pt x="1807" y="65"/>
                </a:lnTo>
                <a:lnTo>
                  <a:pt x="1811" y="73"/>
                </a:lnTo>
                <a:lnTo>
                  <a:pt x="1819" y="84"/>
                </a:lnTo>
                <a:lnTo>
                  <a:pt x="1820" y="90"/>
                </a:lnTo>
                <a:lnTo>
                  <a:pt x="1828" y="102"/>
                </a:lnTo>
                <a:lnTo>
                  <a:pt x="1832" y="109"/>
                </a:lnTo>
                <a:lnTo>
                  <a:pt x="1834" y="117"/>
                </a:lnTo>
                <a:lnTo>
                  <a:pt x="1842" y="132"/>
                </a:lnTo>
                <a:lnTo>
                  <a:pt x="1845" y="140"/>
                </a:lnTo>
                <a:lnTo>
                  <a:pt x="1847" y="148"/>
                </a:lnTo>
                <a:lnTo>
                  <a:pt x="1851" y="155"/>
                </a:lnTo>
                <a:lnTo>
                  <a:pt x="1855" y="165"/>
                </a:lnTo>
                <a:lnTo>
                  <a:pt x="1859" y="173"/>
                </a:lnTo>
                <a:lnTo>
                  <a:pt x="1867" y="192"/>
                </a:lnTo>
                <a:lnTo>
                  <a:pt x="1868" y="201"/>
                </a:lnTo>
                <a:lnTo>
                  <a:pt x="1872" y="211"/>
                </a:lnTo>
                <a:lnTo>
                  <a:pt x="1876" y="219"/>
                </a:lnTo>
                <a:lnTo>
                  <a:pt x="1884" y="238"/>
                </a:lnTo>
                <a:lnTo>
                  <a:pt x="1891" y="257"/>
                </a:lnTo>
                <a:lnTo>
                  <a:pt x="1895" y="267"/>
                </a:lnTo>
                <a:lnTo>
                  <a:pt x="1897" y="278"/>
                </a:lnTo>
                <a:lnTo>
                  <a:pt x="1901" y="288"/>
                </a:lnTo>
                <a:lnTo>
                  <a:pt x="1905" y="295"/>
                </a:lnTo>
                <a:lnTo>
                  <a:pt x="1913" y="315"/>
                </a:lnTo>
                <a:lnTo>
                  <a:pt x="1920" y="334"/>
                </a:lnTo>
                <a:lnTo>
                  <a:pt x="1924" y="343"/>
                </a:lnTo>
                <a:lnTo>
                  <a:pt x="1928" y="351"/>
                </a:lnTo>
                <a:lnTo>
                  <a:pt x="1932" y="361"/>
                </a:lnTo>
                <a:lnTo>
                  <a:pt x="1936" y="368"/>
                </a:lnTo>
                <a:lnTo>
                  <a:pt x="1939" y="378"/>
                </a:lnTo>
                <a:lnTo>
                  <a:pt x="1947" y="393"/>
                </a:lnTo>
                <a:lnTo>
                  <a:pt x="1955" y="409"/>
                </a:lnTo>
                <a:lnTo>
                  <a:pt x="1959" y="416"/>
                </a:lnTo>
                <a:lnTo>
                  <a:pt x="1963" y="422"/>
                </a:lnTo>
                <a:lnTo>
                  <a:pt x="1966" y="430"/>
                </a:lnTo>
                <a:lnTo>
                  <a:pt x="1974" y="441"/>
                </a:lnTo>
                <a:lnTo>
                  <a:pt x="1982" y="449"/>
                </a:lnTo>
                <a:lnTo>
                  <a:pt x="1989" y="461"/>
                </a:lnTo>
                <a:lnTo>
                  <a:pt x="1993" y="464"/>
                </a:lnTo>
                <a:lnTo>
                  <a:pt x="1997" y="470"/>
                </a:lnTo>
                <a:lnTo>
                  <a:pt x="2001" y="474"/>
                </a:lnTo>
                <a:lnTo>
                  <a:pt x="2007" y="478"/>
                </a:lnTo>
                <a:lnTo>
                  <a:pt x="2011" y="484"/>
                </a:lnTo>
                <a:lnTo>
                  <a:pt x="2018" y="491"/>
                </a:lnTo>
                <a:lnTo>
                  <a:pt x="2022" y="495"/>
                </a:lnTo>
                <a:lnTo>
                  <a:pt x="2028" y="499"/>
                </a:lnTo>
                <a:lnTo>
                  <a:pt x="2036" y="507"/>
                </a:lnTo>
                <a:lnTo>
                  <a:pt x="2041" y="511"/>
                </a:lnTo>
                <a:lnTo>
                  <a:pt x="2045" y="514"/>
                </a:lnTo>
                <a:lnTo>
                  <a:pt x="2049" y="516"/>
                </a:lnTo>
                <a:lnTo>
                  <a:pt x="2055" y="520"/>
                </a:lnTo>
                <a:lnTo>
                  <a:pt x="2059" y="524"/>
                </a:lnTo>
                <a:lnTo>
                  <a:pt x="2062" y="526"/>
                </a:lnTo>
                <a:lnTo>
                  <a:pt x="2066" y="530"/>
                </a:lnTo>
                <a:lnTo>
                  <a:pt x="2072" y="532"/>
                </a:lnTo>
                <a:lnTo>
                  <a:pt x="2076" y="535"/>
                </a:lnTo>
                <a:lnTo>
                  <a:pt x="2082" y="537"/>
                </a:lnTo>
                <a:lnTo>
                  <a:pt x="2089" y="541"/>
                </a:lnTo>
                <a:lnTo>
                  <a:pt x="2095" y="545"/>
                </a:lnTo>
                <a:lnTo>
                  <a:pt x="2103" y="549"/>
                </a:lnTo>
                <a:lnTo>
                  <a:pt x="2108" y="551"/>
                </a:lnTo>
                <a:lnTo>
                  <a:pt x="2116" y="555"/>
                </a:lnTo>
                <a:lnTo>
                  <a:pt x="2120" y="557"/>
                </a:lnTo>
                <a:lnTo>
                  <a:pt x="2126" y="559"/>
                </a:lnTo>
                <a:lnTo>
                  <a:pt x="2130" y="559"/>
                </a:lnTo>
                <a:lnTo>
                  <a:pt x="2133" y="560"/>
                </a:lnTo>
                <a:lnTo>
                  <a:pt x="2139" y="562"/>
                </a:lnTo>
                <a:lnTo>
                  <a:pt x="2143" y="564"/>
                </a:lnTo>
                <a:lnTo>
                  <a:pt x="2147" y="564"/>
                </a:lnTo>
                <a:lnTo>
                  <a:pt x="2151" y="566"/>
                </a:lnTo>
                <a:lnTo>
                  <a:pt x="2156" y="568"/>
                </a:lnTo>
                <a:lnTo>
                  <a:pt x="2160" y="568"/>
                </a:lnTo>
                <a:lnTo>
                  <a:pt x="2164" y="570"/>
                </a:lnTo>
                <a:lnTo>
                  <a:pt x="2168" y="570"/>
                </a:lnTo>
                <a:lnTo>
                  <a:pt x="2172" y="572"/>
                </a:lnTo>
                <a:lnTo>
                  <a:pt x="2176" y="572"/>
                </a:lnTo>
                <a:lnTo>
                  <a:pt x="2180" y="574"/>
                </a:lnTo>
                <a:lnTo>
                  <a:pt x="2210" y="574"/>
                </a:lnTo>
                <a:lnTo>
                  <a:pt x="2216" y="572"/>
                </a:lnTo>
                <a:lnTo>
                  <a:pt x="2220" y="572"/>
                </a:lnTo>
                <a:lnTo>
                  <a:pt x="2224" y="570"/>
                </a:lnTo>
                <a:lnTo>
                  <a:pt x="2228" y="570"/>
                </a:lnTo>
                <a:lnTo>
                  <a:pt x="2235" y="566"/>
                </a:lnTo>
                <a:lnTo>
                  <a:pt x="2239" y="564"/>
                </a:lnTo>
                <a:lnTo>
                  <a:pt x="2243" y="564"/>
                </a:lnTo>
                <a:lnTo>
                  <a:pt x="2249" y="562"/>
                </a:lnTo>
                <a:lnTo>
                  <a:pt x="2256" y="559"/>
                </a:lnTo>
                <a:lnTo>
                  <a:pt x="2264" y="555"/>
                </a:lnTo>
                <a:lnTo>
                  <a:pt x="2272" y="551"/>
                </a:lnTo>
                <a:lnTo>
                  <a:pt x="2279" y="547"/>
                </a:lnTo>
                <a:lnTo>
                  <a:pt x="2287" y="543"/>
                </a:lnTo>
                <a:lnTo>
                  <a:pt x="2295" y="539"/>
                </a:lnTo>
                <a:lnTo>
                  <a:pt x="2302" y="535"/>
                </a:lnTo>
                <a:lnTo>
                  <a:pt x="2310" y="532"/>
                </a:lnTo>
                <a:lnTo>
                  <a:pt x="2312" y="530"/>
                </a:lnTo>
                <a:lnTo>
                  <a:pt x="2316" y="530"/>
                </a:lnTo>
                <a:lnTo>
                  <a:pt x="2324" y="526"/>
                </a:lnTo>
                <a:lnTo>
                  <a:pt x="2327" y="526"/>
                </a:lnTo>
                <a:lnTo>
                  <a:pt x="2329" y="524"/>
                </a:lnTo>
                <a:lnTo>
                  <a:pt x="2333" y="524"/>
                </a:lnTo>
                <a:lnTo>
                  <a:pt x="2337" y="522"/>
                </a:lnTo>
                <a:lnTo>
                  <a:pt x="2343" y="522"/>
                </a:lnTo>
                <a:lnTo>
                  <a:pt x="2347" y="520"/>
                </a:lnTo>
                <a:lnTo>
                  <a:pt x="2352" y="520"/>
                </a:lnTo>
                <a:lnTo>
                  <a:pt x="2354" y="522"/>
                </a:lnTo>
                <a:lnTo>
                  <a:pt x="2370" y="522"/>
                </a:lnTo>
                <a:lnTo>
                  <a:pt x="2373" y="524"/>
                </a:lnTo>
                <a:lnTo>
                  <a:pt x="2387" y="524"/>
                </a:lnTo>
                <a:lnTo>
                  <a:pt x="2389" y="526"/>
                </a:lnTo>
                <a:lnTo>
                  <a:pt x="2395" y="526"/>
                </a:lnTo>
                <a:lnTo>
                  <a:pt x="2396" y="528"/>
                </a:lnTo>
                <a:lnTo>
                  <a:pt x="2400" y="528"/>
                </a:lnTo>
                <a:lnTo>
                  <a:pt x="2404" y="530"/>
                </a:lnTo>
                <a:lnTo>
                  <a:pt x="2406" y="530"/>
                </a:lnTo>
                <a:lnTo>
                  <a:pt x="2408" y="532"/>
                </a:lnTo>
                <a:lnTo>
                  <a:pt x="2410" y="532"/>
                </a:lnTo>
                <a:lnTo>
                  <a:pt x="2412" y="534"/>
                </a:lnTo>
                <a:lnTo>
                  <a:pt x="2414" y="534"/>
                </a:lnTo>
                <a:lnTo>
                  <a:pt x="2418" y="537"/>
                </a:lnTo>
                <a:lnTo>
                  <a:pt x="2421" y="541"/>
                </a:lnTo>
                <a:lnTo>
                  <a:pt x="2425" y="545"/>
                </a:lnTo>
                <a:lnTo>
                  <a:pt x="2429" y="549"/>
                </a:lnTo>
                <a:lnTo>
                  <a:pt x="2431" y="551"/>
                </a:lnTo>
                <a:lnTo>
                  <a:pt x="2433" y="555"/>
                </a:lnTo>
                <a:lnTo>
                  <a:pt x="2433" y="557"/>
                </a:lnTo>
                <a:lnTo>
                  <a:pt x="2435" y="560"/>
                </a:lnTo>
                <a:lnTo>
                  <a:pt x="2437" y="562"/>
                </a:lnTo>
                <a:lnTo>
                  <a:pt x="2439" y="566"/>
                </a:lnTo>
                <a:lnTo>
                  <a:pt x="2439" y="570"/>
                </a:lnTo>
                <a:lnTo>
                  <a:pt x="2441" y="574"/>
                </a:lnTo>
                <a:lnTo>
                  <a:pt x="2441" y="578"/>
                </a:lnTo>
                <a:lnTo>
                  <a:pt x="2443" y="582"/>
                </a:lnTo>
                <a:lnTo>
                  <a:pt x="2443" y="585"/>
                </a:lnTo>
                <a:lnTo>
                  <a:pt x="2444" y="589"/>
                </a:lnTo>
                <a:lnTo>
                  <a:pt x="2444" y="599"/>
                </a:lnTo>
                <a:lnTo>
                  <a:pt x="2446" y="603"/>
                </a:lnTo>
                <a:lnTo>
                  <a:pt x="2446" y="639"/>
                </a:lnTo>
                <a:lnTo>
                  <a:pt x="2444" y="647"/>
                </a:lnTo>
                <a:lnTo>
                  <a:pt x="2444" y="664"/>
                </a:lnTo>
                <a:lnTo>
                  <a:pt x="2443" y="672"/>
                </a:lnTo>
                <a:lnTo>
                  <a:pt x="2443" y="679"/>
                </a:lnTo>
                <a:lnTo>
                  <a:pt x="2439" y="699"/>
                </a:lnTo>
                <a:lnTo>
                  <a:pt x="2439" y="708"/>
                </a:lnTo>
                <a:lnTo>
                  <a:pt x="2435" y="727"/>
                </a:lnTo>
                <a:lnTo>
                  <a:pt x="2435" y="737"/>
                </a:lnTo>
                <a:lnTo>
                  <a:pt x="2431" y="756"/>
                </a:lnTo>
                <a:lnTo>
                  <a:pt x="2429" y="768"/>
                </a:lnTo>
                <a:lnTo>
                  <a:pt x="2425" y="787"/>
                </a:lnTo>
                <a:lnTo>
                  <a:pt x="2425" y="797"/>
                </a:lnTo>
                <a:lnTo>
                  <a:pt x="2423" y="808"/>
                </a:lnTo>
                <a:lnTo>
                  <a:pt x="2420" y="827"/>
                </a:lnTo>
                <a:lnTo>
                  <a:pt x="2418" y="839"/>
                </a:lnTo>
                <a:lnTo>
                  <a:pt x="2416" y="848"/>
                </a:lnTo>
                <a:lnTo>
                  <a:pt x="2416" y="858"/>
                </a:lnTo>
                <a:lnTo>
                  <a:pt x="2412" y="877"/>
                </a:lnTo>
                <a:lnTo>
                  <a:pt x="2412" y="887"/>
                </a:lnTo>
                <a:lnTo>
                  <a:pt x="2408" y="906"/>
                </a:lnTo>
                <a:lnTo>
                  <a:pt x="2408" y="914"/>
                </a:lnTo>
                <a:lnTo>
                  <a:pt x="2406" y="923"/>
                </a:lnTo>
                <a:lnTo>
                  <a:pt x="2406" y="931"/>
                </a:lnTo>
                <a:lnTo>
                  <a:pt x="2404" y="939"/>
                </a:lnTo>
                <a:lnTo>
                  <a:pt x="2404" y="992"/>
                </a:lnTo>
                <a:lnTo>
                  <a:pt x="2406" y="996"/>
                </a:lnTo>
                <a:lnTo>
                  <a:pt x="2406" y="1004"/>
                </a:lnTo>
                <a:lnTo>
                  <a:pt x="2408" y="1010"/>
                </a:lnTo>
                <a:lnTo>
                  <a:pt x="2408" y="1014"/>
                </a:lnTo>
                <a:lnTo>
                  <a:pt x="2410" y="1017"/>
                </a:lnTo>
                <a:lnTo>
                  <a:pt x="2410" y="1021"/>
                </a:lnTo>
                <a:lnTo>
                  <a:pt x="2412" y="1025"/>
                </a:lnTo>
                <a:lnTo>
                  <a:pt x="2412" y="1029"/>
                </a:lnTo>
                <a:lnTo>
                  <a:pt x="2414" y="1033"/>
                </a:lnTo>
                <a:lnTo>
                  <a:pt x="2414" y="1037"/>
                </a:lnTo>
                <a:lnTo>
                  <a:pt x="2416" y="1040"/>
                </a:lnTo>
                <a:lnTo>
                  <a:pt x="2418" y="1042"/>
                </a:lnTo>
                <a:lnTo>
                  <a:pt x="2418" y="1046"/>
                </a:lnTo>
                <a:lnTo>
                  <a:pt x="2420" y="1048"/>
                </a:lnTo>
                <a:lnTo>
                  <a:pt x="2421" y="1052"/>
                </a:lnTo>
                <a:lnTo>
                  <a:pt x="2421" y="1054"/>
                </a:lnTo>
                <a:lnTo>
                  <a:pt x="2425" y="1058"/>
                </a:lnTo>
                <a:lnTo>
                  <a:pt x="2429" y="1062"/>
                </a:lnTo>
                <a:lnTo>
                  <a:pt x="2433" y="1065"/>
                </a:lnTo>
                <a:lnTo>
                  <a:pt x="2435" y="1067"/>
                </a:lnTo>
                <a:lnTo>
                  <a:pt x="2437" y="1067"/>
                </a:lnTo>
                <a:lnTo>
                  <a:pt x="2439" y="1069"/>
                </a:lnTo>
                <a:lnTo>
                  <a:pt x="2443" y="1069"/>
                </a:lnTo>
                <a:lnTo>
                  <a:pt x="2444" y="1071"/>
                </a:lnTo>
                <a:lnTo>
                  <a:pt x="2468" y="1071"/>
                </a:lnTo>
                <a:lnTo>
                  <a:pt x="2471" y="1069"/>
                </a:lnTo>
                <a:lnTo>
                  <a:pt x="2475" y="1069"/>
                </a:lnTo>
                <a:lnTo>
                  <a:pt x="2483" y="1065"/>
                </a:lnTo>
                <a:lnTo>
                  <a:pt x="2491" y="1062"/>
                </a:lnTo>
                <a:lnTo>
                  <a:pt x="2494" y="1060"/>
                </a:lnTo>
                <a:lnTo>
                  <a:pt x="2500" y="1058"/>
                </a:lnTo>
                <a:lnTo>
                  <a:pt x="2508" y="1054"/>
                </a:lnTo>
                <a:lnTo>
                  <a:pt x="2514" y="1050"/>
                </a:lnTo>
                <a:lnTo>
                  <a:pt x="2517" y="1050"/>
                </a:lnTo>
                <a:lnTo>
                  <a:pt x="2521" y="1046"/>
                </a:lnTo>
                <a:lnTo>
                  <a:pt x="2533" y="1039"/>
                </a:lnTo>
                <a:lnTo>
                  <a:pt x="2539" y="1035"/>
                </a:lnTo>
                <a:lnTo>
                  <a:pt x="2544" y="1029"/>
                </a:lnTo>
                <a:lnTo>
                  <a:pt x="2552" y="1023"/>
                </a:lnTo>
                <a:lnTo>
                  <a:pt x="2558" y="1017"/>
                </a:lnTo>
                <a:lnTo>
                  <a:pt x="2565" y="1012"/>
                </a:lnTo>
                <a:lnTo>
                  <a:pt x="2571" y="1006"/>
                </a:lnTo>
                <a:lnTo>
                  <a:pt x="2579" y="1000"/>
                </a:lnTo>
                <a:lnTo>
                  <a:pt x="2587" y="992"/>
                </a:lnTo>
                <a:lnTo>
                  <a:pt x="2594" y="987"/>
                </a:lnTo>
                <a:lnTo>
                  <a:pt x="2610" y="971"/>
                </a:lnTo>
                <a:lnTo>
                  <a:pt x="2625" y="956"/>
                </a:lnTo>
                <a:lnTo>
                  <a:pt x="2633" y="946"/>
                </a:lnTo>
                <a:lnTo>
                  <a:pt x="2640" y="939"/>
                </a:lnTo>
                <a:lnTo>
                  <a:pt x="2650" y="931"/>
                </a:lnTo>
                <a:lnTo>
                  <a:pt x="2658" y="921"/>
                </a:lnTo>
                <a:lnTo>
                  <a:pt x="2665" y="914"/>
                </a:lnTo>
                <a:lnTo>
                  <a:pt x="2675" y="904"/>
                </a:lnTo>
                <a:lnTo>
                  <a:pt x="2683" y="896"/>
                </a:lnTo>
                <a:lnTo>
                  <a:pt x="2692" y="887"/>
                </a:lnTo>
                <a:lnTo>
                  <a:pt x="2700" y="879"/>
                </a:lnTo>
                <a:lnTo>
                  <a:pt x="2709" y="870"/>
                </a:lnTo>
                <a:lnTo>
                  <a:pt x="2717" y="862"/>
                </a:lnTo>
                <a:lnTo>
                  <a:pt x="2727" y="852"/>
                </a:lnTo>
                <a:lnTo>
                  <a:pt x="2736" y="845"/>
                </a:lnTo>
                <a:lnTo>
                  <a:pt x="2744" y="835"/>
                </a:lnTo>
                <a:lnTo>
                  <a:pt x="2754" y="827"/>
                </a:lnTo>
                <a:lnTo>
                  <a:pt x="2761" y="820"/>
                </a:lnTo>
                <a:lnTo>
                  <a:pt x="2771" y="810"/>
                </a:lnTo>
                <a:lnTo>
                  <a:pt x="2779" y="802"/>
                </a:lnTo>
                <a:lnTo>
                  <a:pt x="2788" y="795"/>
                </a:lnTo>
                <a:lnTo>
                  <a:pt x="2796" y="787"/>
                </a:lnTo>
                <a:lnTo>
                  <a:pt x="2805" y="779"/>
                </a:lnTo>
                <a:lnTo>
                  <a:pt x="2813" y="772"/>
                </a:lnTo>
                <a:lnTo>
                  <a:pt x="2821" y="766"/>
                </a:lnTo>
                <a:lnTo>
                  <a:pt x="2830" y="758"/>
                </a:lnTo>
                <a:lnTo>
                  <a:pt x="2846" y="747"/>
                </a:lnTo>
                <a:lnTo>
                  <a:pt x="2861" y="735"/>
                </a:lnTo>
                <a:lnTo>
                  <a:pt x="2869" y="729"/>
                </a:lnTo>
                <a:lnTo>
                  <a:pt x="2876" y="726"/>
                </a:lnTo>
                <a:lnTo>
                  <a:pt x="2882" y="724"/>
                </a:lnTo>
                <a:lnTo>
                  <a:pt x="2888" y="718"/>
                </a:lnTo>
                <a:lnTo>
                  <a:pt x="2903" y="710"/>
                </a:lnTo>
                <a:lnTo>
                  <a:pt x="2919" y="703"/>
                </a:lnTo>
                <a:lnTo>
                  <a:pt x="2926" y="699"/>
                </a:lnTo>
                <a:lnTo>
                  <a:pt x="2936" y="695"/>
                </a:lnTo>
                <a:lnTo>
                  <a:pt x="2951" y="687"/>
                </a:lnTo>
                <a:lnTo>
                  <a:pt x="2959" y="683"/>
                </a:lnTo>
                <a:lnTo>
                  <a:pt x="2967" y="681"/>
                </a:lnTo>
                <a:lnTo>
                  <a:pt x="2974" y="678"/>
                </a:lnTo>
                <a:lnTo>
                  <a:pt x="2984" y="674"/>
                </a:lnTo>
                <a:lnTo>
                  <a:pt x="2992" y="672"/>
                </a:lnTo>
                <a:lnTo>
                  <a:pt x="2999" y="668"/>
                </a:lnTo>
                <a:lnTo>
                  <a:pt x="3015" y="664"/>
                </a:lnTo>
                <a:lnTo>
                  <a:pt x="3022" y="660"/>
                </a:lnTo>
                <a:lnTo>
                  <a:pt x="3032" y="658"/>
                </a:lnTo>
                <a:lnTo>
                  <a:pt x="3047" y="655"/>
                </a:lnTo>
                <a:lnTo>
                  <a:pt x="3063" y="651"/>
                </a:lnTo>
                <a:lnTo>
                  <a:pt x="3078" y="647"/>
                </a:lnTo>
                <a:lnTo>
                  <a:pt x="3086" y="645"/>
                </a:lnTo>
                <a:lnTo>
                  <a:pt x="3092" y="643"/>
                </a:lnTo>
                <a:lnTo>
                  <a:pt x="3099" y="643"/>
                </a:lnTo>
                <a:lnTo>
                  <a:pt x="3107" y="641"/>
                </a:lnTo>
                <a:lnTo>
                  <a:pt x="3115" y="641"/>
                </a:lnTo>
                <a:lnTo>
                  <a:pt x="3120" y="639"/>
                </a:lnTo>
                <a:lnTo>
                  <a:pt x="3147" y="639"/>
                </a:lnTo>
                <a:lnTo>
                  <a:pt x="3153" y="637"/>
                </a:lnTo>
                <a:lnTo>
                  <a:pt x="3159" y="639"/>
                </a:lnTo>
                <a:lnTo>
                  <a:pt x="3176" y="639"/>
                </a:lnTo>
                <a:lnTo>
                  <a:pt x="3182" y="641"/>
                </a:lnTo>
                <a:lnTo>
                  <a:pt x="3186" y="641"/>
                </a:lnTo>
                <a:lnTo>
                  <a:pt x="3191" y="643"/>
                </a:lnTo>
                <a:lnTo>
                  <a:pt x="3195" y="643"/>
                </a:lnTo>
                <a:lnTo>
                  <a:pt x="3203" y="647"/>
                </a:lnTo>
                <a:lnTo>
                  <a:pt x="3207" y="649"/>
                </a:lnTo>
                <a:lnTo>
                  <a:pt x="3209" y="651"/>
                </a:lnTo>
                <a:lnTo>
                  <a:pt x="3216" y="655"/>
                </a:lnTo>
                <a:lnTo>
                  <a:pt x="3220" y="656"/>
                </a:lnTo>
                <a:lnTo>
                  <a:pt x="3224" y="660"/>
                </a:lnTo>
                <a:lnTo>
                  <a:pt x="3226" y="664"/>
                </a:lnTo>
                <a:lnTo>
                  <a:pt x="3230" y="666"/>
                </a:lnTo>
                <a:lnTo>
                  <a:pt x="3232" y="670"/>
                </a:lnTo>
                <a:lnTo>
                  <a:pt x="3236" y="674"/>
                </a:lnTo>
                <a:lnTo>
                  <a:pt x="3237" y="678"/>
                </a:lnTo>
                <a:lnTo>
                  <a:pt x="3239" y="683"/>
                </a:lnTo>
                <a:lnTo>
                  <a:pt x="3241" y="687"/>
                </a:lnTo>
                <a:lnTo>
                  <a:pt x="3245" y="691"/>
                </a:lnTo>
                <a:lnTo>
                  <a:pt x="3247" y="697"/>
                </a:lnTo>
                <a:lnTo>
                  <a:pt x="3249" y="701"/>
                </a:lnTo>
                <a:lnTo>
                  <a:pt x="3249" y="706"/>
                </a:lnTo>
                <a:lnTo>
                  <a:pt x="3251" y="712"/>
                </a:lnTo>
                <a:lnTo>
                  <a:pt x="3253" y="716"/>
                </a:lnTo>
                <a:lnTo>
                  <a:pt x="3255" y="722"/>
                </a:lnTo>
                <a:lnTo>
                  <a:pt x="3255" y="727"/>
                </a:lnTo>
                <a:lnTo>
                  <a:pt x="3257" y="733"/>
                </a:lnTo>
                <a:lnTo>
                  <a:pt x="3257" y="739"/>
                </a:lnTo>
                <a:lnTo>
                  <a:pt x="3259" y="745"/>
                </a:lnTo>
                <a:lnTo>
                  <a:pt x="3259" y="751"/>
                </a:lnTo>
                <a:lnTo>
                  <a:pt x="3261" y="758"/>
                </a:lnTo>
                <a:lnTo>
                  <a:pt x="3261" y="795"/>
                </a:lnTo>
                <a:lnTo>
                  <a:pt x="3259" y="800"/>
                </a:lnTo>
                <a:lnTo>
                  <a:pt x="3259" y="808"/>
                </a:lnTo>
                <a:lnTo>
                  <a:pt x="3257" y="814"/>
                </a:lnTo>
                <a:lnTo>
                  <a:pt x="3257" y="820"/>
                </a:lnTo>
                <a:lnTo>
                  <a:pt x="3255" y="827"/>
                </a:lnTo>
                <a:lnTo>
                  <a:pt x="3255" y="833"/>
                </a:lnTo>
                <a:lnTo>
                  <a:pt x="3253" y="839"/>
                </a:lnTo>
                <a:lnTo>
                  <a:pt x="3251" y="847"/>
                </a:lnTo>
                <a:lnTo>
                  <a:pt x="3247" y="858"/>
                </a:lnTo>
                <a:lnTo>
                  <a:pt x="3245" y="864"/>
                </a:lnTo>
                <a:lnTo>
                  <a:pt x="3243" y="871"/>
                </a:lnTo>
                <a:lnTo>
                  <a:pt x="3239" y="883"/>
                </a:lnTo>
                <a:lnTo>
                  <a:pt x="3236" y="889"/>
                </a:lnTo>
                <a:lnTo>
                  <a:pt x="3236" y="893"/>
                </a:lnTo>
                <a:lnTo>
                  <a:pt x="3228" y="904"/>
                </a:lnTo>
                <a:lnTo>
                  <a:pt x="3220" y="916"/>
                </a:lnTo>
                <a:lnTo>
                  <a:pt x="3212" y="927"/>
                </a:lnTo>
                <a:lnTo>
                  <a:pt x="3207" y="935"/>
                </a:lnTo>
                <a:lnTo>
                  <a:pt x="3203" y="941"/>
                </a:lnTo>
                <a:lnTo>
                  <a:pt x="3197" y="946"/>
                </a:lnTo>
                <a:lnTo>
                  <a:pt x="3191" y="954"/>
                </a:lnTo>
                <a:lnTo>
                  <a:pt x="3186" y="960"/>
                </a:lnTo>
                <a:lnTo>
                  <a:pt x="3180" y="967"/>
                </a:lnTo>
                <a:lnTo>
                  <a:pt x="3174" y="973"/>
                </a:lnTo>
                <a:lnTo>
                  <a:pt x="3166" y="979"/>
                </a:lnTo>
                <a:lnTo>
                  <a:pt x="3161" y="987"/>
                </a:lnTo>
                <a:lnTo>
                  <a:pt x="3153" y="992"/>
                </a:lnTo>
                <a:lnTo>
                  <a:pt x="3147" y="1000"/>
                </a:lnTo>
                <a:lnTo>
                  <a:pt x="3140" y="1006"/>
                </a:lnTo>
                <a:lnTo>
                  <a:pt x="3134" y="1014"/>
                </a:lnTo>
                <a:lnTo>
                  <a:pt x="3126" y="1019"/>
                </a:lnTo>
                <a:lnTo>
                  <a:pt x="3111" y="1035"/>
                </a:lnTo>
                <a:lnTo>
                  <a:pt x="3103" y="1040"/>
                </a:lnTo>
                <a:lnTo>
                  <a:pt x="3097" y="1048"/>
                </a:lnTo>
                <a:lnTo>
                  <a:pt x="3082" y="1060"/>
                </a:lnTo>
                <a:lnTo>
                  <a:pt x="3074" y="1067"/>
                </a:lnTo>
                <a:lnTo>
                  <a:pt x="3067" y="1073"/>
                </a:lnTo>
                <a:lnTo>
                  <a:pt x="3059" y="1081"/>
                </a:lnTo>
                <a:lnTo>
                  <a:pt x="3051" y="1087"/>
                </a:lnTo>
                <a:lnTo>
                  <a:pt x="3044" y="1094"/>
                </a:lnTo>
                <a:lnTo>
                  <a:pt x="3038" y="1100"/>
                </a:lnTo>
                <a:lnTo>
                  <a:pt x="3022" y="1111"/>
                </a:lnTo>
                <a:lnTo>
                  <a:pt x="3015" y="1119"/>
                </a:lnTo>
                <a:lnTo>
                  <a:pt x="3009" y="1125"/>
                </a:lnTo>
                <a:lnTo>
                  <a:pt x="3001" y="1131"/>
                </a:lnTo>
                <a:lnTo>
                  <a:pt x="2996" y="1136"/>
                </a:lnTo>
                <a:lnTo>
                  <a:pt x="2988" y="1142"/>
                </a:lnTo>
                <a:lnTo>
                  <a:pt x="2976" y="1154"/>
                </a:lnTo>
                <a:lnTo>
                  <a:pt x="2969" y="1160"/>
                </a:lnTo>
                <a:lnTo>
                  <a:pt x="2963" y="1163"/>
                </a:lnTo>
                <a:lnTo>
                  <a:pt x="2957" y="1169"/>
                </a:lnTo>
                <a:lnTo>
                  <a:pt x="2953" y="1175"/>
                </a:lnTo>
                <a:lnTo>
                  <a:pt x="2948" y="1179"/>
                </a:lnTo>
                <a:lnTo>
                  <a:pt x="2946" y="1183"/>
                </a:lnTo>
                <a:lnTo>
                  <a:pt x="2934" y="1190"/>
                </a:lnTo>
                <a:lnTo>
                  <a:pt x="2930" y="1196"/>
                </a:lnTo>
                <a:lnTo>
                  <a:pt x="2924" y="1200"/>
                </a:lnTo>
                <a:lnTo>
                  <a:pt x="2921" y="1204"/>
                </a:lnTo>
                <a:lnTo>
                  <a:pt x="2915" y="1208"/>
                </a:lnTo>
                <a:lnTo>
                  <a:pt x="2911" y="1213"/>
                </a:lnTo>
                <a:lnTo>
                  <a:pt x="2905" y="1217"/>
                </a:lnTo>
                <a:lnTo>
                  <a:pt x="2898" y="1225"/>
                </a:lnTo>
                <a:lnTo>
                  <a:pt x="2892" y="1229"/>
                </a:lnTo>
                <a:lnTo>
                  <a:pt x="2884" y="1236"/>
                </a:lnTo>
                <a:lnTo>
                  <a:pt x="2878" y="1238"/>
                </a:lnTo>
                <a:lnTo>
                  <a:pt x="2871" y="1246"/>
                </a:lnTo>
                <a:lnTo>
                  <a:pt x="2867" y="1250"/>
                </a:lnTo>
                <a:lnTo>
                  <a:pt x="2861" y="1254"/>
                </a:lnTo>
                <a:lnTo>
                  <a:pt x="2857" y="1256"/>
                </a:lnTo>
                <a:lnTo>
                  <a:pt x="2850" y="1263"/>
                </a:lnTo>
                <a:lnTo>
                  <a:pt x="2846" y="1265"/>
                </a:lnTo>
                <a:lnTo>
                  <a:pt x="2842" y="1269"/>
                </a:lnTo>
                <a:lnTo>
                  <a:pt x="2838" y="1271"/>
                </a:lnTo>
                <a:lnTo>
                  <a:pt x="2834" y="1275"/>
                </a:lnTo>
                <a:lnTo>
                  <a:pt x="2830" y="1277"/>
                </a:lnTo>
                <a:lnTo>
                  <a:pt x="2827" y="1280"/>
                </a:lnTo>
                <a:lnTo>
                  <a:pt x="2825" y="1282"/>
                </a:lnTo>
                <a:lnTo>
                  <a:pt x="2821" y="1286"/>
                </a:lnTo>
                <a:lnTo>
                  <a:pt x="2817" y="1288"/>
                </a:lnTo>
                <a:lnTo>
                  <a:pt x="2813" y="1292"/>
                </a:lnTo>
                <a:lnTo>
                  <a:pt x="2811" y="1294"/>
                </a:lnTo>
                <a:lnTo>
                  <a:pt x="2807" y="1298"/>
                </a:lnTo>
                <a:lnTo>
                  <a:pt x="2805" y="1300"/>
                </a:lnTo>
                <a:lnTo>
                  <a:pt x="2802" y="1304"/>
                </a:lnTo>
                <a:lnTo>
                  <a:pt x="2800" y="1305"/>
                </a:lnTo>
                <a:lnTo>
                  <a:pt x="2796" y="1307"/>
                </a:lnTo>
                <a:lnTo>
                  <a:pt x="2794" y="1311"/>
                </a:lnTo>
                <a:lnTo>
                  <a:pt x="2790" y="1315"/>
                </a:lnTo>
                <a:lnTo>
                  <a:pt x="2788" y="1319"/>
                </a:lnTo>
                <a:lnTo>
                  <a:pt x="2786" y="1321"/>
                </a:lnTo>
                <a:lnTo>
                  <a:pt x="2784" y="1325"/>
                </a:lnTo>
                <a:lnTo>
                  <a:pt x="2780" y="1328"/>
                </a:lnTo>
                <a:lnTo>
                  <a:pt x="2779" y="1332"/>
                </a:lnTo>
                <a:lnTo>
                  <a:pt x="2779" y="1334"/>
                </a:lnTo>
                <a:lnTo>
                  <a:pt x="2775" y="1338"/>
                </a:lnTo>
                <a:lnTo>
                  <a:pt x="2775" y="1342"/>
                </a:lnTo>
                <a:lnTo>
                  <a:pt x="2773" y="1344"/>
                </a:lnTo>
                <a:lnTo>
                  <a:pt x="2773" y="1346"/>
                </a:lnTo>
                <a:lnTo>
                  <a:pt x="2771" y="1348"/>
                </a:lnTo>
                <a:lnTo>
                  <a:pt x="2771" y="1371"/>
                </a:lnTo>
                <a:lnTo>
                  <a:pt x="2773" y="1373"/>
                </a:lnTo>
                <a:lnTo>
                  <a:pt x="2773" y="1375"/>
                </a:lnTo>
                <a:lnTo>
                  <a:pt x="2775" y="1376"/>
                </a:lnTo>
                <a:lnTo>
                  <a:pt x="2775" y="1378"/>
                </a:lnTo>
                <a:lnTo>
                  <a:pt x="2779" y="1382"/>
                </a:lnTo>
                <a:lnTo>
                  <a:pt x="2779" y="1384"/>
                </a:lnTo>
                <a:lnTo>
                  <a:pt x="2780" y="1386"/>
                </a:lnTo>
                <a:lnTo>
                  <a:pt x="2780" y="1388"/>
                </a:lnTo>
                <a:lnTo>
                  <a:pt x="2784" y="1392"/>
                </a:lnTo>
                <a:lnTo>
                  <a:pt x="2786" y="1394"/>
                </a:lnTo>
                <a:lnTo>
                  <a:pt x="2786" y="1396"/>
                </a:lnTo>
                <a:lnTo>
                  <a:pt x="2790" y="1400"/>
                </a:lnTo>
                <a:lnTo>
                  <a:pt x="2792" y="1401"/>
                </a:lnTo>
                <a:lnTo>
                  <a:pt x="2792" y="1403"/>
                </a:lnTo>
                <a:lnTo>
                  <a:pt x="2796" y="1407"/>
                </a:lnTo>
                <a:lnTo>
                  <a:pt x="2798" y="1409"/>
                </a:lnTo>
                <a:lnTo>
                  <a:pt x="2800" y="1413"/>
                </a:lnTo>
                <a:lnTo>
                  <a:pt x="2804" y="1417"/>
                </a:lnTo>
                <a:lnTo>
                  <a:pt x="2805" y="1419"/>
                </a:lnTo>
                <a:lnTo>
                  <a:pt x="2805" y="1423"/>
                </a:lnTo>
                <a:lnTo>
                  <a:pt x="2809" y="1426"/>
                </a:lnTo>
                <a:lnTo>
                  <a:pt x="2811" y="1430"/>
                </a:lnTo>
                <a:lnTo>
                  <a:pt x="2813" y="1432"/>
                </a:lnTo>
                <a:lnTo>
                  <a:pt x="2813" y="1434"/>
                </a:lnTo>
                <a:lnTo>
                  <a:pt x="2815" y="1436"/>
                </a:lnTo>
                <a:lnTo>
                  <a:pt x="2819" y="1444"/>
                </a:lnTo>
                <a:lnTo>
                  <a:pt x="2821" y="1446"/>
                </a:lnTo>
                <a:lnTo>
                  <a:pt x="2823" y="1449"/>
                </a:lnTo>
                <a:lnTo>
                  <a:pt x="2825" y="1451"/>
                </a:lnTo>
                <a:lnTo>
                  <a:pt x="2825" y="1455"/>
                </a:lnTo>
                <a:lnTo>
                  <a:pt x="2827" y="1459"/>
                </a:lnTo>
                <a:lnTo>
                  <a:pt x="2828" y="1461"/>
                </a:lnTo>
                <a:lnTo>
                  <a:pt x="2832" y="1469"/>
                </a:lnTo>
                <a:lnTo>
                  <a:pt x="2834" y="1472"/>
                </a:lnTo>
                <a:lnTo>
                  <a:pt x="2836" y="1474"/>
                </a:lnTo>
                <a:lnTo>
                  <a:pt x="2840" y="1482"/>
                </a:lnTo>
                <a:lnTo>
                  <a:pt x="2844" y="1490"/>
                </a:lnTo>
                <a:lnTo>
                  <a:pt x="2846" y="1492"/>
                </a:lnTo>
                <a:lnTo>
                  <a:pt x="2850" y="1499"/>
                </a:lnTo>
                <a:lnTo>
                  <a:pt x="2853" y="1507"/>
                </a:lnTo>
                <a:lnTo>
                  <a:pt x="2855" y="1511"/>
                </a:lnTo>
                <a:lnTo>
                  <a:pt x="2859" y="1515"/>
                </a:lnTo>
                <a:lnTo>
                  <a:pt x="2863" y="1522"/>
                </a:lnTo>
                <a:lnTo>
                  <a:pt x="2867" y="1524"/>
                </a:lnTo>
                <a:lnTo>
                  <a:pt x="2871" y="1532"/>
                </a:lnTo>
                <a:lnTo>
                  <a:pt x="2875" y="1536"/>
                </a:lnTo>
                <a:lnTo>
                  <a:pt x="2876" y="1540"/>
                </a:lnTo>
                <a:lnTo>
                  <a:pt x="2884" y="1547"/>
                </a:lnTo>
                <a:lnTo>
                  <a:pt x="2886" y="1551"/>
                </a:lnTo>
                <a:lnTo>
                  <a:pt x="2894" y="1559"/>
                </a:lnTo>
                <a:lnTo>
                  <a:pt x="2901" y="1567"/>
                </a:lnTo>
                <a:lnTo>
                  <a:pt x="2909" y="1574"/>
                </a:lnTo>
                <a:lnTo>
                  <a:pt x="2917" y="1582"/>
                </a:lnTo>
                <a:lnTo>
                  <a:pt x="2921" y="1586"/>
                </a:lnTo>
                <a:lnTo>
                  <a:pt x="2926" y="1590"/>
                </a:lnTo>
                <a:lnTo>
                  <a:pt x="2930" y="1592"/>
                </a:lnTo>
                <a:lnTo>
                  <a:pt x="2934" y="1595"/>
                </a:lnTo>
                <a:lnTo>
                  <a:pt x="2938" y="1597"/>
                </a:lnTo>
                <a:lnTo>
                  <a:pt x="2944" y="1601"/>
                </a:lnTo>
                <a:lnTo>
                  <a:pt x="2948" y="1605"/>
                </a:lnTo>
                <a:lnTo>
                  <a:pt x="2959" y="1613"/>
                </a:lnTo>
                <a:lnTo>
                  <a:pt x="2971" y="1620"/>
                </a:lnTo>
                <a:lnTo>
                  <a:pt x="2976" y="1626"/>
                </a:lnTo>
                <a:lnTo>
                  <a:pt x="2988" y="1634"/>
                </a:lnTo>
                <a:lnTo>
                  <a:pt x="2996" y="1638"/>
                </a:lnTo>
                <a:lnTo>
                  <a:pt x="3001" y="1641"/>
                </a:lnTo>
                <a:lnTo>
                  <a:pt x="3009" y="1645"/>
                </a:lnTo>
                <a:lnTo>
                  <a:pt x="3015" y="1649"/>
                </a:lnTo>
                <a:lnTo>
                  <a:pt x="3022" y="1653"/>
                </a:lnTo>
                <a:lnTo>
                  <a:pt x="3028" y="1657"/>
                </a:lnTo>
                <a:lnTo>
                  <a:pt x="3036" y="1663"/>
                </a:lnTo>
                <a:lnTo>
                  <a:pt x="3042" y="1666"/>
                </a:lnTo>
                <a:lnTo>
                  <a:pt x="3057" y="1674"/>
                </a:lnTo>
                <a:lnTo>
                  <a:pt x="3065" y="1678"/>
                </a:lnTo>
                <a:lnTo>
                  <a:pt x="3070" y="1682"/>
                </a:lnTo>
                <a:lnTo>
                  <a:pt x="3078" y="1686"/>
                </a:lnTo>
                <a:lnTo>
                  <a:pt x="3086" y="1691"/>
                </a:lnTo>
                <a:lnTo>
                  <a:pt x="3101" y="1699"/>
                </a:lnTo>
                <a:lnTo>
                  <a:pt x="3116" y="1707"/>
                </a:lnTo>
                <a:lnTo>
                  <a:pt x="3132" y="1714"/>
                </a:lnTo>
                <a:lnTo>
                  <a:pt x="3147" y="1722"/>
                </a:lnTo>
                <a:lnTo>
                  <a:pt x="3163" y="1730"/>
                </a:lnTo>
                <a:lnTo>
                  <a:pt x="3178" y="1737"/>
                </a:lnTo>
                <a:lnTo>
                  <a:pt x="3193" y="1745"/>
                </a:lnTo>
                <a:lnTo>
                  <a:pt x="3201" y="1749"/>
                </a:lnTo>
                <a:lnTo>
                  <a:pt x="3209" y="1751"/>
                </a:lnTo>
                <a:lnTo>
                  <a:pt x="3224" y="1759"/>
                </a:lnTo>
                <a:lnTo>
                  <a:pt x="3232" y="1762"/>
                </a:lnTo>
                <a:lnTo>
                  <a:pt x="3239" y="1764"/>
                </a:lnTo>
                <a:lnTo>
                  <a:pt x="3247" y="1768"/>
                </a:lnTo>
                <a:lnTo>
                  <a:pt x="3253" y="1772"/>
                </a:lnTo>
                <a:lnTo>
                  <a:pt x="3264" y="1776"/>
                </a:lnTo>
                <a:lnTo>
                  <a:pt x="3272" y="1778"/>
                </a:lnTo>
                <a:lnTo>
                  <a:pt x="3280" y="1782"/>
                </a:lnTo>
                <a:lnTo>
                  <a:pt x="3287" y="1784"/>
                </a:lnTo>
                <a:lnTo>
                  <a:pt x="3297" y="1785"/>
                </a:lnTo>
                <a:lnTo>
                  <a:pt x="3305" y="1789"/>
                </a:lnTo>
                <a:lnTo>
                  <a:pt x="3320" y="1793"/>
                </a:lnTo>
                <a:lnTo>
                  <a:pt x="3330" y="1795"/>
                </a:lnTo>
                <a:lnTo>
                  <a:pt x="3337" y="1797"/>
                </a:lnTo>
                <a:lnTo>
                  <a:pt x="3347" y="1799"/>
                </a:lnTo>
                <a:lnTo>
                  <a:pt x="3355" y="1801"/>
                </a:lnTo>
                <a:lnTo>
                  <a:pt x="3364" y="1803"/>
                </a:lnTo>
                <a:lnTo>
                  <a:pt x="3372" y="1805"/>
                </a:lnTo>
                <a:lnTo>
                  <a:pt x="3381" y="1807"/>
                </a:lnTo>
                <a:lnTo>
                  <a:pt x="3389" y="1808"/>
                </a:lnTo>
                <a:lnTo>
                  <a:pt x="3399" y="1808"/>
                </a:lnTo>
                <a:lnTo>
                  <a:pt x="3406" y="1810"/>
                </a:lnTo>
                <a:lnTo>
                  <a:pt x="3426" y="1814"/>
                </a:lnTo>
                <a:lnTo>
                  <a:pt x="3433" y="1816"/>
                </a:lnTo>
                <a:lnTo>
                  <a:pt x="3443" y="1816"/>
                </a:lnTo>
                <a:lnTo>
                  <a:pt x="3458" y="1820"/>
                </a:lnTo>
                <a:lnTo>
                  <a:pt x="3468" y="1822"/>
                </a:lnTo>
                <a:lnTo>
                  <a:pt x="3476" y="1824"/>
                </a:lnTo>
                <a:lnTo>
                  <a:pt x="3485" y="1826"/>
                </a:lnTo>
                <a:lnTo>
                  <a:pt x="3493" y="1826"/>
                </a:lnTo>
                <a:lnTo>
                  <a:pt x="3508" y="1830"/>
                </a:lnTo>
                <a:lnTo>
                  <a:pt x="3524" y="1833"/>
                </a:lnTo>
                <a:lnTo>
                  <a:pt x="3539" y="1837"/>
                </a:lnTo>
                <a:lnTo>
                  <a:pt x="3547" y="1839"/>
                </a:lnTo>
                <a:lnTo>
                  <a:pt x="3552" y="1843"/>
                </a:lnTo>
                <a:lnTo>
                  <a:pt x="3560" y="1845"/>
                </a:lnTo>
                <a:lnTo>
                  <a:pt x="3566" y="1847"/>
                </a:lnTo>
                <a:lnTo>
                  <a:pt x="3573" y="1849"/>
                </a:lnTo>
                <a:lnTo>
                  <a:pt x="3579" y="1853"/>
                </a:lnTo>
                <a:lnTo>
                  <a:pt x="3585" y="1855"/>
                </a:lnTo>
                <a:lnTo>
                  <a:pt x="3591" y="1858"/>
                </a:lnTo>
                <a:lnTo>
                  <a:pt x="3597" y="1860"/>
                </a:lnTo>
                <a:lnTo>
                  <a:pt x="3600" y="1864"/>
                </a:lnTo>
                <a:lnTo>
                  <a:pt x="3606" y="1868"/>
                </a:lnTo>
                <a:lnTo>
                  <a:pt x="3610" y="1870"/>
                </a:lnTo>
                <a:lnTo>
                  <a:pt x="3614" y="1874"/>
                </a:lnTo>
                <a:lnTo>
                  <a:pt x="3618" y="1876"/>
                </a:lnTo>
                <a:lnTo>
                  <a:pt x="3621" y="1881"/>
                </a:lnTo>
                <a:lnTo>
                  <a:pt x="3629" y="1889"/>
                </a:lnTo>
                <a:lnTo>
                  <a:pt x="3633" y="1893"/>
                </a:lnTo>
                <a:lnTo>
                  <a:pt x="3637" y="1899"/>
                </a:lnTo>
                <a:lnTo>
                  <a:pt x="3641" y="1903"/>
                </a:lnTo>
                <a:lnTo>
                  <a:pt x="3643" y="1906"/>
                </a:lnTo>
                <a:lnTo>
                  <a:pt x="3650" y="1918"/>
                </a:lnTo>
                <a:lnTo>
                  <a:pt x="3652" y="1922"/>
                </a:lnTo>
                <a:lnTo>
                  <a:pt x="3656" y="1928"/>
                </a:lnTo>
                <a:lnTo>
                  <a:pt x="3658" y="1933"/>
                </a:lnTo>
                <a:lnTo>
                  <a:pt x="3662" y="1939"/>
                </a:lnTo>
                <a:lnTo>
                  <a:pt x="3664" y="1943"/>
                </a:lnTo>
                <a:lnTo>
                  <a:pt x="3668" y="1954"/>
                </a:lnTo>
                <a:lnTo>
                  <a:pt x="3671" y="1960"/>
                </a:lnTo>
                <a:lnTo>
                  <a:pt x="3673" y="1966"/>
                </a:lnTo>
                <a:lnTo>
                  <a:pt x="3673" y="1972"/>
                </a:lnTo>
                <a:lnTo>
                  <a:pt x="3677" y="1983"/>
                </a:lnTo>
                <a:lnTo>
                  <a:pt x="3679" y="1989"/>
                </a:lnTo>
                <a:lnTo>
                  <a:pt x="3679" y="1995"/>
                </a:lnTo>
                <a:lnTo>
                  <a:pt x="3681" y="2001"/>
                </a:lnTo>
                <a:lnTo>
                  <a:pt x="3681" y="2014"/>
                </a:lnTo>
                <a:lnTo>
                  <a:pt x="3683" y="2020"/>
                </a:lnTo>
                <a:lnTo>
                  <a:pt x="3683" y="2043"/>
                </a:lnTo>
                <a:lnTo>
                  <a:pt x="3681" y="2047"/>
                </a:lnTo>
                <a:lnTo>
                  <a:pt x="3681" y="2052"/>
                </a:lnTo>
                <a:lnTo>
                  <a:pt x="3679" y="2058"/>
                </a:lnTo>
                <a:lnTo>
                  <a:pt x="3679" y="2064"/>
                </a:lnTo>
                <a:lnTo>
                  <a:pt x="3675" y="2075"/>
                </a:lnTo>
                <a:lnTo>
                  <a:pt x="3673" y="2079"/>
                </a:lnTo>
                <a:lnTo>
                  <a:pt x="3671" y="2085"/>
                </a:lnTo>
                <a:lnTo>
                  <a:pt x="3669" y="2089"/>
                </a:lnTo>
                <a:lnTo>
                  <a:pt x="3668" y="2095"/>
                </a:lnTo>
                <a:lnTo>
                  <a:pt x="3664" y="2098"/>
                </a:lnTo>
                <a:lnTo>
                  <a:pt x="3662" y="2104"/>
                </a:lnTo>
                <a:lnTo>
                  <a:pt x="3658" y="2108"/>
                </a:lnTo>
                <a:lnTo>
                  <a:pt x="3654" y="2116"/>
                </a:lnTo>
                <a:lnTo>
                  <a:pt x="3650" y="2120"/>
                </a:lnTo>
                <a:lnTo>
                  <a:pt x="3645" y="2123"/>
                </a:lnTo>
                <a:lnTo>
                  <a:pt x="3637" y="2131"/>
                </a:lnTo>
                <a:lnTo>
                  <a:pt x="3631" y="2135"/>
                </a:lnTo>
                <a:lnTo>
                  <a:pt x="3627" y="2139"/>
                </a:lnTo>
                <a:lnTo>
                  <a:pt x="3616" y="2146"/>
                </a:lnTo>
                <a:lnTo>
                  <a:pt x="3604" y="2154"/>
                </a:lnTo>
                <a:lnTo>
                  <a:pt x="3598" y="2158"/>
                </a:lnTo>
                <a:lnTo>
                  <a:pt x="3591" y="2162"/>
                </a:lnTo>
                <a:lnTo>
                  <a:pt x="3585" y="2166"/>
                </a:lnTo>
                <a:lnTo>
                  <a:pt x="3577" y="2169"/>
                </a:lnTo>
                <a:lnTo>
                  <a:pt x="3572" y="2173"/>
                </a:lnTo>
                <a:lnTo>
                  <a:pt x="3564" y="2177"/>
                </a:lnTo>
                <a:lnTo>
                  <a:pt x="3556" y="2179"/>
                </a:lnTo>
                <a:lnTo>
                  <a:pt x="3541" y="2187"/>
                </a:lnTo>
                <a:lnTo>
                  <a:pt x="3533" y="2191"/>
                </a:lnTo>
                <a:lnTo>
                  <a:pt x="3524" y="2193"/>
                </a:lnTo>
                <a:lnTo>
                  <a:pt x="3508" y="2200"/>
                </a:lnTo>
                <a:lnTo>
                  <a:pt x="3499" y="2202"/>
                </a:lnTo>
                <a:lnTo>
                  <a:pt x="3491" y="2206"/>
                </a:lnTo>
                <a:lnTo>
                  <a:pt x="3481" y="2210"/>
                </a:lnTo>
                <a:lnTo>
                  <a:pt x="3472" y="2212"/>
                </a:lnTo>
                <a:lnTo>
                  <a:pt x="3462" y="2216"/>
                </a:lnTo>
                <a:lnTo>
                  <a:pt x="3454" y="2217"/>
                </a:lnTo>
                <a:lnTo>
                  <a:pt x="3445" y="2221"/>
                </a:lnTo>
                <a:lnTo>
                  <a:pt x="3426" y="2225"/>
                </a:lnTo>
                <a:lnTo>
                  <a:pt x="3416" y="2229"/>
                </a:lnTo>
                <a:lnTo>
                  <a:pt x="3405" y="2231"/>
                </a:lnTo>
                <a:lnTo>
                  <a:pt x="3385" y="2235"/>
                </a:lnTo>
                <a:lnTo>
                  <a:pt x="3376" y="2239"/>
                </a:lnTo>
                <a:lnTo>
                  <a:pt x="3364" y="2241"/>
                </a:lnTo>
                <a:lnTo>
                  <a:pt x="3345" y="2244"/>
                </a:lnTo>
                <a:lnTo>
                  <a:pt x="3333" y="2246"/>
                </a:lnTo>
                <a:lnTo>
                  <a:pt x="3324" y="2248"/>
                </a:lnTo>
                <a:lnTo>
                  <a:pt x="3312" y="2250"/>
                </a:lnTo>
                <a:lnTo>
                  <a:pt x="3303" y="2252"/>
                </a:lnTo>
                <a:lnTo>
                  <a:pt x="3291" y="2252"/>
                </a:lnTo>
                <a:lnTo>
                  <a:pt x="3282" y="2254"/>
                </a:lnTo>
                <a:lnTo>
                  <a:pt x="3276" y="2256"/>
                </a:lnTo>
                <a:lnTo>
                  <a:pt x="3264" y="2256"/>
                </a:lnTo>
                <a:lnTo>
                  <a:pt x="3253" y="2258"/>
                </a:lnTo>
                <a:lnTo>
                  <a:pt x="3151" y="2258"/>
                </a:lnTo>
                <a:lnTo>
                  <a:pt x="3138" y="2256"/>
                </a:lnTo>
                <a:lnTo>
                  <a:pt x="3122" y="2256"/>
                </a:lnTo>
                <a:lnTo>
                  <a:pt x="3109" y="2254"/>
                </a:lnTo>
                <a:lnTo>
                  <a:pt x="3093" y="2252"/>
                </a:lnTo>
                <a:lnTo>
                  <a:pt x="3080" y="2252"/>
                </a:lnTo>
                <a:lnTo>
                  <a:pt x="3065" y="2250"/>
                </a:lnTo>
                <a:lnTo>
                  <a:pt x="3051" y="2248"/>
                </a:lnTo>
                <a:lnTo>
                  <a:pt x="3036" y="2248"/>
                </a:lnTo>
                <a:lnTo>
                  <a:pt x="3005" y="2244"/>
                </a:lnTo>
                <a:lnTo>
                  <a:pt x="2990" y="2242"/>
                </a:lnTo>
                <a:lnTo>
                  <a:pt x="2976" y="2241"/>
                </a:lnTo>
                <a:lnTo>
                  <a:pt x="2961" y="2241"/>
                </a:lnTo>
                <a:lnTo>
                  <a:pt x="2930" y="2237"/>
                </a:lnTo>
                <a:lnTo>
                  <a:pt x="2915" y="2235"/>
                </a:lnTo>
                <a:lnTo>
                  <a:pt x="2901" y="2235"/>
                </a:lnTo>
                <a:lnTo>
                  <a:pt x="2886" y="2233"/>
                </a:lnTo>
                <a:lnTo>
                  <a:pt x="2871" y="2233"/>
                </a:lnTo>
                <a:lnTo>
                  <a:pt x="2857" y="2231"/>
                </a:lnTo>
                <a:lnTo>
                  <a:pt x="2844" y="2231"/>
                </a:lnTo>
                <a:lnTo>
                  <a:pt x="2828" y="2229"/>
                </a:lnTo>
                <a:lnTo>
                  <a:pt x="2736" y="2229"/>
                </a:lnTo>
                <a:lnTo>
                  <a:pt x="2725" y="2231"/>
                </a:lnTo>
                <a:lnTo>
                  <a:pt x="2713" y="2231"/>
                </a:lnTo>
                <a:lnTo>
                  <a:pt x="2690" y="2235"/>
                </a:lnTo>
                <a:lnTo>
                  <a:pt x="2681" y="2237"/>
                </a:lnTo>
                <a:lnTo>
                  <a:pt x="2669" y="2239"/>
                </a:lnTo>
                <a:lnTo>
                  <a:pt x="2660" y="2242"/>
                </a:lnTo>
                <a:lnTo>
                  <a:pt x="2656" y="2244"/>
                </a:lnTo>
                <a:lnTo>
                  <a:pt x="2646" y="2246"/>
                </a:lnTo>
                <a:lnTo>
                  <a:pt x="2636" y="2250"/>
                </a:lnTo>
                <a:lnTo>
                  <a:pt x="2629" y="2254"/>
                </a:lnTo>
                <a:lnTo>
                  <a:pt x="2619" y="2258"/>
                </a:lnTo>
                <a:lnTo>
                  <a:pt x="2612" y="2262"/>
                </a:lnTo>
                <a:lnTo>
                  <a:pt x="2604" y="2267"/>
                </a:lnTo>
                <a:lnTo>
                  <a:pt x="2596" y="2271"/>
                </a:lnTo>
                <a:lnTo>
                  <a:pt x="2581" y="2283"/>
                </a:lnTo>
                <a:lnTo>
                  <a:pt x="2573" y="2289"/>
                </a:lnTo>
                <a:lnTo>
                  <a:pt x="2567" y="2294"/>
                </a:lnTo>
                <a:lnTo>
                  <a:pt x="2560" y="2300"/>
                </a:lnTo>
                <a:lnTo>
                  <a:pt x="2554" y="2306"/>
                </a:lnTo>
                <a:lnTo>
                  <a:pt x="2546" y="2313"/>
                </a:lnTo>
                <a:lnTo>
                  <a:pt x="2540" y="2319"/>
                </a:lnTo>
                <a:lnTo>
                  <a:pt x="2535" y="2327"/>
                </a:lnTo>
                <a:lnTo>
                  <a:pt x="2529" y="2333"/>
                </a:lnTo>
                <a:lnTo>
                  <a:pt x="2517" y="2348"/>
                </a:lnTo>
                <a:lnTo>
                  <a:pt x="2512" y="2354"/>
                </a:lnTo>
                <a:lnTo>
                  <a:pt x="2508" y="2361"/>
                </a:lnTo>
                <a:lnTo>
                  <a:pt x="2502" y="2369"/>
                </a:lnTo>
                <a:lnTo>
                  <a:pt x="2498" y="2377"/>
                </a:lnTo>
                <a:lnTo>
                  <a:pt x="2492" y="2385"/>
                </a:lnTo>
                <a:lnTo>
                  <a:pt x="2489" y="2392"/>
                </a:lnTo>
                <a:lnTo>
                  <a:pt x="2483" y="2400"/>
                </a:lnTo>
                <a:lnTo>
                  <a:pt x="2479" y="2406"/>
                </a:lnTo>
                <a:lnTo>
                  <a:pt x="2471" y="2421"/>
                </a:lnTo>
                <a:lnTo>
                  <a:pt x="2464" y="2436"/>
                </a:lnTo>
                <a:lnTo>
                  <a:pt x="2456" y="2452"/>
                </a:lnTo>
                <a:lnTo>
                  <a:pt x="2452" y="2459"/>
                </a:lnTo>
                <a:lnTo>
                  <a:pt x="2448" y="2465"/>
                </a:lnTo>
                <a:lnTo>
                  <a:pt x="2441" y="2481"/>
                </a:lnTo>
                <a:lnTo>
                  <a:pt x="2437" y="2486"/>
                </a:lnTo>
                <a:lnTo>
                  <a:pt x="2435" y="2494"/>
                </a:lnTo>
                <a:lnTo>
                  <a:pt x="2431" y="2500"/>
                </a:lnTo>
                <a:lnTo>
                  <a:pt x="2427" y="2507"/>
                </a:lnTo>
                <a:lnTo>
                  <a:pt x="2425" y="2513"/>
                </a:lnTo>
                <a:lnTo>
                  <a:pt x="2421" y="2519"/>
                </a:lnTo>
                <a:lnTo>
                  <a:pt x="2420" y="2525"/>
                </a:lnTo>
                <a:lnTo>
                  <a:pt x="2412" y="2536"/>
                </a:lnTo>
                <a:lnTo>
                  <a:pt x="2412" y="2540"/>
                </a:lnTo>
                <a:lnTo>
                  <a:pt x="2408" y="2544"/>
                </a:lnTo>
                <a:lnTo>
                  <a:pt x="2406" y="2550"/>
                </a:lnTo>
                <a:lnTo>
                  <a:pt x="2402" y="2555"/>
                </a:lnTo>
                <a:lnTo>
                  <a:pt x="2400" y="2559"/>
                </a:lnTo>
                <a:lnTo>
                  <a:pt x="2396" y="2571"/>
                </a:lnTo>
                <a:lnTo>
                  <a:pt x="2396" y="2575"/>
                </a:lnTo>
                <a:lnTo>
                  <a:pt x="2393" y="2586"/>
                </a:lnTo>
                <a:lnTo>
                  <a:pt x="2393" y="2590"/>
                </a:lnTo>
                <a:lnTo>
                  <a:pt x="2391" y="2596"/>
                </a:lnTo>
                <a:lnTo>
                  <a:pt x="2391" y="2605"/>
                </a:lnTo>
                <a:lnTo>
                  <a:pt x="2389" y="2611"/>
                </a:lnTo>
                <a:lnTo>
                  <a:pt x="2389" y="2673"/>
                </a:lnTo>
                <a:lnTo>
                  <a:pt x="2391" y="2676"/>
                </a:lnTo>
                <a:lnTo>
                  <a:pt x="2391" y="2692"/>
                </a:lnTo>
                <a:lnTo>
                  <a:pt x="2389" y="2696"/>
                </a:lnTo>
                <a:lnTo>
                  <a:pt x="2389" y="2709"/>
                </a:lnTo>
                <a:lnTo>
                  <a:pt x="2387" y="2711"/>
                </a:lnTo>
                <a:lnTo>
                  <a:pt x="2387" y="2715"/>
                </a:lnTo>
                <a:lnTo>
                  <a:pt x="2385" y="2717"/>
                </a:lnTo>
                <a:lnTo>
                  <a:pt x="2385" y="2721"/>
                </a:lnTo>
                <a:lnTo>
                  <a:pt x="2381" y="2724"/>
                </a:lnTo>
                <a:lnTo>
                  <a:pt x="2379" y="2728"/>
                </a:lnTo>
                <a:lnTo>
                  <a:pt x="2377" y="2730"/>
                </a:lnTo>
                <a:lnTo>
                  <a:pt x="2377" y="2732"/>
                </a:lnTo>
                <a:lnTo>
                  <a:pt x="2373" y="2734"/>
                </a:lnTo>
                <a:lnTo>
                  <a:pt x="2372" y="2736"/>
                </a:lnTo>
                <a:lnTo>
                  <a:pt x="2370" y="2736"/>
                </a:lnTo>
                <a:lnTo>
                  <a:pt x="2366" y="2740"/>
                </a:lnTo>
                <a:lnTo>
                  <a:pt x="2362" y="2742"/>
                </a:lnTo>
                <a:lnTo>
                  <a:pt x="2360" y="2744"/>
                </a:lnTo>
                <a:lnTo>
                  <a:pt x="2358" y="2744"/>
                </a:lnTo>
                <a:lnTo>
                  <a:pt x="2354" y="2746"/>
                </a:lnTo>
                <a:lnTo>
                  <a:pt x="2352" y="2746"/>
                </a:lnTo>
                <a:lnTo>
                  <a:pt x="2350" y="2747"/>
                </a:lnTo>
                <a:lnTo>
                  <a:pt x="2345" y="2747"/>
                </a:lnTo>
                <a:lnTo>
                  <a:pt x="2341" y="2749"/>
                </a:lnTo>
                <a:lnTo>
                  <a:pt x="2299" y="2749"/>
                </a:lnTo>
                <a:lnTo>
                  <a:pt x="2295" y="2747"/>
                </a:lnTo>
                <a:lnTo>
                  <a:pt x="2283" y="2747"/>
                </a:lnTo>
                <a:lnTo>
                  <a:pt x="2279" y="2746"/>
                </a:lnTo>
                <a:lnTo>
                  <a:pt x="2270" y="2746"/>
                </a:lnTo>
                <a:lnTo>
                  <a:pt x="2266" y="2744"/>
                </a:lnTo>
                <a:lnTo>
                  <a:pt x="2256" y="2744"/>
                </a:lnTo>
                <a:lnTo>
                  <a:pt x="2252" y="2742"/>
                </a:lnTo>
                <a:lnTo>
                  <a:pt x="2243" y="2742"/>
                </a:lnTo>
                <a:lnTo>
                  <a:pt x="2237" y="2740"/>
                </a:lnTo>
                <a:lnTo>
                  <a:pt x="2228" y="2740"/>
                </a:lnTo>
                <a:lnTo>
                  <a:pt x="2224" y="2738"/>
                </a:lnTo>
                <a:lnTo>
                  <a:pt x="2210" y="2738"/>
                </a:lnTo>
                <a:lnTo>
                  <a:pt x="2204" y="2736"/>
                </a:lnTo>
                <a:lnTo>
                  <a:pt x="2199" y="2736"/>
                </a:lnTo>
                <a:lnTo>
                  <a:pt x="2193" y="2734"/>
                </a:lnTo>
                <a:lnTo>
                  <a:pt x="2187" y="2734"/>
                </a:lnTo>
                <a:lnTo>
                  <a:pt x="2180" y="2732"/>
                </a:lnTo>
                <a:lnTo>
                  <a:pt x="2174" y="2732"/>
                </a:lnTo>
                <a:lnTo>
                  <a:pt x="2168" y="2730"/>
                </a:lnTo>
                <a:lnTo>
                  <a:pt x="2160" y="2728"/>
                </a:lnTo>
                <a:lnTo>
                  <a:pt x="2155" y="2728"/>
                </a:lnTo>
                <a:lnTo>
                  <a:pt x="2147" y="2726"/>
                </a:lnTo>
                <a:lnTo>
                  <a:pt x="2141" y="2724"/>
                </a:lnTo>
                <a:lnTo>
                  <a:pt x="2133" y="2722"/>
                </a:lnTo>
                <a:lnTo>
                  <a:pt x="2126" y="2722"/>
                </a:lnTo>
                <a:lnTo>
                  <a:pt x="2120" y="2721"/>
                </a:lnTo>
                <a:lnTo>
                  <a:pt x="2105" y="2717"/>
                </a:lnTo>
                <a:lnTo>
                  <a:pt x="2089" y="2713"/>
                </a:lnTo>
                <a:lnTo>
                  <a:pt x="2074" y="2709"/>
                </a:lnTo>
                <a:lnTo>
                  <a:pt x="2059" y="2705"/>
                </a:lnTo>
                <a:lnTo>
                  <a:pt x="2051" y="2705"/>
                </a:lnTo>
                <a:lnTo>
                  <a:pt x="2036" y="2701"/>
                </a:lnTo>
                <a:lnTo>
                  <a:pt x="2020" y="2697"/>
                </a:lnTo>
                <a:lnTo>
                  <a:pt x="2005" y="2694"/>
                </a:lnTo>
                <a:lnTo>
                  <a:pt x="1997" y="2692"/>
                </a:lnTo>
                <a:lnTo>
                  <a:pt x="1989" y="2692"/>
                </a:lnTo>
                <a:lnTo>
                  <a:pt x="1982" y="2690"/>
                </a:lnTo>
                <a:lnTo>
                  <a:pt x="1972" y="2688"/>
                </a:lnTo>
                <a:lnTo>
                  <a:pt x="1964" y="2686"/>
                </a:lnTo>
                <a:lnTo>
                  <a:pt x="1957" y="2686"/>
                </a:lnTo>
                <a:lnTo>
                  <a:pt x="1941" y="2682"/>
                </a:lnTo>
                <a:lnTo>
                  <a:pt x="1934" y="2682"/>
                </a:lnTo>
                <a:lnTo>
                  <a:pt x="1926" y="2680"/>
                </a:lnTo>
                <a:lnTo>
                  <a:pt x="1911" y="2680"/>
                </a:lnTo>
                <a:lnTo>
                  <a:pt x="1905" y="2678"/>
                </a:lnTo>
                <a:lnTo>
                  <a:pt x="1799" y="2678"/>
                </a:lnTo>
                <a:lnTo>
                  <a:pt x="1794" y="2680"/>
                </a:lnTo>
                <a:lnTo>
                  <a:pt x="1778" y="2680"/>
                </a:lnTo>
                <a:lnTo>
                  <a:pt x="1771" y="2682"/>
                </a:lnTo>
                <a:lnTo>
                  <a:pt x="1757" y="2682"/>
                </a:lnTo>
                <a:lnTo>
                  <a:pt x="1749" y="2684"/>
                </a:lnTo>
                <a:lnTo>
                  <a:pt x="1736" y="2684"/>
                </a:lnTo>
                <a:lnTo>
                  <a:pt x="1728" y="2686"/>
                </a:lnTo>
                <a:lnTo>
                  <a:pt x="1721" y="2686"/>
                </a:lnTo>
                <a:lnTo>
                  <a:pt x="1715" y="2688"/>
                </a:lnTo>
                <a:lnTo>
                  <a:pt x="1707" y="2690"/>
                </a:lnTo>
                <a:lnTo>
                  <a:pt x="1699" y="2690"/>
                </a:lnTo>
                <a:lnTo>
                  <a:pt x="1694" y="2692"/>
                </a:lnTo>
                <a:lnTo>
                  <a:pt x="1686" y="2694"/>
                </a:lnTo>
                <a:lnTo>
                  <a:pt x="1680" y="2694"/>
                </a:lnTo>
                <a:lnTo>
                  <a:pt x="1665" y="2697"/>
                </a:lnTo>
                <a:lnTo>
                  <a:pt x="1659" y="2699"/>
                </a:lnTo>
                <a:lnTo>
                  <a:pt x="1651" y="2699"/>
                </a:lnTo>
                <a:lnTo>
                  <a:pt x="1640" y="2703"/>
                </a:lnTo>
                <a:lnTo>
                  <a:pt x="1632" y="2705"/>
                </a:lnTo>
                <a:lnTo>
                  <a:pt x="1621" y="2709"/>
                </a:lnTo>
                <a:lnTo>
                  <a:pt x="1613" y="2713"/>
                </a:lnTo>
                <a:lnTo>
                  <a:pt x="1602" y="2717"/>
                </a:lnTo>
                <a:lnTo>
                  <a:pt x="1590" y="2721"/>
                </a:lnTo>
                <a:lnTo>
                  <a:pt x="1584" y="2724"/>
                </a:lnTo>
                <a:lnTo>
                  <a:pt x="1579" y="2726"/>
                </a:lnTo>
                <a:lnTo>
                  <a:pt x="1573" y="2730"/>
                </a:lnTo>
                <a:lnTo>
                  <a:pt x="1567" y="2732"/>
                </a:lnTo>
                <a:lnTo>
                  <a:pt x="1561" y="2736"/>
                </a:lnTo>
                <a:lnTo>
                  <a:pt x="1559" y="2738"/>
                </a:lnTo>
                <a:lnTo>
                  <a:pt x="1554" y="2740"/>
                </a:lnTo>
                <a:lnTo>
                  <a:pt x="1548" y="2744"/>
                </a:lnTo>
                <a:lnTo>
                  <a:pt x="1544" y="2747"/>
                </a:lnTo>
                <a:lnTo>
                  <a:pt x="1538" y="2751"/>
                </a:lnTo>
                <a:lnTo>
                  <a:pt x="1534" y="2755"/>
                </a:lnTo>
                <a:lnTo>
                  <a:pt x="1529" y="2759"/>
                </a:lnTo>
                <a:lnTo>
                  <a:pt x="1521" y="2767"/>
                </a:lnTo>
                <a:lnTo>
                  <a:pt x="1517" y="2772"/>
                </a:lnTo>
                <a:lnTo>
                  <a:pt x="1509" y="2780"/>
                </a:lnTo>
                <a:lnTo>
                  <a:pt x="1502" y="2792"/>
                </a:lnTo>
                <a:lnTo>
                  <a:pt x="1498" y="2795"/>
                </a:lnTo>
                <a:lnTo>
                  <a:pt x="1496" y="2801"/>
                </a:lnTo>
                <a:lnTo>
                  <a:pt x="1492" y="2807"/>
                </a:lnTo>
                <a:lnTo>
                  <a:pt x="1488" y="2811"/>
                </a:lnTo>
                <a:lnTo>
                  <a:pt x="1484" y="2817"/>
                </a:lnTo>
                <a:lnTo>
                  <a:pt x="1483" y="2822"/>
                </a:lnTo>
                <a:lnTo>
                  <a:pt x="1475" y="2834"/>
                </a:lnTo>
                <a:lnTo>
                  <a:pt x="1473" y="2840"/>
                </a:lnTo>
                <a:lnTo>
                  <a:pt x="1469" y="2845"/>
                </a:lnTo>
                <a:lnTo>
                  <a:pt x="1465" y="2849"/>
                </a:lnTo>
                <a:lnTo>
                  <a:pt x="1463" y="2855"/>
                </a:lnTo>
                <a:lnTo>
                  <a:pt x="1456" y="2866"/>
                </a:lnTo>
                <a:lnTo>
                  <a:pt x="1454" y="2872"/>
                </a:lnTo>
                <a:lnTo>
                  <a:pt x="1446" y="2884"/>
                </a:lnTo>
                <a:lnTo>
                  <a:pt x="1442" y="2890"/>
                </a:lnTo>
                <a:lnTo>
                  <a:pt x="1438" y="2893"/>
                </a:lnTo>
                <a:lnTo>
                  <a:pt x="1435" y="2899"/>
                </a:lnTo>
                <a:lnTo>
                  <a:pt x="1433" y="2905"/>
                </a:lnTo>
                <a:lnTo>
                  <a:pt x="1429" y="2911"/>
                </a:lnTo>
                <a:lnTo>
                  <a:pt x="1425" y="2914"/>
                </a:lnTo>
                <a:lnTo>
                  <a:pt x="1419" y="2920"/>
                </a:lnTo>
                <a:lnTo>
                  <a:pt x="1415" y="2924"/>
                </a:lnTo>
                <a:lnTo>
                  <a:pt x="1411" y="2930"/>
                </a:lnTo>
                <a:lnTo>
                  <a:pt x="1408" y="2934"/>
                </a:lnTo>
                <a:lnTo>
                  <a:pt x="1402" y="2939"/>
                </a:lnTo>
                <a:lnTo>
                  <a:pt x="1398" y="2943"/>
                </a:lnTo>
                <a:lnTo>
                  <a:pt x="1392" y="2947"/>
                </a:lnTo>
                <a:lnTo>
                  <a:pt x="1388" y="2951"/>
                </a:lnTo>
                <a:lnTo>
                  <a:pt x="1377" y="2959"/>
                </a:lnTo>
                <a:lnTo>
                  <a:pt x="1375" y="2962"/>
                </a:lnTo>
                <a:lnTo>
                  <a:pt x="1367" y="2964"/>
                </a:lnTo>
                <a:lnTo>
                  <a:pt x="1356" y="2972"/>
                </a:lnTo>
                <a:lnTo>
                  <a:pt x="1350" y="2976"/>
                </a:lnTo>
                <a:lnTo>
                  <a:pt x="1335" y="2984"/>
                </a:lnTo>
                <a:lnTo>
                  <a:pt x="1327" y="2987"/>
                </a:lnTo>
                <a:lnTo>
                  <a:pt x="1321" y="2991"/>
                </a:lnTo>
                <a:lnTo>
                  <a:pt x="1314" y="2995"/>
                </a:lnTo>
                <a:lnTo>
                  <a:pt x="1306" y="2997"/>
                </a:lnTo>
                <a:lnTo>
                  <a:pt x="1296" y="3001"/>
                </a:lnTo>
                <a:lnTo>
                  <a:pt x="1281" y="3009"/>
                </a:lnTo>
                <a:lnTo>
                  <a:pt x="1271" y="3012"/>
                </a:lnTo>
                <a:lnTo>
                  <a:pt x="1264" y="3016"/>
                </a:lnTo>
                <a:lnTo>
                  <a:pt x="1256" y="3018"/>
                </a:lnTo>
                <a:lnTo>
                  <a:pt x="1246" y="3022"/>
                </a:lnTo>
                <a:lnTo>
                  <a:pt x="1239" y="3026"/>
                </a:lnTo>
                <a:lnTo>
                  <a:pt x="1229" y="3028"/>
                </a:lnTo>
                <a:lnTo>
                  <a:pt x="1221" y="3032"/>
                </a:lnTo>
                <a:lnTo>
                  <a:pt x="1212" y="3035"/>
                </a:lnTo>
                <a:lnTo>
                  <a:pt x="1204" y="3037"/>
                </a:lnTo>
                <a:lnTo>
                  <a:pt x="1195" y="3041"/>
                </a:lnTo>
                <a:lnTo>
                  <a:pt x="1185" y="3043"/>
                </a:lnTo>
                <a:lnTo>
                  <a:pt x="1177" y="3047"/>
                </a:lnTo>
                <a:lnTo>
                  <a:pt x="1170" y="3049"/>
                </a:lnTo>
                <a:lnTo>
                  <a:pt x="1160" y="3051"/>
                </a:lnTo>
                <a:lnTo>
                  <a:pt x="1152" y="3055"/>
                </a:lnTo>
                <a:lnTo>
                  <a:pt x="1143" y="3057"/>
                </a:lnTo>
                <a:lnTo>
                  <a:pt x="1127" y="3060"/>
                </a:lnTo>
                <a:lnTo>
                  <a:pt x="1112" y="3064"/>
                </a:lnTo>
                <a:lnTo>
                  <a:pt x="1097" y="3068"/>
                </a:lnTo>
                <a:lnTo>
                  <a:pt x="1089" y="3068"/>
                </a:lnTo>
                <a:lnTo>
                  <a:pt x="1083" y="3070"/>
                </a:lnTo>
                <a:lnTo>
                  <a:pt x="1075" y="3070"/>
                </a:lnTo>
                <a:lnTo>
                  <a:pt x="1070" y="3072"/>
                </a:lnTo>
                <a:lnTo>
                  <a:pt x="1064" y="3072"/>
                </a:lnTo>
                <a:lnTo>
                  <a:pt x="1058" y="3074"/>
                </a:lnTo>
                <a:lnTo>
                  <a:pt x="1031" y="3074"/>
                </a:lnTo>
                <a:lnTo>
                  <a:pt x="1027" y="3072"/>
                </a:lnTo>
                <a:lnTo>
                  <a:pt x="1024" y="3072"/>
                </a:lnTo>
                <a:lnTo>
                  <a:pt x="1020" y="3070"/>
                </a:lnTo>
                <a:lnTo>
                  <a:pt x="1018" y="3068"/>
                </a:lnTo>
                <a:lnTo>
                  <a:pt x="1014" y="3066"/>
                </a:lnTo>
                <a:lnTo>
                  <a:pt x="1010" y="3062"/>
                </a:lnTo>
                <a:lnTo>
                  <a:pt x="1006" y="3058"/>
                </a:lnTo>
                <a:lnTo>
                  <a:pt x="1004" y="3057"/>
                </a:lnTo>
                <a:lnTo>
                  <a:pt x="1004" y="3053"/>
                </a:lnTo>
                <a:lnTo>
                  <a:pt x="1003" y="3049"/>
                </a:lnTo>
                <a:lnTo>
                  <a:pt x="1003" y="3047"/>
                </a:lnTo>
                <a:lnTo>
                  <a:pt x="1001" y="3043"/>
                </a:lnTo>
                <a:lnTo>
                  <a:pt x="1001" y="3009"/>
                </a:lnTo>
                <a:lnTo>
                  <a:pt x="1003" y="3005"/>
                </a:lnTo>
                <a:lnTo>
                  <a:pt x="1003" y="2991"/>
                </a:lnTo>
                <a:lnTo>
                  <a:pt x="1004" y="2986"/>
                </a:lnTo>
                <a:lnTo>
                  <a:pt x="1004" y="2982"/>
                </a:lnTo>
                <a:lnTo>
                  <a:pt x="1006" y="2978"/>
                </a:lnTo>
                <a:lnTo>
                  <a:pt x="1006" y="2968"/>
                </a:lnTo>
                <a:lnTo>
                  <a:pt x="1008" y="2964"/>
                </a:lnTo>
                <a:lnTo>
                  <a:pt x="1008" y="2951"/>
                </a:lnTo>
                <a:lnTo>
                  <a:pt x="1010" y="2947"/>
                </a:lnTo>
                <a:lnTo>
                  <a:pt x="1010" y="2922"/>
                </a:lnTo>
                <a:lnTo>
                  <a:pt x="1008" y="2918"/>
                </a:lnTo>
                <a:lnTo>
                  <a:pt x="1008" y="2911"/>
                </a:lnTo>
                <a:lnTo>
                  <a:pt x="1006" y="2907"/>
                </a:lnTo>
                <a:lnTo>
                  <a:pt x="1006" y="2903"/>
                </a:lnTo>
                <a:lnTo>
                  <a:pt x="1004" y="2899"/>
                </a:lnTo>
                <a:lnTo>
                  <a:pt x="1004" y="2893"/>
                </a:lnTo>
                <a:lnTo>
                  <a:pt x="1003" y="2890"/>
                </a:lnTo>
                <a:lnTo>
                  <a:pt x="1003" y="2870"/>
                </a:lnTo>
                <a:lnTo>
                  <a:pt x="1001" y="2868"/>
                </a:lnTo>
                <a:lnTo>
                  <a:pt x="1001" y="2849"/>
                </a:lnTo>
                <a:lnTo>
                  <a:pt x="999" y="2845"/>
                </a:lnTo>
                <a:lnTo>
                  <a:pt x="999" y="2836"/>
                </a:lnTo>
                <a:lnTo>
                  <a:pt x="997" y="2834"/>
                </a:lnTo>
                <a:lnTo>
                  <a:pt x="997" y="2830"/>
                </a:lnTo>
                <a:lnTo>
                  <a:pt x="995" y="2826"/>
                </a:lnTo>
                <a:lnTo>
                  <a:pt x="995" y="2824"/>
                </a:lnTo>
                <a:lnTo>
                  <a:pt x="993" y="2820"/>
                </a:lnTo>
                <a:lnTo>
                  <a:pt x="993" y="2818"/>
                </a:lnTo>
                <a:lnTo>
                  <a:pt x="989" y="2811"/>
                </a:lnTo>
                <a:lnTo>
                  <a:pt x="989" y="2809"/>
                </a:lnTo>
                <a:lnTo>
                  <a:pt x="987" y="2805"/>
                </a:lnTo>
                <a:lnTo>
                  <a:pt x="985" y="2803"/>
                </a:lnTo>
                <a:lnTo>
                  <a:pt x="983" y="2799"/>
                </a:lnTo>
                <a:lnTo>
                  <a:pt x="979" y="2797"/>
                </a:lnTo>
                <a:lnTo>
                  <a:pt x="976" y="2790"/>
                </a:lnTo>
                <a:lnTo>
                  <a:pt x="972" y="2788"/>
                </a:lnTo>
                <a:lnTo>
                  <a:pt x="970" y="2784"/>
                </a:lnTo>
                <a:lnTo>
                  <a:pt x="966" y="2782"/>
                </a:lnTo>
                <a:lnTo>
                  <a:pt x="962" y="2778"/>
                </a:lnTo>
                <a:lnTo>
                  <a:pt x="958" y="2776"/>
                </a:lnTo>
                <a:lnTo>
                  <a:pt x="955" y="2772"/>
                </a:lnTo>
                <a:lnTo>
                  <a:pt x="951" y="2770"/>
                </a:lnTo>
                <a:lnTo>
                  <a:pt x="947" y="2767"/>
                </a:lnTo>
                <a:lnTo>
                  <a:pt x="945" y="2767"/>
                </a:lnTo>
                <a:lnTo>
                  <a:pt x="939" y="2763"/>
                </a:lnTo>
                <a:lnTo>
                  <a:pt x="933" y="2761"/>
                </a:lnTo>
                <a:lnTo>
                  <a:pt x="922" y="2753"/>
                </a:lnTo>
                <a:lnTo>
                  <a:pt x="916" y="2751"/>
                </a:lnTo>
                <a:lnTo>
                  <a:pt x="910" y="2747"/>
                </a:lnTo>
                <a:lnTo>
                  <a:pt x="903" y="2746"/>
                </a:lnTo>
                <a:lnTo>
                  <a:pt x="897" y="2742"/>
                </a:lnTo>
                <a:lnTo>
                  <a:pt x="889" y="2740"/>
                </a:lnTo>
                <a:lnTo>
                  <a:pt x="882" y="2736"/>
                </a:lnTo>
                <a:lnTo>
                  <a:pt x="874" y="2734"/>
                </a:lnTo>
                <a:lnTo>
                  <a:pt x="866" y="2730"/>
                </a:lnTo>
                <a:lnTo>
                  <a:pt x="859" y="2728"/>
                </a:lnTo>
                <a:lnTo>
                  <a:pt x="851" y="2724"/>
                </a:lnTo>
                <a:lnTo>
                  <a:pt x="841" y="2722"/>
                </a:lnTo>
                <a:lnTo>
                  <a:pt x="834" y="2719"/>
                </a:lnTo>
                <a:lnTo>
                  <a:pt x="824" y="2717"/>
                </a:lnTo>
                <a:lnTo>
                  <a:pt x="816" y="2713"/>
                </a:lnTo>
                <a:lnTo>
                  <a:pt x="807" y="2711"/>
                </a:lnTo>
                <a:lnTo>
                  <a:pt x="799" y="2707"/>
                </a:lnTo>
                <a:lnTo>
                  <a:pt x="780" y="2703"/>
                </a:lnTo>
                <a:lnTo>
                  <a:pt x="770" y="2699"/>
                </a:lnTo>
                <a:lnTo>
                  <a:pt x="762" y="2697"/>
                </a:lnTo>
                <a:lnTo>
                  <a:pt x="753" y="2694"/>
                </a:lnTo>
                <a:lnTo>
                  <a:pt x="743" y="2692"/>
                </a:lnTo>
                <a:lnTo>
                  <a:pt x="734" y="2688"/>
                </a:lnTo>
                <a:lnTo>
                  <a:pt x="714" y="2684"/>
                </a:lnTo>
                <a:lnTo>
                  <a:pt x="707" y="2680"/>
                </a:lnTo>
                <a:lnTo>
                  <a:pt x="688" y="2676"/>
                </a:lnTo>
                <a:lnTo>
                  <a:pt x="678" y="2673"/>
                </a:lnTo>
                <a:lnTo>
                  <a:pt x="670" y="2671"/>
                </a:lnTo>
                <a:lnTo>
                  <a:pt x="661" y="2669"/>
                </a:lnTo>
                <a:lnTo>
                  <a:pt x="651" y="2665"/>
                </a:lnTo>
                <a:lnTo>
                  <a:pt x="643" y="2663"/>
                </a:lnTo>
                <a:lnTo>
                  <a:pt x="634" y="2661"/>
                </a:lnTo>
                <a:lnTo>
                  <a:pt x="626" y="2659"/>
                </a:lnTo>
                <a:lnTo>
                  <a:pt x="617" y="2657"/>
                </a:lnTo>
                <a:lnTo>
                  <a:pt x="609" y="2653"/>
                </a:lnTo>
                <a:lnTo>
                  <a:pt x="594" y="2649"/>
                </a:lnTo>
                <a:lnTo>
                  <a:pt x="578" y="2646"/>
                </a:lnTo>
                <a:lnTo>
                  <a:pt x="570" y="2644"/>
                </a:lnTo>
                <a:lnTo>
                  <a:pt x="569" y="2644"/>
                </a:lnTo>
                <a:lnTo>
                  <a:pt x="553" y="2640"/>
                </a:lnTo>
                <a:lnTo>
                  <a:pt x="542" y="2636"/>
                </a:lnTo>
                <a:lnTo>
                  <a:pt x="534" y="2634"/>
                </a:lnTo>
                <a:lnTo>
                  <a:pt x="528" y="2634"/>
                </a:lnTo>
                <a:lnTo>
                  <a:pt x="522" y="2632"/>
                </a:lnTo>
                <a:lnTo>
                  <a:pt x="515" y="2632"/>
                </a:lnTo>
                <a:lnTo>
                  <a:pt x="509" y="2630"/>
                </a:lnTo>
                <a:lnTo>
                  <a:pt x="498" y="2630"/>
                </a:lnTo>
                <a:lnTo>
                  <a:pt x="492" y="2628"/>
                </a:lnTo>
                <a:lnTo>
                  <a:pt x="480" y="2628"/>
                </a:lnTo>
                <a:lnTo>
                  <a:pt x="474" y="2626"/>
                </a:lnTo>
                <a:lnTo>
                  <a:pt x="457" y="2626"/>
                </a:lnTo>
                <a:lnTo>
                  <a:pt x="451" y="2625"/>
                </a:lnTo>
                <a:lnTo>
                  <a:pt x="430" y="2625"/>
                </a:lnTo>
                <a:lnTo>
                  <a:pt x="425" y="2623"/>
                </a:lnTo>
                <a:lnTo>
                  <a:pt x="413" y="2623"/>
                </a:lnTo>
                <a:lnTo>
                  <a:pt x="409" y="2621"/>
                </a:lnTo>
                <a:lnTo>
                  <a:pt x="398" y="2621"/>
                </a:lnTo>
                <a:lnTo>
                  <a:pt x="392" y="2619"/>
                </a:lnTo>
                <a:lnTo>
                  <a:pt x="386" y="2619"/>
                </a:lnTo>
                <a:lnTo>
                  <a:pt x="382" y="2617"/>
                </a:lnTo>
                <a:lnTo>
                  <a:pt x="377" y="2617"/>
                </a:lnTo>
                <a:lnTo>
                  <a:pt x="365" y="2613"/>
                </a:lnTo>
                <a:lnTo>
                  <a:pt x="359" y="2611"/>
                </a:lnTo>
                <a:lnTo>
                  <a:pt x="355" y="2611"/>
                </a:lnTo>
                <a:lnTo>
                  <a:pt x="344" y="2607"/>
                </a:lnTo>
                <a:lnTo>
                  <a:pt x="338" y="2603"/>
                </a:lnTo>
                <a:lnTo>
                  <a:pt x="327" y="2600"/>
                </a:lnTo>
                <a:lnTo>
                  <a:pt x="321" y="2596"/>
                </a:lnTo>
                <a:lnTo>
                  <a:pt x="315" y="2594"/>
                </a:lnTo>
                <a:lnTo>
                  <a:pt x="309" y="2590"/>
                </a:lnTo>
                <a:lnTo>
                  <a:pt x="304" y="2588"/>
                </a:lnTo>
                <a:lnTo>
                  <a:pt x="302" y="2586"/>
                </a:lnTo>
                <a:lnTo>
                  <a:pt x="294" y="2582"/>
                </a:lnTo>
                <a:lnTo>
                  <a:pt x="288" y="2577"/>
                </a:lnTo>
                <a:lnTo>
                  <a:pt x="282" y="2573"/>
                </a:lnTo>
                <a:lnTo>
                  <a:pt x="275" y="2569"/>
                </a:lnTo>
                <a:lnTo>
                  <a:pt x="269" y="2563"/>
                </a:lnTo>
                <a:lnTo>
                  <a:pt x="263" y="2559"/>
                </a:lnTo>
                <a:lnTo>
                  <a:pt x="248" y="2548"/>
                </a:lnTo>
                <a:lnTo>
                  <a:pt x="242" y="2542"/>
                </a:lnTo>
                <a:lnTo>
                  <a:pt x="227" y="2530"/>
                </a:lnTo>
                <a:lnTo>
                  <a:pt x="219" y="2523"/>
                </a:lnTo>
                <a:lnTo>
                  <a:pt x="213" y="2517"/>
                </a:lnTo>
                <a:lnTo>
                  <a:pt x="206" y="2511"/>
                </a:lnTo>
                <a:lnTo>
                  <a:pt x="198" y="2504"/>
                </a:lnTo>
                <a:lnTo>
                  <a:pt x="190" y="2498"/>
                </a:lnTo>
                <a:lnTo>
                  <a:pt x="183" y="2490"/>
                </a:lnTo>
                <a:lnTo>
                  <a:pt x="175" y="2484"/>
                </a:lnTo>
                <a:lnTo>
                  <a:pt x="169" y="2477"/>
                </a:lnTo>
                <a:lnTo>
                  <a:pt x="154" y="2461"/>
                </a:lnTo>
                <a:lnTo>
                  <a:pt x="146" y="2456"/>
                </a:lnTo>
                <a:lnTo>
                  <a:pt x="140" y="2448"/>
                </a:lnTo>
                <a:lnTo>
                  <a:pt x="133" y="2440"/>
                </a:lnTo>
                <a:lnTo>
                  <a:pt x="125" y="2434"/>
                </a:lnTo>
                <a:lnTo>
                  <a:pt x="119" y="2427"/>
                </a:lnTo>
                <a:lnTo>
                  <a:pt x="112" y="2419"/>
                </a:lnTo>
                <a:lnTo>
                  <a:pt x="106" y="2411"/>
                </a:lnTo>
                <a:lnTo>
                  <a:pt x="98" y="2406"/>
                </a:lnTo>
                <a:lnTo>
                  <a:pt x="92" y="2398"/>
                </a:lnTo>
                <a:lnTo>
                  <a:pt x="87" y="2392"/>
                </a:lnTo>
                <a:lnTo>
                  <a:pt x="79" y="2385"/>
                </a:lnTo>
                <a:lnTo>
                  <a:pt x="73" y="2379"/>
                </a:lnTo>
                <a:lnTo>
                  <a:pt x="67" y="2371"/>
                </a:lnTo>
                <a:lnTo>
                  <a:pt x="64" y="2365"/>
                </a:lnTo>
                <a:lnTo>
                  <a:pt x="52" y="2354"/>
                </a:lnTo>
                <a:lnTo>
                  <a:pt x="48" y="2348"/>
                </a:lnTo>
                <a:lnTo>
                  <a:pt x="42" y="2342"/>
                </a:lnTo>
                <a:lnTo>
                  <a:pt x="35" y="2331"/>
                </a:lnTo>
                <a:lnTo>
                  <a:pt x="31" y="2327"/>
                </a:lnTo>
                <a:lnTo>
                  <a:pt x="27" y="2321"/>
                </a:lnTo>
                <a:lnTo>
                  <a:pt x="23" y="2317"/>
                </a:lnTo>
                <a:lnTo>
                  <a:pt x="21" y="2313"/>
                </a:lnTo>
                <a:lnTo>
                  <a:pt x="18" y="2310"/>
                </a:lnTo>
                <a:lnTo>
                  <a:pt x="18" y="2308"/>
                </a:lnTo>
                <a:lnTo>
                  <a:pt x="14" y="2300"/>
                </a:lnTo>
                <a:lnTo>
                  <a:pt x="12" y="2298"/>
                </a:lnTo>
                <a:lnTo>
                  <a:pt x="8" y="2290"/>
                </a:lnTo>
                <a:lnTo>
                  <a:pt x="6" y="2289"/>
                </a:lnTo>
                <a:lnTo>
                  <a:pt x="6" y="2285"/>
                </a:lnTo>
                <a:lnTo>
                  <a:pt x="4" y="2283"/>
                </a:lnTo>
                <a:lnTo>
                  <a:pt x="4" y="2279"/>
                </a:lnTo>
                <a:lnTo>
                  <a:pt x="2" y="2277"/>
                </a:lnTo>
                <a:lnTo>
                  <a:pt x="2" y="2269"/>
                </a:lnTo>
                <a:lnTo>
                  <a:pt x="0" y="2267"/>
                </a:lnTo>
                <a:lnTo>
                  <a:pt x="2" y="2265"/>
                </a:lnTo>
                <a:lnTo>
                  <a:pt x="2" y="2258"/>
                </a:lnTo>
                <a:lnTo>
                  <a:pt x="4" y="2256"/>
                </a:lnTo>
                <a:lnTo>
                  <a:pt x="4" y="2254"/>
                </a:lnTo>
                <a:lnTo>
                  <a:pt x="6" y="2252"/>
                </a:lnTo>
                <a:lnTo>
                  <a:pt x="8" y="2252"/>
                </a:lnTo>
                <a:lnTo>
                  <a:pt x="12" y="2248"/>
                </a:lnTo>
                <a:lnTo>
                  <a:pt x="14" y="2248"/>
                </a:lnTo>
                <a:lnTo>
                  <a:pt x="18" y="2246"/>
                </a:lnTo>
                <a:lnTo>
                  <a:pt x="19" y="2246"/>
                </a:lnTo>
                <a:lnTo>
                  <a:pt x="21" y="2244"/>
                </a:lnTo>
                <a:lnTo>
                  <a:pt x="56" y="2244"/>
                </a:lnTo>
                <a:lnTo>
                  <a:pt x="60" y="2246"/>
                </a:lnTo>
                <a:lnTo>
                  <a:pt x="69" y="2246"/>
                </a:lnTo>
                <a:lnTo>
                  <a:pt x="73" y="2248"/>
                </a:lnTo>
                <a:lnTo>
                  <a:pt x="79" y="2248"/>
                </a:lnTo>
                <a:lnTo>
                  <a:pt x="85" y="2250"/>
                </a:lnTo>
                <a:lnTo>
                  <a:pt x="87" y="2250"/>
                </a:lnTo>
                <a:lnTo>
                  <a:pt x="90" y="2252"/>
                </a:lnTo>
                <a:lnTo>
                  <a:pt x="94" y="2252"/>
                </a:lnTo>
                <a:lnTo>
                  <a:pt x="102" y="2256"/>
                </a:lnTo>
                <a:lnTo>
                  <a:pt x="106" y="2258"/>
                </a:lnTo>
                <a:lnTo>
                  <a:pt x="110" y="2258"/>
                </a:lnTo>
                <a:lnTo>
                  <a:pt x="117" y="2262"/>
                </a:lnTo>
                <a:lnTo>
                  <a:pt x="121" y="2262"/>
                </a:lnTo>
                <a:lnTo>
                  <a:pt x="129" y="2265"/>
                </a:lnTo>
                <a:lnTo>
                  <a:pt x="135" y="2265"/>
                </a:lnTo>
                <a:lnTo>
                  <a:pt x="138" y="2267"/>
                </a:lnTo>
                <a:lnTo>
                  <a:pt x="142" y="2267"/>
                </a:lnTo>
                <a:lnTo>
                  <a:pt x="150" y="2271"/>
                </a:lnTo>
                <a:lnTo>
                  <a:pt x="156" y="2271"/>
                </a:lnTo>
                <a:lnTo>
                  <a:pt x="160" y="2273"/>
                </a:lnTo>
                <a:lnTo>
                  <a:pt x="163" y="2273"/>
                </a:lnTo>
                <a:lnTo>
                  <a:pt x="169" y="2275"/>
                </a:lnTo>
                <a:lnTo>
                  <a:pt x="173" y="2275"/>
                </a:lnTo>
                <a:lnTo>
                  <a:pt x="177" y="2277"/>
                </a:lnTo>
                <a:lnTo>
                  <a:pt x="183" y="2277"/>
                </a:lnTo>
                <a:lnTo>
                  <a:pt x="186" y="2279"/>
                </a:lnTo>
                <a:lnTo>
                  <a:pt x="192" y="2279"/>
                </a:lnTo>
                <a:lnTo>
                  <a:pt x="196" y="2281"/>
                </a:lnTo>
                <a:lnTo>
                  <a:pt x="200" y="2281"/>
                </a:lnTo>
                <a:lnTo>
                  <a:pt x="206" y="2283"/>
                </a:lnTo>
                <a:lnTo>
                  <a:pt x="210" y="2283"/>
                </a:lnTo>
                <a:lnTo>
                  <a:pt x="215" y="2285"/>
                </a:lnTo>
                <a:lnTo>
                  <a:pt x="221" y="2285"/>
                </a:lnTo>
                <a:lnTo>
                  <a:pt x="225" y="2287"/>
                </a:lnTo>
                <a:lnTo>
                  <a:pt x="231" y="2287"/>
                </a:lnTo>
                <a:lnTo>
                  <a:pt x="234" y="2289"/>
                </a:lnTo>
                <a:lnTo>
                  <a:pt x="246" y="2289"/>
                </a:lnTo>
                <a:lnTo>
                  <a:pt x="250" y="2290"/>
                </a:lnTo>
                <a:lnTo>
                  <a:pt x="256" y="2290"/>
                </a:lnTo>
                <a:lnTo>
                  <a:pt x="261" y="2292"/>
                </a:lnTo>
                <a:lnTo>
                  <a:pt x="271" y="2292"/>
                </a:lnTo>
                <a:lnTo>
                  <a:pt x="277" y="2294"/>
                </a:lnTo>
                <a:lnTo>
                  <a:pt x="288" y="2294"/>
                </a:lnTo>
                <a:lnTo>
                  <a:pt x="294" y="2296"/>
                </a:lnTo>
                <a:lnTo>
                  <a:pt x="317" y="2296"/>
                </a:lnTo>
                <a:lnTo>
                  <a:pt x="325" y="2298"/>
                </a:lnTo>
                <a:lnTo>
                  <a:pt x="330" y="2298"/>
                </a:lnTo>
                <a:lnTo>
                  <a:pt x="336" y="2300"/>
                </a:lnTo>
                <a:lnTo>
                  <a:pt x="348" y="2300"/>
                </a:lnTo>
                <a:lnTo>
                  <a:pt x="355" y="2302"/>
                </a:lnTo>
                <a:lnTo>
                  <a:pt x="369" y="2302"/>
                </a:lnTo>
                <a:lnTo>
                  <a:pt x="375" y="2304"/>
                </a:lnTo>
                <a:lnTo>
                  <a:pt x="382" y="2304"/>
                </a:lnTo>
                <a:lnTo>
                  <a:pt x="388" y="2306"/>
                </a:lnTo>
                <a:lnTo>
                  <a:pt x="402" y="2306"/>
                </a:lnTo>
                <a:lnTo>
                  <a:pt x="409" y="2308"/>
                </a:lnTo>
                <a:lnTo>
                  <a:pt x="423" y="2308"/>
                </a:lnTo>
                <a:lnTo>
                  <a:pt x="430" y="2310"/>
                </a:lnTo>
                <a:lnTo>
                  <a:pt x="451" y="2310"/>
                </a:lnTo>
                <a:lnTo>
                  <a:pt x="457" y="2312"/>
                </a:lnTo>
                <a:lnTo>
                  <a:pt x="540" y="2312"/>
                </a:lnTo>
                <a:lnTo>
                  <a:pt x="546" y="2310"/>
                </a:lnTo>
                <a:lnTo>
                  <a:pt x="559" y="2310"/>
                </a:lnTo>
                <a:lnTo>
                  <a:pt x="565" y="2308"/>
                </a:lnTo>
                <a:lnTo>
                  <a:pt x="576" y="2308"/>
                </a:lnTo>
                <a:lnTo>
                  <a:pt x="588" y="2304"/>
                </a:lnTo>
                <a:lnTo>
                  <a:pt x="594" y="2304"/>
                </a:lnTo>
                <a:lnTo>
                  <a:pt x="599" y="2302"/>
                </a:lnTo>
                <a:lnTo>
                  <a:pt x="603" y="2302"/>
                </a:lnTo>
                <a:lnTo>
                  <a:pt x="607" y="2300"/>
                </a:lnTo>
                <a:lnTo>
                  <a:pt x="618" y="2296"/>
                </a:lnTo>
                <a:lnTo>
                  <a:pt x="622" y="2294"/>
                </a:lnTo>
                <a:lnTo>
                  <a:pt x="628" y="2290"/>
                </a:lnTo>
                <a:lnTo>
                  <a:pt x="632" y="2289"/>
                </a:lnTo>
                <a:lnTo>
                  <a:pt x="638" y="2287"/>
                </a:lnTo>
                <a:lnTo>
                  <a:pt x="642" y="2283"/>
                </a:lnTo>
                <a:lnTo>
                  <a:pt x="647" y="2281"/>
                </a:lnTo>
                <a:lnTo>
                  <a:pt x="651" y="2277"/>
                </a:lnTo>
                <a:lnTo>
                  <a:pt x="655" y="2275"/>
                </a:lnTo>
                <a:lnTo>
                  <a:pt x="659" y="2271"/>
                </a:lnTo>
                <a:lnTo>
                  <a:pt x="665" y="2267"/>
                </a:lnTo>
                <a:lnTo>
                  <a:pt x="668" y="2265"/>
                </a:lnTo>
                <a:lnTo>
                  <a:pt x="676" y="2258"/>
                </a:lnTo>
                <a:lnTo>
                  <a:pt x="684" y="2250"/>
                </a:lnTo>
                <a:lnTo>
                  <a:pt x="690" y="2246"/>
                </a:lnTo>
                <a:lnTo>
                  <a:pt x="697" y="2239"/>
                </a:lnTo>
                <a:lnTo>
                  <a:pt x="705" y="2231"/>
                </a:lnTo>
                <a:lnTo>
                  <a:pt x="713" y="2223"/>
                </a:lnTo>
                <a:lnTo>
                  <a:pt x="720" y="2216"/>
                </a:lnTo>
                <a:lnTo>
                  <a:pt x="728" y="2208"/>
                </a:lnTo>
                <a:lnTo>
                  <a:pt x="736" y="2200"/>
                </a:lnTo>
                <a:lnTo>
                  <a:pt x="743" y="2193"/>
                </a:lnTo>
                <a:lnTo>
                  <a:pt x="747" y="2191"/>
                </a:lnTo>
                <a:lnTo>
                  <a:pt x="755" y="2183"/>
                </a:lnTo>
                <a:lnTo>
                  <a:pt x="762" y="2175"/>
                </a:lnTo>
                <a:lnTo>
                  <a:pt x="766" y="2173"/>
                </a:lnTo>
                <a:lnTo>
                  <a:pt x="772" y="2169"/>
                </a:lnTo>
                <a:lnTo>
                  <a:pt x="776" y="2166"/>
                </a:lnTo>
                <a:lnTo>
                  <a:pt x="780" y="2164"/>
                </a:lnTo>
                <a:lnTo>
                  <a:pt x="784" y="2160"/>
                </a:lnTo>
                <a:lnTo>
                  <a:pt x="789" y="2158"/>
                </a:lnTo>
                <a:lnTo>
                  <a:pt x="793" y="2154"/>
                </a:lnTo>
                <a:lnTo>
                  <a:pt x="797" y="2152"/>
                </a:lnTo>
                <a:lnTo>
                  <a:pt x="801" y="2152"/>
                </a:lnTo>
                <a:lnTo>
                  <a:pt x="805" y="2148"/>
                </a:lnTo>
                <a:lnTo>
                  <a:pt x="809" y="2146"/>
                </a:lnTo>
                <a:lnTo>
                  <a:pt x="814" y="2145"/>
                </a:lnTo>
                <a:lnTo>
                  <a:pt x="818" y="2143"/>
                </a:lnTo>
                <a:lnTo>
                  <a:pt x="824" y="2141"/>
                </a:lnTo>
                <a:lnTo>
                  <a:pt x="828" y="2139"/>
                </a:lnTo>
                <a:lnTo>
                  <a:pt x="834" y="2137"/>
                </a:lnTo>
                <a:lnTo>
                  <a:pt x="839" y="2137"/>
                </a:lnTo>
                <a:lnTo>
                  <a:pt x="843" y="2135"/>
                </a:lnTo>
                <a:lnTo>
                  <a:pt x="855" y="2131"/>
                </a:lnTo>
                <a:lnTo>
                  <a:pt x="859" y="2131"/>
                </a:lnTo>
                <a:lnTo>
                  <a:pt x="870" y="2127"/>
                </a:lnTo>
                <a:lnTo>
                  <a:pt x="874" y="2127"/>
                </a:lnTo>
                <a:lnTo>
                  <a:pt x="880" y="2125"/>
                </a:lnTo>
                <a:lnTo>
                  <a:pt x="885" y="2125"/>
                </a:lnTo>
                <a:lnTo>
                  <a:pt x="891" y="2123"/>
                </a:lnTo>
                <a:lnTo>
                  <a:pt x="895" y="2121"/>
                </a:lnTo>
                <a:lnTo>
                  <a:pt x="901" y="2121"/>
                </a:lnTo>
                <a:lnTo>
                  <a:pt x="907" y="2120"/>
                </a:lnTo>
                <a:lnTo>
                  <a:pt x="912" y="2120"/>
                </a:lnTo>
                <a:lnTo>
                  <a:pt x="916" y="2118"/>
                </a:lnTo>
                <a:lnTo>
                  <a:pt x="922" y="2118"/>
                </a:lnTo>
                <a:lnTo>
                  <a:pt x="928" y="2116"/>
                </a:lnTo>
                <a:lnTo>
                  <a:pt x="931" y="2116"/>
                </a:lnTo>
                <a:lnTo>
                  <a:pt x="937" y="2114"/>
                </a:lnTo>
                <a:lnTo>
                  <a:pt x="943" y="2114"/>
                </a:lnTo>
                <a:lnTo>
                  <a:pt x="949" y="2112"/>
                </a:lnTo>
                <a:lnTo>
                  <a:pt x="953" y="2112"/>
                </a:lnTo>
                <a:lnTo>
                  <a:pt x="958" y="2110"/>
                </a:lnTo>
                <a:lnTo>
                  <a:pt x="962" y="2110"/>
                </a:lnTo>
                <a:lnTo>
                  <a:pt x="974" y="2106"/>
                </a:lnTo>
                <a:lnTo>
                  <a:pt x="978" y="2106"/>
                </a:lnTo>
                <a:lnTo>
                  <a:pt x="983" y="2104"/>
                </a:lnTo>
                <a:lnTo>
                  <a:pt x="987" y="2102"/>
                </a:lnTo>
                <a:lnTo>
                  <a:pt x="993" y="2102"/>
                </a:lnTo>
                <a:lnTo>
                  <a:pt x="997" y="2100"/>
                </a:lnTo>
                <a:lnTo>
                  <a:pt x="1003" y="2098"/>
                </a:lnTo>
                <a:lnTo>
                  <a:pt x="1010" y="2095"/>
                </a:lnTo>
                <a:lnTo>
                  <a:pt x="1016" y="2093"/>
                </a:lnTo>
                <a:lnTo>
                  <a:pt x="1024" y="2089"/>
                </a:lnTo>
                <a:lnTo>
                  <a:pt x="1027" y="2087"/>
                </a:lnTo>
                <a:lnTo>
                  <a:pt x="1031" y="2087"/>
                </a:lnTo>
                <a:lnTo>
                  <a:pt x="1035" y="2083"/>
                </a:lnTo>
                <a:lnTo>
                  <a:pt x="1043" y="2079"/>
                </a:lnTo>
                <a:lnTo>
                  <a:pt x="1047" y="2077"/>
                </a:lnTo>
                <a:lnTo>
                  <a:pt x="1051" y="2073"/>
                </a:lnTo>
                <a:lnTo>
                  <a:pt x="1054" y="2072"/>
                </a:lnTo>
                <a:lnTo>
                  <a:pt x="1060" y="2070"/>
                </a:lnTo>
                <a:lnTo>
                  <a:pt x="1064" y="2066"/>
                </a:lnTo>
                <a:lnTo>
                  <a:pt x="1068" y="2064"/>
                </a:lnTo>
                <a:lnTo>
                  <a:pt x="1072" y="2060"/>
                </a:lnTo>
                <a:lnTo>
                  <a:pt x="1075" y="2058"/>
                </a:lnTo>
                <a:lnTo>
                  <a:pt x="1079" y="2054"/>
                </a:lnTo>
                <a:lnTo>
                  <a:pt x="1083" y="2052"/>
                </a:lnTo>
                <a:lnTo>
                  <a:pt x="1089" y="2049"/>
                </a:lnTo>
                <a:lnTo>
                  <a:pt x="1093" y="2047"/>
                </a:lnTo>
                <a:lnTo>
                  <a:pt x="1097" y="2043"/>
                </a:lnTo>
                <a:lnTo>
                  <a:pt x="1100" y="2041"/>
                </a:lnTo>
                <a:lnTo>
                  <a:pt x="1108" y="2033"/>
                </a:lnTo>
                <a:lnTo>
                  <a:pt x="1112" y="2031"/>
                </a:lnTo>
                <a:lnTo>
                  <a:pt x="1120" y="2024"/>
                </a:lnTo>
                <a:lnTo>
                  <a:pt x="1122" y="2022"/>
                </a:lnTo>
                <a:lnTo>
                  <a:pt x="1129" y="2014"/>
                </a:lnTo>
                <a:lnTo>
                  <a:pt x="1133" y="2012"/>
                </a:lnTo>
                <a:lnTo>
                  <a:pt x="1137" y="2008"/>
                </a:lnTo>
                <a:lnTo>
                  <a:pt x="1139" y="2004"/>
                </a:lnTo>
                <a:lnTo>
                  <a:pt x="1143" y="2001"/>
                </a:lnTo>
                <a:lnTo>
                  <a:pt x="1147" y="1999"/>
                </a:lnTo>
                <a:lnTo>
                  <a:pt x="1148" y="1995"/>
                </a:lnTo>
                <a:lnTo>
                  <a:pt x="1152" y="1991"/>
                </a:lnTo>
                <a:lnTo>
                  <a:pt x="1154" y="1987"/>
                </a:lnTo>
                <a:lnTo>
                  <a:pt x="1158" y="1985"/>
                </a:lnTo>
                <a:lnTo>
                  <a:pt x="1162" y="1977"/>
                </a:lnTo>
                <a:lnTo>
                  <a:pt x="1166" y="1974"/>
                </a:lnTo>
                <a:lnTo>
                  <a:pt x="1168" y="1970"/>
                </a:lnTo>
                <a:lnTo>
                  <a:pt x="1170" y="1968"/>
                </a:lnTo>
                <a:lnTo>
                  <a:pt x="1173" y="1960"/>
                </a:lnTo>
                <a:lnTo>
                  <a:pt x="1175" y="1956"/>
                </a:lnTo>
                <a:lnTo>
                  <a:pt x="1177" y="1954"/>
                </a:lnTo>
                <a:lnTo>
                  <a:pt x="1179" y="1951"/>
                </a:lnTo>
                <a:lnTo>
                  <a:pt x="1179" y="1947"/>
                </a:lnTo>
                <a:lnTo>
                  <a:pt x="1181" y="1943"/>
                </a:lnTo>
                <a:lnTo>
                  <a:pt x="1183" y="1943"/>
                </a:lnTo>
                <a:lnTo>
                  <a:pt x="1183" y="1939"/>
                </a:lnTo>
                <a:lnTo>
                  <a:pt x="1185" y="1935"/>
                </a:lnTo>
                <a:lnTo>
                  <a:pt x="1185" y="1929"/>
                </a:lnTo>
                <a:lnTo>
                  <a:pt x="1187" y="1926"/>
                </a:lnTo>
                <a:lnTo>
                  <a:pt x="1187" y="1897"/>
                </a:lnTo>
                <a:lnTo>
                  <a:pt x="1185" y="1895"/>
                </a:lnTo>
                <a:lnTo>
                  <a:pt x="1185" y="1883"/>
                </a:lnTo>
                <a:lnTo>
                  <a:pt x="1183" y="1880"/>
                </a:lnTo>
                <a:lnTo>
                  <a:pt x="1183" y="1876"/>
                </a:lnTo>
                <a:lnTo>
                  <a:pt x="1181" y="1874"/>
                </a:lnTo>
                <a:lnTo>
                  <a:pt x="1181" y="1870"/>
                </a:lnTo>
                <a:lnTo>
                  <a:pt x="1177" y="1862"/>
                </a:lnTo>
                <a:lnTo>
                  <a:pt x="1177" y="1858"/>
                </a:lnTo>
                <a:lnTo>
                  <a:pt x="1173" y="1851"/>
                </a:lnTo>
                <a:lnTo>
                  <a:pt x="1173" y="1849"/>
                </a:lnTo>
                <a:lnTo>
                  <a:pt x="1170" y="1841"/>
                </a:lnTo>
                <a:lnTo>
                  <a:pt x="1166" y="1833"/>
                </a:lnTo>
                <a:lnTo>
                  <a:pt x="1162" y="1826"/>
                </a:lnTo>
                <a:lnTo>
                  <a:pt x="1160" y="1824"/>
                </a:lnTo>
                <a:lnTo>
                  <a:pt x="1158" y="1820"/>
                </a:lnTo>
                <a:lnTo>
                  <a:pt x="1158" y="1816"/>
                </a:lnTo>
                <a:lnTo>
                  <a:pt x="1154" y="1808"/>
                </a:lnTo>
                <a:lnTo>
                  <a:pt x="1150" y="1805"/>
                </a:lnTo>
                <a:lnTo>
                  <a:pt x="1148" y="1801"/>
                </a:lnTo>
                <a:lnTo>
                  <a:pt x="1147" y="1799"/>
                </a:lnTo>
                <a:lnTo>
                  <a:pt x="1143" y="1791"/>
                </a:lnTo>
                <a:lnTo>
                  <a:pt x="1139" y="1784"/>
                </a:lnTo>
                <a:lnTo>
                  <a:pt x="1137" y="1780"/>
                </a:lnTo>
                <a:lnTo>
                  <a:pt x="1133" y="1776"/>
                </a:lnTo>
                <a:lnTo>
                  <a:pt x="1129" y="1768"/>
                </a:lnTo>
                <a:lnTo>
                  <a:pt x="1127" y="1764"/>
                </a:lnTo>
                <a:lnTo>
                  <a:pt x="1123" y="1762"/>
                </a:lnTo>
                <a:lnTo>
                  <a:pt x="1122" y="1759"/>
                </a:lnTo>
                <a:lnTo>
                  <a:pt x="1118" y="1755"/>
                </a:lnTo>
                <a:lnTo>
                  <a:pt x="1116" y="1751"/>
                </a:lnTo>
                <a:lnTo>
                  <a:pt x="1112" y="1749"/>
                </a:lnTo>
                <a:lnTo>
                  <a:pt x="1108" y="1745"/>
                </a:lnTo>
                <a:lnTo>
                  <a:pt x="1106" y="1741"/>
                </a:lnTo>
                <a:lnTo>
                  <a:pt x="1102" y="1739"/>
                </a:lnTo>
                <a:lnTo>
                  <a:pt x="1095" y="1732"/>
                </a:lnTo>
                <a:lnTo>
                  <a:pt x="1091" y="1730"/>
                </a:lnTo>
                <a:lnTo>
                  <a:pt x="1083" y="1722"/>
                </a:lnTo>
                <a:lnTo>
                  <a:pt x="1079" y="1720"/>
                </a:lnTo>
                <a:lnTo>
                  <a:pt x="1072" y="1712"/>
                </a:lnTo>
                <a:lnTo>
                  <a:pt x="1068" y="1709"/>
                </a:lnTo>
                <a:lnTo>
                  <a:pt x="1066" y="1707"/>
                </a:lnTo>
                <a:lnTo>
                  <a:pt x="1058" y="1699"/>
                </a:lnTo>
                <a:lnTo>
                  <a:pt x="1054" y="1697"/>
                </a:lnTo>
                <a:lnTo>
                  <a:pt x="1047" y="1689"/>
                </a:lnTo>
                <a:lnTo>
                  <a:pt x="1043" y="1686"/>
                </a:lnTo>
                <a:lnTo>
                  <a:pt x="1039" y="1684"/>
                </a:lnTo>
                <a:lnTo>
                  <a:pt x="1031" y="1676"/>
                </a:lnTo>
                <a:lnTo>
                  <a:pt x="1027" y="1672"/>
                </a:lnTo>
                <a:lnTo>
                  <a:pt x="1026" y="1668"/>
                </a:lnTo>
                <a:lnTo>
                  <a:pt x="1022" y="1666"/>
                </a:lnTo>
                <a:lnTo>
                  <a:pt x="1018" y="1663"/>
                </a:lnTo>
                <a:lnTo>
                  <a:pt x="1016" y="1659"/>
                </a:lnTo>
                <a:lnTo>
                  <a:pt x="1012" y="1655"/>
                </a:lnTo>
                <a:lnTo>
                  <a:pt x="1010" y="1651"/>
                </a:lnTo>
                <a:lnTo>
                  <a:pt x="1006" y="1647"/>
                </a:lnTo>
                <a:lnTo>
                  <a:pt x="1004" y="1643"/>
                </a:lnTo>
                <a:lnTo>
                  <a:pt x="1001" y="1640"/>
                </a:lnTo>
                <a:lnTo>
                  <a:pt x="997" y="1632"/>
                </a:lnTo>
                <a:lnTo>
                  <a:pt x="993" y="1624"/>
                </a:lnTo>
                <a:lnTo>
                  <a:pt x="991" y="1620"/>
                </a:lnTo>
                <a:lnTo>
                  <a:pt x="991" y="1618"/>
                </a:lnTo>
                <a:lnTo>
                  <a:pt x="987" y="1611"/>
                </a:lnTo>
                <a:lnTo>
                  <a:pt x="987" y="1605"/>
                </a:lnTo>
                <a:lnTo>
                  <a:pt x="983" y="1597"/>
                </a:lnTo>
                <a:lnTo>
                  <a:pt x="983" y="1593"/>
                </a:lnTo>
                <a:lnTo>
                  <a:pt x="981" y="1588"/>
                </a:lnTo>
                <a:lnTo>
                  <a:pt x="981" y="1584"/>
                </a:lnTo>
                <a:lnTo>
                  <a:pt x="979" y="1580"/>
                </a:lnTo>
                <a:lnTo>
                  <a:pt x="979" y="1576"/>
                </a:lnTo>
                <a:lnTo>
                  <a:pt x="978" y="1570"/>
                </a:lnTo>
                <a:lnTo>
                  <a:pt x="978" y="1567"/>
                </a:lnTo>
                <a:lnTo>
                  <a:pt x="976" y="1561"/>
                </a:lnTo>
                <a:lnTo>
                  <a:pt x="976" y="1553"/>
                </a:lnTo>
                <a:lnTo>
                  <a:pt x="974" y="1547"/>
                </a:lnTo>
                <a:lnTo>
                  <a:pt x="974" y="1519"/>
                </a:lnTo>
                <a:lnTo>
                  <a:pt x="972" y="1515"/>
                </a:lnTo>
                <a:lnTo>
                  <a:pt x="974" y="1509"/>
                </a:lnTo>
                <a:lnTo>
                  <a:pt x="974" y="1480"/>
                </a:lnTo>
                <a:lnTo>
                  <a:pt x="976" y="1474"/>
                </a:lnTo>
                <a:lnTo>
                  <a:pt x="976" y="1465"/>
                </a:lnTo>
                <a:lnTo>
                  <a:pt x="978" y="1459"/>
                </a:lnTo>
                <a:lnTo>
                  <a:pt x="978" y="1449"/>
                </a:lnTo>
                <a:lnTo>
                  <a:pt x="979" y="1444"/>
                </a:lnTo>
                <a:lnTo>
                  <a:pt x="979" y="1438"/>
                </a:lnTo>
                <a:lnTo>
                  <a:pt x="981" y="1432"/>
                </a:lnTo>
                <a:lnTo>
                  <a:pt x="981" y="1428"/>
                </a:lnTo>
                <a:lnTo>
                  <a:pt x="985" y="1417"/>
                </a:lnTo>
                <a:lnTo>
                  <a:pt x="985" y="1411"/>
                </a:lnTo>
                <a:lnTo>
                  <a:pt x="989" y="1400"/>
                </a:lnTo>
                <a:lnTo>
                  <a:pt x="991" y="1396"/>
                </a:lnTo>
                <a:lnTo>
                  <a:pt x="991" y="1392"/>
                </a:lnTo>
                <a:close/>
              </a:path>
            </a:pathLst>
          </a:custGeom>
          <a:gradFill rotWithShape="1">
            <a:gsLst>
              <a:gs pos="0">
                <a:srgbClr val="A5E9E7"/>
              </a:gs>
              <a:gs pos="50000">
                <a:srgbClr val="4C6C6B"/>
              </a:gs>
              <a:gs pos="100000">
                <a:srgbClr val="A5E9E7"/>
              </a:gs>
            </a:gsLst>
            <a:lin ang="5400000" scaled="1"/>
          </a:gradFill>
          <a:ln w="9525">
            <a:solidFill>
              <a:srgbClr val="009999"/>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9944" name="Freeform 8"/>
          <p:cNvSpPr>
            <a:spLocks/>
          </p:cNvSpPr>
          <p:nvPr/>
        </p:nvSpPr>
        <p:spPr bwMode="auto">
          <a:xfrm>
            <a:off x="4375548" y="2361010"/>
            <a:ext cx="1925240" cy="1897856"/>
          </a:xfrm>
          <a:custGeom>
            <a:avLst/>
            <a:gdLst>
              <a:gd name="T0" fmla="*/ 2147483647 w 1617"/>
              <a:gd name="T1" fmla="*/ 2147483647 h 1594"/>
              <a:gd name="T2" fmla="*/ 2147483647 w 1617"/>
              <a:gd name="T3" fmla="*/ 2147483647 h 1594"/>
              <a:gd name="T4" fmla="*/ 2147483647 w 1617"/>
              <a:gd name="T5" fmla="*/ 2147483647 h 1594"/>
              <a:gd name="T6" fmla="*/ 2147483647 w 1617"/>
              <a:gd name="T7" fmla="*/ 2147483647 h 1594"/>
              <a:gd name="T8" fmla="*/ 2147483647 w 1617"/>
              <a:gd name="T9" fmla="*/ 2147483647 h 1594"/>
              <a:gd name="T10" fmla="*/ 2147483647 w 1617"/>
              <a:gd name="T11" fmla="*/ 2147483647 h 1594"/>
              <a:gd name="T12" fmla="*/ 2147483647 w 1617"/>
              <a:gd name="T13" fmla="*/ 2147483647 h 1594"/>
              <a:gd name="T14" fmla="*/ 2147483647 w 1617"/>
              <a:gd name="T15" fmla="*/ 2147483647 h 1594"/>
              <a:gd name="T16" fmla="*/ 2147483647 w 1617"/>
              <a:gd name="T17" fmla="*/ 2147483647 h 1594"/>
              <a:gd name="T18" fmla="*/ 2147483647 w 1617"/>
              <a:gd name="T19" fmla="*/ 2147483647 h 1594"/>
              <a:gd name="T20" fmla="*/ 2147483647 w 1617"/>
              <a:gd name="T21" fmla="*/ 2147483647 h 1594"/>
              <a:gd name="T22" fmla="*/ 2147483647 w 1617"/>
              <a:gd name="T23" fmla="*/ 2147483647 h 1594"/>
              <a:gd name="T24" fmla="*/ 2147483647 w 1617"/>
              <a:gd name="T25" fmla="*/ 2147483647 h 1594"/>
              <a:gd name="T26" fmla="*/ 2147483647 w 1617"/>
              <a:gd name="T27" fmla="*/ 2147483647 h 1594"/>
              <a:gd name="T28" fmla="*/ 2147483647 w 1617"/>
              <a:gd name="T29" fmla="*/ 2147483647 h 1594"/>
              <a:gd name="T30" fmla="*/ 2147483647 w 1617"/>
              <a:gd name="T31" fmla="*/ 2147483647 h 1594"/>
              <a:gd name="T32" fmla="*/ 2147483647 w 1617"/>
              <a:gd name="T33" fmla="*/ 2147483647 h 1594"/>
              <a:gd name="T34" fmla="*/ 2147483647 w 1617"/>
              <a:gd name="T35" fmla="*/ 2147483647 h 1594"/>
              <a:gd name="T36" fmla="*/ 2147483647 w 1617"/>
              <a:gd name="T37" fmla="*/ 2147483647 h 1594"/>
              <a:gd name="T38" fmla="*/ 2147483647 w 1617"/>
              <a:gd name="T39" fmla="*/ 2147483647 h 1594"/>
              <a:gd name="T40" fmla="*/ 2147483647 w 1617"/>
              <a:gd name="T41" fmla="*/ 2147483647 h 1594"/>
              <a:gd name="T42" fmla="*/ 2147483647 w 1617"/>
              <a:gd name="T43" fmla="*/ 2147483647 h 1594"/>
              <a:gd name="T44" fmla="*/ 2147483647 w 1617"/>
              <a:gd name="T45" fmla="*/ 2147483647 h 1594"/>
              <a:gd name="T46" fmla="*/ 2147483647 w 1617"/>
              <a:gd name="T47" fmla="*/ 2147483647 h 1594"/>
              <a:gd name="T48" fmla="*/ 2147483647 w 1617"/>
              <a:gd name="T49" fmla="*/ 2147483647 h 1594"/>
              <a:gd name="T50" fmla="*/ 2147483647 w 1617"/>
              <a:gd name="T51" fmla="*/ 2147483647 h 1594"/>
              <a:gd name="T52" fmla="*/ 2147483647 w 1617"/>
              <a:gd name="T53" fmla="*/ 2147483647 h 1594"/>
              <a:gd name="T54" fmla="*/ 2147483647 w 1617"/>
              <a:gd name="T55" fmla="*/ 2147483647 h 1594"/>
              <a:gd name="T56" fmla="*/ 2147483647 w 1617"/>
              <a:gd name="T57" fmla="*/ 2147483647 h 1594"/>
              <a:gd name="T58" fmla="*/ 2147483647 w 1617"/>
              <a:gd name="T59" fmla="*/ 2147483647 h 1594"/>
              <a:gd name="T60" fmla="*/ 2147483647 w 1617"/>
              <a:gd name="T61" fmla="*/ 2147483647 h 1594"/>
              <a:gd name="T62" fmla="*/ 2147483647 w 1617"/>
              <a:gd name="T63" fmla="*/ 2147483647 h 1594"/>
              <a:gd name="T64" fmla="*/ 2147483647 w 1617"/>
              <a:gd name="T65" fmla="*/ 2147483647 h 1594"/>
              <a:gd name="T66" fmla="*/ 2147483647 w 1617"/>
              <a:gd name="T67" fmla="*/ 2147483647 h 1594"/>
              <a:gd name="T68" fmla="*/ 2147483647 w 1617"/>
              <a:gd name="T69" fmla="*/ 2147483647 h 1594"/>
              <a:gd name="T70" fmla="*/ 2147483647 w 1617"/>
              <a:gd name="T71" fmla="*/ 2147483647 h 1594"/>
              <a:gd name="T72" fmla="*/ 2147483647 w 1617"/>
              <a:gd name="T73" fmla="*/ 2147483647 h 1594"/>
              <a:gd name="T74" fmla="*/ 2147483647 w 1617"/>
              <a:gd name="T75" fmla="*/ 2147483647 h 1594"/>
              <a:gd name="T76" fmla="*/ 2147483647 w 1617"/>
              <a:gd name="T77" fmla="*/ 2147483647 h 1594"/>
              <a:gd name="T78" fmla="*/ 2147483647 w 1617"/>
              <a:gd name="T79" fmla="*/ 2147483647 h 1594"/>
              <a:gd name="T80" fmla="*/ 2147483647 w 1617"/>
              <a:gd name="T81" fmla="*/ 2147483647 h 1594"/>
              <a:gd name="T82" fmla="*/ 2147483647 w 1617"/>
              <a:gd name="T83" fmla="*/ 2147483647 h 1594"/>
              <a:gd name="T84" fmla="*/ 2147483647 w 1617"/>
              <a:gd name="T85" fmla="*/ 2147483647 h 1594"/>
              <a:gd name="T86" fmla="*/ 2147483647 w 1617"/>
              <a:gd name="T87" fmla="*/ 2147483647 h 1594"/>
              <a:gd name="T88" fmla="*/ 2147483647 w 1617"/>
              <a:gd name="T89" fmla="*/ 2147483647 h 1594"/>
              <a:gd name="T90" fmla="*/ 2147483647 w 1617"/>
              <a:gd name="T91" fmla="*/ 2147483647 h 1594"/>
              <a:gd name="T92" fmla="*/ 2147483647 w 1617"/>
              <a:gd name="T93" fmla="*/ 2147483647 h 1594"/>
              <a:gd name="T94" fmla="*/ 2147483647 w 1617"/>
              <a:gd name="T95" fmla="*/ 2147483647 h 1594"/>
              <a:gd name="T96" fmla="*/ 2147483647 w 1617"/>
              <a:gd name="T97" fmla="*/ 2147483647 h 1594"/>
              <a:gd name="T98" fmla="*/ 2147483647 w 1617"/>
              <a:gd name="T99" fmla="*/ 2147483647 h 1594"/>
              <a:gd name="T100" fmla="*/ 2147483647 w 1617"/>
              <a:gd name="T101" fmla="*/ 2147483647 h 1594"/>
              <a:gd name="T102" fmla="*/ 2147483647 w 1617"/>
              <a:gd name="T103" fmla="*/ 2147483647 h 1594"/>
              <a:gd name="T104" fmla="*/ 2147483647 w 1617"/>
              <a:gd name="T105" fmla="*/ 2147483647 h 1594"/>
              <a:gd name="T106" fmla="*/ 2147483647 w 1617"/>
              <a:gd name="T107" fmla="*/ 2147483647 h 1594"/>
              <a:gd name="T108" fmla="*/ 2147483647 w 1617"/>
              <a:gd name="T109" fmla="*/ 2147483647 h 1594"/>
              <a:gd name="T110" fmla="*/ 2147483647 w 1617"/>
              <a:gd name="T111" fmla="*/ 2147483647 h 1594"/>
              <a:gd name="T112" fmla="*/ 2147483647 w 1617"/>
              <a:gd name="T113" fmla="*/ 2147483647 h 1594"/>
              <a:gd name="T114" fmla="*/ 2147483647 w 1617"/>
              <a:gd name="T115" fmla="*/ 2147483647 h 1594"/>
              <a:gd name="T116" fmla="*/ 0 w 1617"/>
              <a:gd name="T117" fmla="*/ 2147483647 h 1594"/>
              <a:gd name="T118" fmla="*/ 2147483647 w 1617"/>
              <a:gd name="T119" fmla="*/ 2147483647 h 1594"/>
              <a:gd name="T120" fmla="*/ 2147483647 w 1617"/>
              <a:gd name="T121" fmla="*/ 2147483647 h 15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17"/>
              <a:gd name="T184" fmla="*/ 0 h 1594"/>
              <a:gd name="T185" fmla="*/ 1617 w 1617"/>
              <a:gd name="T186" fmla="*/ 1594 h 15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17" h="1594">
                <a:moveTo>
                  <a:pt x="63" y="497"/>
                </a:moveTo>
                <a:lnTo>
                  <a:pt x="67" y="493"/>
                </a:lnTo>
                <a:lnTo>
                  <a:pt x="75" y="493"/>
                </a:lnTo>
                <a:lnTo>
                  <a:pt x="77" y="491"/>
                </a:lnTo>
                <a:lnTo>
                  <a:pt x="96" y="491"/>
                </a:lnTo>
                <a:lnTo>
                  <a:pt x="100" y="493"/>
                </a:lnTo>
                <a:lnTo>
                  <a:pt x="107" y="493"/>
                </a:lnTo>
                <a:lnTo>
                  <a:pt x="111" y="495"/>
                </a:lnTo>
                <a:lnTo>
                  <a:pt x="121" y="495"/>
                </a:lnTo>
                <a:lnTo>
                  <a:pt x="125" y="497"/>
                </a:lnTo>
                <a:lnTo>
                  <a:pt x="129" y="497"/>
                </a:lnTo>
                <a:lnTo>
                  <a:pt x="134" y="499"/>
                </a:lnTo>
                <a:lnTo>
                  <a:pt x="138" y="499"/>
                </a:lnTo>
                <a:lnTo>
                  <a:pt x="142" y="501"/>
                </a:lnTo>
                <a:lnTo>
                  <a:pt x="148" y="501"/>
                </a:lnTo>
                <a:lnTo>
                  <a:pt x="152" y="503"/>
                </a:lnTo>
                <a:lnTo>
                  <a:pt x="161" y="503"/>
                </a:lnTo>
                <a:lnTo>
                  <a:pt x="165" y="505"/>
                </a:lnTo>
                <a:lnTo>
                  <a:pt x="171" y="505"/>
                </a:lnTo>
                <a:lnTo>
                  <a:pt x="175" y="507"/>
                </a:lnTo>
                <a:lnTo>
                  <a:pt x="215" y="507"/>
                </a:lnTo>
                <a:lnTo>
                  <a:pt x="221" y="505"/>
                </a:lnTo>
                <a:lnTo>
                  <a:pt x="225" y="505"/>
                </a:lnTo>
                <a:lnTo>
                  <a:pt x="228" y="503"/>
                </a:lnTo>
                <a:lnTo>
                  <a:pt x="232" y="503"/>
                </a:lnTo>
                <a:lnTo>
                  <a:pt x="236" y="501"/>
                </a:lnTo>
                <a:lnTo>
                  <a:pt x="242" y="499"/>
                </a:lnTo>
                <a:lnTo>
                  <a:pt x="250" y="495"/>
                </a:lnTo>
                <a:lnTo>
                  <a:pt x="251" y="491"/>
                </a:lnTo>
                <a:lnTo>
                  <a:pt x="255" y="491"/>
                </a:lnTo>
                <a:lnTo>
                  <a:pt x="257" y="488"/>
                </a:lnTo>
                <a:lnTo>
                  <a:pt x="265" y="480"/>
                </a:lnTo>
                <a:lnTo>
                  <a:pt x="269" y="478"/>
                </a:lnTo>
                <a:lnTo>
                  <a:pt x="273" y="472"/>
                </a:lnTo>
                <a:lnTo>
                  <a:pt x="275" y="468"/>
                </a:lnTo>
                <a:lnTo>
                  <a:pt x="282" y="461"/>
                </a:lnTo>
                <a:lnTo>
                  <a:pt x="286" y="455"/>
                </a:lnTo>
                <a:lnTo>
                  <a:pt x="288" y="451"/>
                </a:lnTo>
                <a:lnTo>
                  <a:pt x="296" y="440"/>
                </a:lnTo>
                <a:lnTo>
                  <a:pt x="298" y="436"/>
                </a:lnTo>
                <a:lnTo>
                  <a:pt x="305" y="424"/>
                </a:lnTo>
                <a:lnTo>
                  <a:pt x="307" y="419"/>
                </a:lnTo>
                <a:lnTo>
                  <a:pt x="311" y="413"/>
                </a:lnTo>
                <a:lnTo>
                  <a:pt x="313" y="407"/>
                </a:lnTo>
                <a:lnTo>
                  <a:pt x="317" y="401"/>
                </a:lnTo>
                <a:lnTo>
                  <a:pt x="321" y="394"/>
                </a:lnTo>
                <a:lnTo>
                  <a:pt x="323" y="388"/>
                </a:lnTo>
                <a:lnTo>
                  <a:pt x="326" y="382"/>
                </a:lnTo>
                <a:lnTo>
                  <a:pt x="328" y="376"/>
                </a:lnTo>
                <a:lnTo>
                  <a:pt x="332" y="369"/>
                </a:lnTo>
                <a:lnTo>
                  <a:pt x="334" y="363"/>
                </a:lnTo>
                <a:lnTo>
                  <a:pt x="338" y="357"/>
                </a:lnTo>
                <a:lnTo>
                  <a:pt x="340" y="349"/>
                </a:lnTo>
                <a:lnTo>
                  <a:pt x="344" y="344"/>
                </a:lnTo>
                <a:lnTo>
                  <a:pt x="346" y="336"/>
                </a:lnTo>
                <a:lnTo>
                  <a:pt x="353" y="324"/>
                </a:lnTo>
                <a:lnTo>
                  <a:pt x="355" y="317"/>
                </a:lnTo>
                <a:lnTo>
                  <a:pt x="359" y="311"/>
                </a:lnTo>
                <a:lnTo>
                  <a:pt x="361" y="303"/>
                </a:lnTo>
                <a:lnTo>
                  <a:pt x="365" y="298"/>
                </a:lnTo>
                <a:lnTo>
                  <a:pt x="367" y="292"/>
                </a:lnTo>
                <a:lnTo>
                  <a:pt x="371" y="284"/>
                </a:lnTo>
                <a:lnTo>
                  <a:pt x="372" y="278"/>
                </a:lnTo>
                <a:lnTo>
                  <a:pt x="376" y="273"/>
                </a:lnTo>
                <a:lnTo>
                  <a:pt x="378" y="267"/>
                </a:lnTo>
                <a:lnTo>
                  <a:pt x="382" y="261"/>
                </a:lnTo>
                <a:lnTo>
                  <a:pt x="384" y="255"/>
                </a:lnTo>
                <a:lnTo>
                  <a:pt x="388" y="250"/>
                </a:lnTo>
                <a:lnTo>
                  <a:pt x="390" y="244"/>
                </a:lnTo>
                <a:lnTo>
                  <a:pt x="397" y="232"/>
                </a:lnTo>
                <a:lnTo>
                  <a:pt x="399" y="230"/>
                </a:lnTo>
                <a:lnTo>
                  <a:pt x="401" y="225"/>
                </a:lnTo>
                <a:lnTo>
                  <a:pt x="405" y="219"/>
                </a:lnTo>
                <a:lnTo>
                  <a:pt x="407" y="213"/>
                </a:lnTo>
                <a:lnTo>
                  <a:pt x="411" y="207"/>
                </a:lnTo>
                <a:lnTo>
                  <a:pt x="413" y="202"/>
                </a:lnTo>
                <a:lnTo>
                  <a:pt x="420" y="190"/>
                </a:lnTo>
                <a:lnTo>
                  <a:pt x="422" y="184"/>
                </a:lnTo>
                <a:lnTo>
                  <a:pt x="426" y="179"/>
                </a:lnTo>
                <a:lnTo>
                  <a:pt x="428" y="173"/>
                </a:lnTo>
                <a:lnTo>
                  <a:pt x="436" y="161"/>
                </a:lnTo>
                <a:lnTo>
                  <a:pt x="438" y="155"/>
                </a:lnTo>
                <a:lnTo>
                  <a:pt x="442" y="150"/>
                </a:lnTo>
                <a:lnTo>
                  <a:pt x="443" y="142"/>
                </a:lnTo>
                <a:lnTo>
                  <a:pt x="447" y="136"/>
                </a:lnTo>
                <a:lnTo>
                  <a:pt x="449" y="130"/>
                </a:lnTo>
                <a:lnTo>
                  <a:pt x="457" y="119"/>
                </a:lnTo>
                <a:lnTo>
                  <a:pt x="459" y="113"/>
                </a:lnTo>
                <a:lnTo>
                  <a:pt x="463" y="107"/>
                </a:lnTo>
                <a:lnTo>
                  <a:pt x="465" y="102"/>
                </a:lnTo>
                <a:lnTo>
                  <a:pt x="472" y="90"/>
                </a:lnTo>
                <a:lnTo>
                  <a:pt x="474" y="84"/>
                </a:lnTo>
                <a:lnTo>
                  <a:pt x="478" y="81"/>
                </a:lnTo>
                <a:lnTo>
                  <a:pt x="480" y="75"/>
                </a:lnTo>
                <a:lnTo>
                  <a:pt x="484" y="69"/>
                </a:lnTo>
                <a:lnTo>
                  <a:pt x="486" y="63"/>
                </a:lnTo>
                <a:lnTo>
                  <a:pt x="490" y="59"/>
                </a:lnTo>
                <a:lnTo>
                  <a:pt x="491" y="54"/>
                </a:lnTo>
                <a:lnTo>
                  <a:pt x="499" y="46"/>
                </a:lnTo>
                <a:lnTo>
                  <a:pt x="501" y="40"/>
                </a:lnTo>
                <a:lnTo>
                  <a:pt x="505" y="36"/>
                </a:lnTo>
                <a:lnTo>
                  <a:pt x="507" y="33"/>
                </a:lnTo>
                <a:lnTo>
                  <a:pt x="511" y="29"/>
                </a:lnTo>
                <a:lnTo>
                  <a:pt x="513" y="25"/>
                </a:lnTo>
                <a:lnTo>
                  <a:pt x="516" y="21"/>
                </a:lnTo>
                <a:lnTo>
                  <a:pt x="518" y="19"/>
                </a:lnTo>
                <a:lnTo>
                  <a:pt x="522" y="15"/>
                </a:lnTo>
                <a:lnTo>
                  <a:pt x="526" y="13"/>
                </a:lnTo>
                <a:lnTo>
                  <a:pt x="528" y="10"/>
                </a:lnTo>
                <a:lnTo>
                  <a:pt x="532" y="8"/>
                </a:lnTo>
                <a:lnTo>
                  <a:pt x="534" y="6"/>
                </a:lnTo>
                <a:lnTo>
                  <a:pt x="538" y="4"/>
                </a:lnTo>
                <a:lnTo>
                  <a:pt x="539" y="4"/>
                </a:lnTo>
                <a:lnTo>
                  <a:pt x="543" y="0"/>
                </a:lnTo>
                <a:lnTo>
                  <a:pt x="559" y="0"/>
                </a:lnTo>
                <a:lnTo>
                  <a:pt x="563" y="4"/>
                </a:lnTo>
                <a:lnTo>
                  <a:pt x="564" y="4"/>
                </a:lnTo>
                <a:lnTo>
                  <a:pt x="568" y="8"/>
                </a:lnTo>
                <a:lnTo>
                  <a:pt x="572" y="11"/>
                </a:lnTo>
                <a:lnTo>
                  <a:pt x="574" y="15"/>
                </a:lnTo>
                <a:lnTo>
                  <a:pt x="578" y="19"/>
                </a:lnTo>
                <a:lnTo>
                  <a:pt x="580" y="23"/>
                </a:lnTo>
                <a:lnTo>
                  <a:pt x="584" y="25"/>
                </a:lnTo>
                <a:lnTo>
                  <a:pt x="586" y="29"/>
                </a:lnTo>
                <a:lnTo>
                  <a:pt x="587" y="31"/>
                </a:lnTo>
                <a:lnTo>
                  <a:pt x="589" y="34"/>
                </a:lnTo>
                <a:lnTo>
                  <a:pt x="591" y="36"/>
                </a:lnTo>
                <a:lnTo>
                  <a:pt x="595" y="44"/>
                </a:lnTo>
                <a:lnTo>
                  <a:pt x="597" y="46"/>
                </a:lnTo>
                <a:lnTo>
                  <a:pt x="601" y="50"/>
                </a:lnTo>
                <a:lnTo>
                  <a:pt x="603" y="52"/>
                </a:lnTo>
                <a:lnTo>
                  <a:pt x="605" y="56"/>
                </a:lnTo>
                <a:lnTo>
                  <a:pt x="609" y="59"/>
                </a:lnTo>
                <a:lnTo>
                  <a:pt x="611" y="61"/>
                </a:lnTo>
                <a:lnTo>
                  <a:pt x="614" y="63"/>
                </a:lnTo>
                <a:lnTo>
                  <a:pt x="618" y="67"/>
                </a:lnTo>
                <a:lnTo>
                  <a:pt x="620" y="69"/>
                </a:lnTo>
                <a:lnTo>
                  <a:pt x="624" y="71"/>
                </a:lnTo>
                <a:lnTo>
                  <a:pt x="628" y="75"/>
                </a:lnTo>
                <a:lnTo>
                  <a:pt x="635" y="79"/>
                </a:lnTo>
                <a:lnTo>
                  <a:pt x="639" y="81"/>
                </a:lnTo>
                <a:lnTo>
                  <a:pt x="643" y="81"/>
                </a:lnTo>
                <a:lnTo>
                  <a:pt x="649" y="82"/>
                </a:lnTo>
                <a:lnTo>
                  <a:pt x="653" y="84"/>
                </a:lnTo>
                <a:lnTo>
                  <a:pt x="668" y="84"/>
                </a:lnTo>
                <a:lnTo>
                  <a:pt x="672" y="86"/>
                </a:lnTo>
                <a:lnTo>
                  <a:pt x="676" y="84"/>
                </a:lnTo>
                <a:lnTo>
                  <a:pt x="697" y="84"/>
                </a:lnTo>
                <a:lnTo>
                  <a:pt x="703" y="82"/>
                </a:lnTo>
                <a:lnTo>
                  <a:pt x="710" y="81"/>
                </a:lnTo>
                <a:lnTo>
                  <a:pt x="718" y="81"/>
                </a:lnTo>
                <a:lnTo>
                  <a:pt x="733" y="77"/>
                </a:lnTo>
                <a:lnTo>
                  <a:pt x="743" y="75"/>
                </a:lnTo>
                <a:lnTo>
                  <a:pt x="751" y="73"/>
                </a:lnTo>
                <a:lnTo>
                  <a:pt x="770" y="69"/>
                </a:lnTo>
                <a:lnTo>
                  <a:pt x="778" y="65"/>
                </a:lnTo>
                <a:lnTo>
                  <a:pt x="797" y="61"/>
                </a:lnTo>
                <a:lnTo>
                  <a:pt x="806" y="58"/>
                </a:lnTo>
                <a:lnTo>
                  <a:pt x="826" y="54"/>
                </a:lnTo>
                <a:lnTo>
                  <a:pt x="835" y="50"/>
                </a:lnTo>
                <a:lnTo>
                  <a:pt x="845" y="48"/>
                </a:lnTo>
                <a:lnTo>
                  <a:pt x="854" y="44"/>
                </a:lnTo>
                <a:lnTo>
                  <a:pt x="864" y="42"/>
                </a:lnTo>
                <a:lnTo>
                  <a:pt x="874" y="38"/>
                </a:lnTo>
                <a:lnTo>
                  <a:pt x="885" y="36"/>
                </a:lnTo>
                <a:lnTo>
                  <a:pt x="895" y="34"/>
                </a:lnTo>
                <a:lnTo>
                  <a:pt x="904" y="31"/>
                </a:lnTo>
                <a:lnTo>
                  <a:pt x="914" y="29"/>
                </a:lnTo>
                <a:lnTo>
                  <a:pt x="924" y="25"/>
                </a:lnTo>
                <a:lnTo>
                  <a:pt x="931" y="23"/>
                </a:lnTo>
                <a:lnTo>
                  <a:pt x="950" y="19"/>
                </a:lnTo>
                <a:lnTo>
                  <a:pt x="960" y="17"/>
                </a:lnTo>
                <a:lnTo>
                  <a:pt x="968" y="13"/>
                </a:lnTo>
                <a:lnTo>
                  <a:pt x="977" y="11"/>
                </a:lnTo>
                <a:lnTo>
                  <a:pt x="985" y="10"/>
                </a:lnTo>
                <a:lnTo>
                  <a:pt x="993" y="10"/>
                </a:lnTo>
                <a:lnTo>
                  <a:pt x="1008" y="6"/>
                </a:lnTo>
                <a:lnTo>
                  <a:pt x="1016" y="6"/>
                </a:lnTo>
                <a:lnTo>
                  <a:pt x="1023" y="4"/>
                </a:lnTo>
                <a:lnTo>
                  <a:pt x="1029" y="4"/>
                </a:lnTo>
                <a:lnTo>
                  <a:pt x="1035" y="2"/>
                </a:lnTo>
                <a:lnTo>
                  <a:pt x="1052" y="2"/>
                </a:lnTo>
                <a:lnTo>
                  <a:pt x="1056" y="4"/>
                </a:lnTo>
                <a:lnTo>
                  <a:pt x="1064" y="4"/>
                </a:lnTo>
                <a:lnTo>
                  <a:pt x="1068" y="6"/>
                </a:lnTo>
                <a:lnTo>
                  <a:pt x="1071" y="6"/>
                </a:lnTo>
                <a:lnTo>
                  <a:pt x="1079" y="10"/>
                </a:lnTo>
                <a:lnTo>
                  <a:pt x="1081" y="10"/>
                </a:lnTo>
                <a:lnTo>
                  <a:pt x="1085" y="11"/>
                </a:lnTo>
                <a:lnTo>
                  <a:pt x="1089" y="15"/>
                </a:lnTo>
                <a:lnTo>
                  <a:pt x="1092" y="19"/>
                </a:lnTo>
                <a:lnTo>
                  <a:pt x="1094" y="23"/>
                </a:lnTo>
                <a:lnTo>
                  <a:pt x="1096" y="25"/>
                </a:lnTo>
                <a:lnTo>
                  <a:pt x="1096" y="27"/>
                </a:lnTo>
                <a:lnTo>
                  <a:pt x="1098" y="31"/>
                </a:lnTo>
                <a:lnTo>
                  <a:pt x="1098" y="33"/>
                </a:lnTo>
                <a:lnTo>
                  <a:pt x="1100" y="34"/>
                </a:lnTo>
                <a:lnTo>
                  <a:pt x="1100" y="38"/>
                </a:lnTo>
                <a:lnTo>
                  <a:pt x="1102" y="42"/>
                </a:lnTo>
                <a:lnTo>
                  <a:pt x="1102" y="54"/>
                </a:lnTo>
                <a:lnTo>
                  <a:pt x="1104" y="58"/>
                </a:lnTo>
                <a:lnTo>
                  <a:pt x="1104" y="84"/>
                </a:lnTo>
                <a:lnTo>
                  <a:pt x="1106" y="88"/>
                </a:lnTo>
                <a:lnTo>
                  <a:pt x="1106" y="100"/>
                </a:lnTo>
                <a:lnTo>
                  <a:pt x="1108" y="102"/>
                </a:lnTo>
                <a:lnTo>
                  <a:pt x="1108" y="106"/>
                </a:lnTo>
                <a:lnTo>
                  <a:pt x="1110" y="109"/>
                </a:lnTo>
                <a:lnTo>
                  <a:pt x="1110" y="113"/>
                </a:lnTo>
                <a:lnTo>
                  <a:pt x="1112" y="117"/>
                </a:lnTo>
                <a:lnTo>
                  <a:pt x="1112" y="119"/>
                </a:lnTo>
                <a:lnTo>
                  <a:pt x="1116" y="127"/>
                </a:lnTo>
                <a:lnTo>
                  <a:pt x="1117" y="130"/>
                </a:lnTo>
                <a:lnTo>
                  <a:pt x="1121" y="134"/>
                </a:lnTo>
                <a:lnTo>
                  <a:pt x="1125" y="142"/>
                </a:lnTo>
                <a:lnTo>
                  <a:pt x="1129" y="150"/>
                </a:lnTo>
                <a:lnTo>
                  <a:pt x="1133" y="157"/>
                </a:lnTo>
                <a:lnTo>
                  <a:pt x="1135" y="161"/>
                </a:lnTo>
                <a:lnTo>
                  <a:pt x="1139" y="165"/>
                </a:lnTo>
                <a:lnTo>
                  <a:pt x="1142" y="173"/>
                </a:lnTo>
                <a:lnTo>
                  <a:pt x="1144" y="179"/>
                </a:lnTo>
                <a:lnTo>
                  <a:pt x="1148" y="182"/>
                </a:lnTo>
                <a:lnTo>
                  <a:pt x="1152" y="190"/>
                </a:lnTo>
                <a:lnTo>
                  <a:pt x="1154" y="196"/>
                </a:lnTo>
                <a:lnTo>
                  <a:pt x="1158" y="200"/>
                </a:lnTo>
                <a:lnTo>
                  <a:pt x="1160" y="203"/>
                </a:lnTo>
                <a:lnTo>
                  <a:pt x="1162" y="209"/>
                </a:lnTo>
                <a:lnTo>
                  <a:pt x="1165" y="213"/>
                </a:lnTo>
                <a:lnTo>
                  <a:pt x="1167" y="217"/>
                </a:lnTo>
                <a:lnTo>
                  <a:pt x="1171" y="223"/>
                </a:lnTo>
                <a:lnTo>
                  <a:pt x="1175" y="230"/>
                </a:lnTo>
                <a:lnTo>
                  <a:pt x="1179" y="234"/>
                </a:lnTo>
                <a:lnTo>
                  <a:pt x="1181" y="238"/>
                </a:lnTo>
                <a:lnTo>
                  <a:pt x="1185" y="244"/>
                </a:lnTo>
                <a:lnTo>
                  <a:pt x="1187" y="248"/>
                </a:lnTo>
                <a:lnTo>
                  <a:pt x="1190" y="251"/>
                </a:lnTo>
                <a:lnTo>
                  <a:pt x="1192" y="255"/>
                </a:lnTo>
                <a:lnTo>
                  <a:pt x="1196" y="259"/>
                </a:lnTo>
                <a:lnTo>
                  <a:pt x="1198" y="263"/>
                </a:lnTo>
                <a:lnTo>
                  <a:pt x="1202" y="267"/>
                </a:lnTo>
                <a:lnTo>
                  <a:pt x="1204" y="269"/>
                </a:lnTo>
                <a:lnTo>
                  <a:pt x="1212" y="276"/>
                </a:lnTo>
                <a:lnTo>
                  <a:pt x="1213" y="278"/>
                </a:lnTo>
                <a:lnTo>
                  <a:pt x="1217" y="282"/>
                </a:lnTo>
                <a:lnTo>
                  <a:pt x="1221" y="284"/>
                </a:lnTo>
                <a:lnTo>
                  <a:pt x="1223" y="286"/>
                </a:lnTo>
                <a:lnTo>
                  <a:pt x="1227" y="290"/>
                </a:lnTo>
                <a:lnTo>
                  <a:pt x="1231" y="292"/>
                </a:lnTo>
                <a:lnTo>
                  <a:pt x="1233" y="294"/>
                </a:lnTo>
                <a:lnTo>
                  <a:pt x="1240" y="298"/>
                </a:lnTo>
                <a:lnTo>
                  <a:pt x="1244" y="298"/>
                </a:lnTo>
                <a:lnTo>
                  <a:pt x="1246" y="299"/>
                </a:lnTo>
                <a:lnTo>
                  <a:pt x="1269" y="299"/>
                </a:lnTo>
                <a:lnTo>
                  <a:pt x="1273" y="298"/>
                </a:lnTo>
                <a:lnTo>
                  <a:pt x="1277" y="298"/>
                </a:lnTo>
                <a:lnTo>
                  <a:pt x="1283" y="296"/>
                </a:lnTo>
                <a:lnTo>
                  <a:pt x="1286" y="294"/>
                </a:lnTo>
                <a:lnTo>
                  <a:pt x="1298" y="290"/>
                </a:lnTo>
                <a:lnTo>
                  <a:pt x="1302" y="288"/>
                </a:lnTo>
                <a:lnTo>
                  <a:pt x="1308" y="286"/>
                </a:lnTo>
                <a:lnTo>
                  <a:pt x="1311" y="284"/>
                </a:lnTo>
                <a:lnTo>
                  <a:pt x="1317" y="282"/>
                </a:lnTo>
                <a:lnTo>
                  <a:pt x="1323" y="278"/>
                </a:lnTo>
                <a:lnTo>
                  <a:pt x="1327" y="276"/>
                </a:lnTo>
                <a:lnTo>
                  <a:pt x="1332" y="275"/>
                </a:lnTo>
                <a:lnTo>
                  <a:pt x="1338" y="271"/>
                </a:lnTo>
                <a:lnTo>
                  <a:pt x="1344" y="269"/>
                </a:lnTo>
                <a:lnTo>
                  <a:pt x="1348" y="265"/>
                </a:lnTo>
                <a:lnTo>
                  <a:pt x="1354" y="263"/>
                </a:lnTo>
                <a:lnTo>
                  <a:pt x="1359" y="259"/>
                </a:lnTo>
                <a:lnTo>
                  <a:pt x="1363" y="257"/>
                </a:lnTo>
                <a:lnTo>
                  <a:pt x="1369" y="253"/>
                </a:lnTo>
                <a:lnTo>
                  <a:pt x="1373" y="251"/>
                </a:lnTo>
                <a:lnTo>
                  <a:pt x="1379" y="248"/>
                </a:lnTo>
                <a:lnTo>
                  <a:pt x="1386" y="244"/>
                </a:lnTo>
                <a:lnTo>
                  <a:pt x="1392" y="242"/>
                </a:lnTo>
                <a:lnTo>
                  <a:pt x="1396" y="238"/>
                </a:lnTo>
                <a:lnTo>
                  <a:pt x="1404" y="234"/>
                </a:lnTo>
                <a:lnTo>
                  <a:pt x="1411" y="230"/>
                </a:lnTo>
                <a:lnTo>
                  <a:pt x="1415" y="230"/>
                </a:lnTo>
                <a:lnTo>
                  <a:pt x="1419" y="228"/>
                </a:lnTo>
                <a:lnTo>
                  <a:pt x="1421" y="228"/>
                </a:lnTo>
                <a:lnTo>
                  <a:pt x="1425" y="227"/>
                </a:lnTo>
                <a:lnTo>
                  <a:pt x="1434" y="227"/>
                </a:lnTo>
                <a:lnTo>
                  <a:pt x="1434" y="228"/>
                </a:lnTo>
                <a:lnTo>
                  <a:pt x="1436" y="228"/>
                </a:lnTo>
                <a:lnTo>
                  <a:pt x="1438" y="230"/>
                </a:lnTo>
                <a:lnTo>
                  <a:pt x="1438" y="240"/>
                </a:lnTo>
                <a:lnTo>
                  <a:pt x="1436" y="242"/>
                </a:lnTo>
                <a:lnTo>
                  <a:pt x="1436" y="246"/>
                </a:lnTo>
                <a:lnTo>
                  <a:pt x="1432" y="250"/>
                </a:lnTo>
                <a:lnTo>
                  <a:pt x="1430" y="253"/>
                </a:lnTo>
                <a:lnTo>
                  <a:pt x="1428" y="255"/>
                </a:lnTo>
                <a:lnTo>
                  <a:pt x="1425" y="259"/>
                </a:lnTo>
                <a:lnTo>
                  <a:pt x="1423" y="261"/>
                </a:lnTo>
                <a:lnTo>
                  <a:pt x="1421" y="265"/>
                </a:lnTo>
                <a:lnTo>
                  <a:pt x="1417" y="269"/>
                </a:lnTo>
                <a:lnTo>
                  <a:pt x="1415" y="273"/>
                </a:lnTo>
                <a:lnTo>
                  <a:pt x="1411" y="276"/>
                </a:lnTo>
                <a:lnTo>
                  <a:pt x="1409" y="280"/>
                </a:lnTo>
                <a:lnTo>
                  <a:pt x="1402" y="288"/>
                </a:lnTo>
                <a:lnTo>
                  <a:pt x="1398" y="292"/>
                </a:lnTo>
                <a:lnTo>
                  <a:pt x="1396" y="296"/>
                </a:lnTo>
                <a:lnTo>
                  <a:pt x="1392" y="299"/>
                </a:lnTo>
                <a:lnTo>
                  <a:pt x="1388" y="305"/>
                </a:lnTo>
                <a:lnTo>
                  <a:pt x="1384" y="309"/>
                </a:lnTo>
                <a:lnTo>
                  <a:pt x="1382" y="315"/>
                </a:lnTo>
                <a:lnTo>
                  <a:pt x="1379" y="319"/>
                </a:lnTo>
                <a:lnTo>
                  <a:pt x="1375" y="324"/>
                </a:lnTo>
                <a:lnTo>
                  <a:pt x="1373" y="330"/>
                </a:lnTo>
                <a:lnTo>
                  <a:pt x="1369" y="334"/>
                </a:lnTo>
                <a:lnTo>
                  <a:pt x="1367" y="340"/>
                </a:lnTo>
                <a:lnTo>
                  <a:pt x="1363" y="346"/>
                </a:lnTo>
                <a:lnTo>
                  <a:pt x="1361" y="351"/>
                </a:lnTo>
                <a:lnTo>
                  <a:pt x="1357" y="357"/>
                </a:lnTo>
                <a:lnTo>
                  <a:pt x="1354" y="369"/>
                </a:lnTo>
                <a:lnTo>
                  <a:pt x="1352" y="374"/>
                </a:lnTo>
                <a:lnTo>
                  <a:pt x="1350" y="382"/>
                </a:lnTo>
                <a:lnTo>
                  <a:pt x="1348" y="388"/>
                </a:lnTo>
                <a:lnTo>
                  <a:pt x="1348" y="394"/>
                </a:lnTo>
                <a:lnTo>
                  <a:pt x="1346" y="401"/>
                </a:lnTo>
                <a:lnTo>
                  <a:pt x="1346" y="407"/>
                </a:lnTo>
                <a:lnTo>
                  <a:pt x="1344" y="415"/>
                </a:lnTo>
                <a:lnTo>
                  <a:pt x="1344" y="428"/>
                </a:lnTo>
                <a:lnTo>
                  <a:pt x="1346" y="434"/>
                </a:lnTo>
                <a:lnTo>
                  <a:pt x="1346" y="449"/>
                </a:lnTo>
                <a:lnTo>
                  <a:pt x="1348" y="457"/>
                </a:lnTo>
                <a:lnTo>
                  <a:pt x="1348" y="465"/>
                </a:lnTo>
                <a:lnTo>
                  <a:pt x="1352" y="484"/>
                </a:lnTo>
                <a:lnTo>
                  <a:pt x="1356" y="503"/>
                </a:lnTo>
                <a:lnTo>
                  <a:pt x="1357" y="515"/>
                </a:lnTo>
                <a:lnTo>
                  <a:pt x="1359" y="524"/>
                </a:lnTo>
                <a:lnTo>
                  <a:pt x="1361" y="536"/>
                </a:lnTo>
                <a:lnTo>
                  <a:pt x="1365" y="547"/>
                </a:lnTo>
                <a:lnTo>
                  <a:pt x="1367" y="559"/>
                </a:lnTo>
                <a:lnTo>
                  <a:pt x="1371" y="570"/>
                </a:lnTo>
                <a:lnTo>
                  <a:pt x="1373" y="582"/>
                </a:lnTo>
                <a:lnTo>
                  <a:pt x="1377" y="593"/>
                </a:lnTo>
                <a:lnTo>
                  <a:pt x="1379" y="605"/>
                </a:lnTo>
                <a:lnTo>
                  <a:pt x="1386" y="628"/>
                </a:lnTo>
                <a:lnTo>
                  <a:pt x="1388" y="641"/>
                </a:lnTo>
                <a:lnTo>
                  <a:pt x="1396" y="664"/>
                </a:lnTo>
                <a:lnTo>
                  <a:pt x="1400" y="678"/>
                </a:lnTo>
                <a:lnTo>
                  <a:pt x="1407" y="701"/>
                </a:lnTo>
                <a:lnTo>
                  <a:pt x="1415" y="724"/>
                </a:lnTo>
                <a:lnTo>
                  <a:pt x="1419" y="737"/>
                </a:lnTo>
                <a:lnTo>
                  <a:pt x="1427" y="760"/>
                </a:lnTo>
                <a:lnTo>
                  <a:pt x="1430" y="772"/>
                </a:lnTo>
                <a:lnTo>
                  <a:pt x="1434" y="781"/>
                </a:lnTo>
                <a:lnTo>
                  <a:pt x="1438" y="793"/>
                </a:lnTo>
                <a:lnTo>
                  <a:pt x="1440" y="804"/>
                </a:lnTo>
                <a:lnTo>
                  <a:pt x="1448" y="824"/>
                </a:lnTo>
                <a:lnTo>
                  <a:pt x="1455" y="843"/>
                </a:lnTo>
                <a:lnTo>
                  <a:pt x="1463" y="862"/>
                </a:lnTo>
                <a:lnTo>
                  <a:pt x="1467" y="870"/>
                </a:lnTo>
                <a:lnTo>
                  <a:pt x="1469" y="877"/>
                </a:lnTo>
                <a:lnTo>
                  <a:pt x="1476" y="893"/>
                </a:lnTo>
                <a:lnTo>
                  <a:pt x="1478" y="900"/>
                </a:lnTo>
                <a:lnTo>
                  <a:pt x="1482" y="906"/>
                </a:lnTo>
                <a:lnTo>
                  <a:pt x="1486" y="914"/>
                </a:lnTo>
                <a:lnTo>
                  <a:pt x="1490" y="920"/>
                </a:lnTo>
                <a:lnTo>
                  <a:pt x="1492" y="923"/>
                </a:lnTo>
                <a:lnTo>
                  <a:pt x="1496" y="929"/>
                </a:lnTo>
                <a:lnTo>
                  <a:pt x="1500" y="931"/>
                </a:lnTo>
                <a:lnTo>
                  <a:pt x="1507" y="939"/>
                </a:lnTo>
                <a:lnTo>
                  <a:pt x="1511" y="941"/>
                </a:lnTo>
                <a:lnTo>
                  <a:pt x="1517" y="943"/>
                </a:lnTo>
                <a:lnTo>
                  <a:pt x="1524" y="947"/>
                </a:lnTo>
                <a:lnTo>
                  <a:pt x="1528" y="948"/>
                </a:lnTo>
                <a:lnTo>
                  <a:pt x="1534" y="950"/>
                </a:lnTo>
                <a:lnTo>
                  <a:pt x="1542" y="950"/>
                </a:lnTo>
                <a:lnTo>
                  <a:pt x="1548" y="952"/>
                </a:lnTo>
                <a:lnTo>
                  <a:pt x="1569" y="952"/>
                </a:lnTo>
                <a:lnTo>
                  <a:pt x="1574" y="950"/>
                </a:lnTo>
                <a:lnTo>
                  <a:pt x="1586" y="950"/>
                </a:lnTo>
                <a:lnTo>
                  <a:pt x="1590" y="948"/>
                </a:lnTo>
                <a:lnTo>
                  <a:pt x="1599" y="948"/>
                </a:lnTo>
                <a:lnTo>
                  <a:pt x="1601" y="947"/>
                </a:lnTo>
                <a:lnTo>
                  <a:pt x="1615" y="947"/>
                </a:lnTo>
                <a:lnTo>
                  <a:pt x="1615" y="948"/>
                </a:lnTo>
                <a:lnTo>
                  <a:pt x="1617" y="948"/>
                </a:lnTo>
                <a:lnTo>
                  <a:pt x="1617" y="952"/>
                </a:lnTo>
                <a:lnTo>
                  <a:pt x="1615" y="954"/>
                </a:lnTo>
                <a:lnTo>
                  <a:pt x="1615" y="956"/>
                </a:lnTo>
                <a:lnTo>
                  <a:pt x="1613" y="958"/>
                </a:lnTo>
                <a:lnTo>
                  <a:pt x="1611" y="962"/>
                </a:lnTo>
                <a:lnTo>
                  <a:pt x="1607" y="966"/>
                </a:lnTo>
                <a:lnTo>
                  <a:pt x="1607" y="968"/>
                </a:lnTo>
                <a:lnTo>
                  <a:pt x="1603" y="970"/>
                </a:lnTo>
                <a:lnTo>
                  <a:pt x="1599" y="973"/>
                </a:lnTo>
                <a:lnTo>
                  <a:pt x="1594" y="979"/>
                </a:lnTo>
                <a:lnTo>
                  <a:pt x="1590" y="983"/>
                </a:lnTo>
                <a:lnTo>
                  <a:pt x="1584" y="987"/>
                </a:lnTo>
                <a:lnTo>
                  <a:pt x="1576" y="993"/>
                </a:lnTo>
                <a:lnTo>
                  <a:pt x="1571" y="996"/>
                </a:lnTo>
                <a:lnTo>
                  <a:pt x="1563" y="1002"/>
                </a:lnTo>
                <a:lnTo>
                  <a:pt x="1555" y="1006"/>
                </a:lnTo>
                <a:lnTo>
                  <a:pt x="1548" y="1012"/>
                </a:lnTo>
                <a:lnTo>
                  <a:pt x="1538" y="1018"/>
                </a:lnTo>
                <a:lnTo>
                  <a:pt x="1530" y="1023"/>
                </a:lnTo>
                <a:lnTo>
                  <a:pt x="1511" y="1035"/>
                </a:lnTo>
                <a:lnTo>
                  <a:pt x="1501" y="1041"/>
                </a:lnTo>
                <a:lnTo>
                  <a:pt x="1490" y="1046"/>
                </a:lnTo>
                <a:lnTo>
                  <a:pt x="1480" y="1052"/>
                </a:lnTo>
                <a:lnTo>
                  <a:pt x="1471" y="1060"/>
                </a:lnTo>
                <a:lnTo>
                  <a:pt x="1448" y="1071"/>
                </a:lnTo>
                <a:lnTo>
                  <a:pt x="1438" y="1079"/>
                </a:lnTo>
                <a:lnTo>
                  <a:pt x="1415" y="1091"/>
                </a:lnTo>
                <a:lnTo>
                  <a:pt x="1404" y="1098"/>
                </a:lnTo>
                <a:lnTo>
                  <a:pt x="1392" y="1104"/>
                </a:lnTo>
                <a:lnTo>
                  <a:pt x="1382" y="1112"/>
                </a:lnTo>
                <a:lnTo>
                  <a:pt x="1371" y="1117"/>
                </a:lnTo>
                <a:lnTo>
                  <a:pt x="1359" y="1125"/>
                </a:lnTo>
                <a:lnTo>
                  <a:pt x="1348" y="1131"/>
                </a:lnTo>
                <a:lnTo>
                  <a:pt x="1338" y="1139"/>
                </a:lnTo>
                <a:lnTo>
                  <a:pt x="1327" y="1144"/>
                </a:lnTo>
                <a:lnTo>
                  <a:pt x="1315" y="1152"/>
                </a:lnTo>
                <a:lnTo>
                  <a:pt x="1296" y="1164"/>
                </a:lnTo>
                <a:lnTo>
                  <a:pt x="1286" y="1171"/>
                </a:lnTo>
                <a:lnTo>
                  <a:pt x="1267" y="1183"/>
                </a:lnTo>
                <a:lnTo>
                  <a:pt x="1258" y="1190"/>
                </a:lnTo>
                <a:lnTo>
                  <a:pt x="1250" y="1196"/>
                </a:lnTo>
                <a:lnTo>
                  <a:pt x="1240" y="1202"/>
                </a:lnTo>
                <a:lnTo>
                  <a:pt x="1233" y="1208"/>
                </a:lnTo>
                <a:lnTo>
                  <a:pt x="1227" y="1213"/>
                </a:lnTo>
                <a:lnTo>
                  <a:pt x="1219" y="1219"/>
                </a:lnTo>
                <a:lnTo>
                  <a:pt x="1208" y="1231"/>
                </a:lnTo>
                <a:lnTo>
                  <a:pt x="1202" y="1236"/>
                </a:lnTo>
                <a:lnTo>
                  <a:pt x="1200" y="1240"/>
                </a:lnTo>
                <a:lnTo>
                  <a:pt x="1194" y="1244"/>
                </a:lnTo>
                <a:lnTo>
                  <a:pt x="1187" y="1256"/>
                </a:lnTo>
                <a:lnTo>
                  <a:pt x="1183" y="1260"/>
                </a:lnTo>
                <a:lnTo>
                  <a:pt x="1181" y="1265"/>
                </a:lnTo>
                <a:lnTo>
                  <a:pt x="1177" y="1271"/>
                </a:lnTo>
                <a:lnTo>
                  <a:pt x="1175" y="1275"/>
                </a:lnTo>
                <a:lnTo>
                  <a:pt x="1171" y="1286"/>
                </a:lnTo>
                <a:lnTo>
                  <a:pt x="1169" y="1290"/>
                </a:lnTo>
                <a:lnTo>
                  <a:pt x="1167" y="1296"/>
                </a:lnTo>
                <a:lnTo>
                  <a:pt x="1165" y="1300"/>
                </a:lnTo>
                <a:lnTo>
                  <a:pt x="1165" y="1306"/>
                </a:lnTo>
                <a:lnTo>
                  <a:pt x="1164" y="1311"/>
                </a:lnTo>
                <a:lnTo>
                  <a:pt x="1164" y="1321"/>
                </a:lnTo>
                <a:lnTo>
                  <a:pt x="1162" y="1325"/>
                </a:lnTo>
                <a:lnTo>
                  <a:pt x="1162" y="1340"/>
                </a:lnTo>
                <a:lnTo>
                  <a:pt x="1164" y="1344"/>
                </a:lnTo>
                <a:lnTo>
                  <a:pt x="1164" y="1359"/>
                </a:lnTo>
                <a:lnTo>
                  <a:pt x="1165" y="1363"/>
                </a:lnTo>
                <a:lnTo>
                  <a:pt x="1165" y="1373"/>
                </a:lnTo>
                <a:lnTo>
                  <a:pt x="1167" y="1377"/>
                </a:lnTo>
                <a:lnTo>
                  <a:pt x="1167" y="1386"/>
                </a:lnTo>
                <a:lnTo>
                  <a:pt x="1169" y="1390"/>
                </a:lnTo>
                <a:lnTo>
                  <a:pt x="1169" y="1400"/>
                </a:lnTo>
                <a:lnTo>
                  <a:pt x="1171" y="1404"/>
                </a:lnTo>
                <a:lnTo>
                  <a:pt x="1171" y="1411"/>
                </a:lnTo>
                <a:lnTo>
                  <a:pt x="1173" y="1417"/>
                </a:lnTo>
                <a:lnTo>
                  <a:pt x="1173" y="1444"/>
                </a:lnTo>
                <a:lnTo>
                  <a:pt x="1171" y="1448"/>
                </a:lnTo>
                <a:lnTo>
                  <a:pt x="1171" y="1455"/>
                </a:lnTo>
                <a:lnTo>
                  <a:pt x="1169" y="1457"/>
                </a:lnTo>
                <a:lnTo>
                  <a:pt x="1167" y="1463"/>
                </a:lnTo>
                <a:lnTo>
                  <a:pt x="1167" y="1471"/>
                </a:lnTo>
                <a:lnTo>
                  <a:pt x="1165" y="1475"/>
                </a:lnTo>
                <a:lnTo>
                  <a:pt x="1165" y="1482"/>
                </a:lnTo>
                <a:lnTo>
                  <a:pt x="1164" y="1486"/>
                </a:lnTo>
                <a:lnTo>
                  <a:pt x="1164" y="1494"/>
                </a:lnTo>
                <a:lnTo>
                  <a:pt x="1162" y="1498"/>
                </a:lnTo>
                <a:lnTo>
                  <a:pt x="1162" y="1511"/>
                </a:lnTo>
                <a:lnTo>
                  <a:pt x="1160" y="1515"/>
                </a:lnTo>
                <a:lnTo>
                  <a:pt x="1160" y="1523"/>
                </a:lnTo>
                <a:lnTo>
                  <a:pt x="1158" y="1526"/>
                </a:lnTo>
                <a:lnTo>
                  <a:pt x="1158" y="1534"/>
                </a:lnTo>
                <a:lnTo>
                  <a:pt x="1156" y="1538"/>
                </a:lnTo>
                <a:lnTo>
                  <a:pt x="1156" y="1540"/>
                </a:lnTo>
                <a:lnTo>
                  <a:pt x="1154" y="1544"/>
                </a:lnTo>
                <a:lnTo>
                  <a:pt x="1154" y="1548"/>
                </a:lnTo>
                <a:lnTo>
                  <a:pt x="1152" y="1551"/>
                </a:lnTo>
                <a:lnTo>
                  <a:pt x="1152" y="1555"/>
                </a:lnTo>
                <a:lnTo>
                  <a:pt x="1150" y="1557"/>
                </a:lnTo>
                <a:lnTo>
                  <a:pt x="1150" y="1561"/>
                </a:lnTo>
                <a:lnTo>
                  <a:pt x="1148" y="1563"/>
                </a:lnTo>
                <a:lnTo>
                  <a:pt x="1146" y="1567"/>
                </a:lnTo>
                <a:lnTo>
                  <a:pt x="1144" y="1569"/>
                </a:lnTo>
                <a:lnTo>
                  <a:pt x="1142" y="1572"/>
                </a:lnTo>
                <a:lnTo>
                  <a:pt x="1142" y="1574"/>
                </a:lnTo>
                <a:lnTo>
                  <a:pt x="1140" y="1576"/>
                </a:lnTo>
                <a:lnTo>
                  <a:pt x="1137" y="1578"/>
                </a:lnTo>
                <a:lnTo>
                  <a:pt x="1135" y="1582"/>
                </a:lnTo>
                <a:lnTo>
                  <a:pt x="1133" y="1584"/>
                </a:lnTo>
                <a:lnTo>
                  <a:pt x="1131" y="1584"/>
                </a:lnTo>
                <a:lnTo>
                  <a:pt x="1127" y="1586"/>
                </a:lnTo>
                <a:lnTo>
                  <a:pt x="1125" y="1588"/>
                </a:lnTo>
                <a:lnTo>
                  <a:pt x="1121" y="1590"/>
                </a:lnTo>
                <a:lnTo>
                  <a:pt x="1119" y="1590"/>
                </a:lnTo>
                <a:lnTo>
                  <a:pt x="1116" y="1592"/>
                </a:lnTo>
                <a:lnTo>
                  <a:pt x="1104" y="1592"/>
                </a:lnTo>
                <a:lnTo>
                  <a:pt x="1102" y="1594"/>
                </a:lnTo>
                <a:lnTo>
                  <a:pt x="1096" y="1592"/>
                </a:lnTo>
                <a:lnTo>
                  <a:pt x="1087" y="1592"/>
                </a:lnTo>
                <a:lnTo>
                  <a:pt x="1083" y="1590"/>
                </a:lnTo>
                <a:lnTo>
                  <a:pt x="1077" y="1588"/>
                </a:lnTo>
                <a:lnTo>
                  <a:pt x="1071" y="1588"/>
                </a:lnTo>
                <a:lnTo>
                  <a:pt x="1066" y="1586"/>
                </a:lnTo>
                <a:lnTo>
                  <a:pt x="1060" y="1582"/>
                </a:lnTo>
                <a:lnTo>
                  <a:pt x="1048" y="1578"/>
                </a:lnTo>
                <a:lnTo>
                  <a:pt x="1043" y="1574"/>
                </a:lnTo>
                <a:lnTo>
                  <a:pt x="1035" y="1572"/>
                </a:lnTo>
                <a:lnTo>
                  <a:pt x="1029" y="1569"/>
                </a:lnTo>
                <a:lnTo>
                  <a:pt x="1021" y="1565"/>
                </a:lnTo>
                <a:lnTo>
                  <a:pt x="1016" y="1561"/>
                </a:lnTo>
                <a:lnTo>
                  <a:pt x="1000" y="1553"/>
                </a:lnTo>
                <a:lnTo>
                  <a:pt x="995" y="1549"/>
                </a:lnTo>
                <a:lnTo>
                  <a:pt x="979" y="1542"/>
                </a:lnTo>
                <a:lnTo>
                  <a:pt x="964" y="1534"/>
                </a:lnTo>
                <a:lnTo>
                  <a:pt x="956" y="1530"/>
                </a:lnTo>
                <a:lnTo>
                  <a:pt x="948" y="1524"/>
                </a:lnTo>
                <a:lnTo>
                  <a:pt x="933" y="1517"/>
                </a:lnTo>
                <a:lnTo>
                  <a:pt x="918" y="1509"/>
                </a:lnTo>
                <a:lnTo>
                  <a:pt x="910" y="1505"/>
                </a:lnTo>
                <a:lnTo>
                  <a:pt x="900" y="1500"/>
                </a:lnTo>
                <a:lnTo>
                  <a:pt x="885" y="1492"/>
                </a:lnTo>
                <a:lnTo>
                  <a:pt x="877" y="1490"/>
                </a:lnTo>
                <a:lnTo>
                  <a:pt x="870" y="1486"/>
                </a:lnTo>
                <a:lnTo>
                  <a:pt x="860" y="1482"/>
                </a:lnTo>
                <a:lnTo>
                  <a:pt x="852" y="1478"/>
                </a:lnTo>
                <a:lnTo>
                  <a:pt x="845" y="1476"/>
                </a:lnTo>
                <a:lnTo>
                  <a:pt x="837" y="1473"/>
                </a:lnTo>
                <a:lnTo>
                  <a:pt x="822" y="1469"/>
                </a:lnTo>
                <a:lnTo>
                  <a:pt x="806" y="1465"/>
                </a:lnTo>
                <a:lnTo>
                  <a:pt x="797" y="1463"/>
                </a:lnTo>
                <a:lnTo>
                  <a:pt x="789" y="1461"/>
                </a:lnTo>
                <a:lnTo>
                  <a:pt x="772" y="1461"/>
                </a:lnTo>
                <a:lnTo>
                  <a:pt x="764" y="1459"/>
                </a:lnTo>
                <a:lnTo>
                  <a:pt x="756" y="1461"/>
                </a:lnTo>
                <a:lnTo>
                  <a:pt x="739" y="1461"/>
                </a:lnTo>
                <a:lnTo>
                  <a:pt x="724" y="1465"/>
                </a:lnTo>
                <a:lnTo>
                  <a:pt x="716" y="1465"/>
                </a:lnTo>
                <a:lnTo>
                  <a:pt x="708" y="1467"/>
                </a:lnTo>
                <a:lnTo>
                  <a:pt x="699" y="1469"/>
                </a:lnTo>
                <a:lnTo>
                  <a:pt x="691" y="1473"/>
                </a:lnTo>
                <a:lnTo>
                  <a:pt x="682" y="1475"/>
                </a:lnTo>
                <a:lnTo>
                  <a:pt x="674" y="1476"/>
                </a:lnTo>
                <a:lnTo>
                  <a:pt x="666" y="1480"/>
                </a:lnTo>
                <a:lnTo>
                  <a:pt x="657" y="1482"/>
                </a:lnTo>
                <a:lnTo>
                  <a:pt x="649" y="1486"/>
                </a:lnTo>
                <a:lnTo>
                  <a:pt x="639" y="1488"/>
                </a:lnTo>
                <a:lnTo>
                  <a:pt x="632" y="1492"/>
                </a:lnTo>
                <a:lnTo>
                  <a:pt x="622" y="1496"/>
                </a:lnTo>
                <a:lnTo>
                  <a:pt x="614" y="1500"/>
                </a:lnTo>
                <a:lnTo>
                  <a:pt x="605" y="1501"/>
                </a:lnTo>
                <a:lnTo>
                  <a:pt x="597" y="1505"/>
                </a:lnTo>
                <a:lnTo>
                  <a:pt x="587" y="1509"/>
                </a:lnTo>
                <a:lnTo>
                  <a:pt x="580" y="1513"/>
                </a:lnTo>
                <a:lnTo>
                  <a:pt x="570" y="1517"/>
                </a:lnTo>
                <a:lnTo>
                  <a:pt x="555" y="1524"/>
                </a:lnTo>
                <a:lnTo>
                  <a:pt x="545" y="1526"/>
                </a:lnTo>
                <a:lnTo>
                  <a:pt x="530" y="1534"/>
                </a:lnTo>
                <a:lnTo>
                  <a:pt x="522" y="1538"/>
                </a:lnTo>
                <a:lnTo>
                  <a:pt x="513" y="1540"/>
                </a:lnTo>
                <a:lnTo>
                  <a:pt x="497" y="1548"/>
                </a:lnTo>
                <a:lnTo>
                  <a:pt x="490" y="1549"/>
                </a:lnTo>
                <a:lnTo>
                  <a:pt x="484" y="1553"/>
                </a:lnTo>
                <a:lnTo>
                  <a:pt x="468" y="1557"/>
                </a:lnTo>
                <a:lnTo>
                  <a:pt x="461" y="1559"/>
                </a:lnTo>
                <a:lnTo>
                  <a:pt x="455" y="1563"/>
                </a:lnTo>
                <a:lnTo>
                  <a:pt x="447" y="1563"/>
                </a:lnTo>
                <a:lnTo>
                  <a:pt x="436" y="1567"/>
                </a:lnTo>
                <a:lnTo>
                  <a:pt x="430" y="1569"/>
                </a:lnTo>
                <a:lnTo>
                  <a:pt x="413" y="1569"/>
                </a:lnTo>
                <a:lnTo>
                  <a:pt x="411" y="1571"/>
                </a:lnTo>
                <a:lnTo>
                  <a:pt x="405" y="1569"/>
                </a:lnTo>
                <a:lnTo>
                  <a:pt x="395" y="1569"/>
                </a:lnTo>
                <a:lnTo>
                  <a:pt x="392" y="1567"/>
                </a:lnTo>
                <a:lnTo>
                  <a:pt x="386" y="1567"/>
                </a:lnTo>
                <a:lnTo>
                  <a:pt x="382" y="1565"/>
                </a:lnTo>
                <a:lnTo>
                  <a:pt x="378" y="1565"/>
                </a:lnTo>
                <a:lnTo>
                  <a:pt x="371" y="1561"/>
                </a:lnTo>
                <a:lnTo>
                  <a:pt x="363" y="1557"/>
                </a:lnTo>
                <a:lnTo>
                  <a:pt x="361" y="1555"/>
                </a:lnTo>
                <a:lnTo>
                  <a:pt x="357" y="1553"/>
                </a:lnTo>
                <a:lnTo>
                  <a:pt x="353" y="1549"/>
                </a:lnTo>
                <a:lnTo>
                  <a:pt x="351" y="1548"/>
                </a:lnTo>
                <a:lnTo>
                  <a:pt x="347" y="1546"/>
                </a:lnTo>
                <a:lnTo>
                  <a:pt x="346" y="1542"/>
                </a:lnTo>
                <a:lnTo>
                  <a:pt x="344" y="1540"/>
                </a:lnTo>
                <a:lnTo>
                  <a:pt x="340" y="1536"/>
                </a:lnTo>
                <a:lnTo>
                  <a:pt x="338" y="1534"/>
                </a:lnTo>
                <a:lnTo>
                  <a:pt x="334" y="1526"/>
                </a:lnTo>
                <a:lnTo>
                  <a:pt x="330" y="1524"/>
                </a:lnTo>
                <a:lnTo>
                  <a:pt x="326" y="1517"/>
                </a:lnTo>
                <a:lnTo>
                  <a:pt x="324" y="1515"/>
                </a:lnTo>
                <a:lnTo>
                  <a:pt x="321" y="1507"/>
                </a:lnTo>
                <a:lnTo>
                  <a:pt x="321" y="1505"/>
                </a:lnTo>
                <a:lnTo>
                  <a:pt x="317" y="1498"/>
                </a:lnTo>
                <a:lnTo>
                  <a:pt x="315" y="1494"/>
                </a:lnTo>
                <a:lnTo>
                  <a:pt x="313" y="1492"/>
                </a:lnTo>
                <a:lnTo>
                  <a:pt x="311" y="1488"/>
                </a:lnTo>
                <a:lnTo>
                  <a:pt x="311" y="1484"/>
                </a:lnTo>
                <a:lnTo>
                  <a:pt x="309" y="1482"/>
                </a:lnTo>
                <a:lnTo>
                  <a:pt x="307" y="1478"/>
                </a:lnTo>
                <a:lnTo>
                  <a:pt x="305" y="1476"/>
                </a:lnTo>
                <a:lnTo>
                  <a:pt x="305" y="1473"/>
                </a:lnTo>
                <a:lnTo>
                  <a:pt x="303" y="1471"/>
                </a:lnTo>
                <a:lnTo>
                  <a:pt x="301" y="1467"/>
                </a:lnTo>
                <a:lnTo>
                  <a:pt x="301" y="1465"/>
                </a:lnTo>
                <a:lnTo>
                  <a:pt x="299" y="1463"/>
                </a:lnTo>
                <a:lnTo>
                  <a:pt x="298" y="1459"/>
                </a:lnTo>
                <a:lnTo>
                  <a:pt x="298" y="1457"/>
                </a:lnTo>
                <a:lnTo>
                  <a:pt x="296" y="1455"/>
                </a:lnTo>
                <a:lnTo>
                  <a:pt x="294" y="1452"/>
                </a:lnTo>
                <a:lnTo>
                  <a:pt x="292" y="1450"/>
                </a:lnTo>
                <a:lnTo>
                  <a:pt x="292" y="1448"/>
                </a:lnTo>
                <a:lnTo>
                  <a:pt x="290" y="1446"/>
                </a:lnTo>
                <a:lnTo>
                  <a:pt x="290" y="1428"/>
                </a:lnTo>
                <a:lnTo>
                  <a:pt x="292" y="1427"/>
                </a:lnTo>
                <a:lnTo>
                  <a:pt x="292" y="1421"/>
                </a:lnTo>
                <a:lnTo>
                  <a:pt x="294" y="1419"/>
                </a:lnTo>
                <a:lnTo>
                  <a:pt x="294" y="1417"/>
                </a:lnTo>
                <a:lnTo>
                  <a:pt x="296" y="1417"/>
                </a:lnTo>
                <a:lnTo>
                  <a:pt x="296" y="1413"/>
                </a:lnTo>
                <a:lnTo>
                  <a:pt x="298" y="1411"/>
                </a:lnTo>
                <a:lnTo>
                  <a:pt x="298" y="1407"/>
                </a:lnTo>
                <a:lnTo>
                  <a:pt x="299" y="1405"/>
                </a:lnTo>
                <a:lnTo>
                  <a:pt x="299" y="1392"/>
                </a:lnTo>
                <a:lnTo>
                  <a:pt x="296" y="1388"/>
                </a:lnTo>
                <a:lnTo>
                  <a:pt x="294" y="1388"/>
                </a:lnTo>
                <a:lnTo>
                  <a:pt x="294" y="1386"/>
                </a:lnTo>
                <a:lnTo>
                  <a:pt x="292" y="1386"/>
                </a:lnTo>
                <a:lnTo>
                  <a:pt x="290" y="1384"/>
                </a:lnTo>
                <a:lnTo>
                  <a:pt x="284" y="1384"/>
                </a:lnTo>
                <a:lnTo>
                  <a:pt x="280" y="1382"/>
                </a:lnTo>
                <a:lnTo>
                  <a:pt x="261" y="1382"/>
                </a:lnTo>
                <a:lnTo>
                  <a:pt x="257" y="1384"/>
                </a:lnTo>
                <a:lnTo>
                  <a:pt x="246" y="1384"/>
                </a:lnTo>
                <a:lnTo>
                  <a:pt x="242" y="1386"/>
                </a:lnTo>
                <a:lnTo>
                  <a:pt x="236" y="1386"/>
                </a:lnTo>
                <a:lnTo>
                  <a:pt x="230" y="1388"/>
                </a:lnTo>
                <a:lnTo>
                  <a:pt x="225" y="1388"/>
                </a:lnTo>
                <a:lnTo>
                  <a:pt x="219" y="1390"/>
                </a:lnTo>
                <a:lnTo>
                  <a:pt x="213" y="1390"/>
                </a:lnTo>
                <a:lnTo>
                  <a:pt x="205" y="1392"/>
                </a:lnTo>
                <a:lnTo>
                  <a:pt x="200" y="1392"/>
                </a:lnTo>
                <a:lnTo>
                  <a:pt x="194" y="1394"/>
                </a:lnTo>
                <a:lnTo>
                  <a:pt x="186" y="1396"/>
                </a:lnTo>
                <a:lnTo>
                  <a:pt x="180" y="1396"/>
                </a:lnTo>
                <a:lnTo>
                  <a:pt x="175" y="1398"/>
                </a:lnTo>
                <a:lnTo>
                  <a:pt x="167" y="1400"/>
                </a:lnTo>
                <a:lnTo>
                  <a:pt x="161" y="1400"/>
                </a:lnTo>
                <a:lnTo>
                  <a:pt x="154" y="1402"/>
                </a:lnTo>
                <a:lnTo>
                  <a:pt x="148" y="1404"/>
                </a:lnTo>
                <a:lnTo>
                  <a:pt x="142" y="1404"/>
                </a:lnTo>
                <a:lnTo>
                  <a:pt x="134" y="1405"/>
                </a:lnTo>
                <a:lnTo>
                  <a:pt x="129" y="1405"/>
                </a:lnTo>
                <a:lnTo>
                  <a:pt x="123" y="1407"/>
                </a:lnTo>
                <a:lnTo>
                  <a:pt x="115" y="1407"/>
                </a:lnTo>
                <a:lnTo>
                  <a:pt x="109" y="1409"/>
                </a:lnTo>
                <a:lnTo>
                  <a:pt x="92" y="1409"/>
                </a:lnTo>
                <a:lnTo>
                  <a:pt x="86" y="1411"/>
                </a:lnTo>
                <a:lnTo>
                  <a:pt x="71" y="1411"/>
                </a:lnTo>
                <a:lnTo>
                  <a:pt x="67" y="1409"/>
                </a:lnTo>
                <a:lnTo>
                  <a:pt x="58" y="1409"/>
                </a:lnTo>
                <a:lnTo>
                  <a:pt x="54" y="1407"/>
                </a:lnTo>
                <a:lnTo>
                  <a:pt x="50" y="1407"/>
                </a:lnTo>
                <a:lnTo>
                  <a:pt x="46" y="1405"/>
                </a:lnTo>
                <a:lnTo>
                  <a:pt x="44" y="1404"/>
                </a:lnTo>
                <a:lnTo>
                  <a:pt x="40" y="1402"/>
                </a:lnTo>
                <a:lnTo>
                  <a:pt x="36" y="1398"/>
                </a:lnTo>
                <a:lnTo>
                  <a:pt x="33" y="1394"/>
                </a:lnTo>
                <a:lnTo>
                  <a:pt x="31" y="1390"/>
                </a:lnTo>
                <a:lnTo>
                  <a:pt x="31" y="1388"/>
                </a:lnTo>
                <a:lnTo>
                  <a:pt x="29" y="1384"/>
                </a:lnTo>
                <a:lnTo>
                  <a:pt x="29" y="1380"/>
                </a:lnTo>
                <a:lnTo>
                  <a:pt x="27" y="1377"/>
                </a:lnTo>
                <a:lnTo>
                  <a:pt x="27" y="1369"/>
                </a:lnTo>
                <a:lnTo>
                  <a:pt x="25" y="1365"/>
                </a:lnTo>
                <a:lnTo>
                  <a:pt x="25" y="1348"/>
                </a:lnTo>
                <a:lnTo>
                  <a:pt x="27" y="1344"/>
                </a:lnTo>
                <a:lnTo>
                  <a:pt x="27" y="1334"/>
                </a:lnTo>
                <a:lnTo>
                  <a:pt x="29" y="1329"/>
                </a:lnTo>
                <a:lnTo>
                  <a:pt x="29" y="1319"/>
                </a:lnTo>
                <a:lnTo>
                  <a:pt x="33" y="1308"/>
                </a:lnTo>
                <a:lnTo>
                  <a:pt x="33" y="1304"/>
                </a:lnTo>
                <a:lnTo>
                  <a:pt x="35" y="1298"/>
                </a:lnTo>
                <a:lnTo>
                  <a:pt x="35" y="1292"/>
                </a:lnTo>
                <a:lnTo>
                  <a:pt x="38" y="1281"/>
                </a:lnTo>
                <a:lnTo>
                  <a:pt x="40" y="1277"/>
                </a:lnTo>
                <a:lnTo>
                  <a:pt x="40" y="1271"/>
                </a:lnTo>
                <a:lnTo>
                  <a:pt x="44" y="1260"/>
                </a:lnTo>
                <a:lnTo>
                  <a:pt x="46" y="1254"/>
                </a:lnTo>
                <a:lnTo>
                  <a:pt x="46" y="1250"/>
                </a:lnTo>
                <a:lnTo>
                  <a:pt x="50" y="1238"/>
                </a:lnTo>
                <a:lnTo>
                  <a:pt x="52" y="1233"/>
                </a:lnTo>
                <a:lnTo>
                  <a:pt x="52" y="1229"/>
                </a:lnTo>
                <a:lnTo>
                  <a:pt x="56" y="1217"/>
                </a:lnTo>
                <a:lnTo>
                  <a:pt x="56" y="1213"/>
                </a:lnTo>
                <a:lnTo>
                  <a:pt x="58" y="1208"/>
                </a:lnTo>
                <a:lnTo>
                  <a:pt x="59" y="1204"/>
                </a:lnTo>
                <a:lnTo>
                  <a:pt x="59" y="1198"/>
                </a:lnTo>
                <a:lnTo>
                  <a:pt x="61" y="1194"/>
                </a:lnTo>
                <a:lnTo>
                  <a:pt x="61" y="1190"/>
                </a:lnTo>
                <a:lnTo>
                  <a:pt x="63" y="1188"/>
                </a:lnTo>
                <a:lnTo>
                  <a:pt x="63" y="1183"/>
                </a:lnTo>
                <a:lnTo>
                  <a:pt x="65" y="1179"/>
                </a:lnTo>
                <a:lnTo>
                  <a:pt x="65" y="1175"/>
                </a:lnTo>
                <a:lnTo>
                  <a:pt x="67" y="1171"/>
                </a:lnTo>
                <a:lnTo>
                  <a:pt x="67" y="1167"/>
                </a:lnTo>
                <a:lnTo>
                  <a:pt x="71" y="1160"/>
                </a:lnTo>
                <a:lnTo>
                  <a:pt x="75" y="1152"/>
                </a:lnTo>
                <a:lnTo>
                  <a:pt x="75" y="1150"/>
                </a:lnTo>
                <a:lnTo>
                  <a:pt x="79" y="1142"/>
                </a:lnTo>
                <a:lnTo>
                  <a:pt x="81" y="1139"/>
                </a:lnTo>
                <a:lnTo>
                  <a:pt x="83" y="1137"/>
                </a:lnTo>
                <a:lnTo>
                  <a:pt x="86" y="1129"/>
                </a:lnTo>
                <a:lnTo>
                  <a:pt x="88" y="1125"/>
                </a:lnTo>
                <a:lnTo>
                  <a:pt x="90" y="1123"/>
                </a:lnTo>
                <a:lnTo>
                  <a:pt x="94" y="1116"/>
                </a:lnTo>
                <a:lnTo>
                  <a:pt x="96" y="1114"/>
                </a:lnTo>
                <a:lnTo>
                  <a:pt x="100" y="1106"/>
                </a:lnTo>
                <a:lnTo>
                  <a:pt x="102" y="1102"/>
                </a:lnTo>
                <a:lnTo>
                  <a:pt x="104" y="1100"/>
                </a:lnTo>
                <a:lnTo>
                  <a:pt x="106" y="1096"/>
                </a:lnTo>
                <a:lnTo>
                  <a:pt x="106" y="1092"/>
                </a:lnTo>
                <a:lnTo>
                  <a:pt x="109" y="1085"/>
                </a:lnTo>
                <a:lnTo>
                  <a:pt x="113" y="1077"/>
                </a:lnTo>
                <a:lnTo>
                  <a:pt x="113" y="1073"/>
                </a:lnTo>
                <a:lnTo>
                  <a:pt x="117" y="1066"/>
                </a:lnTo>
                <a:lnTo>
                  <a:pt x="117" y="1062"/>
                </a:lnTo>
                <a:lnTo>
                  <a:pt x="119" y="1056"/>
                </a:lnTo>
                <a:lnTo>
                  <a:pt x="119" y="1048"/>
                </a:lnTo>
                <a:lnTo>
                  <a:pt x="121" y="1043"/>
                </a:lnTo>
                <a:lnTo>
                  <a:pt x="121" y="1002"/>
                </a:lnTo>
                <a:lnTo>
                  <a:pt x="119" y="995"/>
                </a:lnTo>
                <a:lnTo>
                  <a:pt x="119" y="989"/>
                </a:lnTo>
                <a:lnTo>
                  <a:pt x="115" y="973"/>
                </a:lnTo>
                <a:lnTo>
                  <a:pt x="113" y="968"/>
                </a:lnTo>
                <a:lnTo>
                  <a:pt x="111" y="960"/>
                </a:lnTo>
                <a:lnTo>
                  <a:pt x="109" y="950"/>
                </a:lnTo>
                <a:lnTo>
                  <a:pt x="106" y="935"/>
                </a:lnTo>
                <a:lnTo>
                  <a:pt x="104" y="925"/>
                </a:lnTo>
                <a:lnTo>
                  <a:pt x="100" y="918"/>
                </a:lnTo>
                <a:lnTo>
                  <a:pt x="98" y="908"/>
                </a:lnTo>
                <a:lnTo>
                  <a:pt x="94" y="900"/>
                </a:lnTo>
                <a:lnTo>
                  <a:pt x="92" y="891"/>
                </a:lnTo>
                <a:lnTo>
                  <a:pt x="84" y="872"/>
                </a:lnTo>
                <a:lnTo>
                  <a:pt x="83" y="862"/>
                </a:lnTo>
                <a:lnTo>
                  <a:pt x="79" y="854"/>
                </a:lnTo>
                <a:lnTo>
                  <a:pt x="71" y="835"/>
                </a:lnTo>
                <a:lnTo>
                  <a:pt x="69" y="826"/>
                </a:lnTo>
                <a:lnTo>
                  <a:pt x="61" y="806"/>
                </a:lnTo>
                <a:lnTo>
                  <a:pt x="54" y="787"/>
                </a:lnTo>
                <a:lnTo>
                  <a:pt x="50" y="778"/>
                </a:lnTo>
                <a:lnTo>
                  <a:pt x="48" y="768"/>
                </a:lnTo>
                <a:lnTo>
                  <a:pt x="40" y="749"/>
                </a:lnTo>
                <a:lnTo>
                  <a:pt x="36" y="739"/>
                </a:lnTo>
                <a:lnTo>
                  <a:pt x="35" y="730"/>
                </a:lnTo>
                <a:lnTo>
                  <a:pt x="31" y="722"/>
                </a:lnTo>
                <a:lnTo>
                  <a:pt x="27" y="712"/>
                </a:lnTo>
                <a:lnTo>
                  <a:pt x="25" y="705"/>
                </a:lnTo>
                <a:lnTo>
                  <a:pt x="21" y="695"/>
                </a:lnTo>
                <a:lnTo>
                  <a:pt x="17" y="680"/>
                </a:lnTo>
                <a:lnTo>
                  <a:pt x="13" y="670"/>
                </a:lnTo>
                <a:lnTo>
                  <a:pt x="10" y="655"/>
                </a:lnTo>
                <a:lnTo>
                  <a:pt x="8" y="649"/>
                </a:lnTo>
                <a:lnTo>
                  <a:pt x="6" y="641"/>
                </a:lnTo>
                <a:lnTo>
                  <a:pt x="4" y="635"/>
                </a:lnTo>
                <a:lnTo>
                  <a:pt x="4" y="628"/>
                </a:lnTo>
                <a:lnTo>
                  <a:pt x="2" y="622"/>
                </a:lnTo>
                <a:lnTo>
                  <a:pt x="2" y="614"/>
                </a:lnTo>
                <a:lnTo>
                  <a:pt x="0" y="609"/>
                </a:lnTo>
                <a:lnTo>
                  <a:pt x="0" y="561"/>
                </a:lnTo>
                <a:lnTo>
                  <a:pt x="2" y="559"/>
                </a:lnTo>
                <a:lnTo>
                  <a:pt x="2" y="551"/>
                </a:lnTo>
                <a:lnTo>
                  <a:pt x="4" y="549"/>
                </a:lnTo>
                <a:lnTo>
                  <a:pt x="4" y="545"/>
                </a:lnTo>
                <a:lnTo>
                  <a:pt x="6" y="543"/>
                </a:lnTo>
                <a:lnTo>
                  <a:pt x="6" y="541"/>
                </a:lnTo>
                <a:lnTo>
                  <a:pt x="8" y="538"/>
                </a:lnTo>
                <a:lnTo>
                  <a:pt x="10" y="536"/>
                </a:lnTo>
                <a:lnTo>
                  <a:pt x="10" y="534"/>
                </a:lnTo>
                <a:lnTo>
                  <a:pt x="13" y="530"/>
                </a:lnTo>
                <a:lnTo>
                  <a:pt x="17" y="526"/>
                </a:lnTo>
                <a:lnTo>
                  <a:pt x="17" y="524"/>
                </a:lnTo>
                <a:lnTo>
                  <a:pt x="21" y="520"/>
                </a:lnTo>
                <a:lnTo>
                  <a:pt x="25" y="516"/>
                </a:lnTo>
                <a:lnTo>
                  <a:pt x="27" y="516"/>
                </a:lnTo>
                <a:lnTo>
                  <a:pt x="31" y="513"/>
                </a:lnTo>
                <a:lnTo>
                  <a:pt x="35" y="511"/>
                </a:lnTo>
                <a:lnTo>
                  <a:pt x="36" y="511"/>
                </a:lnTo>
                <a:lnTo>
                  <a:pt x="40" y="507"/>
                </a:lnTo>
                <a:lnTo>
                  <a:pt x="42" y="507"/>
                </a:lnTo>
                <a:lnTo>
                  <a:pt x="46" y="505"/>
                </a:lnTo>
                <a:lnTo>
                  <a:pt x="48" y="503"/>
                </a:lnTo>
                <a:lnTo>
                  <a:pt x="50" y="503"/>
                </a:lnTo>
                <a:lnTo>
                  <a:pt x="54" y="501"/>
                </a:lnTo>
                <a:lnTo>
                  <a:pt x="56" y="499"/>
                </a:lnTo>
                <a:lnTo>
                  <a:pt x="58" y="499"/>
                </a:lnTo>
                <a:lnTo>
                  <a:pt x="61" y="497"/>
                </a:lnTo>
                <a:lnTo>
                  <a:pt x="63" y="497"/>
                </a:lnTo>
                <a:close/>
              </a:path>
            </a:pathLst>
          </a:custGeom>
          <a:gradFill rotWithShape="1">
            <a:gsLst>
              <a:gs pos="0">
                <a:srgbClr val="008E8B"/>
              </a:gs>
              <a:gs pos="50000">
                <a:srgbClr val="004240"/>
              </a:gs>
              <a:gs pos="100000">
                <a:srgbClr val="008E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45" name="Freeform 9"/>
          <p:cNvSpPr>
            <a:spLocks/>
          </p:cNvSpPr>
          <p:nvPr/>
        </p:nvSpPr>
        <p:spPr bwMode="auto">
          <a:xfrm>
            <a:off x="4442222" y="2927747"/>
            <a:ext cx="90488" cy="46434"/>
          </a:xfrm>
          <a:custGeom>
            <a:avLst/>
            <a:gdLst>
              <a:gd name="T0" fmla="*/ 2147483647 w 76"/>
              <a:gd name="T1" fmla="*/ 2147483647 h 39"/>
              <a:gd name="T2" fmla="*/ 2147483647 w 76"/>
              <a:gd name="T3" fmla="*/ 2147483647 h 39"/>
              <a:gd name="T4" fmla="*/ 2147483647 w 76"/>
              <a:gd name="T5" fmla="*/ 2147483647 h 39"/>
              <a:gd name="T6" fmla="*/ 2147483647 w 76"/>
              <a:gd name="T7" fmla="*/ 2147483647 h 39"/>
              <a:gd name="T8" fmla="*/ 2147483647 w 76"/>
              <a:gd name="T9" fmla="*/ 2147483647 h 39"/>
              <a:gd name="T10" fmla="*/ 2147483647 w 76"/>
              <a:gd name="T11" fmla="*/ 2147483647 h 39"/>
              <a:gd name="T12" fmla="*/ 2147483647 w 76"/>
              <a:gd name="T13" fmla="*/ 2147483647 h 39"/>
              <a:gd name="T14" fmla="*/ 2147483647 w 76"/>
              <a:gd name="T15" fmla="*/ 2147483647 h 39"/>
              <a:gd name="T16" fmla="*/ 2147483647 w 76"/>
              <a:gd name="T17" fmla="*/ 2147483647 h 39"/>
              <a:gd name="T18" fmla="*/ 2147483647 w 76"/>
              <a:gd name="T19" fmla="*/ 2147483647 h 39"/>
              <a:gd name="T20" fmla="*/ 2147483647 w 76"/>
              <a:gd name="T21" fmla="*/ 2147483647 h 39"/>
              <a:gd name="T22" fmla="*/ 2147483647 w 76"/>
              <a:gd name="T23" fmla="*/ 2147483647 h 39"/>
              <a:gd name="T24" fmla="*/ 2147483647 w 76"/>
              <a:gd name="T25" fmla="*/ 2147483647 h 39"/>
              <a:gd name="T26" fmla="*/ 2147483647 w 76"/>
              <a:gd name="T27" fmla="*/ 2147483647 h 39"/>
              <a:gd name="T28" fmla="*/ 2147483647 w 76"/>
              <a:gd name="T29" fmla="*/ 2147483647 h 39"/>
              <a:gd name="T30" fmla="*/ 2147483647 w 76"/>
              <a:gd name="T31" fmla="*/ 2147483647 h 39"/>
              <a:gd name="T32" fmla="*/ 2147483647 w 76"/>
              <a:gd name="T33" fmla="*/ 0 h 39"/>
              <a:gd name="T34" fmla="*/ 2147483647 w 76"/>
              <a:gd name="T35" fmla="*/ 0 h 39"/>
              <a:gd name="T36" fmla="*/ 0 w 76"/>
              <a:gd name="T37" fmla="*/ 2147483647 h 39"/>
              <a:gd name="T38" fmla="*/ 2147483647 w 76"/>
              <a:gd name="T39" fmla="*/ 2147483647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
              <a:gd name="T61" fmla="*/ 0 h 39"/>
              <a:gd name="T62" fmla="*/ 76 w 76"/>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 h="39">
                <a:moveTo>
                  <a:pt x="15" y="37"/>
                </a:moveTo>
                <a:lnTo>
                  <a:pt x="23" y="33"/>
                </a:lnTo>
                <a:lnTo>
                  <a:pt x="15" y="35"/>
                </a:lnTo>
                <a:lnTo>
                  <a:pt x="51" y="35"/>
                </a:lnTo>
                <a:lnTo>
                  <a:pt x="46" y="35"/>
                </a:lnTo>
                <a:lnTo>
                  <a:pt x="55" y="37"/>
                </a:lnTo>
                <a:lnTo>
                  <a:pt x="63" y="37"/>
                </a:lnTo>
                <a:lnTo>
                  <a:pt x="57" y="37"/>
                </a:lnTo>
                <a:lnTo>
                  <a:pt x="67" y="39"/>
                </a:lnTo>
                <a:lnTo>
                  <a:pt x="76" y="39"/>
                </a:lnTo>
                <a:lnTo>
                  <a:pt x="76" y="4"/>
                </a:lnTo>
                <a:lnTo>
                  <a:pt x="69" y="4"/>
                </a:lnTo>
                <a:lnTo>
                  <a:pt x="75" y="4"/>
                </a:lnTo>
                <a:lnTo>
                  <a:pt x="65" y="2"/>
                </a:lnTo>
                <a:lnTo>
                  <a:pt x="57" y="2"/>
                </a:lnTo>
                <a:lnTo>
                  <a:pt x="63" y="2"/>
                </a:lnTo>
                <a:lnTo>
                  <a:pt x="53" y="0"/>
                </a:lnTo>
                <a:lnTo>
                  <a:pt x="11" y="0"/>
                </a:lnTo>
                <a:lnTo>
                  <a:pt x="0" y="6"/>
                </a:lnTo>
                <a:lnTo>
                  <a:pt x="15" y="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46" name="Freeform 10"/>
          <p:cNvSpPr>
            <a:spLocks/>
          </p:cNvSpPr>
          <p:nvPr/>
        </p:nvSpPr>
        <p:spPr bwMode="auto">
          <a:xfrm>
            <a:off x="4564857" y="2934891"/>
            <a:ext cx="98822" cy="47625"/>
          </a:xfrm>
          <a:custGeom>
            <a:avLst/>
            <a:gdLst>
              <a:gd name="T0" fmla="*/ 0 w 83"/>
              <a:gd name="T1" fmla="*/ 2147483647 h 40"/>
              <a:gd name="T2" fmla="*/ 2147483647 w 83"/>
              <a:gd name="T3" fmla="*/ 2147483647 h 40"/>
              <a:gd name="T4" fmla="*/ 2147483647 w 83"/>
              <a:gd name="T5" fmla="*/ 2147483647 h 40"/>
              <a:gd name="T6" fmla="*/ 2147483647 w 83"/>
              <a:gd name="T7" fmla="*/ 2147483647 h 40"/>
              <a:gd name="T8" fmla="*/ 2147483647 w 83"/>
              <a:gd name="T9" fmla="*/ 2147483647 h 40"/>
              <a:gd name="T10" fmla="*/ 2147483647 w 83"/>
              <a:gd name="T11" fmla="*/ 2147483647 h 40"/>
              <a:gd name="T12" fmla="*/ 2147483647 w 83"/>
              <a:gd name="T13" fmla="*/ 2147483647 h 40"/>
              <a:gd name="T14" fmla="*/ 2147483647 w 83"/>
              <a:gd name="T15" fmla="*/ 0 h 40"/>
              <a:gd name="T16" fmla="*/ 2147483647 w 83"/>
              <a:gd name="T17" fmla="*/ 2147483647 h 40"/>
              <a:gd name="T18" fmla="*/ 2147483647 w 83"/>
              <a:gd name="T19" fmla="*/ 2147483647 h 40"/>
              <a:gd name="T20" fmla="*/ 2147483647 w 83"/>
              <a:gd name="T21" fmla="*/ 2147483647 h 40"/>
              <a:gd name="T22" fmla="*/ 2147483647 w 83"/>
              <a:gd name="T23" fmla="*/ 2147483647 h 40"/>
              <a:gd name="T24" fmla="*/ 2147483647 w 83"/>
              <a:gd name="T25" fmla="*/ 2147483647 h 40"/>
              <a:gd name="T26" fmla="*/ 2147483647 w 83"/>
              <a:gd name="T27" fmla="*/ 2147483647 h 40"/>
              <a:gd name="T28" fmla="*/ 2147483647 w 83"/>
              <a:gd name="T29" fmla="*/ 2147483647 h 40"/>
              <a:gd name="T30" fmla="*/ 2147483647 w 83"/>
              <a:gd name="T31" fmla="*/ 2147483647 h 40"/>
              <a:gd name="T32" fmla="*/ 0 w 83"/>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40"/>
              <a:gd name="T53" fmla="*/ 83 w 83"/>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40">
                <a:moveTo>
                  <a:pt x="0" y="36"/>
                </a:moveTo>
                <a:lnTo>
                  <a:pt x="8" y="40"/>
                </a:lnTo>
                <a:lnTo>
                  <a:pt x="54" y="40"/>
                </a:lnTo>
                <a:lnTo>
                  <a:pt x="64" y="38"/>
                </a:lnTo>
                <a:lnTo>
                  <a:pt x="58" y="38"/>
                </a:lnTo>
                <a:lnTo>
                  <a:pt x="68" y="38"/>
                </a:lnTo>
                <a:lnTo>
                  <a:pt x="83" y="34"/>
                </a:lnTo>
                <a:lnTo>
                  <a:pt x="71" y="0"/>
                </a:lnTo>
                <a:lnTo>
                  <a:pt x="60" y="4"/>
                </a:lnTo>
                <a:lnTo>
                  <a:pt x="66" y="4"/>
                </a:lnTo>
                <a:lnTo>
                  <a:pt x="56" y="4"/>
                </a:lnTo>
                <a:lnTo>
                  <a:pt x="46" y="6"/>
                </a:lnTo>
                <a:lnTo>
                  <a:pt x="52" y="6"/>
                </a:lnTo>
                <a:lnTo>
                  <a:pt x="12" y="6"/>
                </a:lnTo>
                <a:lnTo>
                  <a:pt x="20" y="8"/>
                </a:lnTo>
                <a:lnTo>
                  <a:pt x="16" y="6"/>
                </a:lnTo>
                <a:lnTo>
                  <a:pt x="0"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47" name="Freeform 11"/>
          <p:cNvSpPr>
            <a:spLocks/>
          </p:cNvSpPr>
          <p:nvPr/>
        </p:nvSpPr>
        <p:spPr bwMode="auto">
          <a:xfrm>
            <a:off x="4668442" y="2855119"/>
            <a:ext cx="86915" cy="90488"/>
          </a:xfrm>
          <a:custGeom>
            <a:avLst/>
            <a:gdLst>
              <a:gd name="T0" fmla="*/ 2147483647 w 73"/>
              <a:gd name="T1" fmla="*/ 2147483647 h 76"/>
              <a:gd name="T2" fmla="*/ 2147483647 w 73"/>
              <a:gd name="T3" fmla="*/ 2147483647 h 76"/>
              <a:gd name="T4" fmla="*/ 2147483647 w 73"/>
              <a:gd name="T5" fmla="*/ 2147483647 h 76"/>
              <a:gd name="T6" fmla="*/ 2147483647 w 73"/>
              <a:gd name="T7" fmla="*/ 2147483647 h 76"/>
              <a:gd name="T8" fmla="*/ 2147483647 w 73"/>
              <a:gd name="T9" fmla="*/ 2147483647 h 76"/>
              <a:gd name="T10" fmla="*/ 2147483647 w 73"/>
              <a:gd name="T11" fmla="*/ 2147483647 h 76"/>
              <a:gd name="T12" fmla="*/ 2147483647 w 73"/>
              <a:gd name="T13" fmla="*/ 2147483647 h 76"/>
              <a:gd name="T14" fmla="*/ 2147483647 w 73"/>
              <a:gd name="T15" fmla="*/ 2147483647 h 76"/>
              <a:gd name="T16" fmla="*/ 2147483647 w 73"/>
              <a:gd name="T17" fmla="*/ 2147483647 h 76"/>
              <a:gd name="T18" fmla="*/ 2147483647 w 73"/>
              <a:gd name="T19" fmla="*/ 2147483647 h 76"/>
              <a:gd name="T20" fmla="*/ 2147483647 w 73"/>
              <a:gd name="T21" fmla="*/ 2147483647 h 76"/>
              <a:gd name="T22" fmla="*/ 2147483647 w 73"/>
              <a:gd name="T23" fmla="*/ 2147483647 h 76"/>
              <a:gd name="T24" fmla="*/ 2147483647 w 73"/>
              <a:gd name="T25" fmla="*/ 2147483647 h 76"/>
              <a:gd name="T26" fmla="*/ 2147483647 w 73"/>
              <a:gd name="T27" fmla="*/ 2147483647 h 76"/>
              <a:gd name="T28" fmla="*/ 2147483647 w 73"/>
              <a:gd name="T29" fmla="*/ 2147483647 h 76"/>
              <a:gd name="T30" fmla="*/ 2147483647 w 73"/>
              <a:gd name="T31" fmla="*/ 2147483647 h 76"/>
              <a:gd name="T32" fmla="*/ 2147483647 w 73"/>
              <a:gd name="T33" fmla="*/ 0 h 76"/>
              <a:gd name="T34" fmla="*/ 2147483647 w 73"/>
              <a:gd name="T35" fmla="*/ 2147483647 h 76"/>
              <a:gd name="T36" fmla="*/ 2147483647 w 73"/>
              <a:gd name="T37" fmla="*/ 2147483647 h 76"/>
              <a:gd name="T38" fmla="*/ 2147483647 w 73"/>
              <a:gd name="T39" fmla="*/ 2147483647 h 76"/>
              <a:gd name="T40" fmla="*/ 2147483647 w 73"/>
              <a:gd name="T41" fmla="*/ 2147483647 h 76"/>
              <a:gd name="T42" fmla="*/ 2147483647 w 73"/>
              <a:gd name="T43" fmla="*/ 2147483647 h 76"/>
              <a:gd name="T44" fmla="*/ 2147483647 w 73"/>
              <a:gd name="T45" fmla="*/ 2147483647 h 76"/>
              <a:gd name="T46" fmla="*/ 2147483647 w 73"/>
              <a:gd name="T47" fmla="*/ 2147483647 h 76"/>
              <a:gd name="T48" fmla="*/ 2147483647 w 73"/>
              <a:gd name="T49" fmla="*/ 2147483647 h 76"/>
              <a:gd name="T50" fmla="*/ 2147483647 w 73"/>
              <a:gd name="T51" fmla="*/ 2147483647 h 76"/>
              <a:gd name="T52" fmla="*/ 2147483647 w 73"/>
              <a:gd name="T53" fmla="*/ 2147483647 h 76"/>
              <a:gd name="T54" fmla="*/ 0 w 73"/>
              <a:gd name="T55" fmla="*/ 2147483647 h 76"/>
              <a:gd name="T56" fmla="*/ 2147483647 w 73"/>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76"/>
              <a:gd name="T89" fmla="*/ 73 w 73"/>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76">
                <a:moveTo>
                  <a:pt x="34" y="67"/>
                </a:moveTo>
                <a:lnTo>
                  <a:pt x="34" y="65"/>
                </a:lnTo>
                <a:lnTo>
                  <a:pt x="29" y="76"/>
                </a:lnTo>
                <a:lnTo>
                  <a:pt x="36" y="71"/>
                </a:lnTo>
                <a:lnTo>
                  <a:pt x="40" y="63"/>
                </a:lnTo>
                <a:lnTo>
                  <a:pt x="38" y="65"/>
                </a:lnTo>
                <a:lnTo>
                  <a:pt x="46" y="57"/>
                </a:lnTo>
                <a:lnTo>
                  <a:pt x="55" y="40"/>
                </a:lnTo>
                <a:lnTo>
                  <a:pt x="53" y="42"/>
                </a:lnTo>
                <a:lnTo>
                  <a:pt x="61" y="34"/>
                </a:lnTo>
                <a:lnTo>
                  <a:pt x="65" y="25"/>
                </a:lnTo>
                <a:lnTo>
                  <a:pt x="63" y="27"/>
                </a:lnTo>
                <a:lnTo>
                  <a:pt x="73" y="15"/>
                </a:lnTo>
                <a:lnTo>
                  <a:pt x="73" y="7"/>
                </a:lnTo>
                <a:lnTo>
                  <a:pt x="38" y="7"/>
                </a:lnTo>
                <a:lnTo>
                  <a:pt x="38" y="9"/>
                </a:lnTo>
                <a:lnTo>
                  <a:pt x="42" y="0"/>
                </a:lnTo>
                <a:lnTo>
                  <a:pt x="34" y="7"/>
                </a:lnTo>
                <a:lnTo>
                  <a:pt x="30" y="17"/>
                </a:lnTo>
                <a:lnTo>
                  <a:pt x="32" y="15"/>
                </a:lnTo>
                <a:lnTo>
                  <a:pt x="25" y="23"/>
                </a:lnTo>
                <a:lnTo>
                  <a:pt x="17" y="40"/>
                </a:lnTo>
                <a:lnTo>
                  <a:pt x="21" y="36"/>
                </a:lnTo>
                <a:lnTo>
                  <a:pt x="13" y="42"/>
                </a:lnTo>
                <a:lnTo>
                  <a:pt x="9" y="50"/>
                </a:lnTo>
                <a:lnTo>
                  <a:pt x="11" y="48"/>
                </a:lnTo>
                <a:lnTo>
                  <a:pt x="2" y="59"/>
                </a:lnTo>
                <a:lnTo>
                  <a:pt x="0" y="67"/>
                </a:lnTo>
                <a:lnTo>
                  <a:pt x="34"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48" name="Freeform 12"/>
          <p:cNvSpPr>
            <a:spLocks/>
          </p:cNvSpPr>
          <p:nvPr/>
        </p:nvSpPr>
        <p:spPr bwMode="auto">
          <a:xfrm>
            <a:off x="4736307" y="2740819"/>
            <a:ext cx="73819" cy="90488"/>
          </a:xfrm>
          <a:custGeom>
            <a:avLst/>
            <a:gdLst>
              <a:gd name="T0" fmla="*/ 2147483647 w 62"/>
              <a:gd name="T1" fmla="*/ 2147483647 h 76"/>
              <a:gd name="T2" fmla="*/ 2147483647 w 62"/>
              <a:gd name="T3" fmla="*/ 2147483647 h 76"/>
              <a:gd name="T4" fmla="*/ 2147483647 w 62"/>
              <a:gd name="T5" fmla="*/ 2147483647 h 76"/>
              <a:gd name="T6" fmla="*/ 2147483647 w 62"/>
              <a:gd name="T7" fmla="*/ 2147483647 h 76"/>
              <a:gd name="T8" fmla="*/ 2147483647 w 62"/>
              <a:gd name="T9" fmla="*/ 2147483647 h 76"/>
              <a:gd name="T10" fmla="*/ 2147483647 w 62"/>
              <a:gd name="T11" fmla="*/ 2147483647 h 76"/>
              <a:gd name="T12" fmla="*/ 2147483647 w 62"/>
              <a:gd name="T13" fmla="*/ 2147483647 h 76"/>
              <a:gd name="T14" fmla="*/ 2147483647 w 62"/>
              <a:gd name="T15" fmla="*/ 2147483647 h 76"/>
              <a:gd name="T16" fmla="*/ 2147483647 w 62"/>
              <a:gd name="T17" fmla="*/ 2147483647 h 76"/>
              <a:gd name="T18" fmla="*/ 2147483647 w 62"/>
              <a:gd name="T19" fmla="*/ 2147483647 h 76"/>
              <a:gd name="T20" fmla="*/ 2147483647 w 62"/>
              <a:gd name="T21" fmla="*/ 2147483647 h 76"/>
              <a:gd name="T22" fmla="*/ 2147483647 w 62"/>
              <a:gd name="T23" fmla="*/ 2147483647 h 76"/>
              <a:gd name="T24" fmla="*/ 2147483647 w 62"/>
              <a:gd name="T25" fmla="*/ 0 h 76"/>
              <a:gd name="T26" fmla="*/ 2147483647 w 62"/>
              <a:gd name="T27" fmla="*/ 2147483647 h 76"/>
              <a:gd name="T28" fmla="*/ 2147483647 w 62"/>
              <a:gd name="T29" fmla="*/ 2147483647 h 76"/>
              <a:gd name="T30" fmla="*/ 2147483647 w 62"/>
              <a:gd name="T31" fmla="*/ 2147483647 h 76"/>
              <a:gd name="T32" fmla="*/ 2147483647 w 62"/>
              <a:gd name="T33" fmla="*/ 2147483647 h 76"/>
              <a:gd name="T34" fmla="*/ 2147483647 w 62"/>
              <a:gd name="T35" fmla="*/ 2147483647 h 76"/>
              <a:gd name="T36" fmla="*/ 2147483647 w 62"/>
              <a:gd name="T37" fmla="*/ 2147483647 h 76"/>
              <a:gd name="T38" fmla="*/ 2147483647 w 62"/>
              <a:gd name="T39" fmla="*/ 2147483647 h 76"/>
              <a:gd name="T40" fmla="*/ 2147483647 w 62"/>
              <a:gd name="T41" fmla="*/ 2147483647 h 76"/>
              <a:gd name="T42" fmla="*/ 2147483647 w 62"/>
              <a:gd name="T43" fmla="*/ 2147483647 h 76"/>
              <a:gd name="T44" fmla="*/ 2147483647 w 62"/>
              <a:gd name="T45" fmla="*/ 2147483647 h 76"/>
              <a:gd name="T46" fmla="*/ 0 w 62"/>
              <a:gd name="T47" fmla="*/ 2147483647 h 76"/>
              <a:gd name="T48" fmla="*/ 2147483647 w 62"/>
              <a:gd name="T49" fmla="*/ 2147483647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76"/>
              <a:gd name="T77" fmla="*/ 62 w 62"/>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76">
                <a:moveTo>
                  <a:pt x="31" y="76"/>
                </a:moveTo>
                <a:lnTo>
                  <a:pt x="35" y="67"/>
                </a:lnTo>
                <a:lnTo>
                  <a:pt x="35" y="71"/>
                </a:lnTo>
                <a:lnTo>
                  <a:pt x="41" y="61"/>
                </a:lnTo>
                <a:lnTo>
                  <a:pt x="41" y="57"/>
                </a:lnTo>
                <a:lnTo>
                  <a:pt x="48" y="38"/>
                </a:lnTo>
                <a:lnTo>
                  <a:pt x="48" y="42"/>
                </a:lnTo>
                <a:lnTo>
                  <a:pt x="54" y="32"/>
                </a:lnTo>
                <a:lnTo>
                  <a:pt x="54" y="30"/>
                </a:lnTo>
                <a:lnTo>
                  <a:pt x="58" y="23"/>
                </a:lnTo>
                <a:lnTo>
                  <a:pt x="58" y="21"/>
                </a:lnTo>
                <a:lnTo>
                  <a:pt x="62" y="11"/>
                </a:lnTo>
                <a:lnTo>
                  <a:pt x="31" y="0"/>
                </a:lnTo>
                <a:lnTo>
                  <a:pt x="27" y="9"/>
                </a:lnTo>
                <a:lnTo>
                  <a:pt x="27" y="7"/>
                </a:lnTo>
                <a:lnTo>
                  <a:pt x="23" y="15"/>
                </a:lnTo>
                <a:lnTo>
                  <a:pt x="23" y="13"/>
                </a:lnTo>
                <a:lnTo>
                  <a:pt x="18" y="23"/>
                </a:lnTo>
                <a:lnTo>
                  <a:pt x="18" y="27"/>
                </a:lnTo>
                <a:lnTo>
                  <a:pt x="10" y="46"/>
                </a:lnTo>
                <a:lnTo>
                  <a:pt x="10" y="42"/>
                </a:lnTo>
                <a:lnTo>
                  <a:pt x="4" y="52"/>
                </a:lnTo>
                <a:lnTo>
                  <a:pt x="4" y="55"/>
                </a:lnTo>
                <a:lnTo>
                  <a:pt x="0" y="65"/>
                </a:lnTo>
                <a:lnTo>
                  <a:pt x="31" y="7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49" name="Freeform 13"/>
          <p:cNvSpPr>
            <a:spLocks/>
          </p:cNvSpPr>
          <p:nvPr/>
        </p:nvSpPr>
        <p:spPr bwMode="auto">
          <a:xfrm>
            <a:off x="4793457" y="2621757"/>
            <a:ext cx="78581" cy="97631"/>
          </a:xfrm>
          <a:custGeom>
            <a:avLst/>
            <a:gdLst>
              <a:gd name="T0" fmla="*/ 2147483647 w 66"/>
              <a:gd name="T1" fmla="*/ 2147483647 h 82"/>
              <a:gd name="T2" fmla="*/ 2147483647 w 66"/>
              <a:gd name="T3" fmla="*/ 2147483647 h 82"/>
              <a:gd name="T4" fmla="*/ 2147483647 w 66"/>
              <a:gd name="T5" fmla="*/ 2147483647 h 82"/>
              <a:gd name="T6" fmla="*/ 2147483647 w 66"/>
              <a:gd name="T7" fmla="*/ 2147483647 h 82"/>
              <a:gd name="T8" fmla="*/ 2147483647 w 66"/>
              <a:gd name="T9" fmla="*/ 2147483647 h 82"/>
              <a:gd name="T10" fmla="*/ 2147483647 w 66"/>
              <a:gd name="T11" fmla="*/ 2147483647 h 82"/>
              <a:gd name="T12" fmla="*/ 2147483647 w 66"/>
              <a:gd name="T13" fmla="*/ 2147483647 h 82"/>
              <a:gd name="T14" fmla="*/ 2147483647 w 66"/>
              <a:gd name="T15" fmla="*/ 2147483647 h 82"/>
              <a:gd name="T16" fmla="*/ 2147483647 w 66"/>
              <a:gd name="T17" fmla="*/ 2147483647 h 82"/>
              <a:gd name="T18" fmla="*/ 2147483647 w 66"/>
              <a:gd name="T19" fmla="*/ 2147483647 h 82"/>
              <a:gd name="T20" fmla="*/ 2147483647 w 66"/>
              <a:gd name="T21" fmla="*/ 2147483647 h 82"/>
              <a:gd name="T22" fmla="*/ 2147483647 w 66"/>
              <a:gd name="T23" fmla="*/ 2147483647 h 82"/>
              <a:gd name="T24" fmla="*/ 2147483647 w 66"/>
              <a:gd name="T25" fmla="*/ 2147483647 h 82"/>
              <a:gd name="T26" fmla="*/ 2147483647 w 66"/>
              <a:gd name="T27" fmla="*/ 2147483647 h 82"/>
              <a:gd name="T28" fmla="*/ 2147483647 w 66"/>
              <a:gd name="T29" fmla="*/ 2147483647 h 82"/>
              <a:gd name="T30" fmla="*/ 2147483647 w 66"/>
              <a:gd name="T31" fmla="*/ 2147483647 h 82"/>
              <a:gd name="T32" fmla="*/ 2147483647 w 66"/>
              <a:gd name="T33" fmla="*/ 2147483647 h 82"/>
              <a:gd name="T34" fmla="*/ 2147483647 w 66"/>
              <a:gd name="T35" fmla="*/ 2147483647 h 82"/>
              <a:gd name="T36" fmla="*/ 2147483647 w 66"/>
              <a:gd name="T37" fmla="*/ 2147483647 h 82"/>
              <a:gd name="T38" fmla="*/ 2147483647 w 66"/>
              <a:gd name="T39" fmla="*/ 0 h 82"/>
              <a:gd name="T40" fmla="*/ 2147483647 w 66"/>
              <a:gd name="T41" fmla="*/ 2147483647 h 82"/>
              <a:gd name="T42" fmla="*/ 2147483647 w 66"/>
              <a:gd name="T43" fmla="*/ 2147483647 h 82"/>
              <a:gd name="T44" fmla="*/ 2147483647 w 66"/>
              <a:gd name="T45" fmla="*/ 2147483647 h 82"/>
              <a:gd name="T46" fmla="*/ 2147483647 w 66"/>
              <a:gd name="T47" fmla="*/ 2147483647 h 82"/>
              <a:gd name="T48" fmla="*/ 2147483647 w 66"/>
              <a:gd name="T49" fmla="*/ 2147483647 h 82"/>
              <a:gd name="T50" fmla="*/ 2147483647 w 66"/>
              <a:gd name="T51" fmla="*/ 2147483647 h 82"/>
              <a:gd name="T52" fmla="*/ 2147483647 w 66"/>
              <a:gd name="T53" fmla="*/ 2147483647 h 82"/>
              <a:gd name="T54" fmla="*/ 2147483647 w 66"/>
              <a:gd name="T55" fmla="*/ 2147483647 h 82"/>
              <a:gd name="T56" fmla="*/ 2147483647 w 66"/>
              <a:gd name="T57" fmla="*/ 2147483647 h 82"/>
              <a:gd name="T58" fmla="*/ 2147483647 w 66"/>
              <a:gd name="T59" fmla="*/ 2147483647 h 82"/>
              <a:gd name="T60" fmla="*/ 2147483647 w 66"/>
              <a:gd name="T61" fmla="*/ 2147483647 h 82"/>
              <a:gd name="T62" fmla="*/ 2147483647 w 66"/>
              <a:gd name="T63" fmla="*/ 2147483647 h 82"/>
              <a:gd name="T64" fmla="*/ 0 w 66"/>
              <a:gd name="T65" fmla="*/ 2147483647 h 82"/>
              <a:gd name="T66" fmla="*/ 2147483647 w 66"/>
              <a:gd name="T67" fmla="*/ 2147483647 h 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
              <a:gd name="T103" fmla="*/ 0 h 82"/>
              <a:gd name="T104" fmla="*/ 66 w 66"/>
              <a:gd name="T105" fmla="*/ 82 h 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 h="82">
                <a:moveTo>
                  <a:pt x="27" y="82"/>
                </a:moveTo>
                <a:lnTo>
                  <a:pt x="31" y="77"/>
                </a:lnTo>
                <a:lnTo>
                  <a:pt x="33" y="75"/>
                </a:lnTo>
                <a:lnTo>
                  <a:pt x="37" y="67"/>
                </a:lnTo>
                <a:lnTo>
                  <a:pt x="37" y="65"/>
                </a:lnTo>
                <a:lnTo>
                  <a:pt x="41" y="56"/>
                </a:lnTo>
                <a:lnTo>
                  <a:pt x="41" y="57"/>
                </a:lnTo>
                <a:lnTo>
                  <a:pt x="44" y="50"/>
                </a:lnTo>
                <a:lnTo>
                  <a:pt x="43" y="52"/>
                </a:lnTo>
                <a:lnTo>
                  <a:pt x="50" y="42"/>
                </a:lnTo>
                <a:lnTo>
                  <a:pt x="54" y="31"/>
                </a:lnTo>
                <a:lnTo>
                  <a:pt x="54" y="32"/>
                </a:lnTo>
                <a:lnTo>
                  <a:pt x="58" y="25"/>
                </a:lnTo>
                <a:lnTo>
                  <a:pt x="54" y="29"/>
                </a:lnTo>
                <a:lnTo>
                  <a:pt x="60" y="23"/>
                </a:lnTo>
                <a:lnTo>
                  <a:pt x="66" y="11"/>
                </a:lnTo>
                <a:lnTo>
                  <a:pt x="66" y="9"/>
                </a:lnTo>
                <a:lnTo>
                  <a:pt x="31" y="9"/>
                </a:lnTo>
                <a:lnTo>
                  <a:pt x="31" y="11"/>
                </a:lnTo>
                <a:lnTo>
                  <a:pt x="37" y="0"/>
                </a:lnTo>
                <a:lnTo>
                  <a:pt x="29" y="8"/>
                </a:lnTo>
                <a:lnTo>
                  <a:pt x="23" y="17"/>
                </a:lnTo>
                <a:lnTo>
                  <a:pt x="23" y="19"/>
                </a:lnTo>
                <a:lnTo>
                  <a:pt x="20" y="29"/>
                </a:lnTo>
                <a:lnTo>
                  <a:pt x="21" y="25"/>
                </a:lnTo>
                <a:lnTo>
                  <a:pt x="14" y="32"/>
                </a:lnTo>
                <a:lnTo>
                  <a:pt x="10" y="42"/>
                </a:lnTo>
                <a:lnTo>
                  <a:pt x="10" y="44"/>
                </a:lnTo>
                <a:lnTo>
                  <a:pt x="6" y="54"/>
                </a:lnTo>
                <a:lnTo>
                  <a:pt x="6" y="52"/>
                </a:lnTo>
                <a:lnTo>
                  <a:pt x="2" y="59"/>
                </a:lnTo>
                <a:lnTo>
                  <a:pt x="4" y="57"/>
                </a:lnTo>
                <a:lnTo>
                  <a:pt x="0" y="63"/>
                </a:lnTo>
                <a:lnTo>
                  <a:pt x="27" y="8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0" name="Freeform 14"/>
          <p:cNvSpPr>
            <a:spLocks/>
          </p:cNvSpPr>
          <p:nvPr/>
        </p:nvSpPr>
        <p:spPr bwMode="auto">
          <a:xfrm>
            <a:off x="4852988" y="2509838"/>
            <a:ext cx="78581" cy="92869"/>
          </a:xfrm>
          <a:custGeom>
            <a:avLst/>
            <a:gdLst>
              <a:gd name="T0" fmla="*/ 2147483647 w 66"/>
              <a:gd name="T1" fmla="*/ 2147483647 h 78"/>
              <a:gd name="T2" fmla="*/ 2147483647 w 66"/>
              <a:gd name="T3" fmla="*/ 2147483647 h 78"/>
              <a:gd name="T4" fmla="*/ 2147483647 w 66"/>
              <a:gd name="T5" fmla="*/ 2147483647 h 78"/>
              <a:gd name="T6" fmla="*/ 2147483647 w 66"/>
              <a:gd name="T7" fmla="*/ 2147483647 h 78"/>
              <a:gd name="T8" fmla="*/ 2147483647 w 66"/>
              <a:gd name="T9" fmla="*/ 2147483647 h 78"/>
              <a:gd name="T10" fmla="*/ 2147483647 w 66"/>
              <a:gd name="T11" fmla="*/ 2147483647 h 78"/>
              <a:gd name="T12" fmla="*/ 2147483647 w 66"/>
              <a:gd name="T13" fmla="*/ 2147483647 h 78"/>
              <a:gd name="T14" fmla="*/ 2147483647 w 66"/>
              <a:gd name="T15" fmla="*/ 2147483647 h 78"/>
              <a:gd name="T16" fmla="*/ 2147483647 w 66"/>
              <a:gd name="T17" fmla="*/ 2147483647 h 78"/>
              <a:gd name="T18" fmla="*/ 2147483647 w 66"/>
              <a:gd name="T19" fmla="*/ 2147483647 h 78"/>
              <a:gd name="T20" fmla="*/ 2147483647 w 66"/>
              <a:gd name="T21" fmla="*/ 2147483647 h 78"/>
              <a:gd name="T22" fmla="*/ 2147483647 w 66"/>
              <a:gd name="T23" fmla="*/ 2147483647 h 78"/>
              <a:gd name="T24" fmla="*/ 2147483647 w 66"/>
              <a:gd name="T25" fmla="*/ 2147483647 h 78"/>
              <a:gd name="T26" fmla="*/ 2147483647 w 66"/>
              <a:gd name="T27" fmla="*/ 2147483647 h 78"/>
              <a:gd name="T28" fmla="*/ 2147483647 w 66"/>
              <a:gd name="T29" fmla="*/ 0 h 78"/>
              <a:gd name="T30" fmla="*/ 2147483647 w 66"/>
              <a:gd name="T31" fmla="*/ 2147483647 h 78"/>
              <a:gd name="T32" fmla="*/ 2147483647 w 66"/>
              <a:gd name="T33" fmla="*/ 2147483647 h 78"/>
              <a:gd name="T34" fmla="*/ 2147483647 w 66"/>
              <a:gd name="T35" fmla="*/ 2147483647 h 78"/>
              <a:gd name="T36" fmla="*/ 2147483647 w 66"/>
              <a:gd name="T37" fmla="*/ 2147483647 h 78"/>
              <a:gd name="T38" fmla="*/ 2147483647 w 66"/>
              <a:gd name="T39" fmla="*/ 2147483647 h 78"/>
              <a:gd name="T40" fmla="*/ 2147483647 w 66"/>
              <a:gd name="T41" fmla="*/ 2147483647 h 78"/>
              <a:gd name="T42" fmla="*/ 2147483647 w 66"/>
              <a:gd name="T43" fmla="*/ 2147483647 h 78"/>
              <a:gd name="T44" fmla="*/ 2147483647 w 66"/>
              <a:gd name="T45" fmla="*/ 2147483647 h 78"/>
              <a:gd name="T46" fmla="*/ 2147483647 w 66"/>
              <a:gd name="T47" fmla="*/ 2147483647 h 78"/>
              <a:gd name="T48" fmla="*/ 2147483647 w 66"/>
              <a:gd name="T49" fmla="*/ 2147483647 h 78"/>
              <a:gd name="T50" fmla="*/ 2147483647 w 66"/>
              <a:gd name="T51" fmla="*/ 2147483647 h 78"/>
              <a:gd name="T52" fmla="*/ 2147483647 w 66"/>
              <a:gd name="T53" fmla="*/ 2147483647 h 78"/>
              <a:gd name="T54" fmla="*/ 0 w 66"/>
              <a:gd name="T55" fmla="*/ 2147483647 h 78"/>
              <a:gd name="T56" fmla="*/ 2147483647 w 66"/>
              <a:gd name="T57" fmla="*/ 2147483647 h 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78"/>
              <a:gd name="T89" fmla="*/ 66 w 66"/>
              <a:gd name="T90" fmla="*/ 78 h 7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78">
                <a:moveTo>
                  <a:pt x="31" y="78"/>
                </a:moveTo>
                <a:lnTo>
                  <a:pt x="35" y="71"/>
                </a:lnTo>
                <a:lnTo>
                  <a:pt x="35" y="69"/>
                </a:lnTo>
                <a:lnTo>
                  <a:pt x="39" y="59"/>
                </a:lnTo>
                <a:lnTo>
                  <a:pt x="37" y="63"/>
                </a:lnTo>
                <a:lnTo>
                  <a:pt x="44" y="54"/>
                </a:lnTo>
                <a:lnTo>
                  <a:pt x="48" y="42"/>
                </a:lnTo>
                <a:lnTo>
                  <a:pt x="48" y="44"/>
                </a:lnTo>
                <a:lnTo>
                  <a:pt x="52" y="36"/>
                </a:lnTo>
                <a:lnTo>
                  <a:pt x="52" y="34"/>
                </a:lnTo>
                <a:lnTo>
                  <a:pt x="56" y="25"/>
                </a:lnTo>
                <a:lnTo>
                  <a:pt x="54" y="29"/>
                </a:lnTo>
                <a:lnTo>
                  <a:pt x="62" y="19"/>
                </a:lnTo>
                <a:lnTo>
                  <a:pt x="66" y="11"/>
                </a:lnTo>
                <a:lnTo>
                  <a:pt x="31" y="0"/>
                </a:lnTo>
                <a:lnTo>
                  <a:pt x="29" y="5"/>
                </a:lnTo>
                <a:lnTo>
                  <a:pt x="33" y="2"/>
                </a:lnTo>
                <a:lnTo>
                  <a:pt x="25" y="11"/>
                </a:lnTo>
                <a:lnTo>
                  <a:pt x="21" y="23"/>
                </a:lnTo>
                <a:lnTo>
                  <a:pt x="21" y="21"/>
                </a:lnTo>
                <a:lnTo>
                  <a:pt x="18" y="29"/>
                </a:lnTo>
                <a:lnTo>
                  <a:pt x="18" y="30"/>
                </a:lnTo>
                <a:lnTo>
                  <a:pt x="14" y="40"/>
                </a:lnTo>
                <a:lnTo>
                  <a:pt x="16" y="36"/>
                </a:lnTo>
                <a:lnTo>
                  <a:pt x="8" y="46"/>
                </a:lnTo>
                <a:lnTo>
                  <a:pt x="4" y="57"/>
                </a:lnTo>
                <a:lnTo>
                  <a:pt x="4" y="55"/>
                </a:lnTo>
                <a:lnTo>
                  <a:pt x="0" y="63"/>
                </a:lnTo>
                <a:lnTo>
                  <a:pt x="31"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1" name="Freeform 15"/>
          <p:cNvSpPr>
            <a:spLocks/>
          </p:cNvSpPr>
          <p:nvPr/>
        </p:nvSpPr>
        <p:spPr bwMode="auto">
          <a:xfrm>
            <a:off x="4912519" y="2388394"/>
            <a:ext cx="77391" cy="98822"/>
          </a:xfrm>
          <a:custGeom>
            <a:avLst/>
            <a:gdLst>
              <a:gd name="T0" fmla="*/ 2147483647 w 65"/>
              <a:gd name="T1" fmla="*/ 2147483647 h 83"/>
              <a:gd name="T2" fmla="*/ 2147483647 w 65"/>
              <a:gd name="T3" fmla="*/ 2147483647 h 83"/>
              <a:gd name="T4" fmla="*/ 2147483647 w 65"/>
              <a:gd name="T5" fmla="*/ 2147483647 h 83"/>
              <a:gd name="T6" fmla="*/ 2147483647 w 65"/>
              <a:gd name="T7" fmla="*/ 2147483647 h 83"/>
              <a:gd name="T8" fmla="*/ 2147483647 w 65"/>
              <a:gd name="T9" fmla="*/ 2147483647 h 83"/>
              <a:gd name="T10" fmla="*/ 2147483647 w 65"/>
              <a:gd name="T11" fmla="*/ 2147483647 h 83"/>
              <a:gd name="T12" fmla="*/ 2147483647 w 65"/>
              <a:gd name="T13" fmla="*/ 2147483647 h 83"/>
              <a:gd name="T14" fmla="*/ 2147483647 w 65"/>
              <a:gd name="T15" fmla="*/ 2147483647 h 83"/>
              <a:gd name="T16" fmla="*/ 2147483647 w 65"/>
              <a:gd name="T17" fmla="*/ 2147483647 h 83"/>
              <a:gd name="T18" fmla="*/ 2147483647 w 65"/>
              <a:gd name="T19" fmla="*/ 2147483647 h 83"/>
              <a:gd name="T20" fmla="*/ 2147483647 w 65"/>
              <a:gd name="T21" fmla="*/ 2147483647 h 83"/>
              <a:gd name="T22" fmla="*/ 2147483647 w 65"/>
              <a:gd name="T23" fmla="*/ 2147483647 h 83"/>
              <a:gd name="T24" fmla="*/ 2147483647 w 65"/>
              <a:gd name="T25" fmla="*/ 0 h 83"/>
              <a:gd name="T26" fmla="*/ 2147483647 w 65"/>
              <a:gd name="T27" fmla="*/ 2147483647 h 83"/>
              <a:gd name="T28" fmla="*/ 2147483647 w 65"/>
              <a:gd name="T29" fmla="*/ 2147483647 h 83"/>
              <a:gd name="T30" fmla="*/ 2147483647 w 65"/>
              <a:gd name="T31" fmla="*/ 2147483647 h 83"/>
              <a:gd name="T32" fmla="*/ 2147483647 w 65"/>
              <a:gd name="T33" fmla="*/ 2147483647 h 83"/>
              <a:gd name="T34" fmla="*/ 2147483647 w 65"/>
              <a:gd name="T35" fmla="*/ 2147483647 h 83"/>
              <a:gd name="T36" fmla="*/ 2147483647 w 65"/>
              <a:gd name="T37" fmla="*/ 2147483647 h 83"/>
              <a:gd name="T38" fmla="*/ 2147483647 w 65"/>
              <a:gd name="T39" fmla="*/ 2147483647 h 83"/>
              <a:gd name="T40" fmla="*/ 2147483647 w 65"/>
              <a:gd name="T41" fmla="*/ 2147483647 h 83"/>
              <a:gd name="T42" fmla="*/ 2147483647 w 65"/>
              <a:gd name="T43" fmla="*/ 2147483647 h 83"/>
              <a:gd name="T44" fmla="*/ 0 w 65"/>
              <a:gd name="T45" fmla="*/ 2147483647 h 83"/>
              <a:gd name="T46" fmla="*/ 2147483647 w 65"/>
              <a:gd name="T47" fmla="*/ 2147483647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
              <a:gd name="T73" fmla="*/ 0 h 83"/>
              <a:gd name="T74" fmla="*/ 65 w 65"/>
              <a:gd name="T75" fmla="*/ 83 h 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 h="83">
                <a:moveTo>
                  <a:pt x="31" y="83"/>
                </a:moveTo>
                <a:lnTo>
                  <a:pt x="37" y="71"/>
                </a:lnTo>
                <a:lnTo>
                  <a:pt x="35" y="73"/>
                </a:lnTo>
                <a:lnTo>
                  <a:pt x="42" y="65"/>
                </a:lnTo>
                <a:lnTo>
                  <a:pt x="54" y="40"/>
                </a:lnTo>
                <a:lnTo>
                  <a:pt x="50" y="44"/>
                </a:lnTo>
                <a:lnTo>
                  <a:pt x="58" y="36"/>
                </a:lnTo>
                <a:lnTo>
                  <a:pt x="64" y="27"/>
                </a:lnTo>
                <a:lnTo>
                  <a:pt x="62" y="29"/>
                </a:lnTo>
                <a:lnTo>
                  <a:pt x="65" y="23"/>
                </a:lnTo>
                <a:lnTo>
                  <a:pt x="64" y="25"/>
                </a:lnTo>
                <a:lnTo>
                  <a:pt x="65" y="23"/>
                </a:lnTo>
                <a:lnTo>
                  <a:pt x="42" y="0"/>
                </a:lnTo>
                <a:lnTo>
                  <a:pt x="39" y="2"/>
                </a:lnTo>
                <a:lnTo>
                  <a:pt x="35" y="10"/>
                </a:lnTo>
                <a:lnTo>
                  <a:pt x="33" y="11"/>
                </a:lnTo>
                <a:lnTo>
                  <a:pt x="29" y="19"/>
                </a:lnTo>
                <a:lnTo>
                  <a:pt x="33" y="15"/>
                </a:lnTo>
                <a:lnTo>
                  <a:pt x="25" y="23"/>
                </a:lnTo>
                <a:lnTo>
                  <a:pt x="12" y="48"/>
                </a:lnTo>
                <a:lnTo>
                  <a:pt x="14" y="46"/>
                </a:lnTo>
                <a:lnTo>
                  <a:pt x="6" y="54"/>
                </a:lnTo>
                <a:lnTo>
                  <a:pt x="0" y="67"/>
                </a:lnTo>
                <a:lnTo>
                  <a:pt x="31" y="8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2" name="Freeform 16"/>
          <p:cNvSpPr>
            <a:spLocks/>
          </p:cNvSpPr>
          <p:nvPr/>
        </p:nvSpPr>
        <p:spPr bwMode="auto">
          <a:xfrm>
            <a:off x="4988719" y="2338388"/>
            <a:ext cx="92869" cy="65485"/>
          </a:xfrm>
          <a:custGeom>
            <a:avLst/>
            <a:gdLst>
              <a:gd name="T0" fmla="*/ 2147483647 w 78"/>
              <a:gd name="T1" fmla="*/ 2147483647 h 55"/>
              <a:gd name="T2" fmla="*/ 2147483647 w 78"/>
              <a:gd name="T3" fmla="*/ 2147483647 h 55"/>
              <a:gd name="T4" fmla="*/ 2147483647 w 78"/>
              <a:gd name="T5" fmla="*/ 2147483647 h 55"/>
              <a:gd name="T6" fmla="*/ 2147483647 w 78"/>
              <a:gd name="T7" fmla="*/ 2147483647 h 55"/>
              <a:gd name="T8" fmla="*/ 2147483647 w 78"/>
              <a:gd name="T9" fmla="*/ 2147483647 h 55"/>
              <a:gd name="T10" fmla="*/ 2147483647 w 78"/>
              <a:gd name="T11" fmla="*/ 2147483647 h 55"/>
              <a:gd name="T12" fmla="*/ 2147483647 w 78"/>
              <a:gd name="T13" fmla="*/ 2147483647 h 55"/>
              <a:gd name="T14" fmla="*/ 2147483647 w 78"/>
              <a:gd name="T15" fmla="*/ 2147483647 h 55"/>
              <a:gd name="T16" fmla="*/ 2147483647 w 78"/>
              <a:gd name="T17" fmla="*/ 2147483647 h 55"/>
              <a:gd name="T18" fmla="*/ 2147483647 w 78"/>
              <a:gd name="T19" fmla="*/ 2147483647 h 55"/>
              <a:gd name="T20" fmla="*/ 2147483647 w 78"/>
              <a:gd name="T21" fmla="*/ 2147483647 h 55"/>
              <a:gd name="T22" fmla="*/ 2147483647 w 78"/>
              <a:gd name="T23" fmla="*/ 2147483647 h 55"/>
              <a:gd name="T24" fmla="*/ 2147483647 w 78"/>
              <a:gd name="T25" fmla="*/ 2147483647 h 55"/>
              <a:gd name="T26" fmla="*/ 2147483647 w 78"/>
              <a:gd name="T27" fmla="*/ 2147483647 h 55"/>
              <a:gd name="T28" fmla="*/ 2147483647 w 78"/>
              <a:gd name="T29" fmla="*/ 2147483647 h 55"/>
              <a:gd name="T30" fmla="*/ 2147483647 w 78"/>
              <a:gd name="T31" fmla="*/ 2147483647 h 55"/>
              <a:gd name="T32" fmla="*/ 2147483647 w 78"/>
              <a:gd name="T33" fmla="*/ 2147483647 h 55"/>
              <a:gd name="T34" fmla="*/ 2147483647 w 78"/>
              <a:gd name="T35" fmla="*/ 2147483647 h 55"/>
              <a:gd name="T36" fmla="*/ 2147483647 w 78"/>
              <a:gd name="T37" fmla="*/ 2147483647 h 55"/>
              <a:gd name="T38" fmla="*/ 2147483647 w 78"/>
              <a:gd name="T39" fmla="*/ 2147483647 h 55"/>
              <a:gd name="T40" fmla="*/ 2147483647 w 78"/>
              <a:gd name="T41" fmla="*/ 2147483647 h 55"/>
              <a:gd name="T42" fmla="*/ 2147483647 w 78"/>
              <a:gd name="T43" fmla="*/ 2147483647 h 55"/>
              <a:gd name="T44" fmla="*/ 2147483647 w 78"/>
              <a:gd name="T45" fmla="*/ 2147483647 h 55"/>
              <a:gd name="T46" fmla="*/ 2147483647 w 78"/>
              <a:gd name="T47" fmla="*/ 2147483647 h 55"/>
              <a:gd name="T48" fmla="*/ 2147483647 w 78"/>
              <a:gd name="T49" fmla="*/ 2147483647 h 55"/>
              <a:gd name="T50" fmla="*/ 2147483647 w 78"/>
              <a:gd name="T51" fmla="*/ 2147483647 h 55"/>
              <a:gd name="T52" fmla="*/ 2147483647 w 78"/>
              <a:gd name="T53" fmla="*/ 2147483647 h 55"/>
              <a:gd name="T54" fmla="*/ 2147483647 w 78"/>
              <a:gd name="T55" fmla="*/ 2147483647 h 55"/>
              <a:gd name="T56" fmla="*/ 2147483647 w 78"/>
              <a:gd name="T57" fmla="*/ 2147483647 h 55"/>
              <a:gd name="T58" fmla="*/ 2147483647 w 78"/>
              <a:gd name="T59" fmla="*/ 2147483647 h 55"/>
              <a:gd name="T60" fmla="*/ 2147483647 w 78"/>
              <a:gd name="T61" fmla="*/ 2147483647 h 55"/>
              <a:gd name="T62" fmla="*/ 2147483647 w 78"/>
              <a:gd name="T63" fmla="*/ 2147483647 h 55"/>
              <a:gd name="T64" fmla="*/ 2147483647 w 78"/>
              <a:gd name="T65" fmla="*/ 2147483647 h 55"/>
              <a:gd name="T66" fmla="*/ 2147483647 w 78"/>
              <a:gd name="T67" fmla="*/ 2147483647 h 55"/>
              <a:gd name="T68" fmla="*/ 2147483647 w 78"/>
              <a:gd name="T69" fmla="*/ 2147483647 h 55"/>
              <a:gd name="T70" fmla="*/ 2147483647 w 78"/>
              <a:gd name="T71" fmla="*/ 2147483647 h 55"/>
              <a:gd name="T72" fmla="*/ 2147483647 w 78"/>
              <a:gd name="T73" fmla="*/ 2147483647 h 55"/>
              <a:gd name="T74" fmla="*/ 2147483647 w 78"/>
              <a:gd name="T75" fmla="*/ 2147483647 h 55"/>
              <a:gd name="T76" fmla="*/ 2147483647 w 78"/>
              <a:gd name="T77" fmla="*/ 2147483647 h 55"/>
              <a:gd name="T78" fmla="*/ 2147483647 w 78"/>
              <a:gd name="T79" fmla="*/ 2147483647 h 55"/>
              <a:gd name="T80" fmla="*/ 2147483647 w 78"/>
              <a:gd name="T81" fmla="*/ 2147483647 h 55"/>
              <a:gd name="T82" fmla="*/ 2147483647 w 78"/>
              <a:gd name="T83" fmla="*/ 2147483647 h 55"/>
              <a:gd name="T84" fmla="*/ 2147483647 w 78"/>
              <a:gd name="T85" fmla="*/ 2147483647 h 55"/>
              <a:gd name="T86" fmla="*/ 2147483647 w 78"/>
              <a:gd name="T87" fmla="*/ 0 h 55"/>
              <a:gd name="T88" fmla="*/ 2147483647 w 78"/>
              <a:gd name="T89" fmla="*/ 0 h 55"/>
              <a:gd name="T90" fmla="*/ 2147483647 w 78"/>
              <a:gd name="T91" fmla="*/ 2147483647 h 55"/>
              <a:gd name="T92" fmla="*/ 2147483647 w 78"/>
              <a:gd name="T93" fmla="*/ 2147483647 h 55"/>
              <a:gd name="T94" fmla="*/ 2147483647 w 78"/>
              <a:gd name="T95" fmla="*/ 2147483647 h 55"/>
              <a:gd name="T96" fmla="*/ 2147483647 w 78"/>
              <a:gd name="T97" fmla="*/ 2147483647 h 55"/>
              <a:gd name="T98" fmla="*/ 2147483647 w 78"/>
              <a:gd name="T99" fmla="*/ 2147483647 h 55"/>
              <a:gd name="T100" fmla="*/ 2147483647 w 78"/>
              <a:gd name="T101" fmla="*/ 2147483647 h 55"/>
              <a:gd name="T102" fmla="*/ 2147483647 w 78"/>
              <a:gd name="T103" fmla="*/ 2147483647 h 55"/>
              <a:gd name="T104" fmla="*/ 2147483647 w 78"/>
              <a:gd name="T105" fmla="*/ 2147483647 h 55"/>
              <a:gd name="T106" fmla="*/ 0 w 78"/>
              <a:gd name="T107" fmla="*/ 2147483647 h 55"/>
              <a:gd name="T108" fmla="*/ 2147483647 w 78"/>
              <a:gd name="T109" fmla="*/ 2147483647 h 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55"/>
              <a:gd name="T167" fmla="*/ 78 w 78"/>
              <a:gd name="T168" fmla="*/ 55 h 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55">
                <a:moveTo>
                  <a:pt x="23" y="42"/>
                </a:moveTo>
                <a:lnTo>
                  <a:pt x="26" y="38"/>
                </a:lnTo>
                <a:lnTo>
                  <a:pt x="23" y="42"/>
                </a:lnTo>
                <a:lnTo>
                  <a:pt x="26" y="40"/>
                </a:lnTo>
                <a:lnTo>
                  <a:pt x="24" y="42"/>
                </a:lnTo>
                <a:lnTo>
                  <a:pt x="30" y="40"/>
                </a:lnTo>
                <a:lnTo>
                  <a:pt x="40" y="30"/>
                </a:lnTo>
                <a:lnTo>
                  <a:pt x="42" y="27"/>
                </a:lnTo>
                <a:lnTo>
                  <a:pt x="26" y="36"/>
                </a:lnTo>
                <a:lnTo>
                  <a:pt x="34" y="36"/>
                </a:lnTo>
                <a:lnTo>
                  <a:pt x="42" y="32"/>
                </a:lnTo>
                <a:lnTo>
                  <a:pt x="34" y="34"/>
                </a:lnTo>
                <a:lnTo>
                  <a:pt x="36" y="34"/>
                </a:lnTo>
                <a:lnTo>
                  <a:pt x="28" y="32"/>
                </a:lnTo>
                <a:lnTo>
                  <a:pt x="36" y="36"/>
                </a:lnTo>
                <a:lnTo>
                  <a:pt x="44" y="36"/>
                </a:lnTo>
                <a:lnTo>
                  <a:pt x="32" y="30"/>
                </a:lnTo>
                <a:lnTo>
                  <a:pt x="36" y="34"/>
                </a:lnTo>
                <a:lnTo>
                  <a:pt x="42" y="38"/>
                </a:lnTo>
                <a:lnTo>
                  <a:pt x="34" y="30"/>
                </a:lnTo>
                <a:lnTo>
                  <a:pt x="40" y="38"/>
                </a:lnTo>
                <a:lnTo>
                  <a:pt x="48" y="44"/>
                </a:lnTo>
                <a:lnTo>
                  <a:pt x="40" y="36"/>
                </a:lnTo>
                <a:lnTo>
                  <a:pt x="44" y="42"/>
                </a:lnTo>
                <a:lnTo>
                  <a:pt x="49" y="48"/>
                </a:lnTo>
                <a:lnTo>
                  <a:pt x="46" y="44"/>
                </a:lnTo>
                <a:lnTo>
                  <a:pt x="49" y="50"/>
                </a:lnTo>
                <a:lnTo>
                  <a:pt x="55" y="55"/>
                </a:lnTo>
                <a:lnTo>
                  <a:pt x="78" y="32"/>
                </a:lnTo>
                <a:lnTo>
                  <a:pt x="74" y="29"/>
                </a:lnTo>
                <a:lnTo>
                  <a:pt x="78" y="32"/>
                </a:lnTo>
                <a:lnTo>
                  <a:pt x="74" y="27"/>
                </a:lnTo>
                <a:lnTo>
                  <a:pt x="69" y="21"/>
                </a:lnTo>
                <a:lnTo>
                  <a:pt x="72" y="25"/>
                </a:lnTo>
                <a:lnTo>
                  <a:pt x="67" y="17"/>
                </a:lnTo>
                <a:lnTo>
                  <a:pt x="59" y="11"/>
                </a:lnTo>
                <a:lnTo>
                  <a:pt x="67" y="19"/>
                </a:lnTo>
                <a:lnTo>
                  <a:pt x="61" y="11"/>
                </a:lnTo>
                <a:lnTo>
                  <a:pt x="53" y="5"/>
                </a:lnTo>
                <a:lnTo>
                  <a:pt x="57" y="9"/>
                </a:lnTo>
                <a:lnTo>
                  <a:pt x="49" y="4"/>
                </a:lnTo>
                <a:lnTo>
                  <a:pt x="40" y="2"/>
                </a:lnTo>
                <a:lnTo>
                  <a:pt x="48" y="4"/>
                </a:lnTo>
                <a:lnTo>
                  <a:pt x="40" y="0"/>
                </a:lnTo>
                <a:lnTo>
                  <a:pt x="30" y="0"/>
                </a:lnTo>
                <a:lnTo>
                  <a:pt x="23" y="4"/>
                </a:lnTo>
                <a:lnTo>
                  <a:pt x="30" y="2"/>
                </a:lnTo>
                <a:lnTo>
                  <a:pt x="17" y="2"/>
                </a:lnTo>
                <a:lnTo>
                  <a:pt x="9" y="15"/>
                </a:lnTo>
                <a:lnTo>
                  <a:pt x="19" y="5"/>
                </a:lnTo>
                <a:lnTo>
                  <a:pt x="13" y="7"/>
                </a:lnTo>
                <a:lnTo>
                  <a:pt x="11" y="9"/>
                </a:lnTo>
                <a:lnTo>
                  <a:pt x="5" y="13"/>
                </a:lnTo>
                <a:lnTo>
                  <a:pt x="0" y="19"/>
                </a:lnTo>
                <a:lnTo>
                  <a:pt x="23"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3" name="Freeform 17"/>
          <p:cNvSpPr>
            <a:spLocks/>
          </p:cNvSpPr>
          <p:nvPr/>
        </p:nvSpPr>
        <p:spPr bwMode="auto">
          <a:xfrm>
            <a:off x="5079206" y="2406254"/>
            <a:ext cx="82154" cy="73819"/>
          </a:xfrm>
          <a:custGeom>
            <a:avLst/>
            <a:gdLst>
              <a:gd name="T0" fmla="*/ 0 w 69"/>
              <a:gd name="T1" fmla="*/ 2147483647 h 62"/>
              <a:gd name="T2" fmla="*/ 2147483647 w 69"/>
              <a:gd name="T3" fmla="*/ 2147483647 h 62"/>
              <a:gd name="T4" fmla="*/ 2147483647 w 69"/>
              <a:gd name="T5" fmla="*/ 2147483647 h 62"/>
              <a:gd name="T6" fmla="*/ 2147483647 w 69"/>
              <a:gd name="T7" fmla="*/ 2147483647 h 62"/>
              <a:gd name="T8" fmla="*/ 2147483647 w 69"/>
              <a:gd name="T9" fmla="*/ 2147483647 h 62"/>
              <a:gd name="T10" fmla="*/ 2147483647 w 69"/>
              <a:gd name="T11" fmla="*/ 2147483647 h 62"/>
              <a:gd name="T12" fmla="*/ 2147483647 w 69"/>
              <a:gd name="T13" fmla="*/ 2147483647 h 62"/>
              <a:gd name="T14" fmla="*/ 2147483647 w 69"/>
              <a:gd name="T15" fmla="*/ 2147483647 h 62"/>
              <a:gd name="T16" fmla="*/ 2147483647 w 69"/>
              <a:gd name="T17" fmla="*/ 2147483647 h 62"/>
              <a:gd name="T18" fmla="*/ 2147483647 w 69"/>
              <a:gd name="T19" fmla="*/ 2147483647 h 62"/>
              <a:gd name="T20" fmla="*/ 2147483647 w 69"/>
              <a:gd name="T21" fmla="*/ 2147483647 h 62"/>
              <a:gd name="T22" fmla="*/ 2147483647 w 69"/>
              <a:gd name="T23" fmla="*/ 2147483647 h 62"/>
              <a:gd name="T24" fmla="*/ 2147483647 w 69"/>
              <a:gd name="T25" fmla="*/ 2147483647 h 62"/>
              <a:gd name="T26" fmla="*/ 2147483647 w 69"/>
              <a:gd name="T27" fmla="*/ 2147483647 h 62"/>
              <a:gd name="T28" fmla="*/ 2147483647 w 69"/>
              <a:gd name="T29" fmla="*/ 2147483647 h 62"/>
              <a:gd name="T30" fmla="*/ 2147483647 w 69"/>
              <a:gd name="T31" fmla="*/ 2147483647 h 62"/>
              <a:gd name="T32" fmla="*/ 2147483647 w 69"/>
              <a:gd name="T33" fmla="*/ 2147483647 h 62"/>
              <a:gd name="T34" fmla="*/ 2147483647 w 69"/>
              <a:gd name="T35" fmla="*/ 2147483647 h 62"/>
              <a:gd name="T36" fmla="*/ 2147483647 w 69"/>
              <a:gd name="T37" fmla="*/ 2147483647 h 62"/>
              <a:gd name="T38" fmla="*/ 2147483647 w 69"/>
              <a:gd name="T39" fmla="*/ 2147483647 h 62"/>
              <a:gd name="T40" fmla="*/ 2147483647 w 69"/>
              <a:gd name="T41" fmla="*/ 2147483647 h 62"/>
              <a:gd name="T42" fmla="*/ 2147483647 w 69"/>
              <a:gd name="T43" fmla="*/ 2147483647 h 62"/>
              <a:gd name="T44" fmla="*/ 2147483647 w 69"/>
              <a:gd name="T45" fmla="*/ 2147483647 h 62"/>
              <a:gd name="T46" fmla="*/ 2147483647 w 69"/>
              <a:gd name="T47" fmla="*/ 2147483647 h 62"/>
              <a:gd name="T48" fmla="*/ 2147483647 w 69"/>
              <a:gd name="T49" fmla="*/ 2147483647 h 62"/>
              <a:gd name="T50" fmla="*/ 2147483647 w 69"/>
              <a:gd name="T51" fmla="*/ 2147483647 h 62"/>
              <a:gd name="T52" fmla="*/ 2147483647 w 69"/>
              <a:gd name="T53" fmla="*/ 2147483647 h 62"/>
              <a:gd name="T54" fmla="*/ 2147483647 w 69"/>
              <a:gd name="T55" fmla="*/ 2147483647 h 62"/>
              <a:gd name="T56" fmla="*/ 2147483647 w 69"/>
              <a:gd name="T57" fmla="*/ 0 h 62"/>
              <a:gd name="T58" fmla="*/ 0 w 69"/>
              <a:gd name="T59" fmla="*/ 2147483647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62"/>
              <a:gd name="T92" fmla="*/ 69 w 69"/>
              <a:gd name="T93" fmla="*/ 62 h 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62">
                <a:moveTo>
                  <a:pt x="0" y="23"/>
                </a:moveTo>
                <a:lnTo>
                  <a:pt x="4" y="27"/>
                </a:lnTo>
                <a:lnTo>
                  <a:pt x="2" y="25"/>
                </a:lnTo>
                <a:lnTo>
                  <a:pt x="6" y="33"/>
                </a:lnTo>
                <a:lnTo>
                  <a:pt x="12" y="39"/>
                </a:lnTo>
                <a:lnTo>
                  <a:pt x="27" y="48"/>
                </a:lnTo>
                <a:lnTo>
                  <a:pt x="35" y="52"/>
                </a:lnTo>
                <a:lnTo>
                  <a:pt x="31" y="48"/>
                </a:lnTo>
                <a:lnTo>
                  <a:pt x="39" y="54"/>
                </a:lnTo>
                <a:lnTo>
                  <a:pt x="52" y="60"/>
                </a:lnTo>
                <a:lnTo>
                  <a:pt x="54" y="60"/>
                </a:lnTo>
                <a:lnTo>
                  <a:pt x="64" y="62"/>
                </a:lnTo>
                <a:lnTo>
                  <a:pt x="68" y="62"/>
                </a:lnTo>
                <a:lnTo>
                  <a:pt x="68" y="27"/>
                </a:lnTo>
                <a:lnTo>
                  <a:pt x="66" y="27"/>
                </a:lnTo>
                <a:lnTo>
                  <a:pt x="69" y="27"/>
                </a:lnTo>
                <a:lnTo>
                  <a:pt x="62" y="25"/>
                </a:lnTo>
                <a:lnTo>
                  <a:pt x="64" y="25"/>
                </a:lnTo>
                <a:lnTo>
                  <a:pt x="52" y="21"/>
                </a:lnTo>
                <a:lnTo>
                  <a:pt x="56" y="25"/>
                </a:lnTo>
                <a:lnTo>
                  <a:pt x="48" y="20"/>
                </a:lnTo>
                <a:lnTo>
                  <a:pt x="41" y="16"/>
                </a:lnTo>
                <a:lnTo>
                  <a:pt x="44" y="20"/>
                </a:lnTo>
                <a:lnTo>
                  <a:pt x="33" y="12"/>
                </a:lnTo>
                <a:lnTo>
                  <a:pt x="35" y="14"/>
                </a:lnTo>
                <a:lnTo>
                  <a:pt x="31" y="10"/>
                </a:lnTo>
                <a:lnTo>
                  <a:pt x="33" y="12"/>
                </a:lnTo>
                <a:lnTo>
                  <a:pt x="29" y="4"/>
                </a:lnTo>
                <a:lnTo>
                  <a:pt x="23" y="0"/>
                </a:lnTo>
                <a:lnTo>
                  <a:pt x="0" y="2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4" name="Freeform 18"/>
          <p:cNvSpPr>
            <a:spLocks/>
          </p:cNvSpPr>
          <p:nvPr/>
        </p:nvSpPr>
        <p:spPr bwMode="auto">
          <a:xfrm>
            <a:off x="5200651" y="2420542"/>
            <a:ext cx="89297" cy="59531"/>
          </a:xfrm>
          <a:custGeom>
            <a:avLst/>
            <a:gdLst>
              <a:gd name="T0" fmla="*/ 0 w 75"/>
              <a:gd name="T1" fmla="*/ 2147483647 h 50"/>
              <a:gd name="T2" fmla="*/ 2147483647 w 75"/>
              <a:gd name="T3" fmla="*/ 2147483647 h 50"/>
              <a:gd name="T4" fmla="*/ 2147483647 w 75"/>
              <a:gd name="T5" fmla="*/ 2147483647 h 50"/>
              <a:gd name="T6" fmla="*/ 2147483647 w 75"/>
              <a:gd name="T7" fmla="*/ 2147483647 h 50"/>
              <a:gd name="T8" fmla="*/ 2147483647 w 75"/>
              <a:gd name="T9" fmla="*/ 2147483647 h 50"/>
              <a:gd name="T10" fmla="*/ 2147483647 w 75"/>
              <a:gd name="T11" fmla="*/ 2147483647 h 50"/>
              <a:gd name="T12" fmla="*/ 2147483647 w 75"/>
              <a:gd name="T13" fmla="*/ 2147483647 h 50"/>
              <a:gd name="T14" fmla="*/ 2147483647 w 75"/>
              <a:gd name="T15" fmla="*/ 2147483647 h 50"/>
              <a:gd name="T16" fmla="*/ 2147483647 w 75"/>
              <a:gd name="T17" fmla="*/ 2147483647 h 50"/>
              <a:gd name="T18" fmla="*/ 2147483647 w 75"/>
              <a:gd name="T19" fmla="*/ 2147483647 h 50"/>
              <a:gd name="T20" fmla="*/ 2147483647 w 75"/>
              <a:gd name="T21" fmla="*/ 2147483647 h 50"/>
              <a:gd name="T22" fmla="*/ 2147483647 w 75"/>
              <a:gd name="T23" fmla="*/ 0 h 50"/>
              <a:gd name="T24" fmla="*/ 2147483647 w 75"/>
              <a:gd name="T25" fmla="*/ 2147483647 h 50"/>
              <a:gd name="T26" fmla="*/ 2147483647 w 75"/>
              <a:gd name="T27" fmla="*/ 2147483647 h 50"/>
              <a:gd name="T28" fmla="*/ 2147483647 w 75"/>
              <a:gd name="T29" fmla="*/ 2147483647 h 50"/>
              <a:gd name="T30" fmla="*/ 2147483647 w 75"/>
              <a:gd name="T31" fmla="*/ 2147483647 h 50"/>
              <a:gd name="T32" fmla="*/ 2147483647 w 75"/>
              <a:gd name="T33" fmla="*/ 2147483647 h 50"/>
              <a:gd name="T34" fmla="*/ 2147483647 w 75"/>
              <a:gd name="T35" fmla="*/ 2147483647 h 50"/>
              <a:gd name="T36" fmla="*/ 2147483647 w 75"/>
              <a:gd name="T37" fmla="*/ 2147483647 h 50"/>
              <a:gd name="T38" fmla="*/ 2147483647 w 75"/>
              <a:gd name="T39" fmla="*/ 2147483647 h 50"/>
              <a:gd name="T40" fmla="*/ 2147483647 w 75"/>
              <a:gd name="T41" fmla="*/ 2147483647 h 50"/>
              <a:gd name="T42" fmla="*/ 2147483647 w 75"/>
              <a:gd name="T43" fmla="*/ 2147483647 h 50"/>
              <a:gd name="T44" fmla="*/ 0 w 75"/>
              <a:gd name="T45" fmla="*/ 2147483647 h 50"/>
              <a:gd name="T46" fmla="*/ 0 w 75"/>
              <a:gd name="T47" fmla="*/ 2147483647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
              <a:gd name="T73" fmla="*/ 0 h 50"/>
              <a:gd name="T74" fmla="*/ 75 w 75"/>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 h="50">
                <a:moveTo>
                  <a:pt x="0" y="50"/>
                </a:moveTo>
                <a:lnTo>
                  <a:pt x="8" y="50"/>
                </a:lnTo>
                <a:lnTo>
                  <a:pt x="19" y="48"/>
                </a:lnTo>
                <a:lnTo>
                  <a:pt x="21" y="48"/>
                </a:lnTo>
                <a:lnTo>
                  <a:pt x="33" y="44"/>
                </a:lnTo>
                <a:lnTo>
                  <a:pt x="29" y="44"/>
                </a:lnTo>
                <a:lnTo>
                  <a:pt x="52" y="40"/>
                </a:lnTo>
                <a:lnTo>
                  <a:pt x="54" y="40"/>
                </a:lnTo>
                <a:lnTo>
                  <a:pt x="67" y="36"/>
                </a:lnTo>
                <a:lnTo>
                  <a:pt x="69" y="36"/>
                </a:lnTo>
                <a:lnTo>
                  <a:pt x="75" y="34"/>
                </a:lnTo>
                <a:lnTo>
                  <a:pt x="63" y="0"/>
                </a:lnTo>
                <a:lnTo>
                  <a:pt x="58" y="2"/>
                </a:lnTo>
                <a:lnTo>
                  <a:pt x="60" y="2"/>
                </a:lnTo>
                <a:lnTo>
                  <a:pt x="46" y="6"/>
                </a:lnTo>
                <a:lnTo>
                  <a:pt x="48" y="6"/>
                </a:lnTo>
                <a:lnTo>
                  <a:pt x="25" y="9"/>
                </a:lnTo>
                <a:lnTo>
                  <a:pt x="21" y="9"/>
                </a:lnTo>
                <a:lnTo>
                  <a:pt x="10" y="13"/>
                </a:lnTo>
                <a:lnTo>
                  <a:pt x="12" y="13"/>
                </a:lnTo>
                <a:lnTo>
                  <a:pt x="2" y="15"/>
                </a:lnTo>
                <a:lnTo>
                  <a:pt x="6" y="15"/>
                </a:lnTo>
                <a:lnTo>
                  <a:pt x="0" y="15"/>
                </a:lnTo>
                <a:lnTo>
                  <a:pt x="0" y="5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5" name="Freeform 19"/>
          <p:cNvSpPr>
            <a:spLocks/>
          </p:cNvSpPr>
          <p:nvPr/>
        </p:nvSpPr>
        <p:spPr bwMode="auto">
          <a:xfrm>
            <a:off x="5322094" y="2386013"/>
            <a:ext cx="86916" cy="64294"/>
          </a:xfrm>
          <a:custGeom>
            <a:avLst/>
            <a:gdLst>
              <a:gd name="T0" fmla="*/ 2147483647 w 73"/>
              <a:gd name="T1" fmla="*/ 2147483647 h 54"/>
              <a:gd name="T2" fmla="*/ 2147483647 w 73"/>
              <a:gd name="T3" fmla="*/ 2147483647 h 54"/>
              <a:gd name="T4" fmla="*/ 2147483647 w 73"/>
              <a:gd name="T5" fmla="*/ 2147483647 h 54"/>
              <a:gd name="T6" fmla="*/ 2147483647 w 73"/>
              <a:gd name="T7" fmla="*/ 2147483647 h 54"/>
              <a:gd name="T8" fmla="*/ 2147483647 w 73"/>
              <a:gd name="T9" fmla="*/ 2147483647 h 54"/>
              <a:gd name="T10" fmla="*/ 2147483647 w 73"/>
              <a:gd name="T11" fmla="*/ 2147483647 h 54"/>
              <a:gd name="T12" fmla="*/ 2147483647 w 73"/>
              <a:gd name="T13" fmla="*/ 2147483647 h 54"/>
              <a:gd name="T14" fmla="*/ 2147483647 w 73"/>
              <a:gd name="T15" fmla="*/ 2147483647 h 54"/>
              <a:gd name="T16" fmla="*/ 2147483647 w 73"/>
              <a:gd name="T17" fmla="*/ 0 h 54"/>
              <a:gd name="T18" fmla="*/ 2147483647 w 73"/>
              <a:gd name="T19" fmla="*/ 2147483647 h 54"/>
              <a:gd name="T20" fmla="*/ 2147483647 w 73"/>
              <a:gd name="T21" fmla="*/ 2147483647 h 54"/>
              <a:gd name="T22" fmla="*/ 2147483647 w 73"/>
              <a:gd name="T23" fmla="*/ 2147483647 h 54"/>
              <a:gd name="T24" fmla="*/ 2147483647 w 73"/>
              <a:gd name="T25" fmla="*/ 2147483647 h 54"/>
              <a:gd name="T26" fmla="*/ 2147483647 w 73"/>
              <a:gd name="T27" fmla="*/ 2147483647 h 54"/>
              <a:gd name="T28" fmla="*/ 2147483647 w 73"/>
              <a:gd name="T29" fmla="*/ 2147483647 h 54"/>
              <a:gd name="T30" fmla="*/ 0 w 73"/>
              <a:gd name="T31" fmla="*/ 2147483647 h 54"/>
              <a:gd name="T32" fmla="*/ 2147483647 w 7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54"/>
              <a:gd name="T53" fmla="*/ 73 w 7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54">
                <a:moveTo>
                  <a:pt x="4" y="54"/>
                </a:moveTo>
                <a:lnTo>
                  <a:pt x="15" y="52"/>
                </a:lnTo>
                <a:lnTo>
                  <a:pt x="17" y="52"/>
                </a:lnTo>
                <a:lnTo>
                  <a:pt x="32" y="48"/>
                </a:lnTo>
                <a:lnTo>
                  <a:pt x="36" y="46"/>
                </a:lnTo>
                <a:lnTo>
                  <a:pt x="50" y="40"/>
                </a:lnTo>
                <a:lnTo>
                  <a:pt x="46" y="42"/>
                </a:lnTo>
                <a:lnTo>
                  <a:pt x="73" y="35"/>
                </a:lnTo>
                <a:lnTo>
                  <a:pt x="65" y="0"/>
                </a:lnTo>
                <a:lnTo>
                  <a:pt x="38" y="8"/>
                </a:lnTo>
                <a:lnTo>
                  <a:pt x="34" y="10"/>
                </a:lnTo>
                <a:lnTo>
                  <a:pt x="21" y="15"/>
                </a:lnTo>
                <a:lnTo>
                  <a:pt x="25" y="13"/>
                </a:lnTo>
                <a:lnTo>
                  <a:pt x="9" y="17"/>
                </a:lnTo>
                <a:lnTo>
                  <a:pt x="11" y="17"/>
                </a:lnTo>
                <a:lnTo>
                  <a:pt x="0" y="19"/>
                </a:lnTo>
                <a:lnTo>
                  <a:pt x="4" y="5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6" name="Freeform 20"/>
          <p:cNvSpPr>
            <a:spLocks/>
          </p:cNvSpPr>
          <p:nvPr/>
        </p:nvSpPr>
        <p:spPr bwMode="auto">
          <a:xfrm>
            <a:off x="5441156" y="2356248"/>
            <a:ext cx="91679" cy="59531"/>
          </a:xfrm>
          <a:custGeom>
            <a:avLst/>
            <a:gdLst>
              <a:gd name="T0" fmla="*/ 2147483647 w 77"/>
              <a:gd name="T1" fmla="*/ 2147483647 h 50"/>
              <a:gd name="T2" fmla="*/ 2147483647 w 77"/>
              <a:gd name="T3" fmla="*/ 2147483647 h 50"/>
              <a:gd name="T4" fmla="*/ 2147483647 w 77"/>
              <a:gd name="T5" fmla="*/ 2147483647 h 50"/>
              <a:gd name="T6" fmla="*/ 2147483647 w 77"/>
              <a:gd name="T7" fmla="*/ 2147483647 h 50"/>
              <a:gd name="T8" fmla="*/ 2147483647 w 77"/>
              <a:gd name="T9" fmla="*/ 2147483647 h 50"/>
              <a:gd name="T10" fmla="*/ 2147483647 w 77"/>
              <a:gd name="T11" fmla="*/ 2147483647 h 50"/>
              <a:gd name="T12" fmla="*/ 2147483647 w 77"/>
              <a:gd name="T13" fmla="*/ 2147483647 h 50"/>
              <a:gd name="T14" fmla="*/ 2147483647 w 77"/>
              <a:gd name="T15" fmla="*/ 2147483647 h 50"/>
              <a:gd name="T16" fmla="*/ 2147483647 w 77"/>
              <a:gd name="T17" fmla="*/ 2147483647 h 50"/>
              <a:gd name="T18" fmla="*/ 2147483647 w 77"/>
              <a:gd name="T19" fmla="*/ 2147483647 h 50"/>
              <a:gd name="T20" fmla="*/ 2147483647 w 77"/>
              <a:gd name="T21" fmla="*/ 0 h 50"/>
              <a:gd name="T22" fmla="*/ 2147483647 w 77"/>
              <a:gd name="T23" fmla="*/ 2147483647 h 50"/>
              <a:gd name="T24" fmla="*/ 2147483647 w 77"/>
              <a:gd name="T25" fmla="*/ 2147483647 h 50"/>
              <a:gd name="T26" fmla="*/ 2147483647 w 77"/>
              <a:gd name="T27" fmla="*/ 2147483647 h 50"/>
              <a:gd name="T28" fmla="*/ 2147483647 w 77"/>
              <a:gd name="T29" fmla="*/ 2147483647 h 50"/>
              <a:gd name="T30" fmla="*/ 2147483647 w 77"/>
              <a:gd name="T31" fmla="*/ 2147483647 h 50"/>
              <a:gd name="T32" fmla="*/ 2147483647 w 77"/>
              <a:gd name="T33" fmla="*/ 2147483647 h 50"/>
              <a:gd name="T34" fmla="*/ 2147483647 w 77"/>
              <a:gd name="T35" fmla="*/ 2147483647 h 50"/>
              <a:gd name="T36" fmla="*/ 2147483647 w 77"/>
              <a:gd name="T37" fmla="*/ 2147483647 h 50"/>
              <a:gd name="T38" fmla="*/ 0 w 77"/>
              <a:gd name="T39" fmla="*/ 2147483647 h 50"/>
              <a:gd name="T40" fmla="*/ 2147483647 w 77"/>
              <a:gd name="T41" fmla="*/ 2147483647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50"/>
              <a:gd name="T65" fmla="*/ 77 w 77"/>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50">
                <a:moveTo>
                  <a:pt x="7" y="50"/>
                </a:moveTo>
                <a:lnTo>
                  <a:pt x="15" y="48"/>
                </a:lnTo>
                <a:lnTo>
                  <a:pt x="13" y="48"/>
                </a:lnTo>
                <a:lnTo>
                  <a:pt x="29" y="46"/>
                </a:lnTo>
                <a:lnTo>
                  <a:pt x="30" y="46"/>
                </a:lnTo>
                <a:lnTo>
                  <a:pt x="57" y="38"/>
                </a:lnTo>
                <a:lnTo>
                  <a:pt x="55" y="38"/>
                </a:lnTo>
                <a:lnTo>
                  <a:pt x="67" y="37"/>
                </a:lnTo>
                <a:lnTo>
                  <a:pt x="69" y="37"/>
                </a:lnTo>
                <a:lnTo>
                  <a:pt x="77" y="35"/>
                </a:lnTo>
                <a:lnTo>
                  <a:pt x="69" y="0"/>
                </a:lnTo>
                <a:lnTo>
                  <a:pt x="61" y="2"/>
                </a:lnTo>
                <a:lnTo>
                  <a:pt x="63" y="2"/>
                </a:lnTo>
                <a:lnTo>
                  <a:pt x="52" y="4"/>
                </a:lnTo>
                <a:lnTo>
                  <a:pt x="50" y="4"/>
                </a:lnTo>
                <a:lnTo>
                  <a:pt x="23" y="12"/>
                </a:lnTo>
                <a:lnTo>
                  <a:pt x="25" y="12"/>
                </a:lnTo>
                <a:lnTo>
                  <a:pt x="9" y="14"/>
                </a:lnTo>
                <a:lnTo>
                  <a:pt x="7" y="14"/>
                </a:lnTo>
                <a:lnTo>
                  <a:pt x="0" y="15"/>
                </a:lnTo>
                <a:lnTo>
                  <a:pt x="7" y="5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7" name="Freeform 21"/>
          <p:cNvSpPr>
            <a:spLocks/>
          </p:cNvSpPr>
          <p:nvPr/>
        </p:nvSpPr>
        <p:spPr bwMode="auto">
          <a:xfrm>
            <a:off x="5561410" y="2343150"/>
            <a:ext cx="91678" cy="47625"/>
          </a:xfrm>
          <a:custGeom>
            <a:avLst/>
            <a:gdLst>
              <a:gd name="T0" fmla="*/ 2147483647 w 77"/>
              <a:gd name="T1" fmla="*/ 2147483647 h 40"/>
              <a:gd name="T2" fmla="*/ 2147483647 w 77"/>
              <a:gd name="T3" fmla="*/ 2147483647 h 40"/>
              <a:gd name="T4" fmla="*/ 2147483647 w 77"/>
              <a:gd name="T5" fmla="*/ 2147483647 h 40"/>
              <a:gd name="T6" fmla="*/ 2147483647 w 77"/>
              <a:gd name="T7" fmla="*/ 2147483647 h 40"/>
              <a:gd name="T8" fmla="*/ 2147483647 w 77"/>
              <a:gd name="T9" fmla="*/ 2147483647 h 40"/>
              <a:gd name="T10" fmla="*/ 2147483647 w 77"/>
              <a:gd name="T11" fmla="*/ 2147483647 h 40"/>
              <a:gd name="T12" fmla="*/ 2147483647 w 77"/>
              <a:gd name="T13" fmla="*/ 2147483647 h 40"/>
              <a:gd name="T14" fmla="*/ 2147483647 w 77"/>
              <a:gd name="T15" fmla="*/ 2147483647 h 40"/>
              <a:gd name="T16" fmla="*/ 2147483647 w 77"/>
              <a:gd name="T17" fmla="*/ 2147483647 h 40"/>
              <a:gd name="T18" fmla="*/ 2147483647 w 77"/>
              <a:gd name="T19" fmla="*/ 2147483647 h 40"/>
              <a:gd name="T20" fmla="*/ 2147483647 w 77"/>
              <a:gd name="T21" fmla="*/ 2147483647 h 40"/>
              <a:gd name="T22" fmla="*/ 2147483647 w 77"/>
              <a:gd name="T23" fmla="*/ 2147483647 h 40"/>
              <a:gd name="T24" fmla="*/ 2147483647 w 77"/>
              <a:gd name="T25" fmla="*/ 2147483647 h 40"/>
              <a:gd name="T26" fmla="*/ 2147483647 w 77"/>
              <a:gd name="T27" fmla="*/ 2147483647 h 40"/>
              <a:gd name="T28" fmla="*/ 2147483647 w 77"/>
              <a:gd name="T29" fmla="*/ 2147483647 h 40"/>
              <a:gd name="T30" fmla="*/ 2147483647 w 77"/>
              <a:gd name="T31" fmla="*/ 2147483647 h 40"/>
              <a:gd name="T32" fmla="*/ 2147483647 w 77"/>
              <a:gd name="T33" fmla="*/ 2147483647 h 40"/>
              <a:gd name="T34" fmla="*/ 2147483647 w 77"/>
              <a:gd name="T35" fmla="*/ 2147483647 h 40"/>
              <a:gd name="T36" fmla="*/ 2147483647 w 77"/>
              <a:gd name="T37" fmla="*/ 2147483647 h 40"/>
              <a:gd name="T38" fmla="*/ 2147483647 w 77"/>
              <a:gd name="T39" fmla="*/ 2147483647 h 40"/>
              <a:gd name="T40" fmla="*/ 2147483647 w 77"/>
              <a:gd name="T41" fmla="*/ 2147483647 h 40"/>
              <a:gd name="T42" fmla="*/ 2147483647 w 77"/>
              <a:gd name="T43" fmla="*/ 0 h 40"/>
              <a:gd name="T44" fmla="*/ 2147483647 w 77"/>
              <a:gd name="T45" fmla="*/ 0 h 40"/>
              <a:gd name="T46" fmla="*/ 2147483647 w 77"/>
              <a:gd name="T47" fmla="*/ 2147483647 h 40"/>
              <a:gd name="T48" fmla="*/ 2147483647 w 77"/>
              <a:gd name="T49" fmla="*/ 2147483647 h 40"/>
              <a:gd name="T50" fmla="*/ 2147483647 w 77"/>
              <a:gd name="T51" fmla="*/ 2147483647 h 40"/>
              <a:gd name="T52" fmla="*/ 2147483647 w 77"/>
              <a:gd name="T53" fmla="*/ 2147483647 h 40"/>
              <a:gd name="T54" fmla="*/ 2147483647 w 77"/>
              <a:gd name="T55" fmla="*/ 2147483647 h 40"/>
              <a:gd name="T56" fmla="*/ 2147483647 w 77"/>
              <a:gd name="T57" fmla="*/ 2147483647 h 40"/>
              <a:gd name="T58" fmla="*/ 0 w 77"/>
              <a:gd name="T59" fmla="*/ 2147483647 h 40"/>
              <a:gd name="T60" fmla="*/ 2147483647 w 77"/>
              <a:gd name="T61" fmla="*/ 2147483647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7"/>
              <a:gd name="T94" fmla="*/ 0 h 40"/>
              <a:gd name="T95" fmla="*/ 77 w 77"/>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7" h="40">
                <a:moveTo>
                  <a:pt x="12" y="40"/>
                </a:moveTo>
                <a:lnTo>
                  <a:pt x="18" y="38"/>
                </a:lnTo>
                <a:lnTo>
                  <a:pt x="14" y="38"/>
                </a:lnTo>
                <a:lnTo>
                  <a:pt x="25" y="36"/>
                </a:lnTo>
                <a:lnTo>
                  <a:pt x="24" y="36"/>
                </a:lnTo>
                <a:lnTo>
                  <a:pt x="35" y="36"/>
                </a:lnTo>
                <a:lnTo>
                  <a:pt x="47" y="34"/>
                </a:lnTo>
                <a:lnTo>
                  <a:pt x="43" y="34"/>
                </a:lnTo>
                <a:lnTo>
                  <a:pt x="50" y="34"/>
                </a:lnTo>
                <a:lnTo>
                  <a:pt x="47" y="34"/>
                </a:lnTo>
                <a:lnTo>
                  <a:pt x="56" y="36"/>
                </a:lnTo>
                <a:lnTo>
                  <a:pt x="66" y="36"/>
                </a:lnTo>
                <a:lnTo>
                  <a:pt x="60" y="36"/>
                </a:lnTo>
                <a:lnTo>
                  <a:pt x="70" y="38"/>
                </a:lnTo>
                <a:lnTo>
                  <a:pt x="75" y="38"/>
                </a:lnTo>
                <a:lnTo>
                  <a:pt x="75" y="3"/>
                </a:lnTo>
                <a:lnTo>
                  <a:pt x="72" y="3"/>
                </a:lnTo>
                <a:lnTo>
                  <a:pt x="77" y="3"/>
                </a:lnTo>
                <a:lnTo>
                  <a:pt x="68" y="1"/>
                </a:lnTo>
                <a:lnTo>
                  <a:pt x="60" y="1"/>
                </a:lnTo>
                <a:lnTo>
                  <a:pt x="64" y="1"/>
                </a:lnTo>
                <a:lnTo>
                  <a:pt x="52" y="0"/>
                </a:lnTo>
                <a:lnTo>
                  <a:pt x="41" y="0"/>
                </a:lnTo>
                <a:lnTo>
                  <a:pt x="29" y="1"/>
                </a:lnTo>
                <a:lnTo>
                  <a:pt x="33" y="1"/>
                </a:lnTo>
                <a:lnTo>
                  <a:pt x="24" y="1"/>
                </a:lnTo>
                <a:lnTo>
                  <a:pt x="22" y="1"/>
                </a:lnTo>
                <a:lnTo>
                  <a:pt x="10" y="3"/>
                </a:lnTo>
                <a:lnTo>
                  <a:pt x="6" y="3"/>
                </a:lnTo>
                <a:lnTo>
                  <a:pt x="0" y="5"/>
                </a:lnTo>
                <a:lnTo>
                  <a:pt x="12" y="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8" name="Freeform 22"/>
          <p:cNvSpPr>
            <a:spLocks/>
          </p:cNvSpPr>
          <p:nvPr/>
        </p:nvSpPr>
        <p:spPr bwMode="auto">
          <a:xfrm>
            <a:off x="5662613" y="2386012"/>
            <a:ext cx="47625" cy="101204"/>
          </a:xfrm>
          <a:custGeom>
            <a:avLst/>
            <a:gdLst>
              <a:gd name="T0" fmla="*/ 0 w 40"/>
              <a:gd name="T1" fmla="*/ 2147483647 h 85"/>
              <a:gd name="T2" fmla="*/ 2147483647 w 40"/>
              <a:gd name="T3" fmla="*/ 2147483647 h 85"/>
              <a:gd name="T4" fmla="*/ 2147483647 w 40"/>
              <a:gd name="T5" fmla="*/ 2147483647 h 85"/>
              <a:gd name="T6" fmla="*/ 2147483647 w 40"/>
              <a:gd name="T7" fmla="*/ 2147483647 h 85"/>
              <a:gd name="T8" fmla="*/ 2147483647 w 40"/>
              <a:gd name="T9" fmla="*/ 2147483647 h 85"/>
              <a:gd name="T10" fmla="*/ 2147483647 w 40"/>
              <a:gd name="T11" fmla="*/ 2147483647 h 85"/>
              <a:gd name="T12" fmla="*/ 2147483647 w 40"/>
              <a:gd name="T13" fmla="*/ 2147483647 h 85"/>
              <a:gd name="T14" fmla="*/ 2147483647 w 40"/>
              <a:gd name="T15" fmla="*/ 2147483647 h 85"/>
              <a:gd name="T16" fmla="*/ 2147483647 w 40"/>
              <a:gd name="T17" fmla="*/ 2147483647 h 85"/>
              <a:gd name="T18" fmla="*/ 2147483647 w 40"/>
              <a:gd name="T19" fmla="*/ 2147483647 h 85"/>
              <a:gd name="T20" fmla="*/ 2147483647 w 40"/>
              <a:gd name="T21" fmla="*/ 2147483647 h 85"/>
              <a:gd name="T22" fmla="*/ 2147483647 w 40"/>
              <a:gd name="T23" fmla="*/ 2147483647 h 85"/>
              <a:gd name="T24" fmla="*/ 2147483647 w 40"/>
              <a:gd name="T25" fmla="*/ 2147483647 h 85"/>
              <a:gd name="T26" fmla="*/ 2147483647 w 40"/>
              <a:gd name="T27" fmla="*/ 2147483647 h 85"/>
              <a:gd name="T28" fmla="*/ 2147483647 w 40"/>
              <a:gd name="T29" fmla="*/ 2147483647 h 85"/>
              <a:gd name="T30" fmla="*/ 2147483647 w 40"/>
              <a:gd name="T31" fmla="*/ 2147483647 h 85"/>
              <a:gd name="T32" fmla="*/ 2147483647 w 40"/>
              <a:gd name="T33" fmla="*/ 2147483647 h 85"/>
              <a:gd name="T34" fmla="*/ 2147483647 w 40"/>
              <a:gd name="T35" fmla="*/ 2147483647 h 85"/>
              <a:gd name="T36" fmla="*/ 2147483647 w 40"/>
              <a:gd name="T37" fmla="*/ 2147483647 h 85"/>
              <a:gd name="T38" fmla="*/ 2147483647 w 40"/>
              <a:gd name="T39" fmla="*/ 2147483647 h 85"/>
              <a:gd name="T40" fmla="*/ 2147483647 w 40"/>
              <a:gd name="T41" fmla="*/ 2147483647 h 85"/>
              <a:gd name="T42" fmla="*/ 2147483647 w 40"/>
              <a:gd name="T43" fmla="*/ 0 h 85"/>
              <a:gd name="T44" fmla="*/ 0 w 40"/>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85"/>
              <a:gd name="T71" fmla="*/ 40 w 40"/>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85">
                <a:moveTo>
                  <a:pt x="0" y="15"/>
                </a:moveTo>
                <a:lnTo>
                  <a:pt x="4" y="23"/>
                </a:lnTo>
                <a:lnTo>
                  <a:pt x="2" y="15"/>
                </a:lnTo>
                <a:lnTo>
                  <a:pt x="2" y="25"/>
                </a:lnTo>
                <a:lnTo>
                  <a:pt x="4" y="35"/>
                </a:lnTo>
                <a:lnTo>
                  <a:pt x="4" y="29"/>
                </a:lnTo>
                <a:lnTo>
                  <a:pt x="4" y="60"/>
                </a:lnTo>
                <a:lnTo>
                  <a:pt x="6" y="69"/>
                </a:lnTo>
                <a:lnTo>
                  <a:pt x="6" y="63"/>
                </a:lnTo>
                <a:lnTo>
                  <a:pt x="6" y="77"/>
                </a:lnTo>
                <a:lnTo>
                  <a:pt x="10" y="85"/>
                </a:lnTo>
                <a:lnTo>
                  <a:pt x="40" y="69"/>
                </a:lnTo>
                <a:lnTo>
                  <a:pt x="38" y="65"/>
                </a:lnTo>
                <a:lnTo>
                  <a:pt x="40" y="73"/>
                </a:lnTo>
                <a:lnTo>
                  <a:pt x="40" y="61"/>
                </a:lnTo>
                <a:lnTo>
                  <a:pt x="38" y="52"/>
                </a:lnTo>
                <a:lnTo>
                  <a:pt x="38" y="58"/>
                </a:lnTo>
                <a:lnTo>
                  <a:pt x="38" y="27"/>
                </a:lnTo>
                <a:lnTo>
                  <a:pt x="36" y="17"/>
                </a:lnTo>
                <a:lnTo>
                  <a:pt x="36" y="23"/>
                </a:lnTo>
                <a:lnTo>
                  <a:pt x="36" y="12"/>
                </a:lnTo>
                <a:lnTo>
                  <a:pt x="31" y="0"/>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59" name="Freeform 23"/>
          <p:cNvSpPr>
            <a:spLocks/>
          </p:cNvSpPr>
          <p:nvPr/>
        </p:nvSpPr>
        <p:spPr bwMode="auto">
          <a:xfrm>
            <a:off x="5689997" y="2502694"/>
            <a:ext cx="71438" cy="94060"/>
          </a:xfrm>
          <a:custGeom>
            <a:avLst/>
            <a:gdLst>
              <a:gd name="T0" fmla="*/ 2147483647 w 60"/>
              <a:gd name="T1" fmla="*/ 2147483647 h 79"/>
              <a:gd name="T2" fmla="*/ 2147483647 w 60"/>
              <a:gd name="T3" fmla="*/ 2147483647 h 79"/>
              <a:gd name="T4" fmla="*/ 0 w 60"/>
              <a:gd name="T5" fmla="*/ 2147483647 h 79"/>
              <a:gd name="T6" fmla="*/ 2147483647 w 60"/>
              <a:gd name="T7" fmla="*/ 2147483647 h 79"/>
              <a:gd name="T8" fmla="*/ 2147483647 w 60"/>
              <a:gd name="T9" fmla="*/ 2147483647 h 79"/>
              <a:gd name="T10" fmla="*/ 2147483647 w 60"/>
              <a:gd name="T11" fmla="*/ 2147483647 h 79"/>
              <a:gd name="T12" fmla="*/ 2147483647 w 60"/>
              <a:gd name="T13" fmla="*/ 2147483647 h 79"/>
              <a:gd name="T14" fmla="*/ 2147483647 w 60"/>
              <a:gd name="T15" fmla="*/ 2147483647 h 79"/>
              <a:gd name="T16" fmla="*/ 2147483647 w 60"/>
              <a:gd name="T17" fmla="*/ 2147483647 h 79"/>
              <a:gd name="T18" fmla="*/ 2147483647 w 60"/>
              <a:gd name="T19" fmla="*/ 2147483647 h 79"/>
              <a:gd name="T20" fmla="*/ 2147483647 w 60"/>
              <a:gd name="T21" fmla="*/ 2147483647 h 79"/>
              <a:gd name="T22" fmla="*/ 2147483647 w 60"/>
              <a:gd name="T23" fmla="*/ 2147483647 h 79"/>
              <a:gd name="T24" fmla="*/ 2147483647 w 60"/>
              <a:gd name="T25" fmla="*/ 2147483647 h 79"/>
              <a:gd name="T26" fmla="*/ 2147483647 w 60"/>
              <a:gd name="T27" fmla="*/ 2147483647 h 79"/>
              <a:gd name="T28" fmla="*/ 2147483647 w 60"/>
              <a:gd name="T29" fmla="*/ 2147483647 h 79"/>
              <a:gd name="T30" fmla="*/ 2147483647 w 60"/>
              <a:gd name="T31" fmla="*/ 2147483647 h 79"/>
              <a:gd name="T32" fmla="*/ 2147483647 w 60"/>
              <a:gd name="T33" fmla="*/ 2147483647 h 79"/>
              <a:gd name="T34" fmla="*/ 2147483647 w 60"/>
              <a:gd name="T35" fmla="*/ 2147483647 h 79"/>
              <a:gd name="T36" fmla="*/ 2147483647 w 60"/>
              <a:gd name="T37" fmla="*/ 2147483647 h 79"/>
              <a:gd name="T38" fmla="*/ 2147483647 w 60"/>
              <a:gd name="T39" fmla="*/ 2147483647 h 79"/>
              <a:gd name="T40" fmla="*/ 2147483647 w 60"/>
              <a:gd name="T41" fmla="*/ 2147483647 h 79"/>
              <a:gd name="T42" fmla="*/ 2147483647 w 60"/>
              <a:gd name="T43" fmla="*/ 2147483647 h 79"/>
              <a:gd name="T44" fmla="*/ 2147483647 w 60"/>
              <a:gd name="T45" fmla="*/ 2147483647 h 79"/>
              <a:gd name="T46" fmla="*/ 2147483647 w 60"/>
              <a:gd name="T47" fmla="*/ 2147483647 h 79"/>
              <a:gd name="T48" fmla="*/ 2147483647 w 60"/>
              <a:gd name="T49" fmla="*/ 2147483647 h 79"/>
              <a:gd name="T50" fmla="*/ 2147483647 w 60"/>
              <a:gd name="T51" fmla="*/ 2147483647 h 79"/>
              <a:gd name="T52" fmla="*/ 2147483647 w 60"/>
              <a:gd name="T53" fmla="*/ 2147483647 h 79"/>
              <a:gd name="T54" fmla="*/ 2147483647 w 60"/>
              <a:gd name="T55" fmla="*/ 2147483647 h 79"/>
              <a:gd name="T56" fmla="*/ 2147483647 w 60"/>
              <a:gd name="T57" fmla="*/ 2147483647 h 79"/>
              <a:gd name="T58" fmla="*/ 2147483647 w 60"/>
              <a:gd name="T59" fmla="*/ 2147483647 h 79"/>
              <a:gd name="T60" fmla="*/ 2147483647 w 60"/>
              <a:gd name="T61" fmla="*/ 2147483647 h 79"/>
              <a:gd name="T62" fmla="*/ 2147483647 w 60"/>
              <a:gd name="T63" fmla="*/ 2147483647 h 79"/>
              <a:gd name="T64" fmla="*/ 2147483647 w 60"/>
              <a:gd name="T65" fmla="*/ 2147483647 h 79"/>
              <a:gd name="T66" fmla="*/ 2147483647 w 60"/>
              <a:gd name="T67" fmla="*/ 2147483647 h 79"/>
              <a:gd name="T68" fmla="*/ 2147483647 w 60"/>
              <a:gd name="T69" fmla="*/ 2147483647 h 79"/>
              <a:gd name="T70" fmla="*/ 2147483647 w 60"/>
              <a:gd name="T71" fmla="*/ 2147483647 h 79"/>
              <a:gd name="T72" fmla="*/ 2147483647 w 60"/>
              <a:gd name="T73" fmla="*/ 0 h 79"/>
              <a:gd name="T74" fmla="*/ 2147483647 w 60"/>
              <a:gd name="T75" fmla="*/ 2147483647 h 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0"/>
              <a:gd name="T115" fmla="*/ 0 h 79"/>
              <a:gd name="T116" fmla="*/ 60 w 60"/>
              <a:gd name="T117" fmla="*/ 79 h 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0" h="79">
                <a:moveTo>
                  <a:pt x="2" y="23"/>
                </a:moveTo>
                <a:lnTo>
                  <a:pt x="4" y="25"/>
                </a:lnTo>
                <a:lnTo>
                  <a:pt x="0" y="21"/>
                </a:lnTo>
                <a:lnTo>
                  <a:pt x="2" y="25"/>
                </a:lnTo>
                <a:lnTo>
                  <a:pt x="4" y="27"/>
                </a:lnTo>
                <a:lnTo>
                  <a:pt x="8" y="33"/>
                </a:lnTo>
                <a:lnTo>
                  <a:pt x="6" y="31"/>
                </a:lnTo>
                <a:lnTo>
                  <a:pt x="8" y="35"/>
                </a:lnTo>
                <a:lnTo>
                  <a:pt x="10" y="36"/>
                </a:lnTo>
                <a:lnTo>
                  <a:pt x="13" y="42"/>
                </a:lnTo>
                <a:lnTo>
                  <a:pt x="10" y="38"/>
                </a:lnTo>
                <a:lnTo>
                  <a:pt x="13" y="46"/>
                </a:lnTo>
                <a:lnTo>
                  <a:pt x="23" y="60"/>
                </a:lnTo>
                <a:lnTo>
                  <a:pt x="21" y="58"/>
                </a:lnTo>
                <a:lnTo>
                  <a:pt x="25" y="65"/>
                </a:lnTo>
                <a:lnTo>
                  <a:pt x="23" y="63"/>
                </a:lnTo>
                <a:lnTo>
                  <a:pt x="27" y="71"/>
                </a:lnTo>
                <a:lnTo>
                  <a:pt x="33" y="79"/>
                </a:lnTo>
                <a:lnTo>
                  <a:pt x="60" y="60"/>
                </a:lnTo>
                <a:lnTo>
                  <a:pt x="56" y="54"/>
                </a:lnTo>
                <a:lnTo>
                  <a:pt x="60" y="58"/>
                </a:lnTo>
                <a:lnTo>
                  <a:pt x="58" y="52"/>
                </a:lnTo>
                <a:lnTo>
                  <a:pt x="56" y="50"/>
                </a:lnTo>
                <a:lnTo>
                  <a:pt x="52" y="42"/>
                </a:lnTo>
                <a:lnTo>
                  <a:pt x="50" y="40"/>
                </a:lnTo>
                <a:lnTo>
                  <a:pt x="42" y="29"/>
                </a:lnTo>
                <a:lnTo>
                  <a:pt x="46" y="33"/>
                </a:lnTo>
                <a:lnTo>
                  <a:pt x="42" y="25"/>
                </a:lnTo>
                <a:lnTo>
                  <a:pt x="36" y="17"/>
                </a:lnTo>
                <a:lnTo>
                  <a:pt x="38" y="19"/>
                </a:lnTo>
                <a:lnTo>
                  <a:pt x="36" y="15"/>
                </a:lnTo>
                <a:lnTo>
                  <a:pt x="35" y="13"/>
                </a:lnTo>
                <a:lnTo>
                  <a:pt x="31" y="8"/>
                </a:lnTo>
                <a:lnTo>
                  <a:pt x="33" y="10"/>
                </a:lnTo>
                <a:lnTo>
                  <a:pt x="31" y="6"/>
                </a:lnTo>
                <a:lnTo>
                  <a:pt x="27" y="2"/>
                </a:lnTo>
                <a:lnTo>
                  <a:pt x="25" y="0"/>
                </a:lnTo>
                <a:lnTo>
                  <a:pt x="2" y="2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0" name="Freeform 24"/>
          <p:cNvSpPr>
            <a:spLocks/>
          </p:cNvSpPr>
          <p:nvPr/>
        </p:nvSpPr>
        <p:spPr bwMode="auto">
          <a:xfrm>
            <a:off x="5747147" y="2609851"/>
            <a:ext cx="75009" cy="89297"/>
          </a:xfrm>
          <a:custGeom>
            <a:avLst/>
            <a:gdLst>
              <a:gd name="T0" fmla="*/ 0 w 63"/>
              <a:gd name="T1" fmla="*/ 2147483647 h 75"/>
              <a:gd name="T2" fmla="*/ 2147483647 w 63"/>
              <a:gd name="T3" fmla="*/ 2147483647 h 75"/>
              <a:gd name="T4" fmla="*/ 2147483647 w 63"/>
              <a:gd name="T5" fmla="*/ 2147483647 h 75"/>
              <a:gd name="T6" fmla="*/ 2147483647 w 63"/>
              <a:gd name="T7" fmla="*/ 2147483647 h 75"/>
              <a:gd name="T8" fmla="*/ 2147483647 w 63"/>
              <a:gd name="T9" fmla="*/ 2147483647 h 75"/>
              <a:gd name="T10" fmla="*/ 2147483647 w 63"/>
              <a:gd name="T11" fmla="*/ 2147483647 h 75"/>
              <a:gd name="T12" fmla="*/ 2147483647 w 63"/>
              <a:gd name="T13" fmla="*/ 2147483647 h 75"/>
              <a:gd name="T14" fmla="*/ 2147483647 w 63"/>
              <a:gd name="T15" fmla="*/ 2147483647 h 75"/>
              <a:gd name="T16" fmla="*/ 2147483647 w 63"/>
              <a:gd name="T17" fmla="*/ 2147483647 h 75"/>
              <a:gd name="T18" fmla="*/ 2147483647 w 63"/>
              <a:gd name="T19" fmla="*/ 2147483647 h 75"/>
              <a:gd name="T20" fmla="*/ 2147483647 w 63"/>
              <a:gd name="T21" fmla="*/ 2147483647 h 75"/>
              <a:gd name="T22" fmla="*/ 2147483647 w 63"/>
              <a:gd name="T23" fmla="*/ 2147483647 h 75"/>
              <a:gd name="T24" fmla="*/ 2147483647 w 63"/>
              <a:gd name="T25" fmla="*/ 2147483647 h 75"/>
              <a:gd name="T26" fmla="*/ 2147483647 w 63"/>
              <a:gd name="T27" fmla="*/ 2147483647 h 75"/>
              <a:gd name="T28" fmla="*/ 2147483647 w 63"/>
              <a:gd name="T29" fmla="*/ 2147483647 h 75"/>
              <a:gd name="T30" fmla="*/ 2147483647 w 63"/>
              <a:gd name="T31" fmla="*/ 2147483647 h 75"/>
              <a:gd name="T32" fmla="*/ 2147483647 w 63"/>
              <a:gd name="T33" fmla="*/ 0 h 75"/>
              <a:gd name="T34" fmla="*/ 0 w 63"/>
              <a:gd name="T35" fmla="*/ 2147483647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75"/>
              <a:gd name="T56" fmla="*/ 63 w 63"/>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75">
                <a:moveTo>
                  <a:pt x="0" y="16"/>
                </a:moveTo>
                <a:lnTo>
                  <a:pt x="2" y="19"/>
                </a:lnTo>
                <a:lnTo>
                  <a:pt x="4" y="21"/>
                </a:lnTo>
                <a:lnTo>
                  <a:pt x="19" y="46"/>
                </a:lnTo>
                <a:lnTo>
                  <a:pt x="27" y="52"/>
                </a:lnTo>
                <a:lnTo>
                  <a:pt x="25" y="50"/>
                </a:lnTo>
                <a:lnTo>
                  <a:pt x="38" y="71"/>
                </a:lnTo>
                <a:lnTo>
                  <a:pt x="46" y="75"/>
                </a:lnTo>
                <a:lnTo>
                  <a:pt x="61" y="44"/>
                </a:lnTo>
                <a:lnTo>
                  <a:pt x="58" y="42"/>
                </a:lnTo>
                <a:lnTo>
                  <a:pt x="63" y="48"/>
                </a:lnTo>
                <a:lnTo>
                  <a:pt x="52" y="29"/>
                </a:lnTo>
                <a:lnTo>
                  <a:pt x="44" y="23"/>
                </a:lnTo>
                <a:lnTo>
                  <a:pt x="46" y="25"/>
                </a:lnTo>
                <a:lnTo>
                  <a:pt x="31" y="2"/>
                </a:lnTo>
                <a:lnTo>
                  <a:pt x="33" y="4"/>
                </a:lnTo>
                <a:lnTo>
                  <a:pt x="31" y="0"/>
                </a:lnTo>
                <a:lnTo>
                  <a:pt x="0"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1" name="Freeform 25"/>
          <p:cNvSpPr>
            <a:spLocks/>
          </p:cNvSpPr>
          <p:nvPr/>
        </p:nvSpPr>
        <p:spPr bwMode="auto">
          <a:xfrm>
            <a:off x="5824538" y="2686050"/>
            <a:ext cx="96441" cy="52388"/>
          </a:xfrm>
          <a:custGeom>
            <a:avLst/>
            <a:gdLst>
              <a:gd name="T0" fmla="*/ 0 w 81"/>
              <a:gd name="T1" fmla="*/ 2147483647 h 44"/>
              <a:gd name="T2" fmla="*/ 2147483647 w 81"/>
              <a:gd name="T3" fmla="*/ 2147483647 h 44"/>
              <a:gd name="T4" fmla="*/ 2147483647 w 81"/>
              <a:gd name="T5" fmla="*/ 2147483647 h 44"/>
              <a:gd name="T6" fmla="*/ 2147483647 w 81"/>
              <a:gd name="T7" fmla="*/ 2147483647 h 44"/>
              <a:gd name="T8" fmla="*/ 2147483647 w 81"/>
              <a:gd name="T9" fmla="*/ 2147483647 h 44"/>
              <a:gd name="T10" fmla="*/ 2147483647 w 81"/>
              <a:gd name="T11" fmla="*/ 2147483647 h 44"/>
              <a:gd name="T12" fmla="*/ 2147483647 w 81"/>
              <a:gd name="T13" fmla="*/ 2147483647 h 44"/>
              <a:gd name="T14" fmla="*/ 2147483647 w 81"/>
              <a:gd name="T15" fmla="*/ 2147483647 h 44"/>
              <a:gd name="T16" fmla="*/ 2147483647 w 81"/>
              <a:gd name="T17" fmla="*/ 2147483647 h 44"/>
              <a:gd name="T18" fmla="*/ 2147483647 w 81"/>
              <a:gd name="T19" fmla="*/ 2147483647 h 44"/>
              <a:gd name="T20" fmla="*/ 2147483647 w 81"/>
              <a:gd name="T21" fmla="*/ 2147483647 h 44"/>
              <a:gd name="T22" fmla="*/ 2147483647 w 81"/>
              <a:gd name="T23" fmla="*/ 2147483647 h 44"/>
              <a:gd name="T24" fmla="*/ 2147483647 w 81"/>
              <a:gd name="T25" fmla="*/ 2147483647 h 44"/>
              <a:gd name="T26" fmla="*/ 2147483647 w 81"/>
              <a:gd name="T27" fmla="*/ 2147483647 h 44"/>
              <a:gd name="T28" fmla="*/ 2147483647 w 81"/>
              <a:gd name="T29" fmla="*/ 2147483647 h 44"/>
              <a:gd name="T30" fmla="*/ 2147483647 w 81"/>
              <a:gd name="T31" fmla="*/ 2147483647 h 44"/>
              <a:gd name="T32" fmla="*/ 2147483647 w 81"/>
              <a:gd name="T33" fmla="*/ 0 h 44"/>
              <a:gd name="T34" fmla="*/ 2147483647 w 81"/>
              <a:gd name="T35" fmla="*/ 2147483647 h 44"/>
              <a:gd name="T36" fmla="*/ 2147483647 w 81"/>
              <a:gd name="T37" fmla="*/ 2147483647 h 44"/>
              <a:gd name="T38" fmla="*/ 2147483647 w 81"/>
              <a:gd name="T39" fmla="*/ 2147483647 h 44"/>
              <a:gd name="T40" fmla="*/ 2147483647 w 81"/>
              <a:gd name="T41" fmla="*/ 2147483647 h 44"/>
              <a:gd name="T42" fmla="*/ 2147483647 w 81"/>
              <a:gd name="T43" fmla="*/ 2147483647 h 44"/>
              <a:gd name="T44" fmla="*/ 2147483647 w 81"/>
              <a:gd name="T45" fmla="*/ 2147483647 h 44"/>
              <a:gd name="T46" fmla="*/ 2147483647 w 81"/>
              <a:gd name="T47" fmla="*/ 2147483647 h 44"/>
              <a:gd name="T48" fmla="*/ 2147483647 w 81"/>
              <a:gd name="T49" fmla="*/ 2147483647 h 44"/>
              <a:gd name="T50" fmla="*/ 2147483647 w 81"/>
              <a:gd name="T51" fmla="*/ 2147483647 h 44"/>
              <a:gd name="T52" fmla="*/ 2147483647 w 81"/>
              <a:gd name="T53" fmla="*/ 2147483647 h 44"/>
              <a:gd name="T54" fmla="*/ 2147483647 w 81"/>
              <a:gd name="T55" fmla="*/ 2147483647 h 44"/>
              <a:gd name="T56" fmla="*/ 2147483647 w 81"/>
              <a:gd name="T57" fmla="*/ 2147483647 h 44"/>
              <a:gd name="T58" fmla="*/ 2147483647 w 81"/>
              <a:gd name="T59" fmla="*/ 2147483647 h 44"/>
              <a:gd name="T60" fmla="*/ 2147483647 w 81"/>
              <a:gd name="T61" fmla="*/ 2147483647 h 44"/>
              <a:gd name="T62" fmla="*/ 2147483647 w 81"/>
              <a:gd name="T63" fmla="*/ 2147483647 h 44"/>
              <a:gd name="T64" fmla="*/ 2147483647 w 81"/>
              <a:gd name="T65" fmla="*/ 2147483647 h 44"/>
              <a:gd name="T66" fmla="*/ 0 w 81"/>
              <a:gd name="T67" fmla="*/ 2147483647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
              <a:gd name="T103" fmla="*/ 0 h 44"/>
              <a:gd name="T104" fmla="*/ 81 w 81"/>
              <a:gd name="T105" fmla="*/ 44 h 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 h="44">
                <a:moveTo>
                  <a:pt x="0" y="28"/>
                </a:moveTo>
                <a:lnTo>
                  <a:pt x="4" y="32"/>
                </a:lnTo>
                <a:lnTo>
                  <a:pt x="10" y="36"/>
                </a:lnTo>
                <a:lnTo>
                  <a:pt x="12" y="38"/>
                </a:lnTo>
                <a:lnTo>
                  <a:pt x="18" y="40"/>
                </a:lnTo>
                <a:lnTo>
                  <a:pt x="14" y="36"/>
                </a:lnTo>
                <a:lnTo>
                  <a:pt x="19" y="40"/>
                </a:lnTo>
                <a:lnTo>
                  <a:pt x="29" y="44"/>
                </a:lnTo>
                <a:lnTo>
                  <a:pt x="46" y="44"/>
                </a:lnTo>
                <a:lnTo>
                  <a:pt x="62" y="40"/>
                </a:lnTo>
                <a:lnTo>
                  <a:pt x="60" y="40"/>
                </a:lnTo>
                <a:lnTo>
                  <a:pt x="67" y="38"/>
                </a:lnTo>
                <a:lnTo>
                  <a:pt x="69" y="38"/>
                </a:lnTo>
                <a:lnTo>
                  <a:pt x="75" y="36"/>
                </a:lnTo>
                <a:lnTo>
                  <a:pt x="73" y="36"/>
                </a:lnTo>
                <a:lnTo>
                  <a:pt x="81" y="34"/>
                </a:lnTo>
                <a:lnTo>
                  <a:pt x="73" y="0"/>
                </a:lnTo>
                <a:lnTo>
                  <a:pt x="66" y="2"/>
                </a:lnTo>
                <a:lnTo>
                  <a:pt x="64" y="2"/>
                </a:lnTo>
                <a:lnTo>
                  <a:pt x="58" y="3"/>
                </a:lnTo>
                <a:lnTo>
                  <a:pt x="60" y="3"/>
                </a:lnTo>
                <a:lnTo>
                  <a:pt x="52" y="5"/>
                </a:lnTo>
                <a:lnTo>
                  <a:pt x="50" y="5"/>
                </a:lnTo>
                <a:lnTo>
                  <a:pt x="39" y="9"/>
                </a:lnTo>
                <a:lnTo>
                  <a:pt x="44" y="9"/>
                </a:lnTo>
                <a:lnTo>
                  <a:pt x="29" y="9"/>
                </a:lnTo>
                <a:lnTo>
                  <a:pt x="39" y="13"/>
                </a:lnTo>
                <a:lnTo>
                  <a:pt x="31" y="7"/>
                </a:lnTo>
                <a:lnTo>
                  <a:pt x="23" y="3"/>
                </a:lnTo>
                <a:lnTo>
                  <a:pt x="25" y="5"/>
                </a:lnTo>
                <a:lnTo>
                  <a:pt x="21" y="3"/>
                </a:lnTo>
                <a:lnTo>
                  <a:pt x="25" y="7"/>
                </a:lnTo>
                <a:lnTo>
                  <a:pt x="23" y="5"/>
                </a:lnTo>
                <a:lnTo>
                  <a:pt x="0" y="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2" name="Freeform 26"/>
          <p:cNvSpPr>
            <a:spLocks/>
          </p:cNvSpPr>
          <p:nvPr/>
        </p:nvSpPr>
        <p:spPr bwMode="auto">
          <a:xfrm>
            <a:off x="5945981" y="2628900"/>
            <a:ext cx="96441" cy="77391"/>
          </a:xfrm>
          <a:custGeom>
            <a:avLst/>
            <a:gdLst>
              <a:gd name="T0" fmla="*/ 2147483647 w 81"/>
              <a:gd name="T1" fmla="*/ 2147483647 h 65"/>
              <a:gd name="T2" fmla="*/ 2147483647 w 81"/>
              <a:gd name="T3" fmla="*/ 2147483647 h 65"/>
              <a:gd name="T4" fmla="*/ 2147483647 w 81"/>
              <a:gd name="T5" fmla="*/ 2147483647 h 65"/>
              <a:gd name="T6" fmla="*/ 2147483647 w 81"/>
              <a:gd name="T7" fmla="*/ 2147483647 h 65"/>
              <a:gd name="T8" fmla="*/ 2147483647 w 81"/>
              <a:gd name="T9" fmla="*/ 2147483647 h 65"/>
              <a:gd name="T10" fmla="*/ 2147483647 w 81"/>
              <a:gd name="T11" fmla="*/ 2147483647 h 65"/>
              <a:gd name="T12" fmla="*/ 2147483647 w 81"/>
              <a:gd name="T13" fmla="*/ 2147483647 h 65"/>
              <a:gd name="T14" fmla="*/ 2147483647 w 81"/>
              <a:gd name="T15" fmla="*/ 2147483647 h 65"/>
              <a:gd name="T16" fmla="*/ 2147483647 w 81"/>
              <a:gd name="T17" fmla="*/ 2147483647 h 65"/>
              <a:gd name="T18" fmla="*/ 2147483647 w 81"/>
              <a:gd name="T19" fmla="*/ 2147483647 h 65"/>
              <a:gd name="T20" fmla="*/ 2147483647 w 81"/>
              <a:gd name="T21" fmla="*/ 0 h 65"/>
              <a:gd name="T22" fmla="*/ 2147483647 w 81"/>
              <a:gd name="T23" fmla="*/ 2147483647 h 65"/>
              <a:gd name="T24" fmla="*/ 2147483647 w 81"/>
              <a:gd name="T25" fmla="*/ 2147483647 h 65"/>
              <a:gd name="T26" fmla="*/ 2147483647 w 81"/>
              <a:gd name="T27" fmla="*/ 2147483647 h 65"/>
              <a:gd name="T28" fmla="*/ 2147483647 w 81"/>
              <a:gd name="T29" fmla="*/ 2147483647 h 65"/>
              <a:gd name="T30" fmla="*/ 2147483647 w 81"/>
              <a:gd name="T31" fmla="*/ 2147483647 h 65"/>
              <a:gd name="T32" fmla="*/ 2147483647 w 81"/>
              <a:gd name="T33" fmla="*/ 2147483647 h 65"/>
              <a:gd name="T34" fmla="*/ 2147483647 w 81"/>
              <a:gd name="T35" fmla="*/ 2147483647 h 65"/>
              <a:gd name="T36" fmla="*/ 2147483647 w 81"/>
              <a:gd name="T37" fmla="*/ 2147483647 h 65"/>
              <a:gd name="T38" fmla="*/ 0 w 81"/>
              <a:gd name="T39" fmla="*/ 2147483647 h 65"/>
              <a:gd name="T40" fmla="*/ 2147483647 w 81"/>
              <a:gd name="T41" fmla="*/ 2147483647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1"/>
              <a:gd name="T64" fmla="*/ 0 h 65"/>
              <a:gd name="T65" fmla="*/ 81 w 81"/>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1" h="65">
                <a:moveTo>
                  <a:pt x="15" y="65"/>
                </a:moveTo>
                <a:lnTo>
                  <a:pt x="50" y="48"/>
                </a:lnTo>
                <a:lnTo>
                  <a:pt x="52" y="46"/>
                </a:lnTo>
                <a:lnTo>
                  <a:pt x="58" y="42"/>
                </a:lnTo>
                <a:lnTo>
                  <a:pt x="56" y="44"/>
                </a:lnTo>
                <a:lnTo>
                  <a:pt x="71" y="36"/>
                </a:lnTo>
                <a:lnTo>
                  <a:pt x="73" y="34"/>
                </a:lnTo>
                <a:lnTo>
                  <a:pt x="79" y="30"/>
                </a:lnTo>
                <a:lnTo>
                  <a:pt x="77" y="32"/>
                </a:lnTo>
                <a:lnTo>
                  <a:pt x="81" y="30"/>
                </a:lnTo>
                <a:lnTo>
                  <a:pt x="65" y="0"/>
                </a:lnTo>
                <a:lnTo>
                  <a:pt x="61" y="2"/>
                </a:lnTo>
                <a:lnTo>
                  <a:pt x="60" y="3"/>
                </a:lnTo>
                <a:lnTo>
                  <a:pt x="54" y="7"/>
                </a:lnTo>
                <a:lnTo>
                  <a:pt x="56" y="5"/>
                </a:lnTo>
                <a:lnTo>
                  <a:pt x="40" y="13"/>
                </a:lnTo>
                <a:lnTo>
                  <a:pt x="38" y="15"/>
                </a:lnTo>
                <a:lnTo>
                  <a:pt x="33" y="19"/>
                </a:lnTo>
                <a:lnTo>
                  <a:pt x="35" y="17"/>
                </a:lnTo>
                <a:lnTo>
                  <a:pt x="0" y="34"/>
                </a:lnTo>
                <a:lnTo>
                  <a:pt x="15" y="6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3" name="Freeform 27"/>
          <p:cNvSpPr>
            <a:spLocks/>
          </p:cNvSpPr>
          <p:nvPr/>
        </p:nvSpPr>
        <p:spPr bwMode="auto">
          <a:xfrm>
            <a:off x="6042422" y="2612232"/>
            <a:ext cx="65484" cy="89297"/>
          </a:xfrm>
          <a:custGeom>
            <a:avLst/>
            <a:gdLst>
              <a:gd name="T0" fmla="*/ 2147483647 w 55"/>
              <a:gd name="T1" fmla="*/ 2147483647 h 75"/>
              <a:gd name="T2" fmla="*/ 2147483647 w 55"/>
              <a:gd name="T3" fmla="*/ 2147483647 h 75"/>
              <a:gd name="T4" fmla="*/ 2147483647 w 55"/>
              <a:gd name="T5" fmla="*/ 2147483647 h 75"/>
              <a:gd name="T6" fmla="*/ 2147483647 w 55"/>
              <a:gd name="T7" fmla="*/ 2147483647 h 75"/>
              <a:gd name="T8" fmla="*/ 2147483647 w 55"/>
              <a:gd name="T9" fmla="*/ 2147483647 h 75"/>
              <a:gd name="T10" fmla="*/ 2147483647 w 55"/>
              <a:gd name="T11" fmla="*/ 2147483647 h 75"/>
              <a:gd name="T12" fmla="*/ 2147483647 w 55"/>
              <a:gd name="T13" fmla="*/ 2147483647 h 75"/>
              <a:gd name="T14" fmla="*/ 2147483647 w 55"/>
              <a:gd name="T15" fmla="*/ 2147483647 h 75"/>
              <a:gd name="T16" fmla="*/ 2147483647 w 55"/>
              <a:gd name="T17" fmla="*/ 2147483647 h 75"/>
              <a:gd name="T18" fmla="*/ 2147483647 w 55"/>
              <a:gd name="T19" fmla="*/ 2147483647 h 75"/>
              <a:gd name="T20" fmla="*/ 2147483647 w 55"/>
              <a:gd name="T21" fmla="*/ 2147483647 h 75"/>
              <a:gd name="T22" fmla="*/ 2147483647 w 55"/>
              <a:gd name="T23" fmla="*/ 2147483647 h 75"/>
              <a:gd name="T24" fmla="*/ 2147483647 w 55"/>
              <a:gd name="T25" fmla="*/ 2147483647 h 75"/>
              <a:gd name="T26" fmla="*/ 2147483647 w 55"/>
              <a:gd name="T27" fmla="*/ 2147483647 h 75"/>
              <a:gd name="T28" fmla="*/ 2147483647 w 55"/>
              <a:gd name="T29" fmla="*/ 2147483647 h 75"/>
              <a:gd name="T30" fmla="*/ 2147483647 w 55"/>
              <a:gd name="T31" fmla="*/ 2147483647 h 75"/>
              <a:gd name="T32" fmla="*/ 2147483647 w 55"/>
              <a:gd name="T33" fmla="*/ 2147483647 h 75"/>
              <a:gd name="T34" fmla="*/ 2147483647 w 55"/>
              <a:gd name="T35" fmla="*/ 2147483647 h 75"/>
              <a:gd name="T36" fmla="*/ 0 w 55"/>
              <a:gd name="T37" fmla="*/ 2147483647 h 75"/>
              <a:gd name="T38" fmla="*/ 2147483647 w 55"/>
              <a:gd name="T39" fmla="*/ 2147483647 h 75"/>
              <a:gd name="T40" fmla="*/ 2147483647 w 55"/>
              <a:gd name="T41" fmla="*/ 2147483647 h 75"/>
              <a:gd name="T42" fmla="*/ 2147483647 w 55"/>
              <a:gd name="T43" fmla="*/ 2147483647 h 75"/>
              <a:gd name="T44" fmla="*/ 2147483647 w 55"/>
              <a:gd name="T45" fmla="*/ 2147483647 h 75"/>
              <a:gd name="T46" fmla="*/ 2147483647 w 55"/>
              <a:gd name="T47" fmla="*/ 2147483647 h 75"/>
              <a:gd name="T48" fmla="*/ 2147483647 w 55"/>
              <a:gd name="T49" fmla="*/ 2147483647 h 75"/>
              <a:gd name="T50" fmla="*/ 2147483647 w 55"/>
              <a:gd name="T51" fmla="*/ 2147483647 h 75"/>
              <a:gd name="T52" fmla="*/ 2147483647 w 55"/>
              <a:gd name="T53" fmla="*/ 2147483647 h 75"/>
              <a:gd name="T54" fmla="*/ 2147483647 w 55"/>
              <a:gd name="T55" fmla="*/ 2147483647 h 75"/>
              <a:gd name="T56" fmla="*/ 2147483647 w 55"/>
              <a:gd name="T57" fmla="*/ 2147483647 h 75"/>
              <a:gd name="T58" fmla="*/ 2147483647 w 55"/>
              <a:gd name="T59" fmla="*/ 2147483647 h 75"/>
              <a:gd name="T60" fmla="*/ 2147483647 w 55"/>
              <a:gd name="T61" fmla="*/ 2147483647 h 75"/>
              <a:gd name="T62" fmla="*/ 2147483647 w 55"/>
              <a:gd name="T63" fmla="*/ 2147483647 h 75"/>
              <a:gd name="T64" fmla="*/ 2147483647 w 55"/>
              <a:gd name="T65" fmla="*/ 0 h 75"/>
              <a:gd name="T66" fmla="*/ 2147483647 w 55"/>
              <a:gd name="T67" fmla="*/ 0 h 75"/>
              <a:gd name="T68" fmla="*/ 2147483647 w 55"/>
              <a:gd name="T69" fmla="*/ 2147483647 h 75"/>
              <a:gd name="T70" fmla="*/ 2147483647 w 55"/>
              <a:gd name="T71" fmla="*/ 2147483647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
              <a:gd name="T109" fmla="*/ 0 h 75"/>
              <a:gd name="T110" fmla="*/ 55 w 55"/>
              <a:gd name="T111" fmla="*/ 75 h 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 h="75">
                <a:moveTo>
                  <a:pt x="34" y="29"/>
                </a:moveTo>
                <a:lnTo>
                  <a:pt x="36" y="27"/>
                </a:lnTo>
                <a:lnTo>
                  <a:pt x="25" y="33"/>
                </a:lnTo>
                <a:lnTo>
                  <a:pt x="32" y="33"/>
                </a:lnTo>
                <a:lnTo>
                  <a:pt x="21" y="27"/>
                </a:lnTo>
                <a:lnTo>
                  <a:pt x="25" y="31"/>
                </a:lnTo>
                <a:lnTo>
                  <a:pt x="30" y="35"/>
                </a:lnTo>
                <a:lnTo>
                  <a:pt x="21" y="19"/>
                </a:lnTo>
                <a:lnTo>
                  <a:pt x="21" y="29"/>
                </a:lnTo>
                <a:lnTo>
                  <a:pt x="23" y="21"/>
                </a:lnTo>
                <a:lnTo>
                  <a:pt x="19" y="29"/>
                </a:lnTo>
                <a:lnTo>
                  <a:pt x="23" y="25"/>
                </a:lnTo>
                <a:lnTo>
                  <a:pt x="17" y="31"/>
                </a:lnTo>
                <a:lnTo>
                  <a:pt x="13" y="37"/>
                </a:lnTo>
                <a:lnTo>
                  <a:pt x="17" y="33"/>
                </a:lnTo>
                <a:lnTo>
                  <a:pt x="7" y="40"/>
                </a:lnTo>
                <a:lnTo>
                  <a:pt x="4" y="48"/>
                </a:lnTo>
                <a:lnTo>
                  <a:pt x="5" y="46"/>
                </a:lnTo>
                <a:lnTo>
                  <a:pt x="0" y="52"/>
                </a:lnTo>
                <a:lnTo>
                  <a:pt x="23" y="75"/>
                </a:lnTo>
                <a:lnTo>
                  <a:pt x="30" y="69"/>
                </a:lnTo>
                <a:lnTo>
                  <a:pt x="34" y="62"/>
                </a:lnTo>
                <a:lnTo>
                  <a:pt x="32" y="64"/>
                </a:lnTo>
                <a:lnTo>
                  <a:pt x="42" y="54"/>
                </a:lnTo>
                <a:lnTo>
                  <a:pt x="46" y="48"/>
                </a:lnTo>
                <a:lnTo>
                  <a:pt x="42" y="52"/>
                </a:lnTo>
                <a:lnTo>
                  <a:pt x="48" y="46"/>
                </a:lnTo>
                <a:lnTo>
                  <a:pt x="55" y="33"/>
                </a:lnTo>
                <a:lnTo>
                  <a:pt x="55" y="19"/>
                </a:lnTo>
                <a:lnTo>
                  <a:pt x="46" y="4"/>
                </a:lnTo>
                <a:lnTo>
                  <a:pt x="42" y="2"/>
                </a:lnTo>
                <a:lnTo>
                  <a:pt x="46" y="6"/>
                </a:lnTo>
                <a:lnTo>
                  <a:pt x="38" y="0"/>
                </a:lnTo>
                <a:lnTo>
                  <a:pt x="19" y="0"/>
                </a:lnTo>
                <a:lnTo>
                  <a:pt x="11" y="6"/>
                </a:lnTo>
                <a:lnTo>
                  <a:pt x="34"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4" name="Freeform 28"/>
          <p:cNvSpPr>
            <a:spLocks/>
          </p:cNvSpPr>
          <p:nvPr/>
        </p:nvSpPr>
        <p:spPr bwMode="auto">
          <a:xfrm>
            <a:off x="5968604" y="2706292"/>
            <a:ext cx="76200" cy="96440"/>
          </a:xfrm>
          <a:custGeom>
            <a:avLst/>
            <a:gdLst>
              <a:gd name="T0" fmla="*/ 2147483647 w 64"/>
              <a:gd name="T1" fmla="*/ 0 h 81"/>
              <a:gd name="T2" fmla="*/ 2147483647 w 64"/>
              <a:gd name="T3" fmla="*/ 2147483647 h 81"/>
              <a:gd name="T4" fmla="*/ 2147483647 w 64"/>
              <a:gd name="T5" fmla="*/ 2147483647 h 81"/>
              <a:gd name="T6" fmla="*/ 2147483647 w 64"/>
              <a:gd name="T7" fmla="*/ 2147483647 h 81"/>
              <a:gd name="T8" fmla="*/ 2147483647 w 64"/>
              <a:gd name="T9" fmla="*/ 2147483647 h 81"/>
              <a:gd name="T10" fmla="*/ 2147483647 w 64"/>
              <a:gd name="T11" fmla="*/ 2147483647 h 81"/>
              <a:gd name="T12" fmla="*/ 2147483647 w 64"/>
              <a:gd name="T13" fmla="*/ 2147483647 h 81"/>
              <a:gd name="T14" fmla="*/ 2147483647 w 64"/>
              <a:gd name="T15" fmla="*/ 2147483647 h 81"/>
              <a:gd name="T16" fmla="*/ 2147483647 w 64"/>
              <a:gd name="T17" fmla="*/ 2147483647 h 81"/>
              <a:gd name="T18" fmla="*/ 0 w 64"/>
              <a:gd name="T19" fmla="*/ 2147483647 h 81"/>
              <a:gd name="T20" fmla="*/ 2147483647 w 64"/>
              <a:gd name="T21" fmla="*/ 2147483647 h 81"/>
              <a:gd name="T22" fmla="*/ 2147483647 w 64"/>
              <a:gd name="T23" fmla="*/ 2147483647 h 81"/>
              <a:gd name="T24" fmla="*/ 2147483647 w 64"/>
              <a:gd name="T25" fmla="*/ 2147483647 h 81"/>
              <a:gd name="T26" fmla="*/ 2147483647 w 64"/>
              <a:gd name="T27" fmla="*/ 2147483647 h 81"/>
              <a:gd name="T28" fmla="*/ 2147483647 w 64"/>
              <a:gd name="T29" fmla="*/ 2147483647 h 81"/>
              <a:gd name="T30" fmla="*/ 2147483647 w 64"/>
              <a:gd name="T31" fmla="*/ 2147483647 h 81"/>
              <a:gd name="T32" fmla="*/ 2147483647 w 64"/>
              <a:gd name="T33" fmla="*/ 2147483647 h 81"/>
              <a:gd name="T34" fmla="*/ 2147483647 w 64"/>
              <a:gd name="T35" fmla="*/ 2147483647 h 81"/>
              <a:gd name="T36" fmla="*/ 2147483647 w 64"/>
              <a:gd name="T37" fmla="*/ 2147483647 h 81"/>
              <a:gd name="T38" fmla="*/ 2147483647 w 64"/>
              <a:gd name="T39" fmla="*/ 2147483647 h 81"/>
              <a:gd name="T40" fmla="*/ 2147483647 w 64"/>
              <a:gd name="T41" fmla="*/ 2147483647 h 81"/>
              <a:gd name="T42" fmla="*/ 2147483647 w 64"/>
              <a:gd name="T43" fmla="*/ 2147483647 h 81"/>
              <a:gd name="T44" fmla="*/ 2147483647 w 64"/>
              <a:gd name="T45" fmla="*/ 0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4"/>
              <a:gd name="T70" fmla="*/ 0 h 81"/>
              <a:gd name="T71" fmla="*/ 64 w 64"/>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4" h="81">
                <a:moveTo>
                  <a:pt x="41" y="0"/>
                </a:moveTo>
                <a:lnTo>
                  <a:pt x="37" y="2"/>
                </a:lnTo>
                <a:lnTo>
                  <a:pt x="33" y="9"/>
                </a:lnTo>
                <a:lnTo>
                  <a:pt x="25" y="17"/>
                </a:lnTo>
                <a:lnTo>
                  <a:pt x="21" y="27"/>
                </a:lnTo>
                <a:lnTo>
                  <a:pt x="23" y="25"/>
                </a:lnTo>
                <a:lnTo>
                  <a:pt x="16" y="33"/>
                </a:lnTo>
                <a:lnTo>
                  <a:pt x="4" y="57"/>
                </a:lnTo>
                <a:lnTo>
                  <a:pt x="4" y="59"/>
                </a:lnTo>
                <a:lnTo>
                  <a:pt x="0" y="69"/>
                </a:lnTo>
                <a:lnTo>
                  <a:pt x="31" y="81"/>
                </a:lnTo>
                <a:lnTo>
                  <a:pt x="35" y="71"/>
                </a:lnTo>
                <a:lnTo>
                  <a:pt x="35" y="73"/>
                </a:lnTo>
                <a:lnTo>
                  <a:pt x="46" y="50"/>
                </a:lnTo>
                <a:lnTo>
                  <a:pt x="44" y="52"/>
                </a:lnTo>
                <a:lnTo>
                  <a:pt x="52" y="44"/>
                </a:lnTo>
                <a:lnTo>
                  <a:pt x="56" y="34"/>
                </a:lnTo>
                <a:lnTo>
                  <a:pt x="54" y="36"/>
                </a:lnTo>
                <a:lnTo>
                  <a:pt x="60" y="29"/>
                </a:lnTo>
                <a:lnTo>
                  <a:pt x="64" y="23"/>
                </a:lnTo>
                <a:lnTo>
                  <a:pt x="62" y="25"/>
                </a:lnTo>
                <a:lnTo>
                  <a:pt x="64" y="23"/>
                </a:lnTo>
                <a:lnTo>
                  <a:pt x="4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5" name="Freeform 29"/>
          <p:cNvSpPr>
            <a:spLocks/>
          </p:cNvSpPr>
          <p:nvPr/>
        </p:nvSpPr>
        <p:spPr bwMode="auto">
          <a:xfrm>
            <a:off x="5955507" y="2836069"/>
            <a:ext cx="45244" cy="82154"/>
          </a:xfrm>
          <a:custGeom>
            <a:avLst/>
            <a:gdLst>
              <a:gd name="T0" fmla="*/ 2147483647 w 38"/>
              <a:gd name="T1" fmla="*/ 0 h 69"/>
              <a:gd name="T2" fmla="*/ 2147483647 w 38"/>
              <a:gd name="T3" fmla="*/ 2147483647 h 69"/>
              <a:gd name="T4" fmla="*/ 2147483647 w 38"/>
              <a:gd name="T5" fmla="*/ 0 h 69"/>
              <a:gd name="T6" fmla="*/ 0 w 38"/>
              <a:gd name="T7" fmla="*/ 2147483647 h 69"/>
              <a:gd name="T8" fmla="*/ 0 w 38"/>
              <a:gd name="T9" fmla="*/ 2147483647 h 69"/>
              <a:gd name="T10" fmla="*/ 2147483647 w 38"/>
              <a:gd name="T11" fmla="*/ 2147483647 h 69"/>
              <a:gd name="T12" fmla="*/ 2147483647 w 38"/>
              <a:gd name="T13" fmla="*/ 2147483647 h 69"/>
              <a:gd name="T14" fmla="*/ 2147483647 w 38"/>
              <a:gd name="T15" fmla="*/ 2147483647 h 69"/>
              <a:gd name="T16" fmla="*/ 2147483647 w 38"/>
              <a:gd name="T17" fmla="*/ 2147483647 h 69"/>
              <a:gd name="T18" fmla="*/ 2147483647 w 38"/>
              <a:gd name="T19" fmla="*/ 2147483647 h 69"/>
              <a:gd name="T20" fmla="*/ 2147483647 w 38"/>
              <a:gd name="T21" fmla="*/ 2147483647 h 69"/>
              <a:gd name="T22" fmla="*/ 2147483647 w 38"/>
              <a:gd name="T23" fmla="*/ 2147483647 h 69"/>
              <a:gd name="T24" fmla="*/ 2147483647 w 38"/>
              <a:gd name="T25" fmla="*/ 2147483647 h 69"/>
              <a:gd name="T26" fmla="*/ 2147483647 w 38"/>
              <a:gd name="T27" fmla="*/ 2147483647 h 69"/>
              <a:gd name="T28" fmla="*/ 2147483647 w 38"/>
              <a:gd name="T29" fmla="*/ 2147483647 h 69"/>
              <a:gd name="T30" fmla="*/ 2147483647 w 38"/>
              <a:gd name="T31" fmla="*/ 2147483647 h 69"/>
              <a:gd name="T32" fmla="*/ 2147483647 w 38"/>
              <a:gd name="T33" fmla="*/ 2147483647 h 69"/>
              <a:gd name="T34" fmla="*/ 2147483647 w 38"/>
              <a:gd name="T35" fmla="*/ 2147483647 h 69"/>
              <a:gd name="T36" fmla="*/ 2147483647 w 38"/>
              <a:gd name="T37" fmla="*/ 2147483647 h 69"/>
              <a:gd name="T38" fmla="*/ 2147483647 w 38"/>
              <a:gd name="T39" fmla="*/ 2147483647 h 69"/>
              <a:gd name="T40" fmla="*/ 2147483647 w 38"/>
              <a:gd name="T41" fmla="*/ 2147483647 h 69"/>
              <a:gd name="T42" fmla="*/ 2147483647 w 38"/>
              <a:gd name="T43" fmla="*/ 2147483647 h 69"/>
              <a:gd name="T44" fmla="*/ 2147483647 w 38"/>
              <a:gd name="T45" fmla="*/ 2147483647 h 69"/>
              <a:gd name="T46" fmla="*/ 2147483647 w 38"/>
              <a:gd name="T47" fmla="*/ 2147483647 h 69"/>
              <a:gd name="T48" fmla="*/ 2147483647 w 38"/>
              <a:gd name="T49" fmla="*/ 0 h 69"/>
              <a:gd name="T50" fmla="*/ 2147483647 w 38"/>
              <a:gd name="T51" fmla="*/ 0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69"/>
              <a:gd name="T80" fmla="*/ 38 w 38"/>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69">
                <a:moveTo>
                  <a:pt x="2" y="0"/>
                </a:moveTo>
                <a:lnTo>
                  <a:pt x="2" y="2"/>
                </a:lnTo>
                <a:lnTo>
                  <a:pt x="2" y="0"/>
                </a:lnTo>
                <a:lnTo>
                  <a:pt x="0" y="12"/>
                </a:lnTo>
                <a:lnTo>
                  <a:pt x="0" y="25"/>
                </a:lnTo>
                <a:lnTo>
                  <a:pt x="2" y="37"/>
                </a:lnTo>
                <a:lnTo>
                  <a:pt x="2" y="35"/>
                </a:lnTo>
                <a:lnTo>
                  <a:pt x="2" y="46"/>
                </a:lnTo>
                <a:lnTo>
                  <a:pt x="4" y="60"/>
                </a:lnTo>
                <a:lnTo>
                  <a:pt x="4" y="58"/>
                </a:lnTo>
                <a:lnTo>
                  <a:pt x="4" y="69"/>
                </a:lnTo>
                <a:lnTo>
                  <a:pt x="38" y="69"/>
                </a:lnTo>
                <a:lnTo>
                  <a:pt x="38" y="58"/>
                </a:lnTo>
                <a:lnTo>
                  <a:pt x="38" y="56"/>
                </a:lnTo>
                <a:lnTo>
                  <a:pt x="36" y="43"/>
                </a:lnTo>
                <a:lnTo>
                  <a:pt x="36" y="44"/>
                </a:lnTo>
                <a:lnTo>
                  <a:pt x="36" y="35"/>
                </a:lnTo>
                <a:lnTo>
                  <a:pt x="36" y="33"/>
                </a:lnTo>
                <a:lnTo>
                  <a:pt x="34" y="21"/>
                </a:lnTo>
                <a:lnTo>
                  <a:pt x="34" y="23"/>
                </a:lnTo>
                <a:lnTo>
                  <a:pt x="34" y="14"/>
                </a:lnTo>
                <a:lnTo>
                  <a:pt x="34" y="16"/>
                </a:lnTo>
                <a:lnTo>
                  <a:pt x="36" y="4"/>
                </a:lnTo>
                <a:lnTo>
                  <a:pt x="36" y="2"/>
                </a:lnTo>
                <a:lnTo>
                  <a:pt x="36" y="0"/>
                </a:lnTo>
                <a:lnTo>
                  <a:pt x="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6" name="Freeform 30"/>
          <p:cNvSpPr>
            <a:spLocks/>
          </p:cNvSpPr>
          <p:nvPr/>
        </p:nvSpPr>
        <p:spPr bwMode="auto">
          <a:xfrm>
            <a:off x="5966222" y="2955131"/>
            <a:ext cx="61913" cy="91679"/>
          </a:xfrm>
          <a:custGeom>
            <a:avLst/>
            <a:gdLst>
              <a:gd name="T0" fmla="*/ 0 w 52"/>
              <a:gd name="T1" fmla="*/ 2147483647 h 77"/>
              <a:gd name="T2" fmla="*/ 2147483647 w 52"/>
              <a:gd name="T3" fmla="*/ 2147483647 h 77"/>
              <a:gd name="T4" fmla="*/ 2147483647 w 52"/>
              <a:gd name="T5" fmla="*/ 2147483647 h 77"/>
              <a:gd name="T6" fmla="*/ 2147483647 w 52"/>
              <a:gd name="T7" fmla="*/ 2147483647 h 77"/>
              <a:gd name="T8" fmla="*/ 2147483647 w 52"/>
              <a:gd name="T9" fmla="*/ 2147483647 h 77"/>
              <a:gd name="T10" fmla="*/ 2147483647 w 52"/>
              <a:gd name="T11" fmla="*/ 2147483647 h 77"/>
              <a:gd name="T12" fmla="*/ 2147483647 w 52"/>
              <a:gd name="T13" fmla="*/ 2147483647 h 77"/>
              <a:gd name="T14" fmla="*/ 2147483647 w 52"/>
              <a:gd name="T15" fmla="*/ 2147483647 h 77"/>
              <a:gd name="T16" fmla="*/ 2147483647 w 52"/>
              <a:gd name="T17" fmla="*/ 2147483647 h 77"/>
              <a:gd name="T18" fmla="*/ 2147483647 w 52"/>
              <a:gd name="T19" fmla="*/ 0 h 77"/>
              <a:gd name="T20" fmla="*/ 0 w 52"/>
              <a:gd name="T21" fmla="*/ 2147483647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77"/>
              <a:gd name="T35" fmla="*/ 52 w 52"/>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77">
                <a:moveTo>
                  <a:pt x="0" y="8"/>
                </a:moveTo>
                <a:lnTo>
                  <a:pt x="6" y="31"/>
                </a:lnTo>
                <a:lnTo>
                  <a:pt x="10" y="48"/>
                </a:lnTo>
                <a:lnTo>
                  <a:pt x="14" y="64"/>
                </a:lnTo>
                <a:lnTo>
                  <a:pt x="18" y="77"/>
                </a:lnTo>
                <a:lnTo>
                  <a:pt x="52" y="69"/>
                </a:lnTo>
                <a:lnTo>
                  <a:pt x="48" y="56"/>
                </a:lnTo>
                <a:lnTo>
                  <a:pt x="44" y="40"/>
                </a:lnTo>
                <a:lnTo>
                  <a:pt x="41" y="23"/>
                </a:lnTo>
                <a:lnTo>
                  <a:pt x="35" y="0"/>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7" name="Freeform 31"/>
          <p:cNvSpPr>
            <a:spLocks/>
          </p:cNvSpPr>
          <p:nvPr/>
        </p:nvSpPr>
        <p:spPr bwMode="auto">
          <a:xfrm>
            <a:off x="5998369" y="3081337"/>
            <a:ext cx="61913" cy="91679"/>
          </a:xfrm>
          <a:custGeom>
            <a:avLst/>
            <a:gdLst>
              <a:gd name="T0" fmla="*/ 0 w 52"/>
              <a:gd name="T1" fmla="*/ 2147483647 h 77"/>
              <a:gd name="T2" fmla="*/ 0 w 52"/>
              <a:gd name="T3" fmla="*/ 2147483647 h 77"/>
              <a:gd name="T4" fmla="*/ 2147483647 w 52"/>
              <a:gd name="T5" fmla="*/ 2147483647 h 77"/>
              <a:gd name="T6" fmla="*/ 2147483647 w 52"/>
              <a:gd name="T7" fmla="*/ 2147483647 h 77"/>
              <a:gd name="T8" fmla="*/ 2147483647 w 52"/>
              <a:gd name="T9" fmla="*/ 2147483647 h 77"/>
              <a:gd name="T10" fmla="*/ 2147483647 w 52"/>
              <a:gd name="T11" fmla="*/ 2147483647 h 77"/>
              <a:gd name="T12" fmla="*/ 2147483647 w 52"/>
              <a:gd name="T13" fmla="*/ 2147483647 h 77"/>
              <a:gd name="T14" fmla="*/ 2147483647 w 52"/>
              <a:gd name="T15" fmla="*/ 2147483647 h 77"/>
              <a:gd name="T16" fmla="*/ 2147483647 w 52"/>
              <a:gd name="T17" fmla="*/ 2147483647 h 77"/>
              <a:gd name="T18" fmla="*/ 2147483647 w 52"/>
              <a:gd name="T19" fmla="*/ 2147483647 h 77"/>
              <a:gd name="T20" fmla="*/ 2147483647 w 52"/>
              <a:gd name="T21" fmla="*/ 2147483647 h 77"/>
              <a:gd name="T22" fmla="*/ 2147483647 w 52"/>
              <a:gd name="T23" fmla="*/ 2147483647 h 77"/>
              <a:gd name="T24" fmla="*/ 2147483647 w 52"/>
              <a:gd name="T25" fmla="*/ 2147483647 h 77"/>
              <a:gd name="T26" fmla="*/ 2147483647 w 52"/>
              <a:gd name="T27" fmla="*/ 2147483647 h 77"/>
              <a:gd name="T28" fmla="*/ 2147483647 w 52"/>
              <a:gd name="T29" fmla="*/ 2147483647 h 77"/>
              <a:gd name="T30" fmla="*/ 2147483647 w 52"/>
              <a:gd name="T31" fmla="*/ 2147483647 h 77"/>
              <a:gd name="T32" fmla="*/ 2147483647 w 52"/>
              <a:gd name="T33" fmla="*/ 0 h 77"/>
              <a:gd name="T34" fmla="*/ 2147483647 w 52"/>
              <a:gd name="T35" fmla="*/ 2147483647 h 77"/>
              <a:gd name="T36" fmla="*/ 2147483647 w 52"/>
              <a:gd name="T37" fmla="*/ 2147483647 h 77"/>
              <a:gd name="T38" fmla="*/ 0 w 52"/>
              <a:gd name="T39" fmla="*/ 2147483647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77"/>
              <a:gd name="T62" fmla="*/ 52 w 52"/>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77">
                <a:moveTo>
                  <a:pt x="0" y="2"/>
                </a:moveTo>
                <a:lnTo>
                  <a:pt x="0" y="6"/>
                </a:lnTo>
                <a:lnTo>
                  <a:pt x="4" y="25"/>
                </a:lnTo>
                <a:lnTo>
                  <a:pt x="4" y="27"/>
                </a:lnTo>
                <a:lnTo>
                  <a:pt x="10" y="44"/>
                </a:lnTo>
                <a:lnTo>
                  <a:pt x="10" y="42"/>
                </a:lnTo>
                <a:lnTo>
                  <a:pt x="14" y="59"/>
                </a:lnTo>
                <a:lnTo>
                  <a:pt x="16" y="61"/>
                </a:lnTo>
                <a:lnTo>
                  <a:pt x="21" y="77"/>
                </a:lnTo>
                <a:lnTo>
                  <a:pt x="52" y="65"/>
                </a:lnTo>
                <a:lnTo>
                  <a:pt x="46" y="50"/>
                </a:lnTo>
                <a:lnTo>
                  <a:pt x="48" y="52"/>
                </a:lnTo>
                <a:lnTo>
                  <a:pt x="44" y="34"/>
                </a:lnTo>
                <a:lnTo>
                  <a:pt x="44" y="32"/>
                </a:lnTo>
                <a:lnTo>
                  <a:pt x="39" y="15"/>
                </a:lnTo>
                <a:lnTo>
                  <a:pt x="39" y="17"/>
                </a:lnTo>
                <a:lnTo>
                  <a:pt x="35" y="0"/>
                </a:lnTo>
                <a:lnTo>
                  <a:pt x="35" y="4"/>
                </a:lnTo>
                <a:lnTo>
                  <a:pt x="35" y="2"/>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8" name="Freeform 32"/>
          <p:cNvSpPr>
            <a:spLocks/>
          </p:cNvSpPr>
          <p:nvPr/>
        </p:nvSpPr>
        <p:spPr bwMode="auto">
          <a:xfrm>
            <a:off x="6035279" y="3202781"/>
            <a:ext cx="64294" cy="90488"/>
          </a:xfrm>
          <a:custGeom>
            <a:avLst/>
            <a:gdLst>
              <a:gd name="T0" fmla="*/ 0 w 54"/>
              <a:gd name="T1" fmla="*/ 2147483647 h 76"/>
              <a:gd name="T2" fmla="*/ 0 w 54"/>
              <a:gd name="T3" fmla="*/ 2147483647 h 76"/>
              <a:gd name="T4" fmla="*/ 2147483647 w 54"/>
              <a:gd name="T5" fmla="*/ 2147483647 h 76"/>
              <a:gd name="T6" fmla="*/ 2147483647 w 54"/>
              <a:gd name="T7" fmla="*/ 2147483647 h 76"/>
              <a:gd name="T8" fmla="*/ 2147483647 w 54"/>
              <a:gd name="T9" fmla="*/ 2147483647 h 76"/>
              <a:gd name="T10" fmla="*/ 2147483647 w 54"/>
              <a:gd name="T11" fmla="*/ 2147483647 h 76"/>
              <a:gd name="T12" fmla="*/ 2147483647 w 54"/>
              <a:gd name="T13" fmla="*/ 2147483647 h 76"/>
              <a:gd name="T14" fmla="*/ 2147483647 w 54"/>
              <a:gd name="T15" fmla="*/ 2147483647 h 76"/>
              <a:gd name="T16" fmla="*/ 2147483647 w 54"/>
              <a:gd name="T17" fmla="*/ 2147483647 h 76"/>
              <a:gd name="T18" fmla="*/ 2147483647 w 54"/>
              <a:gd name="T19" fmla="*/ 2147483647 h 76"/>
              <a:gd name="T20" fmla="*/ 2147483647 w 54"/>
              <a:gd name="T21" fmla="*/ 2147483647 h 76"/>
              <a:gd name="T22" fmla="*/ 2147483647 w 54"/>
              <a:gd name="T23" fmla="*/ 2147483647 h 76"/>
              <a:gd name="T24" fmla="*/ 2147483647 w 54"/>
              <a:gd name="T25" fmla="*/ 0 h 76"/>
              <a:gd name="T26" fmla="*/ 2147483647 w 54"/>
              <a:gd name="T27" fmla="*/ 2147483647 h 76"/>
              <a:gd name="T28" fmla="*/ 2147483647 w 54"/>
              <a:gd name="T29" fmla="*/ 2147483647 h 76"/>
              <a:gd name="T30" fmla="*/ 0 w 54"/>
              <a:gd name="T31" fmla="*/ 2147483647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76"/>
              <a:gd name="T50" fmla="*/ 54 w 54"/>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76">
                <a:moveTo>
                  <a:pt x="0" y="3"/>
                </a:moveTo>
                <a:lnTo>
                  <a:pt x="0" y="7"/>
                </a:lnTo>
                <a:lnTo>
                  <a:pt x="6" y="28"/>
                </a:lnTo>
                <a:lnTo>
                  <a:pt x="6" y="26"/>
                </a:lnTo>
                <a:lnTo>
                  <a:pt x="10" y="44"/>
                </a:lnTo>
                <a:lnTo>
                  <a:pt x="11" y="46"/>
                </a:lnTo>
                <a:lnTo>
                  <a:pt x="23" y="76"/>
                </a:lnTo>
                <a:lnTo>
                  <a:pt x="54" y="65"/>
                </a:lnTo>
                <a:lnTo>
                  <a:pt x="42" y="34"/>
                </a:lnTo>
                <a:lnTo>
                  <a:pt x="44" y="36"/>
                </a:lnTo>
                <a:lnTo>
                  <a:pt x="40" y="19"/>
                </a:lnTo>
                <a:lnTo>
                  <a:pt x="40" y="17"/>
                </a:lnTo>
                <a:lnTo>
                  <a:pt x="34" y="0"/>
                </a:lnTo>
                <a:lnTo>
                  <a:pt x="34" y="5"/>
                </a:lnTo>
                <a:lnTo>
                  <a:pt x="34" y="3"/>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69" name="Freeform 33"/>
          <p:cNvSpPr>
            <a:spLocks/>
          </p:cNvSpPr>
          <p:nvPr/>
        </p:nvSpPr>
        <p:spPr bwMode="auto">
          <a:xfrm>
            <a:off x="6074569" y="3318273"/>
            <a:ext cx="67866" cy="86915"/>
          </a:xfrm>
          <a:custGeom>
            <a:avLst/>
            <a:gdLst>
              <a:gd name="T0" fmla="*/ 0 w 57"/>
              <a:gd name="T1" fmla="*/ 2147483647 h 73"/>
              <a:gd name="T2" fmla="*/ 0 w 57"/>
              <a:gd name="T3" fmla="*/ 2147483647 h 73"/>
              <a:gd name="T4" fmla="*/ 2147483647 w 57"/>
              <a:gd name="T5" fmla="*/ 2147483647 h 73"/>
              <a:gd name="T6" fmla="*/ 2147483647 w 57"/>
              <a:gd name="T7" fmla="*/ 2147483647 h 73"/>
              <a:gd name="T8" fmla="*/ 2147483647 w 57"/>
              <a:gd name="T9" fmla="*/ 2147483647 h 73"/>
              <a:gd name="T10" fmla="*/ 2147483647 w 57"/>
              <a:gd name="T11" fmla="*/ 2147483647 h 73"/>
              <a:gd name="T12" fmla="*/ 2147483647 w 57"/>
              <a:gd name="T13" fmla="*/ 2147483647 h 73"/>
              <a:gd name="T14" fmla="*/ 2147483647 w 57"/>
              <a:gd name="T15" fmla="*/ 2147483647 h 73"/>
              <a:gd name="T16" fmla="*/ 2147483647 w 57"/>
              <a:gd name="T17" fmla="*/ 2147483647 h 73"/>
              <a:gd name="T18" fmla="*/ 2147483647 w 57"/>
              <a:gd name="T19" fmla="*/ 2147483647 h 73"/>
              <a:gd name="T20" fmla="*/ 2147483647 w 57"/>
              <a:gd name="T21" fmla="*/ 2147483647 h 73"/>
              <a:gd name="T22" fmla="*/ 2147483647 w 57"/>
              <a:gd name="T23" fmla="*/ 2147483647 h 73"/>
              <a:gd name="T24" fmla="*/ 2147483647 w 57"/>
              <a:gd name="T25" fmla="*/ 2147483647 h 73"/>
              <a:gd name="T26" fmla="*/ 2147483647 w 57"/>
              <a:gd name="T27" fmla="*/ 2147483647 h 73"/>
              <a:gd name="T28" fmla="*/ 2147483647 w 57"/>
              <a:gd name="T29" fmla="*/ 2147483647 h 73"/>
              <a:gd name="T30" fmla="*/ 2147483647 w 57"/>
              <a:gd name="T31" fmla="*/ 2147483647 h 73"/>
              <a:gd name="T32" fmla="*/ 2147483647 w 57"/>
              <a:gd name="T33" fmla="*/ 2147483647 h 73"/>
              <a:gd name="T34" fmla="*/ 2147483647 w 57"/>
              <a:gd name="T35" fmla="*/ 2147483647 h 73"/>
              <a:gd name="T36" fmla="*/ 2147483647 w 57"/>
              <a:gd name="T37" fmla="*/ 2147483647 h 73"/>
              <a:gd name="T38" fmla="*/ 2147483647 w 57"/>
              <a:gd name="T39" fmla="*/ 2147483647 h 73"/>
              <a:gd name="T40" fmla="*/ 2147483647 w 57"/>
              <a:gd name="T41" fmla="*/ 0 h 73"/>
              <a:gd name="T42" fmla="*/ 2147483647 w 57"/>
              <a:gd name="T43" fmla="*/ 2147483647 h 73"/>
              <a:gd name="T44" fmla="*/ 2147483647 w 57"/>
              <a:gd name="T45" fmla="*/ 2147483647 h 73"/>
              <a:gd name="T46" fmla="*/ 0 w 57"/>
              <a:gd name="T47" fmla="*/ 2147483647 h 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73"/>
              <a:gd name="T74" fmla="*/ 57 w 57"/>
              <a:gd name="T75" fmla="*/ 73 h 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73">
                <a:moveTo>
                  <a:pt x="0" y="4"/>
                </a:moveTo>
                <a:lnTo>
                  <a:pt x="0" y="10"/>
                </a:lnTo>
                <a:lnTo>
                  <a:pt x="7" y="27"/>
                </a:lnTo>
                <a:lnTo>
                  <a:pt x="7" y="29"/>
                </a:lnTo>
                <a:lnTo>
                  <a:pt x="13" y="43"/>
                </a:lnTo>
                <a:lnTo>
                  <a:pt x="11" y="39"/>
                </a:lnTo>
                <a:lnTo>
                  <a:pt x="15" y="52"/>
                </a:lnTo>
                <a:lnTo>
                  <a:pt x="17" y="56"/>
                </a:lnTo>
                <a:lnTo>
                  <a:pt x="23" y="70"/>
                </a:lnTo>
                <a:lnTo>
                  <a:pt x="21" y="68"/>
                </a:lnTo>
                <a:lnTo>
                  <a:pt x="23" y="73"/>
                </a:lnTo>
                <a:lnTo>
                  <a:pt x="57" y="62"/>
                </a:lnTo>
                <a:lnTo>
                  <a:pt x="55" y="56"/>
                </a:lnTo>
                <a:lnTo>
                  <a:pt x="53" y="54"/>
                </a:lnTo>
                <a:lnTo>
                  <a:pt x="48" y="41"/>
                </a:lnTo>
                <a:lnTo>
                  <a:pt x="49" y="45"/>
                </a:lnTo>
                <a:lnTo>
                  <a:pt x="46" y="31"/>
                </a:lnTo>
                <a:lnTo>
                  <a:pt x="44" y="27"/>
                </a:lnTo>
                <a:lnTo>
                  <a:pt x="38" y="14"/>
                </a:lnTo>
                <a:lnTo>
                  <a:pt x="38" y="16"/>
                </a:lnTo>
                <a:lnTo>
                  <a:pt x="32" y="0"/>
                </a:lnTo>
                <a:lnTo>
                  <a:pt x="34" y="6"/>
                </a:lnTo>
                <a:lnTo>
                  <a:pt x="34" y="4"/>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0" name="Freeform 34"/>
          <p:cNvSpPr>
            <a:spLocks/>
          </p:cNvSpPr>
          <p:nvPr/>
        </p:nvSpPr>
        <p:spPr bwMode="auto">
          <a:xfrm>
            <a:off x="6122194" y="3426619"/>
            <a:ext cx="82154" cy="82154"/>
          </a:xfrm>
          <a:custGeom>
            <a:avLst/>
            <a:gdLst>
              <a:gd name="T0" fmla="*/ 0 w 69"/>
              <a:gd name="T1" fmla="*/ 2147483647 h 69"/>
              <a:gd name="T2" fmla="*/ 2147483647 w 69"/>
              <a:gd name="T3" fmla="*/ 2147483647 h 69"/>
              <a:gd name="T4" fmla="*/ 2147483647 w 69"/>
              <a:gd name="T5" fmla="*/ 2147483647 h 69"/>
              <a:gd name="T6" fmla="*/ 2147483647 w 69"/>
              <a:gd name="T7" fmla="*/ 2147483647 h 69"/>
              <a:gd name="T8" fmla="*/ 2147483647 w 69"/>
              <a:gd name="T9" fmla="*/ 2147483647 h 69"/>
              <a:gd name="T10" fmla="*/ 2147483647 w 69"/>
              <a:gd name="T11" fmla="*/ 2147483647 h 69"/>
              <a:gd name="T12" fmla="*/ 2147483647 w 69"/>
              <a:gd name="T13" fmla="*/ 2147483647 h 69"/>
              <a:gd name="T14" fmla="*/ 2147483647 w 69"/>
              <a:gd name="T15" fmla="*/ 2147483647 h 69"/>
              <a:gd name="T16" fmla="*/ 2147483647 w 69"/>
              <a:gd name="T17" fmla="*/ 2147483647 h 69"/>
              <a:gd name="T18" fmla="*/ 2147483647 w 69"/>
              <a:gd name="T19" fmla="*/ 2147483647 h 69"/>
              <a:gd name="T20" fmla="*/ 2147483647 w 69"/>
              <a:gd name="T21" fmla="*/ 2147483647 h 69"/>
              <a:gd name="T22" fmla="*/ 2147483647 w 69"/>
              <a:gd name="T23" fmla="*/ 2147483647 h 69"/>
              <a:gd name="T24" fmla="*/ 2147483647 w 69"/>
              <a:gd name="T25" fmla="*/ 2147483647 h 69"/>
              <a:gd name="T26" fmla="*/ 2147483647 w 69"/>
              <a:gd name="T27" fmla="*/ 2147483647 h 69"/>
              <a:gd name="T28" fmla="*/ 2147483647 w 69"/>
              <a:gd name="T29" fmla="*/ 2147483647 h 69"/>
              <a:gd name="T30" fmla="*/ 2147483647 w 69"/>
              <a:gd name="T31" fmla="*/ 2147483647 h 69"/>
              <a:gd name="T32" fmla="*/ 2147483647 w 69"/>
              <a:gd name="T33" fmla="*/ 2147483647 h 69"/>
              <a:gd name="T34" fmla="*/ 2147483647 w 69"/>
              <a:gd name="T35" fmla="*/ 2147483647 h 69"/>
              <a:gd name="T36" fmla="*/ 2147483647 w 69"/>
              <a:gd name="T37" fmla="*/ 2147483647 h 69"/>
              <a:gd name="T38" fmla="*/ 2147483647 w 69"/>
              <a:gd name="T39" fmla="*/ 2147483647 h 69"/>
              <a:gd name="T40" fmla="*/ 2147483647 w 69"/>
              <a:gd name="T41" fmla="*/ 2147483647 h 69"/>
              <a:gd name="T42" fmla="*/ 2147483647 w 69"/>
              <a:gd name="T43" fmla="*/ 2147483647 h 69"/>
              <a:gd name="T44" fmla="*/ 2147483647 w 69"/>
              <a:gd name="T45" fmla="*/ 2147483647 h 69"/>
              <a:gd name="T46" fmla="*/ 2147483647 w 69"/>
              <a:gd name="T47" fmla="*/ 2147483647 h 69"/>
              <a:gd name="T48" fmla="*/ 2147483647 w 69"/>
              <a:gd name="T49" fmla="*/ 2147483647 h 69"/>
              <a:gd name="T50" fmla="*/ 2147483647 w 69"/>
              <a:gd name="T51" fmla="*/ 2147483647 h 69"/>
              <a:gd name="T52" fmla="*/ 2147483647 w 69"/>
              <a:gd name="T53" fmla="*/ 2147483647 h 69"/>
              <a:gd name="T54" fmla="*/ 2147483647 w 69"/>
              <a:gd name="T55" fmla="*/ 2147483647 h 69"/>
              <a:gd name="T56" fmla="*/ 2147483647 w 69"/>
              <a:gd name="T57" fmla="*/ 2147483647 h 69"/>
              <a:gd name="T58" fmla="*/ 2147483647 w 69"/>
              <a:gd name="T59" fmla="*/ 2147483647 h 69"/>
              <a:gd name="T60" fmla="*/ 2147483647 w 69"/>
              <a:gd name="T61" fmla="*/ 0 h 69"/>
              <a:gd name="T62" fmla="*/ 0 w 69"/>
              <a:gd name="T63" fmla="*/ 2147483647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9"/>
              <a:gd name="T98" fmla="*/ 69 w 69"/>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9">
                <a:moveTo>
                  <a:pt x="0" y="19"/>
                </a:moveTo>
                <a:lnTo>
                  <a:pt x="8" y="30"/>
                </a:lnTo>
                <a:lnTo>
                  <a:pt x="6" y="28"/>
                </a:lnTo>
                <a:lnTo>
                  <a:pt x="11" y="38"/>
                </a:lnTo>
                <a:lnTo>
                  <a:pt x="19" y="48"/>
                </a:lnTo>
                <a:lnTo>
                  <a:pt x="27" y="52"/>
                </a:lnTo>
                <a:lnTo>
                  <a:pt x="25" y="50"/>
                </a:lnTo>
                <a:lnTo>
                  <a:pt x="31" y="55"/>
                </a:lnTo>
                <a:lnTo>
                  <a:pt x="40" y="61"/>
                </a:lnTo>
                <a:lnTo>
                  <a:pt x="42" y="63"/>
                </a:lnTo>
                <a:lnTo>
                  <a:pt x="48" y="65"/>
                </a:lnTo>
                <a:lnTo>
                  <a:pt x="44" y="61"/>
                </a:lnTo>
                <a:lnTo>
                  <a:pt x="54" y="69"/>
                </a:lnTo>
                <a:lnTo>
                  <a:pt x="63" y="69"/>
                </a:lnTo>
                <a:lnTo>
                  <a:pt x="63" y="34"/>
                </a:lnTo>
                <a:lnTo>
                  <a:pt x="59" y="34"/>
                </a:lnTo>
                <a:lnTo>
                  <a:pt x="69" y="38"/>
                </a:lnTo>
                <a:lnTo>
                  <a:pt x="61" y="32"/>
                </a:lnTo>
                <a:lnTo>
                  <a:pt x="54" y="28"/>
                </a:lnTo>
                <a:lnTo>
                  <a:pt x="56" y="30"/>
                </a:lnTo>
                <a:lnTo>
                  <a:pt x="48" y="27"/>
                </a:lnTo>
                <a:lnTo>
                  <a:pt x="52" y="30"/>
                </a:lnTo>
                <a:lnTo>
                  <a:pt x="48" y="25"/>
                </a:lnTo>
                <a:lnTo>
                  <a:pt x="40" y="21"/>
                </a:lnTo>
                <a:lnTo>
                  <a:pt x="42" y="23"/>
                </a:lnTo>
                <a:lnTo>
                  <a:pt x="36" y="17"/>
                </a:lnTo>
                <a:lnTo>
                  <a:pt x="40" y="21"/>
                </a:lnTo>
                <a:lnTo>
                  <a:pt x="36" y="13"/>
                </a:lnTo>
                <a:lnTo>
                  <a:pt x="34" y="11"/>
                </a:lnTo>
                <a:lnTo>
                  <a:pt x="31" y="5"/>
                </a:lnTo>
                <a:lnTo>
                  <a:pt x="27" y="0"/>
                </a:lnTo>
                <a:lnTo>
                  <a:pt x="0" y="1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1" name="Freeform 35"/>
          <p:cNvSpPr>
            <a:spLocks/>
          </p:cNvSpPr>
          <p:nvPr/>
        </p:nvSpPr>
        <p:spPr bwMode="auto">
          <a:xfrm>
            <a:off x="6181726" y="3519488"/>
            <a:ext cx="89297" cy="78581"/>
          </a:xfrm>
          <a:custGeom>
            <a:avLst/>
            <a:gdLst>
              <a:gd name="T0" fmla="*/ 2147483647 w 75"/>
              <a:gd name="T1" fmla="*/ 0 h 66"/>
              <a:gd name="T2" fmla="*/ 2147483647 w 75"/>
              <a:gd name="T3" fmla="*/ 2147483647 h 66"/>
              <a:gd name="T4" fmla="*/ 2147483647 w 75"/>
              <a:gd name="T5" fmla="*/ 2147483647 h 66"/>
              <a:gd name="T6" fmla="*/ 2147483647 w 75"/>
              <a:gd name="T7" fmla="*/ 2147483647 h 66"/>
              <a:gd name="T8" fmla="*/ 2147483647 w 75"/>
              <a:gd name="T9" fmla="*/ 2147483647 h 66"/>
              <a:gd name="T10" fmla="*/ 2147483647 w 75"/>
              <a:gd name="T11" fmla="*/ 2147483647 h 66"/>
              <a:gd name="T12" fmla="*/ 2147483647 w 75"/>
              <a:gd name="T13" fmla="*/ 2147483647 h 66"/>
              <a:gd name="T14" fmla="*/ 2147483647 w 75"/>
              <a:gd name="T15" fmla="*/ 2147483647 h 66"/>
              <a:gd name="T16" fmla="*/ 2147483647 w 75"/>
              <a:gd name="T17" fmla="*/ 2147483647 h 66"/>
              <a:gd name="T18" fmla="*/ 2147483647 w 75"/>
              <a:gd name="T19" fmla="*/ 2147483647 h 66"/>
              <a:gd name="T20" fmla="*/ 0 w 75"/>
              <a:gd name="T21" fmla="*/ 2147483647 h 66"/>
              <a:gd name="T22" fmla="*/ 2147483647 w 75"/>
              <a:gd name="T23" fmla="*/ 2147483647 h 66"/>
              <a:gd name="T24" fmla="*/ 2147483647 w 75"/>
              <a:gd name="T25" fmla="*/ 2147483647 h 66"/>
              <a:gd name="T26" fmla="*/ 2147483647 w 75"/>
              <a:gd name="T27" fmla="*/ 2147483647 h 66"/>
              <a:gd name="T28" fmla="*/ 2147483647 w 75"/>
              <a:gd name="T29" fmla="*/ 2147483647 h 66"/>
              <a:gd name="T30" fmla="*/ 2147483647 w 75"/>
              <a:gd name="T31" fmla="*/ 2147483647 h 66"/>
              <a:gd name="T32" fmla="*/ 2147483647 w 75"/>
              <a:gd name="T33" fmla="*/ 2147483647 h 66"/>
              <a:gd name="T34" fmla="*/ 2147483647 w 75"/>
              <a:gd name="T35" fmla="*/ 2147483647 h 66"/>
              <a:gd name="T36" fmla="*/ 2147483647 w 75"/>
              <a:gd name="T37" fmla="*/ 2147483647 h 66"/>
              <a:gd name="T38" fmla="*/ 2147483647 w 75"/>
              <a:gd name="T39" fmla="*/ 2147483647 h 66"/>
              <a:gd name="T40" fmla="*/ 2147483647 w 75"/>
              <a:gd name="T41" fmla="*/ 2147483647 h 66"/>
              <a:gd name="T42" fmla="*/ 2147483647 w 75"/>
              <a:gd name="T43" fmla="*/ 2147483647 h 66"/>
              <a:gd name="T44" fmla="*/ 2147483647 w 75"/>
              <a:gd name="T45" fmla="*/ 2147483647 h 66"/>
              <a:gd name="T46" fmla="*/ 2147483647 w 75"/>
              <a:gd name="T47" fmla="*/ 0 h 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
              <a:gd name="T73" fmla="*/ 0 h 66"/>
              <a:gd name="T74" fmla="*/ 75 w 75"/>
              <a:gd name="T75" fmla="*/ 66 h 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 h="66">
                <a:moveTo>
                  <a:pt x="55" y="0"/>
                </a:moveTo>
                <a:lnTo>
                  <a:pt x="50" y="4"/>
                </a:lnTo>
                <a:lnTo>
                  <a:pt x="48" y="4"/>
                </a:lnTo>
                <a:lnTo>
                  <a:pt x="38" y="12"/>
                </a:lnTo>
                <a:lnTo>
                  <a:pt x="40" y="12"/>
                </a:lnTo>
                <a:lnTo>
                  <a:pt x="29" y="20"/>
                </a:lnTo>
                <a:lnTo>
                  <a:pt x="31" y="18"/>
                </a:lnTo>
                <a:lnTo>
                  <a:pt x="17" y="23"/>
                </a:lnTo>
                <a:lnTo>
                  <a:pt x="4" y="35"/>
                </a:lnTo>
                <a:lnTo>
                  <a:pt x="6" y="35"/>
                </a:lnTo>
                <a:lnTo>
                  <a:pt x="0" y="39"/>
                </a:lnTo>
                <a:lnTo>
                  <a:pt x="19" y="66"/>
                </a:lnTo>
                <a:lnTo>
                  <a:pt x="25" y="62"/>
                </a:lnTo>
                <a:lnTo>
                  <a:pt x="27" y="62"/>
                </a:lnTo>
                <a:lnTo>
                  <a:pt x="38" y="52"/>
                </a:lnTo>
                <a:lnTo>
                  <a:pt x="34" y="54"/>
                </a:lnTo>
                <a:lnTo>
                  <a:pt x="46" y="48"/>
                </a:lnTo>
                <a:lnTo>
                  <a:pt x="48" y="47"/>
                </a:lnTo>
                <a:lnTo>
                  <a:pt x="59" y="39"/>
                </a:lnTo>
                <a:lnTo>
                  <a:pt x="61" y="39"/>
                </a:lnTo>
                <a:lnTo>
                  <a:pt x="71" y="31"/>
                </a:lnTo>
                <a:lnTo>
                  <a:pt x="69" y="31"/>
                </a:lnTo>
                <a:lnTo>
                  <a:pt x="75" y="27"/>
                </a:lnTo>
                <a:lnTo>
                  <a:pt x="5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2" name="Freeform 36"/>
          <p:cNvSpPr>
            <a:spLocks/>
          </p:cNvSpPr>
          <p:nvPr/>
        </p:nvSpPr>
        <p:spPr bwMode="auto">
          <a:xfrm>
            <a:off x="6074569" y="3586163"/>
            <a:ext cx="92869" cy="73819"/>
          </a:xfrm>
          <a:custGeom>
            <a:avLst/>
            <a:gdLst>
              <a:gd name="T0" fmla="*/ 2147483647 w 78"/>
              <a:gd name="T1" fmla="*/ 0 h 62"/>
              <a:gd name="T2" fmla="*/ 2147483647 w 78"/>
              <a:gd name="T3" fmla="*/ 2147483647 h 62"/>
              <a:gd name="T4" fmla="*/ 2147483647 w 78"/>
              <a:gd name="T5" fmla="*/ 2147483647 h 62"/>
              <a:gd name="T6" fmla="*/ 2147483647 w 78"/>
              <a:gd name="T7" fmla="*/ 2147483647 h 62"/>
              <a:gd name="T8" fmla="*/ 2147483647 w 78"/>
              <a:gd name="T9" fmla="*/ 2147483647 h 62"/>
              <a:gd name="T10" fmla="*/ 2147483647 w 78"/>
              <a:gd name="T11" fmla="*/ 2147483647 h 62"/>
              <a:gd name="T12" fmla="*/ 2147483647 w 78"/>
              <a:gd name="T13" fmla="*/ 2147483647 h 62"/>
              <a:gd name="T14" fmla="*/ 2147483647 w 78"/>
              <a:gd name="T15" fmla="*/ 2147483647 h 62"/>
              <a:gd name="T16" fmla="*/ 2147483647 w 78"/>
              <a:gd name="T17" fmla="*/ 2147483647 h 62"/>
              <a:gd name="T18" fmla="*/ 0 w 78"/>
              <a:gd name="T19" fmla="*/ 2147483647 h 62"/>
              <a:gd name="T20" fmla="*/ 2147483647 w 78"/>
              <a:gd name="T21" fmla="*/ 2147483647 h 62"/>
              <a:gd name="T22" fmla="*/ 2147483647 w 78"/>
              <a:gd name="T23" fmla="*/ 2147483647 h 62"/>
              <a:gd name="T24" fmla="*/ 2147483647 w 78"/>
              <a:gd name="T25" fmla="*/ 2147483647 h 62"/>
              <a:gd name="T26" fmla="*/ 2147483647 w 78"/>
              <a:gd name="T27" fmla="*/ 2147483647 h 62"/>
              <a:gd name="T28" fmla="*/ 2147483647 w 78"/>
              <a:gd name="T29" fmla="*/ 2147483647 h 62"/>
              <a:gd name="T30" fmla="*/ 2147483647 w 78"/>
              <a:gd name="T31" fmla="*/ 2147483647 h 62"/>
              <a:gd name="T32" fmla="*/ 2147483647 w 78"/>
              <a:gd name="T33" fmla="*/ 2147483647 h 62"/>
              <a:gd name="T34" fmla="*/ 2147483647 w 78"/>
              <a:gd name="T35" fmla="*/ 2147483647 h 62"/>
              <a:gd name="T36" fmla="*/ 2147483647 w 78"/>
              <a:gd name="T37" fmla="*/ 2147483647 h 62"/>
              <a:gd name="T38" fmla="*/ 2147483647 w 78"/>
              <a:gd name="T39" fmla="*/ 2147483647 h 62"/>
              <a:gd name="T40" fmla="*/ 2147483647 w 78"/>
              <a:gd name="T41" fmla="*/ 0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62"/>
              <a:gd name="T65" fmla="*/ 78 w 78"/>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62">
                <a:moveTo>
                  <a:pt x="59" y="0"/>
                </a:moveTo>
                <a:lnTo>
                  <a:pt x="53" y="4"/>
                </a:lnTo>
                <a:lnTo>
                  <a:pt x="55" y="2"/>
                </a:lnTo>
                <a:lnTo>
                  <a:pt x="40" y="10"/>
                </a:lnTo>
                <a:lnTo>
                  <a:pt x="38" y="10"/>
                </a:lnTo>
                <a:lnTo>
                  <a:pt x="23" y="19"/>
                </a:lnTo>
                <a:lnTo>
                  <a:pt x="25" y="19"/>
                </a:lnTo>
                <a:lnTo>
                  <a:pt x="7" y="29"/>
                </a:lnTo>
                <a:lnTo>
                  <a:pt x="5" y="31"/>
                </a:lnTo>
                <a:lnTo>
                  <a:pt x="0" y="35"/>
                </a:lnTo>
                <a:lnTo>
                  <a:pt x="19" y="62"/>
                </a:lnTo>
                <a:lnTo>
                  <a:pt x="25" y="58"/>
                </a:lnTo>
                <a:lnTo>
                  <a:pt x="23" y="60"/>
                </a:lnTo>
                <a:lnTo>
                  <a:pt x="40" y="50"/>
                </a:lnTo>
                <a:lnTo>
                  <a:pt x="42" y="50"/>
                </a:lnTo>
                <a:lnTo>
                  <a:pt x="57" y="40"/>
                </a:lnTo>
                <a:lnTo>
                  <a:pt x="55" y="40"/>
                </a:lnTo>
                <a:lnTo>
                  <a:pt x="71" y="33"/>
                </a:lnTo>
                <a:lnTo>
                  <a:pt x="73" y="31"/>
                </a:lnTo>
                <a:lnTo>
                  <a:pt x="78" y="27"/>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3" name="Freeform 37"/>
          <p:cNvSpPr>
            <a:spLocks/>
          </p:cNvSpPr>
          <p:nvPr/>
        </p:nvSpPr>
        <p:spPr bwMode="auto">
          <a:xfrm>
            <a:off x="5963841" y="3648075"/>
            <a:ext cx="89297" cy="77391"/>
          </a:xfrm>
          <a:custGeom>
            <a:avLst/>
            <a:gdLst>
              <a:gd name="T0" fmla="*/ 2147483647 w 75"/>
              <a:gd name="T1" fmla="*/ 0 h 65"/>
              <a:gd name="T2" fmla="*/ 2147483647 w 75"/>
              <a:gd name="T3" fmla="*/ 2147483647 h 65"/>
              <a:gd name="T4" fmla="*/ 2147483647 w 75"/>
              <a:gd name="T5" fmla="*/ 2147483647 h 65"/>
              <a:gd name="T6" fmla="*/ 2147483647 w 75"/>
              <a:gd name="T7" fmla="*/ 2147483647 h 65"/>
              <a:gd name="T8" fmla="*/ 2147483647 w 75"/>
              <a:gd name="T9" fmla="*/ 2147483647 h 65"/>
              <a:gd name="T10" fmla="*/ 2147483647 w 75"/>
              <a:gd name="T11" fmla="*/ 2147483647 h 65"/>
              <a:gd name="T12" fmla="*/ 2147483647 w 75"/>
              <a:gd name="T13" fmla="*/ 2147483647 h 65"/>
              <a:gd name="T14" fmla="*/ 2147483647 w 75"/>
              <a:gd name="T15" fmla="*/ 2147483647 h 65"/>
              <a:gd name="T16" fmla="*/ 0 w 75"/>
              <a:gd name="T17" fmla="*/ 2147483647 h 65"/>
              <a:gd name="T18" fmla="*/ 2147483647 w 75"/>
              <a:gd name="T19" fmla="*/ 2147483647 h 65"/>
              <a:gd name="T20" fmla="*/ 2147483647 w 75"/>
              <a:gd name="T21" fmla="*/ 2147483647 h 65"/>
              <a:gd name="T22" fmla="*/ 2147483647 w 75"/>
              <a:gd name="T23" fmla="*/ 2147483647 h 65"/>
              <a:gd name="T24" fmla="*/ 2147483647 w 75"/>
              <a:gd name="T25" fmla="*/ 2147483647 h 65"/>
              <a:gd name="T26" fmla="*/ 2147483647 w 75"/>
              <a:gd name="T27" fmla="*/ 2147483647 h 65"/>
              <a:gd name="T28" fmla="*/ 2147483647 w 75"/>
              <a:gd name="T29" fmla="*/ 2147483647 h 65"/>
              <a:gd name="T30" fmla="*/ 2147483647 w 75"/>
              <a:gd name="T31" fmla="*/ 2147483647 h 65"/>
              <a:gd name="T32" fmla="*/ 2147483647 w 75"/>
              <a:gd name="T33" fmla="*/ 2147483647 h 65"/>
              <a:gd name="T34" fmla="*/ 2147483647 w 75"/>
              <a:gd name="T35" fmla="*/ 2147483647 h 65"/>
              <a:gd name="T36" fmla="*/ 2147483647 w 75"/>
              <a:gd name="T37" fmla="*/ 2147483647 h 65"/>
              <a:gd name="T38" fmla="*/ 2147483647 w 75"/>
              <a:gd name="T39" fmla="*/ 0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65"/>
              <a:gd name="T62" fmla="*/ 75 w 75"/>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65">
                <a:moveTo>
                  <a:pt x="64" y="0"/>
                </a:moveTo>
                <a:lnTo>
                  <a:pt x="52" y="4"/>
                </a:lnTo>
                <a:lnTo>
                  <a:pt x="35" y="13"/>
                </a:lnTo>
                <a:lnTo>
                  <a:pt x="37" y="13"/>
                </a:lnTo>
                <a:lnTo>
                  <a:pt x="20" y="23"/>
                </a:lnTo>
                <a:lnTo>
                  <a:pt x="18" y="23"/>
                </a:lnTo>
                <a:lnTo>
                  <a:pt x="2" y="33"/>
                </a:lnTo>
                <a:lnTo>
                  <a:pt x="4" y="33"/>
                </a:lnTo>
                <a:lnTo>
                  <a:pt x="0" y="35"/>
                </a:lnTo>
                <a:lnTo>
                  <a:pt x="16" y="65"/>
                </a:lnTo>
                <a:lnTo>
                  <a:pt x="20" y="63"/>
                </a:lnTo>
                <a:lnTo>
                  <a:pt x="22" y="63"/>
                </a:lnTo>
                <a:lnTo>
                  <a:pt x="37" y="54"/>
                </a:lnTo>
                <a:lnTo>
                  <a:pt x="35" y="54"/>
                </a:lnTo>
                <a:lnTo>
                  <a:pt x="52" y="44"/>
                </a:lnTo>
                <a:lnTo>
                  <a:pt x="54" y="44"/>
                </a:lnTo>
                <a:lnTo>
                  <a:pt x="70" y="35"/>
                </a:lnTo>
                <a:lnTo>
                  <a:pt x="66" y="35"/>
                </a:lnTo>
                <a:lnTo>
                  <a:pt x="75" y="31"/>
                </a:lnTo>
                <a:lnTo>
                  <a:pt x="6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4" name="Freeform 38"/>
          <p:cNvSpPr>
            <a:spLocks/>
          </p:cNvSpPr>
          <p:nvPr/>
        </p:nvSpPr>
        <p:spPr bwMode="auto">
          <a:xfrm>
            <a:off x="5856685" y="3714750"/>
            <a:ext cx="91678" cy="77391"/>
          </a:xfrm>
          <a:custGeom>
            <a:avLst/>
            <a:gdLst>
              <a:gd name="T0" fmla="*/ 2147483647 w 77"/>
              <a:gd name="T1" fmla="*/ 0 h 65"/>
              <a:gd name="T2" fmla="*/ 2147483647 w 77"/>
              <a:gd name="T3" fmla="*/ 2147483647 h 65"/>
              <a:gd name="T4" fmla="*/ 2147483647 w 77"/>
              <a:gd name="T5" fmla="*/ 2147483647 h 65"/>
              <a:gd name="T6" fmla="*/ 2147483647 w 77"/>
              <a:gd name="T7" fmla="*/ 2147483647 h 65"/>
              <a:gd name="T8" fmla="*/ 2147483647 w 77"/>
              <a:gd name="T9" fmla="*/ 2147483647 h 65"/>
              <a:gd name="T10" fmla="*/ 2147483647 w 77"/>
              <a:gd name="T11" fmla="*/ 2147483647 h 65"/>
              <a:gd name="T12" fmla="*/ 2147483647 w 77"/>
              <a:gd name="T13" fmla="*/ 2147483647 h 65"/>
              <a:gd name="T14" fmla="*/ 2147483647 w 77"/>
              <a:gd name="T15" fmla="*/ 2147483647 h 65"/>
              <a:gd name="T16" fmla="*/ 0 w 77"/>
              <a:gd name="T17" fmla="*/ 2147483647 h 65"/>
              <a:gd name="T18" fmla="*/ 2147483647 w 77"/>
              <a:gd name="T19" fmla="*/ 2147483647 h 65"/>
              <a:gd name="T20" fmla="*/ 2147483647 w 77"/>
              <a:gd name="T21" fmla="*/ 2147483647 h 65"/>
              <a:gd name="T22" fmla="*/ 2147483647 w 77"/>
              <a:gd name="T23" fmla="*/ 2147483647 h 65"/>
              <a:gd name="T24" fmla="*/ 2147483647 w 77"/>
              <a:gd name="T25" fmla="*/ 2147483647 h 65"/>
              <a:gd name="T26" fmla="*/ 2147483647 w 77"/>
              <a:gd name="T27" fmla="*/ 2147483647 h 65"/>
              <a:gd name="T28" fmla="*/ 2147483647 w 77"/>
              <a:gd name="T29" fmla="*/ 2147483647 h 65"/>
              <a:gd name="T30" fmla="*/ 2147483647 w 77"/>
              <a:gd name="T31" fmla="*/ 2147483647 h 65"/>
              <a:gd name="T32" fmla="*/ 2147483647 w 77"/>
              <a:gd name="T33" fmla="*/ 2147483647 h 65"/>
              <a:gd name="T34" fmla="*/ 2147483647 w 77"/>
              <a:gd name="T35" fmla="*/ 2147483647 h 65"/>
              <a:gd name="T36" fmla="*/ 2147483647 w 77"/>
              <a:gd name="T37" fmla="*/ 0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65"/>
              <a:gd name="T59" fmla="*/ 77 w 7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65">
                <a:moveTo>
                  <a:pt x="58" y="0"/>
                </a:moveTo>
                <a:lnTo>
                  <a:pt x="46" y="7"/>
                </a:lnTo>
                <a:lnTo>
                  <a:pt x="33" y="17"/>
                </a:lnTo>
                <a:lnTo>
                  <a:pt x="33" y="15"/>
                </a:lnTo>
                <a:lnTo>
                  <a:pt x="17" y="25"/>
                </a:lnTo>
                <a:lnTo>
                  <a:pt x="16" y="27"/>
                </a:lnTo>
                <a:lnTo>
                  <a:pt x="4" y="36"/>
                </a:lnTo>
                <a:lnTo>
                  <a:pt x="4" y="38"/>
                </a:lnTo>
                <a:lnTo>
                  <a:pt x="0" y="42"/>
                </a:lnTo>
                <a:lnTo>
                  <a:pt x="23" y="65"/>
                </a:lnTo>
                <a:lnTo>
                  <a:pt x="27" y="61"/>
                </a:lnTo>
                <a:lnTo>
                  <a:pt x="27" y="63"/>
                </a:lnTo>
                <a:lnTo>
                  <a:pt x="39" y="53"/>
                </a:lnTo>
                <a:lnTo>
                  <a:pt x="37" y="55"/>
                </a:lnTo>
                <a:lnTo>
                  <a:pt x="52" y="46"/>
                </a:lnTo>
                <a:lnTo>
                  <a:pt x="52" y="44"/>
                </a:lnTo>
                <a:lnTo>
                  <a:pt x="65" y="34"/>
                </a:lnTo>
                <a:lnTo>
                  <a:pt x="77" y="27"/>
                </a:lnTo>
                <a:lnTo>
                  <a:pt x="5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5" name="Freeform 39"/>
          <p:cNvSpPr>
            <a:spLocks/>
          </p:cNvSpPr>
          <p:nvPr/>
        </p:nvSpPr>
        <p:spPr bwMode="auto">
          <a:xfrm>
            <a:off x="5765006" y="3784997"/>
            <a:ext cx="82154" cy="94059"/>
          </a:xfrm>
          <a:custGeom>
            <a:avLst/>
            <a:gdLst>
              <a:gd name="T0" fmla="*/ 2147483647 w 69"/>
              <a:gd name="T1" fmla="*/ 0 h 79"/>
              <a:gd name="T2" fmla="*/ 2147483647 w 69"/>
              <a:gd name="T3" fmla="*/ 2147483647 h 79"/>
              <a:gd name="T4" fmla="*/ 2147483647 w 69"/>
              <a:gd name="T5" fmla="*/ 2147483647 h 79"/>
              <a:gd name="T6" fmla="*/ 2147483647 w 69"/>
              <a:gd name="T7" fmla="*/ 2147483647 h 79"/>
              <a:gd name="T8" fmla="*/ 2147483647 w 69"/>
              <a:gd name="T9" fmla="*/ 2147483647 h 79"/>
              <a:gd name="T10" fmla="*/ 2147483647 w 69"/>
              <a:gd name="T11" fmla="*/ 2147483647 h 79"/>
              <a:gd name="T12" fmla="*/ 2147483647 w 69"/>
              <a:gd name="T13" fmla="*/ 2147483647 h 79"/>
              <a:gd name="T14" fmla="*/ 2147483647 w 69"/>
              <a:gd name="T15" fmla="*/ 2147483647 h 79"/>
              <a:gd name="T16" fmla="*/ 0 w 69"/>
              <a:gd name="T17" fmla="*/ 2147483647 h 79"/>
              <a:gd name="T18" fmla="*/ 2147483647 w 69"/>
              <a:gd name="T19" fmla="*/ 2147483647 h 79"/>
              <a:gd name="T20" fmla="*/ 2147483647 w 69"/>
              <a:gd name="T21" fmla="*/ 2147483647 h 79"/>
              <a:gd name="T22" fmla="*/ 2147483647 w 69"/>
              <a:gd name="T23" fmla="*/ 2147483647 h 79"/>
              <a:gd name="T24" fmla="*/ 2147483647 w 69"/>
              <a:gd name="T25" fmla="*/ 2147483647 h 79"/>
              <a:gd name="T26" fmla="*/ 2147483647 w 69"/>
              <a:gd name="T27" fmla="*/ 2147483647 h 79"/>
              <a:gd name="T28" fmla="*/ 2147483647 w 69"/>
              <a:gd name="T29" fmla="*/ 2147483647 h 79"/>
              <a:gd name="T30" fmla="*/ 2147483647 w 69"/>
              <a:gd name="T31" fmla="*/ 2147483647 h 79"/>
              <a:gd name="T32" fmla="*/ 2147483647 w 69"/>
              <a:gd name="T33" fmla="*/ 2147483647 h 79"/>
              <a:gd name="T34" fmla="*/ 2147483647 w 69"/>
              <a:gd name="T35" fmla="*/ 2147483647 h 79"/>
              <a:gd name="T36" fmla="*/ 2147483647 w 69"/>
              <a:gd name="T37" fmla="*/ 2147483647 h 79"/>
              <a:gd name="T38" fmla="*/ 2147483647 w 69"/>
              <a:gd name="T39" fmla="*/ 2147483647 h 79"/>
              <a:gd name="T40" fmla="*/ 2147483647 w 69"/>
              <a:gd name="T41" fmla="*/ 2147483647 h 79"/>
              <a:gd name="T42" fmla="*/ 2147483647 w 69"/>
              <a:gd name="T43" fmla="*/ 2147483647 h 79"/>
              <a:gd name="T44" fmla="*/ 2147483647 w 69"/>
              <a:gd name="T45" fmla="*/ 2147483647 h 79"/>
              <a:gd name="T46" fmla="*/ 2147483647 w 69"/>
              <a:gd name="T47" fmla="*/ 2147483647 h 79"/>
              <a:gd name="T48" fmla="*/ 2147483647 w 69"/>
              <a:gd name="T49" fmla="*/ 0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79"/>
              <a:gd name="T77" fmla="*/ 69 w 69"/>
              <a:gd name="T78" fmla="*/ 79 h 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79">
                <a:moveTo>
                  <a:pt x="54" y="0"/>
                </a:moveTo>
                <a:lnTo>
                  <a:pt x="48" y="4"/>
                </a:lnTo>
                <a:lnTo>
                  <a:pt x="37" y="16"/>
                </a:lnTo>
                <a:lnTo>
                  <a:pt x="37" y="14"/>
                </a:lnTo>
                <a:lnTo>
                  <a:pt x="25" y="23"/>
                </a:lnTo>
                <a:lnTo>
                  <a:pt x="18" y="35"/>
                </a:lnTo>
                <a:lnTo>
                  <a:pt x="21" y="33"/>
                </a:lnTo>
                <a:lnTo>
                  <a:pt x="6" y="48"/>
                </a:lnTo>
                <a:lnTo>
                  <a:pt x="0" y="58"/>
                </a:lnTo>
                <a:lnTo>
                  <a:pt x="4" y="54"/>
                </a:lnTo>
                <a:lnTo>
                  <a:pt x="2" y="56"/>
                </a:lnTo>
                <a:lnTo>
                  <a:pt x="25" y="79"/>
                </a:lnTo>
                <a:lnTo>
                  <a:pt x="29" y="75"/>
                </a:lnTo>
                <a:lnTo>
                  <a:pt x="35" y="65"/>
                </a:lnTo>
                <a:lnTo>
                  <a:pt x="31" y="69"/>
                </a:lnTo>
                <a:lnTo>
                  <a:pt x="45" y="56"/>
                </a:lnTo>
                <a:lnTo>
                  <a:pt x="48" y="54"/>
                </a:lnTo>
                <a:lnTo>
                  <a:pt x="54" y="44"/>
                </a:lnTo>
                <a:lnTo>
                  <a:pt x="50" y="48"/>
                </a:lnTo>
                <a:lnTo>
                  <a:pt x="60" y="40"/>
                </a:lnTo>
                <a:lnTo>
                  <a:pt x="60" y="39"/>
                </a:lnTo>
                <a:lnTo>
                  <a:pt x="69" y="29"/>
                </a:lnTo>
                <a:lnTo>
                  <a:pt x="66" y="33"/>
                </a:lnTo>
                <a:lnTo>
                  <a:pt x="69" y="31"/>
                </a:lnTo>
                <a:lnTo>
                  <a:pt x="5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6" name="Freeform 40"/>
          <p:cNvSpPr>
            <a:spLocks/>
          </p:cNvSpPr>
          <p:nvPr/>
        </p:nvSpPr>
        <p:spPr bwMode="auto">
          <a:xfrm>
            <a:off x="5737622" y="3894535"/>
            <a:ext cx="46434" cy="101203"/>
          </a:xfrm>
          <a:custGeom>
            <a:avLst/>
            <a:gdLst>
              <a:gd name="T0" fmla="*/ 2147483647 w 39"/>
              <a:gd name="T1" fmla="*/ 0 h 85"/>
              <a:gd name="T2" fmla="*/ 2147483647 w 39"/>
              <a:gd name="T3" fmla="*/ 2147483647 h 85"/>
              <a:gd name="T4" fmla="*/ 2147483647 w 39"/>
              <a:gd name="T5" fmla="*/ 2147483647 h 85"/>
              <a:gd name="T6" fmla="*/ 2147483647 w 39"/>
              <a:gd name="T7" fmla="*/ 2147483647 h 85"/>
              <a:gd name="T8" fmla="*/ 2147483647 w 39"/>
              <a:gd name="T9" fmla="*/ 2147483647 h 85"/>
              <a:gd name="T10" fmla="*/ 2147483647 w 39"/>
              <a:gd name="T11" fmla="*/ 2147483647 h 85"/>
              <a:gd name="T12" fmla="*/ 0 w 39"/>
              <a:gd name="T13" fmla="*/ 2147483647 h 85"/>
              <a:gd name="T14" fmla="*/ 0 w 39"/>
              <a:gd name="T15" fmla="*/ 2147483647 h 85"/>
              <a:gd name="T16" fmla="*/ 2147483647 w 39"/>
              <a:gd name="T17" fmla="*/ 2147483647 h 85"/>
              <a:gd name="T18" fmla="*/ 2147483647 w 39"/>
              <a:gd name="T19" fmla="*/ 2147483647 h 85"/>
              <a:gd name="T20" fmla="*/ 2147483647 w 39"/>
              <a:gd name="T21" fmla="*/ 2147483647 h 85"/>
              <a:gd name="T22" fmla="*/ 2147483647 w 39"/>
              <a:gd name="T23" fmla="*/ 2147483647 h 85"/>
              <a:gd name="T24" fmla="*/ 2147483647 w 39"/>
              <a:gd name="T25" fmla="*/ 2147483647 h 85"/>
              <a:gd name="T26" fmla="*/ 2147483647 w 39"/>
              <a:gd name="T27" fmla="*/ 2147483647 h 85"/>
              <a:gd name="T28" fmla="*/ 2147483647 w 39"/>
              <a:gd name="T29" fmla="*/ 2147483647 h 85"/>
              <a:gd name="T30" fmla="*/ 2147483647 w 39"/>
              <a:gd name="T31" fmla="*/ 2147483647 h 85"/>
              <a:gd name="T32" fmla="*/ 2147483647 w 39"/>
              <a:gd name="T33" fmla="*/ 2147483647 h 85"/>
              <a:gd name="T34" fmla="*/ 2147483647 w 39"/>
              <a:gd name="T35" fmla="*/ 2147483647 h 85"/>
              <a:gd name="T36" fmla="*/ 2147483647 w 39"/>
              <a:gd name="T37" fmla="*/ 2147483647 h 85"/>
              <a:gd name="T38" fmla="*/ 2147483647 w 39"/>
              <a:gd name="T39" fmla="*/ 2147483647 h 85"/>
              <a:gd name="T40" fmla="*/ 2147483647 w 39"/>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85"/>
              <a:gd name="T65" fmla="*/ 39 w 39"/>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85">
                <a:moveTo>
                  <a:pt x="8" y="0"/>
                </a:moveTo>
                <a:lnTo>
                  <a:pt x="6" y="4"/>
                </a:lnTo>
                <a:lnTo>
                  <a:pt x="4" y="6"/>
                </a:lnTo>
                <a:lnTo>
                  <a:pt x="2" y="16"/>
                </a:lnTo>
                <a:lnTo>
                  <a:pt x="2" y="25"/>
                </a:lnTo>
                <a:lnTo>
                  <a:pt x="2" y="21"/>
                </a:lnTo>
                <a:lnTo>
                  <a:pt x="0" y="31"/>
                </a:lnTo>
                <a:lnTo>
                  <a:pt x="0" y="77"/>
                </a:lnTo>
                <a:lnTo>
                  <a:pt x="4" y="85"/>
                </a:lnTo>
                <a:lnTo>
                  <a:pt x="35" y="69"/>
                </a:lnTo>
                <a:lnTo>
                  <a:pt x="33" y="66"/>
                </a:lnTo>
                <a:lnTo>
                  <a:pt x="35" y="73"/>
                </a:lnTo>
                <a:lnTo>
                  <a:pt x="35" y="33"/>
                </a:lnTo>
                <a:lnTo>
                  <a:pt x="35" y="37"/>
                </a:lnTo>
                <a:lnTo>
                  <a:pt x="37" y="27"/>
                </a:lnTo>
                <a:lnTo>
                  <a:pt x="37" y="18"/>
                </a:lnTo>
                <a:lnTo>
                  <a:pt x="37" y="23"/>
                </a:lnTo>
                <a:lnTo>
                  <a:pt x="39" y="18"/>
                </a:lnTo>
                <a:lnTo>
                  <a:pt x="37" y="20"/>
                </a:lnTo>
                <a:lnTo>
                  <a:pt x="39" y="16"/>
                </a:lnTo>
                <a:lnTo>
                  <a:pt x="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7" name="Freeform 41"/>
          <p:cNvSpPr>
            <a:spLocks/>
          </p:cNvSpPr>
          <p:nvPr/>
        </p:nvSpPr>
        <p:spPr bwMode="auto">
          <a:xfrm>
            <a:off x="5744766" y="4020742"/>
            <a:ext cx="45244" cy="97631"/>
          </a:xfrm>
          <a:custGeom>
            <a:avLst/>
            <a:gdLst>
              <a:gd name="T0" fmla="*/ 0 w 38"/>
              <a:gd name="T1" fmla="*/ 2147483647 h 82"/>
              <a:gd name="T2" fmla="*/ 2147483647 w 38"/>
              <a:gd name="T3" fmla="*/ 2147483647 h 82"/>
              <a:gd name="T4" fmla="*/ 2147483647 w 38"/>
              <a:gd name="T5" fmla="*/ 2147483647 h 82"/>
              <a:gd name="T6" fmla="*/ 2147483647 w 38"/>
              <a:gd name="T7" fmla="*/ 2147483647 h 82"/>
              <a:gd name="T8" fmla="*/ 2147483647 w 38"/>
              <a:gd name="T9" fmla="*/ 2147483647 h 82"/>
              <a:gd name="T10" fmla="*/ 2147483647 w 38"/>
              <a:gd name="T11" fmla="*/ 2147483647 h 82"/>
              <a:gd name="T12" fmla="*/ 2147483647 w 38"/>
              <a:gd name="T13" fmla="*/ 2147483647 h 82"/>
              <a:gd name="T14" fmla="*/ 2147483647 w 38"/>
              <a:gd name="T15" fmla="*/ 2147483647 h 82"/>
              <a:gd name="T16" fmla="*/ 2147483647 w 38"/>
              <a:gd name="T17" fmla="*/ 2147483647 h 82"/>
              <a:gd name="T18" fmla="*/ 2147483647 w 38"/>
              <a:gd name="T19" fmla="*/ 2147483647 h 82"/>
              <a:gd name="T20" fmla="*/ 0 w 38"/>
              <a:gd name="T21" fmla="*/ 2147483647 h 82"/>
              <a:gd name="T22" fmla="*/ 2147483647 w 38"/>
              <a:gd name="T23" fmla="*/ 2147483647 h 82"/>
              <a:gd name="T24" fmla="*/ 0 w 38"/>
              <a:gd name="T25" fmla="*/ 2147483647 h 82"/>
              <a:gd name="T26" fmla="*/ 2147483647 w 38"/>
              <a:gd name="T27" fmla="*/ 2147483647 h 82"/>
              <a:gd name="T28" fmla="*/ 2147483647 w 38"/>
              <a:gd name="T29" fmla="*/ 2147483647 h 82"/>
              <a:gd name="T30" fmla="*/ 2147483647 w 38"/>
              <a:gd name="T31" fmla="*/ 2147483647 h 82"/>
              <a:gd name="T32" fmla="*/ 2147483647 w 38"/>
              <a:gd name="T33" fmla="*/ 2147483647 h 82"/>
              <a:gd name="T34" fmla="*/ 2147483647 w 38"/>
              <a:gd name="T35" fmla="*/ 2147483647 h 82"/>
              <a:gd name="T36" fmla="*/ 2147483647 w 38"/>
              <a:gd name="T37" fmla="*/ 2147483647 h 82"/>
              <a:gd name="T38" fmla="*/ 2147483647 w 38"/>
              <a:gd name="T39" fmla="*/ 2147483647 h 82"/>
              <a:gd name="T40" fmla="*/ 2147483647 w 38"/>
              <a:gd name="T41" fmla="*/ 2147483647 h 82"/>
              <a:gd name="T42" fmla="*/ 2147483647 w 38"/>
              <a:gd name="T43" fmla="*/ 2147483647 h 82"/>
              <a:gd name="T44" fmla="*/ 2147483647 w 38"/>
              <a:gd name="T45" fmla="*/ 2147483647 h 82"/>
              <a:gd name="T46" fmla="*/ 2147483647 w 38"/>
              <a:gd name="T47" fmla="*/ 2147483647 h 82"/>
              <a:gd name="T48" fmla="*/ 2147483647 w 38"/>
              <a:gd name="T49" fmla="*/ 0 h 82"/>
              <a:gd name="T50" fmla="*/ 0 w 38"/>
              <a:gd name="T51" fmla="*/ 2147483647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82"/>
              <a:gd name="T80" fmla="*/ 38 w 38"/>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82">
                <a:moveTo>
                  <a:pt x="0" y="11"/>
                </a:moveTo>
                <a:lnTo>
                  <a:pt x="2" y="17"/>
                </a:lnTo>
                <a:lnTo>
                  <a:pt x="2" y="11"/>
                </a:lnTo>
                <a:lnTo>
                  <a:pt x="2" y="19"/>
                </a:lnTo>
                <a:lnTo>
                  <a:pt x="4" y="29"/>
                </a:lnTo>
                <a:lnTo>
                  <a:pt x="4" y="25"/>
                </a:lnTo>
                <a:lnTo>
                  <a:pt x="4" y="61"/>
                </a:lnTo>
                <a:lnTo>
                  <a:pt x="6" y="54"/>
                </a:lnTo>
                <a:lnTo>
                  <a:pt x="4" y="58"/>
                </a:lnTo>
                <a:lnTo>
                  <a:pt x="2" y="59"/>
                </a:lnTo>
                <a:lnTo>
                  <a:pt x="0" y="65"/>
                </a:lnTo>
                <a:lnTo>
                  <a:pt x="2" y="63"/>
                </a:lnTo>
                <a:lnTo>
                  <a:pt x="0" y="67"/>
                </a:lnTo>
                <a:lnTo>
                  <a:pt x="31" y="82"/>
                </a:lnTo>
                <a:lnTo>
                  <a:pt x="33" y="79"/>
                </a:lnTo>
                <a:lnTo>
                  <a:pt x="35" y="77"/>
                </a:lnTo>
                <a:lnTo>
                  <a:pt x="37" y="71"/>
                </a:lnTo>
                <a:lnTo>
                  <a:pt x="35" y="73"/>
                </a:lnTo>
                <a:lnTo>
                  <a:pt x="37" y="69"/>
                </a:lnTo>
                <a:lnTo>
                  <a:pt x="38" y="61"/>
                </a:lnTo>
                <a:lnTo>
                  <a:pt x="38" y="23"/>
                </a:lnTo>
                <a:lnTo>
                  <a:pt x="37" y="13"/>
                </a:lnTo>
                <a:lnTo>
                  <a:pt x="37" y="17"/>
                </a:lnTo>
                <a:lnTo>
                  <a:pt x="37" y="10"/>
                </a:lnTo>
                <a:lnTo>
                  <a:pt x="35" y="0"/>
                </a:lnTo>
                <a:lnTo>
                  <a:pt x="0"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8" name="Freeform 42"/>
          <p:cNvSpPr>
            <a:spLocks/>
          </p:cNvSpPr>
          <p:nvPr/>
        </p:nvSpPr>
        <p:spPr bwMode="auto">
          <a:xfrm>
            <a:off x="5717382" y="4150519"/>
            <a:ext cx="59531" cy="96441"/>
          </a:xfrm>
          <a:custGeom>
            <a:avLst/>
            <a:gdLst>
              <a:gd name="T0" fmla="*/ 2147483647 w 50"/>
              <a:gd name="T1" fmla="*/ 0 h 81"/>
              <a:gd name="T2" fmla="*/ 2147483647 w 50"/>
              <a:gd name="T3" fmla="*/ 2147483647 h 81"/>
              <a:gd name="T4" fmla="*/ 2147483647 w 50"/>
              <a:gd name="T5" fmla="*/ 2147483647 h 81"/>
              <a:gd name="T6" fmla="*/ 2147483647 w 50"/>
              <a:gd name="T7" fmla="*/ 2147483647 h 81"/>
              <a:gd name="T8" fmla="*/ 2147483647 w 50"/>
              <a:gd name="T9" fmla="*/ 2147483647 h 81"/>
              <a:gd name="T10" fmla="*/ 2147483647 w 50"/>
              <a:gd name="T11" fmla="*/ 2147483647 h 81"/>
              <a:gd name="T12" fmla="*/ 2147483647 w 50"/>
              <a:gd name="T13" fmla="*/ 2147483647 h 81"/>
              <a:gd name="T14" fmla="*/ 2147483647 w 50"/>
              <a:gd name="T15" fmla="*/ 2147483647 h 81"/>
              <a:gd name="T16" fmla="*/ 2147483647 w 50"/>
              <a:gd name="T17" fmla="*/ 2147483647 h 81"/>
              <a:gd name="T18" fmla="*/ 2147483647 w 50"/>
              <a:gd name="T19" fmla="*/ 2147483647 h 81"/>
              <a:gd name="T20" fmla="*/ 2147483647 w 50"/>
              <a:gd name="T21" fmla="*/ 2147483647 h 81"/>
              <a:gd name="T22" fmla="*/ 2147483647 w 50"/>
              <a:gd name="T23" fmla="*/ 2147483647 h 81"/>
              <a:gd name="T24" fmla="*/ 2147483647 w 50"/>
              <a:gd name="T25" fmla="*/ 2147483647 h 81"/>
              <a:gd name="T26" fmla="*/ 2147483647 w 50"/>
              <a:gd name="T27" fmla="*/ 2147483647 h 81"/>
              <a:gd name="T28" fmla="*/ 2147483647 w 50"/>
              <a:gd name="T29" fmla="*/ 2147483647 h 81"/>
              <a:gd name="T30" fmla="*/ 2147483647 w 50"/>
              <a:gd name="T31" fmla="*/ 2147483647 h 81"/>
              <a:gd name="T32" fmla="*/ 2147483647 w 50"/>
              <a:gd name="T33" fmla="*/ 2147483647 h 81"/>
              <a:gd name="T34" fmla="*/ 2147483647 w 50"/>
              <a:gd name="T35" fmla="*/ 2147483647 h 81"/>
              <a:gd name="T36" fmla="*/ 0 w 50"/>
              <a:gd name="T37" fmla="*/ 2147483647 h 81"/>
              <a:gd name="T38" fmla="*/ 2147483647 w 50"/>
              <a:gd name="T39" fmla="*/ 2147483647 h 81"/>
              <a:gd name="T40" fmla="*/ 2147483647 w 50"/>
              <a:gd name="T41" fmla="*/ 2147483647 h 81"/>
              <a:gd name="T42" fmla="*/ 2147483647 w 50"/>
              <a:gd name="T43" fmla="*/ 2147483647 h 81"/>
              <a:gd name="T44" fmla="*/ 2147483647 w 50"/>
              <a:gd name="T45" fmla="*/ 2147483647 h 81"/>
              <a:gd name="T46" fmla="*/ 2147483647 w 50"/>
              <a:gd name="T47" fmla="*/ 2147483647 h 81"/>
              <a:gd name="T48" fmla="*/ 2147483647 w 50"/>
              <a:gd name="T49" fmla="*/ 2147483647 h 81"/>
              <a:gd name="T50" fmla="*/ 2147483647 w 50"/>
              <a:gd name="T51" fmla="*/ 2147483647 h 81"/>
              <a:gd name="T52" fmla="*/ 2147483647 w 50"/>
              <a:gd name="T53" fmla="*/ 2147483647 h 81"/>
              <a:gd name="T54" fmla="*/ 2147483647 w 50"/>
              <a:gd name="T55" fmla="*/ 2147483647 h 81"/>
              <a:gd name="T56" fmla="*/ 2147483647 w 50"/>
              <a:gd name="T57" fmla="*/ 2147483647 h 81"/>
              <a:gd name="T58" fmla="*/ 2147483647 w 50"/>
              <a:gd name="T59" fmla="*/ 2147483647 h 81"/>
              <a:gd name="T60" fmla="*/ 2147483647 w 50"/>
              <a:gd name="T61" fmla="*/ 2147483647 h 81"/>
              <a:gd name="T62" fmla="*/ 2147483647 w 50"/>
              <a:gd name="T63" fmla="*/ 2147483647 h 81"/>
              <a:gd name="T64" fmla="*/ 2147483647 w 50"/>
              <a:gd name="T65" fmla="*/ 2147483647 h 81"/>
              <a:gd name="T66" fmla="*/ 2147483647 w 50"/>
              <a:gd name="T67" fmla="*/ 2147483647 h 81"/>
              <a:gd name="T68" fmla="*/ 2147483647 w 50"/>
              <a:gd name="T69" fmla="*/ 2147483647 h 81"/>
              <a:gd name="T70" fmla="*/ 2147483647 w 50"/>
              <a:gd name="T71" fmla="*/ 2147483647 h 81"/>
              <a:gd name="T72" fmla="*/ 2147483647 w 50"/>
              <a:gd name="T73" fmla="*/ 2147483647 h 81"/>
              <a:gd name="T74" fmla="*/ 2147483647 w 50"/>
              <a:gd name="T75" fmla="*/ 2147483647 h 81"/>
              <a:gd name="T76" fmla="*/ 2147483647 w 50"/>
              <a:gd name="T77" fmla="*/ 2147483647 h 81"/>
              <a:gd name="T78" fmla="*/ 2147483647 w 50"/>
              <a:gd name="T79" fmla="*/ 0 h 81"/>
              <a:gd name="T80" fmla="*/ 2147483647 w 50"/>
              <a:gd name="T81" fmla="*/ 0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81"/>
              <a:gd name="T125" fmla="*/ 50 w 50"/>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81">
                <a:moveTo>
                  <a:pt x="15" y="0"/>
                </a:moveTo>
                <a:lnTo>
                  <a:pt x="15" y="8"/>
                </a:lnTo>
                <a:lnTo>
                  <a:pt x="15" y="2"/>
                </a:lnTo>
                <a:lnTo>
                  <a:pt x="13" y="12"/>
                </a:lnTo>
                <a:lnTo>
                  <a:pt x="13" y="20"/>
                </a:lnTo>
                <a:lnTo>
                  <a:pt x="13" y="14"/>
                </a:lnTo>
                <a:lnTo>
                  <a:pt x="12" y="23"/>
                </a:lnTo>
                <a:lnTo>
                  <a:pt x="12" y="31"/>
                </a:lnTo>
                <a:lnTo>
                  <a:pt x="13" y="23"/>
                </a:lnTo>
                <a:lnTo>
                  <a:pt x="10" y="31"/>
                </a:lnTo>
                <a:lnTo>
                  <a:pt x="10" y="41"/>
                </a:lnTo>
                <a:lnTo>
                  <a:pt x="10" y="35"/>
                </a:lnTo>
                <a:lnTo>
                  <a:pt x="8" y="41"/>
                </a:lnTo>
                <a:lnTo>
                  <a:pt x="10" y="39"/>
                </a:lnTo>
                <a:lnTo>
                  <a:pt x="6" y="46"/>
                </a:lnTo>
                <a:lnTo>
                  <a:pt x="4" y="48"/>
                </a:lnTo>
                <a:lnTo>
                  <a:pt x="2" y="54"/>
                </a:lnTo>
                <a:lnTo>
                  <a:pt x="4" y="52"/>
                </a:lnTo>
                <a:lnTo>
                  <a:pt x="0" y="60"/>
                </a:lnTo>
                <a:lnTo>
                  <a:pt x="4" y="56"/>
                </a:lnTo>
                <a:lnTo>
                  <a:pt x="2" y="58"/>
                </a:lnTo>
                <a:lnTo>
                  <a:pt x="25" y="81"/>
                </a:lnTo>
                <a:lnTo>
                  <a:pt x="29" y="77"/>
                </a:lnTo>
                <a:lnTo>
                  <a:pt x="35" y="68"/>
                </a:lnTo>
                <a:lnTo>
                  <a:pt x="37" y="66"/>
                </a:lnTo>
                <a:lnTo>
                  <a:pt x="38" y="60"/>
                </a:lnTo>
                <a:lnTo>
                  <a:pt x="37" y="62"/>
                </a:lnTo>
                <a:lnTo>
                  <a:pt x="40" y="54"/>
                </a:lnTo>
                <a:lnTo>
                  <a:pt x="42" y="52"/>
                </a:lnTo>
                <a:lnTo>
                  <a:pt x="44" y="43"/>
                </a:lnTo>
                <a:lnTo>
                  <a:pt x="44" y="35"/>
                </a:lnTo>
                <a:lnTo>
                  <a:pt x="42" y="43"/>
                </a:lnTo>
                <a:lnTo>
                  <a:pt x="46" y="35"/>
                </a:lnTo>
                <a:lnTo>
                  <a:pt x="46" y="25"/>
                </a:lnTo>
                <a:lnTo>
                  <a:pt x="46" y="31"/>
                </a:lnTo>
                <a:lnTo>
                  <a:pt x="48" y="21"/>
                </a:lnTo>
                <a:lnTo>
                  <a:pt x="48" y="14"/>
                </a:lnTo>
                <a:lnTo>
                  <a:pt x="48" y="20"/>
                </a:lnTo>
                <a:lnTo>
                  <a:pt x="50" y="10"/>
                </a:lnTo>
                <a:lnTo>
                  <a:pt x="50" y="0"/>
                </a:lnTo>
                <a:lnTo>
                  <a:pt x="1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79" name="Freeform 43"/>
          <p:cNvSpPr>
            <a:spLocks/>
          </p:cNvSpPr>
          <p:nvPr/>
        </p:nvSpPr>
        <p:spPr bwMode="auto">
          <a:xfrm>
            <a:off x="5607844" y="4217194"/>
            <a:ext cx="94060" cy="61913"/>
          </a:xfrm>
          <a:custGeom>
            <a:avLst/>
            <a:gdLst>
              <a:gd name="T0" fmla="*/ 2147483647 w 79"/>
              <a:gd name="T1" fmla="*/ 2147483647 h 52"/>
              <a:gd name="T2" fmla="*/ 2147483647 w 79"/>
              <a:gd name="T3" fmla="*/ 2147483647 h 52"/>
              <a:gd name="T4" fmla="*/ 2147483647 w 79"/>
              <a:gd name="T5" fmla="*/ 2147483647 h 52"/>
              <a:gd name="T6" fmla="*/ 2147483647 w 79"/>
              <a:gd name="T7" fmla="*/ 2147483647 h 52"/>
              <a:gd name="T8" fmla="*/ 2147483647 w 79"/>
              <a:gd name="T9" fmla="*/ 2147483647 h 52"/>
              <a:gd name="T10" fmla="*/ 2147483647 w 79"/>
              <a:gd name="T11" fmla="*/ 2147483647 h 52"/>
              <a:gd name="T12" fmla="*/ 2147483647 w 79"/>
              <a:gd name="T13" fmla="*/ 2147483647 h 52"/>
              <a:gd name="T14" fmla="*/ 2147483647 w 79"/>
              <a:gd name="T15" fmla="*/ 2147483647 h 52"/>
              <a:gd name="T16" fmla="*/ 2147483647 w 79"/>
              <a:gd name="T17" fmla="*/ 2147483647 h 52"/>
              <a:gd name="T18" fmla="*/ 2147483647 w 79"/>
              <a:gd name="T19" fmla="*/ 2147483647 h 52"/>
              <a:gd name="T20" fmla="*/ 2147483647 w 79"/>
              <a:gd name="T21" fmla="*/ 2147483647 h 52"/>
              <a:gd name="T22" fmla="*/ 2147483647 w 79"/>
              <a:gd name="T23" fmla="*/ 2147483647 h 52"/>
              <a:gd name="T24" fmla="*/ 2147483647 w 79"/>
              <a:gd name="T25" fmla="*/ 2147483647 h 52"/>
              <a:gd name="T26" fmla="*/ 2147483647 w 79"/>
              <a:gd name="T27" fmla="*/ 2147483647 h 52"/>
              <a:gd name="T28" fmla="*/ 2147483647 w 79"/>
              <a:gd name="T29" fmla="*/ 0 h 52"/>
              <a:gd name="T30" fmla="*/ 0 w 79"/>
              <a:gd name="T31" fmla="*/ 2147483647 h 52"/>
              <a:gd name="T32" fmla="*/ 2147483647 w 79"/>
              <a:gd name="T33" fmla="*/ 2147483647 h 52"/>
              <a:gd name="T34" fmla="*/ 2147483647 w 79"/>
              <a:gd name="T35" fmla="*/ 2147483647 h 52"/>
              <a:gd name="T36" fmla="*/ 2147483647 w 79"/>
              <a:gd name="T37" fmla="*/ 2147483647 h 52"/>
              <a:gd name="T38" fmla="*/ 2147483647 w 79"/>
              <a:gd name="T39" fmla="*/ 2147483647 h 52"/>
              <a:gd name="T40" fmla="*/ 2147483647 w 79"/>
              <a:gd name="T41" fmla="*/ 2147483647 h 52"/>
              <a:gd name="T42" fmla="*/ 2147483647 w 79"/>
              <a:gd name="T43" fmla="*/ 2147483647 h 52"/>
              <a:gd name="T44" fmla="*/ 2147483647 w 79"/>
              <a:gd name="T45" fmla="*/ 2147483647 h 52"/>
              <a:gd name="T46" fmla="*/ 2147483647 w 79"/>
              <a:gd name="T47" fmla="*/ 2147483647 h 52"/>
              <a:gd name="T48" fmla="*/ 2147483647 w 79"/>
              <a:gd name="T49" fmla="*/ 2147483647 h 52"/>
              <a:gd name="T50" fmla="*/ 2147483647 w 79"/>
              <a:gd name="T51" fmla="*/ 2147483647 h 52"/>
              <a:gd name="T52" fmla="*/ 2147483647 w 79"/>
              <a:gd name="T53" fmla="*/ 2147483647 h 52"/>
              <a:gd name="T54" fmla="*/ 2147483647 w 79"/>
              <a:gd name="T55" fmla="*/ 2147483647 h 52"/>
              <a:gd name="T56" fmla="*/ 2147483647 w 79"/>
              <a:gd name="T57" fmla="*/ 2147483647 h 52"/>
              <a:gd name="T58" fmla="*/ 2147483647 w 79"/>
              <a:gd name="T59" fmla="*/ 2147483647 h 52"/>
              <a:gd name="T60" fmla="*/ 2147483647 w 79"/>
              <a:gd name="T61" fmla="*/ 2147483647 h 52"/>
              <a:gd name="T62" fmla="*/ 2147483647 w 79"/>
              <a:gd name="T63" fmla="*/ 2147483647 h 52"/>
              <a:gd name="T64" fmla="*/ 2147483647 w 79"/>
              <a:gd name="T65" fmla="*/ 2147483647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
              <a:gd name="T100" fmla="*/ 0 h 52"/>
              <a:gd name="T101" fmla="*/ 79 w 79"/>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 h="52">
                <a:moveTo>
                  <a:pt x="77" y="15"/>
                </a:moveTo>
                <a:lnTo>
                  <a:pt x="67" y="15"/>
                </a:lnTo>
                <a:lnTo>
                  <a:pt x="59" y="19"/>
                </a:lnTo>
                <a:lnTo>
                  <a:pt x="71" y="17"/>
                </a:lnTo>
                <a:lnTo>
                  <a:pt x="56" y="13"/>
                </a:lnTo>
                <a:lnTo>
                  <a:pt x="57" y="13"/>
                </a:lnTo>
                <a:lnTo>
                  <a:pt x="52" y="12"/>
                </a:lnTo>
                <a:lnTo>
                  <a:pt x="50" y="12"/>
                </a:lnTo>
                <a:lnTo>
                  <a:pt x="40" y="10"/>
                </a:lnTo>
                <a:lnTo>
                  <a:pt x="44" y="12"/>
                </a:lnTo>
                <a:lnTo>
                  <a:pt x="25" y="4"/>
                </a:lnTo>
                <a:lnTo>
                  <a:pt x="27" y="6"/>
                </a:lnTo>
                <a:lnTo>
                  <a:pt x="17" y="2"/>
                </a:lnTo>
                <a:lnTo>
                  <a:pt x="19" y="2"/>
                </a:lnTo>
                <a:lnTo>
                  <a:pt x="15" y="0"/>
                </a:lnTo>
                <a:lnTo>
                  <a:pt x="0" y="31"/>
                </a:lnTo>
                <a:lnTo>
                  <a:pt x="4" y="33"/>
                </a:lnTo>
                <a:lnTo>
                  <a:pt x="6" y="33"/>
                </a:lnTo>
                <a:lnTo>
                  <a:pt x="15" y="37"/>
                </a:lnTo>
                <a:lnTo>
                  <a:pt x="17" y="38"/>
                </a:lnTo>
                <a:lnTo>
                  <a:pt x="25" y="40"/>
                </a:lnTo>
                <a:lnTo>
                  <a:pt x="21" y="38"/>
                </a:lnTo>
                <a:lnTo>
                  <a:pt x="31" y="44"/>
                </a:lnTo>
                <a:lnTo>
                  <a:pt x="42" y="46"/>
                </a:lnTo>
                <a:lnTo>
                  <a:pt x="40" y="46"/>
                </a:lnTo>
                <a:lnTo>
                  <a:pt x="46" y="48"/>
                </a:lnTo>
                <a:lnTo>
                  <a:pt x="48" y="48"/>
                </a:lnTo>
                <a:lnTo>
                  <a:pt x="63" y="52"/>
                </a:lnTo>
                <a:lnTo>
                  <a:pt x="75" y="50"/>
                </a:lnTo>
                <a:lnTo>
                  <a:pt x="79" y="48"/>
                </a:lnTo>
                <a:lnTo>
                  <a:pt x="71" y="50"/>
                </a:lnTo>
                <a:lnTo>
                  <a:pt x="77" y="50"/>
                </a:lnTo>
                <a:lnTo>
                  <a:pt x="77"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0" name="Freeform 44"/>
          <p:cNvSpPr>
            <a:spLocks/>
          </p:cNvSpPr>
          <p:nvPr/>
        </p:nvSpPr>
        <p:spPr bwMode="auto">
          <a:xfrm>
            <a:off x="5500687" y="4160044"/>
            <a:ext cx="90488" cy="72629"/>
          </a:xfrm>
          <a:custGeom>
            <a:avLst/>
            <a:gdLst>
              <a:gd name="T0" fmla="*/ 2147483647 w 76"/>
              <a:gd name="T1" fmla="*/ 2147483647 h 61"/>
              <a:gd name="T2" fmla="*/ 2147483647 w 76"/>
              <a:gd name="T3" fmla="*/ 2147483647 h 61"/>
              <a:gd name="T4" fmla="*/ 2147483647 w 76"/>
              <a:gd name="T5" fmla="*/ 2147483647 h 61"/>
              <a:gd name="T6" fmla="*/ 2147483647 w 76"/>
              <a:gd name="T7" fmla="*/ 2147483647 h 61"/>
              <a:gd name="T8" fmla="*/ 2147483647 w 76"/>
              <a:gd name="T9" fmla="*/ 2147483647 h 61"/>
              <a:gd name="T10" fmla="*/ 2147483647 w 76"/>
              <a:gd name="T11" fmla="*/ 2147483647 h 61"/>
              <a:gd name="T12" fmla="*/ 2147483647 w 76"/>
              <a:gd name="T13" fmla="*/ 2147483647 h 61"/>
              <a:gd name="T14" fmla="*/ 2147483647 w 76"/>
              <a:gd name="T15" fmla="*/ 2147483647 h 61"/>
              <a:gd name="T16" fmla="*/ 2147483647 w 76"/>
              <a:gd name="T17" fmla="*/ 2147483647 h 61"/>
              <a:gd name="T18" fmla="*/ 2147483647 w 76"/>
              <a:gd name="T19" fmla="*/ 2147483647 h 61"/>
              <a:gd name="T20" fmla="*/ 2147483647 w 76"/>
              <a:gd name="T21" fmla="*/ 0 h 61"/>
              <a:gd name="T22" fmla="*/ 0 w 76"/>
              <a:gd name="T23" fmla="*/ 2147483647 h 61"/>
              <a:gd name="T24" fmla="*/ 2147483647 w 76"/>
              <a:gd name="T25" fmla="*/ 2147483647 h 61"/>
              <a:gd name="T26" fmla="*/ 2147483647 w 76"/>
              <a:gd name="T27" fmla="*/ 2147483647 h 61"/>
              <a:gd name="T28" fmla="*/ 2147483647 w 76"/>
              <a:gd name="T29" fmla="*/ 2147483647 h 61"/>
              <a:gd name="T30" fmla="*/ 2147483647 w 76"/>
              <a:gd name="T31" fmla="*/ 2147483647 h 61"/>
              <a:gd name="T32" fmla="*/ 2147483647 w 76"/>
              <a:gd name="T33" fmla="*/ 2147483647 h 61"/>
              <a:gd name="T34" fmla="*/ 2147483647 w 76"/>
              <a:gd name="T35" fmla="*/ 2147483647 h 61"/>
              <a:gd name="T36" fmla="*/ 2147483647 w 76"/>
              <a:gd name="T37" fmla="*/ 2147483647 h 61"/>
              <a:gd name="T38" fmla="*/ 2147483647 w 76"/>
              <a:gd name="T39" fmla="*/ 2147483647 h 61"/>
              <a:gd name="T40" fmla="*/ 2147483647 w 76"/>
              <a:gd name="T41" fmla="*/ 2147483647 h 61"/>
              <a:gd name="T42" fmla="*/ 2147483647 w 76"/>
              <a:gd name="T43" fmla="*/ 2147483647 h 61"/>
              <a:gd name="T44" fmla="*/ 2147483647 w 76"/>
              <a:gd name="T45" fmla="*/ 2147483647 h 61"/>
              <a:gd name="T46" fmla="*/ 2147483647 w 76"/>
              <a:gd name="T47" fmla="*/ 2147483647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61"/>
              <a:gd name="T74" fmla="*/ 76 w 76"/>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61">
                <a:moveTo>
                  <a:pt x="76" y="35"/>
                </a:moveTo>
                <a:lnTo>
                  <a:pt x="69" y="29"/>
                </a:lnTo>
                <a:lnTo>
                  <a:pt x="57" y="25"/>
                </a:lnTo>
                <a:lnTo>
                  <a:pt x="59" y="25"/>
                </a:lnTo>
                <a:lnTo>
                  <a:pt x="48" y="19"/>
                </a:lnTo>
                <a:lnTo>
                  <a:pt x="50" y="19"/>
                </a:lnTo>
                <a:lnTo>
                  <a:pt x="40" y="13"/>
                </a:lnTo>
                <a:lnTo>
                  <a:pt x="40" y="15"/>
                </a:lnTo>
                <a:lnTo>
                  <a:pt x="28" y="8"/>
                </a:lnTo>
                <a:lnTo>
                  <a:pt x="27" y="6"/>
                </a:lnTo>
                <a:lnTo>
                  <a:pt x="15" y="0"/>
                </a:lnTo>
                <a:lnTo>
                  <a:pt x="0" y="31"/>
                </a:lnTo>
                <a:lnTo>
                  <a:pt x="11" y="37"/>
                </a:lnTo>
                <a:lnTo>
                  <a:pt x="9" y="35"/>
                </a:lnTo>
                <a:lnTo>
                  <a:pt x="21" y="42"/>
                </a:lnTo>
                <a:lnTo>
                  <a:pt x="21" y="44"/>
                </a:lnTo>
                <a:lnTo>
                  <a:pt x="30" y="50"/>
                </a:lnTo>
                <a:lnTo>
                  <a:pt x="32" y="50"/>
                </a:lnTo>
                <a:lnTo>
                  <a:pt x="44" y="56"/>
                </a:lnTo>
                <a:lnTo>
                  <a:pt x="46" y="56"/>
                </a:lnTo>
                <a:lnTo>
                  <a:pt x="55" y="60"/>
                </a:lnTo>
                <a:lnTo>
                  <a:pt x="51" y="58"/>
                </a:lnTo>
                <a:lnTo>
                  <a:pt x="57" y="61"/>
                </a:lnTo>
                <a:lnTo>
                  <a:pt x="76"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1" name="Freeform 45"/>
          <p:cNvSpPr>
            <a:spLocks/>
          </p:cNvSpPr>
          <p:nvPr/>
        </p:nvSpPr>
        <p:spPr bwMode="auto">
          <a:xfrm>
            <a:off x="5389960" y="4107657"/>
            <a:ext cx="91678" cy="70247"/>
          </a:xfrm>
          <a:custGeom>
            <a:avLst/>
            <a:gdLst>
              <a:gd name="T0" fmla="*/ 2147483647 w 77"/>
              <a:gd name="T1" fmla="*/ 2147483647 h 59"/>
              <a:gd name="T2" fmla="*/ 2147483647 w 77"/>
              <a:gd name="T3" fmla="*/ 2147483647 h 59"/>
              <a:gd name="T4" fmla="*/ 2147483647 w 77"/>
              <a:gd name="T5" fmla="*/ 2147483647 h 59"/>
              <a:gd name="T6" fmla="*/ 2147483647 w 77"/>
              <a:gd name="T7" fmla="*/ 2147483647 h 59"/>
              <a:gd name="T8" fmla="*/ 2147483647 w 77"/>
              <a:gd name="T9" fmla="*/ 2147483647 h 59"/>
              <a:gd name="T10" fmla="*/ 2147483647 w 77"/>
              <a:gd name="T11" fmla="*/ 0 h 59"/>
              <a:gd name="T12" fmla="*/ 0 w 77"/>
              <a:gd name="T13" fmla="*/ 2147483647 h 59"/>
              <a:gd name="T14" fmla="*/ 2147483647 w 77"/>
              <a:gd name="T15" fmla="*/ 2147483647 h 59"/>
              <a:gd name="T16" fmla="*/ 2147483647 w 77"/>
              <a:gd name="T17" fmla="*/ 2147483647 h 59"/>
              <a:gd name="T18" fmla="*/ 2147483647 w 77"/>
              <a:gd name="T19" fmla="*/ 2147483647 h 59"/>
              <a:gd name="T20" fmla="*/ 2147483647 w 77"/>
              <a:gd name="T21" fmla="*/ 2147483647 h 59"/>
              <a:gd name="T22" fmla="*/ 2147483647 w 77"/>
              <a:gd name="T23" fmla="*/ 2147483647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59"/>
              <a:gd name="T38" fmla="*/ 77 w 77"/>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59">
                <a:moveTo>
                  <a:pt x="77" y="29"/>
                </a:moveTo>
                <a:lnTo>
                  <a:pt x="39" y="9"/>
                </a:lnTo>
                <a:lnTo>
                  <a:pt x="37" y="8"/>
                </a:lnTo>
                <a:lnTo>
                  <a:pt x="25" y="4"/>
                </a:lnTo>
                <a:lnTo>
                  <a:pt x="29" y="6"/>
                </a:lnTo>
                <a:lnTo>
                  <a:pt x="20" y="0"/>
                </a:lnTo>
                <a:lnTo>
                  <a:pt x="0" y="31"/>
                </a:lnTo>
                <a:lnTo>
                  <a:pt x="12" y="36"/>
                </a:lnTo>
                <a:lnTo>
                  <a:pt x="25" y="42"/>
                </a:lnTo>
                <a:lnTo>
                  <a:pt x="24" y="40"/>
                </a:lnTo>
                <a:lnTo>
                  <a:pt x="62" y="59"/>
                </a:lnTo>
                <a:lnTo>
                  <a:pt x="77"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2" name="Freeform 46"/>
          <p:cNvSpPr>
            <a:spLocks/>
          </p:cNvSpPr>
          <p:nvPr/>
        </p:nvSpPr>
        <p:spPr bwMode="auto">
          <a:xfrm>
            <a:off x="5278042" y="4080272"/>
            <a:ext cx="86915" cy="52388"/>
          </a:xfrm>
          <a:custGeom>
            <a:avLst/>
            <a:gdLst>
              <a:gd name="T0" fmla="*/ 2147483647 w 73"/>
              <a:gd name="T1" fmla="*/ 2147483647 h 44"/>
              <a:gd name="T2" fmla="*/ 2147483647 w 73"/>
              <a:gd name="T3" fmla="*/ 2147483647 h 44"/>
              <a:gd name="T4" fmla="*/ 2147483647 w 73"/>
              <a:gd name="T5" fmla="*/ 2147483647 h 44"/>
              <a:gd name="T6" fmla="*/ 2147483647 w 73"/>
              <a:gd name="T7" fmla="*/ 2147483647 h 44"/>
              <a:gd name="T8" fmla="*/ 2147483647 w 73"/>
              <a:gd name="T9" fmla="*/ 2147483647 h 44"/>
              <a:gd name="T10" fmla="*/ 2147483647 w 73"/>
              <a:gd name="T11" fmla="*/ 2147483647 h 44"/>
              <a:gd name="T12" fmla="*/ 2147483647 w 73"/>
              <a:gd name="T13" fmla="*/ 2147483647 h 44"/>
              <a:gd name="T14" fmla="*/ 2147483647 w 73"/>
              <a:gd name="T15" fmla="*/ 2147483647 h 44"/>
              <a:gd name="T16" fmla="*/ 2147483647 w 73"/>
              <a:gd name="T17" fmla="*/ 2147483647 h 44"/>
              <a:gd name="T18" fmla="*/ 2147483647 w 73"/>
              <a:gd name="T19" fmla="*/ 0 h 44"/>
              <a:gd name="T20" fmla="*/ 0 w 73"/>
              <a:gd name="T21" fmla="*/ 0 h 44"/>
              <a:gd name="T22" fmla="*/ 0 w 73"/>
              <a:gd name="T23" fmla="*/ 2147483647 h 44"/>
              <a:gd name="T24" fmla="*/ 2147483647 w 73"/>
              <a:gd name="T25" fmla="*/ 2147483647 h 44"/>
              <a:gd name="T26" fmla="*/ 2147483647 w 73"/>
              <a:gd name="T27" fmla="*/ 2147483647 h 44"/>
              <a:gd name="T28" fmla="*/ 2147483647 w 73"/>
              <a:gd name="T29" fmla="*/ 2147483647 h 44"/>
              <a:gd name="T30" fmla="*/ 2147483647 w 73"/>
              <a:gd name="T31" fmla="*/ 2147483647 h 44"/>
              <a:gd name="T32" fmla="*/ 2147483647 w 73"/>
              <a:gd name="T33" fmla="*/ 2147483647 h 44"/>
              <a:gd name="T34" fmla="*/ 2147483647 w 73"/>
              <a:gd name="T35" fmla="*/ 2147483647 h 44"/>
              <a:gd name="T36" fmla="*/ 2147483647 w 73"/>
              <a:gd name="T37" fmla="*/ 2147483647 h 44"/>
              <a:gd name="T38" fmla="*/ 2147483647 w 73"/>
              <a:gd name="T39" fmla="*/ 2147483647 h 44"/>
              <a:gd name="T40" fmla="*/ 2147483647 w 73"/>
              <a:gd name="T41" fmla="*/ 2147483647 h 44"/>
              <a:gd name="T42" fmla="*/ 2147483647 w 73"/>
              <a:gd name="T43" fmla="*/ 2147483647 h 44"/>
              <a:gd name="T44" fmla="*/ 2147483647 w 73"/>
              <a:gd name="T45" fmla="*/ 2147483647 h 44"/>
              <a:gd name="T46" fmla="*/ 2147483647 w 73"/>
              <a:gd name="T47" fmla="*/ 2147483647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
              <a:gd name="T73" fmla="*/ 0 h 44"/>
              <a:gd name="T74" fmla="*/ 73 w 73"/>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 h="44">
                <a:moveTo>
                  <a:pt x="69" y="9"/>
                </a:moveTo>
                <a:lnTo>
                  <a:pt x="68" y="9"/>
                </a:lnTo>
                <a:lnTo>
                  <a:pt x="73" y="9"/>
                </a:lnTo>
                <a:lnTo>
                  <a:pt x="62" y="6"/>
                </a:lnTo>
                <a:lnTo>
                  <a:pt x="58" y="6"/>
                </a:lnTo>
                <a:lnTo>
                  <a:pt x="46" y="4"/>
                </a:lnTo>
                <a:lnTo>
                  <a:pt x="48" y="4"/>
                </a:lnTo>
                <a:lnTo>
                  <a:pt x="39" y="2"/>
                </a:lnTo>
                <a:lnTo>
                  <a:pt x="37" y="2"/>
                </a:lnTo>
                <a:lnTo>
                  <a:pt x="25" y="0"/>
                </a:lnTo>
                <a:lnTo>
                  <a:pt x="0" y="0"/>
                </a:lnTo>
                <a:lnTo>
                  <a:pt x="0" y="34"/>
                </a:lnTo>
                <a:lnTo>
                  <a:pt x="14" y="34"/>
                </a:lnTo>
                <a:lnTo>
                  <a:pt x="23" y="34"/>
                </a:lnTo>
                <a:lnTo>
                  <a:pt x="21" y="34"/>
                </a:lnTo>
                <a:lnTo>
                  <a:pt x="33" y="36"/>
                </a:lnTo>
                <a:lnTo>
                  <a:pt x="31" y="36"/>
                </a:lnTo>
                <a:lnTo>
                  <a:pt x="41" y="38"/>
                </a:lnTo>
                <a:lnTo>
                  <a:pt x="43" y="38"/>
                </a:lnTo>
                <a:lnTo>
                  <a:pt x="54" y="40"/>
                </a:lnTo>
                <a:lnTo>
                  <a:pt x="50" y="40"/>
                </a:lnTo>
                <a:lnTo>
                  <a:pt x="66" y="44"/>
                </a:lnTo>
                <a:lnTo>
                  <a:pt x="69" y="44"/>
                </a:lnTo>
                <a:lnTo>
                  <a:pt x="69"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3" name="Freeform 47"/>
          <p:cNvSpPr>
            <a:spLocks/>
          </p:cNvSpPr>
          <p:nvPr/>
        </p:nvSpPr>
        <p:spPr bwMode="auto">
          <a:xfrm>
            <a:off x="5150644" y="4085035"/>
            <a:ext cx="89297" cy="61913"/>
          </a:xfrm>
          <a:custGeom>
            <a:avLst/>
            <a:gdLst>
              <a:gd name="T0" fmla="*/ 2147483647 w 75"/>
              <a:gd name="T1" fmla="*/ 0 h 52"/>
              <a:gd name="T2" fmla="*/ 2147483647 w 75"/>
              <a:gd name="T3" fmla="*/ 2147483647 h 52"/>
              <a:gd name="T4" fmla="*/ 2147483647 w 75"/>
              <a:gd name="T5" fmla="*/ 2147483647 h 52"/>
              <a:gd name="T6" fmla="*/ 2147483647 w 75"/>
              <a:gd name="T7" fmla="*/ 2147483647 h 52"/>
              <a:gd name="T8" fmla="*/ 2147483647 w 75"/>
              <a:gd name="T9" fmla="*/ 2147483647 h 52"/>
              <a:gd name="T10" fmla="*/ 2147483647 w 75"/>
              <a:gd name="T11" fmla="*/ 2147483647 h 52"/>
              <a:gd name="T12" fmla="*/ 0 w 75"/>
              <a:gd name="T13" fmla="*/ 2147483647 h 52"/>
              <a:gd name="T14" fmla="*/ 2147483647 w 75"/>
              <a:gd name="T15" fmla="*/ 2147483647 h 52"/>
              <a:gd name="T16" fmla="*/ 2147483647 w 75"/>
              <a:gd name="T17" fmla="*/ 2147483647 h 52"/>
              <a:gd name="T18" fmla="*/ 2147483647 w 75"/>
              <a:gd name="T19" fmla="*/ 2147483647 h 52"/>
              <a:gd name="T20" fmla="*/ 2147483647 w 75"/>
              <a:gd name="T21" fmla="*/ 2147483647 h 52"/>
              <a:gd name="T22" fmla="*/ 2147483647 w 75"/>
              <a:gd name="T23" fmla="*/ 2147483647 h 52"/>
              <a:gd name="T24" fmla="*/ 2147483647 w 75"/>
              <a:gd name="T25" fmla="*/ 2147483647 h 52"/>
              <a:gd name="T26" fmla="*/ 2147483647 w 75"/>
              <a:gd name="T27" fmla="*/ 2147483647 h 52"/>
              <a:gd name="T28" fmla="*/ 2147483647 w 75"/>
              <a:gd name="T29" fmla="*/ 2147483647 h 52"/>
              <a:gd name="T30" fmla="*/ 2147483647 w 75"/>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52"/>
              <a:gd name="T50" fmla="*/ 75 w 75"/>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52">
                <a:moveTo>
                  <a:pt x="71" y="0"/>
                </a:moveTo>
                <a:lnTo>
                  <a:pt x="59" y="2"/>
                </a:lnTo>
                <a:lnTo>
                  <a:pt x="44" y="4"/>
                </a:lnTo>
                <a:lnTo>
                  <a:pt x="19" y="11"/>
                </a:lnTo>
                <a:lnTo>
                  <a:pt x="21" y="11"/>
                </a:lnTo>
                <a:lnTo>
                  <a:pt x="8" y="15"/>
                </a:lnTo>
                <a:lnTo>
                  <a:pt x="0" y="17"/>
                </a:lnTo>
                <a:lnTo>
                  <a:pt x="8" y="52"/>
                </a:lnTo>
                <a:lnTo>
                  <a:pt x="15" y="50"/>
                </a:lnTo>
                <a:lnTo>
                  <a:pt x="29" y="46"/>
                </a:lnTo>
                <a:lnTo>
                  <a:pt x="31" y="46"/>
                </a:lnTo>
                <a:lnTo>
                  <a:pt x="54" y="38"/>
                </a:lnTo>
                <a:lnTo>
                  <a:pt x="50" y="38"/>
                </a:lnTo>
                <a:lnTo>
                  <a:pt x="63" y="36"/>
                </a:lnTo>
                <a:lnTo>
                  <a:pt x="75" y="34"/>
                </a:lnTo>
                <a:lnTo>
                  <a:pt x="7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4" name="Freeform 48"/>
          <p:cNvSpPr>
            <a:spLocks/>
          </p:cNvSpPr>
          <p:nvPr/>
        </p:nvSpPr>
        <p:spPr bwMode="auto">
          <a:xfrm>
            <a:off x="5029200" y="4120754"/>
            <a:ext cx="94060" cy="69056"/>
          </a:xfrm>
          <a:custGeom>
            <a:avLst/>
            <a:gdLst>
              <a:gd name="T0" fmla="*/ 2147483647 w 79"/>
              <a:gd name="T1" fmla="*/ 0 h 58"/>
              <a:gd name="T2" fmla="*/ 2147483647 w 79"/>
              <a:gd name="T3" fmla="*/ 2147483647 h 58"/>
              <a:gd name="T4" fmla="*/ 2147483647 w 79"/>
              <a:gd name="T5" fmla="*/ 2147483647 h 58"/>
              <a:gd name="T6" fmla="*/ 2147483647 w 79"/>
              <a:gd name="T7" fmla="*/ 2147483647 h 58"/>
              <a:gd name="T8" fmla="*/ 2147483647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2147483647 h 58"/>
              <a:gd name="T20" fmla="*/ 0 w 79"/>
              <a:gd name="T21" fmla="*/ 2147483647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2147483647 w 79"/>
              <a:gd name="T39" fmla="*/ 2147483647 h 58"/>
              <a:gd name="T40" fmla="*/ 2147483647 w 79"/>
              <a:gd name="T41" fmla="*/ 2147483647 h 58"/>
              <a:gd name="T42" fmla="*/ 2147483647 w 79"/>
              <a:gd name="T43" fmla="*/ 2147483647 h 58"/>
              <a:gd name="T44" fmla="*/ 2147483647 w 79"/>
              <a:gd name="T45" fmla="*/ 0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58"/>
              <a:gd name="T71" fmla="*/ 79 w 79"/>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58">
                <a:moveTo>
                  <a:pt x="63" y="0"/>
                </a:moveTo>
                <a:lnTo>
                  <a:pt x="56" y="4"/>
                </a:lnTo>
                <a:lnTo>
                  <a:pt x="58" y="2"/>
                </a:lnTo>
                <a:lnTo>
                  <a:pt x="46" y="6"/>
                </a:lnTo>
                <a:lnTo>
                  <a:pt x="44" y="8"/>
                </a:lnTo>
                <a:lnTo>
                  <a:pt x="31" y="14"/>
                </a:lnTo>
                <a:lnTo>
                  <a:pt x="19" y="20"/>
                </a:lnTo>
                <a:lnTo>
                  <a:pt x="21" y="18"/>
                </a:lnTo>
                <a:lnTo>
                  <a:pt x="10" y="22"/>
                </a:lnTo>
                <a:lnTo>
                  <a:pt x="8" y="23"/>
                </a:lnTo>
                <a:lnTo>
                  <a:pt x="0" y="27"/>
                </a:lnTo>
                <a:lnTo>
                  <a:pt x="15" y="58"/>
                </a:lnTo>
                <a:lnTo>
                  <a:pt x="23" y="54"/>
                </a:lnTo>
                <a:lnTo>
                  <a:pt x="21" y="56"/>
                </a:lnTo>
                <a:lnTo>
                  <a:pt x="33" y="52"/>
                </a:lnTo>
                <a:lnTo>
                  <a:pt x="35" y="50"/>
                </a:lnTo>
                <a:lnTo>
                  <a:pt x="46" y="45"/>
                </a:lnTo>
                <a:lnTo>
                  <a:pt x="60" y="39"/>
                </a:lnTo>
                <a:lnTo>
                  <a:pt x="58" y="41"/>
                </a:lnTo>
                <a:lnTo>
                  <a:pt x="69" y="37"/>
                </a:lnTo>
                <a:lnTo>
                  <a:pt x="71" y="35"/>
                </a:lnTo>
                <a:lnTo>
                  <a:pt x="79" y="31"/>
                </a:lnTo>
                <a:lnTo>
                  <a:pt x="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5" name="Freeform 49"/>
          <p:cNvSpPr>
            <a:spLocks/>
          </p:cNvSpPr>
          <p:nvPr/>
        </p:nvSpPr>
        <p:spPr bwMode="auto">
          <a:xfrm>
            <a:off x="4912519" y="4167188"/>
            <a:ext cx="96441" cy="67866"/>
          </a:xfrm>
          <a:custGeom>
            <a:avLst/>
            <a:gdLst>
              <a:gd name="T0" fmla="*/ 2147483647 w 81"/>
              <a:gd name="T1" fmla="*/ 0 h 57"/>
              <a:gd name="T2" fmla="*/ 2147483647 w 81"/>
              <a:gd name="T3" fmla="*/ 2147483647 h 57"/>
              <a:gd name="T4" fmla="*/ 2147483647 w 81"/>
              <a:gd name="T5" fmla="*/ 2147483647 h 57"/>
              <a:gd name="T6" fmla="*/ 2147483647 w 81"/>
              <a:gd name="T7" fmla="*/ 2147483647 h 57"/>
              <a:gd name="T8" fmla="*/ 2147483647 w 81"/>
              <a:gd name="T9" fmla="*/ 2147483647 h 57"/>
              <a:gd name="T10" fmla="*/ 2147483647 w 81"/>
              <a:gd name="T11" fmla="*/ 2147483647 h 57"/>
              <a:gd name="T12" fmla="*/ 2147483647 w 81"/>
              <a:gd name="T13" fmla="*/ 2147483647 h 57"/>
              <a:gd name="T14" fmla="*/ 2147483647 w 81"/>
              <a:gd name="T15" fmla="*/ 2147483647 h 57"/>
              <a:gd name="T16" fmla="*/ 2147483647 w 81"/>
              <a:gd name="T17" fmla="*/ 2147483647 h 57"/>
              <a:gd name="T18" fmla="*/ 2147483647 w 81"/>
              <a:gd name="T19" fmla="*/ 2147483647 h 57"/>
              <a:gd name="T20" fmla="*/ 2147483647 w 81"/>
              <a:gd name="T21" fmla="*/ 2147483647 h 57"/>
              <a:gd name="T22" fmla="*/ 2147483647 w 81"/>
              <a:gd name="T23" fmla="*/ 2147483647 h 57"/>
              <a:gd name="T24" fmla="*/ 2147483647 w 81"/>
              <a:gd name="T25" fmla="*/ 2147483647 h 57"/>
              <a:gd name="T26" fmla="*/ 0 w 81"/>
              <a:gd name="T27" fmla="*/ 2147483647 h 57"/>
              <a:gd name="T28" fmla="*/ 2147483647 w 81"/>
              <a:gd name="T29" fmla="*/ 2147483647 h 57"/>
              <a:gd name="T30" fmla="*/ 2147483647 w 81"/>
              <a:gd name="T31" fmla="*/ 2147483647 h 57"/>
              <a:gd name="T32" fmla="*/ 2147483647 w 81"/>
              <a:gd name="T33" fmla="*/ 2147483647 h 57"/>
              <a:gd name="T34" fmla="*/ 2147483647 w 81"/>
              <a:gd name="T35" fmla="*/ 2147483647 h 57"/>
              <a:gd name="T36" fmla="*/ 2147483647 w 81"/>
              <a:gd name="T37" fmla="*/ 2147483647 h 57"/>
              <a:gd name="T38" fmla="*/ 2147483647 w 81"/>
              <a:gd name="T39" fmla="*/ 2147483647 h 57"/>
              <a:gd name="T40" fmla="*/ 2147483647 w 81"/>
              <a:gd name="T41" fmla="*/ 2147483647 h 57"/>
              <a:gd name="T42" fmla="*/ 2147483647 w 81"/>
              <a:gd name="T43" fmla="*/ 2147483647 h 57"/>
              <a:gd name="T44" fmla="*/ 2147483647 w 81"/>
              <a:gd name="T45" fmla="*/ 2147483647 h 57"/>
              <a:gd name="T46" fmla="*/ 2147483647 w 81"/>
              <a:gd name="T47" fmla="*/ 2147483647 h 57"/>
              <a:gd name="T48" fmla="*/ 2147483647 w 81"/>
              <a:gd name="T49" fmla="*/ 2147483647 h 57"/>
              <a:gd name="T50" fmla="*/ 2147483647 w 81"/>
              <a:gd name="T51" fmla="*/ 2147483647 h 57"/>
              <a:gd name="T52" fmla="*/ 2147483647 w 81"/>
              <a:gd name="T53" fmla="*/ 2147483647 h 57"/>
              <a:gd name="T54" fmla="*/ 2147483647 w 81"/>
              <a:gd name="T55" fmla="*/ 2147483647 h 57"/>
              <a:gd name="T56" fmla="*/ 2147483647 w 81"/>
              <a:gd name="T57" fmla="*/ 0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57"/>
              <a:gd name="T89" fmla="*/ 81 w 81"/>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57">
                <a:moveTo>
                  <a:pt x="69" y="0"/>
                </a:moveTo>
                <a:lnTo>
                  <a:pt x="60" y="4"/>
                </a:lnTo>
                <a:lnTo>
                  <a:pt x="58" y="4"/>
                </a:lnTo>
                <a:lnTo>
                  <a:pt x="46" y="9"/>
                </a:lnTo>
                <a:lnTo>
                  <a:pt x="48" y="9"/>
                </a:lnTo>
                <a:lnTo>
                  <a:pt x="39" y="13"/>
                </a:lnTo>
                <a:lnTo>
                  <a:pt x="39" y="11"/>
                </a:lnTo>
                <a:lnTo>
                  <a:pt x="27" y="15"/>
                </a:lnTo>
                <a:lnTo>
                  <a:pt x="27" y="17"/>
                </a:lnTo>
                <a:lnTo>
                  <a:pt x="17" y="21"/>
                </a:lnTo>
                <a:lnTo>
                  <a:pt x="17" y="19"/>
                </a:lnTo>
                <a:lnTo>
                  <a:pt x="6" y="23"/>
                </a:lnTo>
                <a:lnTo>
                  <a:pt x="4" y="25"/>
                </a:lnTo>
                <a:lnTo>
                  <a:pt x="0" y="27"/>
                </a:lnTo>
                <a:lnTo>
                  <a:pt x="16" y="57"/>
                </a:lnTo>
                <a:lnTo>
                  <a:pt x="19" y="55"/>
                </a:lnTo>
                <a:lnTo>
                  <a:pt x="17" y="57"/>
                </a:lnTo>
                <a:lnTo>
                  <a:pt x="29" y="54"/>
                </a:lnTo>
                <a:lnTo>
                  <a:pt x="29" y="52"/>
                </a:lnTo>
                <a:lnTo>
                  <a:pt x="39" y="48"/>
                </a:lnTo>
                <a:lnTo>
                  <a:pt x="39" y="50"/>
                </a:lnTo>
                <a:lnTo>
                  <a:pt x="50" y="46"/>
                </a:lnTo>
                <a:lnTo>
                  <a:pt x="50" y="44"/>
                </a:lnTo>
                <a:lnTo>
                  <a:pt x="60" y="40"/>
                </a:lnTo>
                <a:lnTo>
                  <a:pt x="62" y="40"/>
                </a:lnTo>
                <a:lnTo>
                  <a:pt x="73" y="34"/>
                </a:lnTo>
                <a:lnTo>
                  <a:pt x="71" y="34"/>
                </a:lnTo>
                <a:lnTo>
                  <a:pt x="81" y="31"/>
                </a:lnTo>
                <a:lnTo>
                  <a:pt x="6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6" name="Freeform 50"/>
          <p:cNvSpPr>
            <a:spLocks/>
          </p:cNvSpPr>
          <p:nvPr/>
        </p:nvSpPr>
        <p:spPr bwMode="auto">
          <a:xfrm>
            <a:off x="4791075" y="4189810"/>
            <a:ext cx="96441" cy="61913"/>
          </a:xfrm>
          <a:custGeom>
            <a:avLst/>
            <a:gdLst>
              <a:gd name="T0" fmla="*/ 2147483647 w 81"/>
              <a:gd name="T1" fmla="*/ 2147483647 h 52"/>
              <a:gd name="T2" fmla="*/ 2147483647 w 81"/>
              <a:gd name="T3" fmla="*/ 2147483647 h 52"/>
              <a:gd name="T4" fmla="*/ 2147483647 w 81"/>
              <a:gd name="T5" fmla="*/ 2147483647 h 52"/>
              <a:gd name="T6" fmla="*/ 2147483647 w 81"/>
              <a:gd name="T7" fmla="*/ 2147483647 h 52"/>
              <a:gd name="T8" fmla="*/ 2147483647 w 81"/>
              <a:gd name="T9" fmla="*/ 2147483647 h 52"/>
              <a:gd name="T10" fmla="*/ 2147483647 w 81"/>
              <a:gd name="T11" fmla="*/ 2147483647 h 52"/>
              <a:gd name="T12" fmla="*/ 2147483647 w 81"/>
              <a:gd name="T13" fmla="*/ 2147483647 h 52"/>
              <a:gd name="T14" fmla="*/ 2147483647 w 81"/>
              <a:gd name="T15" fmla="*/ 2147483647 h 52"/>
              <a:gd name="T16" fmla="*/ 2147483647 w 81"/>
              <a:gd name="T17" fmla="*/ 2147483647 h 52"/>
              <a:gd name="T18" fmla="*/ 2147483647 w 81"/>
              <a:gd name="T19" fmla="*/ 2147483647 h 52"/>
              <a:gd name="T20" fmla="*/ 2147483647 w 81"/>
              <a:gd name="T21" fmla="*/ 2147483647 h 52"/>
              <a:gd name="T22" fmla="*/ 2147483647 w 81"/>
              <a:gd name="T23" fmla="*/ 2147483647 h 52"/>
              <a:gd name="T24" fmla="*/ 2147483647 w 81"/>
              <a:gd name="T25" fmla="*/ 2147483647 h 52"/>
              <a:gd name="T26" fmla="*/ 2147483647 w 81"/>
              <a:gd name="T27" fmla="*/ 2147483647 h 52"/>
              <a:gd name="T28" fmla="*/ 2147483647 w 81"/>
              <a:gd name="T29" fmla="*/ 2147483647 h 52"/>
              <a:gd name="T30" fmla="*/ 2147483647 w 81"/>
              <a:gd name="T31" fmla="*/ 0 h 52"/>
              <a:gd name="T32" fmla="*/ 2147483647 w 81"/>
              <a:gd name="T33" fmla="*/ 2147483647 h 52"/>
              <a:gd name="T34" fmla="*/ 2147483647 w 81"/>
              <a:gd name="T35" fmla="*/ 2147483647 h 52"/>
              <a:gd name="T36" fmla="*/ 0 w 81"/>
              <a:gd name="T37" fmla="*/ 2147483647 h 52"/>
              <a:gd name="T38" fmla="*/ 2147483647 w 81"/>
              <a:gd name="T39" fmla="*/ 2147483647 h 52"/>
              <a:gd name="T40" fmla="*/ 2147483647 w 81"/>
              <a:gd name="T41" fmla="*/ 2147483647 h 52"/>
              <a:gd name="T42" fmla="*/ 2147483647 w 81"/>
              <a:gd name="T43" fmla="*/ 2147483647 h 52"/>
              <a:gd name="T44" fmla="*/ 2147483647 w 81"/>
              <a:gd name="T45" fmla="*/ 2147483647 h 52"/>
              <a:gd name="T46" fmla="*/ 2147483647 w 81"/>
              <a:gd name="T47" fmla="*/ 2147483647 h 52"/>
              <a:gd name="T48" fmla="*/ 2147483647 w 81"/>
              <a:gd name="T49" fmla="*/ 2147483647 h 52"/>
              <a:gd name="T50" fmla="*/ 2147483647 w 81"/>
              <a:gd name="T51" fmla="*/ 2147483647 h 52"/>
              <a:gd name="T52" fmla="*/ 2147483647 w 81"/>
              <a:gd name="T53" fmla="*/ 2147483647 h 52"/>
              <a:gd name="T54" fmla="*/ 2147483647 w 81"/>
              <a:gd name="T55" fmla="*/ 2147483647 h 52"/>
              <a:gd name="T56" fmla="*/ 2147483647 w 81"/>
              <a:gd name="T57" fmla="*/ 2147483647 h 52"/>
              <a:gd name="T58" fmla="*/ 2147483647 w 81"/>
              <a:gd name="T59" fmla="*/ 2147483647 h 52"/>
              <a:gd name="T60" fmla="*/ 2147483647 w 81"/>
              <a:gd name="T61" fmla="*/ 2147483647 h 52"/>
              <a:gd name="T62" fmla="*/ 2147483647 w 81"/>
              <a:gd name="T63" fmla="*/ 2147483647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1"/>
              <a:gd name="T97" fmla="*/ 0 h 52"/>
              <a:gd name="T98" fmla="*/ 81 w 81"/>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1" h="52">
                <a:moveTo>
                  <a:pt x="70" y="13"/>
                </a:moveTo>
                <a:lnTo>
                  <a:pt x="64" y="15"/>
                </a:lnTo>
                <a:lnTo>
                  <a:pt x="66" y="15"/>
                </a:lnTo>
                <a:lnTo>
                  <a:pt x="58" y="17"/>
                </a:lnTo>
                <a:lnTo>
                  <a:pt x="66" y="17"/>
                </a:lnTo>
                <a:lnTo>
                  <a:pt x="56" y="15"/>
                </a:lnTo>
                <a:lnTo>
                  <a:pt x="46" y="15"/>
                </a:lnTo>
                <a:lnTo>
                  <a:pt x="50" y="15"/>
                </a:lnTo>
                <a:lnTo>
                  <a:pt x="43" y="13"/>
                </a:lnTo>
                <a:lnTo>
                  <a:pt x="45" y="13"/>
                </a:lnTo>
                <a:lnTo>
                  <a:pt x="27" y="8"/>
                </a:lnTo>
                <a:lnTo>
                  <a:pt x="31" y="12"/>
                </a:lnTo>
                <a:lnTo>
                  <a:pt x="25" y="8"/>
                </a:lnTo>
                <a:lnTo>
                  <a:pt x="27" y="10"/>
                </a:lnTo>
                <a:lnTo>
                  <a:pt x="18" y="2"/>
                </a:lnTo>
                <a:lnTo>
                  <a:pt x="10" y="0"/>
                </a:lnTo>
                <a:lnTo>
                  <a:pt x="10" y="35"/>
                </a:lnTo>
                <a:lnTo>
                  <a:pt x="12" y="35"/>
                </a:lnTo>
                <a:lnTo>
                  <a:pt x="0" y="29"/>
                </a:lnTo>
                <a:lnTo>
                  <a:pt x="4" y="35"/>
                </a:lnTo>
                <a:lnTo>
                  <a:pt x="14" y="40"/>
                </a:lnTo>
                <a:lnTo>
                  <a:pt x="33" y="48"/>
                </a:lnTo>
                <a:lnTo>
                  <a:pt x="35" y="48"/>
                </a:lnTo>
                <a:lnTo>
                  <a:pt x="45" y="50"/>
                </a:lnTo>
                <a:lnTo>
                  <a:pt x="54" y="50"/>
                </a:lnTo>
                <a:lnTo>
                  <a:pt x="50" y="50"/>
                </a:lnTo>
                <a:lnTo>
                  <a:pt x="58" y="52"/>
                </a:lnTo>
                <a:lnTo>
                  <a:pt x="66" y="52"/>
                </a:lnTo>
                <a:lnTo>
                  <a:pt x="73" y="50"/>
                </a:lnTo>
                <a:lnTo>
                  <a:pt x="75" y="50"/>
                </a:lnTo>
                <a:lnTo>
                  <a:pt x="81" y="48"/>
                </a:lnTo>
                <a:lnTo>
                  <a:pt x="70"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7" name="Freeform 51"/>
          <p:cNvSpPr>
            <a:spLocks/>
          </p:cNvSpPr>
          <p:nvPr/>
        </p:nvSpPr>
        <p:spPr bwMode="auto">
          <a:xfrm>
            <a:off x="4716066" y="4102894"/>
            <a:ext cx="75009" cy="94060"/>
          </a:xfrm>
          <a:custGeom>
            <a:avLst/>
            <a:gdLst>
              <a:gd name="T0" fmla="*/ 2147483647 w 63"/>
              <a:gd name="T1" fmla="*/ 2147483647 h 79"/>
              <a:gd name="T2" fmla="*/ 2147483647 w 63"/>
              <a:gd name="T3" fmla="*/ 2147483647 h 79"/>
              <a:gd name="T4" fmla="*/ 2147483647 w 63"/>
              <a:gd name="T5" fmla="*/ 2147483647 h 79"/>
              <a:gd name="T6" fmla="*/ 2147483647 w 63"/>
              <a:gd name="T7" fmla="*/ 2147483647 h 79"/>
              <a:gd name="T8" fmla="*/ 2147483647 w 63"/>
              <a:gd name="T9" fmla="*/ 2147483647 h 79"/>
              <a:gd name="T10" fmla="*/ 2147483647 w 63"/>
              <a:gd name="T11" fmla="*/ 2147483647 h 79"/>
              <a:gd name="T12" fmla="*/ 2147483647 w 63"/>
              <a:gd name="T13" fmla="*/ 2147483647 h 79"/>
              <a:gd name="T14" fmla="*/ 2147483647 w 63"/>
              <a:gd name="T15" fmla="*/ 2147483647 h 79"/>
              <a:gd name="T16" fmla="*/ 2147483647 w 63"/>
              <a:gd name="T17" fmla="*/ 2147483647 h 79"/>
              <a:gd name="T18" fmla="*/ 2147483647 w 63"/>
              <a:gd name="T19" fmla="*/ 2147483647 h 79"/>
              <a:gd name="T20" fmla="*/ 2147483647 w 63"/>
              <a:gd name="T21" fmla="*/ 2147483647 h 79"/>
              <a:gd name="T22" fmla="*/ 2147483647 w 63"/>
              <a:gd name="T23" fmla="*/ 2147483647 h 79"/>
              <a:gd name="T24" fmla="*/ 2147483647 w 63"/>
              <a:gd name="T25" fmla="*/ 2147483647 h 79"/>
              <a:gd name="T26" fmla="*/ 2147483647 w 63"/>
              <a:gd name="T27" fmla="*/ 2147483647 h 79"/>
              <a:gd name="T28" fmla="*/ 2147483647 w 63"/>
              <a:gd name="T29" fmla="*/ 2147483647 h 79"/>
              <a:gd name="T30" fmla="*/ 2147483647 w 63"/>
              <a:gd name="T31" fmla="*/ 2147483647 h 79"/>
              <a:gd name="T32" fmla="*/ 2147483647 w 63"/>
              <a:gd name="T33" fmla="*/ 2147483647 h 79"/>
              <a:gd name="T34" fmla="*/ 2147483647 w 63"/>
              <a:gd name="T35" fmla="*/ 2147483647 h 79"/>
              <a:gd name="T36" fmla="*/ 2147483647 w 63"/>
              <a:gd name="T37" fmla="*/ 2147483647 h 79"/>
              <a:gd name="T38" fmla="*/ 2147483647 w 63"/>
              <a:gd name="T39" fmla="*/ 2147483647 h 79"/>
              <a:gd name="T40" fmla="*/ 2147483647 w 63"/>
              <a:gd name="T41" fmla="*/ 2147483647 h 79"/>
              <a:gd name="T42" fmla="*/ 2147483647 w 63"/>
              <a:gd name="T43" fmla="*/ 2147483647 h 79"/>
              <a:gd name="T44" fmla="*/ 2147483647 w 63"/>
              <a:gd name="T45" fmla="*/ 0 h 79"/>
              <a:gd name="T46" fmla="*/ 2147483647 w 63"/>
              <a:gd name="T47" fmla="*/ 2147483647 h 79"/>
              <a:gd name="T48" fmla="*/ 2147483647 w 63"/>
              <a:gd name="T49" fmla="*/ 2147483647 h 79"/>
              <a:gd name="T50" fmla="*/ 0 w 63"/>
              <a:gd name="T51" fmla="*/ 2147483647 h 79"/>
              <a:gd name="T52" fmla="*/ 0 w 63"/>
              <a:gd name="T53" fmla="*/ 2147483647 h 79"/>
              <a:gd name="T54" fmla="*/ 2147483647 w 63"/>
              <a:gd name="T55" fmla="*/ 2147483647 h 79"/>
              <a:gd name="T56" fmla="*/ 2147483647 w 63"/>
              <a:gd name="T57" fmla="*/ 2147483647 h 79"/>
              <a:gd name="T58" fmla="*/ 2147483647 w 63"/>
              <a:gd name="T59" fmla="*/ 2147483647 h 79"/>
              <a:gd name="T60" fmla="*/ 2147483647 w 63"/>
              <a:gd name="T61" fmla="*/ 2147483647 h 79"/>
              <a:gd name="T62" fmla="*/ 2147483647 w 63"/>
              <a:gd name="T63" fmla="*/ 2147483647 h 79"/>
              <a:gd name="T64" fmla="*/ 2147483647 w 63"/>
              <a:gd name="T65" fmla="*/ 2147483647 h 79"/>
              <a:gd name="T66" fmla="*/ 2147483647 w 63"/>
              <a:gd name="T67" fmla="*/ 2147483647 h 79"/>
              <a:gd name="T68" fmla="*/ 2147483647 w 63"/>
              <a:gd name="T69" fmla="*/ 2147483647 h 79"/>
              <a:gd name="T70" fmla="*/ 2147483647 w 63"/>
              <a:gd name="T71" fmla="*/ 2147483647 h 79"/>
              <a:gd name="T72" fmla="*/ 2147483647 w 63"/>
              <a:gd name="T73" fmla="*/ 2147483647 h 79"/>
              <a:gd name="T74" fmla="*/ 2147483647 w 63"/>
              <a:gd name="T75" fmla="*/ 2147483647 h 79"/>
              <a:gd name="T76" fmla="*/ 2147483647 w 63"/>
              <a:gd name="T77" fmla="*/ 2147483647 h 79"/>
              <a:gd name="T78" fmla="*/ 2147483647 w 63"/>
              <a:gd name="T79" fmla="*/ 2147483647 h 79"/>
              <a:gd name="T80" fmla="*/ 2147483647 w 63"/>
              <a:gd name="T81" fmla="*/ 2147483647 h 79"/>
              <a:gd name="T82" fmla="*/ 2147483647 w 63"/>
              <a:gd name="T83" fmla="*/ 2147483647 h 79"/>
              <a:gd name="T84" fmla="*/ 2147483647 w 63"/>
              <a:gd name="T85" fmla="*/ 2147483647 h 79"/>
              <a:gd name="T86" fmla="*/ 2147483647 w 63"/>
              <a:gd name="T87" fmla="*/ 2147483647 h 79"/>
              <a:gd name="T88" fmla="*/ 2147483647 w 63"/>
              <a:gd name="T89" fmla="*/ 2147483647 h 79"/>
              <a:gd name="T90" fmla="*/ 2147483647 w 63"/>
              <a:gd name="T91" fmla="*/ 2147483647 h 79"/>
              <a:gd name="T92" fmla="*/ 2147483647 w 63"/>
              <a:gd name="T93" fmla="*/ 2147483647 h 79"/>
              <a:gd name="T94" fmla="*/ 2147483647 w 63"/>
              <a:gd name="T95" fmla="*/ 2147483647 h 79"/>
              <a:gd name="T96" fmla="*/ 2147483647 w 63"/>
              <a:gd name="T97" fmla="*/ 2147483647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
              <a:gd name="T148" fmla="*/ 0 h 79"/>
              <a:gd name="T149" fmla="*/ 63 w 63"/>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 h="79">
                <a:moveTo>
                  <a:pt x="61" y="56"/>
                </a:moveTo>
                <a:lnTo>
                  <a:pt x="58" y="52"/>
                </a:lnTo>
                <a:lnTo>
                  <a:pt x="63" y="58"/>
                </a:lnTo>
                <a:lnTo>
                  <a:pt x="60" y="48"/>
                </a:lnTo>
                <a:lnTo>
                  <a:pt x="52" y="42"/>
                </a:lnTo>
                <a:lnTo>
                  <a:pt x="58" y="48"/>
                </a:lnTo>
                <a:lnTo>
                  <a:pt x="54" y="38"/>
                </a:lnTo>
                <a:lnTo>
                  <a:pt x="46" y="33"/>
                </a:lnTo>
                <a:lnTo>
                  <a:pt x="50" y="37"/>
                </a:lnTo>
                <a:lnTo>
                  <a:pt x="48" y="33"/>
                </a:lnTo>
                <a:lnTo>
                  <a:pt x="50" y="35"/>
                </a:lnTo>
                <a:lnTo>
                  <a:pt x="48" y="29"/>
                </a:lnTo>
                <a:lnTo>
                  <a:pt x="46" y="27"/>
                </a:lnTo>
                <a:lnTo>
                  <a:pt x="44" y="23"/>
                </a:lnTo>
                <a:lnTo>
                  <a:pt x="46" y="25"/>
                </a:lnTo>
                <a:lnTo>
                  <a:pt x="42" y="15"/>
                </a:lnTo>
                <a:lnTo>
                  <a:pt x="35" y="10"/>
                </a:lnTo>
                <a:lnTo>
                  <a:pt x="38" y="13"/>
                </a:lnTo>
                <a:lnTo>
                  <a:pt x="37" y="10"/>
                </a:lnTo>
                <a:lnTo>
                  <a:pt x="38" y="12"/>
                </a:lnTo>
                <a:lnTo>
                  <a:pt x="37" y="6"/>
                </a:lnTo>
                <a:lnTo>
                  <a:pt x="35" y="4"/>
                </a:lnTo>
                <a:lnTo>
                  <a:pt x="33" y="0"/>
                </a:lnTo>
                <a:lnTo>
                  <a:pt x="35" y="8"/>
                </a:lnTo>
                <a:lnTo>
                  <a:pt x="35" y="6"/>
                </a:lnTo>
                <a:lnTo>
                  <a:pt x="0" y="6"/>
                </a:lnTo>
                <a:lnTo>
                  <a:pt x="0" y="12"/>
                </a:lnTo>
                <a:lnTo>
                  <a:pt x="4" y="19"/>
                </a:lnTo>
                <a:lnTo>
                  <a:pt x="2" y="17"/>
                </a:lnTo>
                <a:lnTo>
                  <a:pt x="4" y="23"/>
                </a:lnTo>
                <a:lnTo>
                  <a:pt x="6" y="25"/>
                </a:lnTo>
                <a:lnTo>
                  <a:pt x="10" y="31"/>
                </a:lnTo>
                <a:lnTo>
                  <a:pt x="15" y="37"/>
                </a:lnTo>
                <a:lnTo>
                  <a:pt x="10" y="31"/>
                </a:lnTo>
                <a:lnTo>
                  <a:pt x="12" y="37"/>
                </a:lnTo>
                <a:lnTo>
                  <a:pt x="13" y="38"/>
                </a:lnTo>
                <a:lnTo>
                  <a:pt x="15" y="42"/>
                </a:lnTo>
                <a:lnTo>
                  <a:pt x="13" y="40"/>
                </a:lnTo>
                <a:lnTo>
                  <a:pt x="15" y="46"/>
                </a:lnTo>
                <a:lnTo>
                  <a:pt x="17" y="48"/>
                </a:lnTo>
                <a:lnTo>
                  <a:pt x="21" y="54"/>
                </a:lnTo>
                <a:lnTo>
                  <a:pt x="27" y="60"/>
                </a:lnTo>
                <a:lnTo>
                  <a:pt x="21" y="54"/>
                </a:lnTo>
                <a:lnTo>
                  <a:pt x="25" y="63"/>
                </a:lnTo>
                <a:lnTo>
                  <a:pt x="33" y="69"/>
                </a:lnTo>
                <a:lnTo>
                  <a:pt x="27" y="63"/>
                </a:lnTo>
                <a:lnTo>
                  <a:pt x="31" y="73"/>
                </a:lnTo>
                <a:lnTo>
                  <a:pt x="38" y="79"/>
                </a:lnTo>
                <a:lnTo>
                  <a:pt x="61"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8" name="Freeform 52"/>
          <p:cNvSpPr>
            <a:spLocks/>
          </p:cNvSpPr>
          <p:nvPr/>
        </p:nvSpPr>
        <p:spPr bwMode="auto">
          <a:xfrm>
            <a:off x="4700588" y="3986213"/>
            <a:ext cx="59531" cy="84535"/>
          </a:xfrm>
          <a:custGeom>
            <a:avLst/>
            <a:gdLst>
              <a:gd name="T0" fmla="*/ 2147483647 w 50"/>
              <a:gd name="T1" fmla="*/ 2147483647 h 71"/>
              <a:gd name="T2" fmla="*/ 2147483647 w 50"/>
              <a:gd name="T3" fmla="*/ 2147483647 h 71"/>
              <a:gd name="T4" fmla="*/ 2147483647 w 50"/>
              <a:gd name="T5" fmla="*/ 2147483647 h 71"/>
              <a:gd name="T6" fmla="*/ 2147483647 w 50"/>
              <a:gd name="T7" fmla="*/ 2147483647 h 71"/>
              <a:gd name="T8" fmla="*/ 2147483647 w 50"/>
              <a:gd name="T9" fmla="*/ 2147483647 h 71"/>
              <a:gd name="T10" fmla="*/ 2147483647 w 50"/>
              <a:gd name="T11" fmla="*/ 2147483647 h 71"/>
              <a:gd name="T12" fmla="*/ 2147483647 w 50"/>
              <a:gd name="T13" fmla="*/ 2147483647 h 71"/>
              <a:gd name="T14" fmla="*/ 2147483647 w 50"/>
              <a:gd name="T15" fmla="*/ 2147483647 h 71"/>
              <a:gd name="T16" fmla="*/ 2147483647 w 50"/>
              <a:gd name="T17" fmla="*/ 2147483647 h 71"/>
              <a:gd name="T18" fmla="*/ 2147483647 w 50"/>
              <a:gd name="T19" fmla="*/ 2147483647 h 71"/>
              <a:gd name="T20" fmla="*/ 2147483647 w 50"/>
              <a:gd name="T21" fmla="*/ 2147483647 h 71"/>
              <a:gd name="T22" fmla="*/ 2147483647 w 50"/>
              <a:gd name="T23" fmla="*/ 2147483647 h 71"/>
              <a:gd name="T24" fmla="*/ 2147483647 w 50"/>
              <a:gd name="T25" fmla="*/ 2147483647 h 71"/>
              <a:gd name="T26" fmla="*/ 2147483647 w 50"/>
              <a:gd name="T27" fmla="*/ 2147483647 h 71"/>
              <a:gd name="T28" fmla="*/ 2147483647 w 50"/>
              <a:gd name="T29" fmla="*/ 2147483647 h 71"/>
              <a:gd name="T30" fmla="*/ 2147483647 w 50"/>
              <a:gd name="T31" fmla="*/ 2147483647 h 71"/>
              <a:gd name="T32" fmla="*/ 2147483647 w 50"/>
              <a:gd name="T33" fmla="*/ 2147483647 h 71"/>
              <a:gd name="T34" fmla="*/ 2147483647 w 50"/>
              <a:gd name="T35" fmla="*/ 2147483647 h 71"/>
              <a:gd name="T36" fmla="*/ 2147483647 w 50"/>
              <a:gd name="T37" fmla="*/ 2147483647 h 71"/>
              <a:gd name="T38" fmla="*/ 2147483647 w 50"/>
              <a:gd name="T39" fmla="*/ 2147483647 h 71"/>
              <a:gd name="T40" fmla="*/ 2147483647 w 50"/>
              <a:gd name="T41" fmla="*/ 2147483647 h 71"/>
              <a:gd name="T42" fmla="*/ 2147483647 w 50"/>
              <a:gd name="T43" fmla="*/ 2147483647 h 71"/>
              <a:gd name="T44" fmla="*/ 2147483647 w 50"/>
              <a:gd name="T45" fmla="*/ 2147483647 h 71"/>
              <a:gd name="T46" fmla="*/ 2147483647 w 50"/>
              <a:gd name="T47" fmla="*/ 2147483647 h 71"/>
              <a:gd name="T48" fmla="*/ 2147483647 w 50"/>
              <a:gd name="T49" fmla="*/ 2147483647 h 71"/>
              <a:gd name="T50" fmla="*/ 2147483647 w 50"/>
              <a:gd name="T51" fmla="*/ 0 h 71"/>
              <a:gd name="T52" fmla="*/ 0 w 50"/>
              <a:gd name="T53" fmla="*/ 0 h 71"/>
              <a:gd name="T54" fmla="*/ 0 w 50"/>
              <a:gd name="T55" fmla="*/ 2147483647 h 71"/>
              <a:gd name="T56" fmla="*/ 2147483647 w 50"/>
              <a:gd name="T57" fmla="*/ 2147483647 h 71"/>
              <a:gd name="T58" fmla="*/ 0 w 50"/>
              <a:gd name="T59" fmla="*/ 2147483647 h 71"/>
              <a:gd name="T60" fmla="*/ 2147483647 w 50"/>
              <a:gd name="T61" fmla="*/ 2147483647 h 71"/>
              <a:gd name="T62" fmla="*/ 2147483647 w 50"/>
              <a:gd name="T63" fmla="*/ 2147483647 h 71"/>
              <a:gd name="T64" fmla="*/ 2147483647 w 50"/>
              <a:gd name="T65" fmla="*/ 2147483647 h 71"/>
              <a:gd name="T66" fmla="*/ 2147483647 w 50"/>
              <a:gd name="T67" fmla="*/ 2147483647 h 71"/>
              <a:gd name="T68" fmla="*/ 2147483647 w 50"/>
              <a:gd name="T69" fmla="*/ 2147483647 h 71"/>
              <a:gd name="T70" fmla="*/ 2147483647 w 50"/>
              <a:gd name="T71" fmla="*/ 2147483647 h 71"/>
              <a:gd name="T72" fmla="*/ 2147483647 w 50"/>
              <a:gd name="T73" fmla="*/ 2147483647 h 71"/>
              <a:gd name="T74" fmla="*/ 2147483647 w 50"/>
              <a:gd name="T75" fmla="*/ 2147483647 h 71"/>
              <a:gd name="T76" fmla="*/ 2147483647 w 50"/>
              <a:gd name="T77" fmla="*/ 2147483647 h 71"/>
              <a:gd name="T78" fmla="*/ 2147483647 w 50"/>
              <a:gd name="T79" fmla="*/ 2147483647 h 71"/>
              <a:gd name="T80" fmla="*/ 2147483647 w 50"/>
              <a:gd name="T81" fmla="*/ 2147483647 h 71"/>
              <a:gd name="T82" fmla="*/ 2147483647 w 50"/>
              <a:gd name="T83" fmla="*/ 2147483647 h 71"/>
              <a:gd name="T84" fmla="*/ 2147483647 w 50"/>
              <a:gd name="T85" fmla="*/ 2147483647 h 71"/>
              <a:gd name="T86" fmla="*/ 2147483647 w 50"/>
              <a:gd name="T87" fmla="*/ 2147483647 h 71"/>
              <a:gd name="T88" fmla="*/ 2147483647 w 50"/>
              <a:gd name="T89" fmla="*/ 2147483647 h 71"/>
              <a:gd name="T90" fmla="*/ 2147483647 w 50"/>
              <a:gd name="T91" fmla="*/ 2147483647 h 71"/>
              <a:gd name="T92" fmla="*/ 2147483647 w 50"/>
              <a:gd name="T93" fmla="*/ 2147483647 h 71"/>
              <a:gd name="T94" fmla="*/ 2147483647 w 50"/>
              <a:gd name="T95" fmla="*/ 2147483647 h 71"/>
              <a:gd name="T96" fmla="*/ 2147483647 w 50"/>
              <a:gd name="T97" fmla="*/ 2147483647 h 71"/>
              <a:gd name="T98" fmla="*/ 2147483647 w 50"/>
              <a:gd name="T99" fmla="*/ 2147483647 h 71"/>
              <a:gd name="T100" fmla="*/ 2147483647 w 50"/>
              <a:gd name="T101" fmla="*/ 2147483647 h 71"/>
              <a:gd name="T102" fmla="*/ 2147483647 w 50"/>
              <a:gd name="T103" fmla="*/ 2147483647 h 71"/>
              <a:gd name="T104" fmla="*/ 2147483647 w 50"/>
              <a:gd name="T105" fmla="*/ 2147483647 h 71"/>
              <a:gd name="T106" fmla="*/ 2147483647 w 50"/>
              <a:gd name="T107" fmla="*/ 2147483647 h 71"/>
              <a:gd name="T108" fmla="*/ 2147483647 w 50"/>
              <a:gd name="T109" fmla="*/ 2147483647 h 71"/>
              <a:gd name="T110" fmla="*/ 0 w 50"/>
              <a:gd name="T111" fmla="*/ 2147483647 h 71"/>
              <a:gd name="T112" fmla="*/ 2147483647 w 50"/>
              <a:gd name="T113" fmla="*/ 2147483647 h 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
              <a:gd name="T172" fmla="*/ 0 h 71"/>
              <a:gd name="T173" fmla="*/ 50 w 50"/>
              <a:gd name="T174" fmla="*/ 71 h 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 h="71">
                <a:moveTo>
                  <a:pt x="34" y="69"/>
                </a:moveTo>
                <a:lnTo>
                  <a:pt x="34" y="60"/>
                </a:lnTo>
                <a:lnTo>
                  <a:pt x="28" y="71"/>
                </a:lnTo>
                <a:lnTo>
                  <a:pt x="34" y="63"/>
                </a:lnTo>
                <a:lnTo>
                  <a:pt x="36" y="52"/>
                </a:lnTo>
                <a:lnTo>
                  <a:pt x="30" y="63"/>
                </a:lnTo>
                <a:lnTo>
                  <a:pt x="36" y="56"/>
                </a:lnTo>
                <a:lnTo>
                  <a:pt x="38" y="46"/>
                </a:lnTo>
                <a:lnTo>
                  <a:pt x="32" y="58"/>
                </a:lnTo>
                <a:lnTo>
                  <a:pt x="38" y="50"/>
                </a:lnTo>
                <a:lnTo>
                  <a:pt x="40" y="42"/>
                </a:lnTo>
                <a:lnTo>
                  <a:pt x="34" y="54"/>
                </a:lnTo>
                <a:lnTo>
                  <a:pt x="40" y="46"/>
                </a:lnTo>
                <a:lnTo>
                  <a:pt x="42" y="33"/>
                </a:lnTo>
                <a:lnTo>
                  <a:pt x="36" y="44"/>
                </a:lnTo>
                <a:lnTo>
                  <a:pt x="50" y="31"/>
                </a:lnTo>
                <a:lnTo>
                  <a:pt x="36" y="17"/>
                </a:lnTo>
                <a:lnTo>
                  <a:pt x="42" y="29"/>
                </a:lnTo>
                <a:lnTo>
                  <a:pt x="40" y="19"/>
                </a:lnTo>
                <a:lnTo>
                  <a:pt x="28" y="8"/>
                </a:lnTo>
                <a:lnTo>
                  <a:pt x="21" y="6"/>
                </a:lnTo>
                <a:lnTo>
                  <a:pt x="32" y="12"/>
                </a:lnTo>
                <a:lnTo>
                  <a:pt x="23" y="4"/>
                </a:lnTo>
                <a:lnTo>
                  <a:pt x="11" y="2"/>
                </a:lnTo>
                <a:lnTo>
                  <a:pt x="17" y="2"/>
                </a:lnTo>
                <a:lnTo>
                  <a:pt x="7" y="0"/>
                </a:lnTo>
                <a:lnTo>
                  <a:pt x="0" y="0"/>
                </a:lnTo>
                <a:lnTo>
                  <a:pt x="0" y="35"/>
                </a:lnTo>
                <a:lnTo>
                  <a:pt x="5" y="35"/>
                </a:lnTo>
                <a:lnTo>
                  <a:pt x="0" y="35"/>
                </a:lnTo>
                <a:lnTo>
                  <a:pt x="5" y="37"/>
                </a:lnTo>
                <a:lnTo>
                  <a:pt x="11" y="37"/>
                </a:lnTo>
                <a:lnTo>
                  <a:pt x="17" y="37"/>
                </a:lnTo>
                <a:lnTo>
                  <a:pt x="5" y="31"/>
                </a:lnTo>
                <a:lnTo>
                  <a:pt x="15" y="39"/>
                </a:lnTo>
                <a:lnTo>
                  <a:pt x="23" y="40"/>
                </a:lnTo>
                <a:lnTo>
                  <a:pt x="11" y="35"/>
                </a:lnTo>
                <a:lnTo>
                  <a:pt x="13" y="37"/>
                </a:lnTo>
                <a:lnTo>
                  <a:pt x="7" y="25"/>
                </a:lnTo>
                <a:lnTo>
                  <a:pt x="9" y="35"/>
                </a:lnTo>
                <a:lnTo>
                  <a:pt x="15" y="42"/>
                </a:lnTo>
                <a:lnTo>
                  <a:pt x="15" y="19"/>
                </a:lnTo>
                <a:lnTo>
                  <a:pt x="9" y="27"/>
                </a:lnTo>
                <a:lnTo>
                  <a:pt x="7" y="40"/>
                </a:lnTo>
                <a:lnTo>
                  <a:pt x="13" y="29"/>
                </a:lnTo>
                <a:lnTo>
                  <a:pt x="7" y="37"/>
                </a:lnTo>
                <a:lnTo>
                  <a:pt x="5" y="44"/>
                </a:lnTo>
                <a:lnTo>
                  <a:pt x="11" y="33"/>
                </a:lnTo>
                <a:lnTo>
                  <a:pt x="5" y="40"/>
                </a:lnTo>
                <a:lnTo>
                  <a:pt x="3" y="50"/>
                </a:lnTo>
                <a:lnTo>
                  <a:pt x="9" y="39"/>
                </a:lnTo>
                <a:lnTo>
                  <a:pt x="3" y="46"/>
                </a:lnTo>
                <a:lnTo>
                  <a:pt x="2" y="58"/>
                </a:lnTo>
                <a:lnTo>
                  <a:pt x="7" y="46"/>
                </a:lnTo>
                <a:lnTo>
                  <a:pt x="2" y="54"/>
                </a:lnTo>
                <a:lnTo>
                  <a:pt x="0" y="69"/>
                </a:lnTo>
                <a:lnTo>
                  <a:pt x="34" y="6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89" name="Freeform 53"/>
          <p:cNvSpPr>
            <a:spLocks/>
          </p:cNvSpPr>
          <p:nvPr/>
        </p:nvSpPr>
        <p:spPr bwMode="auto">
          <a:xfrm>
            <a:off x="4572000" y="3990975"/>
            <a:ext cx="86916" cy="54769"/>
          </a:xfrm>
          <a:custGeom>
            <a:avLst/>
            <a:gdLst>
              <a:gd name="T0" fmla="*/ 2147483647 w 73"/>
              <a:gd name="T1" fmla="*/ 0 h 46"/>
              <a:gd name="T2" fmla="*/ 2147483647 w 73"/>
              <a:gd name="T3" fmla="*/ 0 h 46"/>
              <a:gd name="T4" fmla="*/ 2147483647 w 73"/>
              <a:gd name="T5" fmla="*/ 2147483647 h 46"/>
              <a:gd name="T6" fmla="*/ 2147483647 w 73"/>
              <a:gd name="T7" fmla="*/ 2147483647 h 46"/>
              <a:gd name="T8" fmla="*/ 2147483647 w 73"/>
              <a:gd name="T9" fmla="*/ 2147483647 h 46"/>
              <a:gd name="T10" fmla="*/ 2147483647 w 73"/>
              <a:gd name="T11" fmla="*/ 2147483647 h 46"/>
              <a:gd name="T12" fmla="*/ 2147483647 w 73"/>
              <a:gd name="T13" fmla="*/ 2147483647 h 46"/>
              <a:gd name="T14" fmla="*/ 0 w 73"/>
              <a:gd name="T15" fmla="*/ 2147483647 h 46"/>
              <a:gd name="T16" fmla="*/ 2147483647 w 73"/>
              <a:gd name="T17" fmla="*/ 2147483647 h 46"/>
              <a:gd name="T18" fmla="*/ 2147483647 w 73"/>
              <a:gd name="T19" fmla="*/ 2147483647 h 46"/>
              <a:gd name="T20" fmla="*/ 2147483647 w 73"/>
              <a:gd name="T21" fmla="*/ 2147483647 h 46"/>
              <a:gd name="T22" fmla="*/ 2147483647 w 73"/>
              <a:gd name="T23" fmla="*/ 2147483647 h 46"/>
              <a:gd name="T24" fmla="*/ 2147483647 w 73"/>
              <a:gd name="T25" fmla="*/ 2147483647 h 46"/>
              <a:gd name="T26" fmla="*/ 2147483647 w 73"/>
              <a:gd name="T27" fmla="*/ 2147483647 h 46"/>
              <a:gd name="T28" fmla="*/ 2147483647 w 73"/>
              <a:gd name="T29" fmla="*/ 2147483647 h 46"/>
              <a:gd name="T30" fmla="*/ 2147483647 w 73"/>
              <a:gd name="T31" fmla="*/ 2147483647 h 46"/>
              <a:gd name="T32" fmla="*/ 2147483647 w 73"/>
              <a:gd name="T33" fmla="*/ 2147483647 h 46"/>
              <a:gd name="T34" fmla="*/ 2147483647 w 73"/>
              <a:gd name="T35" fmla="*/ 2147483647 h 46"/>
              <a:gd name="T36" fmla="*/ 2147483647 w 73"/>
              <a:gd name="T37" fmla="*/ 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46"/>
              <a:gd name="T59" fmla="*/ 73 w 73"/>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46">
                <a:moveTo>
                  <a:pt x="73" y="0"/>
                </a:moveTo>
                <a:lnTo>
                  <a:pt x="63" y="0"/>
                </a:lnTo>
                <a:lnTo>
                  <a:pt x="44" y="4"/>
                </a:lnTo>
                <a:lnTo>
                  <a:pt x="37" y="6"/>
                </a:lnTo>
                <a:lnTo>
                  <a:pt x="40" y="6"/>
                </a:lnTo>
                <a:lnTo>
                  <a:pt x="29" y="6"/>
                </a:lnTo>
                <a:lnTo>
                  <a:pt x="8" y="10"/>
                </a:lnTo>
                <a:lnTo>
                  <a:pt x="0" y="11"/>
                </a:lnTo>
                <a:lnTo>
                  <a:pt x="8" y="46"/>
                </a:lnTo>
                <a:lnTo>
                  <a:pt x="15" y="44"/>
                </a:lnTo>
                <a:lnTo>
                  <a:pt x="35" y="40"/>
                </a:lnTo>
                <a:lnTo>
                  <a:pt x="31" y="40"/>
                </a:lnTo>
                <a:lnTo>
                  <a:pt x="42" y="40"/>
                </a:lnTo>
                <a:lnTo>
                  <a:pt x="52" y="38"/>
                </a:lnTo>
                <a:lnTo>
                  <a:pt x="62" y="36"/>
                </a:lnTo>
                <a:lnTo>
                  <a:pt x="69" y="35"/>
                </a:lnTo>
                <a:lnTo>
                  <a:pt x="65" y="35"/>
                </a:lnTo>
                <a:lnTo>
                  <a:pt x="73" y="35"/>
                </a:lnTo>
                <a:lnTo>
                  <a:pt x="7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0" name="Freeform 54"/>
          <p:cNvSpPr>
            <a:spLocks/>
          </p:cNvSpPr>
          <p:nvPr/>
        </p:nvSpPr>
        <p:spPr bwMode="auto">
          <a:xfrm>
            <a:off x="4452938" y="4008835"/>
            <a:ext cx="89297" cy="48815"/>
          </a:xfrm>
          <a:custGeom>
            <a:avLst/>
            <a:gdLst>
              <a:gd name="T0" fmla="*/ 2147483647 w 75"/>
              <a:gd name="T1" fmla="*/ 0 h 41"/>
              <a:gd name="T2" fmla="*/ 2147483647 w 75"/>
              <a:gd name="T3" fmla="*/ 2147483647 h 41"/>
              <a:gd name="T4" fmla="*/ 2147483647 w 75"/>
              <a:gd name="T5" fmla="*/ 2147483647 h 41"/>
              <a:gd name="T6" fmla="*/ 2147483647 w 75"/>
              <a:gd name="T7" fmla="*/ 2147483647 h 41"/>
              <a:gd name="T8" fmla="*/ 2147483647 w 75"/>
              <a:gd name="T9" fmla="*/ 2147483647 h 41"/>
              <a:gd name="T10" fmla="*/ 2147483647 w 75"/>
              <a:gd name="T11" fmla="*/ 2147483647 h 41"/>
              <a:gd name="T12" fmla="*/ 2147483647 w 75"/>
              <a:gd name="T13" fmla="*/ 2147483647 h 41"/>
              <a:gd name="T14" fmla="*/ 2147483647 w 75"/>
              <a:gd name="T15" fmla="*/ 2147483647 h 41"/>
              <a:gd name="T16" fmla="*/ 0 w 75"/>
              <a:gd name="T17" fmla="*/ 2147483647 h 41"/>
              <a:gd name="T18" fmla="*/ 0 w 75"/>
              <a:gd name="T19" fmla="*/ 2147483647 h 41"/>
              <a:gd name="T20" fmla="*/ 2147483647 w 75"/>
              <a:gd name="T21" fmla="*/ 2147483647 h 41"/>
              <a:gd name="T22" fmla="*/ 2147483647 w 75"/>
              <a:gd name="T23" fmla="*/ 2147483647 h 41"/>
              <a:gd name="T24" fmla="*/ 2147483647 w 75"/>
              <a:gd name="T25" fmla="*/ 2147483647 h 41"/>
              <a:gd name="T26" fmla="*/ 2147483647 w 75"/>
              <a:gd name="T27" fmla="*/ 2147483647 h 41"/>
              <a:gd name="T28" fmla="*/ 2147483647 w 75"/>
              <a:gd name="T29" fmla="*/ 2147483647 h 41"/>
              <a:gd name="T30" fmla="*/ 2147483647 w 75"/>
              <a:gd name="T31" fmla="*/ 2147483647 h 41"/>
              <a:gd name="T32" fmla="*/ 2147483647 w 75"/>
              <a:gd name="T33" fmla="*/ 2147483647 h 41"/>
              <a:gd name="T34" fmla="*/ 2147483647 w 75"/>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41"/>
              <a:gd name="T56" fmla="*/ 75 w 75"/>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41">
                <a:moveTo>
                  <a:pt x="64" y="0"/>
                </a:moveTo>
                <a:lnTo>
                  <a:pt x="58" y="2"/>
                </a:lnTo>
                <a:lnTo>
                  <a:pt x="60" y="2"/>
                </a:lnTo>
                <a:lnTo>
                  <a:pt x="52" y="4"/>
                </a:lnTo>
                <a:lnTo>
                  <a:pt x="56" y="4"/>
                </a:lnTo>
                <a:lnTo>
                  <a:pt x="44" y="4"/>
                </a:lnTo>
                <a:lnTo>
                  <a:pt x="33" y="6"/>
                </a:lnTo>
                <a:lnTo>
                  <a:pt x="37" y="6"/>
                </a:lnTo>
                <a:lnTo>
                  <a:pt x="0" y="6"/>
                </a:lnTo>
                <a:lnTo>
                  <a:pt x="0" y="41"/>
                </a:lnTo>
                <a:lnTo>
                  <a:pt x="39" y="41"/>
                </a:lnTo>
                <a:lnTo>
                  <a:pt x="50" y="39"/>
                </a:lnTo>
                <a:lnTo>
                  <a:pt x="46" y="39"/>
                </a:lnTo>
                <a:lnTo>
                  <a:pt x="58" y="39"/>
                </a:lnTo>
                <a:lnTo>
                  <a:pt x="67" y="37"/>
                </a:lnTo>
                <a:lnTo>
                  <a:pt x="69" y="37"/>
                </a:lnTo>
                <a:lnTo>
                  <a:pt x="75" y="35"/>
                </a:lnTo>
                <a:lnTo>
                  <a:pt x="6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1" name="Freeform 55"/>
          <p:cNvSpPr>
            <a:spLocks/>
          </p:cNvSpPr>
          <p:nvPr/>
        </p:nvSpPr>
        <p:spPr bwMode="auto">
          <a:xfrm>
            <a:off x="4385072" y="3940969"/>
            <a:ext cx="47625" cy="92869"/>
          </a:xfrm>
          <a:custGeom>
            <a:avLst/>
            <a:gdLst>
              <a:gd name="T0" fmla="*/ 2147483647 w 40"/>
              <a:gd name="T1" fmla="*/ 2147483647 h 78"/>
              <a:gd name="T2" fmla="*/ 2147483647 w 40"/>
              <a:gd name="T3" fmla="*/ 2147483647 h 78"/>
              <a:gd name="T4" fmla="*/ 2147483647 w 40"/>
              <a:gd name="T5" fmla="*/ 2147483647 h 78"/>
              <a:gd name="T6" fmla="*/ 2147483647 w 40"/>
              <a:gd name="T7" fmla="*/ 2147483647 h 78"/>
              <a:gd name="T8" fmla="*/ 2147483647 w 40"/>
              <a:gd name="T9" fmla="*/ 2147483647 h 78"/>
              <a:gd name="T10" fmla="*/ 2147483647 w 40"/>
              <a:gd name="T11" fmla="*/ 2147483647 h 78"/>
              <a:gd name="T12" fmla="*/ 2147483647 w 40"/>
              <a:gd name="T13" fmla="*/ 2147483647 h 78"/>
              <a:gd name="T14" fmla="*/ 2147483647 w 40"/>
              <a:gd name="T15" fmla="*/ 2147483647 h 78"/>
              <a:gd name="T16" fmla="*/ 2147483647 w 40"/>
              <a:gd name="T17" fmla="*/ 2147483647 h 78"/>
              <a:gd name="T18" fmla="*/ 2147483647 w 40"/>
              <a:gd name="T19" fmla="*/ 2147483647 h 78"/>
              <a:gd name="T20" fmla="*/ 2147483647 w 40"/>
              <a:gd name="T21" fmla="*/ 2147483647 h 78"/>
              <a:gd name="T22" fmla="*/ 2147483647 w 40"/>
              <a:gd name="T23" fmla="*/ 2147483647 h 78"/>
              <a:gd name="T24" fmla="*/ 2147483647 w 40"/>
              <a:gd name="T25" fmla="*/ 2147483647 h 78"/>
              <a:gd name="T26" fmla="*/ 2147483647 w 40"/>
              <a:gd name="T27" fmla="*/ 0 h 78"/>
              <a:gd name="T28" fmla="*/ 2147483647 w 40"/>
              <a:gd name="T29" fmla="*/ 0 h 78"/>
              <a:gd name="T30" fmla="*/ 2147483647 w 40"/>
              <a:gd name="T31" fmla="*/ 2147483647 h 78"/>
              <a:gd name="T32" fmla="*/ 2147483647 w 40"/>
              <a:gd name="T33" fmla="*/ 2147483647 h 78"/>
              <a:gd name="T34" fmla="*/ 0 w 40"/>
              <a:gd name="T35" fmla="*/ 2147483647 h 78"/>
              <a:gd name="T36" fmla="*/ 0 w 40"/>
              <a:gd name="T37" fmla="*/ 2147483647 h 78"/>
              <a:gd name="T38" fmla="*/ 2147483647 w 40"/>
              <a:gd name="T39" fmla="*/ 2147483647 h 78"/>
              <a:gd name="T40" fmla="*/ 2147483647 w 40"/>
              <a:gd name="T41" fmla="*/ 2147483647 h 78"/>
              <a:gd name="T42" fmla="*/ 2147483647 w 40"/>
              <a:gd name="T43" fmla="*/ 2147483647 h 78"/>
              <a:gd name="T44" fmla="*/ 2147483647 w 40"/>
              <a:gd name="T45" fmla="*/ 2147483647 h 78"/>
              <a:gd name="T46" fmla="*/ 2147483647 w 40"/>
              <a:gd name="T47" fmla="*/ 2147483647 h 78"/>
              <a:gd name="T48" fmla="*/ 2147483647 w 40"/>
              <a:gd name="T49" fmla="*/ 2147483647 h 78"/>
              <a:gd name="T50" fmla="*/ 2147483647 w 40"/>
              <a:gd name="T51" fmla="*/ 2147483647 h 78"/>
              <a:gd name="T52" fmla="*/ 2147483647 w 40"/>
              <a:gd name="T53" fmla="*/ 2147483647 h 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78"/>
              <a:gd name="T83" fmla="*/ 40 w 40"/>
              <a:gd name="T84" fmla="*/ 78 h 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78">
                <a:moveTo>
                  <a:pt x="38" y="55"/>
                </a:moveTo>
                <a:lnTo>
                  <a:pt x="36" y="53"/>
                </a:lnTo>
                <a:lnTo>
                  <a:pt x="40" y="57"/>
                </a:lnTo>
                <a:lnTo>
                  <a:pt x="38" y="53"/>
                </a:lnTo>
                <a:lnTo>
                  <a:pt x="40" y="55"/>
                </a:lnTo>
                <a:lnTo>
                  <a:pt x="36" y="44"/>
                </a:lnTo>
                <a:lnTo>
                  <a:pt x="36" y="50"/>
                </a:lnTo>
                <a:lnTo>
                  <a:pt x="36" y="42"/>
                </a:lnTo>
                <a:lnTo>
                  <a:pt x="34" y="32"/>
                </a:lnTo>
                <a:lnTo>
                  <a:pt x="34" y="38"/>
                </a:lnTo>
                <a:lnTo>
                  <a:pt x="34" y="13"/>
                </a:lnTo>
                <a:lnTo>
                  <a:pt x="34" y="17"/>
                </a:lnTo>
                <a:lnTo>
                  <a:pt x="36" y="7"/>
                </a:lnTo>
                <a:lnTo>
                  <a:pt x="36" y="0"/>
                </a:lnTo>
                <a:lnTo>
                  <a:pt x="2" y="0"/>
                </a:lnTo>
                <a:lnTo>
                  <a:pt x="2" y="5"/>
                </a:lnTo>
                <a:lnTo>
                  <a:pt x="2" y="2"/>
                </a:lnTo>
                <a:lnTo>
                  <a:pt x="0" y="11"/>
                </a:lnTo>
                <a:lnTo>
                  <a:pt x="0" y="40"/>
                </a:lnTo>
                <a:lnTo>
                  <a:pt x="2" y="50"/>
                </a:lnTo>
                <a:lnTo>
                  <a:pt x="2" y="44"/>
                </a:lnTo>
                <a:lnTo>
                  <a:pt x="2" y="52"/>
                </a:lnTo>
                <a:lnTo>
                  <a:pt x="5" y="67"/>
                </a:lnTo>
                <a:lnTo>
                  <a:pt x="7" y="69"/>
                </a:lnTo>
                <a:lnTo>
                  <a:pt x="11" y="75"/>
                </a:lnTo>
                <a:lnTo>
                  <a:pt x="15" y="78"/>
                </a:lnTo>
                <a:lnTo>
                  <a:pt x="38"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2" name="Freeform 56"/>
          <p:cNvSpPr>
            <a:spLocks/>
          </p:cNvSpPr>
          <p:nvPr/>
        </p:nvSpPr>
        <p:spPr bwMode="auto">
          <a:xfrm>
            <a:off x="4395787" y="3810001"/>
            <a:ext cx="61913" cy="98822"/>
          </a:xfrm>
          <a:custGeom>
            <a:avLst/>
            <a:gdLst>
              <a:gd name="T0" fmla="*/ 2147483647 w 52"/>
              <a:gd name="T1" fmla="*/ 2147483647 h 83"/>
              <a:gd name="T2" fmla="*/ 2147483647 w 52"/>
              <a:gd name="T3" fmla="*/ 2147483647 h 83"/>
              <a:gd name="T4" fmla="*/ 2147483647 w 52"/>
              <a:gd name="T5" fmla="*/ 2147483647 h 83"/>
              <a:gd name="T6" fmla="*/ 2147483647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0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0 w 52"/>
              <a:gd name="T33" fmla="*/ 2147483647 h 83"/>
              <a:gd name="T34" fmla="*/ 2147483647 w 52"/>
              <a:gd name="T35" fmla="*/ 2147483647 h 83"/>
              <a:gd name="T36" fmla="*/ 0 w 52"/>
              <a:gd name="T37" fmla="*/ 2147483647 h 83"/>
              <a:gd name="T38" fmla="*/ 2147483647 w 52"/>
              <a:gd name="T39" fmla="*/ 2147483647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83"/>
              <a:gd name="T62" fmla="*/ 52 w 52"/>
              <a:gd name="T63" fmla="*/ 83 h 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83">
                <a:moveTo>
                  <a:pt x="31" y="83"/>
                </a:moveTo>
                <a:lnTo>
                  <a:pt x="33" y="77"/>
                </a:lnTo>
                <a:lnTo>
                  <a:pt x="41" y="52"/>
                </a:lnTo>
                <a:lnTo>
                  <a:pt x="41" y="54"/>
                </a:lnTo>
                <a:lnTo>
                  <a:pt x="42" y="48"/>
                </a:lnTo>
                <a:lnTo>
                  <a:pt x="42" y="46"/>
                </a:lnTo>
                <a:lnTo>
                  <a:pt x="50" y="16"/>
                </a:lnTo>
                <a:lnTo>
                  <a:pt x="50" y="18"/>
                </a:lnTo>
                <a:lnTo>
                  <a:pt x="52" y="12"/>
                </a:lnTo>
                <a:lnTo>
                  <a:pt x="18" y="0"/>
                </a:lnTo>
                <a:lnTo>
                  <a:pt x="16" y="6"/>
                </a:lnTo>
                <a:lnTo>
                  <a:pt x="16" y="8"/>
                </a:lnTo>
                <a:lnTo>
                  <a:pt x="8" y="39"/>
                </a:lnTo>
                <a:lnTo>
                  <a:pt x="8" y="37"/>
                </a:lnTo>
                <a:lnTo>
                  <a:pt x="6" y="43"/>
                </a:lnTo>
                <a:lnTo>
                  <a:pt x="6" y="44"/>
                </a:lnTo>
                <a:lnTo>
                  <a:pt x="0" y="67"/>
                </a:lnTo>
                <a:lnTo>
                  <a:pt x="2" y="64"/>
                </a:lnTo>
                <a:lnTo>
                  <a:pt x="0" y="67"/>
                </a:lnTo>
                <a:lnTo>
                  <a:pt x="31" y="8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3" name="Freeform 57"/>
          <p:cNvSpPr>
            <a:spLocks/>
          </p:cNvSpPr>
          <p:nvPr/>
        </p:nvSpPr>
        <p:spPr bwMode="auto">
          <a:xfrm>
            <a:off x="4430317" y="3689747"/>
            <a:ext cx="69056" cy="85725"/>
          </a:xfrm>
          <a:custGeom>
            <a:avLst/>
            <a:gdLst>
              <a:gd name="T0" fmla="*/ 2147483647 w 58"/>
              <a:gd name="T1" fmla="*/ 2147483647 h 72"/>
              <a:gd name="T2" fmla="*/ 2147483647 w 58"/>
              <a:gd name="T3" fmla="*/ 2147483647 h 72"/>
              <a:gd name="T4" fmla="*/ 2147483647 w 58"/>
              <a:gd name="T5" fmla="*/ 2147483647 h 72"/>
              <a:gd name="T6" fmla="*/ 2147483647 w 58"/>
              <a:gd name="T7" fmla="*/ 2147483647 h 72"/>
              <a:gd name="T8" fmla="*/ 2147483647 w 58"/>
              <a:gd name="T9" fmla="*/ 2147483647 h 72"/>
              <a:gd name="T10" fmla="*/ 2147483647 w 58"/>
              <a:gd name="T11" fmla="*/ 2147483647 h 72"/>
              <a:gd name="T12" fmla="*/ 2147483647 w 58"/>
              <a:gd name="T13" fmla="*/ 2147483647 h 72"/>
              <a:gd name="T14" fmla="*/ 2147483647 w 58"/>
              <a:gd name="T15" fmla="*/ 2147483647 h 72"/>
              <a:gd name="T16" fmla="*/ 2147483647 w 58"/>
              <a:gd name="T17" fmla="*/ 2147483647 h 72"/>
              <a:gd name="T18" fmla="*/ 2147483647 w 58"/>
              <a:gd name="T19" fmla="*/ 2147483647 h 72"/>
              <a:gd name="T20" fmla="*/ 2147483647 w 58"/>
              <a:gd name="T21" fmla="*/ 2147483647 h 72"/>
              <a:gd name="T22" fmla="*/ 2147483647 w 58"/>
              <a:gd name="T23" fmla="*/ 2147483647 h 72"/>
              <a:gd name="T24" fmla="*/ 2147483647 w 58"/>
              <a:gd name="T25" fmla="*/ 2147483647 h 72"/>
              <a:gd name="T26" fmla="*/ 2147483647 w 58"/>
              <a:gd name="T27" fmla="*/ 0 h 72"/>
              <a:gd name="T28" fmla="*/ 2147483647 w 58"/>
              <a:gd name="T29" fmla="*/ 2147483647 h 72"/>
              <a:gd name="T30" fmla="*/ 2147483647 w 58"/>
              <a:gd name="T31" fmla="*/ 2147483647 h 72"/>
              <a:gd name="T32" fmla="*/ 2147483647 w 58"/>
              <a:gd name="T33" fmla="*/ 2147483647 h 72"/>
              <a:gd name="T34" fmla="*/ 2147483647 w 58"/>
              <a:gd name="T35" fmla="*/ 2147483647 h 72"/>
              <a:gd name="T36" fmla="*/ 2147483647 w 58"/>
              <a:gd name="T37" fmla="*/ 2147483647 h 72"/>
              <a:gd name="T38" fmla="*/ 2147483647 w 58"/>
              <a:gd name="T39" fmla="*/ 2147483647 h 72"/>
              <a:gd name="T40" fmla="*/ 2147483647 w 58"/>
              <a:gd name="T41" fmla="*/ 2147483647 h 72"/>
              <a:gd name="T42" fmla="*/ 2147483647 w 58"/>
              <a:gd name="T43" fmla="*/ 2147483647 h 72"/>
              <a:gd name="T44" fmla="*/ 2147483647 w 58"/>
              <a:gd name="T45" fmla="*/ 2147483647 h 72"/>
              <a:gd name="T46" fmla="*/ 0 w 58"/>
              <a:gd name="T47" fmla="*/ 2147483647 h 72"/>
              <a:gd name="T48" fmla="*/ 0 w 58"/>
              <a:gd name="T49" fmla="*/ 2147483647 h 72"/>
              <a:gd name="T50" fmla="*/ 2147483647 w 58"/>
              <a:gd name="T51" fmla="*/ 2147483647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72"/>
              <a:gd name="T80" fmla="*/ 58 w 58"/>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72">
                <a:moveTo>
                  <a:pt x="35" y="72"/>
                </a:moveTo>
                <a:lnTo>
                  <a:pt x="35" y="65"/>
                </a:lnTo>
                <a:lnTo>
                  <a:pt x="35" y="71"/>
                </a:lnTo>
                <a:lnTo>
                  <a:pt x="44" y="42"/>
                </a:lnTo>
                <a:lnTo>
                  <a:pt x="38" y="48"/>
                </a:lnTo>
                <a:lnTo>
                  <a:pt x="46" y="42"/>
                </a:lnTo>
                <a:lnTo>
                  <a:pt x="52" y="26"/>
                </a:lnTo>
                <a:lnTo>
                  <a:pt x="50" y="28"/>
                </a:lnTo>
                <a:lnTo>
                  <a:pt x="52" y="24"/>
                </a:lnTo>
                <a:lnTo>
                  <a:pt x="50" y="26"/>
                </a:lnTo>
                <a:lnTo>
                  <a:pt x="54" y="21"/>
                </a:lnTo>
                <a:lnTo>
                  <a:pt x="56" y="19"/>
                </a:lnTo>
                <a:lnTo>
                  <a:pt x="58" y="15"/>
                </a:lnTo>
                <a:lnTo>
                  <a:pt x="27" y="0"/>
                </a:lnTo>
                <a:lnTo>
                  <a:pt x="25" y="3"/>
                </a:lnTo>
                <a:lnTo>
                  <a:pt x="27" y="1"/>
                </a:lnTo>
                <a:lnTo>
                  <a:pt x="23" y="7"/>
                </a:lnTo>
                <a:lnTo>
                  <a:pt x="21" y="9"/>
                </a:lnTo>
                <a:lnTo>
                  <a:pt x="19" y="13"/>
                </a:lnTo>
                <a:lnTo>
                  <a:pt x="17" y="15"/>
                </a:lnTo>
                <a:lnTo>
                  <a:pt x="13" y="26"/>
                </a:lnTo>
                <a:lnTo>
                  <a:pt x="19" y="21"/>
                </a:lnTo>
                <a:lnTo>
                  <a:pt x="12" y="26"/>
                </a:lnTo>
                <a:lnTo>
                  <a:pt x="0" y="63"/>
                </a:lnTo>
                <a:lnTo>
                  <a:pt x="0" y="72"/>
                </a:lnTo>
                <a:lnTo>
                  <a:pt x="35" y="7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4" name="Freeform 58"/>
          <p:cNvSpPr>
            <a:spLocks/>
          </p:cNvSpPr>
          <p:nvPr/>
        </p:nvSpPr>
        <p:spPr bwMode="auto">
          <a:xfrm>
            <a:off x="4480322" y="3579019"/>
            <a:ext cx="57150" cy="91679"/>
          </a:xfrm>
          <a:custGeom>
            <a:avLst/>
            <a:gdLst>
              <a:gd name="T0" fmla="*/ 2147483647 w 48"/>
              <a:gd name="T1" fmla="*/ 2147483647 h 77"/>
              <a:gd name="T2" fmla="*/ 2147483647 w 48"/>
              <a:gd name="T3" fmla="*/ 2147483647 h 77"/>
              <a:gd name="T4" fmla="*/ 2147483647 w 48"/>
              <a:gd name="T5" fmla="*/ 2147483647 h 77"/>
              <a:gd name="T6" fmla="*/ 2147483647 w 48"/>
              <a:gd name="T7" fmla="*/ 2147483647 h 77"/>
              <a:gd name="T8" fmla="*/ 2147483647 w 48"/>
              <a:gd name="T9" fmla="*/ 2147483647 h 77"/>
              <a:gd name="T10" fmla="*/ 2147483647 w 48"/>
              <a:gd name="T11" fmla="*/ 2147483647 h 77"/>
              <a:gd name="T12" fmla="*/ 2147483647 w 48"/>
              <a:gd name="T13" fmla="*/ 2147483647 h 77"/>
              <a:gd name="T14" fmla="*/ 2147483647 w 48"/>
              <a:gd name="T15" fmla="*/ 0 h 77"/>
              <a:gd name="T16" fmla="*/ 2147483647 w 48"/>
              <a:gd name="T17" fmla="*/ 0 h 77"/>
              <a:gd name="T18" fmla="*/ 2147483647 w 48"/>
              <a:gd name="T19" fmla="*/ 2147483647 h 77"/>
              <a:gd name="T20" fmla="*/ 2147483647 w 48"/>
              <a:gd name="T21" fmla="*/ 2147483647 h 77"/>
              <a:gd name="T22" fmla="*/ 2147483647 w 48"/>
              <a:gd name="T23" fmla="*/ 2147483647 h 77"/>
              <a:gd name="T24" fmla="*/ 2147483647 w 48"/>
              <a:gd name="T25" fmla="*/ 2147483647 h 77"/>
              <a:gd name="T26" fmla="*/ 2147483647 w 48"/>
              <a:gd name="T27" fmla="*/ 2147483647 h 77"/>
              <a:gd name="T28" fmla="*/ 0 w 48"/>
              <a:gd name="T29" fmla="*/ 2147483647 h 77"/>
              <a:gd name="T30" fmla="*/ 2147483647 w 48"/>
              <a:gd name="T31" fmla="*/ 2147483647 h 77"/>
              <a:gd name="T32" fmla="*/ 0 w 48"/>
              <a:gd name="T33" fmla="*/ 2147483647 h 77"/>
              <a:gd name="T34" fmla="*/ 2147483647 w 48"/>
              <a:gd name="T35" fmla="*/ 2147483647 h 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77"/>
              <a:gd name="T56" fmla="*/ 48 w 48"/>
              <a:gd name="T57" fmla="*/ 77 h 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77">
                <a:moveTo>
                  <a:pt x="31" y="77"/>
                </a:moveTo>
                <a:lnTo>
                  <a:pt x="33" y="73"/>
                </a:lnTo>
                <a:lnTo>
                  <a:pt x="35" y="71"/>
                </a:lnTo>
                <a:lnTo>
                  <a:pt x="46" y="33"/>
                </a:lnTo>
                <a:lnTo>
                  <a:pt x="46" y="23"/>
                </a:lnTo>
                <a:lnTo>
                  <a:pt x="46" y="29"/>
                </a:lnTo>
                <a:lnTo>
                  <a:pt x="48" y="20"/>
                </a:lnTo>
                <a:lnTo>
                  <a:pt x="48" y="0"/>
                </a:lnTo>
                <a:lnTo>
                  <a:pt x="14" y="0"/>
                </a:lnTo>
                <a:lnTo>
                  <a:pt x="14" y="18"/>
                </a:lnTo>
                <a:lnTo>
                  <a:pt x="14" y="12"/>
                </a:lnTo>
                <a:lnTo>
                  <a:pt x="12" y="21"/>
                </a:lnTo>
                <a:lnTo>
                  <a:pt x="12" y="31"/>
                </a:lnTo>
                <a:lnTo>
                  <a:pt x="12" y="25"/>
                </a:lnTo>
                <a:lnTo>
                  <a:pt x="0" y="60"/>
                </a:lnTo>
                <a:lnTo>
                  <a:pt x="2" y="58"/>
                </a:lnTo>
                <a:lnTo>
                  <a:pt x="0" y="62"/>
                </a:lnTo>
                <a:lnTo>
                  <a:pt x="31" y="7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5" name="Freeform 59"/>
          <p:cNvSpPr>
            <a:spLocks/>
          </p:cNvSpPr>
          <p:nvPr/>
        </p:nvSpPr>
        <p:spPr bwMode="auto">
          <a:xfrm>
            <a:off x="4474369" y="3454003"/>
            <a:ext cx="63104" cy="89297"/>
          </a:xfrm>
          <a:custGeom>
            <a:avLst/>
            <a:gdLst>
              <a:gd name="T0" fmla="*/ 2147483647 w 53"/>
              <a:gd name="T1" fmla="*/ 2147483647 h 75"/>
              <a:gd name="T2" fmla="*/ 2147483647 w 53"/>
              <a:gd name="T3" fmla="*/ 2147483647 h 75"/>
              <a:gd name="T4" fmla="*/ 2147483647 w 53"/>
              <a:gd name="T5" fmla="*/ 2147483647 h 75"/>
              <a:gd name="T6" fmla="*/ 2147483647 w 53"/>
              <a:gd name="T7" fmla="*/ 2147483647 h 75"/>
              <a:gd name="T8" fmla="*/ 2147483647 w 53"/>
              <a:gd name="T9" fmla="*/ 2147483647 h 75"/>
              <a:gd name="T10" fmla="*/ 2147483647 w 53"/>
              <a:gd name="T11" fmla="*/ 2147483647 h 75"/>
              <a:gd name="T12" fmla="*/ 2147483647 w 53"/>
              <a:gd name="T13" fmla="*/ 2147483647 h 75"/>
              <a:gd name="T14" fmla="*/ 2147483647 w 53"/>
              <a:gd name="T15" fmla="*/ 2147483647 h 75"/>
              <a:gd name="T16" fmla="*/ 2147483647 w 53"/>
              <a:gd name="T17" fmla="*/ 2147483647 h 75"/>
              <a:gd name="T18" fmla="*/ 2147483647 w 53"/>
              <a:gd name="T19" fmla="*/ 0 h 75"/>
              <a:gd name="T20" fmla="*/ 2147483647 w 53"/>
              <a:gd name="T21" fmla="*/ 2147483647 h 75"/>
              <a:gd name="T22" fmla="*/ 2147483647 w 53"/>
              <a:gd name="T23" fmla="*/ 2147483647 h 75"/>
              <a:gd name="T24" fmla="*/ 0 w 53"/>
              <a:gd name="T25" fmla="*/ 2147483647 h 75"/>
              <a:gd name="T26" fmla="*/ 0 w 53"/>
              <a:gd name="T27" fmla="*/ 2147483647 h 75"/>
              <a:gd name="T28" fmla="*/ 2147483647 w 53"/>
              <a:gd name="T29" fmla="*/ 2147483647 h 75"/>
              <a:gd name="T30" fmla="*/ 2147483647 w 53"/>
              <a:gd name="T31" fmla="*/ 2147483647 h 75"/>
              <a:gd name="T32" fmla="*/ 2147483647 w 53"/>
              <a:gd name="T33" fmla="*/ 2147483647 h 75"/>
              <a:gd name="T34" fmla="*/ 2147483647 w 53"/>
              <a:gd name="T35" fmla="*/ 2147483647 h 75"/>
              <a:gd name="T36" fmla="*/ 2147483647 w 53"/>
              <a:gd name="T37" fmla="*/ 2147483647 h 75"/>
              <a:gd name="T38" fmla="*/ 2147483647 w 53"/>
              <a:gd name="T39" fmla="*/ 2147483647 h 75"/>
              <a:gd name="T40" fmla="*/ 2147483647 w 53"/>
              <a:gd name="T41" fmla="*/ 2147483647 h 75"/>
              <a:gd name="T42" fmla="*/ 2147483647 w 53"/>
              <a:gd name="T43" fmla="*/ 2147483647 h 75"/>
              <a:gd name="T44" fmla="*/ 2147483647 w 53"/>
              <a:gd name="T45" fmla="*/ 2147483647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
              <a:gd name="T70" fmla="*/ 0 h 75"/>
              <a:gd name="T71" fmla="*/ 53 w 53"/>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 h="75">
                <a:moveTo>
                  <a:pt x="53" y="67"/>
                </a:moveTo>
                <a:lnTo>
                  <a:pt x="51" y="59"/>
                </a:lnTo>
                <a:lnTo>
                  <a:pt x="51" y="57"/>
                </a:lnTo>
                <a:lnTo>
                  <a:pt x="48" y="46"/>
                </a:lnTo>
                <a:lnTo>
                  <a:pt x="48" y="50"/>
                </a:lnTo>
                <a:lnTo>
                  <a:pt x="46" y="38"/>
                </a:lnTo>
                <a:lnTo>
                  <a:pt x="46" y="34"/>
                </a:lnTo>
                <a:lnTo>
                  <a:pt x="38" y="11"/>
                </a:lnTo>
                <a:lnTo>
                  <a:pt x="38" y="13"/>
                </a:lnTo>
                <a:lnTo>
                  <a:pt x="34" y="0"/>
                </a:lnTo>
                <a:lnTo>
                  <a:pt x="34" y="4"/>
                </a:lnTo>
                <a:lnTo>
                  <a:pt x="34" y="2"/>
                </a:lnTo>
                <a:lnTo>
                  <a:pt x="0" y="2"/>
                </a:lnTo>
                <a:lnTo>
                  <a:pt x="0" y="5"/>
                </a:lnTo>
                <a:lnTo>
                  <a:pt x="3" y="21"/>
                </a:lnTo>
                <a:lnTo>
                  <a:pt x="3" y="23"/>
                </a:lnTo>
                <a:lnTo>
                  <a:pt x="11" y="46"/>
                </a:lnTo>
                <a:lnTo>
                  <a:pt x="11" y="42"/>
                </a:lnTo>
                <a:lnTo>
                  <a:pt x="13" y="54"/>
                </a:lnTo>
                <a:lnTo>
                  <a:pt x="13" y="57"/>
                </a:lnTo>
                <a:lnTo>
                  <a:pt x="17" y="69"/>
                </a:lnTo>
                <a:lnTo>
                  <a:pt x="19" y="75"/>
                </a:lnTo>
                <a:lnTo>
                  <a:pt x="53"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6" name="Freeform 60"/>
          <p:cNvSpPr>
            <a:spLocks/>
          </p:cNvSpPr>
          <p:nvPr/>
        </p:nvSpPr>
        <p:spPr bwMode="auto">
          <a:xfrm>
            <a:off x="4435079" y="3330179"/>
            <a:ext cx="66675" cy="91678"/>
          </a:xfrm>
          <a:custGeom>
            <a:avLst/>
            <a:gdLst>
              <a:gd name="T0" fmla="*/ 2147483647 w 56"/>
              <a:gd name="T1" fmla="*/ 2147483647 h 77"/>
              <a:gd name="T2" fmla="*/ 2147483647 w 56"/>
              <a:gd name="T3" fmla="*/ 2147483647 h 77"/>
              <a:gd name="T4" fmla="*/ 2147483647 w 56"/>
              <a:gd name="T5" fmla="*/ 2147483647 h 77"/>
              <a:gd name="T6" fmla="*/ 2147483647 w 56"/>
              <a:gd name="T7" fmla="*/ 2147483647 h 77"/>
              <a:gd name="T8" fmla="*/ 2147483647 w 56"/>
              <a:gd name="T9" fmla="*/ 2147483647 h 77"/>
              <a:gd name="T10" fmla="*/ 2147483647 w 56"/>
              <a:gd name="T11" fmla="*/ 2147483647 h 77"/>
              <a:gd name="T12" fmla="*/ 2147483647 w 56"/>
              <a:gd name="T13" fmla="*/ 2147483647 h 77"/>
              <a:gd name="T14" fmla="*/ 2147483647 w 56"/>
              <a:gd name="T15" fmla="*/ 2147483647 h 77"/>
              <a:gd name="T16" fmla="*/ 2147483647 w 56"/>
              <a:gd name="T17" fmla="*/ 2147483647 h 77"/>
              <a:gd name="T18" fmla="*/ 2147483647 w 56"/>
              <a:gd name="T19" fmla="*/ 2147483647 h 77"/>
              <a:gd name="T20" fmla="*/ 2147483647 w 56"/>
              <a:gd name="T21" fmla="*/ 0 h 77"/>
              <a:gd name="T22" fmla="*/ 0 w 56"/>
              <a:gd name="T23" fmla="*/ 2147483647 h 77"/>
              <a:gd name="T24" fmla="*/ 2147483647 w 56"/>
              <a:gd name="T25" fmla="*/ 2147483647 h 77"/>
              <a:gd name="T26" fmla="*/ 2147483647 w 56"/>
              <a:gd name="T27" fmla="*/ 2147483647 h 77"/>
              <a:gd name="T28" fmla="*/ 2147483647 w 56"/>
              <a:gd name="T29" fmla="*/ 2147483647 h 77"/>
              <a:gd name="T30" fmla="*/ 2147483647 w 56"/>
              <a:gd name="T31" fmla="*/ 2147483647 h 77"/>
              <a:gd name="T32" fmla="*/ 2147483647 w 56"/>
              <a:gd name="T33" fmla="*/ 2147483647 h 77"/>
              <a:gd name="T34" fmla="*/ 2147483647 w 56"/>
              <a:gd name="T35" fmla="*/ 2147483647 h 77"/>
              <a:gd name="T36" fmla="*/ 2147483647 w 56"/>
              <a:gd name="T37" fmla="*/ 2147483647 h 77"/>
              <a:gd name="T38" fmla="*/ 2147483647 w 56"/>
              <a:gd name="T39" fmla="*/ 2147483647 h 77"/>
              <a:gd name="T40" fmla="*/ 2147483647 w 56"/>
              <a:gd name="T41" fmla="*/ 2147483647 h 77"/>
              <a:gd name="T42" fmla="*/ 2147483647 w 56"/>
              <a:gd name="T43" fmla="*/ 2147483647 h 77"/>
              <a:gd name="T44" fmla="*/ 2147483647 w 56"/>
              <a:gd name="T45" fmla="*/ 2147483647 h 77"/>
              <a:gd name="T46" fmla="*/ 2147483647 w 56"/>
              <a:gd name="T47" fmla="*/ 2147483647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77"/>
              <a:gd name="T74" fmla="*/ 56 w 56"/>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77">
                <a:moveTo>
                  <a:pt x="56" y="71"/>
                </a:moveTo>
                <a:lnTo>
                  <a:pt x="56" y="65"/>
                </a:lnTo>
                <a:lnTo>
                  <a:pt x="48" y="48"/>
                </a:lnTo>
                <a:lnTo>
                  <a:pt x="50" y="52"/>
                </a:lnTo>
                <a:lnTo>
                  <a:pt x="46" y="38"/>
                </a:lnTo>
                <a:lnTo>
                  <a:pt x="44" y="35"/>
                </a:lnTo>
                <a:lnTo>
                  <a:pt x="38" y="21"/>
                </a:lnTo>
                <a:lnTo>
                  <a:pt x="40" y="25"/>
                </a:lnTo>
                <a:lnTo>
                  <a:pt x="36" y="12"/>
                </a:lnTo>
                <a:lnTo>
                  <a:pt x="34" y="10"/>
                </a:lnTo>
                <a:lnTo>
                  <a:pt x="31" y="0"/>
                </a:lnTo>
                <a:lnTo>
                  <a:pt x="0" y="12"/>
                </a:lnTo>
                <a:lnTo>
                  <a:pt x="4" y="21"/>
                </a:lnTo>
                <a:lnTo>
                  <a:pt x="2" y="19"/>
                </a:lnTo>
                <a:lnTo>
                  <a:pt x="6" y="33"/>
                </a:lnTo>
                <a:lnTo>
                  <a:pt x="8" y="37"/>
                </a:lnTo>
                <a:lnTo>
                  <a:pt x="13" y="50"/>
                </a:lnTo>
                <a:lnTo>
                  <a:pt x="11" y="46"/>
                </a:lnTo>
                <a:lnTo>
                  <a:pt x="15" y="60"/>
                </a:lnTo>
                <a:lnTo>
                  <a:pt x="17" y="63"/>
                </a:lnTo>
                <a:lnTo>
                  <a:pt x="23" y="77"/>
                </a:lnTo>
                <a:lnTo>
                  <a:pt x="21" y="69"/>
                </a:lnTo>
                <a:lnTo>
                  <a:pt x="21" y="71"/>
                </a:lnTo>
                <a:lnTo>
                  <a:pt x="56" y="7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7" name="Freeform 61"/>
          <p:cNvSpPr>
            <a:spLocks/>
          </p:cNvSpPr>
          <p:nvPr/>
        </p:nvSpPr>
        <p:spPr bwMode="auto">
          <a:xfrm>
            <a:off x="4391026" y="3215879"/>
            <a:ext cx="69056" cy="91678"/>
          </a:xfrm>
          <a:custGeom>
            <a:avLst/>
            <a:gdLst>
              <a:gd name="T0" fmla="*/ 2147483647 w 58"/>
              <a:gd name="T1" fmla="*/ 2147483647 h 77"/>
              <a:gd name="T2" fmla="*/ 2147483647 w 58"/>
              <a:gd name="T3" fmla="*/ 2147483647 h 77"/>
              <a:gd name="T4" fmla="*/ 2147483647 w 58"/>
              <a:gd name="T5" fmla="*/ 2147483647 h 77"/>
              <a:gd name="T6" fmla="*/ 2147483647 w 58"/>
              <a:gd name="T7" fmla="*/ 2147483647 h 77"/>
              <a:gd name="T8" fmla="*/ 2147483647 w 58"/>
              <a:gd name="T9" fmla="*/ 2147483647 h 77"/>
              <a:gd name="T10" fmla="*/ 2147483647 w 58"/>
              <a:gd name="T11" fmla="*/ 2147483647 h 77"/>
              <a:gd name="T12" fmla="*/ 2147483647 w 58"/>
              <a:gd name="T13" fmla="*/ 2147483647 h 77"/>
              <a:gd name="T14" fmla="*/ 2147483647 w 58"/>
              <a:gd name="T15" fmla="*/ 2147483647 h 77"/>
              <a:gd name="T16" fmla="*/ 2147483647 w 58"/>
              <a:gd name="T17" fmla="*/ 0 h 77"/>
              <a:gd name="T18" fmla="*/ 0 w 58"/>
              <a:gd name="T19" fmla="*/ 2147483647 h 77"/>
              <a:gd name="T20" fmla="*/ 2147483647 w 58"/>
              <a:gd name="T21" fmla="*/ 2147483647 h 77"/>
              <a:gd name="T22" fmla="*/ 2147483647 w 58"/>
              <a:gd name="T23" fmla="*/ 2147483647 h 77"/>
              <a:gd name="T24" fmla="*/ 2147483647 w 58"/>
              <a:gd name="T25" fmla="*/ 2147483647 h 77"/>
              <a:gd name="T26" fmla="*/ 2147483647 w 58"/>
              <a:gd name="T27" fmla="*/ 2147483647 h 77"/>
              <a:gd name="T28" fmla="*/ 2147483647 w 58"/>
              <a:gd name="T29" fmla="*/ 2147483647 h 77"/>
              <a:gd name="T30" fmla="*/ 2147483647 w 58"/>
              <a:gd name="T31" fmla="*/ 2147483647 h 77"/>
              <a:gd name="T32" fmla="*/ 2147483647 w 58"/>
              <a:gd name="T33" fmla="*/ 2147483647 h 77"/>
              <a:gd name="T34" fmla="*/ 2147483647 w 58"/>
              <a:gd name="T35" fmla="*/ 2147483647 h 77"/>
              <a:gd name="T36" fmla="*/ 2147483647 w 58"/>
              <a:gd name="T37" fmla="*/ 2147483647 h 77"/>
              <a:gd name="T38" fmla="*/ 2147483647 w 58"/>
              <a:gd name="T39" fmla="*/ 2147483647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77"/>
              <a:gd name="T62" fmla="*/ 58 w 58"/>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77">
                <a:moveTo>
                  <a:pt x="58" y="71"/>
                </a:moveTo>
                <a:lnTo>
                  <a:pt x="58" y="65"/>
                </a:lnTo>
                <a:lnTo>
                  <a:pt x="50" y="48"/>
                </a:lnTo>
                <a:lnTo>
                  <a:pt x="52" y="52"/>
                </a:lnTo>
                <a:lnTo>
                  <a:pt x="48" y="38"/>
                </a:lnTo>
                <a:lnTo>
                  <a:pt x="46" y="35"/>
                </a:lnTo>
                <a:lnTo>
                  <a:pt x="41" y="21"/>
                </a:lnTo>
                <a:lnTo>
                  <a:pt x="43" y="23"/>
                </a:lnTo>
                <a:lnTo>
                  <a:pt x="35" y="0"/>
                </a:lnTo>
                <a:lnTo>
                  <a:pt x="0" y="12"/>
                </a:lnTo>
                <a:lnTo>
                  <a:pt x="8" y="35"/>
                </a:lnTo>
                <a:lnTo>
                  <a:pt x="10" y="37"/>
                </a:lnTo>
                <a:lnTo>
                  <a:pt x="16" y="50"/>
                </a:lnTo>
                <a:lnTo>
                  <a:pt x="14" y="46"/>
                </a:lnTo>
                <a:lnTo>
                  <a:pt x="18" y="60"/>
                </a:lnTo>
                <a:lnTo>
                  <a:pt x="20" y="63"/>
                </a:lnTo>
                <a:lnTo>
                  <a:pt x="25" y="77"/>
                </a:lnTo>
                <a:lnTo>
                  <a:pt x="23" y="69"/>
                </a:lnTo>
                <a:lnTo>
                  <a:pt x="23" y="71"/>
                </a:lnTo>
                <a:lnTo>
                  <a:pt x="58" y="7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8" name="Freeform 62"/>
          <p:cNvSpPr>
            <a:spLocks/>
          </p:cNvSpPr>
          <p:nvPr/>
        </p:nvSpPr>
        <p:spPr bwMode="auto">
          <a:xfrm>
            <a:off x="4357688" y="3096816"/>
            <a:ext cx="60722" cy="94059"/>
          </a:xfrm>
          <a:custGeom>
            <a:avLst/>
            <a:gdLst>
              <a:gd name="T0" fmla="*/ 2147483647 w 51"/>
              <a:gd name="T1" fmla="*/ 2147483647 h 79"/>
              <a:gd name="T2" fmla="*/ 2147483647 w 51"/>
              <a:gd name="T3" fmla="*/ 2147483647 h 79"/>
              <a:gd name="T4" fmla="*/ 2147483647 w 51"/>
              <a:gd name="T5" fmla="*/ 2147483647 h 79"/>
              <a:gd name="T6" fmla="*/ 2147483647 w 51"/>
              <a:gd name="T7" fmla="*/ 2147483647 h 79"/>
              <a:gd name="T8" fmla="*/ 2147483647 w 51"/>
              <a:gd name="T9" fmla="*/ 2147483647 h 79"/>
              <a:gd name="T10" fmla="*/ 2147483647 w 51"/>
              <a:gd name="T11" fmla="*/ 2147483647 h 79"/>
              <a:gd name="T12" fmla="*/ 2147483647 w 51"/>
              <a:gd name="T13" fmla="*/ 2147483647 h 79"/>
              <a:gd name="T14" fmla="*/ 2147483647 w 51"/>
              <a:gd name="T15" fmla="*/ 0 h 79"/>
              <a:gd name="T16" fmla="*/ 0 w 51"/>
              <a:gd name="T17" fmla="*/ 2147483647 h 79"/>
              <a:gd name="T18" fmla="*/ 2147483647 w 51"/>
              <a:gd name="T19" fmla="*/ 2147483647 h 79"/>
              <a:gd name="T20" fmla="*/ 2147483647 w 51"/>
              <a:gd name="T21" fmla="*/ 2147483647 h 79"/>
              <a:gd name="T22" fmla="*/ 2147483647 w 51"/>
              <a:gd name="T23" fmla="*/ 2147483647 h 79"/>
              <a:gd name="T24" fmla="*/ 2147483647 w 51"/>
              <a:gd name="T25" fmla="*/ 2147483647 h 79"/>
              <a:gd name="T26" fmla="*/ 2147483647 w 51"/>
              <a:gd name="T27" fmla="*/ 2147483647 h 79"/>
              <a:gd name="T28" fmla="*/ 2147483647 w 51"/>
              <a:gd name="T29" fmla="*/ 2147483647 h 79"/>
              <a:gd name="T30" fmla="*/ 2147483647 w 51"/>
              <a:gd name="T31" fmla="*/ 2147483647 h 79"/>
              <a:gd name="T32" fmla="*/ 2147483647 w 51"/>
              <a:gd name="T33" fmla="*/ 2147483647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79"/>
              <a:gd name="T53" fmla="*/ 51 w 51"/>
              <a:gd name="T54" fmla="*/ 79 h 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79">
                <a:moveTo>
                  <a:pt x="51" y="67"/>
                </a:moveTo>
                <a:lnTo>
                  <a:pt x="46" y="50"/>
                </a:lnTo>
                <a:lnTo>
                  <a:pt x="46" y="54"/>
                </a:lnTo>
                <a:lnTo>
                  <a:pt x="44" y="42"/>
                </a:lnTo>
                <a:lnTo>
                  <a:pt x="44" y="39"/>
                </a:lnTo>
                <a:lnTo>
                  <a:pt x="40" y="27"/>
                </a:lnTo>
                <a:lnTo>
                  <a:pt x="40" y="29"/>
                </a:lnTo>
                <a:lnTo>
                  <a:pt x="34" y="0"/>
                </a:lnTo>
                <a:lnTo>
                  <a:pt x="0" y="8"/>
                </a:lnTo>
                <a:lnTo>
                  <a:pt x="5" y="37"/>
                </a:lnTo>
                <a:lnTo>
                  <a:pt x="5" y="39"/>
                </a:lnTo>
                <a:lnTo>
                  <a:pt x="9" y="50"/>
                </a:lnTo>
                <a:lnTo>
                  <a:pt x="9" y="46"/>
                </a:lnTo>
                <a:lnTo>
                  <a:pt x="11" y="58"/>
                </a:lnTo>
                <a:lnTo>
                  <a:pt x="11" y="62"/>
                </a:lnTo>
                <a:lnTo>
                  <a:pt x="17" y="79"/>
                </a:lnTo>
                <a:lnTo>
                  <a:pt x="51"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9999" name="Freeform 63"/>
          <p:cNvSpPr>
            <a:spLocks/>
          </p:cNvSpPr>
          <p:nvPr/>
        </p:nvSpPr>
        <p:spPr bwMode="auto">
          <a:xfrm>
            <a:off x="4352925" y="2967038"/>
            <a:ext cx="57150" cy="92869"/>
          </a:xfrm>
          <a:custGeom>
            <a:avLst/>
            <a:gdLst>
              <a:gd name="T0" fmla="*/ 2147483647 w 48"/>
              <a:gd name="T1" fmla="*/ 2147483647 h 78"/>
              <a:gd name="T2" fmla="*/ 2147483647 w 48"/>
              <a:gd name="T3" fmla="*/ 2147483647 h 78"/>
              <a:gd name="T4" fmla="*/ 2147483647 w 48"/>
              <a:gd name="T5" fmla="*/ 2147483647 h 78"/>
              <a:gd name="T6" fmla="*/ 2147483647 w 48"/>
              <a:gd name="T7" fmla="*/ 2147483647 h 78"/>
              <a:gd name="T8" fmla="*/ 2147483647 w 48"/>
              <a:gd name="T9" fmla="*/ 2147483647 h 78"/>
              <a:gd name="T10" fmla="*/ 2147483647 w 48"/>
              <a:gd name="T11" fmla="*/ 2147483647 h 78"/>
              <a:gd name="T12" fmla="*/ 2147483647 w 48"/>
              <a:gd name="T13" fmla="*/ 2147483647 h 78"/>
              <a:gd name="T14" fmla="*/ 2147483647 w 48"/>
              <a:gd name="T15" fmla="*/ 2147483647 h 78"/>
              <a:gd name="T16" fmla="*/ 2147483647 w 48"/>
              <a:gd name="T17" fmla="*/ 2147483647 h 78"/>
              <a:gd name="T18" fmla="*/ 2147483647 w 48"/>
              <a:gd name="T19" fmla="*/ 2147483647 h 78"/>
              <a:gd name="T20" fmla="*/ 2147483647 w 48"/>
              <a:gd name="T21" fmla="*/ 2147483647 h 78"/>
              <a:gd name="T22" fmla="*/ 2147483647 w 48"/>
              <a:gd name="T23" fmla="*/ 2147483647 h 78"/>
              <a:gd name="T24" fmla="*/ 2147483647 w 48"/>
              <a:gd name="T25" fmla="*/ 2147483647 h 78"/>
              <a:gd name="T26" fmla="*/ 2147483647 w 48"/>
              <a:gd name="T27" fmla="*/ 2147483647 h 78"/>
              <a:gd name="T28" fmla="*/ 2147483647 w 48"/>
              <a:gd name="T29" fmla="*/ 2147483647 h 78"/>
              <a:gd name="T30" fmla="*/ 2147483647 w 48"/>
              <a:gd name="T31" fmla="*/ 2147483647 h 78"/>
              <a:gd name="T32" fmla="*/ 2147483647 w 48"/>
              <a:gd name="T33" fmla="*/ 2147483647 h 78"/>
              <a:gd name="T34" fmla="*/ 2147483647 w 48"/>
              <a:gd name="T35" fmla="*/ 2147483647 h 78"/>
              <a:gd name="T36" fmla="*/ 2147483647 w 48"/>
              <a:gd name="T37" fmla="*/ 0 h 78"/>
              <a:gd name="T38" fmla="*/ 2147483647 w 48"/>
              <a:gd name="T39" fmla="*/ 2147483647 h 78"/>
              <a:gd name="T40" fmla="*/ 2147483647 w 48"/>
              <a:gd name="T41" fmla="*/ 2147483647 h 78"/>
              <a:gd name="T42" fmla="*/ 2147483647 w 48"/>
              <a:gd name="T43" fmla="*/ 2147483647 h 78"/>
              <a:gd name="T44" fmla="*/ 2147483647 w 48"/>
              <a:gd name="T45" fmla="*/ 2147483647 h 78"/>
              <a:gd name="T46" fmla="*/ 2147483647 w 48"/>
              <a:gd name="T47" fmla="*/ 2147483647 h 78"/>
              <a:gd name="T48" fmla="*/ 2147483647 w 48"/>
              <a:gd name="T49" fmla="*/ 2147483647 h 78"/>
              <a:gd name="T50" fmla="*/ 2147483647 w 48"/>
              <a:gd name="T51" fmla="*/ 2147483647 h 78"/>
              <a:gd name="T52" fmla="*/ 2147483647 w 48"/>
              <a:gd name="T53" fmla="*/ 2147483647 h 78"/>
              <a:gd name="T54" fmla="*/ 2147483647 w 48"/>
              <a:gd name="T55" fmla="*/ 2147483647 h 78"/>
              <a:gd name="T56" fmla="*/ 2147483647 w 48"/>
              <a:gd name="T57" fmla="*/ 2147483647 h 78"/>
              <a:gd name="T58" fmla="*/ 2147483647 w 48"/>
              <a:gd name="T59" fmla="*/ 2147483647 h 78"/>
              <a:gd name="T60" fmla="*/ 2147483647 w 48"/>
              <a:gd name="T61" fmla="*/ 2147483647 h 78"/>
              <a:gd name="T62" fmla="*/ 2147483647 w 48"/>
              <a:gd name="T63" fmla="*/ 2147483647 h 78"/>
              <a:gd name="T64" fmla="*/ 2147483647 w 48"/>
              <a:gd name="T65" fmla="*/ 2147483647 h 78"/>
              <a:gd name="T66" fmla="*/ 0 w 48"/>
              <a:gd name="T67" fmla="*/ 2147483647 h 78"/>
              <a:gd name="T68" fmla="*/ 0 w 48"/>
              <a:gd name="T69" fmla="*/ 2147483647 h 78"/>
              <a:gd name="T70" fmla="*/ 2147483647 w 48"/>
              <a:gd name="T71" fmla="*/ 2147483647 h 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8"/>
              <a:gd name="T109" fmla="*/ 0 h 78"/>
              <a:gd name="T110" fmla="*/ 48 w 48"/>
              <a:gd name="T111" fmla="*/ 78 h 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8" h="78">
                <a:moveTo>
                  <a:pt x="34" y="78"/>
                </a:moveTo>
                <a:lnTo>
                  <a:pt x="34" y="65"/>
                </a:lnTo>
                <a:lnTo>
                  <a:pt x="34" y="71"/>
                </a:lnTo>
                <a:lnTo>
                  <a:pt x="36" y="61"/>
                </a:lnTo>
                <a:lnTo>
                  <a:pt x="36" y="48"/>
                </a:lnTo>
                <a:lnTo>
                  <a:pt x="34" y="55"/>
                </a:lnTo>
                <a:lnTo>
                  <a:pt x="38" y="48"/>
                </a:lnTo>
                <a:lnTo>
                  <a:pt x="38" y="40"/>
                </a:lnTo>
                <a:lnTo>
                  <a:pt x="38" y="46"/>
                </a:lnTo>
                <a:lnTo>
                  <a:pt x="40" y="40"/>
                </a:lnTo>
                <a:lnTo>
                  <a:pt x="38" y="42"/>
                </a:lnTo>
                <a:lnTo>
                  <a:pt x="42" y="34"/>
                </a:lnTo>
                <a:lnTo>
                  <a:pt x="42" y="27"/>
                </a:lnTo>
                <a:lnTo>
                  <a:pt x="36" y="38"/>
                </a:lnTo>
                <a:lnTo>
                  <a:pt x="40" y="34"/>
                </a:lnTo>
                <a:lnTo>
                  <a:pt x="46" y="25"/>
                </a:lnTo>
                <a:lnTo>
                  <a:pt x="42" y="29"/>
                </a:lnTo>
                <a:lnTo>
                  <a:pt x="48" y="23"/>
                </a:lnTo>
                <a:lnTo>
                  <a:pt x="25" y="0"/>
                </a:lnTo>
                <a:lnTo>
                  <a:pt x="17" y="7"/>
                </a:lnTo>
                <a:lnTo>
                  <a:pt x="11" y="17"/>
                </a:lnTo>
                <a:lnTo>
                  <a:pt x="15" y="13"/>
                </a:lnTo>
                <a:lnTo>
                  <a:pt x="9" y="21"/>
                </a:lnTo>
                <a:lnTo>
                  <a:pt x="7" y="30"/>
                </a:lnTo>
                <a:lnTo>
                  <a:pt x="9" y="23"/>
                </a:lnTo>
                <a:lnTo>
                  <a:pt x="7" y="27"/>
                </a:lnTo>
                <a:lnTo>
                  <a:pt x="6" y="29"/>
                </a:lnTo>
                <a:lnTo>
                  <a:pt x="4" y="38"/>
                </a:lnTo>
                <a:lnTo>
                  <a:pt x="4" y="44"/>
                </a:lnTo>
                <a:lnTo>
                  <a:pt x="6" y="36"/>
                </a:lnTo>
                <a:lnTo>
                  <a:pt x="2" y="44"/>
                </a:lnTo>
                <a:lnTo>
                  <a:pt x="2" y="59"/>
                </a:lnTo>
                <a:lnTo>
                  <a:pt x="2" y="54"/>
                </a:lnTo>
                <a:lnTo>
                  <a:pt x="0" y="63"/>
                </a:lnTo>
                <a:lnTo>
                  <a:pt x="0" y="78"/>
                </a:lnTo>
                <a:lnTo>
                  <a:pt x="34"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40000" name="Freeform 64"/>
          <p:cNvSpPr>
            <a:spLocks/>
          </p:cNvSpPr>
          <p:nvPr/>
        </p:nvSpPr>
        <p:spPr bwMode="auto">
          <a:xfrm>
            <a:off x="4425554" y="2932510"/>
            <a:ext cx="27384" cy="42863"/>
          </a:xfrm>
          <a:custGeom>
            <a:avLst/>
            <a:gdLst>
              <a:gd name="T0" fmla="*/ 2147483647 w 23"/>
              <a:gd name="T1" fmla="*/ 2147483647 h 36"/>
              <a:gd name="T2" fmla="*/ 2147483647 w 23"/>
              <a:gd name="T3" fmla="*/ 2147483647 h 36"/>
              <a:gd name="T4" fmla="*/ 2147483647 w 23"/>
              <a:gd name="T5" fmla="*/ 2147483647 h 36"/>
              <a:gd name="T6" fmla="*/ 2147483647 w 23"/>
              <a:gd name="T7" fmla="*/ 2147483647 h 36"/>
              <a:gd name="T8" fmla="*/ 2147483647 w 23"/>
              <a:gd name="T9" fmla="*/ 0 h 36"/>
              <a:gd name="T10" fmla="*/ 2147483647 w 23"/>
              <a:gd name="T11" fmla="*/ 0 h 36"/>
              <a:gd name="T12" fmla="*/ 0 w 23"/>
              <a:gd name="T13" fmla="*/ 2147483647 h 36"/>
              <a:gd name="T14" fmla="*/ 2147483647 w 23"/>
              <a:gd name="T15" fmla="*/ 2147483647 h 36"/>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36"/>
              <a:gd name="T26" fmla="*/ 23 w 23"/>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36">
                <a:moveTo>
                  <a:pt x="16" y="36"/>
                </a:moveTo>
                <a:lnTo>
                  <a:pt x="23" y="33"/>
                </a:lnTo>
                <a:lnTo>
                  <a:pt x="16" y="35"/>
                </a:lnTo>
                <a:lnTo>
                  <a:pt x="21" y="35"/>
                </a:lnTo>
                <a:lnTo>
                  <a:pt x="21" y="0"/>
                </a:lnTo>
                <a:lnTo>
                  <a:pt x="12" y="0"/>
                </a:lnTo>
                <a:lnTo>
                  <a:pt x="0" y="6"/>
                </a:lnTo>
                <a:lnTo>
                  <a:pt x="16"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40001" name="Oval 65"/>
          <p:cNvSpPr>
            <a:spLocks noChangeArrowheads="1"/>
          </p:cNvSpPr>
          <p:nvPr/>
        </p:nvSpPr>
        <p:spPr bwMode="auto">
          <a:xfrm>
            <a:off x="5193506" y="3275410"/>
            <a:ext cx="263129" cy="24884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40002" name="Freeform 66"/>
          <p:cNvSpPr>
            <a:spLocks/>
          </p:cNvSpPr>
          <p:nvPr/>
        </p:nvSpPr>
        <p:spPr bwMode="auto">
          <a:xfrm>
            <a:off x="4085035" y="1638300"/>
            <a:ext cx="3230165" cy="3262313"/>
          </a:xfrm>
          <a:custGeom>
            <a:avLst/>
            <a:gdLst>
              <a:gd name="T0" fmla="*/ 2147483647 w 2713"/>
              <a:gd name="T1" fmla="*/ 0 h 2740"/>
              <a:gd name="T2" fmla="*/ 2147483647 w 2713"/>
              <a:gd name="T3" fmla="*/ 2147483647 h 2740"/>
              <a:gd name="T4" fmla="*/ 2147483647 w 2713"/>
              <a:gd name="T5" fmla="*/ 2147483647 h 2740"/>
              <a:gd name="T6" fmla="*/ 2147483647 w 2713"/>
              <a:gd name="T7" fmla="*/ 2147483647 h 2740"/>
              <a:gd name="T8" fmla="*/ 2147483647 w 2713"/>
              <a:gd name="T9" fmla="*/ 2147483647 h 2740"/>
              <a:gd name="T10" fmla="*/ 2147483647 w 2713"/>
              <a:gd name="T11" fmla="*/ 2147483647 h 2740"/>
              <a:gd name="T12" fmla="*/ 2147483647 w 2713"/>
              <a:gd name="T13" fmla="*/ 2147483647 h 2740"/>
              <a:gd name="T14" fmla="*/ 2147483647 w 2713"/>
              <a:gd name="T15" fmla="*/ 2147483647 h 2740"/>
              <a:gd name="T16" fmla="*/ 2147483647 w 2713"/>
              <a:gd name="T17" fmla="*/ 2147483647 h 2740"/>
              <a:gd name="T18" fmla="*/ 2147483647 w 2713"/>
              <a:gd name="T19" fmla="*/ 2147483647 h 2740"/>
              <a:gd name="T20" fmla="*/ 2147483647 w 2713"/>
              <a:gd name="T21" fmla="*/ 2147483647 h 2740"/>
              <a:gd name="T22" fmla="*/ 2147483647 w 2713"/>
              <a:gd name="T23" fmla="*/ 2147483647 h 2740"/>
              <a:gd name="T24" fmla="*/ 2147483647 w 2713"/>
              <a:gd name="T25" fmla="*/ 2147483647 h 2740"/>
              <a:gd name="T26" fmla="*/ 2147483647 w 2713"/>
              <a:gd name="T27" fmla="*/ 2147483647 h 2740"/>
              <a:gd name="T28" fmla="*/ 2147483647 w 2713"/>
              <a:gd name="T29" fmla="*/ 2147483647 h 2740"/>
              <a:gd name="T30" fmla="*/ 0 w 2713"/>
              <a:gd name="T31" fmla="*/ 2147483647 h 2740"/>
              <a:gd name="T32" fmla="*/ 2147483647 w 2713"/>
              <a:gd name="T33" fmla="*/ 2147483647 h 2740"/>
              <a:gd name="T34" fmla="*/ 2147483647 w 2713"/>
              <a:gd name="T35" fmla="*/ 2147483647 h 2740"/>
              <a:gd name="T36" fmla="*/ 2147483647 w 2713"/>
              <a:gd name="T37" fmla="*/ 2147483647 h 2740"/>
              <a:gd name="T38" fmla="*/ 2147483647 w 2713"/>
              <a:gd name="T39" fmla="*/ 2147483647 h 2740"/>
              <a:gd name="T40" fmla="*/ 2147483647 w 2713"/>
              <a:gd name="T41" fmla="*/ 2147483647 h 2740"/>
              <a:gd name="T42" fmla="*/ 2147483647 w 2713"/>
              <a:gd name="T43" fmla="*/ 2147483647 h 2740"/>
              <a:gd name="T44" fmla="*/ 2147483647 w 2713"/>
              <a:gd name="T45" fmla="*/ 2147483647 h 2740"/>
              <a:gd name="T46" fmla="*/ 2147483647 w 2713"/>
              <a:gd name="T47" fmla="*/ 2147483647 h 2740"/>
              <a:gd name="T48" fmla="*/ 2147483647 w 2713"/>
              <a:gd name="T49" fmla="*/ 2147483647 h 2740"/>
              <a:gd name="T50" fmla="*/ 2147483647 w 2713"/>
              <a:gd name="T51" fmla="*/ 2147483647 h 2740"/>
              <a:gd name="T52" fmla="*/ 2147483647 w 2713"/>
              <a:gd name="T53" fmla="*/ 2147483647 h 2740"/>
              <a:gd name="T54" fmla="*/ 2147483647 w 2713"/>
              <a:gd name="T55" fmla="*/ 2147483647 h 2740"/>
              <a:gd name="T56" fmla="*/ 2147483647 w 2713"/>
              <a:gd name="T57" fmla="*/ 2147483647 h 2740"/>
              <a:gd name="T58" fmla="*/ 2147483647 w 2713"/>
              <a:gd name="T59" fmla="*/ 2147483647 h 2740"/>
              <a:gd name="T60" fmla="*/ 2147483647 w 2713"/>
              <a:gd name="T61" fmla="*/ 2147483647 h 2740"/>
              <a:gd name="T62" fmla="*/ 2147483647 w 2713"/>
              <a:gd name="T63" fmla="*/ 2147483647 h 2740"/>
              <a:gd name="T64" fmla="*/ 2147483647 w 2713"/>
              <a:gd name="T65" fmla="*/ 0 h 27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13"/>
              <a:gd name="T100" fmla="*/ 0 h 2740"/>
              <a:gd name="T101" fmla="*/ 2713 w 2713"/>
              <a:gd name="T102" fmla="*/ 2740 h 27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13" h="2740">
                <a:moveTo>
                  <a:pt x="2694" y="0"/>
                </a:moveTo>
                <a:lnTo>
                  <a:pt x="2183" y="384"/>
                </a:lnTo>
                <a:lnTo>
                  <a:pt x="2183" y="382"/>
                </a:lnTo>
                <a:lnTo>
                  <a:pt x="1960" y="522"/>
                </a:lnTo>
                <a:lnTo>
                  <a:pt x="1456" y="1018"/>
                </a:lnTo>
                <a:lnTo>
                  <a:pt x="1456" y="1016"/>
                </a:lnTo>
                <a:lnTo>
                  <a:pt x="1189" y="1266"/>
                </a:lnTo>
                <a:lnTo>
                  <a:pt x="1191" y="1266"/>
                </a:lnTo>
                <a:lnTo>
                  <a:pt x="1087" y="1344"/>
                </a:lnTo>
                <a:lnTo>
                  <a:pt x="1004" y="1663"/>
                </a:lnTo>
                <a:lnTo>
                  <a:pt x="1008" y="1657"/>
                </a:lnTo>
                <a:lnTo>
                  <a:pt x="747" y="2034"/>
                </a:lnTo>
                <a:lnTo>
                  <a:pt x="749" y="2030"/>
                </a:lnTo>
                <a:lnTo>
                  <a:pt x="488" y="2239"/>
                </a:lnTo>
                <a:lnTo>
                  <a:pt x="488" y="2241"/>
                </a:lnTo>
                <a:lnTo>
                  <a:pt x="0" y="2717"/>
                </a:lnTo>
                <a:lnTo>
                  <a:pt x="23" y="2740"/>
                </a:lnTo>
                <a:lnTo>
                  <a:pt x="511" y="2264"/>
                </a:lnTo>
                <a:lnTo>
                  <a:pt x="511" y="2266"/>
                </a:lnTo>
                <a:lnTo>
                  <a:pt x="774" y="2055"/>
                </a:lnTo>
                <a:lnTo>
                  <a:pt x="1037" y="1675"/>
                </a:lnTo>
                <a:lnTo>
                  <a:pt x="1120" y="1358"/>
                </a:lnTo>
                <a:lnTo>
                  <a:pt x="1112" y="1367"/>
                </a:lnTo>
                <a:lnTo>
                  <a:pt x="1210" y="1292"/>
                </a:lnTo>
                <a:lnTo>
                  <a:pt x="1212" y="1292"/>
                </a:lnTo>
                <a:lnTo>
                  <a:pt x="1479" y="1043"/>
                </a:lnTo>
                <a:lnTo>
                  <a:pt x="1479" y="1041"/>
                </a:lnTo>
                <a:lnTo>
                  <a:pt x="1984" y="547"/>
                </a:lnTo>
                <a:lnTo>
                  <a:pt x="1982" y="551"/>
                </a:lnTo>
                <a:lnTo>
                  <a:pt x="2202" y="413"/>
                </a:lnTo>
                <a:lnTo>
                  <a:pt x="2202" y="411"/>
                </a:lnTo>
                <a:lnTo>
                  <a:pt x="2713" y="27"/>
                </a:lnTo>
                <a:lnTo>
                  <a:pt x="26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40003" name="Freeform 67"/>
          <p:cNvSpPr>
            <a:spLocks/>
          </p:cNvSpPr>
          <p:nvPr/>
        </p:nvSpPr>
        <p:spPr bwMode="auto">
          <a:xfrm>
            <a:off x="4052888" y="2356248"/>
            <a:ext cx="1051322" cy="763190"/>
          </a:xfrm>
          <a:custGeom>
            <a:avLst/>
            <a:gdLst>
              <a:gd name="T0" fmla="*/ 0 w 883"/>
              <a:gd name="T1" fmla="*/ 2147483647 h 641"/>
              <a:gd name="T2" fmla="*/ 2147483647 w 883"/>
              <a:gd name="T3" fmla="*/ 2147483647 h 641"/>
              <a:gd name="T4" fmla="*/ 2147483647 w 883"/>
              <a:gd name="T5" fmla="*/ 2147483647 h 641"/>
              <a:gd name="T6" fmla="*/ 2147483647 w 883"/>
              <a:gd name="T7" fmla="*/ 2147483647 h 641"/>
              <a:gd name="T8" fmla="*/ 2147483647 w 883"/>
              <a:gd name="T9" fmla="*/ 2147483647 h 641"/>
              <a:gd name="T10" fmla="*/ 2147483647 w 883"/>
              <a:gd name="T11" fmla="*/ 2147483647 h 641"/>
              <a:gd name="T12" fmla="*/ 2147483647 w 883"/>
              <a:gd name="T13" fmla="*/ 2147483647 h 641"/>
              <a:gd name="T14" fmla="*/ 2147483647 w 883"/>
              <a:gd name="T15" fmla="*/ 2147483647 h 641"/>
              <a:gd name="T16" fmla="*/ 2147483647 w 883"/>
              <a:gd name="T17" fmla="*/ 2147483647 h 641"/>
              <a:gd name="T18" fmla="*/ 2147483647 w 883"/>
              <a:gd name="T19" fmla="*/ 0 h 641"/>
              <a:gd name="T20" fmla="*/ 0 w 883"/>
              <a:gd name="T21" fmla="*/ 2147483647 h 6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3"/>
              <a:gd name="T34" fmla="*/ 0 h 641"/>
              <a:gd name="T35" fmla="*/ 883 w 883"/>
              <a:gd name="T36" fmla="*/ 641 h 6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3" h="641">
                <a:moveTo>
                  <a:pt x="0" y="15"/>
                </a:moveTo>
                <a:lnTo>
                  <a:pt x="300" y="620"/>
                </a:lnTo>
                <a:lnTo>
                  <a:pt x="592" y="641"/>
                </a:lnTo>
                <a:lnTo>
                  <a:pt x="883" y="570"/>
                </a:lnTo>
                <a:lnTo>
                  <a:pt x="876" y="536"/>
                </a:lnTo>
                <a:lnTo>
                  <a:pt x="586" y="607"/>
                </a:lnTo>
                <a:lnTo>
                  <a:pt x="592" y="607"/>
                </a:lnTo>
                <a:lnTo>
                  <a:pt x="313" y="588"/>
                </a:lnTo>
                <a:lnTo>
                  <a:pt x="327" y="597"/>
                </a:lnTo>
                <a:lnTo>
                  <a:pt x="3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40004" name="Freeform 68"/>
          <p:cNvSpPr>
            <a:spLocks/>
          </p:cNvSpPr>
          <p:nvPr/>
        </p:nvSpPr>
        <p:spPr bwMode="auto">
          <a:xfrm>
            <a:off x="4989910" y="1128712"/>
            <a:ext cx="1228725" cy="3739754"/>
          </a:xfrm>
          <a:custGeom>
            <a:avLst/>
            <a:gdLst>
              <a:gd name="T0" fmla="*/ 0 w 1032"/>
              <a:gd name="T1" fmla="*/ 2147483647 h 3141"/>
              <a:gd name="T2" fmla="*/ 2147483647 w 1032"/>
              <a:gd name="T3" fmla="*/ 2147483647 h 3141"/>
              <a:gd name="T4" fmla="*/ 2147483647 w 1032"/>
              <a:gd name="T5" fmla="*/ 2147483647 h 3141"/>
              <a:gd name="T6" fmla="*/ 2147483647 w 1032"/>
              <a:gd name="T7" fmla="*/ 2147483647 h 3141"/>
              <a:gd name="T8" fmla="*/ 2147483647 w 1032"/>
              <a:gd name="T9" fmla="*/ 2147483647 h 3141"/>
              <a:gd name="T10" fmla="*/ 2147483647 w 1032"/>
              <a:gd name="T11" fmla="*/ 2147483647 h 3141"/>
              <a:gd name="T12" fmla="*/ 2147483647 w 1032"/>
              <a:gd name="T13" fmla="*/ 2147483647 h 3141"/>
              <a:gd name="T14" fmla="*/ 2147483647 w 1032"/>
              <a:gd name="T15" fmla="*/ 2147483647 h 3141"/>
              <a:gd name="T16" fmla="*/ 2147483647 w 1032"/>
              <a:gd name="T17" fmla="*/ 2147483647 h 3141"/>
              <a:gd name="T18" fmla="*/ 2147483647 w 1032"/>
              <a:gd name="T19" fmla="*/ 2147483647 h 3141"/>
              <a:gd name="T20" fmla="*/ 2147483647 w 1032"/>
              <a:gd name="T21" fmla="*/ 2147483647 h 3141"/>
              <a:gd name="T22" fmla="*/ 2147483647 w 1032"/>
              <a:gd name="T23" fmla="*/ 2147483647 h 3141"/>
              <a:gd name="T24" fmla="*/ 2147483647 w 1032"/>
              <a:gd name="T25" fmla="*/ 2147483647 h 3141"/>
              <a:gd name="T26" fmla="*/ 2147483647 w 1032"/>
              <a:gd name="T27" fmla="*/ 2147483647 h 3141"/>
              <a:gd name="T28" fmla="*/ 2147483647 w 1032"/>
              <a:gd name="T29" fmla="*/ 2147483647 h 3141"/>
              <a:gd name="T30" fmla="*/ 2147483647 w 1032"/>
              <a:gd name="T31" fmla="*/ 2147483647 h 3141"/>
              <a:gd name="T32" fmla="*/ 2147483647 w 1032"/>
              <a:gd name="T33" fmla="*/ 2147483647 h 3141"/>
              <a:gd name="T34" fmla="*/ 2147483647 w 1032"/>
              <a:gd name="T35" fmla="*/ 2147483647 h 3141"/>
              <a:gd name="T36" fmla="*/ 2147483647 w 1032"/>
              <a:gd name="T37" fmla="*/ 2147483647 h 3141"/>
              <a:gd name="T38" fmla="*/ 2147483647 w 1032"/>
              <a:gd name="T39" fmla="*/ 2147483647 h 3141"/>
              <a:gd name="T40" fmla="*/ 2147483647 w 1032"/>
              <a:gd name="T41" fmla="*/ 2147483647 h 3141"/>
              <a:gd name="T42" fmla="*/ 2147483647 w 1032"/>
              <a:gd name="T43" fmla="*/ 2147483647 h 3141"/>
              <a:gd name="T44" fmla="*/ 2147483647 w 1032"/>
              <a:gd name="T45" fmla="*/ 2147483647 h 3141"/>
              <a:gd name="T46" fmla="*/ 2147483647 w 1032"/>
              <a:gd name="T47" fmla="*/ 2147483647 h 3141"/>
              <a:gd name="T48" fmla="*/ 2147483647 w 1032"/>
              <a:gd name="T49" fmla="*/ 2147483647 h 3141"/>
              <a:gd name="T50" fmla="*/ 2147483647 w 1032"/>
              <a:gd name="T51" fmla="*/ 2147483647 h 3141"/>
              <a:gd name="T52" fmla="*/ 2147483647 w 1032"/>
              <a:gd name="T53" fmla="*/ 2147483647 h 3141"/>
              <a:gd name="T54" fmla="*/ 2147483647 w 1032"/>
              <a:gd name="T55" fmla="*/ 0 h 3141"/>
              <a:gd name="T56" fmla="*/ 0 w 1032"/>
              <a:gd name="T57" fmla="*/ 2147483647 h 31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2"/>
              <a:gd name="T88" fmla="*/ 0 h 3141"/>
              <a:gd name="T89" fmla="*/ 1032 w 1032"/>
              <a:gd name="T90" fmla="*/ 3141 h 31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2" h="3141">
                <a:moveTo>
                  <a:pt x="0" y="4"/>
                </a:moveTo>
                <a:lnTo>
                  <a:pt x="58" y="868"/>
                </a:lnTo>
                <a:lnTo>
                  <a:pt x="58" y="864"/>
                </a:lnTo>
                <a:lnTo>
                  <a:pt x="12" y="1214"/>
                </a:lnTo>
                <a:lnTo>
                  <a:pt x="70" y="1563"/>
                </a:lnTo>
                <a:lnTo>
                  <a:pt x="70" y="1559"/>
                </a:lnTo>
                <a:lnTo>
                  <a:pt x="64" y="1611"/>
                </a:lnTo>
                <a:lnTo>
                  <a:pt x="275" y="2041"/>
                </a:lnTo>
                <a:lnTo>
                  <a:pt x="398" y="2199"/>
                </a:lnTo>
                <a:lnTo>
                  <a:pt x="396" y="2195"/>
                </a:lnTo>
                <a:lnTo>
                  <a:pt x="542" y="2479"/>
                </a:lnTo>
                <a:lnTo>
                  <a:pt x="540" y="2475"/>
                </a:lnTo>
                <a:lnTo>
                  <a:pt x="605" y="2813"/>
                </a:lnTo>
                <a:lnTo>
                  <a:pt x="1008" y="3141"/>
                </a:lnTo>
                <a:lnTo>
                  <a:pt x="1032" y="3114"/>
                </a:lnTo>
                <a:lnTo>
                  <a:pt x="632" y="2790"/>
                </a:lnTo>
                <a:lnTo>
                  <a:pt x="638" y="2800"/>
                </a:lnTo>
                <a:lnTo>
                  <a:pt x="575" y="2465"/>
                </a:lnTo>
                <a:lnTo>
                  <a:pt x="427" y="2177"/>
                </a:lnTo>
                <a:lnTo>
                  <a:pt x="304" y="2020"/>
                </a:lnTo>
                <a:lnTo>
                  <a:pt x="306" y="2024"/>
                </a:lnTo>
                <a:lnTo>
                  <a:pt x="96" y="1599"/>
                </a:lnTo>
                <a:lnTo>
                  <a:pt x="98" y="1609"/>
                </a:lnTo>
                <a:lnTo>
                  <a:pt x="104" y="1561"/>
                </a:lnTo>
                <a:lnTo>
                  <a:pt x="47" y="1212"/>
                </a:lnTo>
                <a:lnTo>
                  <a:pt x="47" y="1215"/>
                </a:lnTo>
                <a:lnTo>
                  <a:pt x="93" y="866"/>
                </a:lnTo>
                <a:lnTo>
                  <a:pt x="35"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40005" name="Freeform 69"/>
          <p:cNvSpPr>
            <a:spLocks/>
          </p:cNvSpPr>
          <p:nvPr/>
        </p:nvSpPr>
        <p:spPr bwMode="auto">
          <a:xfrm>
            <a:off x="5618560" y="1282304"/>
            <a:ext cx="473869" cy="2201465"/>
          </a:xfrm>
          <a:custGeom>
            <a:avLst/>
            <a:gdLst>
              <a:gd name="T0" fmla="*/ 2147483647 w 398"/>
              <a:gd name="T1" fmla="*/ 0 h 1849"/>
              <a:gd name="T2" fmla="*/ 2147483647 w 398"/>
              <a:gd name="T3" fmla="*/ 2147483647 h 1849"/>
              <a:gd name="T4" fmla="*/ 0 w 398"/>
              <a:gd name="T5" fmla="*/ 2147483647 h 1849"/>
              <a:gd name="T6" fmla="*/ 2147483647 w 398"/>
              <a:gd name="T7" fmla="*/ 2147483647 h 1849"/>
              <a:gd name="T8" fmla="*/ 2147483647 w 398"/>
              <a:gd name="T9" fmla="*/ 2147483647 h 1849"/>
              <a:gd name="T10" fmla="*/ 2147483647 w 398"/>
              <a:gd name="T11" fmla="*/ 2147483647 h 1849"/>
              <a:gd name="T12" fmla="*/ 2147483647 w 398"/>
              <a:gd name="T13" fmla="*/ 2147483647 h 1849"/>
              <a:gd name="T14" fmla="*/ 2147483647 w 398"/>
              <a:gd name="T15" fmla="*/ 2147483647 h 1849"/>
              <a:gd name="T16" fmla="*/ 2147483647 w 398"/>
              <a:gd name="T17" fmla="*/ 2147483647 h 1849"/>
              <a:gd name="T18" fmla="*/ 2147483647 w 398"/>
              <a:gd name="T19" fmla="*/ 2147483647 h 1849"/>
              <a:gd name="T20" fmla="*/ 2147483647 w 398"/>
              <a:gd name="T21" fmla="*/ 0 h 18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8"/>
              <a:gd name="T34" fmla="*/ 0 h 1849"/>
              <a:gd name="T35" fmla="*/ 398 w 398"/>
              <a:gd name="T36" fmla="*/ 1849 h 18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8" h="1849">
                <a:moveTo>
                  <a:pt x="367" y="0"/>
                </a:moveTo>
                <a:lnTo>
                  <a:pt x="35" y="831"/>
                </a:lnTo>
                <a:lnTo>
                  <a:pt x="0" y="1119"/>
                </a:lnTo>
                <a:lnTo>
                  <a:pt x="127" y="1849"/>
                </a:lnTo>
                <a:lnTo>
                  <a:pt x="162" y="1841"/>
                </a:lnTo>
                <a:lnTo>
                  <a:pt x="35" y="1115"/>
                </a:lnTo>
                <a:lnTo>
                  <a:pt x="35" y="1121"/>
                </a:lnTo>
                <a:lnTo>
                  <a:pt x="70" y="837"/>
                </a:lnTo>
                <a:lnTo>
                  <a:pt x="68" y="841"/>
                </a:lnTo>
                <a:lnTo>
                  <a:pt x="398" y="11"/>
                </a:lnTo>
                <a:lnTo>
                  <a:pt x="3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40006" name="Freeform 70"/>
          <p:cNvSpPr>
            <a:spLocks/>
          </p:cNvSpPr>
          <p:nvPr/>
        </p:nvSpPr>
        <p:spPr bwMode="auto">
          <a:xfrm>
            <a:off x="2850356" y="3293269"/>
            <a:ext cx="4748213" cy="825104"/>
          </a:xfrm>
          <a:custGeom>
            <a:avLst/>
            <a:gdLst>
              <a:gd name="T0" fmla="*/ 0 w 3988"/>
              <a:gd name="T1" fmla="*/ 2147483647 h 693"/>
              <a:gd name="T2" fmla="*/ 2147483647 w 3988"/>
              <a:gd name="T3" fmla="*/ 2147483647 h 693"/>
              <a:gd name="T4" fmla="*/ 2147483647 w 3988"/>
              <a:gd name="T5" fmla="*/ 2147483647 h 693"/>
              <a:gd name="T6" fmla="*/ 2147483647 w 3988"/>
              <a:gd name="T7" fmla="*/ 2147483647 h 693"/>
              <a:gd name="T8" fmla="*/ 2147483647 w 3988"/>
              <a:gd name="T9" fmla="*/ 2147483647 h 693"/>
              <a:gd name="T10" fmla="*/ 2147483647 w 3988"/>
              <a:gd name="T11" fmla="*/ 2147483647 h 693"/>
              <a:gd name="T12" fmla="*/ 2147483647 w 3988"/>
              <a:gd name="T13" fmla="*/ 2147483647 h 693"/>
              <a:gd name="T14" fmla="*/ 2147483647 w 3988"/>
              <a:gd name="T15" fmla="*/ 2147483647 h 693"/>
              <a:gd name="T16" fmla="*/ 2147483647 w 3988"/>
              <a:gd name="T17" fmla="*/ 2147483647 h 693"/>
              <a:gd name="T18" fmla="*/ 2147483647 w 3988"/>
              <a:gd name="T19" fmla="*/ 2147483647 h 693"/>
              <a:gd name="T20" fmla="*/ 2147483647 w 3988"/>
              <a:gd name="T21" fmla="*/ 2147483647 h 693"/>
              <a:gd name="T22" fmla="*/ 2147483647 w 3988"/>
              <a:gd name="T23" fmla="*/ 2147483647 h 693"/>
              <a:gd name="T24" fmla="*/ 2147483647 w 3988"/>
              <a:gd name="T25" fmla="*/ 2147483647 h 693"/>
              <a:gd name="T26" fmla="*/ 2147483647 w 3988"/>
              <a:gd name="T27" fmla="*/ 2147483647 h 693"/>
              <a:gd name="T28" fmla="*/ 2147483647 w 3988"/>
              <a:gd name="T29" fmla="*/ 2147483647 h 693"/>
              <a:gd name="T30" fmla="*/ 2147483647 w 3988"/>
              <a:gd name="T31" fmla="*/ 2147483647 h 693"/>
              <a:gd name="T32" fmla="*/ 2147483647 w 3988"/>
              <a:gd name="T33" fmla="*/ 2147483647 h 693"/>
              <a:gd name="T34" fmla="*/ 2147483647 w 3988"/>
              <a:gd name="T35" fmla="*/ 2147483647 h 693"/>
              <a:gd name="T36" fmla="*/ 2147483647 w 3988"/>
              <a:gd name="T37" fmla="*/ 2147483647 h 693"/>
              <a:gd name="T38" fmla="*/ 2147483647 w 3988"/>
              <a:gd name="T39" fmla="*/ 2147483647 h 693"/>
              <a:gd name="T40" fmla="*/ 2147483647 w 3988"/>
              <a:gd name="T41" fmla="*/ 2147483647 h 693"/>
              <a:gd name="T42" fmla="*/ 2147483647 w 3988"/>
              <a:gd name="T43" fmla="*/ 2147483647 h 693"/>
              <a:gd name="T44" fmla="*/ 2147483647 w 3988"/>
              <a:gd name="T45" fmla="*/ 2147483647 h 693"/>
              <a:gd name="T46" fmla="*/ 2147483647 w 3988"/>
              <a:gd name="T47" fmla="*/ 0 h 693"/>
              <a:gd name="T48" fmla="*/ 2147483647 w 3988"/>
              <a:gd name="T49" fmla="*/ 2147483647 h 693"/>
              <a:gd name="T50" fmla="*/ 2147483647 w 3988"/>
              <a:gd name="T51" fmla="*/ 2147483647 h 693"/>
              <a:gd name="T52" fmla="*/ 2147483647 w 3988"/>
              <a:gd name="T53" fmla="*/ 2147483647 h 693"/>
              <a:gd name="T54" fmla="*/ 2147483647 w 3988"/>
              <a:gd name="T55" fmla="*/ 2147483647 h 693"/>
              <a:gd name="T56" fmla="*/ 2147483647 w 3988"/>
              <a:gd name="T57" fmla="*/ 2147483647 h 693"/>
              <a:gd name="T58" fmla="*/ 2147483647 w 3988"/>
              <a:gd name="T59" fmla="*/ 2147483647 h 693"/>
              <a:gd name="T60" fmla="*/ 2147483647 w 3988"/>
              <a:gd name="T61" fmla="*/ 2147483647 h 693"/>
              <a:gd name="T62" fmla="*/ 2147483647 w 3988"/>
              <a:gd name="T63" fmla="*/ 2147483647 h 693"/>
              <a:gd name="T64" fmla="*/ 2147483647 w 3988"/>
              <a:gd name="T65" fmla="*/ 2147483647 h 693"/>
              <a:gd name="T66" fmla="*/ 2147483647 w 3988"/>
              <a:gd name="T67" fmla="*/ 2147483647 h 693"/>
              <a:gd name="T68" fmla="*/ 2147483647 w 3988"/>
              <a:gd name="T69" fmla="*/ 2147483647 h 693"/>
              <a:gd name="T70" fmla="*/ 2147483647 w 3988"/>
              <a:gd name="T71" fmla="*/ 2147483647 h 693"/>
              <a:gd name="T72" fmla="*/ 2147483647 w 3988"/>
              <a:gd name="T73" fmla="*/ 2147483647 h 693"/>
              <a:gd name="T74" fmla="*/ 0 w 3988"/>
              <a:gd name="T75" fmla="*/ 2147483647 h 6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88"/>
              <a:gd name="T115" fmla="*/ 0 h 693"/>
              <a:gd name="T116" fmla="*/ 3988 w 3988"/>
              <a:gd name="T117" fmla="*/ 693 h 6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88" h="693">
                <a:moveTo>
                  <a:pt x="0" y="463"/>
                </a:moveTo>
                <a:lnTo>
                  <a:pt x="375" y="621"/>
                </a:lnTo>
                <a:lnTo>
                  <a:pt x="377" y="622"/>
                </a:lnTo>
                <a:lnTo>
                  <a:pt x="620" y="686"/>
                </a:lnTo>
                <a:lnTo>
                  <a:pt x="924" y="693"/>
                </a:lnTo>
                <a:lnTo>
                  <a:pt x="1352" y="609"/>
                </a:lnTo>
                <a:lnTo>
                  <a:pt x="1569" y="478"/>
                </a:lnTo>
                <a:lnTo>
                  <a:pt x="1726" y="248"/>
                </a:lnTo>
                <a:lnTo>
                  <a:pt x="1721" y="254"/>
                </a:lnTo>
                <a:lnTo>
                  <a:pt x="2005" y="79"/>
                </a:lnTo>
                <a:lnTo>
                  <a:pt x="2001" y="81"/>
                </a:lnTo>
                <a:lnTo>
                  <a:pt x="2118" y="41"/>
                </a:lnTo>
                <a:lnTo>
                  <a:pt x="2105" y="43"/>
                </a:lnTo>
                <a:lnTo>
                  <a:pt x="2325" y="94"/>
                </a:lnTo>
                <a:lnTo>
                  <a:pt x="2324" y="92"/>
                </a:lnTo>
                <a:lnTo>
                  <a:pt x="2562" y="200"/>
                </a:lnTo>
                <a:lnTo>
                  <a:pt x="3193" y="235"/>
                </a:lnTo>
                <a:lnTo>
                  <a:pt x="3984" y="334"/>
                </a:lnTo>
                <a:lnTo>
                  <a:pt x="3988" y="292"/>
                </a:lnTo>
                <a:lnTo>
                  <a:pt x="3197" y="192"/>
                </a:lnTo>
                <a:lnTo>
                  <a:pt x="2569" y="158"/>
                </a:lnTo>
                <a:lnTo>
                  <a:pt x="2575" y="160"/>
                </a:lnTo>
                <a:lnTo>
                  <a:pt x="2339" y="54"/>
                </a:lnTo>
                <a:lnTo>
                  <a:pt x="2108" y="0"/>
                </a:lnTo>
                <a:lnTo>
                  <a:pt x="1984" y="43"/>
                </a:lnTo>
                <a:lnTo>
                  <a:pt x="1694" y="221"/>
                </a:lnTo>
                <a:lnTo>
                  <a:pt x="1536" y="452"/>
                </a:lnTo>
                <a:lnTo>
                  <a:pt x="1542" y="446"/>
                </a:lnTo>
                <a:lnTo>
                  <a:pt x="1333" y="573"/>
                </a:lnTo>
                <a:lnTo>
                  <a:pt x="1340" y="569"/>
                </a:lnTo>
                <a:lnTo>
                  <a:pt x="918" y="651"/>
                </a:lnTo>
                <a:lnTo>
                  <a:pt x="922" y="651"/>
                </a:lnTo>
                <a:lnTo>
                  <a:pt x="624" y="644"/>
                </a:lnTo>
                <a:lnTo>
                  <a:pt x="630" y="644"/>
                </a:lnTo>
                <a:lnTo>
                  <a:pt x="388" y="580"/>
                </a:lnTo>
                <a:lnTo>
                  <a:pt x="390" y="582"/>
                </a:lnTo>
                <a:lnTo>
                  <a:pt x="16" y="425"/>
                </a:lnTo>
                <a:lnTo>
                  <a:pt x="0" y="4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40007" name="Rectangle 71"/>
          <p:cNvSpPr>
            <a:spLocks noChangeArrowheads="1"/>
          </p:cNvSpPr>
          <p:nvPr/>
        </p:nvSpPr>
        <p:spPr bwMode="auto">
          <a:xfrm rot="-660000">
            <a:off x="5142214" y="3836221"/>
            <a:ext cx="60914"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725">
                <a:solidFill>
                  <a:srgbClr val="FFFFFF"/>
                </a:solidFill>
              </a:rPr>
              <a:t> </a:t>
            </a:r>
            <a:endParaRPr lang="en-US" sz="1200" b="1">
              <a:solidFill>
                <a:srgbClr val="FFFFFF"/>
              </a:solidFill>
            </a:endParaRPr>
          </a:p>
        </p:txBody>
      </p:sp>
      <p:sp>
        <p:nvSpPr>
          <p:cNvPr id="40008" name="Rectangle 72"/>
          <p:cNvSpPr>
            <a:spLocks noChangeArrowheads="1"/>
          </p:cNvSpPr>
          <p:nvPr/>
        </p:nvSpPr>
        <p:spPr bwMode="auto">
          <a:xfrm>
            <a:off x="2862263" y="1385887"/>
            <a:ext cx="8711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200" b="1">
                <a:solidFill>
                  <a:srgbClr val="000000"/>
                </a:solidFill>
              </a:rPr>
              <a:t>Market Area</a:t>
            </a:r>
          </a:p>
        </p:txBody>
      </p:sp>
      <p:sp>
        <p:nvSpPr>
          <p:cNvPr id="40009" name="Rectangle 73"/>
          <p:cNvSpPr>
            <a:spLocks noChangeArrowheads="1"/>
          </p:cNvSpPr>
          <p:nvPr/>
        </p:nvSpPr>
        <p:spPr bwMode="auto">
          <a:xfrm>
            <a:off x="2917032" y="1554956"/>
            <a:ext cx="7774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200" b="1">
                <a:solidFill>
                  <a:srgbClr val="000000"/>
                </a:solidFill>
              </a:rPr>
              <a:t>Relative to</a:t>
            </a:r>
          </a:p>
        </p:txBody>
      </p:sp>
      <p:sp>
        <p:nvSpPr>
          <p:cNvPr id="40010" name="Rectangle 74"/>
          <p:cNvSpPr>
            <a:spLocks noChangeArrowheads="1"/>
          </p:cNvSpPr>
          <p:nvPr/>
        </p:nvSpPr>
        <p:spPr bwMode="auto">
          <a:xfrm>
            <a:off x="2803922" y="1709737"/>
            <a:ext cx="10002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200" b="1">
                <a:solidFill>
                  <a:srgbClr val="000000"/>
                </a:solidFill>
              </a:rPr>
              <a:t>Previous Size</a:t>
            </a:r>
          </a:p>
        </p:txBody>
      </p:sp>
      <p:sp>
        <p:nvSpPr>
          <p:cNvPr id="40011" name="Rectangle 75"/>
          <p:cNvSpPr>
            <a:spLocks noChangeArrowheads="1"/>
          </p:cNvSpPr>
          <p:nvPr/>
        </p:nvSpPr>
        <p:spPr bwMode="auto">
          <a:xfrm>
            <a:off x="1791892" y="1385887"/>
            <a:ext cx="9345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200" b="1">
                <a:solidFill>
                  <a:srgbClr val="000000"/>
                </a:solidFill>
              </a:rPr>
              <a:t>Reduction in</a:t>
            </a:r>
          </a:p>
        </p:txBody>
      </p:sp>
      <p:sp>
        <p:nvSpPr>
          <p:cNvPr id="40012" name="Rectangle 76"/>
          <p:cNvSpPr>
            <a:spLocks noChangeArrowheads="1"/>
          </p:cNvSpPr>
          <p:nvPr/>
        </p:nvSpPr>
        <p:spPr bwMode="auto">
          <a:xfrm>
            <a:off x="1787129" y="1552575"/>
            <a:ext cx="9160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200" b="1">
                <a:solidFill>
                  <a:srgbClr val="000000"/>
                </a:solidFill>
              </a:rPr>
              <a:t>Avg. System</a:t>
            </a:r>
          </a:p>
        </p:txBody>
      </p:sp>
      <p:sp>
        <p:nvSpPr>
          <p:cNvPr id="40013" name="Rectangle 77"/>
          <p:cNvSpPr>
            <a:spLocks noChangeArrowheads="1"/>
          </p:cNvSpPr>
          <p:nvPr/>
        </p:nvSpPr>
        <p:spPr bwMode="auto">
          <a:xfrm>
            <a:off x="1993107" y="1709737"/>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200" b="1">
                <a:solidFill>
                  <a:srgbClr val="000000"/>
                </a:solidFill>
              </a:rPr>
              <a:t>Speed</a:t>
            </a:r>
          </a:p>
        </p:txBody>
      </p:sp>
      <p:sp>
        <p:nvSpPr>
          <p:cNvPr id="40014" name="Rectangle 78"/>
          <p:cNvSpPr>
            <a:spLocks noChangeArrowheads="1"/>
          </p:cNvSpPr>
          <p:nvPr/>
        </p:nvSpPr>
        <p:spPr bwMode="auto">
          <a:xfrm>
            <a:off x="2139554" y="1988344"/>
            <a:ext cx="30457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0%</a:t>
            </a:r>
            <a:endParaRPr lang="en-US" sz="1200" b="1">
              <a:solidFill>
                <a:srgbClr val="FFFFFF"/>
              </a:solidFill>
            </a:endParaRPr>
          </a:p>
        </p:txBody>
      </p:sp>
      <p:sp>
        <p:nvSpPr>
          <p:cNvPr id="40015" name="Rectangle 79"/>
          <p:cNvSpPr>
            <a:spLocks noChangeArrowheads="1"/>
          </p:cNvSpPr>
          <p:nvPr/>
        </p:nvSpPr>
        <p:spPr bwMode="auto">
          <a:xfrm>
            <a:off x="2022872" y="2221706"/>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10%</a:t>
            </a:r>
            <a:endParaRPr lang="en-US" sz="1200" b="1">
              <a:solidFill>
                <a:srgbClr val="FFFFFF"/>
              </a:solidFill>
            </a:endParaRPr>
          </a:p>
        </p:txBody>
      </p:sp>
      <p:sp>
        <p:nvSpPr>
          <p:cNvPr id="40016" name="Rectangle 80"/>
          <p:cNvSpPr>
            <a:spLocks noChangeArrowheads="1"/>
          </p:cNvSpPr>
          <p:nvPr/>
        </p:nvSpPr>
        <p:spPr bwMode="auto">
          <a:xfrm>
            <a:off x="2022872" y="2455069"/>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20%</a:t>
            </a:r>
            <a:endParaRPr lang="en-US" sz="1200" b="1">
              <a:solidFill>
                <a:srgbClr val="FFFFFF"/>
              </a:solidFill>
            </a:endParaRPr>
          </a:p>
        </p:txBody>
      </p:sp>
      <p:sp>
        <p:nvSpPr>
          <p:cNvPr id="40017" name="Rectangle 81"/>
          <p:cNvSpPr>
            <a:spLocks noChangeArrowheads="1"/>
          </p:cNvSpPr>
          <p:nvPr/>
        </p:nvSpPr>
        <p:spPr bwMode="auto">
          <a:xfrm>
            <a:off x="2022872" y="2688431"/>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30%</a:t>
            </a:r>
            <a:endParaRPr lang="en-US" sz="1200" b="1">
              <a:solidFill>
                <a:srgbClr val="FFFFFF"/>
              </a:solidFill>
            </a:endParaRPr>
          </a:p>
        </p:txBody>
      </p:sp>
      <p:sp>
        <p:nvSpPr>
          <p:cNvPr id="40018" name="Rectangle 82"/>
          <p:cNvSpPr>
            <a:spLocks noChangeArrowheads="1"/>
          </p:cNvSpPr>
          <p:nvPr/>
        </p:nvSpPr>
        <p:spPr bwMode="auto">
          <a:xfrm>
            <a:off x="2022872" y="2922985"/>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40%</a:t>
            </a:r>
            <a:endParaRPr lang="en-US" sz="1200" b="1">
              <a:solidFill>
                <a:srgbClr val="FFFFFF"/>
              </a:solidFill>
            </a:endParaRPr>
          </a:p>
        </p:txBody>
      </p:sp>
      <p:sp>
        <p:nvSpPr>
          <p:cNvPr id="40019" name="Rectangle 83"/>
          <p:cNvSpPr>
            <a:spLocks noChangeArrowheads="1"/>
          </p:cNvSpPr>
          <p:nvPr/>
        </p:nvSpPr>
        <p:spPr bwMode="auto">
          <a:xfrm>
            <a:off x="2022872" y="3156347"/>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50%</a:t>
            </a:r>
            <a:endParaRPr lang="en-US" sz="1200" b="1">
              <a:solidFill>
                <a:srgbClr val="FFFFFF"/>
              </a:solidFill>
            </a:endParaRPr>
          </a:p>
        </p:txBody>
      </p:sp>
      <p:sp>
        <p:nvSpPr>
          <p:cNvPr id="40020" name="Rectangle 84"/>
          <p:cNvSpPr>
            <a:spLocks noChangeArrowheads="1"/>
          </p:cNvSpPr>
          <p:nvPr/>
        </p:nvSpPr>
        <p:spPr bwMode="auto">
          <a:xfrm>
            <a:off x="3008710" y="1988344"/>
            <a:ext cx="5386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100%</a:t>
            </a:r>
            <a:endParaRPr lang="en-US" sz="1200" b="1">
              <a:solidFill>
                <a:srgbClr val="FFFFFF"/>
              </a:solidFill>
            </a:endParaRPr>
          </a:p>
        </p:txBody>
      </p:sp>
      <p:sp>
        <p:nvSpPr>
          <p:cNvPr id="40021" name="Rectangle 85"/>
          <p:cNvSpPr>
            <a:spLocks noChangeArrowheads="1"/>
          </p:cNvSpPr>
          <p:nvPr/>
        </p:nvSpPr>
        <p:spPr bwMode="auto">
          <a:xfrm>
            <a:off x="3125391" y="2221706"/>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81%</a:t>
            </a:r>
            <a:endParaRPr lang="en-US" sz="1200" b="1">
              <a:solidFill>
                <a:srgbClr val="FFFFFF"/>
              </a:solidFill>
            </a:endParaRPr>
          </a:p>
        </p:txBody>
      </p:sp>
      <p:sp>
        <p:nvSpPr>
          <p:cNvPr id="40022" name="Rectangle 86"/>
          <p:cNvSpPr>
            <a:spLocks noChangeArrowheads="1"/>
          </p:cNvSpPr>
          <p:nvPr/>
        </p:nvSpPr>
        <p:spPr bwMode="auto">
          <a:xfrm>
            <a:off x="3125391" y="2455069"/>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65%</a:t>
            </a:r>
            <a:endParaRPr lang="en-US" sz="1200" b="1">
              <a:solidFill>
                <a:srgbClr val="FFFFFF"/>
              </a:solidFill>
            </a:endParaRPr>
          </a:p>
        </p:txBody>
      </p:sp>
      <p:sp>
        <p:nvSpPr>
          <p:cNvPr id="40023" name="Rectangle 87"/>
          <p:cNvSpPr>
            <a:spLocks noChangeArrowheads="1"/>
          </p:cNvSpPr>
          <p:nvPr/>
        </p:nvSpPr>
        <p:spPr bwMode="auto">
          <a:xfrm>
            <a:off x="3125391" y="2688431"/>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45%</a:t>
            </a:r>
            <a:endParaRPr lang="en-US" sz="1200" b="1">
              <a:solidFill>
                <a:srgbClr val="FFFFFF"/>
              </a:solidFill>
            </a:endParaRPr>
          </a:p>
        </p:txBody>
      </p:sp>
      <p:sp>
        <p:nvSpPr>
          <p:cNvPr id="40024" name="Rectangle 88"/>
          <p:cNvSpPr>
            <a:spLocks noChangeArrowheads="1"/>
          </p:cNvSpPr>
          <p:nvPr/>
        </p:nvSpPr>
        <p:spPr bwMode="auto">
          <a:xfrm>
            <a:off x="3125391" y="2922985"/>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dirty="0">
                <a:solidFill>
                  <a:srgbClr val="FFFFFF"/>
                </a:solidFill>
              </a:rPr>
              <a:t>36%</a:t>
            </a:r>
            <a:endParaRPr lang="en-US" sz="1200" b="1" dirty="0">
              <a:solidFill>
                <a:srgbClr val="FFFFFF"/>
              </a:solidFill>
            </a:endParaRPr>
          </a:p>
        </p:txBody>
      </p:sp>
      <p:sp>
        <p:nvSpPr>
          <p:cNvPr id="40025" name="Rectangle 89"/>
          <p:cNvSpPr>
            <a:spLocks noChangeArrowheads="1"/>
          </p:cNvSpPr>
          <p:nvPr/>
        </p:nvSpPr>
        <p:spPr bwMode="auto">
          <a:xfrm>
            <a:off x="3125391" y="3156347"/>
            <a:ext cx="4215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650">
                <a:solidFill>
                  <a:srgbClr val="FFFFFF"/>
                </a:solidFill>
              </a:rPr>
              <a:t>25%</a:t>
            </a:r>
            <a:endParaRPr lang="en-US" sz="1200" b="1">
              <a:solidFill>
                <a:srgbClr val="FFFFFF"/>
              </a:solidFill>
            </a:endParaRPr>
          </a:p>
        </p:txBody>
      </p:sp>
      <p:sp>
        <p:nvSpPr>
          <p:cNvPr id="882778" name="Text Box 90"/>
          <p:cNvSpPr txBox="1">
            <a:spLocks noChangeArrowheads="1"/>
          </p:cNvSpPr>
          <p:nvPr/>
        </p:nvSpPr>
        <p:spPr bwMode="auto">
          <a:xfrm>
            <a:off x="4057651" y="1885950"/>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0"/>
              </a:spcAft>
            </a:pPr>
            <a:r>
              <a:rPr lang="en-US" sz="1800" b="1">
                <a:solidFill>
                  <a:srgbClr val="FF0000"/>
                </a:solidFill>
              </a:rPr>
              <a:t>45 mph</a:t>
            </a:r>
          </a:p>
        </p:txBody>
      </p:sp>
      <p:sp>
        <p:nvSpPr>
          <p:cNvPr id="40027" name="Text Box 91"/>
          <p:cNvSpPr txBox="1">
            <a:spLocks noChangeArrowheads="1"/>
          </p:cNvSpPr>
          <p:nvPr/>
        </p:nvSpPr>
        <p:spPr bwMode="auto">
          <a:xfrm>
            <a:off x="4716067" y="3744516"/>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0"/>
              </a:spcAft>
            </a:pPr>
            <a:r>
              <a:rPr lang="en-US" sz="1800" b="1">
                <a:solidFill>
                  <a:srgbClr val="FF0000"/>
                </a:solidFill>
              </a:rPr>
              <a:t>30 mph</a:t>
            </a:r>
          </a:p>
        </p:txBody>
      </p:sp>
      <p:sp>
        <p:nvSpPr>
          <p:cNvPr id="40028" name="Text Box 93"/>
          <p:cNvSpPr txBox="1">
            <a:spLocks noChangeArrowheads="1"/>
          </p:cNvSpPr>
          <p:nvPr/>
        </p:nvSpPr>
        <p:spPr bwMode="auto">
          <a:xfrm>
            <a:off x="6034088" y="1371600"/>
            <a:ext cx="18449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35000"/>
              </a:spcAft>
              <a:buClr>
                <a:srgbClr val="FFFFFF"/>
              </a:buClr>
            </a:pPr>
            <a:r>
              <a:rPr lang="en-US" sz="1500">
                <a:solidFill>
                  <a:srgbClr val="FFFFFF"/>
                </a:solidFill>
              </a:rPr>
              <a:t>Original Trade Area</a:t>
            </a:r>
          </a:p>
        </p:txBody>
      </p:sp>
      <p:sp>
        <p:nvSpPr>
          <p:cNvPr id="40029" name="Line 94"/>
          <p:cNvSpPr>
            <a:spLocks noChangeShapeType="1"/>
          </p:cNvSpPr>
          <p:nvPr/>
        </p:nvSpPr>
        <p:spPr bwMode="auto">
          <a:xfrm rot="20895348" flipH="1">
            <a:off x="5886450" y="1657350"/>
            <a:ext cx="514350" cy="228600"/>
          </a:xfrm>
          <a:prstGeom prst="line">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40030" name="Text Box 95"/>
          <p:cNvSpPr txBox="1">
            <a:spLocks noChangeArrowheads="1"/>
          </p:cNvSpPr>
          <p:nvPr/>
        </p:nvSpPr>
        <p:spPr bwMode="auto">
          <a:xfrm>
            <a:off x="5899547" y="4000500"/>
            <a:ext cx="19523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35000"/>
              </a:spcAft>
              <a:buClr>
                <a:srgbClr val="FFFFFF"/>
              </a:buClr>
            </a:pPr>
            <a:r>
              <a:rPr lang="en-US" sz="1500">
                <a:solidFill>
                  <a:srgbClr val="FFFFFF"/>
                </a:solidFill>
              </a:rPr>
              <a:t>Reduced Trade Area</a:t>
            </a:r>
          </a:p>
        </p:txBody>
      </p:sp>
      <p:sp>
        <p:nvSpPr>
          <p:cNvPr id="40031" name="Line 96"/>
          <p:cNvSpPr>
            <a:spLocks noChangeShapeType="1"/>
          </p:cNvSpPr>
          <p:nvPr/>
        </p:nvSpPr>
        <p:spPr bwMode="auto">
          <a:xfrm rot="3299758" flipH="1">
            <a:off x="5943600" y="3771900"/>
            <a:ext cx="514350" cy="228600"/>
          </a:xfrm>
          <a:prstGeom prst="line">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2" name="Slide Number Placeholder 1">
            <a:extLst>
              <a:ext uri="{FF2B5EF4-FFF2-40B4-BE49-F238E27FC236}">
                <a16:creationId xmlns:a16="http://schemas.microsoft.com/office/drawing/2014/main" id="{201D5590-9B72-0038-038A-642E5E89A3E8}"/>
              </a:ext>
            </a:extLst>
          </p:cNvPr>
          <p:cNvSpPr>
            <a:spLocks noGrp="1"/>
          </p:cNvSpPr>
          <p:nvPr>
            <p:ph type="sldNum" sz="quarter" idx="12"/>
          </p:nvPr>
        </p:nvSpPr>
        <p:spPr/>
        <p:txBody>
          <a:bodyPr/>
          <a:lstStyle/>
          <a:p>
            <a:fld id="{0F5EC011-0DA0-DB45-996E-85C7F379AB45}" type="slidenum">
              <a:rPr lang="en-US" smtClean="0"/>
              <a:t>21</a:t>
            </a:fld>
            <a:endParaRPr lang="en-US"/>
          </a:p>
        </p:txBody>
      </p:sp>
    </p:spTree>
    <p:extLst>
      <p:ext uri="{BB962C8B-B14F-4D97-AF65-F5344CB8AC3E}">
        <p14:creationId xmlns:p14="http://schemas.microsoft.com/office/powerpoint/2010/main" val="23671036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xit" presetSubtype="0" fill="hold" grpId="0" nodeType="withEffect">
                                  <p:stCondLst>
                                    <p:cond delay="0"/>
                                  </p:stCondLst>
                                  <p:childTnLst>
                                    <p:anim calcmode="lin" valueType="num">
                                      <p:cBhvr>
                                        <p:cTn id="6" dur="5000"/>
                                        <p:tgtEl>
                                          <p:spTgt spid="882695"/>
                                        </p:tgtEl>
                                        <p:attrNameLst>
                                          <p:attrName>ppt_w</p:attrName>
                                        </p:attrNameLst>
                                      </p:cBhvr>
                                      <p:tavLst>
                                        <p:tav tm="0">
                                          <p:val>
                                            <p:strVal val="ppt_w"/>
                                          </p:val>
                                        </p:tav>
                                        <p:tav tm="100000">
                                          <p:val>
                                            <p:strVal val="ppt_w*0.70"/>
                                          </p:val>
                                        </p:tav>
                                      </p:tavLst>
                                    </p:anim>
                                    <p:anim calcmode="lin" valueType="num">
                                      <p:cBhvr>
                                        <p:cTn id="7" dur="5000"/>
                                        <p:tgtEl>
                                          <p:spTgt spid="882695"/>
                                        </p:tgtEl>
                                        <p:attrNameLst>
                                          <p:attrName>ppt_h</p:attrName>
                                        </p:attrNameLst>
                                      </p:cBhvr>
                                      <p:tavLst>
                                        <p:tav tm="0">
                                          <p:val>
                                            <p:strVal val="ppt_h"/>
                                          </p:val>
                                        </p:tav>
                                        <p:tav tm="100000">
                                          <p:val>
                                            <p:strVal val="ppt_h"/>
                                          </p:val>
                                        </p:tav>
                                      </p:tavLst>
                                    </p:anim>
                                    <p:animEffect transition="out" filter="fade">
                                      <p:cBhvr>
                                        <p:cTn id="8" dur="5000"/>
                                        <p:tgtEl>
                                          <p:spTgt spid="882695"/>
                                        </p:tgtEl>
                                      </p:cBhvr>
                                    </p:animEffect>
                                    <p:set>
                                      <p:cBhvr>
                                        <p:cTn id="9" dur="1" fill="hold">
                                          <p:stCondLst>
                                            <p:cond delay="4999"/>
                                          </p:stCondLst>
                                        </p:cTn>
                                        <p:tgtEl>
                                          <p:spTgt spid="882695"/>
                                        </p:tgtEl>
                                        <p:attrNameLst>
                                          <p:attrName>style.visibility</p:attrName>
                                        </p:attrNameLst>
                                      </p:cBhvr>
                                      <p:to>
                                        <p:strVal val="hidden"/>
                                      </p:to>
                                    </p:set>
                                  </p:childTnLst>
                                </p:cTn>
                              </p:par>
                              <p:par>
                                <p:cTn id="10" presetID="53" presetClass="exit" presetSubtype="0" fill="hold" grpId="0" nodeType="withEffect">
                                  <p:stCondLst>
                                    <p:cond delay="0"/>
                                  </p:stCondLst>
                                  <p:childTnLst>
                                    <p:anim calcmode="lin" valueType="num">
                                      <p:cBhvr>
                                        <p:cTn id="11" dur="5000"/>
                                        <p:tgtEl>
                                          <p:spTgt spid="882778"/>
                                        </p:tgtEl>
                                        <p:attrNameLst>
                                          <p:attrName>ppt_w</p:attrName>
                                        </p:attrNameLst>
                                      </p:cBhvr>
                                      <p:tavLst>
                                        <p:tav tm="0">
                                          <p:val>
                                            <p:strVal val="ppt_w"/>
                                          </p:val>
                                        </p:tav>
                                        <p:tav tm="100000">
                                          <p:val>
                                            <p:fltVal val="0"/>
                                          </p:val>
                                        </p:tav>
                                      </p:tavLst>
                                    </p:anim>
                                    <p:anim calcmode="lin" valueType="num">
                                      <p:cBhvr>
                                        <p:cTn id="12" dur="5000"/>
                                        <p:tgtEl>
                                          <p:spTgt spid="882778"/>
                                        </p:tgtEl>
                                        <p:attrNameLst>
                                          <p:attrName>ppt_h</p:attrName>
                                        </p:attrNameLst>
                                      </p:cBhvr>
                                      <p:tavLst>
                                        <p:tav tm="0">
                                          <p:val>
                                            <p:strVal val="ppt_h"/>
                                          </p:val>
                                        </p:tav>
                                        <p:tav tm="100000">
                                          <p:val>
                                            <p:fltVal val="0"/>
                                          </p:val>
                                        </p:tav>
                                      </p:tavLst>
                                    </p:anim>
                                    <p:animEffect transition="out" filter="fade">
                                      <p:cBhvr>
                                        <p:cTn id="13" dur="5000"/>
                                        <p:tgtEl>
                                          <p:spTgt spid="882778"/>
                                        </p:tgtEl>
                                      </p:cBhvr>
                                    </p:animEffect>
                                    <p:set>
                                      <p:cBhvr>
                                        <p:cTn id="14" dur="1" fill="hold">
                                          <p:stCondLst>
                                            <p:cond delay="4999"/>
                                          </p:stCondLst>
                                        </p:cTn>
                                        <p:tgtEl>
                                          <p:spTgt spid="8827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5" grpId="0" animBg="1"/>
      <p:bldP spid="8827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p:txBody>
          <a:bodyPr/>
          <a:lstStyle/>
          <a:p>
            <a:r>
              <a:rPr lang="en-US" dirty="0"/>
              <a:t>Economic concerns</a:t>
            </a:r>
          </a:p>
        </p:txBody>
      </p:sp>
      <p:pic>
        <p:nvPicPr>
          <p:cNvPr id="40963" name="Picture 1027" descr="up against the wall"/>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92635" y="1008301"/>
            <a:ext cx="3697109" cy="352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388174" y="1209057"/>
            <a:ext cx="1821351" cy="1340515"/>
          </a:xfrm>
          <a:prstGeom prst="rect">
            <a:avLst/>
          </a:prstGeom>
        </p:spPr>
      </p:pic>
      <p:pic>
        <p:nvPicPr>
          <p:cNvPr id="5" name="Picture 7" descr="C:\My Documents\scan results\clippings.tif"/>
          <p:cNvPicPr>
            <a:picLocks noChangeAspect="1" noChangeArrowheads="1"/>
          </p:cNvPicPr>
          <p:nvPr/>
        </p:nvPicPr>
        <p:blipFill>
          <a:blip r:embed="rId6" cstate="print"/>
          <a:srcRect/>
          <a:stretch>
            <a:fillRect/>
          </a:stretch>
        </p:blipFill>
        <p:spPr bwMode="auto">
          <a:xfrm rot="20597463">
            <a:off x="1388174" y="2930976"/>
            <a:ext cx="2074069" cy="1120379"/>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759CFEBB-8954-EB8A-1137-DCD66DB8C9F4}"/>
              </a:ext>
            </a:extLst>
          </p:cNvPr>
          <p:cNvSpPr>
            <a:spLocks noGrp="1"/>
          </p:cNvSpPr>
          <p:nvPr>
            <p:ph type="sldNum" sz="quarter" idx="12"/>
          </p:nvPr>
        </p:nvSpPr>
        <p:spPr/>
        <p:txBody>
          <a:bodyPr/>
          <a:lstStyle/>
          <a:p>
            <a:fld id="{0F5EC011-0DA0-DB45-996E-85C7F379AB45}" type="slidenum">
              <a:rPr lang="en-US" smtClean="0"/>
              <a:t>22</a:t>
            </a:fld>
            <a:endParaRPr lang="en-US"/>
          </a:p>
        </p:txBody>
      </p:sp>
    </p:spTree>
    <p:extLst>
      <p:ext uri="{BB962C8B-B14F-4D97-AF65-F5344CB8AC3E}">
        <p14:creationId xmlns:p14="http://schemas.microsoft.com/office/powerpoint/2010/main" val="3984783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Economic Impacts</a:t>
            </a:r>
          </a:p>
        </p:txBody>
      </p:sp>
      <p:sp>
        <p:nvSpPr>
          <p:cNvPr id="881667" name="Rectangle 3"/>
          <p:cNvSpPr>
            <a:spLocks noGrp="1" noChangeArrowheads="1"/>
          </p:cNvSpPr>
          <p:nvPr>
            <p:ph idx="1"/>
          </p:nvPr>
        </p:nvSpPr>
        <p:spPr/>
        <p:txBody>
          <a:bodyPr/>
          <a:lstStyle/>
          <a:p>
            <a:pPr eaLnBrk="1" hangingPunct="1">
              <a:spcAft>
                <a:spcPct val="15000"/>
              </a:spcAft>
            </a:pPr>
            <a:r>
              <a:rPr lang="en-US" dirty="0"/>
              <a:t>Studies to date show little or no adverse impact of AM on corridor business activity</a:t>
            </a:r>
          </a:p>
          <a:p>
            <a:pPr lvl="1" eaLnBrk="1" hangingPunct="1">
              <a:spcAft>
                <a:spcPct val="40000"/>
              </a:spcAft>
            </a:pPr>
            <a:r>
              <a:rPr lang="en-US" dirty="0"/>
              <a:t>Left turns already limited during peak hours, high volumes</a:t>
            </a:r>
          </a:p>
          <a:p>
            <a:pPr eaLnBrk="1" hangingPunct="1">
              <a:spcAft>
                <a:spcPct val="40000"/>
              </a:spcAft>
            </a:pPr>
            <a:r>
              <a:rPr lang="en-US" dirty="0"/>
              <a:t>Pass-by businesses more sensitive to access changes than destination businesses</a:t>
            </a:r>
          </a:p>
          <a:p>
            <a:pPr eaLnBrk="1" hangingPunct="1"/>
            <a:r>
              <a:rPr lang="en-US" dirty="0"/>
              <a:t>Access changes that result in extreme circuity can have adverse impacts</a:t>
            </a:r>
          </a:p>
          <a:p>
            <a:pPr lvl="1" eaLnBrk="1" hangingPunct="1">
              <a:spcAft>
                <a:spcPct val="40000"/>
              </a:spcAft>
            </a:pPr>
            <a:r>
              <a:rPr lang="en-US" dirty="0"/>
              <a:t> particularly for auto-oriented businesses</a:t>
            </a:r>
          </a:p>
        </p:txBody>
      </p:sp>
      <p:sp>
        <p:nvSpPr>
          <p:cNvPr id="2" name="Slide Number Placeholder 1">
            <a:extLst>
              <a:ext uri="{FF2B5EF4-FFF2-40B4-BE49-F238E27FC236}">
                <a16:creationId xmlns:a16="http://schemas.microsoft.com/office/drawing/2014/main" id="{3536F5FD-966A-329E-EA65-677F1A7D836E}"/>
              </a:ext>
            </a:extLst>
          </p:cNvPr>
          <p:cNvSpPr>
            <a:spLocks noGrp="1"/>
          </p:cNvSpPr>
          <p:nvPr>
            <p:ph type="sldNum" sz="quarter" idx="12"/>
          </p:nvPr>
        </p:nvSpPr>
        <p:spPr/>
        <p:txBody>
          <a:bodyPr/>
          <a:lstStyle/>
          <a:p>
            <a:fld id="{0F5EC011-0DA0-DB45-996E-85C7F379AB45}" type="slidenum">
              <a:rPr lang="en-US" smtClean="0"/>
              <a:t>23</a:t>
            </a:fld>
            <a:endParaRPr lang="en-US"/>
          </a:p>
        </p:txBody>
      </p:sp>
    </p:spTree>
    <p:extLst>
      <p:ext uri="{BB962C8B-B14F-4D97-AF65-F5344CB8AC3E}">
        <p14:creationId xmlns:p14="http://schemas.microsoft.com/office/powerpoint/2010/main" val="4137505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7" name="Picture 1027"/>
          <p:cNvPicPr>
            <a:picLocks noChangeAspect="1" noChangeArrowheads="1"/>
          </p:cNvPicPr>
          <p:nvPr/>
        </p:nvPicPr>
        <p:blipFill rotWithShape="1">
          <a:blip r:embed="rId3" cstate="print"/>
          <a:srcRect t="6683" b="6111"/>
          <a:stretch/>
        </p:blipFill>
        <p:spPr bwMode="auto">
          <a:xfrm>
            <a:off x="1113936" y="870894"/>
            <a:ext cx="6715125" cy="3899848"/>
          </a:xfrm>
          <a:prstGeom prst="rect">
            <a:avLst/>
          </a:prstGeom>
          <a:noFill/>
          <a:ln w="9525">
            <a:noFill/>
            <a:miter lim="800000"/>
            <a:headEnd/>
            <a:tailEnd/>
          </a:ln>
          <a:effectLst/>
        </p:spPr>
      </p:pic>
      <p:sp>
        <p:nvSpPr>
          <p:cNvPr id="251908" name="Rectangle 1028"/>
          <p:cNvSpPr>
            <a:spLocks noChangeArrowheads="1"/>
          </p:cNvSpPr>
          <p:nvPr/>
        </p:nvSpPr>
        <p:spPr bwMode="auto">
          <a:xfrm>
            <a:off x="195385" y="185094"/>
            <a:ext cx="8268677" cy="685800"/>
          </a:xfrm>
          <a:prstGeom prst="rect">
            <a:avLst/>
          </a:prstGeom>
          <a:solidFill>
            <a:schemeClr val="bg1">
              <a:lumMod val="95000"/>
            </a:schemeClr>
          </a:solidFill>
          <a:ln w="9525">
            <a:noFill/>
            <a:miter lim="800000"/>
            <a:headEnd/>
            <a:tailEnd/>
          </a:ln>
          <a:effectLst/>
        </p:spPr>
        <p:txBody>
          <a:bodyPr anchor="ctr"/>
          <a:lstStyle/>
          <a:p>
            <a:pPr defTabSz="342900"/>
            <a:r>
              <a:rPr lang="en-US" sz="2400" dirty="0"/>
              <a:t>Poor internal design </a:t>
            </a:r>
            <a:r>
              <a:rPr lang="en-US" sz="2400" b="1" dirty="0"/>
              <a:t>hurts</a:t>
            </a:r>
            <a:r>
              <a:rPr lang="en-US" sz="2400" dirty="0"/>
              <a:t> traffic flow and deters customers</a:t>
            </a:r>
          </a:p>
        </p:txBody>
      </p:sp>
      <p:sp>
        <p:nvSpPr>
          <p:cNvPr id="2" name="TextBox 1"/>
          <p:cNvSpPr txBox="1"/>
          <p:nvPr/>
        </p:nvSpPr>
        <p:spPr>
          <a:xfrm>
            <a:off x="5331261" y="4381945"/>
            <a:ext cx="2220480" cy="253916"/>
          </a:xfrm>
          <a:prstGeom prst="rect">
            <a:avLst/>
          </a:prstGeom>
          <a:noFill/>
        </p:spPr>
        <p:txBody>
          <a:bodyPr wrap="none" rtlCol="0">
            <a:spAutoFit/>
          </a:bodyPr>
          <a:lstStyle/>
          <a:p>
            <a:pPr defTabSz="342900"/>
            <a:r>
              <a:rPr lang="en-US" sz="1050" dirty="0"/>
              <a:t>Photo credit Gary Sokolow, FDOT</a:t>
            </a:r>
          </a:p>
        </p:txBody>
      </p:sp>
      <p:sp>
        <p:nvSpPr>
          <p:cNvPr id="3" name="Slide Number Placeholder 2">
            <a:extLst>
              <a:ext uri="{FF2B5EF4-FFF2-40B4-BE49-F238E27FC236}">
                <a16:creationId xmlns:a16="http://schemas.microsoft.com/office/drawing/2014/main" id="{EECA8361-F936-E3AC-807A-7494862729F8}"/>
              </a:ext>
            </a:extLst>
          </p:cNvPr>
          <p:cNvSpPr>
            <a:spLocks noGrp="1"/>
          </p:cNvSpPr>
          <p:nvPr>
            <p:ph type="sldNum" sz="quarter" idx="12"/>
          </p:nvPr>
        </p:nvSpPr>
        <p:spPr/>
        <p:txBody>
          <a:bodyPr/>
          <a:lstStyle/>
          <a:p>
            <a:fld id="{0F5EC011-0DA0-DB45-996E-85C7F379AB45}" type="slidenum">
              <a:rPr lang="en-US" smtClean="0"/>
              <a:t>24</a:t>
            </a:fld>
            <a:endParaRPr lang="en-US"/>
          </a:p>
        </p:txBody>
      </p:sp>
    </p:spTree>
    <p:extLst>
      <p:ext uri="{BB962C8B-B14F-4D97-AF65-F5344CB8AC3E}">
        <p14:creationId xmlns:p14="http://schemas.microsoft.com/office/powerpoint/2010/main" val="1436773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9698" name="Rectangle 2">
            <a:extLst>
              <a:ext uri="{FF2B5EF4-FFF2-40B4-BE49-F238E27FC236}">
                <a16:creationId xmlns:a16="http://schemas.microsoft.com/office/drawing/2014/main" id="{35E81659-6B4A-34E4-AC9A-EF29E1A9A987}"/>
              </a:ext>
            </a:extLst>
          </p:cNvPr>
          <p:cNvSpPr>
            <a:spLocks noGrp="1" noChangeArrowheads="1"/>
          </p:cNvSpPr>
          <p:nvPr>
            <p:ph type="title"/>
          </p:nvPr>
        </p:nvSpPr>
        <p:spPr>
          <a:xfrm>
            <a:off x="1143000" y="571500"/>
            <a:ext cx="6858000" cy="571500"/>
          </a:xfrm>
        </p:spPr>
        <p:txBody>
          <a:bodyPr/>
          <a:lstStyle/>
          <a:p>
            <a:r>
              <a:rPr lang="en-US" altLang="en-US"/>
              <a:t>Iowa Statewide Business Survey</a:t>
            </a:r>
          </a:p>
        </p:txBody>
      </p:sp>
      <p:sp>
        <p:nvSpPr>
          <p:cNvPr id="1309699" name="Rectangle 3">
            <a:extLst>
              <a:ext uri="{FF2B5EF4-FFF2-40B4-BE49-F238E27FC236}">
                <a16:creationId xmlns:a16="http://schemas.microsoft.com/office/drawing/2014/main" id="{2A4578DE-C884-E8A0-C496-D9BE68A095F8}"/>
              </a:ext>
            </a:extLst>
          </p:cNvPr>
          <p:cNvSpPr>
            <a:spLocks noGrp="1" noChangeArrowheads="1"/>
          </p:cNvSpPr>
          <p:nvPr>
            <p:ph idx="1"/>
          </p:nvPr>
        </p:nvSpPr>
        <p:spPr>
          <a:xfrm>
            <a:off x="650448" y="1209675"/>
            <a:ext cx="7350551" cy="3086100"/>
          </a:xfrm>
        </p:spPr>
        <p:txBody>
          <a:bodyPr/>
          <a:lstStyle/>
          <a:p>
            <a:pPr>
              <a:spcAft>
                <a:spcPct val="40000"/>
              </a:spcAft>
            </a:pPr>
            <a:r>
              <a:rPr lang="en-US" altLang="en-US" sz="1800" dirty="0"/>
              <a:t>Corridors with completed access management projects had higher retail sales than the surrounding community</a:t>
            </a:r>
          </a:p>
          <a:p>
            <a:pPr>
              <a:spcAft>
                <a:spcPct val="40000"/>
              </a:spcAft>
            </a:pPr>
            <a:r>
              <a:rPr lang="en-US" altLang="en-US" sz="1800" dirty="0"/>
              <a:t>Majority of businesses reported the same/higher sales after the project was complete</a:t>
            </a:r>
          </a:p>
          <a:p>
            <a:pPr>
              <a:spcAft>
                <a:spcPct val="40000"/>
              </a:spcAft>
            </a:pPr>
            <a:r>
              <a:rPr lang="en-US" altLang="en-US" sz="1800" dirty="0"/>
              <a:t>72% of businesses reported no customer complaints about access</a:t>
            </a:r>
          </a:p>
        </p:txBody>
      </p:sp>
      <p:sp>
        <p:nvSpPr>
          <p:cNvPr id="2" name="Slide Number Placeholder 1">
            <a:extLst>
              <a:ext uri="{FF2B5EF4-FFF2-40B4-BE49-F238E27FC236}">
                <a16:creationId xmlns:a16="http://schemas.microsoft.com/office/drawing/2014/main" id="{86CAEB85-F08F-FFD0-DEBC-A0706045031D}"/>
              </a:ext>
            </a:extLst>
          </p:cNvPr>
          <p:cNvSpPr>
            <a:spLocks noGrp="1"/>
          </p:cNvSpPr>
          <p:nvPr>
            <p:ph type="sldNum" sz="quarter" idx="12"/>
          </p:nvPr>
        </p:nvSpPr>
        <p:spPr/>
        <p:txBody>
          <a:bodyPr/>
          <a:lstStyle/>
          <a:p>
            <a:fld id="{0F5EC011-0DA0-DB45-996E-85C7F379AB45}" type="slidenum">
              <a:rPr lang="en-US" smtClean="0"/>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09699">
                                            <p:txEl>
                                              <p:pRg st="0" end="0"/>
                                            </p:txEl>
                                          </p:spTgt>
                                        </p:tgtEl>
                                        <p:attrNameLst>
                                          <p:attrName>style.visibility</p:attrName>
                                        </p:attrNameLst>
                                      </p:cBhvr>
                                      <p:to>
                                        <p:strVal val="visible"/>
                                      </p:to>
                                    </p:set>
                                    <p:animEffect transition="in" filter="wipe(left)">
                                      <p:cBhvr>
                                        <p:cTn id="7" dur="500"/>
                                        <p:tgtEl>
                                          <p:spTgt spid="1309699">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09699">
                                            <p:txEl>
                                              <p:pRg st="1" end="1"/>
                                            </p:txEl>
                                          </p:spTgt>
                                        </p:tgtEl>
                                        <p:attrNameLst>
                                          <p:attrName>style.visibility</p:attrName>
                                        </p:attrNameLst>
                                      </p:cBhvr>
                                      <p:to>
                                        <p:strVal val="visible"/>
                                      </p:to>
                                    </p:set>
                                    <p:animEffect transition="in" filter="wipe(left)">
                                      <p:cBhvr>
                                        <p:cTn id="11" dur="500"/>
                                        <p:tgtEl>
                                          <p:spTgt spid="1309699">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09699">
                                            <p:txEl>
                                              <p:pRg st="2" end="2"/>
                                            </p:txEl>
                                          </p:spTgt>
                                        </p:tgtEl>
                                        <p:attrNameLst>
                                          <p:attrName>style.visibility</p:attrName>
                                        </p:attrNameLst>
                                      </p:cBhvr>
                                      <p:to>
                                        <p:strVal val="visible"/>
                                      </p:to>
                                    </p:set>
                                    <p:animEffect transition="in" filter="wipe(left)">
                                      <p:cBhvr>
                                        <p:cTn id="15" dur="500"/>
                                        <p:tgtEl>
                                          <p:spTgt spid="130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9699" grpId="0" build="p" bldLvl="2"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1FED-6D58-CD35-4CD8-71CD82D8829A}"/>
              </a:ext>
            </a:extLst>
          </p:cNvPr>
          <p:cNvSpPr>
            <a:spLocks noGrp="1"/>
          </p:cNvSpPr>
          <p:nvPr>
            <p:ph type="title"/>
          </p:nvPr>
        </p:nvSpPr>
        <p:spPr/>
        <p:txBody>
          <a:bodyPr/>
          <a:lstStyle/>
          <a:p>
            <a:r>
              <a:rPr lang="en-US" dirty="0"/>
              <a:t>Iowa Business Study Conclusions</a:t>
            </a:r>
          </a:p>
        </p:txBody>
      </p:sp>
      <p:sp>
        <p:nvSpPr>
          <p:cNvPr id="3" name="Content Placeholder 2">
            <a:extLst>
              <a:ext uri="{FF2B5EF4-FFF2-40B4-BE49-F238E27FC236}">
                <a16:creationId xmlns:a16="http://schemas.microsoft.com/office/drawing/2014/main" id="{F5118644-6044-5927-DCE9-0C8D0F53C975}"/>
              </a:ext>
            </a:extLst>
          </p:cNvPr>
          <p:cNvSpPr>
            <a:spLocks noGrp="1"/>
          </p:cNvSpPr>
          <p:nvPr>
            <p:ph idx="1"/>
          </p:nvPr>
        </p:nvSpPr>
        <p:spPr>
          <a:xfrm>
            <a:off x="496675" y="1197865"/>
            <a:ext cx="7886700" cy="3655269"/>
          </a:xfrm>
        </p:spPr>
        <p:txBody>
          <a:bodyPr>
            <a:normAutofit fontScale="55000" lnSpcReduction="20000"/>
          </a:bodyPr>
          <a:lstStyle/>
          <a:p>
            <a:r>
              <a:rPr lang="en-US" sz="3300" dirty="0">
                <a:latin typeface="Calibri" panose="020F0502020204030204" pitchFamily="34" charset="0"/>
                <a:cs typeface="Calibri" panose="020F0502020204030204" pitchFamily="34" charset="0"/>
              </a:rPr>
              <a:t>Business failure rates in study corridors were at or below the statewide average of 10% per year and generally were lower in corridors than their surrounding communities</a:t>
            </a:r>
          </a:p>
          <a:p>
            <a:r>
              <a:rPr lang="en-US" sz="3300" dirty="0">
                <a:latin typeface="Calibri" panose="020F0502020204030204" pitchFamily="34" charset="0"/>
                <a:cs typeface="Calibri" panose="020F0502020204030204" pitchFamily="34" charset="0"/>
              </a:rPr>
              <a:t>Average project corridor outpaced its surrounding community in terms of retail sales growth by about 20%</a:t>
            </a:r>
          </a:p>
          <a:p>
            <a:r>
              <a:rPr lang="en-US" sz="3300" dirty="0">
                <a:latin typeface="Calibri" panose="020F0502020204030204" pitchFamily="34" charset="0"/>
                <a:cs typeface="Calibri" panose="020F0502020204030204" pitchFamily="34" charset="0"/>
              </a:rPr>
              <a:t>About 65 percent of businesses reported stable or increased sales after project completion and 75 percent reported no customer complaints about access to their business</a:t>
            </a:r>
          </a:p>
          <a:p>
            <a:r>
              <a:rPr lang="en-US" sz="3300" dirty="0">
                <a:latin typeface="Calibri" panose="020F0502020204030204" pitchFamily="34" charset="0"/>
                <a:cs typeface="Calibri" panose="020F0502020204030204" pitchFamily="34" charset="0"/>
              </a:rPr>
              <a:t>Some individual businesses (6%) did report sales declines and customer complaints about access (28%)</a:t>
            </a:r>
          </a:p>
          <a:p>
            <a:r>
              <a:rPr lang="en-US" sz="3300" dirty="0">
                <a:latin typeface="Calibri" panose="020F0502020204030204" pitchFamily="34" charset="0"/>
                <a:cs typeface="Calibri" panose="020F0502020204030204" pitchFamily="34" charset="0"/>
              </a:rPr>
              <a:t>About half  of customer complaints about access come from “auto-oriented” businesses</a:t>
            </a:r>
          </a:p>
          <a:p>
            <a:r>
              <a:rPr lang="en-US" sz="3300" dirty="0">
                <a:latin typeface="Calibri" panose="020F0502020204030204" pitchFamily="34" charset="0"/>
                <a:cs typeface="Calibri" panose="020F0502020204030204" pitchFamily="34" charset="0"/>
              </a:rPr>
              <a:t>Access management projects are usually supported by a great majority of motorists; business support varies more.</a:t>
            </a:r>
          </a:p>
          <a:p>
            <a:endParaRPr lang="en-US" dirty="0"/>
          </a:p>
        </p:txBody>
      </p:sp>
      <p:sp>
        <p:nvSpPr>
          <p:cNvPr id="4" name="Slide Number Placeholder 3">
            <a:extLst>
              <a:ext uri="{FF2B5EF4-FFF2-40B4-BE49-F238E27FC236}">
                <a16:creationId xmlns:a16="http://schemas.microsoft.com/office/drawing/2014/main" id="{B4477E87-AE65-08AF-6DE7-939B59ECBE83}"/>
              </a:ext>
            </a:extLst>
          </p:cNvPr>
          <p:cNvSpPr>
            <a:spLocks noGrp="1"/>
          </p:cNvSpPr>
          <p:nvPr>
            <p:ph type="sldNum" sz="quarter" idx="12"/>
          </p:nvPr>
        </p:nvSpPr>
        <p:spPr/>
        <p:txBody>
          <a:bodyPr/>
          <a:lstStyle/>
          <a:p>
            <a:fld id="{0F5EC011-0DA0-DB45-996E-85C7F379AB45}" type="slidenum">
              <a:rPr lang="en-US" smtClean="0"/>
              <a:t>26</a:t>
            </a:fld>
            <a:endParaRPr lang="en-US"/>
          </a:p>
        </p:txBody>
      </p:sp>
    </p:spTree>
    <p:extLst>
      <p:ext uri="{BB962C8B-B14F-4D97-AF65-F5344CB8AC3E}">
        <p14:creationId xmlns:p14="http://schemas.microsoft.com/office/powerpoint/2010/main" val="3404290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55612-D56D-D80B-826A-9A8B8554793F}"/>
              </a:ext>
            </a:extLst>
          </p:cNvPr>
          <p:cNvSpPr>
            <a:spLocks noGrp="1"/>
          </p:cNvSpPr>
          <p:nvPr>
            <p:ph type="title"/>
          </p:nvPr>
        </p:nvSpPr>
        <p:spPr>
          <a:xfrm>
            <a:off x="628650" y="273844"/>
            <a:ext cx="7886700" cy="994172"/>
          </a:xfrm>
        </p:spPr>
        <p:txBody>
          <a:bodyPr>
            <a:normAutofit/>
          </a:bodyPr>
          <a:lstStyle/>
          <a:p>
            <a:r>
              <a:rPr lang="en-US" dirty="0"/>
              <a:t>Effects of Access Management on Retail Sales Growth</a:t>
            </a:r>
          </a:p>
        </p:txBody>
      </p:sp>
      <p:sp>
        <p:nvSpPr>
          <p:cNvPr id="2" name="Slide Number Placeholder 1">
            <a:extLst>
              <a:ext uri="{FF2B5EF4-FFF2-40B4-BE49-F238E27FC236}">
                <a16:creationId xmlns:a16="http://schemas.microsoft.com/office/drawing/2014/main" id="{8F6E9DD6-A265-3D2B-CFB1-5E6D4DB88575}"/>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27</a:t>
            </a:fld>
            <a:endParaRPr lang="en-US"/>
          </a:p>
        </p:txBody>
      </p:sp>
      <p:sp>
        <p:nvSpPr>
          <p:cNvPr id="6" name="TextBox 5">
            <a:extLst>
              <a:ext uri="{FF2B5EF4-FFF2-40B4-BE49-F238E27FC236}">
                <a16:creationId xmlns:a16="http://schemas.microsoft.com/office/drawing/2014/main" id="{D10F268E-7055-3BEB-3EB3-1963873179D0}"/>
              </a:ext>
            </a:extLst>
          </p:cNvPr>
          <p:cNvSpPr txBox="1"/>
          <p:nvPr/>
        </p:nvSpPr>
        <p:spPr>
          <a:xfrm>
            <a:off x="6108569" y="3932615"/>
            <a:ext cx="2927070" cy="707886"/>
          </a:xfrm>
          <a:prstGeom prst="rect">
            <a:avLst/>
          </a:prstGeom>
          <a:noFill/>
        </p:spPr>
        <p:txBody>
          <a:bodyPr wrap="square">
            <a:spAutoFit/>
          </a:bodyPr>
          <a:lstStyle/>
          <a:p>
            <a:pPr marR="0" lvl="0">
              <a:spcBef>
                <a:spcPts val="0"/>
              </a:spcBef>
              <a:spcAft>
                <a:spcPts val="6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Source: Iowa State University and Iowa DOT, “The Impact of Access Management on Business Vitality Along Corridors, 38th Annual TRB Workshop on Transportation Law Seattle, Washington July 1999.</a:t>
            </a:r>
          </a:p>
        </p:txBody>
      </p:sp>
      <p:graphicFrame>
        <p:nvGraphicFramePr>
          <p:cNvPr id="9" name="Chart 8">
            <a:extLst>
              <a:ext uri="{FF2B5EF4-FFF2-40B4-BE49-F238E27FC236}">
                <a16:creationId xmlns:a16="http://schemas.microsoft.com/office/drawing/2014/main" id="{50717D82-C248-4C11-CFA9-F9E5A99A9E8E}"/>
              </a:ext>
            </a:extLst>
          </p:cNvPr>
          <p:cNvGraphicFramePr/>
          <p:nvPr>
            <p:extLst>
              <p:ext uri="{D42A27DB-BD31-4B8C-83A1-F6EECF244321}">
                <p14:modId xmlns:p14="http://schemas.microsoft.com/office/powerpoint/2010/main" val="3496199890"/>
              </p:ext>
            </p:extLst>
          </p:nvPr>
        </p:nvGraphicFramePr>
        <p:xfrm>
          <a:off x="108361" y="1079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4">
            <a:extLst>
              <a:ext uri="{FF2B5EF4-FFF2-40B4-BE49-F238E27FC236}">
                <a16:creationId xmlns:a16="http://schemas.microsoft.com/office/drawing/2014/main" id="{9CDF4EBF-696F-0C87-A088-3F800EBDC30E}"/>
              </a:ext>
            </a:extLst>
          </p:cNvPr>
          <p:cNvSpPr>
            <a:spLocks noChangeArrowheads="1"/>
          </p:cNvSpPr>
          <p:nvPr/>
        </p:nvSpPr>
        <p:spPr bwMode="auto">
          <a:xfrm>
            <a:off x="4816904" y="1599679"/>
            <a:ext cx="4218735" cy="2018849"/>
          </a:xfrm>
          <a:prstGeom prst="leftArrow">
            <a:avLst/>
          </a:prstGeom>
          <a:ln/>
        </p:spPr>
        <p:style>
          <a:lnRef idx="2">
            <a:schemeClr val="accent6"/>
          </a:lnRef>
          <a:fillRef idx="1">
            <a:schemeClr val="lt1"/>
          </a:fillRef>
          <a:effectRef idx="0">
            <a:schemeClr val="accent6"/>
          </a:effectRef>
          <a:fontRef idx="minor">
            <a:schemeClr val="dk1"/>
          </a:fontRef>
        </p:style>
        <p:txBody>
          <a:bodyPr wrap="square" lIns="92075" tIns="46038" rIns="92075" bIns="46038">
            <a:spAutoFit/>
          </a:bodyPr>
          <a:lstStyle/>
          <a:p>
            <a:pPr algn="ctr"/>
            <a:r>
              <a:rPr lang="en-US" altLang="en-US" sz="2000" dirty="0">
                <a:latin typeface="Calibri" panose="020F0502020204030204" pitchFamily="34" charset="0"/>
                <a:cs typeface="Calibri" panose="020F0502020204030204" pitchFamily="34" charset="0"/>
              </a:rPr>
              <a:t>Iowa opinion survey of business owners and managers after  project completion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6" name="Rectangle 2">
            <a:extLst>
              <a:ext uri="{FF2B5EF4-FFF2-40B4-BE49-F238E27FC236}">
                <a16:creationId xmlns:a16="http://schemas.microsoft.com/office/drawing/2014/main" id="{3A28F2A9-4AAB-B537-63A4-8067EC18EE3E}"/>
              </a:ext>
            </a:extLst>
          </p:cNvPr>
          <p:cNvSpPr>
            <a:spLocks noGrp="1" noChangeArrowheads="1"/>
          </p:cNvSpPr>
          <p:nvPr>
            <p:ph type="title"/>
          </p:nvPr>
        </p:nvSpPr>
        <p:spPr>
          <a:xfrm>
            <a:off x="628650" y="273844"/>
            <a:ext cx="7886700" cy="994172"/>
          </a:xfrm>
        </p:spPr>
        <p:txBody>
          <a:bodyPr/>
          <a:lstStyle/>
          <a:p>
            <a:r>
              <a:rPr lang="en-US" altLang="en-US"/>
              <a:t>Florida Business Owner Surveys</a:t>
            </a:r>
          </a:p>
        </p:txBody>
      </p:sp>
      <p:sp>
        <p:nvSpPr>
          <p:cNvPr id="1281027" name="Rectangle 3">
            <a:extLst>
              <a:ext uri="{FF2B5EF4-FFF2-40B4-BE49-F238E27FC236}">
                <a16:creationId xmlns:a16="http://schemas.microsoft.com/office/drawing/2014/main" id="{F31503D9-B131-D1F1-DE6C-AFCD69494E1E}"/>
              </a:ext>
            </a:extLst>
          </p:cNvPr>
          <p:cNvSpPr>
            <a:spLocks noGrp="1" noChangeArrowheads="1"/>
          </p:cNvSpPr>
          <p:nvPr>
            <p:ph idx="1"/>
          </p:nvPr>
        </p:nvSpPr>
        <p:spPr>
          <a:xfrm>
            <a:off x="628650" y="1369219"/>
            <a:ext cx="7886700" cy="3263504"/>
          </a:xfrm>
        </p:spPr>
        <p:txBody>
          <a:bodyPr/>
          <a:lstStyle/>
          <a:p>
            <a:r>
              <a:rPr lang="en-US" altLang="en-US" dirty="0"/>
              <a:t>Median reconstruction projects in the Orlando (FL) metropolitan area:</a:t>
            </a:r>
          </a:p>
          <a:p>
            <a:pPr lvl="1"/>
            <a:r>
              <a:rPr lang="en-US" altLang="en-US" dirty="0"/>
              <a:t>86% were in business before the changes</a:t>
            </a:r>
          </a:p>
          <a:p>
            <a:pPr lvl="1"/>
            <a:r>
              <a:rPr lang="en-US" altLang="en-US" dirty="0"/>
              <a:t>64% felt they were not impacted at all</a:t>
            </a:r>
          </a:p>
          <a:p>
            <a:pPr lvl="1"/>
            <a:r>
              <a:rPr lang="en-US" altLang="en-US" dirty="0"/>
              <a:t>59% had no problem with the changes</a:t>
            </a:r>
          </a:p>
          <a:p>
            <a:pPr lvl="1"/>
            <a:r>
              <a:rPr lang="en-US" altLang="en-US" dirty="0"/>
              <a:t>57% reported no decrease in business activity, similar to the economy as a whole</a:t>
            </a:r>
          </a:p>
        </p:txBody>
      </p:sp>
      <p:sp>
        <p:nvSpPr>
          <p:cNvPr id="2" name="Slide Number Placeholder 1">
            <a:extLst>
              <a:ext uri="{FF2B5EF4-FFF2-40B4-BE49-F238E27FC236}">
                <a16:creationId xmlns:a16="http://schemas.microsoft.com/office/drawing/2014/main" id="{87E46B1C-B0E2-490A-5522-4EA243201ECF}"/>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81027">
                                            <p:txEl>
                                              <p:pRg st="0" end="0"/>
                                            </p:txEl>
                                          </p:spTgt>
                                        </p:tgtEl>
                                        <p:attrNameLst>
                                          <p:attrName>style.visibility</p:attrName>
                                        </p:attrNameLst>
                                      </p:cBhvr>
                                      <p:to>
                                        <p:strVal val="visible"/>
                                      </p:to>
                                    </p:set>
                                    <p:animEffect transition="in" filter="wipe(left)">
                                      <p:cBhvr>
                                        <p:cTn id="7" dur="500"/>
                                        <p:tgtEl>
                                          <p:spTgt spid="128102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81027">
                                            <p:txEl>
                                              <p:pRg st="1" end="1"/>
                                            </p:txEl>
                                          </p:spTgt>
                                        </p:tgtEl>
                                        <p:attrNameLst>
                                          <p:attrName>style.visibility</p:attrName>
                                        </p:attrNameLst>
                                      </p:cBhvr>
                                      <p:to>
                                        <p:strVal val="visible"/>
                                      </p:to>
                                    </p:set>
                                    <p:animEffect transition="in" filter="wipe(left)">
                                      <p:cBhvr>
                                        <p:cTn id="11" dur="500"/>
                                        <p:tgtEl>
                                          <p:spTgt spid="1281027">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81027">
                                            <p:txEl>
                                              <p:pRg st="2" end="2"/>
                                            </p:txEl>
                                          </p:spTgt>
                                        </p:tgtEl>
                                        <p:attrNameLst>
                                          <p:attrName>style.visibility</p:attrName>
                                        </p:attrNameLst>
                                      </p:cBhvr>
                                      <p:to>
                                        <p:strVal val="visible"/>
                                      </p:to>
                                    </p:set>
                                    <p:animEffect transition="in" filter="wipe(left)">
                                      <p:cBhvr>
                                        <p:cTn id="15" dur="500"/>
                                        <p:tgtEl>
                                          <p:spTgt spid="1281027">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81027">
                                            <p:txEl>
                                              <p:pRg st="3" end="3"/>
                                            </p:txEl>
                                          </p:spTgt>
                                        </p:tgtEl>
                                        <p:attrNameLst>
                                          <p:attrName>style.visibility</p:attrName>
                                        </p:attrNameLst>
                                      </p:cBhvr>
                                      <p:to>
                                        <p:strVal val="visible"/>
                                      </p:to>
                                    </p:set>
                                    <p:animEffect transition="in" filter="wipe(left)">
                                      <p:cBhvr>
                                        <p:cTn id="19" dur="500"/>
                                        <p:tgtEl>
                                          <p:spTgt spid="1281027">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81027">
                                            <p:txEl>
                                              <p:pRg st="4" end="4"/>
                                            </p:txEl>
                                          </p:spTgt>
                                        </p:tgtEl>
                                        <p:attrNameLst>
                                          <p:attrName>style.visibility</p:attrName>
                                        </p:attrNameLst>
                                      </p:cBhvr>
                                      <p:to>
                                        <p:strVal val="visible"/>
                                      </p:to>
                                    </p:set>
                                    <p:animEffect transition="in" filter="wipe(left)">
                                      <p:cBhvr>
                                        <p:cTn id="23" dur="500"/>
                                        <p:tgtEl>
                                          <p:spTgt spid="128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27" grpId="0" build="p" bldLvl="2"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3794" name="Rectangle 2">
            <a:extLst>
              <a:ext uri="{FF2B5EF4-FFF2-40B4-BE49-F238E27FC236}">
                <a16:creationId xmlns:a16="http://schemas.microsoft.com/office/drawing/2014/main" id="{973014E0-FC53-5358-18C4-01FC17C2BE55}"/>
              </a:ext>
            </a:extLst>
          </p:cNvPr>
          <p:cNvSpPr>
            <a:spLocks noGrp="1" noChangeArrowheads="1"/>
          </p:cNvSpPr>
          <p:nvPr>
            <p:ph type="title"/>
          </p:nvPr>
        </p:nvSpPr>
        <p:spPr>
          <a:xfrm>
            <a:off x="628650" y="273844"/>
            <a:ext cx="7886700" cy="994172"/>
          </a:xfrm>
        </p:spPr>
        <p:txBody>
          <a:bodyPr/>
          <a:lstStyle/>
          <a:p>
            <a:r>
              <a:rPr lang="en-US" altLang="en-US"/>
              <a:t>Texas Business Owner Survey</a:t>
            </a:r>
          </a:p>
        </p:txBody>
      </p:sp>
      <p:sp>
        <p:nvSpPr>
          <p:cNvPr id="1313795" name="Rectangle 3">
            <a:extLst>
              <a:ext uri="{FF2B5EF4-FFF2-40B4-BE49-F238E27FC236}">
                <a16:creationId xmlns:a16="http://schemas.microsoft.com/office/drawing/2014/main" id="{0CAFB979-977E-3F4E-72DE-59E38974B1C4}"/>
              </a:ext>
            </a:extLst>
          </p:cNvPr>
          <p:cNvSpPr>
            <a:spLocks noGrp="1" noChangeArrowheads="1"/>
          </p:cNvSpPr>
          <p:nvPr>
            <p:ph idx="1"/>
          </p:nvPr>
        </p:nvSpPr>
        <p:spPr>
          <a:xfrm>
            <a:off x="628650" y="1369219"/>
            <a:ext cx="7886700" cy="3263504"/>
          </a:xfrm>
        </p:spPr>
        <p:txBody>
          <a:bodyPr>
            <a:normAutofit/>
          </a:bodyPr>
          <a:lstStyle/>
          <a:p>
            <a:r>
              <a:rPr lang="en-US" altLang="en-US" dirty="0"/>
              <a:t>Business owner perceptions before the project were more pessimistic than reality</a:t>
            </a:r>
          </a:p>
          <a:p>
            <a:r>
              <a:rPr lang="en-US" altLang="en-US" dirty="0"/>
              <a:t>Most business types reported increased customer activity and sales (including specialty retail and restaurants)</a:t>
            </a:r>
          </a:p>
          <a:p>
            <a:r>
              <a:rPr lang="en-US" altLang="en-US" dirty="0"/>
              <a:t>Gasoline stations and automotive repair shops reported decreased customer activity and sales</a:t>
            </a:r>
          </a:p>
        </p:txBody>
      </p:sp>
      <p:sp>
        <p:nvSpPr>
          <p:cNvPr id="2" name="Slide Number Placeholder 1">
            <a:extLst>
              <a:ext uri="{FF2B5EF4-FFF2-40B4-BE49-F238E27FC236}">
                <a16:creationId xmlns:a16="http://schemas.microsoft.com/office/drawing/2014/main" id="{1F9612FA-ED25-4ED2-DE89-B47535D64D69}"/>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13795">
                                            <p:txEl>
                                              <p:pRg st="0" end="0"/>
                                            </p:txEl>
                                          </p:spTgt>
                                        </p:tgtEl>
                                        <p:attrNameLst>
                                          <p:attrName>style.visibility</p:attrName>
                                        </p:attrNameLst>
                                      </p:cBhvr>
                                      <p:to>
                                        <p:strVal val="visible"/>
                                      </p:to>
                                    </p:set>
                                    <p:animEffect transition="in" filter="wipe(left)">
                                      <p:cBhvr>
                                        <p:cTn id="7" dur="500"/>
                                        <p:tgtEl>
                                          <p:spTgt spid="131379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13795">
                                            <p:txEl>
                                              <p:pRg st="1" end="1"/>
                                            </p:txEl>
                                          </p:spTgt>
                                        </p:tgtEl>
                                        <p:attrNameLst>
                                          <p:attrName>style.visibility</p:attrName>
                                        </p:attrNameLst>
                                      </p:cBhvr>
                                      <p:to>
                                        <p:strVal val="visible"/>
                                      </p:to>
                                    </p:set>
                                    <p:animEffect transition="in" filter="wipe(left)">
                                      <p:cBhvr>
                                        <p:cTn id="11" dur="500"/>
                                        <p:tgtEl>
                                          <p:spTgt spid="131379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13795">
                                            <p:txEl>
                                              <p:pRg st="2" end="2"/>
                                            </p:txEl>
                                          </p:spTgt>
                                        </p:tgtEl>
                                        <p:attrNameLst>
                                          <p:attrName>style.visibility</p:attrName>
                                        </p:attrNameLst>
                                      </p:cBhvr>
                                      <p:to>
                                        <p:strVal val="visible"/>
                                      </p:to>
                                    </p:set>
                                    <p:animEffect transition="in" filter="wipe(left)">
                                      <p:cBhvr>
                                        <p:cTn id="15" dur="500"/>
                                        <p:tgtEl>
                                          <p:spTgt spid="131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795" grpId="0" build="p" bldLvl="2"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5C2151D-3C40-022F-DC2A-1E21DCD3D2F7}"/>
              </a:ext>
            </a:extLst>
          </p:cNvPr>
          <p:cNvSpPr>
            <a:spLocks noGrp="1" noChangeArrowheads="1"/>
          </p:cNvSpPr>
          <p:nvPr>
            <p:ph type="title"/>
          </p:nvPr>
        </p:nvSpPr>
        <p:spPr>
          <a:xfrm>
            <a:off x="3779044" y="274638"/>
            <a:ext cx="4736306" cy="993775"/>
          </a:xfrm>
        </p:spPr>
        <p:txBody>
          <a:bodyPr anchor="b">
            <a:normAutofit/>
          </a:bodyPr>
          <a:lstStyle/>
          <a:p>
            <a:r>
              <a:rPr lang="en-US" altLang="en-US" dirty="0"/>
              <a:t>Typical Corridor Access Problems</a:t>
            </a:r>
          </a:p>
        </p:txBody>
      </p:sp>
      <p:sp>
        <p:nvSpPr>
          <p:cNvPr id="463875" name="Rectangle 3">
            <a:extLst>
              <a:ext uri="{FF2B5EF4-FFF2-40B4-BE49-F238E27FC236}">
                <a16:creationId xmlns:a16="http://schemas.microsoft.com/office/drawing/2014/main" id="{014348A4-41EF-862E-0C7F-19299936C397}"/>
              </a:ext>
            </a:extLst>
          </p:cNvPr>
          <p:cNvSpPr>
            <a:spLocks noGrp="1" noChangeArrowheads="1"/>
          </p:cNvSpPr>
          <p:nvPr>
            <p:ph idx="1"/>
          </p:nvPr>
        </p:nvSpPr>
        <p:spPr>
          <a:xfrm>
            <a:off x="3721894" y="1370013"/>
            <a:ext cx="4793456" cy="3262312"/>
          </a:xfrm>
        </p:spPr>
        <p:txBody>
          <a:bodyPr>
            <a:normAutofit lnSpcReduction="10000"/>
          </a:bodyPr>
          <a:lstStyle/>
          <a:p>
            <a:r>
              <a:rPr lang="en-US" altLang="en-US" dirty="0"/>
              <a:t>Frequent and poorly designed driveways </a:t>
            </a:r>
          </a:p>
          <a:p>
            <a:r>
              <a:rPr lang="en-US" altLang="en-US" dirty="0"/>
              <a:t>Closely spaced signals and median openings </a:t>
            </a:r>
          </a:p>
          <a:p>
            <a:r>
              <a:rPr lang="en-US" altLang="en-US" dirty="0"/>
              <a:t>Inadequate street &amp; site circulation networks</a:t>
            </a:r>
          </a:p>
          <a:p>
            <a:r>
              <a:rPr lang="en-US" altLang="en-US" dirty="0"/>
              <a:t>Lack of connections between adjacent land uses </a:t>
            </a:r>
          </a:p>
          <a:p>
            <a:r>
              <a:rPr lang="en-US" altLang="en-US" dirty="0"/>
              <a:t>Crashes, congestion, &amp; poor aesthetics</a:t>
            </a:r>
          </a:p>
        </p:txBody>
      </p:sp>
      <p:pic>
        <p:nvPicPr>
          <p:cNvPr id="7172" name="Picture 5" descr="An aerial view of a city&#10;&#10;Description automatically generated with medium confidence">
            <a:extLst>
              <a:ext uri="{FF2B5EF4-FFF2-40B4-BE49-F238E27FC236}">
                <a16:creationId xmlns:a16="http://schemas.microsoft.com/office/drawing/2014/main" id="{6842D197-F09C-AE22-E3C8-B68B2F48A4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7" r="40215" b="-2"/>
          <a:stretch/>
        </p:blipFill>
        <p:spPr bwMode="auto">
          <a:xfrm>
            <a:off x="20" y="10"/>
            <a:ext cx="3476673" cy="51434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CC1B51E-000B-7480-C468-9BA86EB24778}"/>
              </a:ext>
            </a:extLst>
          </p:cNvPr>
          <p:cNvSpPr>
            <a:spLocks noGrp="1"/>
          </p:cNvSpPr>
          <p:nvPr>
            <p:ph type="sldNum" sz="quarter" idx="12"/>
          </p:nvPr>
        </p:nvSpPr>
        <p:spPr/>
        <p:txBody>
          <a:bodyPr/>
          <a:lstStyle/>
          <a:p>
            <a:fld id="{0F5EC011-0DA0-DB45-996E-85C7F379AB45}"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DAB6-F170-9CEE-B93B-33DAF359E4E0}"/>
              </a:ext>
            </a:extLst>
          </p:cNvPr>
          <p:cNvSpPr>
            <a:spLocks noGrp="1"/>
          </p:cNvSpPr>
          <p:nvPr>
            <p:ph type="title"/>
          </p:nvPr>
        </p:nvSpPr>
        <p:spPr/>
        <p:txBody>
          <a:bodyPr/>
          <a:lstStyle/>
          <a:p>
            <a:r>
              <a:rPr lang="en-US" dirty="0"/>
              <a:t>Equity, Sustainability, and Resilience in Access Management</a:t>
            </a:r>
          </a:p>
        </p:txBody>
      </p:sp>
    </p:spTree>
    <p:extLst>
      <p:ext uri="{BB962C8B-B14F-4D97-AF65-F5344CB8AC3E}">
        <p14:creationId xmlns:p14="http://schemas.microsoft.com/office/powerpoint/2010/main" val="1804137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9474" name="Picture 2">
            <a:extLst>
              <a:ext uri="{FF2B5EF4-FFF2-40B4-BE49-F238E27FC236}">
                <a16:creationId xmlns:a16="http://schemas.microsoft.com/office/drawing/2014/main" id="{5B67A0DB-622F-C06D-41EC-ABF5B055E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266" y="1052513"/>
            <a:ext cx="2769394" cy="356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a:extLst>
              <a:ext uri="{FF2B5EF4-FFF2-40B4-BE49-F238E27FC236}">
                <a16:creationId xmlns:a16="http://schemas.microsoft.com/office/drawing/2014/main" id="{CE939821-03E0-7079-0465-77908E90ADAC}"/>
              </a:ext>
            </a:extLst>
          </p:cNvPr>
          <p:cNvSpPr>
            <a:spLocks noGrp="1" noChangeArrowheads="1"/>
          </p:cNvSpPr>
          <p:nvPr>
            <p:ph type="title"/>
          </p:nvPr>
        </p:nvSpPr>
        <p:spPr>
          <a:xfrm>
            <a:off x="628650" y="220860"/>
            <a:ext cx="8343470" cy="994172"/>
          </a:xfrm>
        </p:spPr>
        <p:txBody>
          <a:bodyPr/>
          <a:lstStyle/>
          <a:p>
            <a:pPr eaLnBrk="1" hangingPunct="1"/>
            <a:r>
              <a:rPr lang="en-US" altLang="en-US"/>
              <a:t>Conservation &amp; Environmental Sustainability</a:t>
            </a:r>
            <a:endParaRPr lang="en-US" altLang="en-US" dirty="0"/>
          </a:p>
        </p:txBody>
      </p:sp>
      <p:sp>
        <p:nvSpPr>
          <p:cNvPr id="489476" name="Rectangle 4">
            <a:extLst>
              <a:ext uri="{FF2B5EF4-FFF2-40B4-BE49-F238E27FC236}">
                <a16:creationId xmlns:a16="http://schemas.microsoft.com/office/drawing/2014/main" id="{B471BBAE-7597-14F4-FEEB-DA7D2B151870}"/>
              </a:ext>
            </a:extLst>
          </p:cNvPr>
          <p:cNvSpPr>
            <a:spLocks noGrp="1" noChangeArrowheads="1"/>
          </p:cNvSpPr>
          <p:nvPr>
            <p:ph sz="half" idx="1"/>
          </p:nvPr>
        </p:nvSpPr>
        <p:spPr>
          <a:xfrm>
            <a:off x="4973769" y="1162050"/>
            <a:ext cx="3886200" cy="3263504"/>
          </a:xfrm>
        </p:spPr>
        <p:txBody>
          <a:bodyPr/>
          <a:lstStyle/>
          <a:p>
            <a:pPr eaLnBrk="1" hangingPunct="1">
              <a:spcAft>
                <a:spcPct val="40000"/>
              </a:spcAft>
            </a:pPr>
            <a:r>
              <a:rPr lang="en-US" altLang="en-US" sz="1950" dirty="0"/>
              <a:t>Access management can help preserve scenic character, natural resources, and environmentally sensitive areas.</a:t>
            </a:r>
          </a:p>
        </p:txBody>
      </p:sp>
      <p:pic>
        <p:nvPicPr>
          <p:cNvPr id="489477" name="Picture 5">
            <a:extLst>
              <a:ext uri="{FF2B5EF4-FFF2-40B4-BE49-F238E27FC236}">
                <a16:creationId xmlns:a16="http://schemas.microsoft.com/office/drawing/2014/main" id="{F7062486-84E0-07BA-FF0E-1CE8F6E0C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1028700"/>
            <a:ext cx="2777729"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a:extLst>
              <a:ext uri="{FF2B5EF4-FFF2-40B4-BE49-F238E27FC236}">
                <a16:creationId xmlns:a16="http://schemas.microsoft.com/office/drawing/2014/main" id="{0117CAB4-6A77-672C-A006-09A1A01681C6}"/>
              </a:ext>
            </a:extLst>
          </p:cNvPr>
          <p:cNvSpPr txBox="1">
            <a:spLocks noChangeArrowheads="1"/>
          </p:cNvSpPr>
          <p:nvPr/>
        </p:nvSpPr>
        <p:spPr bwMode="auto">
          <a:xfrm>
            <a:off x="1385888" y="4662488"/>
            <a:ext cx="38766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ct val="30000"/>
              </a:spcAft>
              <a:buClr>
                <a:srgbClr val="4500B6"/>
              </a:buClr>
              <a:buSzPct val="80000"/>
              <a:buFont typeface="Wingdings" panose="05000000000000000000" pitchFamily="2" charset="2"/>
              <a:buChar char="l"/>
              <a:defRPr sz="3000">
                <a:solidFill>
                  <a:schemeClr val="bg2"/>
                </a:solidFill>
                <a:latin typeface="Arial" panose="020B0604020202020204" pitchFamily="34" charset="0"/>
              </a:defRPr>
            </a:lvl1pPr>
            <a:lvl2pPr marL="742950" indent="-285750">
              <a:buClr>
                <a:srgbClr val="4500B6"/>
              </a:buClr>
              <a:buSzPct val="90000"/>
              <a:buChar char="–"/>
              <a:defRPr sz="2600">
                <a:solidFill>
                  <a:schemeClr val="bg2"/>
                </a:solidFill>
                <a:latin typeface="Arial" panose="020B0604020202020204" pitchFamily="34" charset="0"/>
              </a:defRPr>
            </a:lvl2pPr>
            <a:lvl3pPr marL="1143000" indent="-228600">
              <a:spcBef>
                <a:spcPct val="20000"/>
              </a:spcBef>
              <a:buClr>
                <a:schemeClr val="accent1"/>
              </a:buClr>
              <a:buSzPct val="60000"/>
              <a:buFont typeface="Wingdings" panose="05000000000000000000" pitchFamily="2" charset="2"/>
              <a:buChar char="l"/>
              <a:defRPr sz="2400">
                <a:solidFill>
                  <a:schemeClr val="bg2"/>
                </a:solidFill>
                <a:latin typeface="Arial" panose="020B0604020202020204" pitchFamily="34" charset="0"/>
              </a:defRPr>
            </a:lvl3pPr>
            <a:lvl4pPr marL="1600200" indent="-228600">
              <a:spcBef>
                <a:spcPct val="20000"/>
              </a:spcBef>
              <a:buClr>
                <a:schemeClr val="tx1"/>
              </a:buClr>
              <a:buChar char="–"/>
              <a:defRPr sz="2000">
                <a:solidFill>
                  <a:schemeClr val="bg2"/>
                </a:solidFill>
                <a:latin typeface="Arial" panose="020B0604020202020204" pitchFamily="34"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000" dirty="0">
                <a:solidFill>
                  <a:schemeClr val="tx1"/>
                </a:solidFill>
                <a:latin typeface="+mn-lt"/>
              </a:rPr>
              <a:t>Source:</a:t>
            </a:r>
            <a:r>
              <a:rPr lang="en-US" altLang="en-US" sz="1000" i="1" dirty="0">
                <a:solidFill>
                  <a:schemeClr val="tx1"/>
                </a:solidFill>
                <a:latin typeface="+mn-lt"/>
              </a:rPr>
              <a:t> </a:t>
            </a:r>
            <a:r>
              <a:rPr lang="en-US" altLang="en-US" sz="1000" dirty="0">
                <a:solidFill>
                  <a:schemeClr val="tx1"/>
                </a:solidFill>
                <a:latin typeface="+mn-lt"/>
              </a:rPr>
              <a:t>R. Arendt, et. al,</a:t>
            </a:r>
            <a:r>
              <a:rPr lang="en-US" altLang="en-US" sz="1000" i="1" dirty="0">
                <a:solidFill>
                  <a:schemeClr val="tx1"/>
                </a:solidFill>
                <a:latin typeface="+mn-lt"/>
              </a:rPr>
              <a:t> Dealing with Change </a:t>
            </a:r>
          </a:p>
          <a:p>
            <a:pPr algn="ctr" eaLnBrk="1" hangingPunct="1">
              <a:spcBef>
                <a:spcPct val="0"/>
              </a:spcBef>
              <a:spcAft>
                <a:spcPct val="0"/>
              </a:spcAft>
              <a:buClrTx/>
              <a:buSzTx/>
              <a:buFontTx/>
              <a:buNone/>
            </a:pPr>
            <a:r>
              <a:rPr lang="en-US" altLang="en-US" sz="1000" i="1" dirty="0">
                <a:solidFill>
                  <a:schemeClr val="tx1"/>
                </a:solidFill>
                <a:latin typeface="+mn-lt"/>
              </a:rPr>
              <a:t>in the Connecticut River Valley</a:t>
            </a:r>
            <a:endParaRPr lang="en-US" altLang="en-US" sz="1000" dirty="0">
              <a:solidFill>
                <a:schemeClr val="tx1"/>
              </a:solidFill>
              <a:latin typeface="+mn-lt"/>
            </a:endParaRPr>
          </a:p>
        </p:txBody>
      </p:sp>
      <p:pic>
        <p:nvPicPr>
          <p:cNvPr id="489479" name="Picture 7">
            <a:extLst>
              <a:ext uri="{FF2B5EF4-FFF2-40B4-BE49-F238E27FC236}">
                <a16:creationId xmlns:a16="http://schemas.microsoft.com/office/drawing/2014/main" id="{A5E07D33-4580-9F7D-960A-5BD836B15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1" y="1028700"/>
            <a:ext cx="2765822" cy="353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C564651-607F-7D43-8BA5-D3FC779DABCF}"/>
              </a:ext>
            </a:extLst>
          </p:cNvPr>
          <p:cNvSpPr>
            <a:spLocks noGrp="1"/>
          </p:cNvSpPr>
          <p:nvPr>
            <p:ph type="sldNum" sz="quarter" idx="12"/>
          </p:nvPr>
        </p:nvSpPr>
        <p:spPr/>
        <p:txBody>
          <a:bodyPr/>
          <a:lstStyle/>
          <a:p>
            <a:fld id="{0F5EC011-0DA0-DB45-996E-85C7F379AB45}" type="slidenum">
              <a:rPr lang="en-US" smtClean="0"/>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89476">
                                            <p:txEl>
                                              <p:pRg st="0" end="0"/>
                                            </p:txEl>
                                          </p:spTgt>
                                        </p:tgtEl>
                                        <p:attrNameLst>
                                          <p:attrName>style.visibility</p:attrName>
                                        </p:attrNameLst>
                                      </p:cBhvr>
                                      <p:to>
                                        <p:strVal val="visible"/>
                                      </p:to>
                                    </p:set>
                                    <p:animEffect transition="in" filter="wipe(left)">
                                      <p:cBhvr>
                                        <p:cTn id="7" dur="500"/>
                                        <p:tgtEl>
                                          <p:spTgt spid="489476">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9479"/>
                                        </p:tgtEl>
                                        <p:attrNameLst>
                                          <p:attrName>style.visibility</p:attrName>
                                        </p:attrNameLst>
                                      </p:cBhvr>
                                      <p:to>
                                        <p:strVal val="visible"/>
                                      </p:to>
                                    </p:set>
                                    <p:animEffect transition="in" filter="dissolve">
                                      <p:cBhvr>
                                        <p:cTn id="11" dur="500"/>
                                        <p:tgtEl>
                                          <p:spTgt spid="489479"/>
                                        </p:tgtEl>
                                      </p:cBhvr>
                                    </p:animEffect>
                                  </p:childTnLst>
                                  <p:subTnLst>
                                    <p:set>
                                      <p:cBhvr override="childStyle">
                                        <p:cTn dur="1" fill="hold" display="0" masterRel="nextClick" afterEffect="1"/>
                                        <p:tgtEl>
                                          <p:spTgt spid="48947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489474"/>
                                        </p:tgtEl>
                                        <p:attrNameLst>
                                          <p:attrName>style.visibility</p:attrName>
                                        </p:attrNameLst>
                                      </p:cBhvr>
                                      <p:to>
                                        <p:strVal val="visible"/>
                                      </p:to>
                                    </p:set>
                                    <p:animEffect transition="in" filter="dissolve">
                                      <p:cBhvr>
                                        <p:cTn id="16" dur="500"/>
                                        <p:tgtEl>
                                          <p:spTgt spid="489474"/>
                                        </p:tgtEl>
                                      </p:cBhvr>
                                    </p:animEffect>
                                  </p:childTnLst>
                                  <p:subTnLst>
                                    <p:set>
                                      <p:cBhvr override="childStyle">
                                        <p:cTn dur="1" fill="hold" display="0" masterRel="nextClick" afterEffect="1"/>
                                        <p:tgtEl>
                                          <p:spTgt spid="489474"/>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489477"/>
                                        </p:tgtEl>
                                        <p:attrNameLst>
                                          <p:attrName>style.visibility</p:attrName>
                                        </p:attrNameLst>
                                      </p:cBhvr>
                                      <p:to>
                                        <p:strVal val="visible"/>
                                      </p:to>
                                    </p:set>
                                    <p:animEffect transition="in" filter="dissolve">
                                      <p:cBhvr>
                                        <p:cTn id="21" dur="500"/>
                                        <p:tgtEl>
                                          <p:spTgt spid="489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6" grpId="0" build="p" autoUpdateAnimBg="0"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Equity and Safety</a:t>
            </a:r>
          </a:p>
        </p:txBody>
      </p:sp>
      <p:sp>
        <p:nvSpPr>
          <p:cNvPr id="3" name="Content Placeholder 2"/>
          <p:cNvSpPr>
            <a:spLocks noGrp="1"/>
          </p:cNvSpPr>
          <p:nvPr>
            <p:ph sz="half" idx="1"/>
          </p:nvPr>
        </p:nvSpPr>
        <p:spPr/>
        <p:txBody>
          <a:bodyPr>
            <a:normAutofit lnSpcReduction="10000"/>
          </a:bodyPr>
          <a:lstStyle/>
          <a:p>
            <a:pPr marL="0" indent="0">
              <a:buNone/>
            </a:pPr>
            <a:r>
              <a:rPr lang="en-US" dirty="0"/>
              <a:t>“Older adults, Black or African American and American Indian or Alaska Native people, and people walking in low-income communities continue to be disproportionately represented in fatal crashes involving people walking.”</a:t>
            </a:r>
          </a:p>
          <a:p>
            <a:endParaRPr lang="en-US" dirty="0"/>
          </a:p>
          <a:p>
            <a:pPr marL="0" indent="0">
              <a:buNone/>
            </a:pPr>
            <a:r>
              <a:rPr lang="en-US" dirty="0"/>
              <a:t>-Dangerous by Design 2021, Smart Growth America </a:t>
            </a:r>
          </a:p>
        </p:txBody>
      </p:sp>
      <p:pic>
        <p:nvPicPr>
          <p:cNvPr id="11" name="Content Placeholder 10"/>
          <p:cNvPicPr>
            <a:picLocks noGrp="1" noChangeAspect="1"/>
          </p:cNvPicPr>
          <p:nvPr>
            <p:ph sz="half" idx="2"/>
          </p:nvPr>
        </p:nvPicPr>
        <p:blipFill>
          <a:blip r:embed="rId3"/>
          <a:stretch>
            <a:fillRect/>
          </a:stretch>
        </p:blipFill>
        <p:spPr>
          <a:xfrm>
            <a:off x="5384524" y="273844"/>
            <a:ext cx="2968121" cy="4551119"/>
          </a:xfrm>
          <a:prstGeom prst="rect">
            <a:avLst/>
          </a:prstGeom>
        </p:spPr>
      </p:pic>
      <p:sp>
        <p:nvSpPr>
          <p:cNvPr id="12" name="Rectangle 11"/>
          <p:cNvSpPr/>
          <p:nvPr/>
        </p:nvSpPr>
        <p:spPr>
          <a:xfrm>
            <a:off x="5588276" y="4809925"/>
            <a:ext cx="2305439" cy="246221"/>
          </a:xfrm>
          <a:prstGeom prst="rect">
            <a:avLst/>
          </a:prstGeom>
        </p:spPr>
        <p:txBody>
          <a:bodyPr wrap="none">
            <a:spAutoFit/>
          </a:bodyPr>
          <a:lstStyle/>
          <a:p>
            <a:r>
              <a:rPr lang="en-US" sz="1000" dirty="0"/>
              <a:t>Source: Smart Growth America, 2021</a:t>
            </a:r>
          </a:p>
        </p:txBody>
      </p:sp>
      <p:sp>
        <p:nvSpPr>
          <p:cNvPr id="6" name="Slide Number Placeholder 5">
            <a:extLst>
              <a:ext uri="{FF2B5EF4-FFF2-40B4-BE49-F238E27FC236}">
                <a16:creationId xmlns:a16="http://schemas.microsoft.com/office/drawing/2014/main" id="{3180B39F-395B-A5DE-EE65-6AC9A00A9A62}"/>
              </a:ext>
            </a:extLst>
          </p:cNvPr>
          <p:cNvSpPr>
            <a:spLocks noGrp="1"/>
          </p:cNvSpPr>
          <p:nvPr>
            <p:ph type="sldNum" sz="quarter" idx="12"/>
          </p:nvPr>
        </p:nvSpPr>
        <p:spPr/>
        <p:txBody>
          <a:bodyPr/>
          <a:lstStyle/>
          <a:p>
            <a:fld id="{0F5EC011-0DA0-DB45-996E-85C7F379AB45}" type="slidenum">
              <a:rPr lang="en-US" smtClean="0"/>
              <a:t>32</a:t>
            </a:fld>
            <a:endParaRPr lang="en-US"/>
          </a:p>
        </p:txBody>
      </p:sp>
    </p:spTree>
    <p:extLst>
      <p:ext uri="{BB962C8B-B14F-4D97-AF65-F5344CB8AC3E}">
        <p14:creationId xmlns:p14="http://schemas.microsoft.com/office/powerpoint/2010/main" val="2912283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7526-B338-A4DE-DBAE-A4B4E3763D18}"/>
              </a:ext>
            </a:extLst>
          </p:cNvPr>
          <p:cNvSpPr>
            <a:spLocks noGrp="1"/>
          </p:cNvSpPr>
          <p:nvPr>
            <p:ph type="title"/>
          </p:nvPr>
        </p:nvSpPr>
        <p:spPr/>
        <p:txBody>
          <a:bodyPr/>
          <a:lstStyle/>
          <a:p>
            <a:r>
              <a:rPr lang="en-US" dirty="0"/>
              <a:t>Equity and Access Management</a:t>
            </a:r>
          </a:p>
        </p:txBody>
      </p:sp>
      <p:sp>
        <p:nvSpPr>
          <p:cNvPr id="5" name="Content Placeholder 4">
            <a:extLst>
              <a:ext uri="{FF2B5EF4-FFF2-40B4-BE49-F238E27FC236}">
                <a16:creationId xmlns:a16="http://schemas.microsoft.com/office/drawing/2014/main" id="{180ECB79-1CD0-C2B3-A601-F2E34CC1E571}"/>
              </a:ext>
            </a:extLst>
          </p:cNvPr>
          <p:cNvSpPr>
            <a:spLocks noGrp="1"/>
          </p:cNvSpPr>
          <p:nvPr>
            <p:ph idx="1"/>
          </p:nvPr>
        </p:nvSpPr>
        <p:spPr/>
        <p:txBody>
          <a:bodyPr/>
          <a:lstStyle/>
          <a:p>
            <a:r>
              <a:rPr lang="en-US" dirty="0"/>
              <a:t>Medians and driveway controls are proven to reduce crashes.</a:t>
            </a:r>
          </a:p>
          <a:p>
            <a:r>
              <a:rPr lang="en-US" dirty="0"/>
              <a:t>Medians provide safe mid-block crossing opportunities for pedestrians, a special need in underserved areas.</a:t>
            </a:r>
          </a:p>
          <a:p>
            <a:r>
              <a:rPr lang="en-US" dirty="0"/>
              <a:t>Network improvement strategies, like access management,  help improve accessibility between underserved communities and nearby employment opportunities, community services, and shopping.</a:t>
            </a:r>
          </a:p>
        </p:txBody>
      </p:sp>
      <p:sp>
        <p:nvSpPr>
          <p:cNvPr id="3" name="Slide Number Placeholder 2">
            <a:extLst>
              <a:ext uri="{FF2B5EF4-FFF2-40B4-BE49-F238E27FC236}">
                <a16:creationId xmlns:a16="http://schemas.microsoft.com/office/drawing/2014/main" id="{44087FFB-9207-8BCC-6383-6F9CE543CCE1}"/>
              </a:ext>
            </a:extLst>
          </p:cNvPr>
          <p:cNvSpPr>
            <a:spLocks noGrp="1"/>
          </p:cNvSpPr>
          <p:nvPr>
            <p:ph type="sldNum" sz="quarter" idx="12"/>
          </p:nvPr>
        </p:nvSpPr>
        <p:spPr/>
        <p:txBody>
          <a:bodyPr/>
          <a:lstStyle/>
          <a:p>
            <a:fld id="{0F5EC011-0DA0-DB45-996E-85C7F379AB45}" type="slidenum">
              <a:rPr lang="en-US" smtClean="0"/>
              <a:t>33</a:t>
            </a:fld>
            <a:endParaRPr lang="en-US"/>
          </a:p>
        </p:txBody>
      </p:sp>
    </p:spTree>
    <p:extLst>
      <p:ext uri="{BB962C8B-B14F-4D97-AF65-F5344CB8AC3E}">
        <p14:creationId xmlns:p14="http://schemas.microsoft.com/office/powerpoint/2010/main" val="493249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Retrofit example </a:t>
            </a:r>
            <a:br>
              <a:rPr lang="en-US" dirty="0"/>
            </a:br>
            <a:r>
              <a:rPr lang="en-US" dirty="0"/>
              <a:t>Bridgeport Way (Before)</a:t>
            </a:r>
          </a:p>
        </p:txBody>
      </p:sp>
      <p:pic>
        <p:nvPicPr>
          <p:cNvPr id="1026" name="Picture 2"/>
          <p:cNvPicPr>
            <a:picLocks noGrp="1" noChangeAspect="1" noChangeArrowheads="1"/>
          </p:cNvPicPr>
          <p:nvPr>
            <p:ph idx="1"/>
          </p:nvPr>
        </p:nvPicPr>
        <p:blipFill>
          <a:blip r:embed="rId4"/>
          <a:stretch>
            <a:fillRect/>
          </a:stretch>
        </p:blipFill>
        <p:spPr bwMode="auto">
          <a:xfrm>
            <a:off x="1239440" y="1200151"/>
            <a:ext cx="5672138" cy="2403335"/>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sz="half" idx="4294967295"/>
          </p:nvPr>
        </p:nvSpPr>
        <p:spPr>
          <a:xfrm>
            <a:off x="6115050" y="1077913"/>
            <a:ext cx="3028950" cy="3394075"/>
          </a:xfrm>
          <a:prstGeom prst="rect">
            <a:avLst/>
          </a:prstGeom>
          <a:solidFill>
            <a:schemeClr val="bg1"/>
          </a:solidFill>
        </p:spPr>
        <p:txBody>
          <a:bodyPr>
            <a:normAutofit/>
          </a:bodyPr>
          <a:lstStyle/>
          <a:p>
            <a:r>
              <a:rPr lang="en-US" sz="2100" dirty="0"/>
              <a:t>300 crashes in 4.5 years</a:t>
            </a:r>
          </a:p>
          <a:p>
            <a:pPr lvl="1"/>
            <a:r>
              <a:rPr lang="en-US" sz="1950" dirty="0"/>
              <a:t>1/3 injury and ½ right angle</a:t>
            </a:r>
          </a:p>
          <a:p>
            <a:pPr lvl="1"/>
            <a:r>
              <a:rPr lang="en-US" sz="1950" dirty="0"/>
              <a:t>Several involving pedestrians</a:t>
            </a:r>
          </a:p>
          <a:p>
            <a:pPr>
              <a:buNone/>
            </a:pPr>
            <a:endParaRPr lang="en-US" dirty="0"/>
          </a:p>
          <a:p>
            <a:pPr>
              <a:buNone/>
            </a:pPr>
            <a:endParaRPr lang="en-US" dirty="0"/>
          </a:p>
          <a:p>
            <a:pPr>
              <a:buNone/>
            </a:pPr>
            <a:endParaRPr lang="en-US" dirty="0"/>
          </a:p>
        </p:txBody>
      </p:sp>
      <p:pic>
        <p:nvPicPr>
          <p:cNvPr id="7" name="Picture 6" descr="Bridegport way before.jpg"/>
          <p:cNvPicPr>
            <a:picLocks noChangeAspect="1"/>
          </p:cNvPicPr>
          <p:nvPr/>
        </p:nvPicPr>
        <p:blipFill>
          <a:blip r:embed="rId5"/>
          <a:srcRect l="1812" r="1959"/>
          <a:stretch>
            <a:fillRect/>
          </a:stretch>
        </p:blipFill>
        <p:spPr>
          <a:xfrm>
            <a:off x="1850231" y="3466904"/>
            <a:ext cx="1521619" cy="1126351"/>
          </a:xfrm>
          <a:prstGeom prst="rect">
            <a:avLst/>
          </a:prstGeom>
        </p:spPr>
      </p:pic>
      <p:pic>
        <p:nvPicPr>
          <p:cNvPr id="1027" name="Picture 3"/>
          <p:cNvPicPr>
            <a:picLocks noChangeAspect="1" noChangeArrowheads="1"/>
          </p:cNvPicPr>
          <p:nvPr/>
        </p:nvPicPr>
        <p:blipFill>
          <a:blip r:embed="rId6"/>
          <a:srcRect l="2463" t="27423" r="31287" b="12536"/>
          <a:stretch>
            <a:fillRect/>
          </a:stretch>
        </p:blipFill>
        <p:spPr bwMode="auto">
          <a:xfrm>
            <a:off x="5176864" y="3185285"/>
            <a:ext cx="2309786" cy="135667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739639" y="4822522"/>
            <a:ext cx="3964781" cy="246221"/>
          </a:xfrm>
          <a:prstGeom prst="rect">
            <a:avLst/>
          </a:prstGeom>
        </p:spPr>
        <p:txBody>
          <a:bodyPr wrap="square">
            <a:spAutoFit/>
          </a:bodyPr>
          <a:lstStyle/>
          <a:p>
            <a:pPr defTabSz="342900"/>
            <a:r>
              <a:rPr lang="en-US" sz="1000" dirty="0">
                <a:solidFill>
                  <a:prstClr val="black"/>
                </a:solidFill>
                <a:latin typeface="Calibri" panose="020F0502020204030204"/>
              </a:rPr>
              <a:t>Source: contextsensitivesolutions.org</a:t>
            </a:r>
          </a:p>
        </p:txBody>
      </p:sp>
      <p:sp>
        <p:nvSpPr>
          <p:cNvPr id="3" name="Slide Number Placeholder 2">
            <a:extLst>
              <a:ext uri="{FF2B5EF4-FFF2-40B4-BE49-F238E27FC236}">
                <a16:creationId xmlns:a16="http://schemas.microsoft.com/office/drawing/2014/main" id="{AAF58969-624F-9020-6157-265E08B14D30}"/>
              </a:ext>
            </a:extLst>
          </p:cNvPr>
          <p:cNvSpPr>
            <a:spLocks noGrp="1"/>
          </p:cNvSpPr>
          <p:nvPr>
            <p:ph type="sldNum" sz="quarter" idx="12"/>
          </p:nvPr>
        </p:nvSpPr>
        <p:spPr/>
        <p:txBody>
          <a:bodyPr/>
          <a:lstStyle/>
          <a:p>
            <a:fld id="{0F5EC011-0DA0-DB45-996E-85C7F379AB45}" type="slidenum">
              <a:rPr lang="en-US" smtClean="0"/>
              <a:t>34</a:t>
            </a:fld>
            <a:endParaRPr lang="en-US"/>
          </a:p>
        </p:txBody>
      </p:sp>
    </p:spTree>
    <p:custDataLst>
      <p:tags r:id="rId1"/>
    </p:custDataLst>
    <p:extLst>
      <p:ext uri="{BB962C8B-B14F-4D97-AF65-F5344CB8AC3E}">
        <p14:creationId xmlns:p14="http://schemas.microsoft.com/office/powerpoint/2010/main" val="29741897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000" dirty="0"/>
              <a:t>Bridgeport</a:t>
            </a:r>
            <a:r>
              <a:rPr lang="en-US" dirty="0"/>
              <a:t> Way (After)</a:t>
            </a:r>
          </a:p>
        </p:txBody>
      </p:sp>
      <p:sp>
        <p:nvSpPr>
          <p:cNvPr id="8" name="Content Placeholder 7"/>
          <p:cNvSpPr>
            <a:spLocks noGrp="1"/>
          </p:cNvSpPr>
          <p:nvPr>
            <p:ph idx="1"/>
          </p:nvPr>
        </p:nvSpPr>
        <p:spPr>
          <a:xfrm>
            <a:off x="5512149" y="1051346"/>
            <a:ext cx="3395877" cy="3263504"/>
          </a:xfrm>
          <a:prstGeom prst="rect">
            <a:avLst/>
          </a:prstGeom>
        </p:spPr>
        <p:txBody>
          <a:bodyPr/>
          <a:lstStyle/>
          <a:p>
            <a:r>
              <a:rPr lang="en-US" sz="1800" dirty="0"/>
              <a:t>60% Crash Reduction </a:t>
            </a:r>
          </a:p>
          <a:p>
            <a:r>
              <a:rPr lang="en-US" sz="1800" dirty="0"/>
              <a:t>7% Speed Reduction</a:t>
            </a:r>
          </a:p>
          <a:p>
            <a:r>
              <a:rPr lang="en-US" sz="1800" dirty="0"/>
              <a:t>Increased sales &amp; redevelopment</a:t>
            </a:r>
          </a:p>
          <a:p>
            <a:pPr>
              <a:buNone/>
            </a:pPr>
            <a:endParaRPr lang="en-US" dirty="0"/>
          </a:p>
        </p:txBody>
      </p:sp>
      <p:pic>
        <p:nvPicPr>
          <p:cNvPr id="6" name="Picture 5"/>
          <p:cNvPicPr/>
          <p:nvPr/>
        </p:nvPicPr>
        <p:blipFill>
          <a:blip r:embed="rId4" cstate="print"/>
          <a:srcRect/>
          <a:stretch>
            <a:fillRect/>
          </a:stretch>
        </p:blipFill>
        <p:spPr bwMode="auto">
          <a:xfrm>
            <a:off x="1266840" y="3387195"/>
            <a:ext cx="1872449" cy="1041062"/>
          </a:xfrm>
          <a:prstGeom prst="rect">
            <a:avLst/>
          </a:prstGeom>
          <a:noFill/>
          <a:ln w="9525">
            <a:noFill/>
            <a:miter lim="800000"/>
            <a:headEnd/>
            <a:tailEnd/>
          </a:ln>
        </p:spPr>
      </p:pic>
      <p:pic>
        <p:nvPicPr>
          <p:cNvPr id="7" name="Picture 6"/>
          <p:cNvPicPr/>
          <p:nvPr/>
        </p:nvPicPr>
        <p:blipFill>
          <a:blip r:embed="rId5"/>
          <a:srcRect/>
          <a:stretch>
            <a:fillRect/>
          </a:stretch>
        </p:blipFill>
        <p:spPr bwMode="auto">
          <a:xfrm>
            <a:off x="1257857" y="1235775"/>
            <a:ext cx="2354660" cy="1802665"/>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t="30867"/>
          <a:stretch>
            <a:fillRect/>
          </a:stretch>
        </p:blipFill>
        <p:spPr bwMode="auto">
          <a:xfrm>
            <a:off x="3282418" y="3344968"/>
            <a:ext cx="2229731" cy="1041062"/>
          </a:xfrm>
          <a:prstGeom prst="rect">
            <a:avLst/>
          </a:prstGeom>
          <a:noFill/>
          <a:ln w="9525">
            <a:noFill/>
            <a:miter lim="800000"/>
            <a:headEnd/>
            <a:tailEnd/>
          </a:ln>
          <a:effectLst/>
        </p:spPr>
      </p:pic>
      <p:pic>
        <p:nvPicPr>
          <p:cNvPr id="48130" name="Picture 2" descr="31809"/>
          <p:cNvPicPr>
            <a:picLocks noChangeAspect="1" noChangeArrowheads="1"/>
          </p:cNvPicPr>
          <p:nvPr/>
        </p:nvPicPr>
        <p:blipFill>
          <a:blip r:embed="rId7"/>
          <a:srcRect/>
          <a:stretch>
            <a:fillRect/>
          </a:stretch>
        </p:blipFill>
        <p:spPr bwMode="auto">
          <a:xfrm>
            <a:off x="3776454" y="1871679"/>
            <a:ext cx="1591092" cy="1166760"/>
          </a:xfrm>
          <a:prstGeom prst="rect">
            <a:avLst/>
          </a:prstGeom>
          <a:noFill/>
        </p:spPr>
      </p:pic>
      <p:pic>
        <p:nvPicPr>
          <p:cNvPr id="9" name="Picture 8" descr="A car is lined up on the side of a road&#10;&#10;Description automatically generated">
            <a:extLst>
              <a:ext uri="{FF2B5EF4-FFF2-40B4-BE49-F238E27FC236}">
                <a16:creationId xmlns:a16="http://schemas.microsoft.com/office/drawing/2014/main" id="{5EEE18C5-D470-4176-B0B5-3B9917725A79}"/>
              </a:ext>
            </a:extLst>
          </p:cNvPr>
          <p:cNvPicPr>
            <a:picLocks noChangeAspect="1"/>
          </p:cNvPicPr>
          <p:nvPr/>
        </p:nvPicPr>
        <p:blipFill rotWithShape="1">
          <a:blip r:embed="rId8"/>
          <a:srcRect t="14740"/>
          <a:stretch/>
        </p:blipFill>
        <p:spPr>
          <a:xfrm>
            <a:off x="5724178" y="3169749"/>
            <a:ext cx="2152982" cy="1223759"/>
          </a:xfrm>
          <a:prstGeom prst="rect">
            <a:avLst/>
          </a:prstGeom>
        </p:spPr>
      </p:pic>
    </p:spTree>
    <p:custDataLst>
      <p:tags r:id="rId1"/>
    </p:custDataLst>
    <p:extLst>
      <p:ext uri="{BB962C8B-B14F-4D97-AF65-F5344CB8AC3E}">
        <p14:creationId xmlns:p14="http://schemas.microsoft.com/office/powerpoint/2010/main" val="234235151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28650" y="273844"/>
            <a:ext cx="7886700" cy="994172"/>
          </a:xfrm>
        </p:spPr>
        <p:txBody>
          <a:bodyPr/>
          <a:lstStyle/>
          <a:p>
            <a:r>
              <a:rPr lang="en-US" dirty="0"/>
              <a:t>Example of a Poorly Managed Corridor</a:t>
            </a:r>
          </a:p>
        </p:txBody>
      </p:sp>
      <p:sp>
        <p:nvSpPr>
          <p:cNvPr id="3" name="Slide Number Placeholder 2">
            <a:extLst>
              <a:ext uri="{FF2B5EF4-FFF2-40B4-BE49-F238E27FC236}">
                <a16:creationId xmlns:a16="http://schemas.microsoft.com/office/drawing/2014/main" id="{FDBB54AE-4BEF-AE95-20FB-F77B3EDB145F}"/>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36</a:t>
            </a:fld>
            <a:endParaRPr lang="en-US"/>
          </a:p>
        </p:txBody>
      </p:sp>
      <p:pic>
        <p:nvPicPr>
          <p:cNvPr id="44035" name="Picture 3" descr="So Dale Mabry"/>
          <p:cNvPicPr>
            <a:picLocks noChangeAspect="1" noChangeArrowheads="1"/>
          </p:cNvPicPr>
          <p:nvPr/>
        </p:nvPicPr>
        <p:blipFill rotWithShape="1">
          <a:blip r:embed="rId3">
            <a:extLst>
              <a:ext uri="{28A0092B-C50C-407E-A947-70E740481C1C}">
                <a14:useLocalDpi xmlns:a14="http://schemas.microsoft.com/office/drawing/2010/main" val="0"/>
              </a:ext>
            </a:extLst>
          </a:blip>
          <a:srcRect l="4613" b="7500"/>
          <a:stretch/>
        </p:blipFill>
        <p:spPr bwMode="auto">
          <a:xfrm>
            <a:off x="2426677" y="1268412"/>
            <a:ext cx="5423750"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127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28650" y="273844"/>
            <a:ext cx="7886700" cy="994172"/>
          </a:xfrm>
        </p:spPr>
        <p:txBody>
          <a:bodyPr/>
          <a:lstStyle/>
          <a:p>
            <a:r>
              <a:rPr lang="en-US" dirty="0"/>
              <a:t>Example of a Well Managed Corridor</a:t>
            </a:r>
          </a:p>
        </p:txBody>
      </p:sp>
      <p:sp>
        <p:nvSpPr>
          <p:cNvPr id="3" name="Slide Number Placeholder 2">
            <a:extLst>
              <a:ext uri="{FF2B5EF4-FFF2-40B4-BE49-F238E27FC236}">
                <a16:creationId xmlns:a16="http://schemas.microsoft.com/office/drawing/2014/main" id="{93D016EA-A02B-2C25-9B47-5FBDFF18085F}"/>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37</a:t>
            </a:fld>
            <a:endParaRPr lang="en-US"/>
          </a:p>
        </p:txBody>
      </p:sp>
      <p:pic>
        <p:nvPicPr>
          <p:cNvPr id="45059" name="Picture 3" descr="Intl Dr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160" y="1271016"/>
            <a:ext cx="5442299" cy="347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113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a:t>Without Access Management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241" y="968783"/>
            <a:ext cx="3442374" cy="2806943"/>
          </a:xfrm>
          <a:prstGeom prst="rect">
            <a:avLst/>
          </a:prstGeom>
        </p:spPr>
      </p:pic>
      <p:sp>
        <p:nvSpPr>
          <p:cNvPr id="2" name="Oval 1">
            <a:extLst>
              <a:ext uri="{FF2B5EF4-FFF2-40B4-BE49-F238E27FC236}">
                <a16:creationId xmlns:a16="http://schemas.microsoft.com/office/drawing/2014/main" id="{840DB8D7-F540-31E3-C632-77E8578466EC}"/>
              </a:ext>
            </a:extLst>
          </p:cNvPr>
          <p:cNvSpPr/>
          <p:nvPr/>
        </p:nvSpPr>
        <p:spPr>
          <a:xfrm>
            <a:off x="5460348" y="3024333"/>
            <a:ext cx="2094304" cy="1972958"/>
          </a:xfrm>
          <a:prstGeom prst="ellipse">
            <a:avLst/>
          </a:prstGeom>
          <a:solidFill>
            <a:schemeClr val="bg2">
              <a:lumMod val="9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3" name="TextBox 2">
            <a:extLst>
              <a:ext uri="{FF2B5EF4-FFF2-40B4-BE49-F238E27FC236}">
                <a16:creationId xmlns:a16="http://schemas.microsoft.com/office/drawing/2014/main" id="{4BBE07A8-B53C-544A-183A-6583CEE7AE9A}"/>
              </a:ext>
            </a:extLst>
          </p:cNvPr>
          <p:cNvSpPr txBox="1"/>
          <p:nvPr/>
        </p:nvSpPr>
        <p:spPr>
          <a:xfrm>
            <a:off x="5536247" y="3395778"/>
            <a:ext cx="19392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icrosoft New Tai Lue"/>
                <a:ea typeface="+mn-ea"/>
                <a:cs typeface="+mn-cs"/>
              </a:rPr>
              <a:t>This is NOT</a:t>
            </a:r>
          </a:p>
        </p:txBody>
      </p:sp>
      <p:sp>
        <p:nvSpPr>
          <p:cNvPr id="6" name="TextBox 5">
            <a:extLst>
              <a:ext uri="{FF2B5EF4-FFF2-40B4-BE49-F238E27FC236}">
                <a16:creationId xmlns:a16="http://schemas.microsoft.com/office/drawing/2014/main" id="{1C006EA1-4048-FA74-FBE3-7C1A73B964C8}"/>
              </a:ext>
            </a:extLst>
          </p:cNvPr>
          <p:cNvSpPr txBox="1"/>
          <p:nvPr/>
        </p:nvSpPr>
        <p:spPr>
          <a:xfrm>
            <a:off x="5679693" y="3685087"/>
            <a:ext cx="1652385" cy="4126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icrosoft New Tai Lue"/>
                <a:ea typeface="+mn-ea"/>
                <a:cs typeface="+mn-cs"/>
              </a:rPr>
              <a:t>Sustainable</a:t>
            </a:r>
          </a:p>
        </p:txBody>
      </p:sp>
      <p:sp>
        <p:nvSpPr>
          <p:cNvPr id="7" name="TextBox 6">
            <a:extLst>
              <a:ext uri="{FF2B5EF4-FFF2-40B4-BE49-F238E27FC236}">
                <a16:creationId xmlns:a16="http://schemas.microsoft.com/office/drawing/2014/main" id="{E4B8AAA8-4D57-04B5-F499-7922F76076E6}"/>
              </a:ext>
            </a:extLst>
          </p:cNvPr>
          <p:cNvSpPr txBox="1"/>
          <p:nvPr/>
        </p:nvSpPr>
        <p:spPr>
          <a:xfrm>
            <a:off x="5615377" y="4075000"/>
            <a:ext cx="1939275" cy="7694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icrosoft New Tai Lue"/>
                <a:ea typeface="+mn-ea"/>
                <a:cs typeface="+mn-cs"/>
              </a:rPr>
              <a:t>Capable of being continued with minimal long-term effect on the </a:t>
            </a:r>
            <a:br>
              <a:rPr kumimoji="0" lang="en-US" sz="1100" b="0" i="0" u="none" strike="noStrike" kern="1200" cap="none" spc="0" normalizeH="0" baseline="0" noProof="0" dirty="0">
                <a:ln>
                  <a:noFill/>
                </a:ln>
                <a:solidFill>
                  <a:srgbClr val="000000"/>
                </a:solidFill>
                <a:effectLst/>
                <a:uLnTx/>
                <a:uFillTx/>
                <a:latin typeface="Microsoft New Tai Lue"/>
                <a:ea typeface="+mn-ea"/>
                <a:cs typeface="+mn-cs"/>
              </a:rPr>
            </a:br>
            <a:r>
              <a:rPr kumimoji="0" lang="en-US" sz="1100" b="0" i="0" u="none" strike="noStrike" kern="1200" cap="none" spc="0" normalizeH="0" baseline="0" noProof="0" dirty="0">
                <a:ln>
                  <a:noFill/>
                </a:ln>
                <a:solidFill>
                  <a:srgbClr val="000000"/>
                </a:solidFill>
                <a:effectLst/>
                <a:uLnTx/>
                <a:uFillTx/>
                <a:latin typeface="Microsoft New Tai Lue"/>
                <a:ea typeface="+mn-ea"/>
                <a:cs typeface="+mn-cs"/>
              </a:rPr>
              <a:t>environment </a:t>
            </a:r>
          </a:p>
        </p:txBody>
      </p:sp>
      <p:sp>
        <p:nvSpPr>
          <p:cNvPr id="8" name="Content Placeholder 2">
            <a:extLst>
              <a:ext uri="{FF2B5EF4-FFF2-40B4-BE49-F238E27FC236}">
                <a16:creationId xmlns:a16="http://schemas.microsoft.com/office/drawing/2014/main" id="{39F76CC5-7349-4873-848F-355F000388DD}"/>
              </a:ext>
            </a:extLst>
          </p:cNvPr>
          <p:cNvSpPr txBox="1">
            <a:spLocks/>
          </p:cNvSpPr>
          <p:nvPr/>
        </p:nvSpPr>
        <p:spPr>
          <a:xfrm>
            <a:off x="27000" y="1067378"/>
            <a:ext cx="4792507" cy="550525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466069"/>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466069"/>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466069"/>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466069"/>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46606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0" lvl="2" indent="0">
              <a:buNone/>
            </a:pPr>
            <a:r>
              <a:rPr lang="en-US" sz="1600" dirty="0"/>
              <a:t>Costs of failure to manage access include, but are not limited to:</a:t>
            </a:r>
          </a:p>
          <a:p>
            <a:pPr marL="854075" lvl="2" indent="-168275"/>
            <a:r>
              <a:rPr lang="en-US" sz="1550" dirty="0"/>
              <a:t>Increase in vehicular crashes and collisions involving pedestrians and cyclists</a:t>
            </a:r>
          </a:p>
          <a:p>
            <a:pPr marL="854075" lvl="2" indent="-168275"/>
            <a:r>
              <a:rPr lang="en-US" sz="1550" dirty="0"/>
              <a:t>Accelerated reduction in roadway efficiency</a:t>
            </a:r>
          </a:p>
          <a:p>
            <a:pPr marL="854075" lvl="2" indent="-168275"/>
            <a:r>
              <a:rPr lang="en-US" sz="1550" dirty="0"/>
              <a:t>Need for continuous road widening or bypasses</a:t>
            </a:r>
          </a:p>
          <a:p>
            <a:pPr marL="854075" lvl="2" indent="-168275"/>
            <a:r>
              <a:rPr lang="en-US" sz="1550" dirty="0"/>
              <a:t>Longer commute times</a:t>
            </a:r>
          </a:p>
          <a:p>
            <a:pPr marL="854075" lvl="2" indent="-168275"/>
            <a:r>
              <a:rPr lang="en-US" sz="1550" dirty="0"/>
              <a:t>Smaller market area for businesses and economic development</a:t>
            </a:r>
          </a:p>
          <a:p>
            <a:pPr marL="854075" lvl="2" indent="-168275"/>
            <a:r>
              <a:rPr lang="en-US" sz="1550" dirty="0"/>
              <a:t>Declining property values</a:t>
            </a:r>
          </a:p>
          <a:p>
            <a:pPr marL="854075" lvl="2" indent="-168275"/>
            <a:r>
              <a:rPr lang="en-US" sz="1550" dirty="0"/>
              <a:t>Increased fuel consumption and emissions</a:t>
            </a:r>
          </a:p>
          <a:p>
            <a:endParaRPr lang="en-US" dirty="0"/>
          </a:p>
          <a:p>
            <a:endParaRPr lang="en-US" dirty="0"/>
          </a:p>
        </p:txBody>
      </p:sp>
      <p:sp>
        <p:nvSpPr>
          <p:cNvPr id="4" name="Slide Number Placeholder 3">
            <a:extLst>
              <a:ext uri="{FF2B5EF4-FFF2-40B4-BE49-F238E27FC236}">
                <a16:creationId xmlns:a16="http://schemas.microsoft.com/office/drawing/2014/main" id="{2F82E391-12E8-5EB9-01AD-51F6303321E7}"/>
              </a:ext>
            </a:extLst>
          </p:cNvPr>
          <p:cNvSpPr>
            <a:spLocks noGrp="1"/>
          </p:cNvSpPr>
          <p:nvPr>
            <p:ph type="sldNum" sz="quarter" idx="12"/>
          </p:nvPr>
        </p:nvSpPr>
        <p:spPr/>
        <p:txBody>
          <a:bodyPr/>
          <a:lstStyle/>
          <a:p>
            <a:fld id="{0F5EC011-0DA0-DB45-996E-85C7F379AB45}" type="slidenum">
              <a:rPr lang="en-US" smtClean="0"/>
              <a:t>38</a:t>
            </a:fld>
            <a:endParaRPr lang="en-US"/>
          </a:p>
        </p:txBody>
      </p:sp>
    </p:spTree>
    <p:extLst>
      <p:ext uri="{BB962C8B-B14F-4D97-AF65-F5344CB8AC3E}">
        <p14:creationId xmlns:p14="http://schemas.microsoft.com/office/powerpoint/2010/main" val="2076277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56B1-9623-2B5C-672B-A8BD37BE709C}"/>
              </a:ext>
            </a:extLst>
          </p:cNvPr>
          <p:cNvSpPr>
            <a:spLocks noGrp="1"/>
          </p:cNvSpPr>
          <p:nvPr>
            <p:ph type="title"/>
          </p:nvPr>
        </p:nvSpPr>
        <p:spPr/>
        <p:txBody>
          <a:bodyPr/>
          <a:lstStyle/>
          <a:p>
            <a:r>
              <a:rPr lang="en-US" dirty="0"/>
              <a:t>Tools and Exercises</a:t>
            </a:r>
          </a:p>
        </p:txBody>
      </p:sp>
    </p:spTree>
    <p:extLst>
      <p:ext uri="{BB962C8B-B14F-4D97-AF65-F5344CB8AC3E}">
        <p14:creationId xmlns:p14="http://schemas.microsoft.com/office/powerpoint/2010/main" val="390839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CA673B94-60A1-502E-E82C-18CCAA07C992}"/>
              </a:ext>
            </a:extLst>
          </p:cNvPr>
          <p:cNvSpPr>
            <a:spLocks noGrp="1" noChangeArrowheads="1"/>
          </p:cNvSpPr>
          <p:nvPr>
            <p:ph type="title"/>
          </p:nvPr>
        </p:nvSpPr>
        <p:spPr/>
        <p:txBody>
          <a:bodyPr/>
          <a:lstStyle/>
          <a:p>
            <a:pPr eaLnBrk="1" hangingPunct="1"/>
            <a:r>
              <a:rPr lang="en-US" altLang="en-US"/>
              <a:t>Results of Poor Access Management</a:t>
            </a:r>
          </a:p>
        </p:txBody>
      </p:sp>
      <p:pic>
        <p:nvPicPr>
          <p:cNvPr id="9219" name="Picture 5">
            <a:extLst>
              <a:ext uri="{FF2B5EF4-FFF2-40B4-BE49-F238E27FC236}">
                <a16:creationId xmlns:a16="http://schemas.microsoft.com/office/drawing/2014/main" id="{D36F7A31-1F5A-7E70-A6BF-AE28F2D76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742"/>
          <a:stretch>
            <a:fillRect/>
          </a:stretch>
        </p:blipFill>
        <p:spPr bwMode="auto">
          <a:xfrm>
            <a:off x="628650" y="1268016"/>
            <a:ext cx="7494047" cy="312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a:extLst>
              <a:ext uri="{FF2B5EF4-FFF2-40B4-BE49-F238E27FC236}">
                <a16:creationId xmlns:a16="http://schemas.microsoft.com/office/drawing/2014/main" id="{9EBBB061-1FAB-D92C-B9C9-2E6B8B7AC5BA}"/>
              </a:ext>
            </a:extLst>
          </p:cNvPr>
          <p:cNvSpPr txBox="1">
            <a:spLocks noChangeArrowheads="1"/>
          </p:cNvSpPr>
          <p:nvPr/>
        </p:nvSpPr>
        <p:spPr bwMode="auto">
          <a:xfrm>
            <a:off x="2849407" y="4549217"/>
            <a:ext cx="21066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a:defRPr sz="3600">
                <a:solidFill>
                  <a:schemeClr val="tx1"/>
                </a:solidFill>
                <a:latin typeface="Arial" panose="020B0604020202020204" pitchFamily="34" charset="0"/>
              </a:defRPr>
            </a:lvl1pPr>
            <a:lvl2pPr marL="742950" indent="-285750" algn="r">
              <a:defRPr sz="3600">
                <a:solidFill>
                  <a:schemeClr val="tx1"/>
                </a:solidFill>
                <a:latin typeface="Arial" panose="020B0604020202020204" pitchFamily="34" charset="0"/>
              </a:defRPr>
            </a:lvl2pPr>
            <a:lvl3pPr marL="1143000" indent="-228600" algn="r">
              <a:defRPr sz="3600">
                <a:solidFill>
                  <a:schemeClr val="tx1"/>
                </a:solidFill>
                <a:latin typeface="Arial" panose="020B0604020202020204" pitchFamily="34" charset="0"/>
              </a:defRPr>
            </a:lvl3pPr>
            <a:lvl4pPr marL="1600200" indent="-228600" algn="r">
              <a:defRPr sz="3600">
                <a:solidFill>
                  <a:schemeClr val="tx1"/>
                </a:solidFill>
                <a:latin typeface="Arial" panose="020B0604020202020204" pitchFamily="34" charset="0"/>
              </a:defRPr>
            </a:lvl4pPr>
            <a:lvl5pPr marL="2057400" indent="-228600" algn="r">
              <a:defRPr sz="3600">
                <a:solidFill>
                  <a:schemeClr val="tx1"/>
                </a:solidFill>
                <a:latin typeface="Arial" panose="020B0604020202020204" pitchFamily="34" charset="0"/>
              </a:defRPr>
            </a:lvl5pPr>
            <a:lvl6pPr marL="2514600" indent="-228600" algn="r" eaLnBrk="0" fontAlgn="base" hangingPunct="0">
              <a:spcBef>
                <a:spcPct val="0"/>
              </a:spcBef>
              <a:spcAft>
                <a:spcPct val="0"/>
              </a:spcAft>
              <a:defRPr sz="3600">
                <a:solidFill>
                  <a:schemeClr val="tx1"/>
                </a:solidFill>
                <a:latin typeface="Arial" panose="020B0604020202020204" pitchFamily="34" charset="0"/>
              </a:defRPr>
            </a:lvl6pPr>
            <a:lvl7pPr marL="2971800" indent="-228600" algn="r" eaLnBrk="0" fontAlgn="base" hangingPunct="0">
              <a:spcBef>
                <a:spcPct val="0"/>
              </a:spcBef>
              <a:spcAft>
                <a:spcPct val="0"/>
              </a:spcAft>
              <a:defRPr sz="3600">
                <a:solidFill>
                  <a:schemeClr val="tx1"/>
                </a:solidFill>
                <a:latin typeface="Arial" panose="020B0604020202020204" pitchFamily="34" charset="0"/>
              </a:defRPr>
            </a:lvl7pPr>
            <a:lvl8pPr marL="3429000" indent="-228600" algn="r" eaLnBrk="0" fontAlgn="base" hangingPunct="0">
              <a:spcBef>
                <a:spcPct val="0"/>
              </a:spcBef>
              <a:spcAft>
                <a:spcPct val="0"/>
              </a:spcAft>
              <a:defRPr sz="3600">
                <a:solidFill>
                  <a:schemeClr val="tx1"/>
                </a:solidFill>
                <a:latin typeface="Arial" panose="020B0604020202020204" pitchFamily="34" charset="0"/>
              </a:defRPr>
            </a:lvl8pPr>
            <a:lvl9pPr marL="3886200" indent="-228600" algn="r"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1000" dirty="0"/>
              <a:t>Source: </a:t>
            </a:r>
            <a:r>
              <a:rPr lang="en-US" altLang="en-US" sz="1000" dirty="0" err="1"/>
              <a:t>Urbitrans</a:t>
            </a:r>
            <a:r>
              <a:rPr lang="en-US" altLang="en-US" sz="1000" dirty="0"/>
              <a:t> Associates, Inc.</a:t>
            </a:r>
          </a:p>
        </p:txBody>
      </p:sp>
      <p:sp>
        <p:nvSpPr>
          <p:cNvPr id="2" name="Slide Number Placeholder 1">
            <a:extLst>
              <a:ext uri="{FF2B5EF4-FFF2-40B4-BE49-F238E27FC236}">
                <a16:creationId xmlns:a16="http://schemas.microsoft.com/office/drawing/2014/main" id="{A5453385-18A8-C0C3-F26C-FD7B90F7C0E4}"/>
              </a:ext>
            </a:extLst>
          </p:cNvPr>
          <p:cNvSpPr>
            <a:spLocks noGrp="1"/>
          </p:cNvSpPr>
          <p:nvPr>
            <p:ph type="sldNum" sz="quarter" idx="12"/>
          </p:nvPr>
        </p:nvSpPr>
        <p:spPr/>
        <p:txBody>
          <a:bodyPr/>
          <a:lstStyle/>
          <a:p>
            <a:fld id="{0F5EC011-0DA0-DB45-996E-85C7F379AB45}" type="slidenum">
              <a:rPr lang="en-US" smtClean="0"/>
              <a:t>4</a:t>
            </a:fld>
            <a:endParaRPr lang="en-US"/>
          </a:p>
        </p:txBody>
      </p:sp>
    </p:spTree>
    <p:extLst>
      <p:ext uri="{BB962C8B-B14F-4D97-AF65-F5344CB8AC3E}">
        <p14:creationId xmlns:p14="http://schemas.microsoft.com/office/powerpoint/2010/main" val="1755971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550E-7188-01DB-1565-73164958C21C}"/>
              </a:ext>
            </a:extLst>
          </p:cNvPr>
          <p:cNvSpPr>
            <a:spLocks noGrp="1"/>
          </p:cNvSpPr>
          <p:nvPr>
            <p:ph type="title"/>
          </p:nvPr>
        </p:nvSpPr>
        <p:spPr>
          <a:xfrm>
            <a:off x="628650" y="273844"/>
            <a:ext cx="7886700" cy="994172"/>
          </a:xfrm>
        </p:spPr>
        <p:txBody>
          <a:bodyPr>
            <a:normAutofit/>
          </a:bodyPr>
          <a:lstStyle/>
          <a:p>
            <a:r>
              <a:rPr lang="en-US" dirty="0"/>
              <a:t>NCHRP Report 420: Impacts of Access Management Techniques</a:t>
            </a:r>
          </a:p>
        </p:txBody>
      </p:sp>
      <p:sp>
        <p:nvSpPr>
          <p:cNvPr id="7" name="Content Placeholder 6">
            <a:extLst>
              <a:ext uri="{FF2B5EF4-FFF2-40B4-BE49-F238E27FC236}">
                <a16:creationId xmlns:a16="http://schemas.microsoft.com/office/drawing/2014/main" id="{BC5402C1-63FA-8D7B-7B8D-55C715FD51AE}"/>
              </a:ext>
            </a:extLst>
          </p:cNvPr>
          <p:cNvSpPr>
            <a:spLocks noGrp="1"/>
          </p:cNvSpPr>
          <p:nvPr>
            <p:ph idx="1"/>
          </p:nvPr>
        </p:nvSpPr>
        <p:spPr>
          <a:xfrm>
            <a:off x="628650" y="1369219"/>
            <a:ext cx="1964238" cy="3263504"/>
          </a:xfrm>
        </p:spPr>
        <p:txBody>
          <a:bodyPr>
            <a:normAutofit/>
          </a:bodyPr>
          <a:lstStyle/>
          <a:p>
            <a:pPr marL="0" indent="0">
              <a:buNone/>
            </a:pPr>
            <a:r>
              <a:rPr lang="en-US" sz="2400" dirty="0"/>
              <a:t>Effect of signals and access density on average crash rates</a:t>
            </a:r>
          </a:p>
        </p:txBody>
      </p:sp>
      <p:sp>
        <p:nvSpPr>
          <p:cNvPr id="3" name="Slide Number Placeholder 2">
            <a:extLst>
              <a:ext uri="{FF2B5EF4-FFF2-40B4-BE49-F238E27FC236}">
                <a16:creationId xmlns:a16="http://schemas.microsoft.com/office/drawing/2014/main" id="{7A6D060A-E760-1B6B-EEBB-C33E1711DDB4}"/>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40</a:t>
            </a:fld>
            <a:endParaRPr lang="en-US"/>
          </a:p>
        </p:txBody>
      </p:sp>
      <p:pic>
        <p:nvPicPr>
          <p:cNvPr id="6" name="Picture 5">
            <a:extLst>
              <a:ext uri="{FF2B5EF4-FFF2-40B4-BE49-F238E27FC236}">
                <a16:creationId xmlns:a16="http://schemas.microsoft.com/office/drawing/2014/main" id="{70147E85-A231-11D5-64FA-40BBF2EC5A93}"/>
              </a:ext>
            </a:extLst>
          </p:cNvPr>
          <p:cNvPicPr>
            <a:picLocks noChangeAspect="1"/>
          </p:cNvPicPr>
          <p:nvPr/>
        </p:nvPicPr>
        <p:blipFill>
          <a:blip r:embed="rId3"/>
          <a:stretch>
            <a:fillRect/>
          </a:stretch>
        </p:blipFill>
        <p:spPr>
          <a:xfrm>
            <a:off x="2805626" y="1309781"/>
            <a:ext cx="5845126" cy="3310690"/>
          </a:xfrm>
          <a:prstGeom prst="rect">
            <a:avLst/>
          </a:prstGeom>
        </p:spPr>
      </p:pic>
      <p:sp>
        <p:nvSpPr>
          <p:cNvPr id="10" name="TextBox 9">
            <a:extLst>
              <a:ext uri="{FF2B5EF4-FFF2-40B4-BE49-F238E27FC236}">
                <a16:creationId xmlns:a16="http://schemas.microsoft.com/office/drawing/2014/main" id="{5771120D-9DAC-B03F-EF13-F4D719EF46E7}"/>
              </a:ext>
            </a:extLst>
          </p:cNvPr>
          <p:cNvSpPr txBox="1"/>
          <p:nvPr/>
        </p:nvSpPr>
        <p:spPr>
          <a:xfrm>
            <a:off x="4002338" y="4634848"/>
            <a:ext cx="3451702" cy="400110"/>
          </a:xfrm>
          <a:prstGeom prst="rect">
            <a:avLst/>
          </a:prstGeom>
          <a:noFill/>
        </p:spPr>
        <p:txBody>
          <a:bodyPr wrap="square">
            <a:spAutoFit/>
          </a:bodyPr>
          <a:lstStyle/>
          <a:p>
            <a:pPr algn="ctr" defTabSz="342900" eaLnBrk="1" fontAlgn="base" hangingPunct="1">
              <a:spcBef>
                <a:spcPct val="0"/>
              </a:spcBef>
              <a:spcAft>
                <a:spcPct val="0"/>
              </a:spcAft>
            </a:pPr>
            <a:r>
              <a:rPr lang="en-US" sz="1000" dirty="0">
                <a:solidFill>
                  <a:prstClr val="black"/>
                </a:solidFill>
                <a:latin typeface="+mn-lt"/>
              </a:rPr>
              <a:t>Source: NCHRP Report 420: Impacts of Access Management Techniques ,1999</a:t>
            </a:r>
          </a:p>
        </p:txBody>
      </p:sp>
    </p:spTree>
    <p:extLst>
      <p:ext uri="{BB962C8B-B14F-4D97-AF65-F5344CB8AC3E}">
        <p14:creationId xmlns:p14="http://schemas.microsoft.com/office/powerpoint/2010/main" val="1403256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550E-7188-01DB-1565-73164958C21C}"/>
              </a:ext>
            </a:extLst>
          </p:cNvPr>
          <p:cNvSpPr>
            <a:spLocks noGrp="1"/>
          </p:cNvSpPr>
          <p:nvPr>
            <p:ph type="title"/>
          </p:nvPr>
        </p:nvSpPr>
        <p:spPr>
          <a:xfrm>
            <a:off x="628650" y="273844"/>
            <a:ext cx="7886700" cy="994172"/>
          </a:xfrm>
        </p:spPr>
        <p:txBody>
          <a:bodyPr>
            <a:normAutofit/>
          </a:bodyPr>
          <a:lstStyle/>
          <a:p>
            <a:r>
              <a:rPr lang="en-US" dirty="0"/>
              <a:t>NCHRP Report 420: Impacts of Access Management Techniques</a:t>
            </a:r>
          </a:p>
        </p:txBody>
      </p:sp>
      <p:sp>
        <p:nvSpPr>
          <p:cNvPr id="7" name="Content Placeholder 6">
            <a:extLst>
              <a:ext uri="{FF2B5EF4-FFF2-40B4-BE49-F238E27FC236}">
                <a16:creationId xmlns:a16="http://schemas.microsoft.com/office/drawing/2014/main" id="{BC5402C1-63FA-8D7B-7B8D-55C715FD51AE}"/>
              </a:ext>
            </a:extLst>
          </p:cNvPr>
          <p:cNvSpPr>
            <a:spLocks noGrp="1"/>
          </p:cNvSpPr>
          <p:nvPr>
            <p:ph idx="1"/>
          </p:nvPr>
        </p:nvSpPr>
        <p:spPr>
          <a:xfrm>
            <a:off x="628650" y="1369219"/>
            <a:ext cx="2099164" cy="3263504"/>
          </a:xfrm>
        </p:spPr>
        <p:txBody>
          <a:bodyPr>
            <a:normAutofit lnSpcReduction="10000"/>
          </a:bodyPr>
          <a:lstStyle/>
          <a:p>
            <a:pPr marL="0" indent="0">
              <a:spcAft>
                <a:spcPct val="0"/>
              </a:spcAft>
              <a:buClrTx/>
              <a:buFontTx/>
              <a:buNone/>
            </a:pPr>
            <a:r>
              <a:rPr lang="en-US" altLang="en-US" sz="2400" dirty="0">
                <a:solidFill>
                  <a:schemeClr val="tx2"/>
                </a:solidFill>
                <a:latin typeface="Tahoma" panose="020B0604030504040204" pitchFamily="34" charset="0"/>
                <a:cs typeface="Times New Roman" panose="02020603050405020304" pitchFamily="18" charset="0"/>
              </a:rPr>
              <a:t>Effect of signal density and unsignalized access density on average crash rates in urban and suburban areas</a:t>
            </a:r>
            <a:r>
              <a:rPr lang="en-US" altLang="en-US" sz="2400" dirty="0">
                <a:solidFill>
                  <a:schemeClr val="tx2"/>
                </a:solidFill>
                <a:latin typeface="Tahoma" panose="020B0604030504040204" pitchFamily="34" charset="0"/>
              </a:rPr>
              <a:t> </a:t>
            </a:r>
          </a:p>
        </p:txBody>
      </p:sp>
      <p:sp>
        <p:nvSpPr>
          <p:cNvPr id="3" name="Slide Number Placeholder 2">
            <a:extLst>
              <a:ext uri="{FF2B5EF4-FFF2-40B4-BE49-F238E27FC236}">
                <a16:creationId xmlns:a16="http://schemas.microsoft.com/office/drawing/2014/main" id="{7A6D060A-E760-1B6B-EEBB-C33E1711DDB4}"/>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41</a:t>
            </a:fld>
            <a:endParaRPr lang="en-US"/>
          </a:p>
        </p:txBody>
      </p:sp>
      <p:sp>
        <p:nvSpPr>
          <p:cNvPr id="10" name="TextBox 9">
            <a:extLst>
              <a:ext uri="{FF2B5EF4-FFF2-40B4-BE49-F238E27FC236}">
                <a16:creationId xmlns:a16="http://schemas.microsoft.com/office/drawing/2014/main" id="{5771120D-9DAC-B03F-EF13-F4D719EF46E7}"/>
              </a:ext>
            </a:extLst>
          </p:cNvPr>
          <p:cNvSpPr txBox="1"/>
          <p:nvPr/>
        </p:nvSpPr>
        <p:spPr>
          <a:xfrm>
            <a:off x="4002338" y="4634848"/>
            <a:ext cx="3451702" cy="400110"/>
          </a:xfrm>
          <a:prstGeom prst="rect">
            <a:avLst/>
          </a:prstGeom>
          <a:noFill/>
        </p:spPr>
        <p:txBody>
          <a:bodyPr wrap="square">
            <a:spAutoFit/>
          </a:bodyPr>
          <a:lstStyle/>
          <a:p>
            <a:pPr algn="ctr" defTabSz="342900" eaLnBrk="1" fontAlgn="base" hangingPunct="1">
              <a:spcBef>
                <a:spcPct val="0"/>
              </a:spcBef>
              <a:spcAft>
                <a:spcPct val="0"/>
              </a:spcAft>
            </a:pPr>
            <a:r>
              <a:rPr lang="en-US" sz="1000" dirty="0">
                <a:solidFill>
                  <a:prstClr val="black"/>
                </a:solidFill>
                <a:latin typeface="+mn-lt"/>
              </a:rPr>
              <a:t>Source: NCHRP Report 420: Impacts of Access Management Techniques ,1999</a:t>
            </a:r>
          </a:p>
        </p:txBody>
      </p:sp>
      <p:pic>
        <p:nvPicPr>
          <p:cNvPr id="644100" name="Picture 4">
            <a:extLst>
              <a:ext uri="{FF2B5EF4-FFF2-40B4-BE49-F238E27FC236}">
                <a16:creationId xmlns:a16="http://schemas.microsoft.com/office/drawing/2014/main" id="{7628AF2B-2ACD-B23D-0D01-C288495B4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814" y="1207038"/>
            <a:ext cx="6000750" cy="33563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961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804" name="Rectangle 28">
            <a:extLst>
              <a:ext uri="{FF2B5EF4-FFF2-40B4-BE49-F238E27FC236}">
                <a16:creationId xmlns:a16="http://schemas.microsoft.com/office/drawing/2014/main" id="{7DD54255-5E68-EDAC-A864-0670FD86D313}"/>
              </a:ext>
            </a:extLst>
          </p:cNvPr>
          <p:cNvSpPr>
            <a:spLocks noGrp="1" noChangeArrowheads="1"/>
          </p:cNvSpPr>
          <p:nvPr>
            <p:ph type="title"/>
          </p:nvPr>
        </p:nvSpPr>
        <p:spPr/>
        <p:txBody>
          <a:bodyPr>
            <a:normAutofit/>
          </a:bodyPr>
          <a:lstStyle/>
          <a:p>
            <a:r>
              <a:rPr lang="en-US" altLang="en-US" dirty="0"/>
              <a:t>Effect of Access Density on Crash Rates</a:t>
            </a:r>
          </a:p>
        </p:txBody>
      </p:sp>
      <p:graphicFrame>
        <p:nvGraphicFramePr>
          <p:cNvPr id="1355985" name="Group 209">
            <a:extLst>
              <a:ext uri="{FF2B5EF4-FFF2-40B4-BE49-F238E27FC236}">
                <a16:creationId xmlns:a16="http://schemas.microsoft.com/office/drawing/2014/main" id="{2F1863D4-2D9B-5522-0546-BA4923B56888}"/>
              </a:ext>
            </a:extLst>
          </p:cNvPr>
          <p:cNvGraphicFramePr>
            <a:graphicFrameLocks noGrp="1"/>
          </p:cNvGraphicFramePr>
          <p:nvPr>
            <p:ph idx="1"/>
          </p:nvPr>
        </p:nvGraphicFramePr>
        <p:xfrm>
          <a:off x="628650" y="1046634"/>
          <a:ext cx="7886698" cy="1325880"/>
        </p:xfrm>
        <a:graphic>
          <a:graphicData uri="http://schemas.openxmlformats.org/drawingml/2006/table">
            <a:tbl>
              <a:tblPr/>
              <a:tblGrid>
                <a:gridCol w="5099159">
                  <a:extLst>
                    <a:ext uri="{9D8B030D-6E8A-4147-A177-3AD203B41FA5}">
                      <a16:colId xmlns:a16="http://schemas.microsoft.com/office/drawing/2014/main" val="740920347"/>
                    </a:ext>
                  </a:extLst>
                </a:gridCol>
                <a:gridCol w="1359775">
                  <a:extLst>
                    <a:ext uri="{9D8B030D-6E8A-4147-A177-3AD203B41FA5}">
                      <a16:colId xmlns:a16="http://schemas.microsoft.com/office/drawing/2014/main" val="765865595"/>
                    </a:ext>
                  </a:extLst>
                </a:gridCol>
                <a:gridCol w="1427764">
                  <a:extLst>
                    <a:ext uri="{9D8B030D-6E8A-4147-A177-3AD203B41FA5}">
                      <a16:colId xmlns:a16="http://schemas.microsoft.com/office/drawing/2014/main" val="2914039292"/>
                    </a:ext>
                  </a:extLst>
                </a:gridCol>
              </a:tblGrid>
              <a:tr h="342900">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(1.5 mile segment)</a:t>
                      </a:r>
                    </a:p>
                  </a:txBody>
                  <a:tcPr marL="68580" marR="68580" marT="34290" marB="34290"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Existing</a:t>
                      </a:r>
                    </a:p>
                  </a:txBody>
                  <a:tcPr marL="68580" marR="68580" marT="34290" marB="34290"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Proposed</a:t>
                      </a:r>
                    </a:p>
                  </a:txBody>
                  <a:tcPr marL="68580" marR="68580" marT="34290" marB="34290"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61689191"/>
                  </a:ext>
                </a:extLst>
              </a:tr>
              <a:tr h="321469">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Number of signals</a:t>
                      </a:r>
                    </a:p>
                  </a:txBody>
                  <a:tcPr marL="68580" marR="68580" marT="34290" marB="34290"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3</a:t>
                      </a: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6</a:t>
                      </a:r>
                    </a:p>
                  </a:txBody>
                  <a:tcPr marL="68580" marR="68580" marT="34290" marB="34290"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702354949"/>
                  </a:ext>
                </a:extLst>
              </a:tr>
              <a:tr h="320040">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Number of unsignalized access connections</a:t>
                      </a:r>
                    </a:p>
                  </a:txBody>
                  <a:tcPr marL="68580" marR="68580" marT="34290" marB="34290"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21</a:t>
                      </a: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dirty="0">
                          <a:ln>
                            <a:noFill/>
                          </a:ln>
                          <a:solidFill>
                            <a:schemeClr val="tx1"/>
                          </a:solidFill>
                          <a:effectLst/>
                          <a:latin typeface="Arial" panose="020B0604020202020204" pitchFamily="34" charset="0"/>
                        </a:rPr>
                        <a:t>66</a:t>
                      </a:r>
                    </a:p>
                  </a:txBody>
                  <a:tcPr marL="68580" marR="68580" marT="34290" marB="34290"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527744447"/>
                  </a:ext>
                </a:extLst>
              </a:tr>
              <a:tr h="320040">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dirty="0">
                          <a:ln>
                            <a:noFill/>
                          </a:ln>
                          <a:solidFill>
                            <a:schemeClr val="tx1"/>
                          </a:solidFill>
                          <a:effectLst/>
                          <a:latin typeface="Arial" panose="020B0604020202020204" pitchFamily="34" charset="0"/>
                        </a:rPr>
                        <a:t>Crash rate, per million vehicle miles</a:t>
                      </a:r>
                    </a:p>
                  </a:txBody>
                  <a:tcPr marL="68580" marR="68580" marT="34290" marB="34290"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endParaRPr kumimoji="0" lang="en-US" altLang="en-US" sz="17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endParaRPr kumimoji="0" lang="en-US" altLang="en-US" sz="17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2244660789"/>
                  </a:ext>
                </a:extLst>
              </a:tr>
            </a:tbl>
          </a:graphicData>
        </a:graphic>
      </p:graphicFrame>
      <p:sp>
        <p:nvSpPr>
          <p:cNvPr id="1355780" name="Text Box 4">
            <a:extLst>
              <a:ext uri="{FF2B5EF4-FFF2-40B4-BE49-F238E27FC236}">
                <a16:creationId xmlns:a16="http://schemas.microsoft.com/office/drawing/2014/main" id="{DE5542AE-2B65-D4C8-0F85-37678BD8DA68}"/>
              </a:ext>
            </a:extLst>
          </p:cNvPr>
          <p:cNvSpPr txBox="1">
            <a:spLocks noChangeArrowheads="1"/>
          </p:cNvSpPr>
          <p:nvPr/>
        </p:nvSpPr>
        <p:spPr bwMode="auto">
          <a:xfrm>
            <a:off x="2057401" y="1371600"/>
            <a:ext cx="184731" cy="24820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013"/>
          </a:p>
        </p:txBody>
      </p:sp>
      <p:sp>
        <p:nvSpPr>
          <p:cNvPr id="1355822" name="Text Box 46">
            <a:extLst>
              <a:ext uri="{FF2B5EF4-FFF2-40B4-BE49-F238E27FC236}">
                <a16:creationId xmlns:a16="http://schemas.microsoft.com/office/drawing/2014/main" id="{0D328932-4BDF-8BA8-26C6-579FE87B6D3F}"/>
              </a:ext>
            </a:extLst>
          </p:cNvPr>
          <p:cNvSpPr txBox="1">
            <a:spLocks noChangeArrowheads="1"/>
          </p:cNvSpPr>
          <p:nvPr/>
        </p:nvSpPr>
        <p:spPr bwMode="auto">
          <a:xfrm>
            <a:off x="7656556" y="1959710"/>
            <a:ext cx="354806" cy="41549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100" b="1" dirty="0"/>
              <a:t>?</a:t>
            </a:r>
          </a:p>
        </p:txBody>
      </p:sp>
      <p:graphicFrame>
        <p:nvGraphicFramePr>
          <p:cNvPr id="1356019" name="Group 243">
            <a:extLst>
              <a:ext uri="{FF2B5EF4-FFF2-40B4-BE49-F238E27FC236}">
                <a16:creationId xmlns:a16="http://schemas.microsoft.com/office/drawing/2014/main" id="{74F16AF1-30CC-D326-4E5D-667852678C52}"/>
              </a:ext>
            </a:extLst>
          </p:cNvPr>
          <p:cNvGraphicFramePr>
            <a:graphicFrameLocks noGrp="1"/>
          </p:cNvGraphicFramePr>
          <p:nvPr/>
        </p:nvGraphicFramePr>
        <p:xfrm>
          <a:off x="628650" y="2352906"/>
          <a:ext cx="7886700" cy="1328739"/>
        </p:xfrm>
        <a:graphic>
          <a:graphicData uri="http://schemas.openxmlformats.org/drawingml/2006/table">
            <a:tbl>
              <a:tblPr/>
              <a:tblGrid>
                <a:gridCol w="4283294">
                  <a:extLst>
                    <a:ext uri="{9D8B030D-6E8A-4147-A177-3AD203B41FA5}">
                      <a16:colId xmlns:a16="http://schemas.microsoft.com/office/drawing/2014/main" val="961983767"/>
                    </a:ext>
                  </a:extLst>
                </a:gridCol>
                <a:gridCol w="1767708">
                  <a:extLst>
                    <a:ext uri="{9D8B030D-6E8A-4147-A177-3AD203B41FA5}">
                      <a16:colId xmlns:a16="http://schemas.microsoft.com/office/drawing/2014/main" val="4244187982"/>
                    </a:ext>
                  </a:extLst>
                </a:gridCol>
                <a:gridCol w="1835698">
                  <a:extLst>
                    <a:ext uri="{9D8B030D-6E8A-4147-A177-3AD203B41FA5}">
                      <a16:colId xmlns:a16="http://schemas.microsoft.com/office/drawing/2014/main" val="3155188765"/>
                    </a:ext>
                  </a:extLst>
                </a:gridCol>
              </a:tblGrid>
              <a:tr h="342900">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(1 mile segment)</a:t>
                      </a:r>
                    </a:p>
                  </a:txBody>
                  <a:tcPr marL="68580" marR="68580" marT="34290" marB="34290"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Existing</a:t>
                      </a:r>
                    </a:p>
                  </a:txBody>
                  <a:tcPr marL="68580" marR="68580" marT="34290" marB="34290"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Arial" panose="020B0604020202020204" pitchFamily="34" charset="0"/>
                        </a:rPr>
                        <a:t>Proposed</a:t>
                      </a:r>
                    </a:p>
                  </a:txBody>
                  <a:tcPr marL="68580" marR="68580" marT="34290" marB="34290"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2660996505"/>
                  </a:ext>
                </a:extLst>
              </a:tr>
              <a:tr h="328613">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Signalized, per mile</a:t>
                      </a:r>
                    </a:p>
                  </a:txBody>
                  <a:tcPr marL="68580" marR="68580" marT="34290" marB="34290"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3/1.5=2</a:t>
                      </a: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6/1.5=4</a:t>
                      </a:r>
                    </a:p>
                  </a:txBody>
                  <a:tcPr marL="68580" marR="68580" marT="34290" marB="34290"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2346512568"/>
                  </a:ext>
                </a:extLst>
              </a:tr>
              <a:tr h="328613">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Unsignalized, per mile</a:t>
                      </a:r>
                    </a:p>
                  </a:txBody>
                  <a:tcPr marL="68580" marR="68580" marT="34290" marB="34290"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21/1.5=14</a:t>
                      </a: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66/1.5=44</a:t>
                      </a:r>
                    </a:p>
                  </a:txBody>
                  <a:tcPr marL="68580" marR="68580" marT="34290" marB="34290"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2072076197"/>
                  </a:ext>
                </a:extLst>
              </a:tr>
              <a:tr h="328613">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Arial" panose="020B0604020202020204" pitchFamily="34" charset="0"/>
                        </a:rPr>
                        <a:t>Crash rate, ‘per mile’</a:t>
                      </a:r>
                    </a:p>
                  </a:txBody>
                  <a:tcPr marL="68580" marR="68580" marT="34290" marB="34290"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endParaRPr kumimoji="0" lang="en-US" altLang="en-US" sz="17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spcAft>
                          <a:spcPct val="30000"/>
                        </a:spcAft>
                        <a:buClr>
                          <a:srgbClr val="C09B00"/>
                        </a:buClr>
                        <a:buFont typeface="Wingdings" panose="05000000000000000000" pitchFamily="2" charset="2"/>
                        <a:defRPr sz="2400">
                          <a:solidFill>
                            <a:schemeClr val="tx1"/>
                          </a:solidFill>
                          <a:latin typeface="Arial" panose="020B0604020202020204" pitchFamily="34" charset="0"/>
                        </a:defRPr>
                      </a:lvl1pPr>
                      <a:lvl2pPr>
                        <a:spcBef>
                          <a:spcPct val="20000"/>
                        </a:spcBef>
                        <a:spcAft>
                          <a:spcPct val="30000"/>
                        </a:spcAft>
                        <a:buClr>
                          <a:srgbClr val="C09B00"/>
                        </a:buClr>
                        <a:defRPr sz="2200">
                          <a:solidFill>
                            <a:schemeClr val="tx1"/>
                          </a:solidFill>
                          <a:latin typeface="Arial" panose="020B0604020202020204" pitchFamily="34" charset="0"/>
                        </a:defRPr>
                      </a:lvl2pPr>
                      <a:lvl3pPr>
                        <a:spcBef>
                          <a:spcPct val="20000"/>
                        </a:spcBef>
                        <a:spcAft>
                          <a:spcPct val="30000"/>
                        </a:spcAft>
                        <a:buClr>
                          <a:srgbClr val="C09B00"/>
                        </a:buClr>
                        <a:buFont typeface="Arial" panose="020B0604020202020204" pitchFamily="34" charset="0"/>
                        <a:defRPr sz="2000">
                          <a:solidFill>
                            <a:schemeClr val="tx1"/>
                          </a:solidFill>
                          <a:latin typeface="Arial" panose="020B0604020202020204" pitchFamily="34" charset="0"/>
                        </a:defRPr>
                      </a:lvl3pPr>
                      <a:lvl4pPr>
                        <a:spcBef>
                          <a:spcPct val="20000"/>
                        </a:spcBef>
                        <a:spcAft>
                          <a:spcPct val="30000"/>
                        </a:spcAft>
                        <a:buClr>
                          <a:srgbClr val="C09B00"/>
                        </a:buClr>
                        <a:defRPr sz="2000">
                          <a:solidFill>
                            <a:schemeClr val="tx1"/>
                          </a:solidFill>
                          <a:latin typeface="Arial" panose="020B0604020202020204" pitchFamily="34" charset="0"/>
                        </a:defRPr>
                      </a:lvl4pPr>
                      <a:lvl5pPr>
                        <a:spcBef>
                          <a:spcPct val="20000"/>
                        </a:spcBef>
                        <a:spcAft>
                          <a:spcPct val="30000"/>
                        </a:spcAft>
                        <a:buClr>
                          <a:srgbClr val="C09B00"/>
                        </a:buClr>
                        <a:defRPr>
                          <a:solidFill>
                            <a:schemeClr val="tx1"/>
                          </a:solidFill>
                          <a:latin typeface="Arial" panose="020B0604020202020204" pitchFamily="34" charset="0"/>
                        </a:defRPr>
                      </a:lvl5pPr>
                      <a:lvl6pPr fontAlgn="base">
                        <a:spcBef>
                          <a:spcPct val="20000"/>
                        </a:spcBef>
                        <a:spcAft>
                          <a:spcPct val="30000"/>
                        </a:spcAft>
                        <a:buClr>
                          <a:srgbClr val="C09B00"/>
                        </a:buClr>
                        <a:defRPr>
                          <a:solidFill>
                            <a:schemeClr val="tx1"/>
                          </a:solidFill>
                          <a:latin typeface="Arial" panose="020B0604020202020204" pitchFamily="34" charset="0"/>
                        </a:defRPr>
                      </a:lvl6pPr>
                      <a:lvl7pPr fontAlgn="base">
                        <a:spcBef>
                          <a:spcPct val="20000"/>
                        </a:spcBef>
                        <a:spcAft>
                          <a:spcPct val="30000"/>
                        </a:spcAft>
                        <a:buClr>
                          <a:srgbClr val="C09B00"/>
                        </a:buClr>
                        <a:defRPr>
                          <a:solidFill>
                            <a:schemeClr val="tx1"/>
                          </a:solidFill>
                          <a:latin typeface="Arial" panose="020B0604020202020204" pitchFamily="34" charset="0"/>
                        </a:defRPr>
                      </a:lvl7pPr>
                      <a:lvl8pPr fontAlgn="base">
                        <a:spcBef>
                          <a:spcPct val="20000"/>
                        </a:spcBef>
                        <a:spcAft>
                          <a:spcPct val="30000"/>
                        </a:spcAft>
                        <a:buClr>
                          <a:srgbClr val="C09B00"/>
                        </a:buClr>
                        <a:defRPr>
                          <a:solidFill>
                            <a:schemeClr val="tx1"/>
                          </a:solidFill>
                          <a:latin typeface="Arial" panose="020B0604020202020204" pitchFamily="34" charset="0"/>
                        </a:defRPr>
                      </a:lvl8pPr>
                      <a:lvl9pPr fontAlgn="base">
                        <a:spcBef>
                          <a:spcPct val="20000"/>
                        </a:spcBef>
                        <a:spcAft>
                          <a:spcPct val="30000"/>
                        </a:spcAft>
                        <a:buClr>
                          <a:srgbClr val="C09B00"/>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30000"/>
                        </a:spcAft>
                        <a:buClr>
                          <a:srgbClr val="C09B00"/>
                        </a:buClr>
                        <a:buSzTx/>
                        <a:buFont typeface="Wingdings" panose="05000000000000000000" pitchFamily="2" charset="2"/>
                        <a:buNone/>
                        <a:tabLst/>
                      </a:pPr>
                      <a:endParaRPr kumimoji="0" lang="en-US" altLang="en-US" sz="17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3982441707"/>
                  </a:ext>
                </a:extLst>
              </a:tr>
            </a:tbl>
          </a:graphicData>
        </a:graphic>
      </p:graphicFrame>
      <p:sp>
        <p:nvSpPr>
          <p:cNvPr id="1356020" name="Text Box 244">
            <a:extLst>
              <a:ext uri="{FF2B5EF4-FFF2-40B4-BE49-F238E27FC236}">
                <a16:creationId xmlns:a16="http://schemas.microsoft.com/office/drawing/2014/main" id="{424B9395-F39E-CD59-5349-048DC2779C75}"/>
              </a:ext>
            </a:extLst>
          </p:cNvPr>
          <p:cNvSpPr txBox="1">
            <a:spLocks noChangeArrowheads="1"/>
          </p:cNvSpPr>
          <p:nvPr/>
        </p:nvSpPr>
        <p:spPr bwMode="auto">
          <a:xfrm>
            <a:off x="5600700" y="3329015"/>
            <a:ext cx="558166" cy="41549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000" b="1" dirty="0"/>
              <a:t>2.7</a:t>
            </a:r>
          </a:p>
        </p:txBody>
      </p:sp>
      <p:sp>
        <p:nvSpPr>
          <p:cNvPr id="1356021" name="Text Box 245">
            <a:extLst>
              <a:ext uri="{FF2B5EF4-FFF2-40B4-BE49-F238E27FC236}">
                <a16:creationId xmlns:a16="http://schemas.microsoft.com/office/drawing/2014/main" id="{1859EF70-48CB-3C8B-FC24-A67613DC30B6}"/>
              </a:ext>
            </a:extLst>
          </p:cNvPr>
          <p:cNvSpPr txBox="1">
            <a:spLocks noChangeArrowheads="1"/>
          </p:cNvSpPr>
          <p:nvPr/>
        </p:nvSpPr>
        <p:spPr bwMode="auto">
          <a:xfrm>
            <a:off x="7304706" y="3324288"/>
            <a:ext cx="558166" cy="41549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000" b="1" dirty="0"/>
              <a:t>6.6</a:t>
            </a:r>
          </a:p>
        </p:txBody>
      </p:sp>
      <p:sp>
        <p:nvSpPr>
          <p:cNvPr id="1356022" name="Text Box 246">
            <a:extLst>
              <a:ext uri="{FF2B5EF4-FFF2-40B4-BE49-F238E27FC236}">
                <a16:creationId xmlns:a16="http://schemas.microsoft.com/office/drawing/2014/main" id="{D6A97467-3C0C-22DB-78BA-CD817C6E14AC}"/>
              </a:ext>
            </a:extLst>
          </p:cNvPr>
          <p:cNvSpPr txBox="1">
            <a:spLocks noChangeArrowheads="1"/>
          </p:cNvSpPr>
          <p:nvPr/>
        </p:nvSpPr>
        <p:spPr bwMode="auto">
          <a:xfrm>
            <a:off x="1314451" y="4052275"/>
            <a:ext cx="4429418" cy="84779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Aft>
                <a:spcPct val="0"/>
              </a:spcAft>
              <a:defRPr sz="2400">
                <a:solidFill>
                  <a:schemeClr val="tx1"/>
                </a:solidFill>
                <a:latin typeface="Times New Roman" panose="02020603050405020304" pitchFamily="18" charset="0"/>
              </a:defRPr>
            </a:lvl1pPr>
            <a:lvl2pPr marL="914400" indent="-457200">
              <a:spcAft>
                <a:spcPct val="0"/>
              </a:spcAft>
              <a:defRPr sz="2400">
                <a:solidFill>
                  <a:schemeClr val="tx1"/>
                </a:solidFill>
                <a:latin typeface="Times New Roman" panose="02020603050405020304" pitchFamily="18" charset="0"/>
              </a:defRPr>
            </a:lvl2pPr>
            <a:lvl3pPr marL="1371600" indent="-457200">
              <a:spcAft>
                <a:spcPct val="0"/>
              </a:spcAft>
              <a:defRPr sz="2400">
                <a:solidFill>
                  <a:schemeClr val="tx1"/>
                </a:solidFill>
                <a:latin typeface="Times New Roman" panose="02020603050405020304" pitchFamily="18" charset="0"/>
              </a:defRPr>
            </a:lvl3pPr>
            <a:lvl4pPr marL="1828800" indent="-457200">
              <a:spcAft>
                <a:spcPct val="0"/>
              </a:spcAft>
              <a:defRPr sz="2400">
                <a:solidFill>
                  <a:schemeClr val="tx1"/>
                </a:solidFill>
                <a:latin typeface="Times New Roman" panose="02020603050405020304" pitchFamily="18" charset="0"/>
              </a:defRPr>
            </a:lvl4pPr>
            <a:lvl5pPr marL="2286000" indent="-457200">
              <a:spcAft>
                <a:spcPct val="0"/>
              </a:spcAft>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nSpc>
                <a:spcPct val="125000"/>
              </a:lnSpc>
              <a:spcAft>
                <a:spcPct val="35000"/>
              </a:spcAft>
              <a:buClr>
                <a:schemeClr val="tx1"/>
              </a:buClr>
              <a:buFontTx/>
              <a:buAutoNum type="arabicParenR"/>
            </a:pPr>
            <a:r>
              <a:rPr lang="en-US" altLang="en-US" sz="1800" dirty="0">
                <a:latin typeface="Arial" panose="020B0604020202020204" pitchFamily="34" charset="0"/>
              </a:rPr>
              <a:t>Find increase in expected crash rate:</a:t>
            </a:r>
          </a:p>
          <a:p>
            <a:pPr>
              <a:lnSpc>
                <a:spcPct val="125000"/>
              </a:lnSpc>
              <a:spcAft>
                <a:spcPct val="35000"/>
              </a:spcAft>
              <a:buClr>
                <a:schemeClr val="tx1"/>
              </a:buClr>
              <a:buFontTx/>
              <a:buAutoNum type="arabicParenR"/>
            </a:pPr>
            <a:r>
              <a:rPr lang="en-US" altLang="en-US" sz="1800" dirty="0">
                <a:latin typeface="Arial" panose="020B0604020202020204" pitchFamily="34" charset="0"/>
              </a:rPr>
              <a:t>Expected future crash rate:</a:t>
            </a:r>
          </a:p>
        </p:txBody>
      </p:sp>
      <p:sp>
        <p:nvSpPr>
          <p:cNvPr id="1356023" name="Text Box 247">
            <a:extLst>
              <a:ext uri="{FF2B5EF4-FFF2-40B4-BE49-F238E27FC236}">
                <a16:creationId xmlns:a16="http://schemas.microsoft.com/office/drawing/2014/main" id="{D84C9A94-334B-1146-550E-C3726D092700}"/>
              </a:ext>
            </a:extLst>
          </p:cNvPr>
          <p:cNvSpPr txBox="1">
            <a:spLocks noChangeArrowheads="1"/>
          </p:cNvSpPr>
          <p:nvPr/>
        </p:nvSpPr>
        <p:spPr bwMode="auto">
          <a:xfrm>
            <a:off x="1200151" y="3746808"/>
            <a:ext cx="1206292"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1800" b="1" dirty="0"/>
              <a:t>To Solve:</a:t>
            </a:r>
          </a:p>
        </p:txBody>
      </p:sp>
      <p:grpSp>
        <p:nvGrpSpPr>
          <p:cNvPr id="1356035" name="Group 259">
            <a:extLst>
              <a:ext uri="{FF2B5EF4-FFF2-40B4-BE49-F238E27FC236}">
                <a16:creationId xmlns:a16="http://schemas.microsoft.com/office/drawing/2014/main" id="{1F509912-4843-8ACE-72FE-AE32DB652A7D}"/>
              </a:ext>
            </a:extLst>
          </p:cNvPr>
          <p:cNvGrpSpPr>
            <a:grpSpLocks/>
          </p:cNvGrpSpPr>
          <p:nvPr/>
        </p:nvGrpSpPr>
        <p:grpSpPr bwMode="auto">
          <a:xfrm>
            <a:off x="5600700" y="3996317"/>
            <a:ext cx="742950" cy="597694"/>
            <a:chOff x="3744" y="3216"/>
            <a:chExt cx="624" cy="502"/>
          </a:xfrm>
        </p:grpSpPr>
        <p:sp>
          <p:nvSpPr>
            <p:cNvPr id="1356024" name="Text Box 248">
              <a:extLst>
                <a:ext uri="{FF2B5EF4-FFF2-40B4-BE49-F238E27FC236}">
                  <a16:creationId xmlns:a16="http://schemas.microsoft.com/office/drawing/2014/main" id="{692B9BC9-6F26-1306-F4A2-4A0BA88991B9}"/>
                </a:ext>
              </a:extLst>
            </p:cNvPr>
            <p:cNvSpPr txBox="1">
              <a:spLocks noChangeArrowheads="1"/>
            </p:cNvSpPr>
            <p:nvPr/>
          </p:nvSpPr>
          <p:spPr bwMode="auto">
            <a:xfrm>
              <a:off x="3744" y="3216"/>
              <a:ext cx="432" cy="3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u="sng"/>
                <a:t>6.6</a:t>
              </a:r>
            </a:p>
          </p:txBody>
        </p:sp>
        <p:sp>
          <p:nvSpPr>
            <p:cNvPr id="1356025" name="Text Box 249">
              <a:extLst>
                <a:ext uri="{FF2B5EF4-FFF2-40B4-BE49-F238E27FC236}">
                  <a16:creationId xmlns:a16="http://schemas.microsoft.com/office/drawing/2014/main" id="{A57A48C8-5AFF-33D8-6BFB-D90A722E3006}"/>
                </a:ext>
              </a:extLst>
            </p:cNvPr>
            <p:cNvSpPr txBox="1">
              <a:spLocks noChangeArrowheads="1"/>
            </p:cNvSpPr>
            <p:nvPr/>
          </p:nvSpPr>
          <p:spPr bwMode="auto">
            <a:xfrm>
              <a:off x="3744" y="3408"/>
              <a:ext cx="432" cy="3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a:t>2.7</a:t>
              </a:r>
            </a:p>
          </p:txBody>
        </p:sp>
        <p:sp>
          <p:nvSpPr>
            <p:cNvPr id="1356026" name="Text Box 250">
              <a:extLst>
                <a:ext uri="{FF2B5EF4-FFF2-40B4-BE49-F238E27FC236}">
                  <a16:creationId xmlns:a16="http://schemas.microsoft.com/office/drawing/2014/main" id="{610813DE-11A1-2B0F-C488-EB572AB1A1D0}"/>
                </a:ext>
              </a:extLst>
            </p:cNvPr>
            <p:cNvSpPr txBox="1">
              <a:spLocks noChangeArrowheads="1"/>
            </p:cNvSpPr>
            <p:nvPr/>
          </p:nvSpPr>
          <p:spPr bwMode="auto">
            <a:xfrm>
              <a:off x="4128" y="3312"/>
              <a:ext cx="240" cy="3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a:t>=</a:t>
              </a:r>
            </a:p>
          </p:txBody>
        </p:sp>
      </p:grpSp>
      <p:sp>
        <p:nvSpPr>
          <p:cNvPr id="1356027" name="Text Box 251">
            <a:extLst>
              <a:ext uri="{FF2B5EF4-FFF2-40B4-BE49-F238E27FC236}">
                <a16:creationId xmlns:a16="http://schemas.microsoft.com/office/drawing/2014/main" id="{2A82B573-1522-639B-FEDF-24561E2682A2}"/>
              </a:ext>
            </a:extLst>
          </p:cNvPr>
          <p:cNvSpPr txBox="1">
            <a:spLocks noChangeArrowheads="1"/>
          </p:cNvSpPr>
          <p:nvPr/>
        </p:nvSpPr>
        <p:spPr bwMode="auto">
          <a:xfrm>
            <a:off x="6343650" y="4110615"/>
            <a:ext cx="685800"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b="1"/>
              <a:t>2.44</a:t>
            </a:r>
            <a:endParaRPr lang="en-US" altLang="en-US" sz="1050" b="1"/>
          </a:p>
        </p:txBody>
      </p:sp>
      <p:grpSp>
        <p:nvGrpSpPr>
          <p:cNvPr id="1356036" name="Group 260">
            <a:extLst>
              <a:ext uri="{FF2B5EF4-FFF2-40B4-BE49-F238E27FC236}">
                <a16:creationId xmlns:a16="http://schemas.microsoft.com/office/drawing/2014/main" id="{85DF048B-9B3F-9FA3-F842-304ABE49589C}"/>
              </a:ext>
            </a:extLst>
          </p:cNvPr>
          <p:cNvGrpSpPr>
            <a:grpSpLocks/>
          </p:cNvGrpSpPr>
          <p:nvPr/>
        </p:nvGrpSpPr>
        <p:grpSpPr bwMode="auto">
          <a:xfrm>
            <a:off x="4686300" y="4557105"/>
            <a:ext cx="1485900" cy="379809"/>
            <a:chOff x="2976" y="3687"/>
            <a:chExt cx="1248" cy="319"/>
          </a:xfrm>
        </p:grpSpPr>
        <p:sp>
          <p:nvSpPr>
            <p:cNvPr id="1356028" name="Text Box 252">
              <a:extLst>
                <a:ext uri="{FF2B5EF4-FFF2-40B4-BE49-F238E27FC236}">
                  <a16:creationId xmlns:a16="http://schemas.microsoft.com/office/drawing/2014/main" id="{3947A919-A7A8-4731-6BF5-12476C7AF24D}"/>
                </a:ext>
              </a:extLst>
            </p:cNvPr>
            <p:cNvSpPr txBox="1">
              <a:spLocks noChangeArrowheads="1"/>
            </p:cNvSpPr>
            <p:nvPr/>
          </p:nvSpPr>
          <p:spPr bwMode="auto">
            <a:xfrm>
              <a:off x="3600" y="3696"/>
              <a:ext cx="576" cy="3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a:t>3.1</a:t>
              </a:r>
            </a:p>
          </p:txBody>
        </p:sp>
        <p:sp>
          <p:nvSpPr>
            <p:cNvPr id="1356029" name="Text Box 253">
              <a:extLst>
                <a:ext uri="{FF2B5EF4-FFF2-40B4-BE49-F238E27FC236}">
                  <a16:creationId xmlns:a16="http://schemas.microsoft.com/office/drawing/2014/main" id="{0ABC986C-3142-E2B0-6D00-07F56612A856}"/>
                </a:ext>
              </a:extLst>
            </p:cNvPr>
            <p:cNvSpPr txBox="1">
              <a:spLocks noChangeArrowheads="1"/>
            </p:cNvSpPr>
            <p:nvPr/>
          </p:nvSpPr>
          <p:spPr bwMode="auto">
            <a:xfrm>
              <a:off x="2976" y="3696"/>
              <a:ext cx="576" cy="3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a:t>2.44</a:t>
              </a:r>
            </a:p>
          </p:txBody>
        </p:sp>
        <p:sp>
          <p:nvSpPr>
            <p:cNvPr id="1356030" name="Text Box 254">
              <a:extLst>
                <a:ext uri="{FF2B5EF4-FFF2-40B4-BE49-F238E27FC236}">
                  <a16:creationId xmlns:a16="http://schemas.microsoft.com/office/drawing/2014/main" id="{7DE50D7F-10AB-6CEC-EC60-F6283DE0521E}"/>
                </a:ext>
              </a:extLst>
            </p:cNvPr>
            <p:cNvSpPr txBox="1">
              <a:spLocks noChangeArrowheads="1"/>
            </p:cNvSpPr>
            <p:nvPr/>
          </p:nvSpPr>
          <p:spPr bwMode="auto">
            <a:xfrm>
              <a:off x="3447" y="3687"/>
              <a:ext cx="240" cy="3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a:t>x</a:t>
              </a:r>
            </a:p>
          </p:txBody>
        </p:sp>
        <p:sp>
          <p:nvSpPr>
            <p:cNvPr id="1356031" name="Text Box 255">
              <a:extLst>
                <a:ext uri="{FF2B5EF4-FFF2-40B4-BE49-F238E27FC236}">
                  <a16:creationId xmlns:a16="http://schemas.microsoft.com/office/drawing/2014/main" id="{AB8D6FE2-24FF-E229-C2E2-FEABABDC411E}"/>
                </a:ext>
              </a:extLst>
            </p:cNvPr>
            <p:cNvSpPr txBox="1">
              <a:spLocks noChangeArrowheads="1"/>
            </p:cNvSpPr>
            <p:nvPr/>
          </p:nvSpPr>
          <p:spPr bwMode="auto">
            <a:xfrm>
              <a:off x="3984" y="3696"/>
              <a:ext cx="240" cy="3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a:t>=</a:t>
              </a:r>
            </a:p>
          </p:txBody>
        </p:sp>
      </p:grpSp>
      <p:sp>
        <p:nvSpPr>
          <p:cNvPr id="1356032" name="Text Box 256">
            <a:extLst>
              <a:ext uri="{FF2B5EF4-FFF2-40B4-BE49-F238E27FC236}">
                <a16:creationId xmlns:a16="http://schemas.microsoft.com/office/drawing/2014/main" id="{B341F245-9EDF-4F61-3827-AB0A73CBFD9E}"/>
              </a:ext>
            </a:extLst>
          </p:cNvPr>
          <p:cNvSpPr txBox="1">
            <a:spLocks noChangeArrowheads="1"/>
          </p:cNvSpPr>
          <p:nvPr/>
        </p:nvSpPr>
        <p:spPr bwMode="auto">
          <a:xfrm>
            <a:off x="6172200" y="4557100"/>
            <a:ext cx="685800"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1800" b="1"/>
              <a:t>7.6</a:t>
            </a:r>
          </a:p>
        </p:txBody>
      </p:sp>
      <p:sp>
        <p:nvSpPr>
          <p:cNvPr id="1356034" name="Text Box 258">
            <a:extLst>
              <a:ext uri="{FF2B5EF4-FFF2-40B4-BE49-F238E27FC236}">
                <a16:creationId xmlns:a16="http://schemas.microsoft.com/office/drawing/2014/main" id="{DBEDDB78-23F2-64C9-AAA5-C259EFAA6F36}"/>
              </a:ext>
            </a:extLst>
          </p:cNvPr>
          <p:cNvSpPr txBox="1">
            <a:spLocks noChangeArrowheads="1"/>
          </p:cNvSpPr>
          <p:nvPr/>
        </p:nvSpPr>
        <p:spPr bwMode="auto">
          <a:xfrm>
            <a:off x="3454004" y="3323585"/>
            <a:ext cx="1723549"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spcAft>
                <a:spcPct val="30000"/>
              </a:spcAft>
              <a:buClr>
                <a:srgbClr val="C09B00"/>
              </a:buClr>
              <a:buFont typeface="Wingdings" panose="05000000000000000000" pitchFamily="2" charset="2"/>
              <a:buNone/>
            </a:pPr>
            <a:r>
              <a:rPr lang="en-US" altLang="en-US" sz="1800" b="1" dirty="0">
                <a:hlinkClick r:id="rId3" action="ppaction://hlinksldjump"/>
              </a:rPr>
              <a:t>Look-up chart</a:t>
            </a:r>
            <a:endParaRPr lang="en-US" altLang="en-US" sz="1800" dirty="0"/>
          </a:p>
        </p:txBody>
      </p:sp>
      <p:sp>
        <p:nvSpPr>
          <p:cNvPr id="1356037" name="Text Box 261">
            <a:extLst>
              <a:ext uri="{FF2B5EF4-FFF2-40B4-BE49-F238E27FC236}">
                <a16:creationId xmlns:a16="http://schemas.microsoft.com/office/drawing/2014/main" id="{09418D3F-34F5-57B0-39C9-F4C9BE7E0AE1}"/>
              </a:ext>
            </a:extLst>
          </p:cNvPr>
          <p:cNvSpPr txBox="1">
            <a:spLocks noChangeArrowheads="1"/>
          </p:cNvSpPr>
          <p:nvPr/>
        </p:nvSpPr>
        <p:spPr bwMode="auto">
          <a:xfrm>
            <a:off x="6180505" y="2042730"/>
            <a:ext cx="505267" cy="34624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altLang="en-US" sz="1650" dirty="0"/>
              <a:t>3.1</a:t>
            </a:r>
          </a:p>
        </p:txBody>
      </p:sp>
      <p:sp>
        <p:nvSpPr>
          <p:cNvPr id="1356038" name="Text Box 262">
            <a:extLst>
              <a:ext uri="{FF2B5EF4-FFF2-40B4-BE49-F238E27FC236}">
                <a16:creationId xmlns:a16="http://schemas.microsoft.com/office/drawing/2014/main" id="{E1ED9D1B-57FB-1076-D1E0-80AAF5919530}"/>
              </a:ext>
            </a:extLst>
          </p:cNvPr>
          <p:cNvSpPr txBox="1">
            <a:spLocks noChangeArrowheads="1"/>
          </p:cNvSpPr>
          <p:nvPr/>
        </p:nvSpPr>
        <p:spPr bwMode="auto">
          <a:xfrm>
            <a:off x="7550059" y="2013869"/>
            <a:ext cx="505267"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1800" b="1" dirty="0"/>
              <a:t>7.6</a:t>
            </a:r>
          </a:p>
        </p:txBody>
      </p:sp>
      <p:sp>
        <p:nvSpPr>
          <p:cNvPr id="2" name="Slide Number Placeholder 1">
            <a:extLst>
              <a:ext uri="{FF2B5EF4-FFF2-40B4-BE49-F238E27FC236}">
                <a16:creationId xmlns:a16="http://schemas.microsoft.com/office/drawing/2014/main" id="{4DF021B7-C6CE-D480-6AD1-8C3696BCDC80}"/>
              </a:ext>
            </a:extLst>
          </p:cNvPr>
          <p:cNvSpPr>
            <a:spLocks noGrp="1"/>
          </p:cNvSpPr>
          <p:nvPr>
            <p:ph type="sldNum" sz="quarter" idx="12"/>
          </p:nvPr>
        </p:nvSpPr>
        <p:spPr/>
        <p:txBody>
          <a:bodyPr/>
          <a:lstStyle/>
          <a:p>
            <a:fld id="{0F5EC011-0DA0-DB45-996E-85C7F379AB45}" type="slidenum">
              <a:rPr lang="en-US" smtClean="0"/>
              <a:t>42</a:t>
            </a:fld>
            <a:endParaRPr lang="en-US"/>
          </a:p>
        </p:txBody>
      </p:sp>
    </p:spTree>
    <p:extLst>
      <p:ext uri="{BB962C8B-B14F-4D97-AF65-F5344CB8AC3E}">
        <p14:creationId xmlns:p14="http://schemas.microsoft.com/office/powerpoint/2010/main" val="339004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56019"/>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56034"/>
                                        </p:tgtEl>
                                        <p:attrNameLst>
                                          <p:attrName>style.visibility</p:attrName>
                                        </p:attrNameLst>
                                      </p:cBhvr>
                                      <p:to>
                                        <p:strVal val="visible"/>
                                      </p:to>
                                    </p:set>
                                    <p:animEffect transition="in" filter="fade">
                                      <p:cBhvr>
                                        <p:cTn id="10" dur="2000"/>
                                        <p:tgtEl>
                                          <p:spTgt spid="13560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560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560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560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56022">
                                            <p:txEl>
                                              <p:pRg st="0" end="0"/>
                                            </p:txEl>
                                          </p:spTgt>
                                        </p:tgtEl>
                                        <p:attrNameLst>
                                          <p:attrName>style.visibility</p:attrName>
                                        </p:attrNameLst>
                                      </p:cBhvr>
                                      <p:to>
                                        <p:strVal val="visible"/>
                                      </p:to>
                                    </p:set>
                                    <p:animEffect transition="in" filter="wipe(left)">
                                      <p:cBhvr>
                                        <p:cTn id="27" dur="1000"/>
                                        <p:tgtEl>
                                          <p:spTgt spid="135602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56035"/>
                                        </p:tgtEl>
                                        <p:attrNameLst>
                                          <p:attrName>style.visibility</p:attrName>
                                        </p:attrNameLst>
                                      </p:cBhvr>
                                      <p:to>
                                        <p:strVal val="visible"/>
                                      </p:to>
                                    </p:set>
                                  </p:childTnLst>
                                </p:cTn>
                              </p:par>
                              <p:par>
                                <p:cTn id="32" presetID="3" presetClass="emph" presetSubtype="2" autoRev="1" fill="hold" grpId="1" nodeType="withEffect">
                                  <p:stCondLst>
                                    <p:cond delay="0"/>
                                  </p:stCondLst>
                                  <p:childTnLst>
                                    <p:animClr clrSpc="rgb" dir="cw">
                                      <p:cBhvr override="childStyle">
                                        <p:cTn id="33" dur="2000" fill="hold"/>
                                        <p:tgtEl>
                                          <p:spTgt spid="1356021"/>
                                        </p:tgtEl>
                                        <p:attrNameLst>
                                          <p:attrName>style.color</p:attrName>
                                        </p:attrNameLst>
                                      </p:cBhvr>
                                      <p:to>
                                        <a:schemeClr val="accent2"/>
                                      </p:to>
                                    </p:animClr>
                                  </p:childTnLst>
                                </p:cTn>
                              </p:par>
                              <p:par>
                                <p:cTn id="34" presetID="3" presetClass="emph" presetSubtype="2" autoRev="1" fill="hold" grpId="1" nodeType="withEffect">
                                  <p:stCondLst>
                                    <p:cond delay="0"/>
                                  </p:stCondLst>
                                  <p:childTnLst>
                                    <p:animClr clrSpc="rgb" dir="cw">
                                      <p:cBhvr override="childStyle">
                                        <p:cTn id="35" dur="2000" fill="hold"/>
                                        <p:tgtEl>
                                          <p:spTgt spid="1356020"/>
                                        </p:tgtEl>
                                        <p:attrNameLst>
                                          <p:attrName>style.color</p:attrName>
                                        </p:attrNameLst>
                                      </p:cBhvr>
                                      <p:to>
                                        <a:schemeClr val="accent2"/>
                                      </p:to>
                                    </p:animClr>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5602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1356022">
                                            <p:txEl>
                                              <p:pRg st="1" end="1"/>
                                            </p:txEl>
                                          </p:spTgt>
                                        </p:tgtEl>
                                        <p:attrNameLst>
                                          <p:attrName>style.visibility</p:attrName>
                                        </p:attrNameLst>
                                      </p:cBhvr>
                                      <p:to>
                                        <p:strVal val="visible"/>
                                      </p:to>
                                    </p:set>
                                    <p:animEffect transition="in" filter="wipe(left)">
                                      <p:cBhvr>
                                        <p:cTn id="44" dur="1000"/>
                                        <p:tgtEl>
                                          <p:spTgt spid="1356022">
                                            <p:txEl>
                                              <p:pRg st="1" end="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56036"/>
                                        </p:tgtEl>
                                        <p:attrNameLst>
                                          <p:attrName>style.visibility</p:attrName>
                                        </p:attrNameLst>
                                      </p:cBhvr>
                                      <p:to>
                                        <p:strVal val="visible"/>
                                      </p:to>
                                    </p:set>
                                  </p:childTnLst>
                                </p:cTn>
                              </p:par>
                              <p:par>
                                <p:cTn id="49" presetID="3" presetClass="emph" presetSubtype="2" autoRev="1" fill="hold" grpId="1" nodeType="withEffect">
                                  <p:stCondLst>
                                    <p:cond delay="0"/>
                                  </p:stCondLst>
                                  <p:childTnLst>
                                    <p:animClr clrSpc="rgb" dir="cw">
                                      <p:cBhvr override="childStyle">
                                        <p:cTn id="50" dur="2000" fill="hold"/>
                                        <p:tgtEl>
                                          <p:spTgt spid="1356027"/>
                                        </p:tgtEl>
                                        <p:attrNameLst>
                                          <p:attrName>style.color</p:attrName>
                                        </p:attrNameLst>
                                      </p:cBhvr>
                                      <p:to>
                                        <a:schemeClr val="accent2"/>
                                      </p:to>
                                    </p:animClr>
                                  </p:childTnLst>
                                </p:cTn>
                              </p:par>
                              <p:par>
                                <p:cTn id="51" presetID="3" presetClass="emph" presetSubtype="2" autoRev="1" fill="hold" grpId="0" nodeType="withEffect">
                                  <p:stCondLst>
                                    <p:cond delay="0"/>
                                  </p:stCondLst>
                                  <p:childTnLst>
                                    <p:animClr clrSpc="rgb" dir="cw">
                                      <p:cBhvr override="childStyle">
                                        <p:cTn id="52" dur="2000" fill="hold"/>
                                        <p:tgtEl>
                                          <p:spTgt spid="1356037"/>
                                        </p:tgtEl>
                                        <p:attrNameLst>
                                          <p:attrName>style.color</p:attrName>
                                        </p:attrNameLst>
                                      </p:cBhvr>
                                      <p:to>
                                        <a:schemeClr val="accent2"/>
                                      </p:to>
                                    </p:animClr>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56032"/>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1355822"/>
                                        </p:tgtEl>
                                        <p:attrNameLst>
                                          <p:attrName>style.visibility</p:attrName>
                                        </p:attrNameLst>
                                      </p:cBhvr>
                                      <p:to>
                                        <p:strVal val="hidden"/>
                                      </p:to>
                                    </p:set>
                                  </p:childTnLst>
                                </p:cTn>
                              </p:par>
                            </p:childTnLst>
                          </p:cTn>
                        </p:par>
                        <p:par>
                          <p:cTn id="59" fill="hold" nodeType="afterGroup">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1356038"/>
                                        </p:tgtEl>
                                        <p:attrNameLst>
                                          <p:attrName>style.visibility</p:attrName>
                                        </p:attrNameLst>
                                      </p:cBhvr>
                                      <p:to>
                                        <p:strVal val="visible"/>
                                      </p:to>
                                    </p:set>
                                  </p:childTnLst>
                                </p:cTn>
                              </p:par>
                            </p:childTnLst>
                          </p:cTn>
                        </p:par>
                        <p:par>
                          <p:cTn id="62" fill="hold" nodeType="afterGroup">
                            <p:stCondLst>
                              <p:cond delay="0"/>
                            </p:stCondLst>
                            <p:childTnLst>
                              <p:par>
                                <p:cTn id="63" presetID="6" presetClass="emph" presetSubtype="0" fill="hold" grpId="1" nodeType="afterEffect">
                                  <p:stCondLst>
                                    <p:cond delay="0"/>
                                  </p:stCondLst>
                                  <p:childTnLst>
                                    <p:animScale>
                                      <p:cBhvr>
                                        <p:cTn id="64" dur="2000" fill="hold"/>
                                        <p:tgtEl>
                                          <p:spTgt spid="135603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822" grpId="0"/>
      <p:bldP spid="1356020" grpId="0"/>
      <p:bldP spid="1356020" grpId="1"/>
      <p:bldP spid="1356021" grpId="0"/>
      <p:bldP spid="1356021" grpId="1"/>
      <p:bldP spid="1356023" grpId="0"/>
      <p:bldP spid="1356027" grpId="0"/>
      <p:bldP spid="1356027" grpId="1"/>
      <p:bldP spid="1356032" grpId="0"/>
      <p:bldP spid="1356034" grpId="0"/>
      <p:bldP spid="1356037" grpId="0"/>
      <p:bldP spid="1356038" grpId="0"/>
      <p:bldP spid="135603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NCHRP 1032 Access Management Communication Toolkit Spreadsheet Tools</a:t>
            </a:r>
          </a:p>
        </p:txBody>
      </p:sp>
      <p:graphicFrame>
        <p:nvGraphicFramePr>
          <p:cNvPr id="2" name="Content Placeholder 1">
            <a:extLst>
              <a:ext uri="{FF2B5EF4-FFF2-40B4-BE49-F238E27FC236}">
                <a16:creationId xmlns:a16="http://schemas.microsoft.com/office/drawing/2014/main" id="{E076186A-1579-40A1-AECD-39928C730ED8}"/>
              </a:ext>
            </a:extLst>
          </p:cNvPr>
          <p:cNvGraphicFramePr>
            <a:graphicFrameLocks noGrp="1"/>
          </p:cNvGraphicFramePr>
          <p:nvPr>
            <p:ph idx="1"/>
            <p:extLst>
              <p:ext uri="{D42A27DB-BD31-4B8C-83A1-F6EECF244321}">
                <p14:modId xmlns:p14="http://schemas.microsoft.com/office/powerpoint/2010/main" val="3131264242"/>
              </p:ext>
            </p:extLst>
          </p:nvPr>
        </p:nvGraphicFramePr>
        <p:xfrm>
          <a:off x="628650" y="1370013"/>
          <a:ext cx="7886700" cy="3672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9F9A40E-6124-7721-CC4C-EC227D56B3B2}"/>
              </a:ext>
            </a:extLst>
          </p:cNvPr>
          <p:cNvSpPr>
            <a:spLocks noGrp="1"/>
          </p:cNvSpPr>
          <p:nvPr>
            <p:ph type="sldNum" sz="quarter" idx="12"/>
          </p:nvPr>
        </p:nvSpPr>
        <p:spPr/>
        <p:txBody>
          <a:bodyPr/>
          <a:lstStyle/>
          <a:p>
            <a:fld id="{0F5EC011-0DA0-DB45-996E-85C7F379AB45}" type="slidenum">
              <a:rPr lang="en-US" smtClean="0"/>
              <a:t>43</a:t>
            </a:fld>
            <a:endParaRPr lang="en-US"/>
          </a:p>
        </p:txBody>
      </p:sp>
    </p:spTree>
    <p:extLst>
      <p:ext uri="{BB962C8B-B14F-4D97-AF65-F5344CB8AC3E}">
        <p14:creationId xmlns:p14="http://schemas.microsoft.com/office/powerpoint/2010/main" val="3901129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Left Turn Lanes Module - Safety</a:t>
            </a:r>
          </a:p>
        </p:txBody>
      </p:sp>
      <p:pic>
        <p:nvPicPr>
          <p:cNvPr id="4" name="Content Placeholder 3"/>
          <p:cNvPicPr>
            <a:picLocks noGrp="1" noChangeAspect="1"/>
          </p:cNvPicPr>
          <p:nvPr>
            <p:ph idx="1"/>
          </p:nvPr>
        </p:nvPicPr>
        <p:blipFill>
          <a:blip r:embed="rId3"/>
          <a:stretch>
            <a:fillRect/>
          </a:stretch>
        </p:blipFill>
        <p:spPr>
          <a:xfrm>
            <a:off x="1573306" y="959353"/>
            <a:ext cx="5957047" cy="4111474"/>
          </a:xfrm>
          <a:prstGeom prst="rect">
            <a:avLst/>
          </a:prstGeom>
        </p:spPr>
      </p:pic>
      <p:sp>
        <p:nvSpPr>
          <p:cNvPr id="3" name="Slide Number Placeholder 2">
            <a:extLst>
              <a:ext uri="{FF2B5EF4-FFF2-40B4-BE49-F238E27FC236}">
                <a16:creationId xmlns:a16="http://schemas.microsoft.com/office/drawing/2014/main" id="{4BA7224E-44C1-C2E3-0B24-EDD81B4DB9BB}"/>
              </a:ext>
            </a:extLst>
          </p:cNvPr>
          <p:cNvSpPr>
            <a:spLocks noGrp="1"/>
          </p:cNvSpPr>
          <p:nvPr>
            <p:ph type="sldNum" sz="quarter" idx="12"/>
          </p:nvPr>
        </p:nvSpPr>
        <p:spPr/>
        <p:txBody>
          <a:bodyPr/>
          <a:lstStyle/>
          <a:p>
            <a:fld id="{0F5EC011-0DA0-DB45-996E-85C7F379AB45}" type="slidenum">
              <a:rPr lang="en-US" smtClean="0"/>
              <a:t>44</a:t>
            </a:fld>
            <a:endParaRPr lang="en-US"/>
          </a:p>
        </p:txBody>
      </p:sp>
    </p:spTree>
    <p:extLst>
      <p:ext uri="{BB962C8B-B14F-4D97-AF65-F5344CB8AC3E}">
        <p14:creationId xmlns:p14="http://schemas.microsoft.com/office/powerpoint/2010/main" val="2265108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Mobility Assessment Tools</a:t>
            </a:r>
          </a:p>
        </p:txBody>
      </p:sp>
      <p:graphicFrame>
        <p:nvGraphicFramePr>
          <p:cNvPr id="2" name="Content Placeholder 1">
            <a:extLst>
              <a:ext uri="{FF2B5EF4-FFF2-40B4-BE49-F238E27FC236}">
                <a16:creationId xmlns:a16="http://schemas.microsoft.com/office/drawing/2014/main" id="{E076186A-1579-40A1-AECD-39928C730ED8}"/>
              </a:ext>
            </a:extLst>
          </p:cNvPr>
          <p:cNvGraphicFramePr>
            <a:graphicFrameLocks noGrp="1"/>
          </p:cNvGraphicFramePr>
          <p:nvPr>
            <p:ph idx="1"/>
            <p:extLst>
              <p:ext uri="{D42A27DB-BD31-4B8C-83A1-F6EECF244321}">
                <p14:modId xmlns:p14="http://schemas.microsoft.com/office/powerpoint/2010/main" val="3321510482"/>
              </p:ext>
            </p:extLst>
          </p:nvPr>
        </p:nvGraphicFramePr>
        <p:xfrm>
          <a:off x="628650" y="1033670"/>
          <a:ext cx="7886700" cy="4035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D025D38-DDFF-59D8-6EBD-F99BA5F5EB8B}"/>
              </a:ext>
            </a:extLst>
          </p:cNvPr>
          <p:cNvSpPr>
            <a:spLocks noGrp="1"/>
          </p:cNvSpPr>
          <p:nvPr>
            <p:ph type="sldNum" sz="quarter" idx="12"/>
          </p:nvPr>
        </p:nvSpPr>
        <p:spPr/>
        <p:txBody>
          <a:bodyPr/>
          <a:lstStyle/>
          <a:p>
            <a:fld id="{0F5EC011-0DA0-DB45-996E-85C7F379AB45}" type="slidenum">
              <a:rPr lang="en-US" smtClean="0"/>
              <a:t>45</a:t>
            </a:fld>
            <a:endParaRPr lang="en-US"/>
          </a:p>
        </p:txBody>
      </p:sp>
    </p:spTree>
    <p:extLst>
      <p:ext uri="{BB962C8B-B14F-4D97-AF65-F5344CB8AC3E}">
        <p14:creationId xmlns:p14="http://schemas.microsoft.com/office/powerpoint/2010/main" val="1127882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54C7-9EE7-49F8-A0C0-6CDDB9220765}"/>
              </a:ext>
            </a:extLst>
          </p:cNvPr>
          <p:cNvSpPr>
            <a:spLocks noGrp="1"/>
          </p:cNvSpPr>
          <p:nvPr>
            <p:ph type="title"/>
          </p:nvPr>
        </p:nvSpPr>
        <p:spPr/>
        <p:txBody>
          <a:bodyPr>
            <a:normAutofit/>
          </a:bodyPr>
          <a:lstStyle/>
          <a:p>
            <a:r>
              <a:rPr lang="en-US" dirty="0"/>
              <a:t>Signal Spacing Module</a:t>
            </a:r>
          </a:p>
        </p:txBody>
      </p:sp>
      <p:graphicFrame>
        <p:nvGraphicFramePr>
          <p:cNvPr id="7" name="Content Placeholder 6">
            <a:extLst>
              <a:ext uri="{FF2B5EF4-FFF2-40B4-BE49-F238E27FC236}">
                <a16:creationId xmlns:a16="http://schemas.microsoft.com/office/drawing/2014/main" id="{84AB6D77-4407-4BC3-8870-8AAEE574B826}"/>
              </a:ext>
            </a:extLst>
          </p:cNvPr>
          <p:cNvGraphicFramePr>
            <a:graphicFrameLocks noGrp="1"/>
          </p:cNvGraphicFramePr>
          <p:nvPr>
            <p:ph idx="1"/>
            <p:extLst>
              <p:ext uri="{D42A27DB-BD31-4B8C-83A1-F6EECF244321}">
                <p14:modId xmlns:p14="http://schemas.microsoft.com/office/powerpoint/2010/main" val="2698596057"/>
              </p:ext>
            </p:extLst>
          </p:nvPr>
        </p:nvGraphicFramePr>
        <p:xfrm>
          <a:off x="628650" y="1370013"/>
          <a:ext cx="7886692" cy="3636645"/>
        </p:xfrm>
        <a:graphic>
          <a:graphicData uri="http://schemas.openxmlformats.org/drawingml/2006/table">
            <a:tbl>
              <a:tblPr/>
              <a:tblGrid>
                <a:gridCol w="505197">
                  <a:extLst>
                    <a:ext uri="{9D8B030D-6E8A-4147-A177-3AD203B41FA5}">
                      <a16:colId xmlns:a16="http://schemas.microsoft.com/office/drawing/2014/main" val="616524865"/>
                    </a:ext>
                  </a:extLst>
                </a:gridCol>
                <a:gridCol w="625118">
                  <a:extLst>
                    <a:ext uri="{9D8B030D-6E8A-4147-A177-3AD203B41FA5}">
                      <a16:colId xmlns:a16="http://schemas.microsoft.com/office/drawing/2014/main" val="3130256125"/>
                    </a:ext>
                  </a:extLst>
                </a:gridCol>
                <a:gridCol w="625118">
                  <a:extLst>
                    <a:ext uri="{9D8B030D-6E8A-4147-A177-3AD203B41FA5}">
                      <a16:colId xmlns:a16="http://schemas.microsoft.com/office/drawing/2014/main" val="2003832818"/>
                    </a:ext>
                  </a:extLst>
                </a:gridCol>
                <a:gridCol w="625118">
                  <a:extLst>
                    <a:ext uri="{9D8B030D-6E8A-4147-A177-3AD203B41FA5}">
                      <a16:colId xmlns:a16="http://schemas.microsoft.com/office/drawing/2014/main" val="2125933139"/>
                    </a:ext>
                  </a:extLst>
                </a:gridCol>
                <a:gridCol w="625118">
                  <a:extLst>
                    <a:ext uri="{9D8B030D-6E8A-4147-A177-3AD203B41FA5}">
                      <a16:colId xmlns:a16="http://schemas.microsoft.com/office/drawing/2014/main" val="1643819377"/>
                    </a:ext>
                  </a:extLst>
                </a:gridCol>
                <a:gridCol w="625118">
                  <a:extLst>
                    <a:ext uri="{9D8B030D-6E8A-4147-A177-3AD203B41FA5}">
                      <a16:colId xmlns:a16="http://schemas.microsoft.com/office/drawing/2014/main" val="285330943"/>
                    </a:ext>
                  </a:extLst>
                </a:gridCol>
                <a:gridCol w="625118">
                  <a:extLst>
                    <a:ext uri="{9D8B030D-6E8A-4147-A177-3AD203B41FA5}">
                      <a16:colId xmlns:a16="http://schemas.microsoft.com/office/drawing/2014/main" val="2906028124"/>
                    </a:ext>
                  </a:extLst>
                </a:gridCol>
                <a:gridCol w="625118">
                  <a:extLst>
                    <a:ext uri="{9D8B030D-6E8A-4147-A177-3AD203B41FA5}">
                      <a16:colId xmlns:a16="http://schemas.microsoft.com/office/drawing/2014/main" val="3693914581"/>
                    </a:ext>
                  </a:extLst>
                </a:gridCol>
                <a:gridCol w="625118">
                  <a:extLst>
                    <a:ext uri="{9D8B030D-6E8A-4147-A177-3AD203B41FA5}">
                      <a16:colId xmlns:a16="http://schemas.microsoft.com/office/drawing/2014/main" val="1025706315"/>
                    </a:ext>
                  </a:extLst>
                </a:gridCol>
                <a:gridCol w="625118">
                  <a:extLst>
                    <a:ext uri="{9D8B030D-6E8A-4147-A177-3AD203B41FA5}">
                      <a16:colId xmlns:a16="http://schemas.microsoft.com/office/drawing/2014/main" val="1720563862"/>
                    </a:ext>
                  </a:extLst>
                </a:gridCol>
                <a:gridCol w="505197">
                  <a:extLst>
                    <a:ext uri="{9D8B030D-6E8A-4147-A177-3AD203B41FA5}">
                      <a16:colId xmlns:a16="http://schemas.microsoft.com/office/drawing/2014/main" val="3092662316"/>
                    </a:ext>
                  </a:extLst>
                </a:gridCol>
                <a:gridCol w="625118">
                  <a:extLst>
                    <a:ext uri="{9D8B030D-6E8A-4147-A177-3AD203B41FA5}">
                      <a16:colId xmlns:a16="http://schemas.microsoft.com/office/drawing/2014/main" val="1984730635"/>
                    </a:ext>
                  </a:extLst>
                </a:gridCol>
                <a:gridCol w="625118">
                  <a:extLst>
                    <a:ext uri="{9D8B030D-6E8A-4147-A177-3AD203B41FA5}">
                      <a16:colId xmlns:a16="http://schemas.microsoft.com/office/drawing/2014/main" val="223866859"/>
                    </a:ext>
                  </a:extLst>
                </a:gridCol>
              </a:tblGrid>
              <a:tr h="485775">
                <a:tc gridSpan="10">
                  <a:txBody>
                    <a:bodyPr/>
                    <a:lstStyle/>
                    <a:p>
                      <a:pPr algn="ctr" fontAlgn="ctr"/>
                      <a:r>
                        <a:rPr lang="en-US" sz="1600" b="1" i="0" u="none" strike="noStrike">
                          <a:solidFill>
                            <a:srgbClr val="000000"/>
                          </a:solidFill>
                          <a:effectLst/>
                          <a:latin typeface="Calibri" panose="020F0502020204030204" pitchFamily="34" charset="0"/>
                        </a:rPr>
                        <a:t>Estimated increase in travel time </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based on adding new traffic signals</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1" i="0" u="none" strike="noStrike">
                          <a:solidFill>
                            <a:srgbClr val="FFFFFF"/>
                          </a:solidFill>
                          <a:effectLst/>
                          <a:latin typeface="Calibri" panose="020F0502020204030204" pitchFamily="34" charset="0"/>
                        </a:rPr>
                        <a:t>Signal Spacing</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0121295"/>
                  </a:ext>
                </a:extLst>
              </a:tr>
              <a:tr h="285750">
                <a:tc>
                  <a:txBody>
                    <a:bodyPr/>
                    <a:lstStyle/>
                    <a:p>
                      <a:pPr algn="ctr" fontAlgn="ctr"/>
                      <a:endParaRPr lang="en-US" sz="1100" b="0"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n-US" sz="15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n-US" sz="15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n-US" sz="15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n-US" sz="15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1"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53075952"/>
                  </a:ext>
                </a:extLst>
              </a:tr>
              <a:tr h="285750">
                <a:tc>
                  <a:txBody>
                    <a:bodyPr/>
                    <a:lstStyle/>
                    <a:p>
                      <a:pPr algn="ctr"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gridSpan="2">
                  <a:txBody>
                    <a:bodyPr/>
                    <a:lstStyle/>
                    <a:p>
                      <a:pPr algn="l" fontAlgn="ctr"/>
                      <a:r>
                        <a:rPr lang="en-US" sz="1500" b="1" i="0" u="none" strike="noStrike">
                          <a:solidFill>
                            <a:srgbClr val="000000"/>
                          </a:solidFill>
                          <a:effectLst/>
                          <a:latin typeface="Calibri" panose="020F0502020204030204" pitchFamily="34" charset="0"/>
                        </a:rPr>
                        <a:t>Inputs:</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hMerge="1">
                  <a:txBody>
                    <a:bodyPr/>
                    <a:lstStyle/>
                    <a:p>
                      <a:endParaRPr lang="en-US"/>
                    </a:p>
                  </a:txBody>
                  <a:tcPr/>
                </a:tc>
                <a:tc>
                  <a:txBody>
                    <a:bodyPr/>
                    <a:lstStyle/>
                    <a:p>
                      <a:pPr algn="l" fontAlgn="ctr"/>
                      <a:r>
                        <a:rPr lang="en-US" sz="1500" b="1"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1"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8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gridSpan="3">
                  <a:txBody>
                    <a:bodyPr/>
                    <a:lstStyle/>
                    <a:p>
                      <a:pPr algn="ctr" fontAlgn="ctr"/>
                      <a:r>
                        <a:rPr lang="en-US" sz="1100" b="1" i="0" u="none" strike="noStrike">
                          <a:solidFill>
                            <a:srgbClr val="FFFFFF"/>
                          </a:solidFill>
                          <a:effectLst/>
                          <a:latin typeface="Calibri" panose="020F0502020204030204" pitchFamily="34" charset="0"/>
                        </a:rPr>
                        <a:t>Valid Data Ranges</a:t>
                      </a:r>
                    </a:p>
                  </a:txBody>
                  <a:tcPr marL="5715" marR="5715" marT="5715" marB="0" anchor="ctr">
                    <a:lnL>
                      <a:noFill/>
                    </a:lnL>
                    <a:lnR>
                      <a:noFill/>
                    </a:lnR>
                    <a:lnT>
                      <a:noFill/>
                    </a:lnT>
                    <a:lnB>
                      <a:noFill/>
                    </a:lnB>
                    <a:solidFill>
                      <a:srgbClr val="C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3509690"/>
                  </a:ext>
                </a:extLst>
              </a:tr>
              <a:tr h="285750">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1" u="none" strike="noStrike">
                          <a:solidFill>
                            <a:srgbClr val="000000"/>
                          </a:solidFill>
                          <a:effectLst/>
                          <a:latin typeface="Calibri" panose="020F0502020204030204" pitchFamily="34" charset="0"/>
                        </a:rPr>
                        <a:t>Units</a:t>
                      </a: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ctr" fontAlgn="ctr"/>
                      <a:r>
                        <a:rPr lang="en-US" sz="800" b="1" i="0" u="none" strike="noStrike">
                          <a:solidFill>
                            <a:srgbClr val="000000"/>
                          </a:solidFill>
                          <a:effectLst/>
                          <a:latin typeface="Calibri" panose="020F0502020204030204" pitchFamily="34" charset="0"/>
                        </a:rPr>
                        <a:t>Min</a:t>
                      </a:r>
                    </a:p>
                  </a:txBody>
                  <a:tcPr marL="5715" marR="5715" marT="571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Max</a:t>
                      </a:r>
                    </a:p>
                  </a:txBody>
                  <a:tcPr marL="5715" marR="5715" marT="571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257349"/>
                  </a:ext>
                </a:extLst>
              </a:tr>
              <a:tr h="285750">
                <a:tc>
                  <a:txBody>
                    <a:bodyPr/>
                    <a:lstStyle/>
                    <a:p>
                      <a:pPr algn="ctr" fontAlgn="ctr"/>
                      <a:r>
                        <a:rPr lang="en-US" sz="1100" b="0" i="0" u="none" strike="noStrike">
                          <a:solidFill>
                            <a:srgbClr val="000000"/>
                          </a:solidFill>
                          <a:effectLst/>
                          <a:latin typeface="Calibri" panose="020F0502020204030204" pitchFamily="34" charset="0"/>
                        </a:rPr>
                        <a:t>1</a:t>
                      </a:r>
                    </a:p>
                  </a:txBody>
                  <a:tcPr marL="5715" marR="5715" marT="5715" marB="0" anchor="ctr">
                    <a:lnL>
                      <a:noFill/>
                    </a:lnL>
                    <a:lnR>
                      <a:noFill/>
                    </a:lnR>
                    <a:lnT>
                      <a:noFill/>
                    </a:lnT>
                    <a:lnB>
                      <a:noFill/>
                    </a:lnB>
                  </a:tcPr>
                </a:tc>
                <a:tc gridSpan="4">
                  <a:txBody>
                    <a:bodyPr/>
                    <a:lstStyle/>
                    <a:p>
                      <a:pPr algn="l" fontAlgn="ctr"/>
                      <a:r>
                        <a:rPr lang="en-US" sz="800" b="0" i="0" u="none" strike="noStrike">
                          <a:solidFill>
                            <a:srgbClr val="000000"/>
                          </a:solidFill>
                          <a:effectLst/>
                          <a:latin typeface="Calibri" panose="020F0502020204030204" pitchFamily="34" charset="0"/>
                        </a:rPr>
                        <a:t>Current signal density</a:t>
                      </a:r>
                    </a:p>
                  </a:txBody>
                  <a:tcPr marL="5715" marR="5715" marT="5715"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800" b="0" i="0" u="none" strike="noStrike">
                          <a:solidFill>
                            <a:srgbClr val="000000"/>
                          </a:solidFill>
                          <a:effectLst/>
                          <a:latin typeface="Calibri" panose="020F0502020204030204" pitchFamily="34" charset="0"/>
                        </a:rPr>
                        <a:t>2</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800" b="0" i="0" u="none" strike="noStrike">
                          <a:solidFill>
                            <a:srgbClr val="000000"/>
                          </a:solidFill>
                          <a:effectLst/>
                          <a:latin typeface="Calibri" panose="020F0502020204030204" pitchFamily="34" charset="0"/>
                        </a:rPr>
                        <a:t>Signals per Mile</a:t>
                      </a:r>
                    </a:p>
                  </a:txBody>
                  <a:tcPr marL="5715" marR="5715" marT="571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r" fontAlgn="ctr"/>
                      <a:r>
                        <a:rPr lang="en-US" sz="800" b="0" i="0" u="none" strike="noStrike">
                          <a:solidFill>
                            <a:srgbClr val="A6A6A6"/>
                          </a:solidFill>
                          <a:effectLst/>
                          <a:latin typeface="Calibri" panose="020F0502020204030204" pitchFamily="34" charset="0"/>
                        </a:rPr>
                        <a:t>--&gt;</a:t>
                      </a:r>
                    </a:p>
                  </a:txBody>
                  <a:tcPr marL="5715" marR="5715" marT="571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0" i="0" u="none" strike="noStrike">
                          <a:solidFill>
                            <a:srgbClr val="000000"/>
                          </a:solidFill>
                          <a:effectLst/>
                          <a:latin typeface="Calibri" panose="020F0502020204030204" pitchFamily="34" charset="0"/>
                        </a:rPr>
                        <a:t>2</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346127"/>
                  </a:ext>
                </a:extLst>
              </a:tr>
              <a:tr h="285750">
                <a:tc>
                  <a:txBody>
                    <a:bodyPr/>
                    <a:lstStyle/>
                    <a:p>
                      <a:pPr algn="ctr" fontAlgn="ctr"/>
                      <a:r>
                        <a:rPr lang="en-US" sz="1100" b="0" i="0" u="none" strike="noStrike">
                          <a:solidFill>
                            <a:srgbClr val="000000"/>
                          </a:solidFill>
                          <a:effectLst/>
                          <a:latin typeface="Calibri" panose="020F0502020204030204" pitchFamily="34" charset="0"/>
                        </a:rPr>
                        <a:t>2</a:t>
                      </a:r>
                    </a:p>
                  </a:txBody>
                  <a:tcPr marL="5715" marR="5715" marT="5715" marB="0" anchor="ctr">
                    <a:lnL>
                      <a:noFill/>
                    </a:lnL>
                    <a:lnR>
                      <a:noFill/>
                    </a:lnR>
                    <a:lnT>
                      <a:noFill/>
                    </a:lnT>
                    <a:lnB>
                      <a:noFill/>
                    </a:lnB>
                  </a:tcPr>
                </a:tc>
                <a:tc gridSpan="4">
                  <a:txBody>
                    <a:bodyPr/>
                    <a:lstStyle/>
                    <a:p>
                      <a:pPr algn="l" fontAlgn="ctr"/>
                      <a:r>
                        <a:rPr lang="en-US" sz="800" b="0" i="0" u="none" strike="noStrike">
                          <a:solidFill>
                            <a:srgbClr val="000000"/>
                          </a:solidFill>
                          <a:effectLst/>
                          <a:latin typeface="Calibri" panose="020F0502020204030204" pitchFamily="34" charset="0"/>
                        </a:rPr>
                        <a:t>Potential signal density</a:t>
                      </a:r>
                    </a:p>
                  </a:txBody>
                  <a:tcPr marL="5715" marR="5715" marT="5715"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800" b="0" i="0" u="none" strike="noStrike">
                          <a:solidFill>
                            <a:srgbClr val="000000"/>
                          </a:solidFill>
                          <a:effectLst/>
                          <a:latin typeface="Calibri" panose="020F0502020204030204" pitchFamily="34" charset="0"/>
                        </a:rPr>
                        <a:t>4</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l" fontAlgn="ctr"/>
                      <a:r>
                        <a:rPr lang="en-US" sz="800" b="0" i="0" u="none" strike="noStrike">
                          <a:solidFill>
                            <a:srgbClr val="000000"/>
                          </a:solidFill>
                          <a:effectLst/>
                          <a:latin typeface="Calibri" panose="020F0502020204030204" pitchFamily="34" charset="0"/>
                        </a:rPr>
                        <a:t>Signals per Mile</a:t>
                      </a:r>
                    </a:p>
                  </a:txBody>
                  <a:tcPr marL="5715" marR="5715" marT="571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r" fontAlgn="ctr"/>
                      <a:r>
                        <a:rPr lang="en-US" sz="800" b="0" i="0" u="none" strike="noStrike">
                          <a:solidFill>
                            <a:srgbClr val="A6A6A6"/>
                          </a:solidFill>
                          <a:effectLst/>
                          <a:latin typeface="Calibri" panose="020F0502020204030204" pitchFamily="34" charset="0"/>
                        </a:rPr>
                        <a:t>--&gt;</a:t>
                      </a:r>
                    </a:p>
                  </a:txBody>
                  <a:tcPr marL="5715" marR="5715" marT="571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8</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661388"/>
                  </a:ext>
                </a:extLst>
              </a:tr>
              <a:tr h="285750">
                <a:tc>
                  <a:txBody>
                    <a:bodyPr/>
                    <a:lstStyle/>
                    <a:p>
                      <a:pPr algn="ctr" fontAlgn="ctr"/>
                      <a:endParaRPr lang="en-US" sz="11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gridSpan="4">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73996372"/>
                  </a:ext>
                </a:extLst>
              </a:tr>
              <a:tr h="285750">
                <a:tc>
                  <a:txBody>
                    <a:bodyPr/>
                    <a:lstStyle/>
                    <a:p>
                      <a:pPr algn="ctr" fontAlgn="ctr"/>
                      <a:endParaRPr lang="en-US" sz="11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gridSpan="4">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2767187290"/>
                  </a:ext>
                </a:extLst>
              </a:tr>
              <a:tr h="285750">
                <a:tc>
                  <a:txBody>
                    <a:bodyPr/>
                    <a:lstStyle/>
                    <a:p>
                      <a:pPr algn="ctr" fontAlgn="ctr"/>
                      <a:endParaRPr lang="en-US" sz="11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612893633"/>
                  </a:ext>
                </a:extLst>
              </a:tr>
              <a:tr h="285750">
                <a:tc>
                  <a:txBody>
                    <a:bodyPr/>
                    <a:lstStyle/>
                    <a:p>
                      <a:pPr algn="ctr"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gridSpan="2">
                  <a:txBody>
                    <a:bodyPr/>
                    <a:lstStyle/>
                    <a:p>
                      <a:pPr algn="l" fontAlgn="ctr"/>
                      <a:r>
                        <a:rPr lang="en-US" sz="1500" b="1" i="0" u="none" strike="noStrike">
                          <a:solidFill>
                            <a:srgbClr val="000000"/>
                          </a:solidFill>
                          <a:effectLst/>
                          <a:latin typeface="Calibri" panose="020F0502020204030204" pitchFamily="34" charset="0"/>
                        </a:rPr>
                        <a:t>Outputs:</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hMerge="1">
                  <a:txBody>
                    <a:bodyPr/>
                    <a:lstStyle/>
                    <a:p>
                      <a:endParaRPr lang="en-US"/>
                    </a:p>
                  </a:txBody>
                  <a:tcPr/>
                </a:tc>
                <a:tc>
                  <a:txBody>
                    <a:bodyPr/>
                    <a:lstStyle/>
                    <a:p>
                      <a:pPr algn="l" fontAlgn="ctr"/>
                      <a:r>
                        <a:rPr lang="en-US" sz="1500" b="1"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1"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8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5715" marR="5715" marT="5715"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gridSpan="3">
                  <a:txBody>
                    <a:bodyPr/>
                    <a:lstStyle/>
                    <a:p>
                      <a:pPr algn="ctr" fontAlgn="ctr"/>
                      <a:r>
                        <a:rPr lang="en-US" sz="1100" b="1" i="0" u="none" strike="noStrike">
                          <a:solidFill>
                            <a:srgbClr val="FFFFFF"/>
                          </a:solidFill>
                          <a:effectLst/>
                          <a:latin typeface="Calibri" panose="020F0502020204030204" pitchFamily="34" charset="0"/>
                        </a:rPr>
                        <a:t>Calculations/Data</a:t>
                      </a:r>
                    </a:p>
                  </a:txBody>
                  <a:tcPr marL="5715" marR="5715" marT="5715" marB="0" anchor="ctr">
                    <a:lnL>
                      <a:noFill/>
                    </a:lnL>
                    <a:lnR>
                      <a:noFill/>
                    </a:lnR>
                    <a:lnT>
                      <a:noFill/>
                    </a:lnT>
                    <a:lnB>
                      <a:noFill/>
                    </a:lnB>
                    <a:solidFill>
                      <a:srgbClr val="C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5164768"/>
                  </a:ext>
                </a:extLst>
              </a:tr>
              <a:tr h="285750">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1" u="none" strike="noStrike">
                          <a:solidFill>
                            <a:srgbClr val="000000"/>
                          </a:solidFill>
                          <a:effectLst/>
                          <a:latin typeface="Calibri" panose="020F0502020204030204" pitchFamily="34" charset="0"/>
                        </a:rPr>
                        <a:t>Units</a:t>
                      </a: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gridSpan="2">
                  <a:txBody>
                    <a:bodyPr/>
                    <a:lstStyle/>
                    <a:p>
                      <a:pPr algn="ctr" fontAlgn="ctr"/>
                      <a:r>
                        <a:rPr lang="en-US" sz="800" b="0" i="0" u="none" strike="noStrike">
                          <a:solidFill>
                            <a:srgbClr val="000000"/>
                          </a:solidFill>
                          <a:effectLst/>
                          <a:latin typeface="Calibri" panose="020F0502020204030204" pitchFamily="34" charset="0"/>
                        </a:rPr>
                        <a:t>% Increase in Signal Density</a:t>
                      </a:r>
                    </a:p>
                  </a:txBody>
                  <a:tcPr marL="5715" marR="5715" marT="571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25188186"/>
                  </a:ext>
                </a:extLst>
              </a:tr>
              <a:tr h="285750">
                <a:tc>
                  <a:txBody>
                    <a:bodyPr/>
                    <a:lstStyle/>
                    <a:p>
                      <a:pPr algn="ctr" fontAlgn="ctr"/>
                      <a:r>
                        <a:rPr lang="en-US" sz="1100" b="0" i="0" u="none" strike="noStrike">
                          <a:solidFill>
                            <a:srgbClr val="000000"/>
                          </a:solidFill>
                          <a:effectLst/>
                          <a:latin typeface="Calibri" panose="020F0502020204030204" pitchFamily="34" charset="0"/>
                        </a:rPr>
                        <a:t>1</a:t>
                      </a:r>
                    </a:p>
                  </a:txBody>
                  <a:tcPr marL="5715" marR="5715" marT="5715" marB="0" anchor="ctr">
                    <a:lnL>
                      <a:noFill/>
                    </a:lnL>
                    <a:lnR>
                      <a:noFill/>
                    </a:lnR>
                    <a:lnT>
                      <a:noFill/>
                    </a:lnT>
                    <a:lnB>
                      <a:noFill/>
                    </a:lnB>
                  </a:tcPr>
                </a:tc>
                <a:tc gridSpan="4">
                  <a:txBody>
                    <a:bodyPr/>
                    <a:lstStyle/>
                    <a:p>
                      <a:pPr algn="l" fontAlgn="ctr"/>
                      <a:r>
                        <a:rPr lang="en-US" sz="800" b="0" i="0" u="none" strike="noStrike" dirty="0">
                          <a:solidFill>
                            <a:srgbClr val="000000"/>
                          </a:solidFill>
                          <a:effectLst/>
                          <a:latin typeface="Calibri" panose="020F0502020204030204" pitchFamily="34" charset="0"/>
                        </a:rPr>
                        <a:t>Estimated percent change in travel time</a:t>
                      </a:r>
                    </a:p>
                  </a:txBody>
                  <a:tcPr marL="5715" marR="5715" marT="5715"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800" b="0" i="0" u="none" strike="noStrike">
                          <a:solidFill>
                            <a:srgbClr val="000000"/>
                          </a:solidFill>
                          <a:effectLst/>
                          <a:latin typeface="Calibri" panose="020F0502020204030204" pitchFamily="34" charset="0"/>
                        </a:rPr>
                        <a:t>16%</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l" fontAlgn="ctr"/>
                      <a:endParaRPr lang="en-US" sz="800" b="0" i="0" u="none" strike="noStrike">
                        <a:solidFill>
                          <a:srgbClr val="000000"/>
                        </a:solidFill>
                        <a:effectLst/>
                        <a:latin typeface="Calibri" panose="020F0502020204030204" pitchFamily="34" charset="0"/>
                      </a:endParaRPr>
                    </a:p>
                  </a:txBody>
                  <a:tcPr marL="5715" marR="5715" marT="5715" marB="0" anchor="ctr">
                    <a:lnL>
                      <a:noFill/>
                    </a:lnL>
                    <a:lnR>
                      <a:noFill/>
                    </a:lnR>
                    <a:lnT>
                      <a:noFill/>
                    </a:lnT>
                    <a:lnB>
                      <a:noFill/>
                    </a:lnB>
                  </a:tcPr>
                </a:tc>
                <a:tc>
                  <a:txBody>
                    <a:bodyPr/>
                    <a:lstStyle/>
                    <a:p>
                      <a:pPr algn="r" fontAlgn="ctr"/>
                      <a:r>
                        <a:rPr lang="en-US" sz="800" b="0" i="0" u="none" strike="noStrike">
                          <a:solidFill>
                            <a:srgbClr val="A6A6A6"/>
                          </a:solidFill>
                          <a:effectLst/>
                          <a:latin typeface="Calibri" panose="020F0502020204030204" pitchFamily="34" charset="0"/>
                        </a:rPr>
                        <a:t>--&gt;</a:t>
                      </a:r>
                    </a:p>
                  </a:txBody>
                  <a:tcPr marL="5715" marR="5715" marT="571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0" i="0" u="none" strike="noStrike">
                          <a:solidFill>
                            <a:srgbClr val="000000"/>
                          </a:solidFill>
                          <a:effectLst/>
                          <a:latin typeface="Calibri" panose="020F0502020204030204" pitchFamily="34" charset="0"/>
                        </a:rPr>
                        <a:t>100.0%</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5715" marR="5715" marT="571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67706068"/>
                  </a:ext>
                </a:extLst>
              </a:tr>
            </a:tbl>
          </a:graphicData>
        </a:graphic>
      </p:graphicFrame>
      <p:sp>
        <p:nvSpPr>
          <p:cNvPr id="3" name="Slide Number Placeholder 2">
            <a:extLst>
              <a:ext uri="{FF2B5EF4-FFF2-40B4-BE49-F238E27FC236}">
                <a16:creationId xmlns:a16="http://schemas.microsoft.com/office/drawing/2014/main" id="{63964B36-B3FF-4AE0-EFA8-56F1DDACD74F}"/>
              </a:ext>
            </a:extLst>
          </p:cNvPr>
          <p:cNvSpPr>
            <a:spLocks noGrp="1"/>
          </p:cNvSpPr>
          <p:nvPr>
            <p:ph type="sldNum" sz="quarter" idx="12"/>
          </p:nvPr>
        </p:nvSpPr>
        <p:spPr/>
        <p:txBody>
          <a:bodyPr/>
          <a:lstStyle/>
          <a:p>
            <a:fld id="{0F5EC011-0DA0-DB45-996E-85C7F379AB45}" type="slidenum">
              <a:rPr lang="en-US" smtClean="0"/>
              <a:t>46</a:t>
            </a:fld>
            <a:endParaRPr lang="en-US"/>
          </a:p>
        </p:txBody>
      </p:sp>
    </p:spTree>
    <p:extLst>
      <p:ext uri="{BB962C8B-B14F-4D97-AF65-F5344CB8AC3E}">
        <p14:creationId xmlns:p14="http://schemas.microsoft.com/office/powerpoint/2010/main" val="3186743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57F4-B9D0-4446-A124-666CD9044E88}"/>
              </a:ext>
            </a:extLst>
          </p:cNvPr>
          <p:cNvSpPr>
            <a:spLocks noGrp="1"/>
          </p:cNvSpPr>
          <p:nvPr>
            <p:ph type="title"/>
          </p:nvPr>
        </p:nvSpPr>
        <p:spPr/>
        <p:txBody>
          <a:bodyPr vert="horz" lIns="68580" tIns="34290" rIns="68580" bIns="34290" rtlCol="0" anchor="ctr">
            <a:normAutofit/>
          </a:bodyPr>
          <a:lstStyle/>
          <a:p>
            <a:r>
              <a:rPr lang="en-US" sz="3000">
                <a:latin typeface="+mj-lt"/>
                <a:ea typeface="+mj-ea"/>
                <a:cs typeface="+mj-cs"/>
              </a:rPr>
              <a:t>Economic Value Assessment Tools</a:t>
            </a:r>
          </a:p>
        </p:txBody>
      </p:sp>
      <p:graphicFrame>
        <p:nvGraphicFramePr>
          <p:cNvPr id="5" name="Content Placeholder 2">
            <a:extLst>
              <a:ext uri="{FF2B5EF4-FFF2-40B4-BE49-F238E27FC236}">
                <a16:creationId xmlns:a16="http://schemas.microsoft.com/office/drawing/2014/main" id="{979156EC-EEEE-4416-99F6-DF5BEA63FDB7}"/>
              </a:ext>
            </a:extLst>
          </p:cNvPr>
          <p:cNvGraphicFramePr>
            <a:graphicFrameLocks noGrp="1"/>
          </p:cNvGraphicFramePr>
          <p:nvPr>
            <p:ph idx="1"/>
            <p:extLst>
              <p:ext uri="{D42A27DB-BD31-4B8C-83A1-F6EECF244321}">
                <p14:modId xmlns:p14="http://schemas.microsoft.com/office/powerpoint/2010/main" val="345880048"/>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7E00CB6-9862-B80C-E6C5-7E1CE6B4FC76}"/>
              </a:ext>
            </a:extLst>
          </p:cNvPr>
          <p:cNvSpPr>
            <a:spLocks noGrp="1"/>
          </p:cNvSpPr>
          <p:nvPr>
            <p:ph type="sldNum" sz="quarter" idx="12"/>
          </p:nvPr>
        </p:nvSpPr>
        <p:spPr/>
        <p:txBody>
          <a:bodyPr/>
          <a:lstStyle/>
          <a:p>
            <a:fld id="{0F5EC011-0DA0-DB45-996E-85C7F379AB45}" type="slidenum">
              <a:rPr lang="en-US" smtClean="0"/>
              <a:t>47</a:t>
            </a:fld>
            <a:endParaRPr lang="en-US"/>
          </a:p>
        </p:txBody>
      </p:sp>
    </p:spTree>
    <p:extLst>
      <p:ext uri="{BB962C8B-B14F-4D97-AF65-F5344CB8AC3E}">
        <p14:creationId xmlns:p14="http://schemas.microsoft.com/office/powerpoint/2010/main" val="888115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8727-8FAC-664C-A2E7-906013C13593}"/>
              </a:ext>
            </a:extLst>
          </p:cNvPr>
          <p:cNvSpPr>
            <a:spLocks noGrp="1"/>
          </p:cNvSpPr>
          <p:nvPr>
            <p:ph type="title"/>
          </p:nvPr>
        </p:nvSpPr>
        <p:spPr>
          <a:xfrm>
            <a:off x="628650" y="273844"/>
            <a:ext cx="8515350" cy="994172"/>
          </a:xfrm>
        </p:spPr>
        <p:txBody>
          <a:bodyPr>
            <a:normAutofit/>
          </a:bodyPr>
          <a:lstStyle/>
          <a:p>
            <a:r>
              <a:rPr lang="en-US" dirty="0"/>
              <a:t>Fact Sheets Demonstrate Outputs or Methods</a:t>
            </a:r>
          </a:p>
        </p:txBody>
      </p:sp>
      <p:pic>
        <p:nvPicPr>
          <p:cNvPr id="3" name="Picture 2">
            <a:extLst>
              <a:ext uri="{FF2B5EF4-FFF2-40B4-BE49-F238E27FC236}">
                <a16:creationId xmlns:a16="http://schemas.microsoft.com/office/drawing/2014/main" id="{BB10ADB0-1134-4422-B080-A95D038E3BD7}"/>
              </a:ext>
            </a:extLst>
          </p:cNvPr>
          <p:cNvPicPr>
            <a:picLocks noChangeAspect="1"/>
          </p:cNvPicPr>
          <p:nvPr/>
        </p:nvPicPr>
        <p:blipFill>
          <a:blip r:embed="rId3"/>
          <a:stretch>
            <a:fillRect/>
          </a:stretch>
        </p:blipFill>
        <p:spPr>
          <a:xfrm>
            <a:off x="198221" y="1079847"/>
            <a:ext cx="2853540" cy="3687417"/>
          </a:xfrm>
          <a:prstGeom prst="rect">
            <a:avLst/>
          </a:prstGeom>
        </p:spPr>
      </p:pic>
      <p:pic>
        <p:nvPicPr>
          <p:cNvPr id="9" name="Picture 8">
            <a:extLst>
              <a:ext uri="{FF2B5EF4-FFF2-40B4-BE49-F238E27FC236}">
                <a16:creationId xmlns:a16="http://schemas.microsoft.com/office/drawing/2014/main" id="{A272F052-6DEA-4E1D-A682-77C22E95CF13}"/>
              </a:ext>
            </a:extLst>
          </p:cNvPr>
          <p:cNvPicPr/>
          <p:nvPr/>
        </p:nvPicPr>
        <p:blipFill>
          <a:blip r:embed="rId4" cstate="hqprint">
            <a:extLst>
              <a:ext uri="{28A0092B-C50C-407E-A947-70E740481C1C}">
                <a14:useLocalDpi xmlns:a14="http://schemas.microsoft.com/office/drawing/2010/main"/>
              </a:ext>
            </a:extLst>
          </a:blip>
          <a:stretch>
            <a:fillRect/>
          </a:stretch>
        </p:blipFill>
        <p:spPr>
          <a:xfrm>
            <a:off x="6169740" y="1088658"/>
            <a:ext cx="2853540" cy="3678606"/>
          </a:xfrm>
          <a:prstGeom prst="rect">
            <a:avLst/>
          </a:prstGeom>
          <a:ln w="3175">
            <a:solidFill>
              <a:schemeClr val="tx1"/>
            </a:solidFill>
          </a:ln>
        </p:spPr>
      </p:pic>
      <p:pic>
        <p:nvPicPr>
          <p:cNvPr id="10" name="Picture 9">
            <a:extLst>
              <a:ext uri="{FF2B5EF4-FFF2-40B4-BE49-F238E27FC236}">
                <a16:creationId xmlns:a16="http://schemas.microsoft.com/office/drawing/2014/main" id="{9069C9F7-992A-4677-9E63-1F547FD38AB2}"/>
              </a:ext>
            </a:extLst>
          </p:cNvPr>
          <p:cNvPicPr/>
          <p:nvPr/>
        </p:nvPicPr>
        <p:blipFill>
          <a:blip r:embed="rId5" cstate="hqprint">
            <a:extLst>
              <a:ext uri="{28A0092B-C50C-407E-A947-70E740481C1C}">
                <a14:useLocalDpi xmlns:a14="http://schemas.microsoft.com/office/drawing/2010/main"/>
              </a:ext>
            </a:extLst>
          </a:blip>
          <a:stretch>
            <a:fillRect/>
          </a:stretch>
        </p:blipFill>
        <p:spPr>
          <a:xfrm>
            <a:off x="3195480" y="1088658"/>
            <a:ext cx="2853540" cy="3678606"/>
          </a:xfrm>
          <a:prstGeom prst="rect">
            <a:avLst/>
          </a:prstGeom>
          <a:ln w="3175">
            <a:solidFill>
              <a:schemeClr val="tx1"/>
            </a:solidFill>
          </a:ln>
        </p:spPr>
      </p:pic>
      <p:sp>
        <p:nvSpPr>
          <p:cNvPr id="4" name="Slide Number Placeholder 3">
            <a:extLst>
              <a:ext uri="{FF2B5EF4-FFF2-40B4-BE49-F238E27FC236}">
                <a16:creationId xmlns:a16="http://schemas.microsoft.com/office/drawing/2014/main" id="{ED376946-8368-0B19-2135-1AE33C476D41}"/>
              </a:ext>
            </a:extLst>
          </p:cNvPr>
          <p:cNvSpPr>
            <a:spLocks noGrp="1"/>
          </p:cNvSpPr>
          <p:nvPr>
            <p:ph type="sldNum" sz="quarter" idx="12"/>
          </p:nvPr>
        </p:nvSpPr>
        <p:spPr/>
        <p:txBody>
          <a:bodyPr/>
          <a:lstStyle/>
          <a:p>
            <a:fld id="{0F5EC011-0DA0-DB45-996E-85C7F379AB45}" type="slidenum">
              <a:rPr lang="en-US" smtClean="0"/>
              <a:t>48</a:t>
            </a:fld>
            <a:endParaRPr lang="en-US"/>
          </a:p>
        </p:txBody>
      </p:sp>
    </p:spTree>
    <p:extLst>
      <p:ext uri="{BB962C8B-B14F-4D97-AF65-F5344CB8AC3E}">
        <p14:creationId xmlns:p14="http://schemas.microsoft.com/office/powerpoint/2010/main" val="2900668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4492A-B68A-6393-7FB0-1543F258ED63}"/>
              </a:ext>
            </a:extLst>
          </p:cNvPr>
          <p:cNvSpPr>
            <a:spLocks noGrp="1"/>
          </p:cNvSpPr>
          <p:nvPr>
            <p:ph type="title"/>
          </p:nvPr>
        </p:nvSpPr>
        <p:spPr/>
        <p:txBody>
          <a:bodyPr/>
          <a:lstStyle/>
          <a:p>
            <a:r>
              <a:rPr lang="en-US" dirty="0"/>
              <a:t>Benefits of Access Management</a:t>
            </a:r>
          </a:p>
        </p:txBody>
      </p:sp>
    </p:spTree>
    <p:extLst>
      <p:ext uri="{BB962C8B-B14F-4D97-AF65-F5344CB8AC3E}">
        <p14:creationId xmlns:p14="http://schemas.microsoft.com/office/powerpoint/2010/main" val="1250416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Benefits of Access Management</a:t>
            </a:r>
          </a:p>
        </p:txBody>
      </p:sp>
      <p:sp>
        <p:nvSpPr>
          <p:cNvPr id="28674" name="Rectangle 2"/>
          <p:cNvSpPr>
            <a:spLocks noGrp="1" noChangeArrowheads="1"/>
          </p:cNvSpPr>
          <p:nvPr>
            <p:ph idx="1"/>
          </p:nvPr>
        </p:nvSpPr>
        <p:spPr/>
        <p:txBody>
          <a:bodyPr>
            <a:normAutofit fontScale="92500" lnSpcReduction="10000"/>
          </a:bodyPr>
          <a:lstStyle/>
          <a:p>
            <a:r>
              <a:rPr lang="en-US" dirty="0"/>
              <a:t>Safety</a:t>
            </a:r>
          </a:p>
          <a:p>
            <a:pPr lvl="1"/>
            <a:r>
              <a:rPr lang="en-US" dirty="0"/>
              <a:t>Reduces crashes by up to 50%</a:t>
            </a:r>
          </a:p>
          <a:p>
            <a:r>
              <a:rPr lang="en-US" dirty="0"/>
              <a:t>Mobility</a:t>
            </a:r>
          </a:p>
          <a:p>
            <a:pPr lvl="1"/>
            <a:r>
              <a:rPr lang="en-US" dirty="0"/>
              <a:t>Increase roadway capacity 23% to 45%</a:t>
            </a:r>
          </a:p>
          <a:p>
            <a:pPr lvl="1"/>
            <a:r>
              <a:rPr lang="en-US" dirty="0"/>
              <a:t>Reduce travel time and delay 40% to 60%</a:t>
            </a:r>
          </a:p>
          <a:p>
            <a:r>
              <a:rPr lang="en-US" dirty="0"/>
              <a:t>Economic</a:t>
            </a:r>
          </a:p>
          <a:p>
            <a:pPr lvl="1"/>
            <a:r>
              <a:rPr lang="en-US" dirty="0"/>
              <a:t>Increased market area for businesses</a:t>
            </a:r>
          </a:p>
          <a:p>
            <a:pPr lvl="1"/>
            <a:r>
              <a:rPr lang="en-US" dirty="0"/>
              <a:t>Improved customer safety and convenience</a:t>
            </a:r>
          </a:p>
          <a:p>
            <a:r>
              <a:rPr lang="en-US" dirty="0"/>
              <a:t>Aesthetics</a:t>
            </a:r>
          </a:p>
          <a:p>
            <a:pPr lvl="1"/>
            <a:r>
              <a:rPr lang="en-US" dirty="0"/>
              <a:t>More area for landscaping</a:t>
            </a:r>
          </a:p>
          <a:p>
            <a:pPr lvl="1"/>
            <a:r>
              <a:rPr lang="en-US" dirty="0"/>
              <a:t>More attractive corridors</a:t>
            </a:r>
          </a:p>
          <a:p>
            <a:pPr lvl="1"/>
            <a:endParaRPr lang="en-US" dirty="0"/>
          </a:p>
        </p:txBody>
      </p:sp>
      <p:sp>
        <p:nvSpPr>
          <p:cNvPr id="2" name="Slide Number Placeholder 1">
            <a:extLst>
              <a:ext uri="{FF2B5EF4-FFF2-40B4-BE49-F238E27FC236}">
                <a16:creationId xmlns:a16="http://schemas.microsoft.com/office/drawing/2014/main" id="{8E60DBBA-3007-FBE8-8C76-80C2DE006C51}"/>
              </a:ext>
            </a:extLst>
          </p:cNvPr>
          <p:cNvSpPr>
            <a:spLocks noGrp="1"/>
          </p:cNvSpPr>
          <p:nvPr>
            <p:ph type="sldNum" sz="quarter" idx="12"/>
          </p:nvPr>
        </p:nvSpPr>
        <p:spPr/>
        <p:txBody>
          <a:bodyPr/>
          <a:lstStyle/>
          <a:p>
            <a:fld id="{0F5EC011-0DA0-DB45-996E-85C7F379AB45}" type="slidenum">
              <a:rPr lang="en-US" smtClean="0"/>
              <a:t>6</a:t>
            </a:fld>
            <a:endParaRPr lang="en-US"/>
          </a:p>
        </p:txBody>
      </p:sp>
    </p:spTree>
    <p:extLst>
      <p:ext uri="{BB962C8B-B14F-4D97-AF65-F5344CB8AC3E}">
        <p14:creationId xmlns:p14="http://schemas.microsoft.com/office/powerpoint/2010/main" val="14759822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7">
            <a:extLst>
              <a:ext uri="{FF2B5EF4-FFF2-40B4-BE49-F238E27FC236}">
                <a16:creationId xmlns:a16="http://schemas.microsoft.com/office/drawing/2014/main" id="{58E43F3E-5CAA-5E0A-F3F7-1ED4128D1460}"/>
              </a:ext>
            </a:extLst>
          </p:cNvPr>
          <p:cNvSpPr>
            <a:spLocks noGrp="1" noChangeArrowheads="1"/>
          </p:cNvSpPr>
          <p:nvPr>
            <p:ph type="title"/>
          </p:nvPr>
        </p:nvSpPr>
        <p:spPr>
          <a:xfrm>
            <a:off x="628650" y="273844"/>
            <a:ext cx="7886700" cy="994172"/>
          </a:xfrm>
        </p:spPr>
        <p:txBody>
          <a:bodyPr>
            <a:normAutofit/>
          </a:bodyPr>
          <a:lstStyle/>
          <a:p>
            <a:r>
              <a:rPr lang="en-US" altLang="en-US" dirty="0"/>
              <a:t>Benefits of Access Management</a:t>
            </a:r>
          </a:p>
        </p:txBody>
      </p:sp>
      <p:graphicFrame>
        <p:nvGraphicFramePr>
          <p:cNvPr id="6" name="Content Placeholder 5">
            <a:extLst>
              <a:ext uri="{FF2B5EF4-FFF2-40B4-BE49-F238E27FC236}">
                <a16:creationId xmlns:a16="http://schemas.microsoft.com/office/drawing/2014/main" id="{B1470963-5246-F740-415A-2948006A7A2E}"/>
              </a:ext>
            </a:extLst>
          </p:cNvPr>
          <p:cNvGraphicFramePr>
            <a:graphicFrameLocks noGrp="1"/>
          </p:cNvGraphicFramePr>
          <p:nvPr>
            <p:ph idx="1"/>
            <p:extLst>
              <p:ext uri="{D42A27DB-BD31-4B8C-83A1-F6EECF244321}">
                <p14:modId xmlns:p14="http://schemas.microsoft.com/office/powerpoint/2010/main" val="2733697652"/>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934CA93C-2CCB-1076-5383-59570932CE28}"/>
              </a:ext>
            </a:extLst>
          </p:cNvPr>
          <p:cNvSpPr>
            <a:spLocks noGrp="1"/>
          </p:cNvSpPr>
          <p:nvPr>
            <p:ph type="sldNum" sz="quarter" idx="12"/>
          </p:nvPr>
        </p:nvSpPr>
        <p:spPr/>
        <p:txBody>
          <a:bodyPr/>
          <a:lstStyle/>
          <a:p>
            <a:fld id="{0F5EC011-0DA0-DB45-996E-85C7F379AB45}" type="slidenum">
              <a:rPr lang="en-US" smtClean="0"/>
              <a:t>7</a:t>
            </a:fld>
            <a:endParaRPr lang="en-US"/>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04213" y="1344233"/>
            <a:ext cx="3811137" cy="3525423"/>
            <a:chOff x="3352800" y="1295400"/>
            <a:chExt cx="5791200" cy="5165725"/>
          </a:xfrm>
        </p:grpSpPr>
        <p:pic>
          <p:nvPicPr>
            <p:cNvPr id="27651" name="Picture 2" descr="CompositeGraph"/>
            <p:cNvPicPr>
              <a:picLocks noChangeAspect="1" noChangeArrowheads="1"/>
            </p:cNvPicPr>
            <p:nvPr/>
          </p:nvPicPr>
          <p:blipFill>
            <a:blip r:embed="rId3" cstate="screen">
              <a:extLst>
                <a:ext uri="{28A0092B-C50C-407E-A947-70E740481C1C}">
                  <a14:useLocalDpi xmlns:a14="http://schemas.microsoft.com/office/drawing/2010/main"/>
                </a:ext>
              </a:extLst>
            </a:blip>
            <a:srcRect b="15260"/>
            <a:stretch>
              <a:fillRect/>
            </a:stretch>
          </p:blipFill>
          <p:spPr bwMode="auto">
            <a:xfrm>
              <a:off x="3352800" y="1295400"/>
              <a:ext cx="5791200" cy="5165725"/>
            </a:xfrm>
            <a:prstGeom prst="rect">
              <a:avLst/>
            </a:prstGeom>
            <a:noFill/>
            <a:ln w="9525">
              <a:noFill/>
              <a:miter lim="800000"/>
              <a:headEnd/>
              <a:tailEnd/>
            </a:ln>
          </p:spPr>
        </p:pic>
        <p:sp>
          <p:nvSpPr>
            <p:cNvPr id="27653" name="Line 4"/>
            <p:cNvSpPr>
              <a:spLocks noChangeShapeType="1"/>
            </p:cNvSpPr>
            <p:nvPr/>
          </p:nvSpPr>
          <p:spPr bwMode="auto">
            <a:xfrm flipH="1" flipV="1">
              <a:off x="7086600" y="3733800"/>
              <a:ext cx="685800" cy="990600"/>
            </a:xfrm>
            <a:prstGeom prst="line">
              <a:avLst/>
            </a:prstGeom>
            <a:noFill/>
            <a:ln w="38100" cap="sq">
              <a:solidFill>
                <a:srgbClr val="FF0000"/>
              </a:solidFill>
              <a:round/>
              <a:headEnd type="none" w="sm" len="sm"/>
              <a:tailEnd type="triangle" w="lg" len="lg"/>
            </a:ln>
          </p:spPr>
          <p:txBody>
            <a:bodyPr wrap="none" anchor="ctr"/>
            <a:lstStyle/>
            <a:p>
              <a:pPr defTabSz="342900"/>
              <a:endParaRPr lang="en-US" sz="1013">
                <a:solidFill>
                  <a:prstClr val="black"/>
                </a:solidFill>
              </a:endParaRPr>
            </a:p>
          </p:txBody>
        </p:sp>
        <p:sp>
          <p:nvSpPr>
            <p:cNvPr id="27654" name="Line 5"/>
            <p:cNvSpPr>
              <a:spLocks noChangeShapeType="1"/>
            </p:cNvSpPr>
            <p:nvPr/>
          </p:nvSpPr>
          <p:spPr bwMode="auto">
            <a:xfrm flipH="1" flipV="1">
              <a:off x="7924800" y="3048000"/>
              <a:ext cx="685800" cy="838200"/>
            </a:xfrm>
            <a:prstGeom prst="line">
              <a:avLst/>
            </a:prstGeom>
            <a:noFill/>
            <a:ln w="38100" cap="sq">
              <a:solidFill>
                <a:srgbClr val="FF0000"/>
              </a:solidFill>
              <a:round/>
              <a:headEnd type="none" w="sm" len="sm"/>
              <a:tailEnd type="triangle" w="lg" len="lg"/>
            </a:ln>
          </p:spPr>
          <p:txBody>
            <a:bodyPr wrap="none" anchor="ctr"/>
            <a:lstStyle/>
            <a:p>
              <a:pPr defTabSz="342900"/>
              <a:endParaRPr lang="en-US" sz="1013">
                <a:solidFill>
                  <a:prstClr val="black"/>
                </a:solidFill>
              </a:endParaRPr>
            </a:p>
          </p:txBody>
        </p:sp>
        <p:sp>
          <p:nvSpPr>
            <p:cNvPr id="27655" name="Line 6"/>
            <p:cNvSpPr>
              <a:spLocks noChangeShapeType="1"/>
            </p:cNvSpPr>
            <p:nvPr/>
          </p:nvSpPr>
          <p:spPr bwMode="auto">
            <a:xfrm flipH="1">
              <a:off x="7086600" y="2895600"/>
              <a:ext cx="1752600" cy="838200"/>
            </a:xfrm>
            <a:prstGeom prst="line">
              <a:avLst/>
            </a:prstGeom>
            <a:noFill/>
            <a:ln w="25400" cap="sq">
              <a:solidFill>
                <a:srgbClr val="00D5D0"/>
              </a:solidFill>
              <a:round/>
              <a:headEnd type="none" w="sm" len="sm"/>
              <a:tailEnd type="none" w="sm" len="sm"/>
            </a:ln>
          </p:spPr>
          <p:txBody>
            <a:bodyPr wrap="none" anchor="ctr"/>
            <a:lstStyle/>
            <a:p>
              <a:pPr defTabSz="342900"/>
              <a:endParaRPr lang="en-US" sz="1013">
                <a:solidFill>
                  <a:prstClr val="black"/>
                </a:solidFill>
              </a:endParaRPr>
            </a:p>
          </p:txBody>
        </p:sp>
        <p:sp>
          <p:nvSpPr>
            <p:cNvPr id="27656" name="Line 7"/>
            <p:cNvSpPr>
              <a:spLocks noChangeShapeType="1"/>
            </p:cNvSpPr>
            <p:nvPr/>
          </p:nvSpPr>
          <p:spPr bwMode="auto">
            <a:xfrm flipV="1">
              <a:off x="7848600" y="2133600"/>
              <a:ext cx="838200" cy="914400"/>
            </a:xfrm>
            <a:prstGeom prst="line">
              <a:avLst/>
            </a:prstGeom>
            <a:noFill/>
            <a:ln w="25400" cap="sq">
              <a:solidFill>
                <a:srgbClr val="00D5D0"/>
              </a:solidFill>
              <a:round/>
              <a:headEnd type="none" w="sm" len="sm"/>
              <a:tailEnd type="none" w="sm" len="sm"/>
            </a:ln>
          </p:spPr>
          <p:txBody>
            <a:bodyPr wrap="none" anchor="ctr"/>
            <a:lstStyle/>
            <a:p>
              <a:pPr defTabSz="342900"/>
              <a:endParaRPr lang="en-US" sz="1013">
                <a:solidFill>
                  <a:prstClr val="black"/>
                </a:solidFill>
              </a:endParaRPr>
            </a:p>
          </p:txBody>
        </p:sp>
      </p:grpSp>
      <p:sp>
        <p:nvSpPr>
          <p:cNvPr id="27657" name="Text Box 8"/>
          <p:cNvSpPr txBox="1">
            <a:spLocks noChangeArrowheads="1"/>
          </p:cNvSpPr>
          <p:nvPr/>
        </p:nvSpPr>
        <p:spPr bwMode="auto">
          <a:xfrm>
            <a:off x="2715359" y="4576779"/>
            <a:ext cx="2286000" cy="380969"/>
          </a:xfrm>
          <a:prstGeom prst="rect">
            <a:avLst/>
          </a:prstGeom>
          <a:noFill/>
          <a:ln w="12700" cap="sq">
            <a:noFill/>
            <a:miter lim="800000"/>
            <a:headEnd type="none" w="sm" len="sm"/>
            <a:tailEnd type="none" w="sm" len="sm"/>
          </a:ln>
        </p:spPr>
        <p:txBody>
          <a:bodyPr lIns="68547" tIns="34274" rIns="68547" bIns="34274">
            <a:spAutoFit/>
          </a:bodyPr>
          <a:lstStyle/>
          <a:p>
            <a:pPr defTabSz="342900"/>
            <a:r>
              <a:rPr lang="en-US" sz="1000" dirty="0"/>
              <a:t>Source: NCHRP Report 420 1999 (estimated from various sources)</a:t>
            </a:r>
          </a:p>
        </p:txBody>
      </p:sp>
      <p:sp>
        <p:nvSpPr>
          <p:cNvPr id="27658" name="Rectangle 9"/>
          <p:cNvSpPr>
            <a:spLocks noGrp="1" noChangeArrowheads="1"/>
          </p:cNvSpPr>
          <p:nvPr>
            <p:ph type="title"/>
          </p:nvPr>
        </p:nvSpPr>
        <p:spPr>
          <a:xfrm>
            <a:off x="628650" y="273844"/>
            <a:ext cx="7886700" cy="994172"/>
          </a:xfrm>
        </p:spPr>
        <p:txBody>
          <a:bodyPr/>
          <a:lstStyle/>
          <a:p>
            <a:r>
              <a:rPr lang="en-US" dirty="0"/>
              <a:t>Crashes and Access Density</a:t>
            </a:r>
          </a:p>
        </p:txBody>
      </p:sp>
      <p:sp>
        <p:nvSpPr>
          <p:cNvPr id="6" name="Content Placeholder 5">
            <a:extLst>
              <a:ext uri="{FF2B5EF4-FFF2-40B4-BE49-F238E27FC236}">
                <a16:creationId xmlns:a16="http://schemas.microsoft.com/office/drawing/2014/main" id="{68565F2E-CAD7-4302-65FE-E45E20B354DF}"/>
              </a:ext>
            </a:extLst>
          </p:cNvPr>
          <p:cNvSpPr>
            <a:spLocks noGrp="1"/>
          </p:cNvSpPr>
          <p:nvPr>
            <p:ph idx="1"/>
          </p:nvPr>
        </p:nvSpPr>
        <p:spPr>
          <a:xfrm>
            <a:off x="628650" y="1369219"/>
            <a:ext cx="3874976" cy="3263504"/>
          </a:xfrm>
        </p:spPr>
        <p:txBody>
          <a:bodyPr/>
          <a:lstStyle/>
          <a:p>
            <a:pPr defTabSz="342900">
              <a:spcBef>
                <a:spcPct val="50000"/>
              </a:spcBef>
              <a:spcAft>
                <a:spcPct val="30000"/>
              </a:spcAft>
            </a:pPr>
            <a:r>
              <a:rPr lang="en-US" sz="2100" dirty="0">
                <a:solidFill>
                  <a:srgbClr val="003600"/>
                </a:solidFill>
                <a:latin typeface="Tahoma" pitchFamily="34" charset="0"/>
              </a:rPr>
              <a:t>As access points increase, so does the frequency of highway crashes…</a:t>
            </a:r>
          </a:p>
          <a:p>
            <a:pPr defTabSz="342900">
              <a:spcBef>
                <a:spcPct val="50000"/>
              </a:spcBef>
            </a:pPr>
            <a:r>
              <a:rPr lang="en-US" sz="2100" dirty="0">
                <a:solidFill>
                  <a:srgbClr val="003600"/>
                </a:solidFill>
                <a:latin typeface="Tahoma" pitchFamily="34" charset="0"/>
              </a:rPr>
              <a:t>And the rate also increases</a:t>
            </a:r>
          </a:p>
          <a:p>
            <a:endParaRPr lang="en-US" dirty="0"/>
          </a:p>
        </p:txBody>
      </p:sp>
      <p:sp>
        <p:nvSpPr>
          <p:cNvPr id="3" name="Slide Number Placeholder 2">
            <a:extLst>
              <a:ext uri="{FF2B5EF4-FFF2-40B4-BE49-F238E27FC236}">
                <a16:creationId xmlns:a16="http://schemas.microsoft.com/office/drawing/2014/main" id="{CD9238DE-4C24-924A-0AFC-51147F3F0955}"/>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8</a:t>
            </a:fld>
            <a:endParaRPr lang="en-US"/>
          </a:p>
        </p:txBody>
      </p:sp>
    </p:spTree>
    <p:extLst>
      <p:ext uri="{BB962C8B-B14F-4D97-AF65-F5344CB8AC3E}">
        <p14:creationId xmlns:p14="http://schemas.microsoft.com/office/powerpoint/2010/main" val="39983395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2"/>
          <p:cNvSpPr>
            <a:spLocks/>
          </p:cNvSpPr>
          <p:nvPr/>
        </p:nvSpPr>
        <p:spPr bwMode="auto">
          <a:xfrm>
            <a:off x="1891903" y="1323976"/>
            <a:ext cx="5367338" cy="2622947"/>
          </a:xfrm>
          <a:custGeom>
            <a:avLst/>
            <a:gdLst>
              <a:gd name="T0" fmla="*/ 2147483647 w 4538"/>
              <a:gd name="T1" fmla="*/ 2147483647 h 2222"/>
              <a:gd name="T2" fmla="*/ 2147483647 w 4538"/>
              <a:gd name="T3" fmla="*/ 2147483647 h 2222"/>
              <a:gd name="T4" fmla="*/ 2147483647 w 4538"/>
              <a:gd name="T5" fmla="*/ 2147483647 h 2222"/>
              <a:gd name="T6" fmla="*/ 2147483647 w 4538"/>
              <a:gd name="T7" fmla="*/ 2147483647 h 2222"/>
              <a:gd name="T8" fmla="*/ 2147483647 w 4538"/>
              <a:gd name="T9" fmla="*/ 2147483647 h 2222"/>
              <a:gd name="T10" fmla="*/ 2147483647 w 4538"/>
              <a:gd name="T11" fmla="*/ 2147483647 h 2222"/>
              <a:gd name="T12" fmla="*/ 2147483647 w 4538"/>
              <a:gd name="T13" fmla="*/ 2147483647 h 2222"/>
              <a:gd name="T14" fmla="*/ 2147483647 w 4538"/>
              <a:gd name="T15" fmla="*/ 2147483647 h 2222"/>
              <a:gd name="T16" fmla="*/ 2147483647 w 4538"/>
              <a:gd name="T17" fmla="*/ 2147483647 h 2222"/>
              <a:gd name="T18" fmla="*/ 2147483647 w 4538"/>
              <a:gd name="T19" fmla="*/ 2147483647 h 2222"/>
              <a:gd name="T20" fmla="*/ 2147483647 w 4538"/>
              <a:gd name="T21" fmla="*/ 0 h 2222"/>
              <a:gd name="T22" fmla="*/ 2147483647 w 4538"/>
              <a:gd name="T23" fmla="*/ 2147483647 h 2222"/>
              <a:gd name="T24" fmla="*/ 2147483647 w 4538"/>
              <a:gd name="T25" fmla="*/ 2147483647 h 2222"/>
              <a:gd name="T26" fmla="*/ 2147483647 w 4538"/>
              <a:gd name="T27" fmla="*/ 2147483647 h 2222"/>
              <a:gd name="T28" fmla="*/ 2147483647 w 4538"/>
              <a:gd name="T29" fmla="*/ 2147483647 h 2222"/>
              <a:gd name="T30" fmla="*/ 2147483647 w 4538"/>
              <a:gd name="T31" fmla="*/ 2147483647 h 2222"/>
              <a:gd name="T32" fmla="*/ 2147483647 w 4538"/>
              <a:gd name="T33" fmla="*/ 2147483647 h 2222"/>
              <a:gd name="T34" fmla="*/ 2147483647 w 4538"/>
              <a:gd name="T35" fmla="*/ 2147483647 h 2222"/>
              <a:gd name="T36" fmla="*/ 2147483647 w 4538"/>
              <a:gd name="T37" fmla="*/ 2147483647 h 2222"/>
              <a:gd name="T38" fmla="*/ 2147483647 w 4538"/>
              <a:gd name="T39" fmla="*/ 2147483647 h 2222"/>
              <a:gd name="T40" fmla="*/ 2147483647 w 4538"/>
              <a:gd name="T41" fmla="*/ 2147483647 h 2222"/>
              <a:gd name="T42" fmla="*/ 2147483647 w 4538"/>
              <a:gd name="T43" fmla="*/ 2147483647 h 2222"/>
              <a:gd name="T44" fmla="*/ 2147483647 w 4538"/>
              <a:gd name="T45" fmla="*/ 2147483647 h 2222"/>
              <a:gd name="T46" fmla="*/ 2147483647 w 4538"/>
              <a:gd name="T47" fmla="*/ 2147483647 h 2222"/>
              <a:gd name="T48" fmla="*/ 2147483647 w 4538"/>
              <a:gd name="T49" fmla="*/ 2147483647 h 2222"/>
              <a:gd name="T50" fmla="*/ 2147483647 w 4538"/>
              <a:gd name="T51" fmla="*/ 2147483647 h 2222"/>
              <a:gd name="T52" fmla="*/ 2147483647 w 4538"/>
              <a:gd name="T53" fmla="*/ 2147483647 h 2222"/>
              <a:gd name="T54" fmla="*/ 2147483647 w 4538"/>
              <a:gd name="T55" fmla="*/ 2147483647 h 2222"/>
              <a:gd name="T56" fmla="*/ 2147483647 w 4538"/>
              <a:gd name="T57" fmla="*/ 2147483647 h 2222"/>
              <a:gd name="T58" fmla="*/ 2147483647 w 4538"/>
              <a:gd name="T59" fmla="*/ 2147483647 h 2222"/>
              <a:gd name="T60" fmla="*/ 2147483647 w 4538"/>
              <a:gd name="T61" fmla="*/ 2147483647 h 2222"/>
              <a:gd name="T62" fmla="*/ 2147483647 w 4538"/>
              <a:gd name="T63" fmla="*/ 2147483647 h 2222"/>
              <a:gd name="T64" fmla="*/ 2147483647 w 4538"/>
              <a:gd name="T65" fmla="*/ 2147483647 h 2222"/>
              <a:gd name="T66" fmla="*/ 2147483647 w 4538"/>
              <a:gd name="T67" fmla="*/ 2147483647 h 22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38"/>
              <a:gd name="T103" fmla="*/ 0 h 2222"/>
              <a:gd name="T104" fmla="*/ 4538 w 4538"/>
              <a:gd name="T105" fmla="*/ 2222 h 22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38" h="2222">
                <a:moveTo>
                  <a:pt x="4538" y="2198"/>
                </a:moveTo>
                <a:lnTo>
                  <a:pt x="4535" y="2222"/>
                </a:lnTo>
                <a:lnTo>
                  <a:pt x="0" y="2211"/>
                </a:lnTo>
                <a:lnTo>
                  <a:pt x="38" y="2087"/>
                </a:lnTo>
                <a:lnTo>
                  <a:pt x="104" y="2191"/>
                </a:lnTo>
                <a:lnTo>
                  <a:pt x="184" y="2122"/>
                </a:lnTo>
                <a:lnTo>
                  <a:pt x="274" y="2149"/>
                </a:lnTo>
                <a:lnTo>
                  <a:pt x="337" y="2196"/>
                </a:lnTo>
                <a:lnTo>
                  <a:pt x="593" y="2201"/>
                </a:lnTo>
                <a:lnTo>
                  <a:pt x="721" y="2075"/>
                </a:lnTo>
                <a:lnTo>
                  <a:pt x="809" y="2097"/>
                </a:lnTo>
                <a:lnTo>
                  <a:pt x="867" y="2113"/>
                </a:lnTo>
                <a:lnTo>
                  <a:pt x="967" y="2070"/>
                </a:lnTo>
                <a:lnTo>
                  <a:pt x="1098" y="1963"/>
                </a:lnTo>
                <a:lnTo>
                  <a:pt x="1193" y="1864"/>
                </a:lnTo>
                <a:lnTo>
                  <a:pt x="1279" y="2000"/>
                </a:lnTo>
                <a:lnTo>
                  <a:pt x="1321" y="1892"/>
                </a:lnTo>
                <a:lnTo>
                  <a:pt x="1384" y="1887"/>
                </a:lnTo>
                <a:lnTo>
                  <a:pt x="1577" y="238"/>
                </a:lnTo>
                <a:lnTo>
                  <a:pt x="1653" y="5"/>
                </a:lnTo>
                <a:lnTo>
                  <a:pt x="1686" y="135"/>
                </a:lnTo>
                <a:lnTo>
                  <a:pt x="1733" y="0"/>
                </a:lnTo>
                <a:lnTo>
                  <a:pt x="1756" y="169"/>
                </a:lnTo>
                <a:lnTo>
                  <a:pt x="1814" y="350"/>
                </a:lnTo>
                <a:lnTo>
                  <a:pt x="1876" y="251"/>
                </a:lnTo>
                <a:lnTo>
                  <a:pt x="1914" y="496"/>
                </a:lnTo>
                <a:lnTo>
                  <a:pt x="1961" y="280"/>
                </a:lnTo>
                <a:lnTo>
                  <a:pt x="1994" y="206"/>
                </a:lnTo>
                <a:lnTo>
                  <a:pt x="2032" y="662"/>
                </a:lnTo>
                <a:lnTo>
                  <a:pt x="2098" y="915"/>
                </a:lnTo>
                <a:lnTo>
                  <a:pt x="2160" y="1354"/>
                </a:lnTo>
                <a:lnTo>
                  <a:pt x="2250" y="1224"/>
                </a:lnTo>
                <a:lnTo>
                  <a:pt x="2293" y="910"/>
                </a:lnTo>
                <a:lnTo>
                  <a:pt x="2368" y="457"/>
                </a:lnTo>
                <a:lnTo>
                  <a:pt x="2444" y="598"/>
                </a:lnTo>
                <a:lnTo>
                  <a:pt x="2524" y="888"/>
                </a:lnTo>
                <a:lnTo>
                  <a:pt x="2542" y="1289"/>
                </a:lnTo>
                <a:lnTo>
                  <a:pt x="2567" y="1443"/>
                </a:lnTo>
                <a:lnTo>
                  <a:pt x="2632" y="1542"/>
                </a:lnTo>
                <a:lnTo>
                  <a:pt x="2680" y="1953"/>
                </a:lnTo>
                <a:lnTo>
                  <a:pt x="2733" y="2008"/>
                </a:lnTo>
                <a:lnTo>
                  <a:pt x="2780" y="2005"/>
                </a:lnTo>
                <a:lnTo>
                  <a:pt x="2813" y="2070"/>
                </a:lnTo>
                <a:lnTo>
                  <a:pt x="2846" y="2023"/>
                </a:lnTo>
                <a:lnTo>
                  <a:pt x="2889" y="2107"/>
                </a:lnTo>
                <a:lnTo>
                  <a:pt x="2951" y="2102"/>
                </a:lnTo>
                <a:lnTo>
                  <a:pt x="3039" y="2097"/>
                </a:lnTo>
                <a:lnTo>
                  <a:pt x="3122" y="2092"/>
                </a:lnTo>
                <a:lnTo>
                  <a:pt x="3149" y="2126"/>
                </a:lnTo>
                <a:lnTo>
                  <a:pt x="3443" y="1887"/>
                </a:lnTo>
                <a:lnTo>
                  <a:pt x="3519" y="1425"/>
                </a:lnTo>
                <a:lnTo>
                  <a:pt x="3556" y="1346"/>
                </a:lnTo>
                <a:lnTo>
                  <a:pt x="3599" y="1111"/>
                </a:lnTo>
                <a:lnTo>
                  <a:pt x="3622" y="1014"/>
                </a:lnTo>
                <a:lnTo>
                  <a:pt x="3642" y="994"/>
                </a:lnTo>
                <a:lnTo>
                  <a:pt x="3684" y="1032"/>
                </a:lnTo>
                <a:lnTo>
                  <a:pt x="3702" y="1195"/>
                </a:lnTo>
                <a:lnTo>
                  <a:pt x="3750" y="1364"/>
                </a:lnTo>
                <a:lnTo>
                  <a:pt x="3798" y="1718"/>
                </a:lnTo>
                <a:lnTo>
                  <a:pt x="3865" y="1864"/>
                </a:lnTo>
                <a:lnTo>
                  <a:pt x="3973" y="1934"/>
                </a:lnTo>
                <a:lnTo>
                  <a:pt x="4021" y="1854"/>
                </a:lnTo>
                <a:lnTo>
                  <a:pt x="4091" y="1210"/>
                </a:lnTo>
                <a:lnTo>
                  <a:pt x="4154" y="751"/>
                </a:lnTo>
                <a:lnTo>
                  <a:pt x="4196" y="424"/>
                </a:lnTo>
                <a:lnTo>
                  <a:pt x="4239" y="387"/>
                </a:lnTo>
                <a:lnTo>
                  <a:pt x="4433" y="1901"/>
                </a:lnTo>
                <a:lnTo>
                  <a:pt x="4508" y="2036"/>
                </a:lnTo>
                <a:lnTo>
                  <a:pt x="4538" y="2198"/>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23" name="Rectangle 3"/>
          <p:cNvSpPr>
            <a:spLocks noChangeArrowheads="1"/>
          </p:cNvSpPr>
          <p:nvPr/>
        </p:nvSpPr>
        <p:spPr bwMode="auto">
          <a:xfrm>
            <a:off x="1840179" y="1173015"/>
            <a:ext cx="5374481" cy="2867025"/>
          </a:xfrm>
          <a:prstGeom prst="rect">
            <a:avLst/>
          </a:prstGeom>
          <a:gradFill rotWithShape="0">
            <a:gsLst>
              <a:gs pos="0">
                <a:srgbClr val="FFFF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342900" fontAlgn="base">
              <a:spcBef>
                <a:spcPct val="0"/>
              </a:spcBef>
              <a:spcAft>
                <a:spcPct val="0"/>
              </a:spcAft>
            </a:pPr>
            <a:endParaRPr lang="en-US" sz="1013">
              <a:solidFill>
                <a:srgbClr val="FFFFFF"/>
              </a:solidFill>
            </a:endParaRPr>
          </a:p>
        </p:txBody>
      </p:sp>
      <p:sp>
        <p:nvSpPr>
          <p:cNvPr id="30724" name="Freeform 4"/>
          <p:cNvSpPr>
            <a:spLocks/>
          </p:cNvSpPr>
          <p:nvPr/>
        </p:nvSpPr>
        <p:spPr bwMode="auto">
          <a:xfrm>
            <a:off x="1891903" y="1323976"/>
            <a:ext cx="5367338" cy="2622947"/>
          </a:xfrm>
          <a:custGeom>
            <a:avLst/>
            <a:gdLst>
              <a:gd name="T0" fmla="*/ 2147483647 w 4538"/>
              <a:gd name="T1" fmla="*/ 2147483647 h 2222"/>
              <a:gd name="T2" fmla="*/ 2147483647 w 4538"/>
              <a:gd name="T3" fmla="*/ 2147483647 h 2222"/>
              <a:gd name="T4" fmla="*/ 2147483647 w 4538"/>
              <a:gd name="T5" fmla="*/ 2147483647 h 2222"/>
              <a:gd name="T6" fmla="*/ 2147483647 w 4538"/>
              <a:gd name="T7" fmla="*/ 2147483647 h 2222"/>
              <a:gd name="T8" fmla="*/ 2147483647 w 4538"/>
              <a:gd name="T9" fmla="*/ 2147483647 h 2222"/>
              <a:gd name="T10" fmla="*/ 2147483647 w 4538"/>
              <a:gd name="T11" fmla="*/ 2147483647 h 2222"/>
              <a:gd name="T12" fmla="*/ 2147483647 w 4538"/>
              <a:gd name="T13" fmla="*/ 2147483647 h 2222"/>
              <a:gd name="T14" fmla="*/ 2147483647 w 4538"/>
              <a:gd name="T15" fmla="*/ 2147483647 h 2222"/>
              <a:gd name="T16" fmla="*/ 2147483647 w 4538"/>
              <a:gd name="T17" fmla="*/ 2147483647 h 2222"/>
              <a:gd name="T18" fmla="*/ 2147483647 w 4538"/>
              <a:gd name="T19" fmla="*/ 2147483647 h 2222"/>
              <a:gd name="T20" fmla="*/ 2147483647 w 4538"/>
              <a:gd name="T21" fmla="*/ 0 h 2222"/>
              <a:gd name="T22" fmla="*/ 2147483647 w 4538"/>
              <a:gd name="T23" fmla="*/ 2147483647 h 2222"/>
              <a:gd name="T24" fmla="*/ 2147483647 w 4538"/>
              <a:gd name="T25" fmla="*/ 2147483647 h 2222"/>
              <a:gd name="T26" fmla="*/ 2147483647 w 4538"/>
              <a:gd name="T27" fmla="*/ 2147483647 h 2222"/>
              <a:gd name="T28" fmla="*/ 2147483647 w 4538"/>
              <a:gd name="T29" fmla="*/ 2147483647 h 2222"/>
              <a:gd name="T30" fmla="*/ 2147483647 w 4538"/>
              <a:gd name="T31" fmla="*/ 2147483647 h 2222"/>
              <a:gd name="T32" fmla="*/ 2147483647 w 4538"/>
              <a:gd name="T33" fmla="*/ 2147483647 h 2222"/>
              <a:gd name="T34" fmla="*/ 2147483647 w 4538"/>
              <a:gd name="T35" fmla="*/ 2147483647 h 2222"/>
              <a:gd name="T36" fmla="*/ 2147483647 w 4538"/>
              <a:gd name="T37" fmla="*/ 2147483647 h 2222"/>
              <a:gd name="T38" fmla="*/ 2147483647 w 4538"/>
              <a:gd name="T39" fmla="*/ 2147483647 h 2222"/>
              <a:gd name="T40" fmla="*/ 2147483647 w 4538"/>
              <a:gd name="T41" fmla="*/ 2147483647 h 2222"/>
              <a:gd name="T42" fmla="*/ 2147483647 w 4538"/>
              <a:gd name="T43" fmla="*/ 2147483647 h 2222"/>
              <a:gd name="T44" fmla="*/ 2147483647 w 4538"/>
              <a:gd name="T45" fmla="*/ 2147483647 h 2222"/>
              <a:gd name="T46" fmla="*/ 2147483647 w 4538"/>
              <a:gd name="T47" fmla="*/ 2147483647 h 2222"/>
              <a:gd name="T48" fmla="*/ 2147483647 w 4538"/>
              <a:gd name="T49" fmla="*/ 2147483647 h 2222"/>
              <a:gd name="T50" fmla="*/ 2147483647 w 4538"/>
              <a:gd name="T51" fmla="*/ 2147483647 h 2222"/>
              <a:gd name="T52" fmla="*/ 2147483647 w 4538"/>
              <a:gd name="T53" fmla="*/ 2147483647 h 2222"/>
              <a:gd name="T54" fmla="*/ 2147483647 w 4538"/>
              <a:gd name="T55" fmla="*/ 2147483647 h 2222"/>
              <a:gd name="T56" fmla="*/ 2147483647 w 4538"/>
              <a:gd name="T57" fmla="*/ 2147483647 h 2222"/>
              <a:gd name="T58" fmla="*/ 2147483647 w 4538"/>
              <a:gd name="T59" fmla="*/ 2147483647 h 2222"/>
              <a:gd name="T60" fmla="*/ 2147483647 w 4538"/>
              <a:gd name="T61" fmla="*/ 2147483647 h 2222"/>
              <a:gd name="T62" fmla="*/ 2147483647 w 4538"/>
              <a:gd name="T63" fmla="*/ 2147483647 h 2222"/>
              <a:gd name="T64" fmla="*/ 2147483647 w 4538"/>
              <a:gd name="T65" fmla="*/ 2147483647 h 2222"/>
              <a:gd name="T66" fmla="*/ 2147483647 w 4538"/>
              <a:gd name="T67" fmla="*/ 2147483647 h 22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38"/>
              <a:gd name="T103" fmla="*/ 0 h 2222"/>
              <a:gd name="T104" fmla="*/ 4538 w 4538"/>
              <a:gd name="T105" fmla="*/ 2222 h 22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38" h="2222">
                <a:moveTo>
                  <a:pt x="4538" y="2198"/>
                </a:moveTo>
                <a:lnTo>
                  <a:pt x="4535" y="2222"/>
                </a:lnTo>
                <a:lnTo>
                  <a:pt x="0" y="2211"/>
                </a:lnTo>
                <a:lnTo>
                  <a:pt x="38" y="2087"/>
                </a:lnTo>
                <a:lnTo>
                  <a:pt x="104" y="2191"/>
                </a:lnTo>
                <a:lnTo>
                  <a:pt x="184" y="2122"/>
                </a:lnTo>
                <a:lnTo>
                  <a:pt x="274" y="2149"/>
                </a:lnTo>
                <a:lnTo>
                  <a:pt x="337" y="2196"/>
                </a:lnTo>
                <a:lnTo>
                  <a:pt x="593" y="2201"/>
                </a:lnTo>
                <a:lnTo>
                  <a:pt x="721" y="2075"/>
                </a:lnTo>
                <a:lnTo>
                  <a:pt x="809" y="2097"/>
                </a:lnTo>
                <a:lnTo>
                  <a:pt x="867" y="2113"/>
                </a:lnTo>
                <a:lnTo>
                  <a:pt x="967" y="2070"/>
                </a:lnTo>
                <a:lnTo>
                  <a:pt x="1098" y="1963"/>
                </a:lnTo>
                <a:lnTo>
                  <a:pt x="1193" y="1864"/>
                </a:lnTo>
                <a:lnTo>
                  <a:pt x="1279" y="2000"/>
                </a:lnTo>
                <a:lnTo>
                  <a:pt x="1321" y="1892"/>
                </a:lnTo>
                <a:lnTo>
                  <a:pt x="1384" y="1887"/>
                </a:lnTo>
                <a:lnTo>
                  <a:pt x="1577" y="238"/>
                </a:lnTo>
                <a:lnTo>
                  <a:pt x="1653" y="5"/>
                </a:lnTo>
                <a:lnTo>
                  <a:pt x="1686" y="135"/>
                </a:lnTo>
                <a:lnTo>
                  <a:pt x="1733" y="0"/>
                </a:lnTo>
                <a:lnTo>
                  <a:pt x="1756" y="169"/>
                </a:lnTo>
                <a:lnTo>
                  <a:pt x="1814" y="350"/>
                </a:lnTo>
                <a:lnTo>
                  <a:pt x="1876" y="251"/>
                </a:lnTo>
                <a:lnTo>
                  <a:pt x="1914" y="496"/>
                </a:lnTo>
                <a:lnTo>
                  <a:pt x="1961" y="280"/>
                </a:lnTo>
                <a:lnTo>
                  <a:pt x="1994" y="206"/>
                </a:lnTo>
                <a:lnTo>
                  <a:pt x="2032" y="662"/>
                </a:lnTo>
                <a:lnTo>
                  <a:pt x="2098" y="915"/>
                </a:lnTo>
                <a:lnTo>
                  <a:pt x="2160" y="1354"/>
                </a:lnTo>
                <a:lnTo>
                  <a:pt x="2250" y="1224"/>
                </a:lnTo>
                <a:lnTo>
                  <a:pt x="2293" y="910"/>
                </a:lnTo>
                <a:lnTo>
                  <a:pt x="2368" y="457"/>
                </a:lnTo>
                <a:lnTo>
                  <a:pt x="2444" y="598"/>
                </a:lnTo>
                <a:lnTo>
                  <a:pt x="2524" y="888"/>
                </a:lnTo>
                <a:lnTo>
                  <a:pt x="2542" y="1289"/>
                </a:lnTo>
                <a:lnTo>
                  <a:pt x="2567" y="1443"/>
                </a:lnTo>
                <a:lnTo>
                  <a:pt x="2632" y="1542"/>
                </a:lnTo>
                <a:lnTo>
                  <a:pt x="2680" y="1953"/>
                </a:lnTo>
                <a:lnTo>
                  <a:pt x="2733" y="2008"/>
                </a:lnTo>
                <a:lnTo>
                  <a:pt x="2780" y="2005"/>
                </a:lnTo>
                <a:lnTo>
                  <a:pt x="2813" y="2070"/>
                </a:lnTo>
                <a:lnTo>
                  <a:pt x="2846" y="2023"/>
                </a:lnTo>
                <a:lnTo>
                  <a:pt x="2889" y="2107"/>
                </a:lnTo>
                <a:lnTo>
                  <a:pt x="2951" y="2102"/>
                </a:lnTo>
                <a:lnTo>
                  <a:pt x="3039" y="2097"/>
                </a:lnTo>
                <a:lnTo>
                  <a:pt x="3122" y="2092"/>
                </a:lnTo>
                <a:lnTo>
                  <a:pt x="3149" y="2126"/>
                </a:lnTo>
                <a:lnTo>
                  <a:pt x="3443" y="1887"/>
                </a:lnTo>
                <a:lnTo>
                  <a:pt x="3519" y="1425"/>
                </a:lnTo>
                <a:lnTo>
                  <a:pt x="3556" y="1346"/>
                </a:lnTo>
                <a:lnTo>
                  <a:pt x="3599" y="1111"/>
                </a:lnTo>
                <a:lnTo>
                  <a:pt x="3622" y="1014"/>
                </a:lnTo>
                <a:lnTo>
                  <a:pt x="3642" y="994"/>
                </a:lnTo>
                <a:lnTo>
                  <a:pt x="3684" y="1032"/>
                </a:lnTo>
                <a:lnTo>
                  <a:pt x="3702" y="1195"/>
                </a:lnTo>
                <a:lnTo>
                  <a:pt x="3750" y="1364"/>
                </a:lnTo>
                <a:lnTo>
                  <a:pt x="3798" y="1718"/>
                </a:lnTo>
                <a:lnTo>
                  <a:pt x="3865" y="1864"/>
                </a:lnTo>
                <a:lnTo>
                  <a:pt x="3973" y="1934"/>
                </a:lnTo>
                <a:lnTo>
                  <a:pt x="4021" y="1854"/>
                </a:lnTo>
                <a:lnTo>
                  <a:pt x="4091" y="1210"/>
                </a:lnTo>
                <a:lnTo>
                  <a:pt x="4154" y="751"/>
                </a:lnTo>
                <a:lnTo>
                  <a:pt x="4196" y="424"/>
                </a:lnTo>
                <a:lnTo>
                  <a:pt x="4239" y="387"/>
                </a:lnTo>
                <a:lnTo>
                  <a:pt x="4433" y="1901"/>
                </a:lnTo>
                <a:lnTo>
                  <a:pt x="4508" y="2036"/>
                </a:lnTo>
                <a:lnTo>
                  <a:pt x="4538" y="2198"/>
                </a:lnTo>
              </a:path>
            </a:pathLst>
          </a:custGeom>
          <a:solidFill>
            <a:srgbClr val="CCCCF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25" name="Freeform 5"/>
          <p:cNvSpPr>
            <a:spLocks/>
          </p:cNvSpPr>
          <p:nvPr/>
        </p:nvSpPr>
        <p:spPr bwMode="auto">
          <a:xfrm>
            <a:off x="1940719" y="2080023"/>
            <a:ext cx="5293519" cy="1853803"/>
          </a:xfrm>
          <a:custGeom>
            <a:avLst/>
            <a:gdLst>
              <a:gd name="T0" fmla="*/ 0 w 5253"/>
              <a:gd name="T1" fmla="*/ 2147483647 h 1864"/>
              <a:gd name="T2" fmla="*/ 2147483647 w 5253"/>
              <a:gd name="T3" fmla="*/ 2147483647 h 1864"/>
              <a:gd name="T4" fmla="*/ 2147483647 w 5253"/>
              <a:gd name="T5" fmla="*/ 2147483647 h 1864"/>
              <a:gd name="T6" fmla="*/ 2147483647 w 5253"/>
              <a:gd name="T7" fmla="*/ 2147483647 h 1864"/>
              <a:gd name="T8" fmla="*/ 2147483647 w 5253"/>
              <a:gd name="T9" fmla="*/ 2147483647 h 1864"/>
              <a:gd name="T10" fmla="*/ 2147483647 w 5253"/>
              <a:gd name="T11" fmla="*/ 2147483647 h 1864"/>
              <a:gd name="T12" fmla="*/ 2147483647 w 5253"/>
              <a:gd name="T13" fmla="*/ 2147483647 h 1864"/>
              <a:gd name="T14" fmla="*/ 2147483647 w 5253"/>
              <a:gd name="T15" fmla="*/ 2147483647 h 1864"/>
              <a:gd name="T16" fmla="*/ 2147483647 w 5253"/>
              <a:gd name="T17" fmla="*/ 2147483647 h 1864"/>
              <a:gd name="T18" fmla="*/ 2147483647 w 5253"/>
              <a:gd name="T19" fmla="*/ 2147483647 h 1864"/>
              <a:gd name="T20" fmla="*/ 2147483647 w 5253"/>
              <a:gd name="T21" fmla="*/ 2147483647 h 1864"/>
              <a:gd name="T22" fmla="*/ 2147483647 w 5253"/>
              <a:gd name="T23" fmla="*/ 2147483647 h 1864"/>
              <a:gd name="T24" fmla="*/ 2147483647 w 5253"/>
              <a:gd name="T25" fmla="*/ 2147483647 h 1864"/>
              <a:gd name="T26" fmla="*/ 2147483647 w 5253"/>
              <a:gd name="T27" fmla="*/ 2147483647 h 1864"/>
              <a:gd name="T28" fmla="*/ 2147483647 w 5253"/>
              <a:gd name="T29" fmla="*/ 2147483647 h 1864"/>
              <a:gd name="T30" fmla="*/ 2147483647 w 5253"/>
              <a:gd name="T31" fmla="*/ 2147483647 h 1864"/>
              <a:gd name="T32" fmla="*/ 2147483647 w 5253"/>
              <a:gd name="T33" fmla="*/ 2147483647 h 1864"/>
              <a:gd name="T34" fmla="*/ 2147483647 w 5253"/>
              <a:gd name="T35" fmla="*/ 2147483647 h 1864"/>
              <a:gd name="T36" fmla="*/ 2147483647 w 5253"/>
              <a:gd name="T37" fmla="*/ 2147483647 h 1864"/>
              <a:gd name="T38" fmla="*/ 2147483647 w 5253"/>
              <a:gd name="T39" fmla="*/ 2147483647 h 1864"/>
              <a:gd name="T40" fmla="*/ 2147483647 w 5253"/>
              <a:gd name="T41" fmla="*/ 2147483647 h 1864"/>
              <a:gd name="T42" fmla="*/ 2147483647 w 5253"/>
              <a:gd name="T43" fmla="*/ 2147483647 h 1864"/>
              <a:gd name="T44" fmla="*/ 2147483647 w 5253"/>
              <a:gd name="T45" fmla="*/ 2147483647 h 1864"/>
              <a:gd name="T46" fmla="*/ 2147483647 w 5253"/>
              <a:gd name="T47" fmla="*/ 2147483647 h 1864"/>
              <a:gd name="T48" fmla="*/ 2147483647 w 5253"/>
              <a:gd name="T49" fmla="*/ 2147483647 h 1864"/>
              <a:gd name="T50" fmla="*/ 2147483647 w 5253"/>
              <a:gd name="T51" fmla="*/ 2147483647 h 1864"/>
              <a:gd name="T52" fmla="*/ 2147483647 w 5253"/>
              <a:gd name="T53" fmla="*/ 2147483647 h 1864"/>
              <a:gd name="T54" fmla="*/ 2147483647 w 5253"/>
              <a:gd name="T55" fmla="*/ 2147483647 h 1864"/>
              <a:gd name="T56" fmla="*/ 2147483647 w 5253"/>
              <a:gd name="T57" fmla="*/ 2147483647 h 1864"/>
              <a:gd name="T58" fmla="*/ 2147483647 w 5253"/>
              <a:gd name="T59" fmla="*/ 2147483647 h 1864"/>
              <a:gd name="T60" fmla="*/ 2147483647 w 5253"/>
              <a:gd name="T61" fmla="*/ 2147483647 h 1864"/>
              <a:gd name="T62" fmla="*/ 2147483647 w 5253"/>
              <a:gd name="T63" fmla="*/ 2147483647 h 1864"/>
              <a:gd name="T64" fmla="*/ 2147483647 w 5253"/>
              <a:gd name="T65" fmla="*/ 2147483647 h 1864"/>
              <a:gd name="T66" fmla="*/ 2147483647 w 5253"/>
              <a:gd name="T67" fmla="*/ 2147483647 h 1864"/>
              <a:gd name="T68" fmla="*/ 2147483647 w 5253"/>
              <a:gd name="T69" fmla="*/ 2147483647 h 1864"/>
              <a:gd name="T70" fmla="*/ 2147483647 w 5253"/>
              <a:gd name="T71" fmla="*/ 2147483647 h 1864"/>
              <a:gd name="T72" fmla="*/ 2147483647 w 5253"/>
              <a:gd name="T73" fmla="*/ 2147483647 h 1864"/>
              <a:gd name="T74" fmla="*/ 2147483647 w 5253"/>
              <a:gd name="T75" fmla="*/ 2147483647 h 1864"/>
              <a:gd name="T76" fmla="*/ 2147483647 w 5253"/>
              <a:gd name="T77" fmla="*/ 2147483647 h 18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53"/>
              <a:gd name="T118" fmla="*/ 0 h 1864"/>
              <a:gd name="T119" fmla="*/ 5253 w 5253"/>
              <a:gd name="T120" fmla="*/ 1864 h 18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53" h="1864">
                <a:moveTo>
                  <a:pt x="5253" y="1853"/>
                </a:moveTo>
                <a:lnTo>
                  <a:pt x="0" y="1864"/>
                </a:lnTo>
                <a:lnTo>
                  <a:pt x="88" y="1803"/>
                </a:lnTo>
                <a:lnTo>
                  <a:pt x="142" y="1807"/>
                </a:lnTo>
                <a:lnTo>
                  <a:pt x="182" y="1859"/>
                </a:lnTo>
                <a:lnTo>
                  <a:pt x="393" y="1859"/>
                </a:lnTo>
                <a:lnTo>
                  <a:pt x="443" y="1791"/>
                </a:lnTo>
                <a:lnTo>
                  <a:pt x="493" y="1600"/>
                </a:lnTo>
                <a:lnTo>
                  <a:pt x="529" y="1556"/>
                </a:lnTo>
                <a:lnTo>
                  <a:pt x="608" y="1559"/>
                </a:lnTo>
                <a:lnTo>
                  <a:pt x="725" y="1709"/>
                </a:lnTo>
                <a:lnTo>
                  <a:pt x="846" y="1709"/>
                </a:lnTo>
                <a:lnTo>
                  <a:pt x="907" y="1770"/>
                </a:lnTo>
                <a:lnTo>
                  <a:pt x="980" y="1759"/>
                </a:lnTo>
                <a:lnTo>
                  <a:pt x="1045" y="1759"/>
                </a:lnTo>
                <a:lnTo>
                  <a:pt x="1090" y="1747"/>
                </a:lnTo>
                <a:lnTo>
                  <a:pt x="1128" y="1847"/>
                </a:lnTo>
                <a:lnTo>
                  <a:pt x="1224" y="1838"/>
                </a:lnTo>
                <a:lnTo>
                  <a:pt x="1274" y="1650"/>
                </a:lnTo>
                <a:lnTo>
                  <a:pt x="1456" y="1603"/>
                </a:lnTo>
                <a:lnTo>
                  <a:pt x="1533" y="1504"/>
                </a:lnTo>
                <a:lnTo>
                  <a:pt x="1577" y="1504"/>
                </a:lnTo>
                <a:lnTo>
                  <a:pt x="1665" y="1189"/>
                </a:lnTo>
                <a:lnTo>
                  <a:pt x="1711" y="1212"/>
                </a:lnTo>
                <a:lnTo>
                  <a:pt x="1782" y="1156"/>
                </a:lnTo>
                <a:lnTo>
                  <a:pt x="1815" y="778"/>
                </a:lnTo>
                <a:lnTo>
                  <a:pt x="1899" y="485"/>
                </a:lnTo>
                <a:lnTo>
                  <a:pt x="1932" y="76"/>
                </a:lnTo>
                <a:lnTo>
                  <a:pt x="1993" y="0"/>
                </a:lnTo>
                <a:lnTo>
                  <a:pt x="2076" y="387"/>
                </a:lnTo>
                <a:lnTo>
                  <a:pt x="2153" y="1084"/>
                </a:lnTo>
                <a:lnTo>
                  <a:pt x="2243" y="546"/>
                </a:lnTo>
                <a:lnTo>
                  <a:pt x="2308" y="608"/>
                </a:lnTo>
                <a:lnTo>
                  <a:pt x="2343" y="696"/>
                </a:lnTo>
                <a:lnTo>
                  <a:pt x="2375" y="1212"/>
                </a:lnTo>
                <a:lnTo>
                  <a:pt x="2414" y="1316"/>
                </a:lnTo>
                <a:lnTo>
                  <a:pt x="2458" y="1577"/>
                </a:lnTo>
                <a:lnTo>
                  <a:pt x="2496" y="1688"/>
                </a:lnTo>
                <a:lnTo>
                  <a:pt x="2580" y="1721"/>
                </a:lnTo>
                <a:lnTo>
                  <a:pt x="2680" y="1609"/>
                </a:lnTo>
                <a:lnTo>
                  <a:pt x="2813" y="1051"/>
                </a:lnTo>
                <a:lnTo>
                  <a:pt x="2901" y="1239"/>
                </a:lnTo>
                <a:lnTo>
                  <a:pt x="2983" y="1776"/>
                </a:lnTo>
                <a:lnTo>
                  <a:pt x="3039" y="1820"/>
                </a:lnTo>
                <a:lnTo>
                  <a:pt x="3095" y="1838"/>
                </a:lnTo>
                <a:lnTo>
                  <a:pt x="3171" y="1815"/>
                </a:lnTo>
                <a:lnTo>
                  <a:pt x="3216" y="1809"/>
                </a:lnTo>
                <a:lnTo>
                  <a:pt x="3321" y="1753"/>
                </a:lnTo>
                <a:lnTo>
                  <a:pt x="3471" y="1815"/>
                </a:lnTo>
                <a:lnTo>
                  <a:pt x="3521" y="1676"/>
                </a:lnTo>
                <a:lnTo>
                  <a:pt x="3599" y="1609"/>
                </a:lnTo>
                <a:lnTo>
                  <a:pt x="3688" y="1609"/>
                </a:lnTo>
                <a:lnTo>
                  <a:pt x="3732" y="1703"/>
                </a:lnTo>
                <a:lnTo>
                  <a:pt x="3782" y="1709"/>
                </a:lnTo>
                <a:lnTo>
                  <a:pt x="3837" y="1650"/>
                </a:lnTo>
                <a:lnTo>
                  <a:pt x="3903" y="1621"/>
                </a:lnTo>
                <a:lnTo>
                  <a:pt x="3947" y="1603"/>
                </a:lnTo>
                <a:lnTo>
                  <a:pt x="3997" y="1650"/>
                </a:lnTo>
                <a:lnTo>
                  <a:pt x="4031" y="1571"/>
                </a:lnTo>
                <a:lnTo>
                  <a:pt x="4075" y="1615"/>
                </a:lnTo>
                <a:lnTo>
                  <a:pt x="4114" y="1577"/>
                </a:lnTo>
                <a:lnTo>
                  <a:pt x="4208" y="1600"/>
                </a:lnTo>
                <a:lnTo>
                  <a:pt x="4246" y="1638"/>
                </a:lnTo>
                <a:lnTo>
                  <a:pt x="4284" y="1615"/>
                </a:lnTo>
                <a:lnTo>
                  <a:pt x="4375" y="1659"/>
                </a:lnTo>
                <a:lnTo>
                  <a:pt x="4434" y="1671"/>
                </a:lnTo>
                <a:lnTo>
                  <a:pt x="4478" y="1705"/>
                </a:lnTo>
                <a:lnTo>
                  <a:pt x="4545" y="1694"/>
                </a:lnTo>
                <a:lnTo>
                  <a:pt x="4607" y="1744"/>
                </a:lnTo>
                <a:lnTo>
                  <a:pt x="4712" y="1603"/>
                </a:lnTo>
                <a:lnTo>
                  <a:pt x="4739" y="1483"/>
                </a:lnTo>
                <a:lnTo>
                  <a:pt x="4801" y="1448"/>
                </a:lnTo>
                <a:lnTo>
                  <a:pt x="4845" y="1151"/>
                </a:lnTo>
                <a:lnTo>
                  <a:pt x="4939" y="1189"/>
                </a:lnTo>
                <a:lnTo>
                  <a:pt x="5021" y="1389"/>
                </a:lnTo>
                <a:lnTo>
                  <a:pt x="5071" y="1721"/>
                </a:lnTo>
                <a:lnTo>
                  <a:pt x="5194" y="1853"/>
                </a:lnTo>
                <a:lnTo>
                  <a:pt x="5253" y="1853"/>
                </a:lnTo>
                <a:close/>
              </a:path>
            </a:pathLst>
          </a:custGeom>
          <a:solidFill>
            <a:srgbClr val="FFCC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26" name="Rectangle 6"/>
          <p:cNvSpPr>
            <a:spLocks noGrp="1" noChangeArrowheads="1"/>
          </p:cNvSpPr>
          <p:nvPr>
            <p:ph type="title"/>
          </p:nvPr>
        </p:nvSpPr>
        <p:spPr>
          <a:xfrm>
            <a:off x="616743" y="163284"/>
            <a:ext cx="7886700" cy="994172"/>
          </a:xfrm>
        </p:spPr>
        <p:txBody>
          <a:bodyPr/>
          <a:lstStyle/>
          <a:p>
            <a:pPr eaLnBrk="1" hangingPunct="1"/>
            <a:r>
              <a:rPr lang="en-US" dirty="0"/>
              <a:t>US 101 Study, Oregon</a:t>
            </a:r>
          </a:p>
        </p:txBody>
      </p:sp>
      <p:sp>
        <p:nvSpPr>
          <p:cNvPr id="30727" name="Rectangle 7"/>
          <p:cNvSpPr>
            <a:spLocks noChangeArrowheads="1"/>
          </p:cNvSpPr>
          <p:nvPr/>
        </p:nvSpPr>
        <p:spPr bwMode="auto">
          <a:xfrm>
            <a:off x="2538413" y="4336256"/>
            <a:ext cx="419723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500">
                <a:solidFill>
                  <a:srgbClr val="FFFFFF"/>
                </a:solidFill>
              </a:rPr>
              <a:t>Comparison of Access Connections Per Mile with</a:t>
            </a:r>
          </a:p>
        </p:txBody>
      </p:sp>
      <p:sp>
        <p:nvSpPr>
          <p:cNvPr id="30728" name="Rectangle 8"/>
          <p:cNvSpPr>
            <a:spLocks noChangeArrowheads="1"/>
          </p:cNvSpPr>
          <p:nvPr/>
        </p:nvSpPr>
        <p:spPr bwMode="auto">
          <a:xfrm>
            <a:off x="2531269" y="4435228"/>
            <a:ext cx="45381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500" dirty="0">
                <a:solidFill>
                  <a:prstClr val="black"/>
                </a:solidFill>
              </a:rPr>
              <a:t>Crashes per Mile on a segment  of US 101 in Oregon</a:t>
            </a:r>
          </a:p>
        </p:txBody>
      </p:sp>
      <p:sp>
        <p:nvSpPr>
          <p:cNvPr id="30729" name="Rectangle 9"/>
          <p:cNvSpPr>
            <a:spLocks noChangeArrowheads="1"/>
          </p:cNvSpPr>
          <p:nvPr/>
        </p:nvSpPr>
        <p:spPr bwMode="auto">
          <a:xfrm>
            <a:off x="6622250" y="4130777"/>
            <a:ext cx="141705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Source: </a:t>
            </a:r>
            <a:r>
              <a:rPr lang="en-US" sz="1050" dirty="0" err="1">
                <a:solidFill>
                  <a:prstClr val="black"/>
                </a:solidFill>
              </a:rPr>
              <a:t>Lall</a:t>
            </a:r>
            <a:r>
              <a:rPr lang="en-US" sz="1050" dirty="0">
                <a:solidFill>
                  <a:prstClr val="black"/>
                </a:solidFill>
              </a:rPr>
              <a:t>, et al, 1996</a:t>
            </a:r>
            <a:endParaRPr lang="en-US" sz="1013" dirty="0">
              <a:solidFill>
                <a:prstClr val="black"/>
              </a:solidFill>
            </a:endParaRPr>
          </a:p>
        </p:txBody>
      </p:sp>
      <p:sp>
        <p:nvSpPr>
          <p:cNvPr id="30730" name="Rectangle 10"/>
          <p:cNvSpPr>
            <a:spLocks noChangeArrowheads="1"/>
          </p:cNvSpPr>
          <p:nvPr/>
        </p:nvSpPr>
        <p:spPr bwMode="auto">
          <a:xfrm>
            <a:off x="2726532" y="1809751"/>
            <a:ext cx="66684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25221E"/>
                </a:solidFill>
              </a:rPr>
              <a:t>Number of </a:t>
            </a:r>
            <a:endParaRPr lang="en-US" sz="1013">
              <a:solidFill>
                <a:srgbClr val="FFFFFF"/>
              </a:solidFill>
            </a:endParaRPr>
          </a:p>
        </p:txBody>
      </p:sp>
      <p:sp>
        <p:nvSpPr>
          <p:cNvPr id="30731" name="Rectangle 11"/>
          <p:cNvSpPr>
            <a:spLocks noChangeArrowheads="1"/>
          </p:cNvSpPr>
          <p:nvPr/>
        </p:nvSpPr>
        <p:spPr bwMode="auto">
          <a:xfrm>
            <a:off x="2626519" y="1959769"/>
            <a:ext cx="846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25221E"/>
                </a:solidFill>
              </a:rPr>
              <a:t>Access Points</a:t>
            </a:r>
            <a:endParaRPr lang="en-US" sz="1013">
              <a:solidFill>
                <a:srgbClr val="FFFFFF"/>
              </a:solidFill>
            </a:endParaRPr>
          </a:p>
        </p:txBody>
      </p:sp>
      <p:sp>
        <p:nvSpPr>
          <p:cNvPr id="30732" name="Rectangle 12"/>
          <p:cNvSpPr>
            <a:spLocks noChangeArrowheads="1"/>
          </p:cNvSpPr>
          <p:nvPr/>
        </p:nvSpPr>
        <p:spPr bwMode="auto">
          <a:xfrm>
            <a:off x="2784872" y="2095501"/>
            <a:ext cx="49532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25221E"/>
                </a:solidFill>
              </a:rPr>
              <a:t>Per Mile</a:t>
            </a:r>
            <a:endParaRPr lang="en-US" sz="1013">
              <a:solidFill>
                <a:srgbClr val="FFFFFF"/>
              </a:solidFill>
            </a:endParaRPr>
          </a:p>
        </p:txBody>
      </p:sp>
      <p:sp>
        <p:nvSpPr>
          <p:cNvPr id="30733" name="Rectangle 13"/>
          <p:cNvSpPr>
            <a:spLocks noChangeArrowheads="1"/>
          </p:cNvSpPr>
          <p:nvPr/>
        </p:nvSpPr>
        <p:spPr bwMode="auto">
          <a:xfrm>
            <a:off x="3664744" y="3446860"/>
            <a:ext cx="51777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25221E"/>
                </a:solidFill>
              </a:rPr>
              <a:t>Accident</a:t>
            </a:r>
            <a:endParaRPr lang="en-US" sz="1013">
              <a:solidFill>
                <a:srgbClr val="FFFFFF"/>
              </a:solidFill>
            </a:endParaRPr>
          </a:p>
        </p:txBody>
      </p:sp>
      <p:sp>
        <p:nvSpPr>
          <p:cNvPr id="30734" name="Rectangle 14"/>
          <p:cNvSpPr>
            <a:spLocks noChangeArrowheads="1"/>
          </p:cNvSpPr>
          <p:nvPr/>
        </p:nvSpPr>
        <p:spPr bwMode="auto">
          <a:xfrm>
            <a:off x="3780235" y="3589735"/>
            <a:ext cx="28533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25221E"/>
                </a:solidFill>
              </a:rPr>
              <a:t>Rate</a:t>
            </a:r>
            <a:endParaRPr lang="en-US" sz="1013">
              <a:solidFill>
                <a:srgbClr val="FFFFFF"/>
              </a:solidFill>
            </a:endParaRPr>
          </a:p>
        </p:txBody>
      </p:sp>
      <p:sp>
        <p:nvSpPr>
          <p:cNvPr id="30735" name="Rectangle 15"/>
          <p:cNvSpPr>
            <a:spLocks noChangeArrowheads="1"/>
          </p:cNvSpPr>
          <p:nvPr/>
        </p:nvSpPr>
        <p:spPr bwMode="auto">
          <a:xfrm>
            <a:off x="3877867" y="4123135"/>
            <a:ext cx="55463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City</a:t>
            </a:r>
            <a:r>
              <a:rPr lang="en-US" sz="1050" dirty="0">
                <a:solidFill>
                  <a:srgbClr val="FFFFFF"/>
                </a:solidFill>
              </a:rPr>
              <a:t> Limit</a:t>
            </a:r>
            <a:endParaRPr lang="en-US" sz="1013" dirty="0">
              <a:solidFill>
                <a:srgbClr val="FFFFFF"/>
              </a:solidFill>
            </a:endParaRPr>
          </a:p>
        </p:txBody>
      </p:sp>
      <p:sp>
        <p:nvSpPr>
          <p:cNvPr id="30736" name="Rectangle 16"/>
          <p:cNvSpPr>
            <a:spLocks noChangeArrowheads="1"/>
          </p:cNvSpPr>
          <p:nvPr/>
        </p:nvSpPr>
        <p:spPr bwMode="auto">
          <a:xfrm>
            <a:off x="5850731" y="4121944"/>
            <a:ext cx="51777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Parkway</a:t>
            </a:r>
            <a:endParaRPr lang="en-US" sz="1013" dirty="0">
              <a:solidFill>
                <a:prstClr val="black"/>
              </a:solidFill>
            </a:endParaRPr>
          </a:p>
        </p:txBody>
      </p:sp>
      <p:sp>
        <p:nvSpPr>
          <p:cNvPr id="30737" name="Freeform 17"/>
          <p:cNvSpPr>
            <a:spLocks/>
          </p:cNvSpPr>
          <p:nvPr/>
        </p:nvSpPr>
        <p:spPr bwMode="auto">
          <a:xfrm>
            <a:off x="1931194" y="3877866"/>
            <a:ext cx="107156" cy="85725"/>
          </a:xfrm>
          <a:custGeom>
            <a:avLst/>
            <a:gdLst>
              <a:gd name="T0" fmla="*/ 2147483647 w 90"/>
              <a:gd name="T1" fmla="*/ 0 h 72"/>
              <a:gd name="T2" fmla="*/ 2147483647 w 90"/>
              <a:gd name="T3" fmla="*/ 0 h 72"/>
              <a:gd name="T4" fmla="*/ 0 w 90"/>
              <a:gd name="T5" fmla="*/ 2147483647 h 72"/>
              <a:gd name="T6" fmla="*/ 2147483647 w 90"/>
              <a:gd name="T7" fmla="*/ 2147483647 h 72"/>
              <a:gd name="T8" fmla="*/ 2147483647 w 90"/>
              <a:gd name="T9" fmla="*/ 2147483647 h 72"/>
              <a:gd name="T10" fmla="*/ 2147483647 w 90"/>
              <a:gd name="T11" fmla="*/ 2147483647 h 72"/>
              <a:gd name="T12" fmla="*/ 2147483647 w 90"/>
              <a:gd name="T13" fmla="*/ 0 h 72"/>
              <a:gd name="T14" fmla="*/ 0 60000 65536"/>
              <a:gd name="T15" fmla="*/ 0 60000 65536"/>
              <a:gd name="T16" fmla="*/ 0 60000 65536"/>
              <a:gd name="T17" fmla="*/ 0 60000 65536"/>
              <a:gd name="T18" fmla="*/ 0 60000 65536"/>
              <a:gd name="T19" fmla="*/ 0 60000 65536"/>
              <a:gd name="T20" fmla="*/ 0 60000 65536"/>
              <a:gd name="T21" fmla="*/ 0 w 90"/>
              <a:gd name="T22" fmla="*/ 0 h 72"/>
              <a:gd name="T23" fmla="*/ 90 w 9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72">
                <a:moveTo>
                  <a:pt x="84" y="0"/>
                </a:moveTo>
                <a:lnTo>
                  <a:pt x="78" y="0"/>
                </a:lnTo>
                <a:lnTo>
                  <a:pt x="0" y="54"/>
                </a:lnTo>
                <a:lnTo>
                  <a:pt x="12" y="72"/>
                </a:lnTo>
                <a:lnTo>
                  <a:pt x="90" y="18"/>
                </a:lnTo>
                <a:lnTo>
                  <a:pt x="84" y="24"/>
                </a:lnTo>
                <a:lnTo>
                  <a:pt x="84"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38" name="Freeform 18"/>
          <p:cNvSpPr>
            <a:spLocks/>
          </p:cNvSpPr>
          <p:nvPr/>
        </p:nvSpPr>
        <p:spPr bwMode="auto">
          <a:xfrm>
            <a:off x="2031207" y="3877866"/>
            <a:ext cx="64294" cy="28575"/>
          </a:xfrm>
          <a:custGeom>
            <a:avLst/>
            <a:gdLst>
              <a:gd name="T0" fmla="*/ 2147483647 w 54"/>
              <a:gd name="T1" fmla="*/ 2147483647 h 24"/>
              <a:gd name="T2" fmla="*/ 2147483647 w 54"/>
              <a:gd name="T3" fmla="*/ 2147483647 h 24"/>
              <a:gd name="T4" fmla="*/ 0 w 54"/>
              <a:gd name="T5" fmla="*/ 0 h 24"/>
              <a:gd name="T6" fmla="*/ 0 w 54"/>
              <a:gd name="T7" fmla="*/ 2147483647 h 24"/>
              <a:gd name="T8" fmla="*/ 2147483647 w 54"/>
              <a:gd name="T9" fmla="*/ 2147483647 h 24"/>
              <a:gd name="T10" fmla="*/ 2147483647 w 54"/>
              <a:gd name="T11" fmla="*/ 2147483647 h 24"/>
              <a:gd name="T12" fmla="*/ 2147483647 w 54"/>
              <a:gd name="T13" fmla="*/ 2147483647 h 24"/>
              <a:gd name="T14" fmla="*/ 2147483647 w 54"/>
              <a:gd name="T15" fmla="*/ 2147483647 h 24"/>
              <a:gd name="T16" fmla="*/ 2147483647 w 54"/>
              <a:gd name="T17" fmla="*/ 2147483647 h 24"/>
              <a:gd name="T18" fmla="*/ 2147483647 w 54"/>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4"/>
              <a:gd name="T32" fmla="*/ 54 w 5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4">
                <a:moveTo>
                  <a:pt x="54" y="6"/>
                </a:moveTo>
                <a:lnTo>
                  <a:pt x="42" y="6"/>
                </a:lnTo>
                <a:lnTo>
                  <a:pt x="0" y="0"/>
                </a:lnTo>
                <a:lnTo>
                  <a:pt x="0" y="24"/>
                </a:lnTo>
                <a:lnTo>
                  <a:pt x="42" y="24"/>
                </a:lnTo>
                <a:lnTo>
                  <a:pt x="36" y="18"/>
                </a:lnTo>
                <a:lnTo>
                  <a:pt x="54" y="6"/>
                </a:lnTo>
                <a:lnTo>
                  <a:pt x="48" y="6"/>
                </a:lnTo>
                <a:lnTo>
                  <a:pt x="42" y="6"/>
                </a:lnTo>
                <a:lnTo>
                  <a:pt x="54"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39" name="Freeform 19"/>
          <p:cNvSpPr>
            <a:spLocks/>
          </p:cNvSpPr>
          <p:nvPr/>
        </p:nvSpPr>
        <p:spPr bwMode="auto">
          <a:xfrm>
            <a:off x="2074069" y="3885010"/>
            <a:ext cx="57150" cy="71438"/>
          </a:xfrm>
          <a:custGeom>
            <a:avLst/>
            <a:gdLst>
              <a:gd name="T0" fmla="*/ 2147483647 w 48"/>
              <a:gd name="T1" fmla="*/ 2147483647 h 60"/>
              <a:gd name="T2" fmla="*/ 2147483647 w 48"/>
              <a:gd name="T3" fmla="*/ 2147483647 h 60"/>
              <a:gd name="T4" fmla="*/ 2147483647 w 48"/>
              <a:gd name="T5" fmla="*/ 0 h 60"/>
              <a:gd name="T6" fmla="*/ 0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60"/>
              <a:gd name="T32" fmla="*/ 48 w 48"/>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60">
                <a:moveTo>
                  <a:pt x="42" y="42"/>
                </a:moveTo>
                <a:lnTo>
                  <a:pt x="48" y="48"/>
                </a:lnTo>
                <a:lnTo>
                  <a:pt x="18" y="0"/>
                </a:lnTo>
                <a:lnTo>
                  <a:pt x="0" y="12"/>
                </a:lnTo>
                <a:lnTo>
                  <a:pt x="36" y="60"/>
                </a:lnTo>
                <a:lnTo>
                  <a:pt x="42" y="60"/>
                </a:lnTo>
                <a:lnTo>
                  <a:pt x="36" y="60"/>
                </a:lnTo>
                <a:lnTo>
                  <a:pt x="42" y="60"/>
                </a:lnTo>
                <a:lnTo>
                  <a:pt x="42" y="4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0" name="Freeform 20"/>
          <p:cNvSpPr>
            <a:spLocks/>
          </p:cNvSpPr>
          <p:nvPr/>
        </p:nvSpPr>
        <p:spPr bwMode="auto">
          <a:xfrm>
            <a:off x="2124076" y="3935017"/>
            <a:ext cx="221456" cy="21431"/>
          </a:xfrm>
          <a:custGeom>
            <a:avLst/>
            <a:gdLst>
              <a:gd name="T0" fmla="*/ 2147483647 w 186"/>
              <a:gd name="T1" fmla="*/ 2147483647 h 18"/>
              <a:gd name="T2" fmla="*/ 2147483647 w 186"/>
              <a:gd name="T3" fmla="*/ 0 h 18"/>
              <a:gd name="T4" fmla="*/ 0 w 186"/>
              <a:gd name="T5" fmla="*/ 0 h 18"/>
              <a:gd name="T6" fmla="*/ 0 w 186"/>
              <a:gd name="T7" fmla="*/ 2147483647 h 18"/>
              <a:gd name="T8" fmla="*/ 2147483647 w 186"/>
              <a:gd name="T9" fmla="*/ 2147483647 h 18"/>
              <a:gd name="T10" fmla="*/ 2147483647 w 186"/>
              <a:gd name="T11" fmla="*/ 2147483647 h 18"/>
              <a:gd name="T12" fmla="*/ 2147483647 w 186"/>
              <a:gd name="T13" fmla="*/ 2147483647 h 18"/>
              <a:gd name="T14" fmla="*/ 2147483647 w 186"/>
              <a:gd name="T15" fmla="*/ 2147483647 h 18"/>
              <a:gd name="T16" fmla="*/ 2147483647 w 186"/>
              <a:gd name="T17" fmla="*/ 2147483647 h 18"/>
              <a:gd name="T18" fmla="*/ 2147483647 w 186"/>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6"/>
              <a:gd name="T31" fmla="*/ 0 h 18"/>
              <a:gd name="T32" fmla="*/ 186 w 18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6" h="18">
                <a:moveTo>
                  <a:pt x="168" y="6"/>
                </a:moveTo>
                <a:lnTo>
                  <a:pt x="180" y="0"/>
                </a:lnTo>
                <a:lnTo>
                  <a:pt x="0" y="0"/>
                </a:lnTo>
                <a:lnTo>
                  <a:pt x="0" y="18"/>
                </a:lnTo>
                <a:lnTo>
                  <a:pt x="180" y="18"/>
                </a:lnTo>
                <a:lnTo>
                  <a:pt x="186" y="18"/>
                </a:lnTo>
                <a:lnTo>
                  <a:pt x="180" y="18"/>
                </a:lnTo>
                <a:lnTo>
                  <a:pt x="186" y="18"/>
                </a:lnTo>
                <a:lnTo>
                  <a:pt x="168"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1" name="Freeform 21"/>
          <p:cNvSpPr>
            <a:spLocks/>
          </p:cNvSpPr>
          <p:nvPr/>
        </p:nvSpPr>
        <p:spPr bwMode="auto">
          <a:xfrm>
            <a:off x="2324100" y="3870722"/>
            <a:ext cx="71438" cy="85725"/>
          </a:xfrm>
          <a:custGeom>
            <a:avLst/>
            <a:gdLst>
              <a:gd name="T0" fmla="*/ 2147483647 w 60"/>
              <a:gd name="T1" fmla="*/ 2147483647 h 72"/>
              <a:gd name="T2" fmla="*/ 2147483647 w 60"/>
              <a:gd name="T3" fmla="*/ 0 h 72"/>
              <a:gd name="T4" fmla="*/ 0 w 60"/>
              <a:gd name="T5" fmla="*/ 2147483647 h 72"/>
              <a:gd name="T6" fmla="*/ 2147483647 w 60"/>
              <a:gd name="T7" fmla="*/ 2147483647 h 72"/>
              <a:gd name="T8" fmla="*/ 2147483647 w 60"/>
              <a:gd name="T9" fmla="*/ 2147483647 h 72"/>
              <a:gd name="T10" fmla="*/ 2147483647 w 60"/>
              <a:gd name="T11" fmla="*/ 2147483647 h 72"/>
              <a:gd name="T12" fmla="*/ 2147483647 w 60"/>
              <a:gd name="T13" fmla="*/ 2147483647 h 72"/>
              <a:gd name="T14" fmla="*/ 0 60000 65536"/>
              <a:gd name="T15" fmla="*/ 0 60000 65536"/>
              <a:gd name="T16" fmla="*/ 0 60000 65536"/>
              <a:gd name="T17" fmla="*/ 0 60000 65536"/>
              <a:gd name="T18" fmla="*/ 0 60000 65536"/>
              <a:gd name="T19" fmla="*/ 0 60000 65536"/>
              <a:gd name="T20" fmla="*/ 0 60000 65536"/>
              <a:gd name="T21" fmla="*/ 0 w 60"/>
              <a:gd name="T22" fmla="*/ 0 h 72"/>
              <a:gd name="T23" fmla="*/ 60 w 6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2">
                <a:moveTo>
                  <a:pt x="42" y="6"/>
                </a:moveTo>
                <a:lnTo>
                  <a:pt x="42" y="0"/>
                </a:lnTo>
                <a:lnTo>
                  <a:pt x="0" y="60"/>
                </a:lnTo>
                <a:lnTo>
                  <a:pt x="18" y="72"/>
                </a:lnTo>
                <a:lnTo>
                  <a:pt x="60" y="12"/>
                </a:lnTo>
                <a:lnTo>
                  <a:pt x="60" y="6"/>
                </a:lnTo>
                <a:lnTo>
                  <a:pt x="42"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2" name="Freeform 22"/>
          <p:cNvSpPr>
            <a:spLocks/>
          </p:cNvSpPr>
          <p:nvPr/>
        </p:nvSpPr>
        <p:spPr bwMode="auto">
          <a:xfrm>
            <a:off x="2374106" y="3677841"/>
            <a:ext cx="71438" cy="200025"/>
          </a:xfrm>
          <a:custGeom>
            <a:avLst/>
            <a:gdLst>
              <a:gd name="T0" fmla="*/ 2147483647 w 60"/>
              <a:gd name="T1" fmla="*/ 0 h 168"/>
              <a:gd name="T2" fmla="*/ 2147483647 w 60"/>
              <a:gd name="T3" fmla="*/ 2147483647 h 168"/>
              <a:gd name="T4" fmla="*/ 0 w 60"/>
              <a:gd name="T5" fmla="*/ 2147483647 h 168"/>
              <a:gd name="T6" fmla="*/ 2147483647 w 60"/>
              <a:gd name="T7" fmla="*/ 2147483647 h 168"/>
              <a:gd name="T8" fmla="*/ 2147483647 w 60"/>
              <a:gd name="T9" fmla="*/ 2147483647 h 168"/>
              <a:gd name="T10" fmla="*/ 2147483647 w 60"/>
              <a:gd name="T11" fmla="*/ 2147483647 h 168"/>
              <a:gd name="T12" fmla="*/ 2147483647 w 60"/>
              <a:gd name="T13" fmla="*/ 0 h 168"/>
              <a:gd name="T14" fmla="*/ 0 60000 65536"/>
              <a:gd name="T15" fmla="*/ 0 60000 65536"/>
              <a:gd name="T16" fmla="*/ 0 60000 65536"/>
              <a:gd name="T17" fmla="*/ 0 60000 65536"/>
              <a:gd name="T18" fmla="*/ 0 60000 65536"/>
              <a:gd name="T19" fmla="*/ 0 60000 65536"/>
              <a:gd name="T20" fmla="*/ 0 60000 65536"/>
              <a:gd name="T21" fmla="*/ 0 w 60"/>
              <a:gd name="T22" fmla="*/ 0 h 168"/>
              <a:gd name="T23" fmla="*/ 60 w 60"/>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68">
                <a:moveTo>
                  <a:pt x="42" y="0"/>
                </a:moveTo>
                <a:lnTo>
                  <a:pt x="42" y="6"/>
                </a:lnTo>
                <a:lnTo>
                  <a:pt x="0" y="168"/>
                </a:lnTo>
                <a:lnTo>
                  <a:pt x="18" y="168"/>
                </a:lnTo>
                <a:lnTo>
                  <a:pt x="60" y="6"/>
                </a:lnTo>
                <a:lnTo>
                  <a:pt x="60" y="12"/>
                </a:lnTo>
                <a:lnTo>
                  <a:pt x="4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3" name="Freeform 23"/>
          <p:cNvSpPr>
            <a:spLocks/>
          </p:cNvSpPr>
          <p:nvPr/>
        </p:nvSpPr>
        <p:spPr bwMode="auto">
          <a:xfrm>
            <a:off x="2424113" y="3627835"/>
            <a:ext cx="57150" cy="64294"/>
          </a:xfrm>
          <a:custGeom>
            <a:avLst/>
            <a:gdLst>
              <a:gd name="T0" fmla="*/ 2147483647 w 48"/>
              <a:gd name="T1" fmla="*/ 0 h 54"/>
              <a:gd name="T2" fmla="*/ 2147483647 w 48"/>
              <a:gd name="T3" fmla="*/ 2147483647 h 54"/>
              <a:gd name="T4" fmla="*/ 0 w 48"/>
              <a:gd name="T5" fmla="*/ 2147483647 h 54"/>
              <a:gd name="T6" fmla="*/ 2147483647 w 48"/>
              <a:gd name="T7" fmla="*/ 2147483647 h 54"/>
              <a:gd name="T8" fmla="*/ 2147483647 w 48"/>
              <a:gd name="T9" fmla="*/ 2147483647 h 54"/>
              <a:gd name="T10" fmla="*/ 2147483647 w 48"/>
              <a:gd name="T11" fmla="*/ 2147483647 h 54"/>
              <a:gd name="T12" fmla="*/ 2147483647 w 48"/>
              <a:gd name="T13" fmla="*/ 0 h 54"/>
              <a:gd name="T14" fmla="*/ 2147483647 w 48"/>
              <a:gd name="T15" fmla="*/ 0 h 54"/>
              <a:gd name="T16" fmla="*/ 2147483647 w 48"/>
              <a:gd name="T17" fmla="*/ 2147483647 h 54"/>
              <a:gd name="T18" fmla="*/ 2147483647 w 48"/>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54"/>
              <a:gd name="T32" fmla="*/ 48 w 48"/>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54">
                <a:moveTo>
                  <a:pt x="42" y="0"/>
                </a:moveTo>
                <a:lnTo>
                  <a:pt x="36" y="6"/>
                </a:lnTo>
                <a:lnTo>
                  <a:pt x="0" y="42"/>
                </a:lnTo>
                <a:lnTo>
                  <a:pt x="18" y="54"/>
                </a:lnTo>
                <a:lnTo>
                  <a:pt x="48" y="18"/>
                </a:lnTo>
                <a:lnTo>
                  <a:pt x="42" y="18"/>
                </a:lnTo>
                <a:lnTo>
                  <a:pt x="42" y="0"/>
                </a:lnTo>
                <a:lnTo>
                  <a:pt x="36" y="0"/>
                </a:lnTo>
                <a:lnTo>
                  <a:pt x="36" y="6"/>
                </a:lnTo>
                <a:lnTo>
                  <a:pt x="4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4" name="Freeform 24"/>
          <p:cNvSpPr>
            <a:spLocks/>
          </p:cNvSpPr>
          <p:nvPr/>
        </p:nvSpPr>
        <p:spPr bwMode="auto">
          <a:xfrm>
            <a:off x="2474119" y="3627835"/>
            <a:ext cx="85725" cy="28575"/>
          </a:xfrm>
          <a:custGeom>
            <a:avLst/>
            <a:gdLst>
              <a:gd name="T0" fmla="*/ 2147483647 w 72"/>
              <a:gd name="T1" fmla="*/ 2147483647 h 24"/>
              <a:gd name="T2" fmla="*/ 2147483647 w 72"/>
              <a:gd name="T3" fmla="*/ 2147483647 h 24"/>
              <a:gd name="T4" fmla="*/ 0 w 72"/>
              <a:gd name="T5" fmla="*/ 0 h 24"/>
              <a:gd name="T6" fmla="*/ 0 w 72"/>
              <a:gd name="T7" fmla="*/ 2147483647 h 24"/>
              <a:gd name="T8" fmla="*/ 2147483647 w 72"/>
              <a:gd name="T9" fmla="*/ 2147483647 h 24"/>
              <a:gd name="T10" fmla="*/ 2147483647 w 72"/>
              <a:gd name="T11" fmla="*/ 2147483647 h 24"/>
              <a:gd name="T12" fmla="*/ 2147483647 w 72"/>
              <a:gd name="T13" fmla="*/ 2147483647 h 24"/>
              <a:gd name="T14" fmla="*/ 2147483647 w 72"/>
              <a:gd name="T15" fmla="*/ 2147483647 h 24"/>
              <a:gd name="T16" fmla="*/ 2147483647 w 72"/>
              <a:gd name="T17" fmla="*/ 2147483647 h 24"/>
              <a:gd name="T18" fmla="*/ 2147483647 w 72"/>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24"/>
              <a:gd name="T32" fmla="*/ 72 w 7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24">
                <a:moveTo>
                  <a:pt x="72" y="6"/>
                </a:moveTo>
                <a:lnTo>
                  <a:pt x="66" y="6"/>
                </a:lnTo>
                <a:lnTo>
                  <a:pt x="0" y="0"/>
                </a:lnTo>
                <a:lnTo>
                  <a:pt x="0" y="18"/>
                </a:lnTo>
                <a:lnTo>
                  <a:pt x="66" y="24"/>
                </a:lnTo>
                <a:lnTo>
                  <a:pt x="60" y="18"/>
                </a:lnTo>
                <a:lnTo>
                  <a:pt x="72" y="6"/>
                </a:lnTo>
                <a:lnTo>
                  <a:pt x="66" y="6"/>
                </a:lnTo>
                <a:lnTo>
                  <a:pt x="72"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5" name="Freeform 25"/>
          <p:cNvSpPr>
            <a:spLocks/>
          </p:cNvSpPr>
          <p:nvPr/>
        </p:nvSpPr>
        <p:spPr bwMode="auto">
          <a:xfrm>
            <a:off x="2545557" y="3634979"/>
            <a:ext cx="135731" cy="171450"/>
          </a:xfrm>
          <a:custGeom>
            <a:avLst/>
            <a:gdLst>
              <a:gd name="T0" fmla="*/ 2147483647 w 114"/>
              <a:gd name="T1" fmla="*/ 2147483647 h 144"/>
              <a:gd name="T2" fmla="*/ 2147483647 w 114"/>
              <a:gd name="T3" fmla="*/ 2147483647 h 144"/>
              <a:gd name="T4" fmla="*/ 2147483647 w 114"/>
              <a:gd name="T5" fmla="*/ 0 h 144"/>
              <a:gd name="T6" fmla="*/ 0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44"/>
              <a:gd name="T32" fmla="*/ 114 w 114"/>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44">
                <a:moveTo>
                  <a:pt x="102" y="126"/>
                </a:moveTo>
                <a:lnTo>
                  <a:pt x="114" y="132"/>
                </a:lnTo>
                <a:lnTo>
                  <a:pt x="12" y="0"/>
                </a:lnTo>
                <a:lnTo>
                  <a:pt x="0" y="12"/>
                </a:lnTo>
                <a:lnTo>
                  <a:pt x="96" y="144"/>
                </a:lnTo>
                <a:lnTo>
                  <a:pt x="102" y="144"/>
                </a:lnTo>
                <a:lnTo>
                  <a:pt x="96" y="144"/>
                </a:lnTo>
                <a:lnTo>
                  <a:pt x="102" y="144"/>
                </a:lnTo>
                <a:lnTo>
                  <a:pt x="102" y="12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6" name="Freeform 26"/>
          <p:cNvSpPr>
            <a:spLocks/>
          </p:cNvSpPr>
          <p:nvPr/>
        </p:nvSpPr>
        <p:spPr bwMode="auto">
          <a:xfrm>
            <a:off x="2667001" y="3784998"/>
            <a:ext cx="135731" cy="21431"/>
          </a:xfrm>
          <a:custGeom>
            <a:avLst/>
            <a:gdLst>
              <a:gd name="T0" fmla="*/ 2147483647 w 114"/>
              <a:gd name="T1" fmla="*/ 0 h 18"/>
              <a:gd name="T2" fmla="*/ 2147483647 w 114"/>
              <a:gd name="T3" fmla="*/ 0 h 18"/>
              <a:gd name="T4" fmla="*/ 0 w 114"/>
              <a:gd name="T5" fmla="*/ 0 h 18"/>
              <a:gd name="T6" fmla="*/ 0 w 114"/>
              <a:gd name="T7" fmla="*/ 2147483647 h 18"/>
              <a:gd name="T8" fmla="*/ 2147483647 w 114"/>
              <a:gd name="T9" fmla="*/ 2147483647 h 18"/>
              <a:gd name="T10" fmla="*/ 2147483647 w 114"/>
              <a:gd name="T11" fmla="*/ 2147483647 h 18"/>
              <a:gd name="T12" fmla="*/ 2147483647 w 114"/>
              <a:gd name="T13" fmla="*/ 0 h 18"/>
              <a:gd name="T14" fmla="*/ 0 60000 65536"/>
              <a:gd name="T15" fmla="*/ 0 60000 65536"/>
              <a:gd name="T16" fmla="*/ 0 60000 65536"/>
              <a:gd name="T17" fmla="*/ 0 60000 65536"/>
              <a:gd name="T18" fmla="*/ 0 60000 65536"/>
              <a:gd name="T19" fmla="*/ 0 60000 65536"/>
              <a:gd name="T20" fmla="*/ 0 60000 65536"/>
              <a:gd name="T21" fmla="*/ 0 w 114"/>
              <a:gd name="T22" fmla="*/ 0 h 18"/>
              <a:gd name="T23" fmla="*/ 114 w 11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18">
                <a:moveTo>
                  <a:pt x="114" y="0"/>
                </a:moveTo>
                <a:lnTo>
                  <a:pt x="108" y="0"/>
                </a:lnTo>
                <a:lnTo>
                  <a:pt x="0" y="0"/>
                </a:lnTo>
                <a:lnTo>
                  <a:pt x="0" y="18"/>
                </a:lnTo>
                <a:lnTo>
                  <a:pt x="108" y="18"/>
                </a:lnTo>
                <a:lnTo>
                  <a:pt x="96" y="18"/>
                </a:lnTo>
                <a:lnTo>
                  <a:pt x="114"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7" name="Freeform 27"/>
          <p:cNvSpPr>
            <a:spLocks/>
          </p:cNvSpPr>
          <p:nvPr/>
        </p:nvSpPr>
        <p:spPr bwMode="auto">
          <a:xfrm>
            <a:off x="2781301" y="3784997"/>
            <a:ext cx="78581" cy="85725"/>
          </a:xfrm>
          <a:custGeom>
            <a:avLst/>
            <a:gdLst>
              <a:gd name="T0" fmla="*/ 2147483647 w 66"/>
              <a:gd name="T1" fmla="*/ 2147483647 h 72"/>
              <a:gd name="T2" fmla="*/ 2147483647 w 66"/>
              <a:gd name="T3" fmla="*/ 2147483647 h 72"/>
              <a:gd name="T4" fmla="*/ 2147483647 w 66"/>
              <a:gd name="T5" fmla="*/ 0 h 72"/>
              <a:gd name="T6" fmla="*/ 0 w 66"/>
              <a:gd name="T7" fmla="*/ 2147483647 h 72"/>
              <a:gd name="T8" fmla="*/ 2147483647 w 66"/>
              <a:gd name="T9" fmla="*/ 2147483647 h 72"/>
              <a:gd name="T10" fmla="*/ 2147483647 w 66"/>
              <a:gd name="T11" fmla="*/ 2147483647 h 72"/>
              <a:gd name="T12" fmla="*/ 2147483647 w 66"/>
              <a:gd name="T13" fmla="*/ 2147483647 h 72"/>
              <a:gd name="T14" fmla="*/ 2147483647 w 66"/>
              <a:gd name="T15" fmla="*/ 2147483647 h 72"/>
              <a:gd name="T16" fmla="*/ 2147483647 w 66"/>
              <a:gd name="T17" fmla="*/ 2147483647 h 72"/>
              <a:gd name="T18" fmla="*/ 2147483647 w 66"/>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72"/>
              <a:gd name="T32" fmla="*/ 66 w 66"/>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72">
                <a:moveTo>
                  <a:pt x="60" y="48"/>
                </a:moveTo>
                <a:lnTo>
                  <a:pt x="66" y="54"/>
                </a:lnTo>
                <a:lnTo>
                  <a:pt x="18" y="0"/>
                </a:lnTo>
                <a:lnTo>
                  <a:pt x="0" y="18"/>
                </a:lnTo>
                <a:lnTo>
                  <a:pt x="54" y="66"/>
                </a:lnTo>
                <a:lnTo>
                  <a:pt x="60" y="72"/>
                </a:lnTo>
                <a:lnTo>
                  <a:pt x="54" y="66"/>
                </a:lnTo>
                <a:lnTo>
                  <a:pt x="60" y="72"/>
                </a:lnTo>
                <a:lnTo>
                  <a:pt x="60" y="4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8" name="Freeform 28"/>
          <p:cNvSpPr>
            <a:spLocks/>
          </p:cNvSpPr>
          <p:nvPr/>
        </p:nvSpPr>
        <p:spPr bwMode="auto">
          <a:xfrm>
            <a:off x="2852738" y="3835004"/>
            <a:ext cx="78581" cy="35719"/>
          </a:xfrm>
          <a:custGeom>
            <a:avLst/>
            <a:gdLst>
              <a:gd name="T0" fmla="*/ 2147483647 w 66"/>
              <a:gd name="T1" fmla="*/ 0 h 30"/>
              <a:gd name="T2" fmla="*/ 2147483647 w 66"/>
              <a:gd name="T3" fmla="*/ 0 h 30"/>
              <a:gd name="T4" fmla="*/ 0 w 66"/>
              <a:gd name="T5" fmla="*/ 2147483647 h 30"/>
              <a:gd name="T6" fmla="*/ 0 w 66"/>
              <a:gd name="T7" fmla="*/ 2147483647 h 30"/>
              <a:gd name="T8" fmla="*/ 2147483647 w 66"/>
              <a:gd name="T9" fmla="*/ 2147483647 h 30"/>
              <a:gd name="T10" fmla="*/ 2147483647 w 66"/>
              <a:gd name="T11" fmla="*/ 2147483647 h 30"/>
              <a:gd name="T12" fmla="*/ 2147483647 w 66"/>
              <a:gd name="T13" fmla="*/ 0 h 30"/>
              <a:gd name="T14" fmla="*/ 0 60000 65536"/>
              <a:gd name="T15" fmla="*/ 0 60000 65536"/>
              <a:gd name="T16" fmla="*/ 0 60000 65536"/>
              <a:gd name="T17" fmla="*/ 0 60000 65536"/>
              <a:gd name="T18" fmla="*/ 0 60000 65536"/>
              <a:gd name="T19" fmla="*/ 0 60000 65536"/>
              <a:gd name="T20" fmla="*/ 0 60000 65536"/>
              <a:gd name="T21" fmla="*/ 0 w 66"/>
              <a:gd name="T22" fmla="*/ 0 h 30"/>
              <a:gd name="T23" fmla="*/ 66 w 6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30">
                <a:moveTo>
                  <a:pt x="60" y="0"/>
                </a:moveTo>
                <a:lnTo>
                  <a:pt x="60" y="0"/>
                </a:lnTo>
                <a:lnTo>
                  <a:pt x="0" y="6"/>
                </a:lnTo>
                <a:lnTo>
                  <a:pt x="0" y="30"/>
                </a:lnTo>
                <a:lnTo>
                  <a:pt x="66" y="18"/>
                </a:lnTo>
                <a:lnTo>
                  <a:pt x="60" y="18"/>
                </a:lnTo>
                <a:lnTo>
                  <a:pt x="6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49" name="Freeform 29"/>
          <p:cNvSpPr>
            <a:spLocks/>
          </p:cNvSpPr>
          <p:nvPr/>
        </p:nvSpPr>
        <p:spPr bwMode="auto">
          <a:xfrm>
            <a:off x="2924175" y="3835004"/>
            <a:ext cx="71438" cy="21431"/>
          </a:xfrm>
          <a:custGeom>
            <a:avLst/>
            <a:gdLst>
              <a:gd name="T0" fmla="*/ 2147483647 w 60"/>
              <a:gd name="T1" fmla="*/ 0 h 18"/>
              <a:gd name="T2" fmla="*/ 2147483647 w 60"/>
              <a:gd name="T3" fmla="*/ 0 h 18"/>
              <a:gd name="T4" fmla="*/ 0 w 60"/>
              <a:gd name="T5" fmla="*/ 0 h 18"/>
              <a:gd name="T6" fmla="*/ 0 w 60"/>
              <a:gd name="T7" fmla="*/ 2147483647 h 18"/>
              <a:gd name="T8" fmla="*/ 2147483647 w 60"/>
              <a:gd name="T9" fmla="*/ 2147483647 h 18"/>
              <a:gd name="T10" fmla="*/ 2147483647 w 60"/>
              <a:gd name="T11" fmla="*/ 2147483647 h 18"/>
              <a:gd name="T12" fmla="*/ 2147483647 w 60"/>
              <a:gd name="T13" fmla="*/ 0 h 18"/>
              <a:gd name="T14" fmla="*/ 0 60000 65536"/>
              <a:gd name="T15" fmla="*/ 0 60000 65536"/>
              <a:gd name="T16" fmla="*/ 0 60000 65536"/>
              <a:gd name="T17" fmla="*/ 0 60000 65536"/>
              <a:gd name="T18" fmla="*/ 0 60000 65536"/>
              <a:gd name="T19" fmla="*/ 0 60000 65536"/>
              <a:gd name="T20" fmla="*/ 0 60000 65536"/>
              <a:gd name="T21" fmla="*/ 0 w 60"/>
              <a:gd name="T22" fmla="*/ 0 h 18"/>
              <a:gd name="T23" fmla="*/ 60 w 6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8">
                <a:moveTo>
                  <a:pt x="54" y="0"/>
                </a:moveTo>
                <a:lnTo>
                  <a:pt x="60" y="0"/>
                </a:lnTo>
                <a:lnTo>
                  <a:pt x="0" y="0"/>
                </a:lnTo>
                <a:lnTo>
                  <a:pt x="0" y="18"/>
                </a:lnTo>
                <a:lnTo>
                  <a:pt x="60" y="18"/>
                </a:lnTo>
                <a:lnTo>
                  <a:pt x="54"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0" name="Freeform 30"/>
          <p:cNvSpPr>
            <a:spLocks/>
          </p:cNvSpPr>
          <p:nvPr/>
        </p:nvSpPr>
        <p:spPr bwMode="auto">
          <a:xfrm>
            <a:off x="2988469" y="3820716"/>
            <a:ext cx="64294" cy="35719"/>
          </a:xfrm>
          <a:custGeom>
            <a:avLst/>
            <a:gdLst>
              <a:gd name="T0" fmla="*/ 2147483647 w 54"/>
              <a:gd name="T1" fmla="*/ 2147483647 h 30"/>
              <a:gd name="T2" fmla="*/ 2147483647 w 54"/>
              <a:gd name="T3" fmla="*/ 0 h 30"/>
              <a:gd name="T4" fmla="*/ 0 w 54"/>
              <a:gd name="T5" fmla="*/ 2147483647 h 30"/>
              <a:gd name="T6" fmla="*/ 2147483647 w 54"/>
              <a:gd name="T7" fmla="*/ 2147483647 h 30"/>
              <a:gd name="T8" fmla="*/ 2147483647 w 54"/>
              <a:gd name="T9" fmla="*/ 2147483647 h 30"/>
              <a:gd name="T10" fmla="*/ 2147483647 w 54"/>
              <a:gd name="T11" fmla="*/ 2147483647 h 30"/>
              <a:gd name="T12" fmla="*/ 2147483647 w 54"/>
              <a:gd name="T13" fmla="*/ 2147483647 h 30"/>
              <a:gd name="T14" fmla="*/ 2147483647 w 54"/>
              <a:gd name="T15" fmla="*/ 0 h 30"/>
              <a:gd name="T16" fmla="*/ 2147483647 w 54"/>
              <a:gd name="T17" fmla="*/ 0 h 30"/>
              <a:gd name="T18" fmla="*/ 2147483647 w 54"/>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30"/>
              <a:gd name="T32" fmla="*/ 54 w 5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30">
                <a:moveTo>
                  <a:pt x="54" y="6"/>
                </a:moveTo>
                <a:lnTo>
                  <a:pt x="42" y="0"/>
                </a:lnTo>
                <a:lnTo>
                  <a:pt x="0" y="12"/>
                </a:lnTo>
                <a:lnTo>
                  <a:pt x="6" y="30"/>
                </a:lnTo>
                <a:lnTo>
                  <a:pt x="42" y="24"/>
                </a:lnTo>
                <a:lnTo>
                  <a:pt x="30" y="18"/>
                </a:lnTo>
                <a:lnTo>
                  <a:pt x="54" y="6"/>
                </a:lnTo>
                <a:lnTo>
                  <a:pt x="48" y="0"/>
                </a:lnTo>
                <a:lnTo>
                  <a:pt x="42" y="0"/>
                </a:lnTo>
                <a:lnTo>
                  <a:pt x="54"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1" name="Freeform 31"/>
          <p:cNvSpPr>
            <a:spLocks/>
          </p:cNvSpPr>
          <p:nvPr/>
        </p:nvSpPr>
        <p:spPr bwMode="auto">
          <a:xfrm>
            <a:off x="3024188" y="3827860"/>
            <a:ext cx="64294" cy="121444"/>
          </a:xfrm>
          <a:custGeom>
            <a:avLst/>
            <a:gdLst>
              <a:gd name="T0" fmla="*/ 2147483647 w 54"/>
              <a:gd name="T1" fmla="*/ 2147483647 h 102"/>
              <a:gd name="T2" fmla="*/ 2147483647 w 54"/>
              <a:gd name="T3" fmla="*/ 2147483647 h 102"/>
              <a:gd name="T4" fmla="*/ 2147483647 w 54"/>
              <a:gd name="T5" fmla="*/ 0 h 102"/>
              <a:gd name="T6" fmla="*/ 0 w 54"/>
              <a:gd name="T7" fmla="*/ 2147483647 h 102"/>
              <a:gd name="T8" fmla="*/ 2147483647 w 54"/>
              <a:gd name="T9" fmla="*/ 2147483647 h 102"/>
              <a:gd name="T10" fmla="*/ 2147483647 w 54"/>
              <a:gd name="T11" fmla="*/ 2147483647 h 102"/>
              <a:gd name="T12" fmla="*/ 2147483647 w 54"/>
              <a:gd name="T13" fmla="*/ 2147483647 h 102"/>
              <a:gd name="T14" fmla="*/ 2147483647 w 54"/>
              <a:gd name="T15" fmla="*/ 2147483647 h 102"/>
              <a:gd name="T16" fmla="*/ 2147483647 w 54"/>
              <a:gd name="T17" fmla="*/ 2147483647 h 102"/>
              <a:gd name="T18" fmla="*/ 2147483647 w 54"/>
              <a:gd name="T19" fmla="*/ 2147483647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2"/>
              <a:gd name="T32" fmla="*/ 54 w 5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2">
                <a:moveTo>
                  <a:pt x="42" y="78"/>
                </a:moveTo>
                <a:lnTo>
                  <a:pt x="54" y="84"/>
                </a:lnTo>
                <a:lnTo>
                  <a:pt x="24" y="0"/>
                </a:lnTo>
                <a:lnTo>
                  <a:pt x="0" y="12"/>
                </a:lnTo>
                <a:lnTo>
                  <a:pt x="36" y="96"/>
                </a:lnTo>
                <a:lnTo>
                  <a:pt x="48" y="102"/>
                </a:lnTo>
                <a:lnTo>
                  <a:pt x="36" y="96"/>
                </a:lnTo>
                <a:lnTo>
                  <a:pt x="36" y="102"/>
                </a:lnTo>
                <a:lnTo>
                  <a:pt x="48" y="102"/>
                </a:lnTo>
                <a:lnTo>
                  <a:pt x="42" y="7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2" name="Freeform 32"/>
          <p:cNvSpPr>
            <a:spLocks/>
          </p:cNvSpPr>
          <p:nvPr/>
        </p:nvSpPr>
        <p:spPr bwMode="auto">
          <a:xfrm>
            <a:off x="3074194" y="3913585"/>
            <a:ext cx="107156" cy="35719"/>
          </a:xfrm>
          <a:custGeom>
            <a:avLst/>
            <a:gdLst>
              <a:gd name="T0" fmla="*/ 2147483647 w 90"/>
              <a:gd name="T1" fmla="*/ 2147483647 h 30"/>
              <a:gd name="T2" fmla="*/ 2147483647 w 90"/>
              <a:gd name="T3" fmla="*/ 0 h 30"/>
              <a:gd name="T4" fmla="*/ 0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2147483647 h 30"/>
              <a:gd name="T18" fmla="*/ 2147483647 w 9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30"/>
              <a:gd name="T32" fmla="*/ 90 w 9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30">
                <a:moveTo>
                  <a:pt x="72" y="6"/>
                </a:moveTo>
                <a:lnTo>
                  <a:pt x="84" y="0"/>
                </a:lnTo>
                <a:lnTo>
                  <a:pt x="0" y="6"/>
                </a:lnTo>
                <a:lnTo>
                  <a:pt x="6" y="30"/>
                </a:lnTo>
                <a:lnTo>
                  <a:pt x="84" y="18"/>
                </a:lnTo>
                <a:lnTo>
                  <a:pt x="90" y="12"/>
                </a:lnTo>
                <a:lnTo>
                  <a:pt x="84" y="18"/>
                </a:lnTo>
                <a:lnTo>
                  <a:pt x="90" y="18"/>
                </a:lnTo>
                <a:lnTo>
                  <a:pt x="90" y="12"/>
                </a:lnTo>
                <a:lnTo>
                  <a:pt x="72"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3" name="Freeform 33"/>
          <p:cNvSpPr>
            <a:spLocks/>
          </p:cNvSpPr>
          <p:nvPr/>
        </p:nvSpPr>
        <p:spPr bwMode="auto">
          <a:xfrm>
            <a:off x="3159919" y="3720704"/>
            <a:ext cx="71438" cy="207169"/>
          </a:xfrm>
          <a:custGeom>
            <a:avLst/>
            <a:gdLst>
              <a:gd name="T0" fmla="*/ 2147483647 w 60"/>
              <a:gd name="T1" fmla="*/ 0 h 174"/>
              <a:gd name="T2" fmla="*/ 2147483647 w 60"/>
              <a:gd name="T3" fmla="*/ 2147483647 h 174"/>
              <a:gd name="T4" fmla="*/ 0 w 60"/>
              <a:gd name="T5" fmla="*/ 2147483647 h 174"/>
              <a:gd name="T6" fmla="*/ 2147483647 w 60"/>
              <a:gd name="T7" fmla="*/ 2147483647 h 174"/>
              <a:gd name="T8" fmla="*/ 2147483647 w 60"/>
              <a:gd name="T9" fmla="*/ 2147483647 h 174"/>
              <a:gd name="T10" fmla="*/ 2147483647 w 60"/>
              <a:gd name="T11" fmla="*/ 2147483647 h 174"/>
              <a:gd name="T12" fmla="*/ 2147483647 w 60"/>
              <a:gd name="T13" fmla="*/ 0 h 174"/>
              <a:gd name="T14" fmla="*/ 2147483647 w 60"/>
              <a:gd name="T15" fmla="*/ 2147483647 h 174"/>
              <a:gd name="T16" fmla="*/ 2147483647 w 60"/>
              <a:gd name="T17" fmla="*/ 2147483647 h 174"/>
              <a:gd name="T18" fmla="*/ 2147483647 w 60"/>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74"/>
              <a:gd name="T32" fmla="*/ 60 w 60"/>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74">
                <a:moveTo>
                  <a:pt x="48" y="0"/>
                </a:moveTo>
                <a:lnTo>
                  <a:pt x="42" y="12"/>
                </a:lnTo>
                <a:lnTo>
                  <a:pt x="0" y="168"/>
                </a:lnTo>
                <a:lnTo>
                  <a:pt x="18" y="174"/>
                </a:lnTo>
                <a:lnTo>
                  <a:pt x="60" y="12"/>
                </a:lnTo>
                <a:lnTo>
                  <a:pt x="54" y="24"/>
                </a:lnTo>
                <a:lnTo>
                  <a:pt x="48" y="0"/>
                </a:lnTo>
                <a:lnTo>
                  <a:pt x="42" y="6"/>
                </a:lnTo>
                <a:lnTo>
                  <a:pt x="42" y="12"/>
                </a:lnTo>
                <a:lnTo>
                  <a:pt x="48"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4" name="Freeform 34"/>
          <p:cNvSpPr>
            <a:spLocks/>
          </p:cNvSpPr>
          <p:nvPr/>
        </p:nvSpPr>
        <p:spPr bwMode="auto">
          <a:xfrm>
            <a:off x="3217069" y="3677841"/>
            <a:ext cx="200025" cy="71438"/>
          </a:xfrm>
          <a:custGeom>
            <a:avLst/>
            <a:gdLst>
              <a:gd name="T0" fmla="*/ 2147483647 w 168"/>
              <a:gd name="T1" fmla="*/ 2147483647 h 60"/>
              <a:gd name="T2" fmla="*/ 2147483647 w 168"/>
              <a:gd name="T3" fmla="*/ 0 h 60"/>
              <a:gd name="T4" fmla="*/ 0 w 168"/>
              <a:gd name="T5" fmla="*/ 2147483647 h 60"/>
              <a:gd name="T6" fmla="*/ 2147483647 w 168"/>
              <a:gd name="T7" fmla="*/ 2147483647 h 60"/>
              <a:gd name="T8" fmla="*/ 2147483647 w 168"/>
              <a:gd name="T9" fmla="*/ 2147483647 h 60"/>
              <a:gd name="T10" fmla="*/ 2147483647 w 168"/>
              <a:gd name="T11" fmla="*/ 2147483647 h 60"/>
              <a:gd name="T12" fmla="*/ 2147483647 w 168"/>
              <a:gd name="T13" fmla="*/ 2147483647 h 60"/>
              <a:gd name="T14" fmla="*/ 0 60000 65536"/>
              <a:gd name="T15" fmla="*/ 0 60000 65536"/>
              <a:gd name="T16" fmla="*/ 0 60000 65536"/>
              <a:gd name="T17" fmla="*/ 0 60000 65536"/>
              <a:gd name="T18" fmla="*/ 0 60000 65536"/>
              <a:gd name="T19" fmla="*/ 0 60000 65536"/>
              <a:gd name="T20" fmla="*/ 0 60000 65536"/>
              <a:gd name="T21" fmla="*/ 0 w 168"/>
              <a:gd name="T22" fmla="*/ 0 h 60"/>
              <a:gd name="T23" fmla="*/ 168 w 16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60">
                <a:moveTo>
                  <a:pt x="150" y="6"/>
                </a:moveTo>
                <a:lnTo>
                  <a:pt x="156" y="0"/>
                </a:lnTo>
                <a:lnTo>
                  <a:pt x="0" y="36"/>
                </a:lnTo>
                <a:lnTo>
                  <a:pt x="6" y="60"/>
                </a:lnTo>
                <a:lnTo>
                  <a:pt x="162" y="18"/>
                </a:lnTo>
                <a:lnTo>
                  <a:pt x="168" y="18"/>
                </a:lnTo>
                <a:lnTo>
                  <a:pt x="150"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5" name="Freeform 35"/>
          <p:cNvSpPr>
            <a:spLocks/>
          </p:cNvSpPr>
          <p:nvPr/>
        </p:nvSpPr>
        <p:spPr bwMode="auto">
          <a:xfrm>
            <a:off x="3395662" y="3577829"/>
            <a:ext cx="100013" cy="121444"/>
          </a:xfrm>
          <a:custGeom>
            <a:avLst/>
            <a:gdLst>
              <a:gd name="T0" fmla="*/ 2147483647 w 84"/>
              <a:gd name="T1" fmla="*/ 0 h 102"/>
              <a:gd name="T2" fmla="*/ 2147483647 w 84"/>
              <a:gd name="T3" fmla="*/ 2147483647 h 102"/>
              <a:gd name="T4" fmla="*/ 0 w 84"/>
              <a:gd name="T5" fmla="*/ 2147483647 h 102"/>
              <a:gd name="T6" fmla="*/ 2147483647 w 84"/>
              <a:gd name="T7" fmla="*/ 2147483647 h 102"/>
              <a:gd name="T8" fmla="*/ 2147483647 w 84"/>
              <a:gd name="T9" fmla="*/ 2147483647 h 102"/>
              <a:gd name="T10" fmla="*/ 2147483647 w 84"/>
              <a:gd name="T11" fmla="*/ 2147483647 h 102"/>
              <a:gd name="T12" fmla="*/ 2147483647 w 84"/>
              <a:gd name="T13" fmla="*/ 0 h 102"/>
              <a:gd name="T14" fmla="*/ 2147483647 w 84"/>
              <a:gd name="T15" fmla="*/ 0 h 102"/>
              <a:gd name="T16" fmla="*/ 2147483647 w 84"/>
              <a:gd name="T17" fmla="*/ 2147483647 h 102"/>
              <a:gd name="T18" fmla="*/ 2147483647 w 84"/>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102"/>
              <a:gd name="T32" fmla="*/ 84 w 8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102">
                <a:moveTo>
                  <a:pt x="72" y="0"/>
                </a:moveTo>
                <a:lnTo>
                  <a:pt x="66" y="6"/>
                </a:lnTo>
                <a:lnTo>
                  <a:pt x="0" y="90"/>
                </a:lnTo>
                <a:lnTo>
                  <a:pt x="18" y="102"/>
                </a:lnTo>
                <a:lnTo>
                  <a:pt x="84" y="18"/>
                </a:lnTo>
                <a:lnTo>
                  <a:pt x="72" y="18"/>
                </a:lnTo>
                <a:lnTo>
                  <a:pt x="72" y="0"/>
                </a:lnTo>
                <a:lnTo>
                  <a:pt x="66" y="6"/>
                </a:lnTo>
                <a:lnTo>
                  <a:pt x="7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6" name="Freeform 36"/>
          <p:cNvSpPr>
            <a:spLocks/>
          </p:cNvSpPr>
          <p:nvPr/>
        </p:nvSpPr>
        <p:spPr bwMode="auto">
          <a:xfrm>
            <a:off x="3481388" y="3577829"/>
            <a:ext cx="57150" cy="21431"/>
          </a:xfrm>
          <a:custGeom>
            <a:avLst/>
            <a:gdLst>
              <a:gd name="T0" fmla="*/ 2147483647 w 48"/>
              <a:gd name="T1" fmla="*/ 2147483647 h 18"/>
              <a:gd name="T2" fmla="*/ 2147483647 w 48"/>
              <a:gd name="T3" fmla="*/ 0 h 18"/>
              <a:gd name="T4" fmla="*/ 0 w 48"/>
              <a:gd name="T5" fmla="*/ 0 h 18"/>
              <a:gd name="T6" fmla="*/ 0 w 48"/>
              <a:gd name="T7" fmla="*/ 2147483647 h 18"/>
              <a:gd name="T8" fmla="*/ 2147483647 w 48"/>
              <a:gd name="T9" fmla="*/ 2147483647 h 18"/>
              <a:gd name="T10" fmla="*/ 2147483647 w 48"/>
              <a:gd name="T11" fmla="*/ 2147483647 h 18"/>
              <a:gd name="T12" fmla="*/ 2147483647 w 48"/>
              <a:gd name="T13" fmla="*/ 2147483647 h 18"/>
              <a:gd name="T14" fmla="*/ 2147483647 w 48"/>
              <a:gd name="T15" fmla="*/ 2147483647 h 18"/>
              <a:gd name="T16" fmla="*/ 2147483647 w 48"/>
              <a:gd name="T17" fmla="*/ 2147483647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8"/>
              <a:gd name="T32" fmla="*/ 48 w 4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8">
                <a:moveTo>
                  <a:pt x="30" y="6"/>
                </a:moveTo>
                <a:lnTo>
                  <a:pt x="42" y="0"/>
                </a:lnTo>
                <a:lnTo>
                  <a:pt x="0" y="0"/>
                </a:lnTo>
                <a:lnTo>
                  <a:pt x="0" y="18"/>
                </a:lnTo>
                <a:lnTo>
                  <a:pt x="42" y="18"/>
                </a:lnTo>
                <a:lnTo>
                  <a:pt x="48" y="12"/>
                </a:lnTo>
                <a:lnTo>
                  <a:pt x="42" y="18"/>
                </a:lnTo>
                <a:lnTo>
                  <a:pt x="48" y="18"/>
                </a:lnTo>
                <a:lnTo>
                  <a:pt x="48" y="12"/>
                </a:lnTo>
                <a:lnTo>
                  <a:pt x="30"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7" name="Freeform 37"/>
          <p:cNvSpPr>
            <a:spLocks/>
          </p:cNvSpPr>
          <p:nvPr/>
        </p:nvSpPr>
        <p:spPr bwMode="auto">
          <a:xfrm>
            <a:off x="3517106" y="3256360"/>
            <a:ext cx="114300" cy="335756"/>
          </a:xfrm>
          <a:custGeom>
            <a:avLst/>
            <a:gdLst>
              <a:gd name="T0" fmla="*/ 2147483647 w 96"/>
              <a:gd name="T1" fmla="*/ 2147483647 h 282"/>
              <a:gd name="T2" fmla="*/ 2147483647 w 96"/>
              <a:gd name="T3" fmla="*/ 2147483647 h 282"/>
              <a:gd name="T4" fmla="*/ 0 w 96"/>
              <a:gd name="T5" fmla="*/ 2147483647 h 282"/>
              <a:gd name="T6" fmla="*/ 2147483647 w 96"/>
              <a:gd name="T7" fmla="*/ 2147483647 h 282"/>
              <a:gd name="T8" fmla="*/ 2147483647 w 96"/>
              <a:gd name="T9" fmla="*/ 2147483647 h 282"/>
              <a:gd name="T10" fmla="*/ 2147483647 w 96"/>
              <a:gd name="T11" fmla="*/ 2147483647 h 282"/>
              <a:gd name="T12" fmla="*/ 2147483647 w 96"/>
              <a:gd name="T13" fmla="*/ 2147483647 h 282"/>
              <a:gd name="T14" fmla="*/ 2147483647 w 96"/>
              <a:gd name="T15" fmla="*/ 0 h 282"/>
              <a:gd name="T16" fmla="*/ 2147483647 w 96"/>
              <a:gd name="T17" fmla="*/ 2147483647 h 282"/>
              <a:gd name="T18" fmla="*/ 2147483647 w 96"/>
              <a:gd name="T19" fmla="*/ 2147483647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282"/>
              <a:gd name="T32" fmla="*/ 96 w 96"/>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282">
                <a:moveTo>
                  <a:pt x="90" y="6"/>
                </a:moveTo>
                <a:lnTo>
                  <a:pt x="78" y="12"/>
                </a:lnTo>
                <a:lnTo>
                  <a:pt x="0" y="276"/>
                </a:lnTo>
                <a:lnTo>
                  <a:pt x="18" y="282"/>
                </a:lnTo>
                <a:lnTo>
                  <a:pt x="96" y="18"/>
                </a:lnTo>
                <a:lnTo>
                  <a:pt x="78" y="24"/>
                </a:lnTo>
                <a:lnTo>
                  <a:pt x="90" y="6"/>
                </a:lnTo>
                <a:lnTo>
                  <a:pt x="78" y="0"/>
                </a:lnTo>
                <a:lnTo>
                  <a:pt x="78" y="12"/>
                </a:lnTo>
                <a:lnTo>
                  <a:pt x="90"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8" name="Freeform 38"/>
          <p:cNvSpPr>
            <a:spLocks/>
          </p:cNvSpPr>
          <p:nvPr/>
        </p:nvSpPr>
        <p:spPr bwMode="auto">
          <a:xfrm>
            <a:off x="3609975" y="3263503"/>
            <a:ext cx="64294" cy="42863"/>
          </a:xfrm>
          <a:custGeom>
            <a:avLst/>
            <a:gdLst>
              <a:gd name="T0" fmla="*/ 2147483647 w 54"/>
              <a:gd name="T1" fmla="*/ 2147483647 h 36"/>
              <a:gd name="T2" fmla="*/ 2147483647 w 54"/>
              <a:gd name="T3" fmla="*/ 2147483647 h 36"/>
              <a:gd name="T4" fmla="*/ 2147483647 w 54"/>
              <a:gd name="T5" fmla="*/ 0 h 36"/>
              <a:gd name="T6" fmla="*/ 0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36"/>
              <a:gd name="T32" fmla="*/ 54 w 54"/>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36">
                <a:moveTo>
                  <a:pt x="36" y="18"/>
                </a:moveTo>
                <a:lnTo>
                  <a:pt x="48" y="18"/>
                </a:lnTo>
                <a:lnTo>
                  <a:pt x="12" y="0"/>
                </a:lnTo>
                <a:lnTo>
                  <a:pt x="0" y="18"/>
                </a:lnTo>
                <a:lnTo>
                  <a:pt x="42" y="36"/>
                </a:lnTo>
                <a:lnTo>
                  <a:pt x="54" y="36"/>
                </a:lnTo>
                <a:lnTo>
                  <a:pt x="42" y="36"/>
                </a:lnTo>
                <a:lnTo>
                  <a:pt x="48" y="36"/>
                </a:lnTo>
                <a:lnTo>
                  <a:pt x="54" y="36"/>
                </a:lnTo>
                <a:lnTo>
                  <a:pt x="36" y="1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59" name="Freeform 39"/>
          <p:cNvSpPr>
            <a:spLocks/>
          </p:cNvSpPr>
          <p:nvPr/>
        </p:nvSpPr>
        <p:spPr bwMode="auto">
          <a:xfrm>
            <a:off x="3652838" y="3227785"/>
            <a:ext cx="92869" cy="78581"/>
          </a:xfrm>
          <a:custGeom>
            <a:avLst/>
            <a:gdLst>
              <a:gd name="T0" fmla="*/ 2147483647 w 78"/>
              <a:gd name="T1" fmla="*/ 2147483647 h 66"/>
              <a:gd name="T2" fmla="*/ 2147483647 w 78"/>
              <a:gd name="T3" fmla="*/ 0 h 66"/>
              <a:gd name="T4" fmla="*/ 0 w 78"/>
              <a:gd name="T5" fmla="*/ 2147483647 h 66"/>
              <a:gd name="T6" fmla="*/ 2147483647 w 78"/>
              <a:gd name="T7" fmla="*/ 2147483647 h 66"/>
              <a:gd name="T8" fmla="*/ 2147483647 w 78"/>
              <a:gd name="T9" fmla="*/ 2147483647 h 66"/>
              <a:gd name="T10" fmla="*/ 2147483647 w 78"/>
              <a:gd name="T11" fmla="*/ 2147483647 h 66"/>
              <a:gd name="T12" fmla="*/ 2147483647 w 78"/>
              <a:gd name="T13" fmla="*/ 2147483647 h 66"/>
              <a:gd name="T14" fmla="*/ 2147483647 w 78"/>
              <a:gd name="T15" fmla="*/ 2147483647 h 66"/>
              <a:gd name="T16" fmla="*/ 2147483647 w 78"/>
              <a:gd name="T17" fmla="*/ 2147483647 h 66"/>
              <a:gd name="T18" fmla="*/ 2147483647 w 78"/>
              <a:gd name="T19" fmla="*/ 2147483647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66"/>
              <a:gd name="T32" fmla="*/ 78 w 78"/>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66">
                <a:moveTo>
                  <a:pt x="60" y="6"/>
                </a:moveTo>
                <a:lnTo>
                  <a:pt x="66" y="0"/>
                </a:lnTo>
                <a:lnTo>
                  <a:pt x="0" y="48"/>
                </a:lnTo>
                <a:lnTo>
                  <a:pt x="18" y="66"/>
                </a:lnTo>
                <a:lnTo>
                  <a:pt x="78" y="18"/>
                </a:lnTo>
                <a:lnTo>
                  <a:pt x="78" y="12"/>
                </a:lnTo>
                <a:lnTo>
                  <a:pt x="78" y="18"/>
                </a:lnTo>
                <a:lnTo>
                  <a:pt x="78" y="12"/>
                </a:lnTo>
                <a:lnTo>
                  <a:pt x="60"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0" name="Freeform 40"/>
          <p:cNvSpPr>
            <a:spLocks/>
          </p:cNvSpPr>
          <p:nvPr/>
        </p:nvSpPr>
        <p:spPr bwMode="auto">
          <a:xfrm>
            <a:off x="3724275" y="2856310"/>
            <a:ext cx="57150" cy="385763"/>
          </a:xfrm>
          <a:custGeom>
            <a:avLst/>
            <a:gdLst>
              <a:gd name="T0" fmla="*/ 2147483647 w 48"/>
              <a:gd name="T1" fmla="*/ 0 h 324"/>
              <a:gd name="T2" fmla="*/ 2147483647 w 48"/>
              <a:gd name="T3" fmla="*/ 0 h 324"/>
              <a:gd name="T4" fmla="*/ 0 w 48"/>
              <a:gd name="T5" fmla="*/ 2147483647 h 324"/>
              <a:gd name="T6" fmla="*/ 2147483647 w 48"/>
              <a:gd name="T7" fmla="*/ 2147483647 h 324"/>
              <a:gd name="T8" fmla="*/ 2147483647 w 48"/>
              <a:gd name="T9" fmla="*/ 0 h 324"/>
              <a:gd name="T10" fmla="*/ 2147483647 w 48"/>
              <a:gd name="T11" fmla="*/ 2147483647 h 324"/>
              <a:gd name="T12" fmla="*/ 2147483647 w 48"/>
              <a:gd name="T13" fmla="*/ 0 h 324"/>
              <a:gd name="T14" fmla="*/ 0 60000 65536"/>
              <a:gd name="T15" fmla="*/ 0 60000 65536"/>
              <a:gd name="T16" fmla="*/ 0 60000 65536"/>
              <a:gd name="T17" fmla="*/ 0 60000 65536"/>
              <a:gd name="T18" fmla="*/ 0 60000 65536"/>
              <a:gd name="T19" fmla="*/ 0 60000 65536"/>
              <a:gd name="T20" fmla="*/ 0 60000 65536"/>
              <a:gd name="T21" fmla="*/ 0 w 48"/>
              <a:gd name="T22" fmla="*/ 0 h 324"/>
              <a:gd name="T23" fmla="*/ 48 w 48"/>
              <a:gd name="T24" fmla="*/ 324 h 3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4">
                <a:moveTo>
                  <a:pt x="30" y="0"/>
                </a:moveTo>
                <a:lnTo>
                  <a:pt x="30" y="0"/>
                </a:lnTo>
                <a:lnTo>
                  <a:pt x="0" y="318"/>
                </a:lnTo>
                <a:lnTo>
                  <a:pt x="18" y="324"/>
                </a:lnTo>
                <a:lnTo>
                  <a:pt x="48" y="0"/>
                </a:lnTo>
                <a:lnTo>
                  <a:pt x="48" y="6"/>
                </a:lnTo>
                <a:lnTo>
                  <a:pt x="3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1" name="Freeform 41"/>
          <p:cNvSpPr>
            <a:spLocks/>
          </p:cNvSpPr>
          <p:nvPr/>
        </p:nvSpPr>
        <p:spPr bwMode="auto">
          <a:xfrm>
            <a:off x="3759994" y="2556273"/>
            <a:ext cx="107156" cy="307181"/>
          </a:xfrm>
          <a:custGeom>
            <a:avLst/>
            <a:gdLst>
              <a:gd name="T0" fmla="*/ 2147483647 w 90"/>
              <a:gd name="T1" fmla="*/ 2147483647 h 258"/>
              <a:gd name="T2" fmla="*/ 2147483647 w 90"/>
              <a:gd name="T3" fmla="*/ 0 h 258"/>
              <a:gd name="T4" fmla="*/ 0 w 90"/>
              <a:gd name="T5" fmla="*/ 2147483647 h 258"/>
              <a:gd name="T6" fmla="*/ 2147483647 w 90"/>
              <a:gd name="T7" fmla="*/ 2147483647 h 258"/>
              <a:gd name="T8" fmla="*/ 2147483647 w 90"/>
              <a:gd name="T9" fmla="*/ 2147483647 h 258"/>
              <a:gd name="T10" fmla="*/ 2147483647 w 90"/>
              <a:gd name="T11" fmla="*/ 2147483647 h 258"/>
              <a:gd name="T12" fmla="*/ 2147483647 w 90"/>
              <a:gd name="T13" fmla="*/ 2147483647 h 258"/>
              <a:gd name="T14" fmla="*/ 0 60000 65536"/>
              <a:gd name="T15" fmla="*/ 0 60000 65536"/>
              <a:gd name="T16" fmla="*/ 0 60000 65536"/>
              <a:gd name="T17" fmla="*/ 0 60000 65536"/>
              <a:gd name="T18" fmla="*/ 0 60000 65536"/>
              <a:gd name="T19" fmla="*/ 0 60000 65536"/>
              <a:gd name="T20" fmla="*/ 0 60000 65536"/>
              <a:gd name="T21" fmla="*/ 0 w 90"/>
              <a:gd name="T22" fmla="*/ 0 h 258"/>
              <a:gd name="T23" fmla="*/ 90 w 90"/>
              <a:gd name="T24" fmla="*/ 258 h 2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58">
                <a:moveTo>
                  <a:pt x="66" y="6"/>
                </a:moveTo>
                <a:lnTo>
                  <a:pt x="66" y="0"/>
                </a:lnTo>
                <a:lnTo>
                  <a:pt x="0" y="252"/>
                </a:lnTo>
                <a:lnTo>
                  <a:pt x="18" y="258"/>
                </a:lnTo>
                <a:lnTo>
                  <a:pt x="90" y="6"/>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2" name="Freeform 42"/>
          <p:cNvSpPr>
            <a:spLocks/>
          </p:cNvSpPr>
          <p:nvPr/>
        </p:nvSpPr>
        <p:spPr bwMode="auto">
          <a:xfrm>
            <a:off x="3838575" y="2141935"/>
            <a:ext cx="57150" cy="421481"/>
          </a:xfrm>
          <a:custGeom>
            <a:avLst/>
            <a:gdLst>
              <a:gd name="T0" fmla="*/ 2147483647 w 48"/>
              <a:gd name="T1" fmla="*/ 0 h 354"/>
              <a:gd name="T2" fmla="*/ 2147483647 w 48"/>
              <a:gd name="T3" fmla="*/ 2147483647 h 354"/>
              <a:gd name="T4" fmla="*/ 0 w 48"/>
              <a:gd name="T5" fmla="*/ 2147483647 h 354"/>
              <a:gd name="T6" fmla="*/ 2147483647 w 48"/>
              <a:gd name="T7" fmla="*/ 2147483647 h 354"/>
              <a:gd name="T8" fmla="*/ 2147483647 w 48"/>
              <a:gd name="T9" fmla="*/ 2147483647 h 354"/>
              <a:gd name="T10" fmla="*/ 2147483647 w 48"/>
              <a:gd name="T11" fmla="*/ 2147483647 h 354"/>
              <a:gd name="T12" fmla="*/ 2147483647 w 48"/>
              <a:gd name="T13" fmla="*/ 0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30" y="0"/>
                </a:moveTo>
                <a:lnTo>
                  <a:pt x="30" y="6"/>
                </a:lnTo>
                <a:lnTo>
                  <a:pt x="0" y="354"/>
                </a:lnTo>
                <a:lnTo>
                  <a:pt x="24" y="354"/>
                </a:lnTo>
                <a:lnTo>
                  <a:pt x="48" y="6"/>
                </a:lnTo>
                <a:lnTo>
                  <a:pt x="48" y="12"/>
                </a:lnTo>
                <a:lnTo>
                  <a:pt x="3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3" name="Freeform 43"/>
          <p:cNvSpPr>
            <a:spLocks/>
          </p:cNvSpPr>
          <p:nvPr/>
        </p:nvSpPr>
        <p:spPr bwMode="auto">
          <a:xfrm>
            <a:off x="3874294" y="2041922"/>
            <a:ext cx="85725" cy="114300"/>
          </a:xfrm>
          <a:custGeom>
            <a:avLst/>
            <a:gdLst>
              <a:gd name="T0" fmla="*/ 2147483647 w 72"/>
              <a:gd name="T1" fmla="*/ 2147483647 h 96"/>
              <a:gd name="T2" fmla="*/ 2147483647 w 72"/>
              <a:gd name="T3" fmla="*/ 2147483647 h 96"/>
              <a:gd name="T4" fmla="*/ 0 w 72"/>
              <a:gd name="T5" fmla="*/ 2147483647 h 96"/>
              <a:gd name="T6" fmla="*/ 2147483647 w 72"/>
              <a:gd name="T7" fmla="*/ 2147483647 h 96"/>
              <a:gd name="T8" fmla="*/ 2147483647 w 72"/>
              <a:gd name="T9" fmla="*/ 2147483647 h 96"/>
              <a:gd name="T10" fmla="*/ 2147483647 w 72"/>
              <a:gd name="T11" fmla="*/ 2147483647 h 96"/>
              <a:gd name="T12" fmla="*/ 2147483647 w 72"/>
              <a:gd name="T13" fmla="*/ 2147483647 h 96"/>
              <a:gd name="T14" fmla="*/ 2147483647 w 72"/>
              <a:gd name="T15" fmla="*/ 0 h 96"/>
              <a:gd name="T16" fmla="*/ 2147483647 w 72"/>
              <a:gd name="T17" fmla="*/ 2147483647 h 96"/>
              <a:gd name="T18" fmla="*/ 2147483647 w 72"/>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96"/>
              <a:gd name="T32" fmla="*/ 72 w 72"/>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96">
                <a:moveTo>
                  <a:pt x="72" y="24"/>
                </a:moveTo>
                <a:lnTo>
                  <a:pt x="54" y="18"/>
                </a:lnTo>
                <a:lnTo>
                  <a:pt x="0" y="84"/>
                </a:lnTo>
                <a:lnTo>
                  <a:pt x="18" y="96"/>
                </a:lnTo>
                <a:lnTo>
                  <a:pt x="72" y="30"/>
                </a:lnTo>
                <a:lnTo>
                  <a:pt x="54" y="30"/>
                </a:lnTo>
                <a:lnTo>
                  <a:pt x="72" y="24"/>
                </a:lnTo>
                <a:lnTo>
                  <a:pt x="66" y="0"/>
                </a:lnTo>
                <a:lnTo>
                  <a:pt x="54" y="18"/>
                </a:lnTo>
                <a:lnTo>
                  <a:pt x="72" y="24"/>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4" name="Freeform 44"/>
          <p:cNvSpPr>
            <a:spLocks/>
          </p:cNvSpPr>
          <p:nvPr/>
        </p:nvSpPr>
        <p:spPr bwMode="auto">
          <a:xfrm>
            <a:off x="3938588" y="2070498"/>
            <a:ext cx="107156" cy="392906"/>
          </a:xfrm>
          <a:custGeom>
            <a:avLst/>
            <a:gdLst>
              <a:gd name="T0" fmla="*/ 2147483647 w 90"/>
              <a:gd name="T1" fmla="*/ 2147483647 h 330"/>
              <a:gd name="T2" fmla="*/ 2147483647 w 90"/>
              <a:gd name="T3" fmla="*/ 2147483647 h 330"/>
              <a:gd name="T4" fmla="*/ 2147483647 w 90"/>
              <a:gd name="T5" fmla="*/ 0 h 330"/>
              <a:gd name="T6" fmla="*/ 0 w 90"/>
              <a:gd name="T7" fmla="*/ 2147483647 h 330"/>
              <a:gd name="T8" fmla="*/ 2147483647 w 90"/>
              <a:gd name="T9" fmla="*/ 2147483647 h 330"/>
              <a:gd name="T10" fmla="*/ 2147483647 w 90"/>
              <a:gd name="T11" fmla="*/ 2147483647 h 330"/>
              <a:gd name="T12" fmla="*/ 2147483647 w 90"/>
              <a:gd name="T13" fmla="*/ 2147483647 h 330"/>
              <a:gd name="T14" fmla="*/ 0 60000 65536"/>
              <a:gd name="T15" fmla="*/ 0 60000 65536"/>
              <a:gd name="T16" fmla="*/ 0 60000 65536"/>
              <a:gd name="T17" fmla="*/ 0 60000 65536"/>
              <a:gd name="T18" fmla="*/ 0 60000 65536"/>
              <a:gd name="T19" fmla="*/ 0 60000 65536"/>
              <a:gd name="T20" fmla="*/ 0 60000 65536"/>
              <a:gd name="T21" fmla="*/ 0 w 90"/>
              <a:gd name="T22" fmla="*/ 0 h 330"/>
              <a:gd name="T23" fmla="*/ 90 w 90"/>
              <a:gd name="T24" fmla="*/ 330 h 3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330">
                <a:moveTo>
                  <a:pt x="90" y="330"/>
                </a:moveTo>
                <a:lnTo>
                  <a:pt x="90" y="324"/>
                </a:lnTo>
                <a:lnTo>
                  <a:pt x="18" y="0"/>
                </a:lnTo>
                <a:lnTo>
                  <a:pt x="0" y="6"/>
                </a:lnTo>
                <a:lnTo>
                  <a:pt x="66" y="330"/>
                </a:lnTo>
                <a:lnTo>
                  <a:pt x="90" y="33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5" name="Freeform 45"/>
          <p:cNvSpPr>
            <a:spLocks/>
          </p:cNvSpPr>
          <p:nvPr/>
        </p:nvSpPr>
        <p:spPr bwMode="auto">
          <a:xfrm>
            <a:off x="4017169" y="2463404"/>
            <a:ext cx="107156" cy="707231"/>
          </a:xfrm>
          <a:custGeom>
            <a:avLst/>
            <a:gdLst>
              <a:gd name="T0" fmla="*/ 2147483647 w 90"/>
              <a:gd name="T1" fmla="*/ 2147483647 h 594"/>
              <a:gd name="T2" fmla="*/ 2147483647 w 90"/>
              <a:gd name="T3" fmla="*/ 2147483647 h 594"/>
              <a:gd name="T4" fmla="*/ 2147483647 w 90"/>
              <a:gd name="T5" fmla="*/ 0 h 594"/>
              <a:gd name="T6" fmla="*/ 0 w 90"/>
              <a:gd name="T7" fmla="*/ 0 h 594"/>
              <a:gd name="T8" fmla="*/ 2147483647 w 90"/>
              <a:gd name="T9" fmla="*/ 2147483647 h 594"/>
              <a:gd name="T10" fmla="*/ 2147483647 w 90"/>
              <a:gd name="T11" fmla="*/ 2147483647 h 594"/>
              <a:gd name="T12" fmla="*/ 2147483647 w 90"/>
              <a:gd name="T13" fmla="*/ 2147483647 h 594"/>
              <a:gd name="T14" fmla="*/ 0 60000 65536"/>
              <a:gd name="T15" fmla="*/ 0 60000 65536"/>
              <a:gd name="T16" fmla="*/ 0 60000 65536"/>
              <a:gd name="T17" fmla="*/ 0 60000 65536"/>
              <a:gd name="T18" fmla="*/ 0 60000 65536"/>
              <a:gd name="T19" fmla="*/ 0 60000 65536"/>
              <a:gd name="T20" fmla="*/ 0 60000 65536"/>
              <a:gd name="T21" fmla="*/ 0 w 90"/>
              <a:gd name="T22" fmla="*/ 0 h 594"/>
              <a:gd name="T23" fmla="*/ 90 w 90"/>
              <a:gd name="T24" fmla="*/ 594 h 5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594">
                <a:moveTo>
                  <a:pt x="66" y="588"/>
                </a:moveTo>
                <a:lnTo>
                  <a:pt x="90" y="588"/>
                </a:lnTo>
                <a:lnTo>
                  <a:pt x="24" y="0"/>
                </a:lnTo>
                <a:lnTo>
                  <a:pt x="0" y="0"/>
                </a:lnTo>
                <a:lnTo>
                  <a:pt x="66" y="588"/>
                </a:lnTo>
                <a:lnTo>
                  <a:pt x="90" y="594"/>
                </a:lnTo>
                <a:lnTo>
                  <a:pt x="66" y="58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6" name="Freeform 46"/>
          <p:cNvSpPr>
            <a:spLocks/>
          </p:cNvSpPr>
          <p:nvPr/>
        </p:nvSpPr>
        <p:spPr bwMode="auto">
          <a:xfrm>
            <a:off x="4095750" y="2599135"/>
            <a:ext cx="114300" cy="571500"/>
          </a:xfrm>
          <a:custGeom>
            <a:avLst/>
            <a:gdLst>
              <a:gd name="T0" fmla="*/ 2147483647 w 96"/>
              <a:gd name="T1" fmla="*/ 2147483647 h 480"/>
              <a:gd name="T2" fmla="*/ 2147483647 w 96"/>
              <a:gd name="T3" fmla="*/ 2147483647 h 480"/>
              <a:gd name="T4" fmla="*/ 0 w 96"/>
              <a:gd name="T5" fmla="*/ 2147483647 h 480"/>
              <a:gd name="T6" fmla="*/ 2147483647 w 96"/>
              <a:gd name="T7" fmla="*/ 2147483647 h 480"/>
              <a:gd name="T8" fmla="*/ 2147483647 w 96"/>
              <a:gd name="T9" fmla="*/ 2147483647 h 480"/>
              <a:gd name="T10" fmla="*/ 2147483647 w 96"/>
              <a:gd name="T11" fmla="*/ 2147483647 h 480"/>
              <a:gd name="T12" fmla="*/ 2147483647 w 96"/>
              <a:gd name="T13" fmla="*/ 2147483647 h 480"/>
              <a:gd name="T14" fmla="*/ 2147483647 w 96"/>
              <a:gd name="T15" fmla="*/ 0 h 480"/>
              <a:gd name="T16" fmla="*/ 2147483647 w 96"/>
              <a:gd name="T17" fmla="*/ 2147483647 h 480"/>
              <a:gd name="T18" fmla="*/ 2147483647 w 96"/>
              <a:gd name="T19" fmla="*/ 2147483647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480"/>
              <a:gd name="T32" fmla="*/ 96 w 96"/>
              <a:gd name="T33" fmla="*/ 480 h 4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480">
                <a:moveTo>
                  <a:pt x="96" y="12"/>
                </a:moveTo>
                <a:lnTo>
                  <a:pt x="78" y="18"/>
                </a:lnTo>
                <a:lnTo>
                  <a:pt x="0" y="474"/>
                </a:lnTo>
                <a:lnTo>
                  <a:pt x="24" y="480"/>
                </a:lnTo>
                <a:lnTo>
                  <a:pt x="96" y="24"/>
                </a:lnTo>
                <a:lnTo>
                  <a:pt x="78" y="30"/>
                </a:lnTo>
                <a:lnTo>
                  <a:pt x="96" y="12"/>
                </a:lnTo>
                <a:lnTo>
                  <a:pt x="78" y="0"/>
                </a:lnTo>
                <a:lnTo>
                  <a:pt x="78" y="18"/>
                </a:lnTo>
                <a:lnTo>
                  <a:pt x="96" y="1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7" name="Freeform 47"/>
          <p:cNvSpPr>
            <a:spLocks/>
          </p:cNvSpPr>
          <p:nvPr/>
        </p:nvSpPr>
        <p:spPr bwMode="auto">
          <a:xfrm>
            <a:off x="4188619" y="2613423"/>
            <a:ext cx="85725" cy="78581"/>
          </a:xfrm>
          <a:custGeom>
            <a:avLst/>
            <a:gdLst>
              <a:gd name="T0" fmla="*/ 2147483647 w 72"/>
              <a:gd name="T1" fmla="*/ 2147483647 h 66"/>
              <a:gd name="T2" fmla="*/ 2147483647 w 72"/>
              <a:gd name="T3" fmla="*/ 2147483647 h 66"/>
              <a:gd name="T4" fmla="*/ 2147483647 w 72"/>
              <a:gd name="T5" fmla="*/ 0 h 66"/>
              <a:gd name="T6" fmla="*/ 0 w 72"/>
              <a:gd name="T7" fmla="*/ 2147483647 h 66"/>
              <a:gd name="T8" fmla="*/ 2147483647 w 72"/>
              <a:gd name="T9" fmla="*/ 2147483647 h 66"/>
              <a:gd name="T10" fmla="*/ 2147483647 w 72"/>
              <a:gd name="T11" fmla="*/ 2147483647 h 66"/>
              <a:gd name="T12" fmla="*/ 2147483647 w 72"/>
              <a:gd name="T13" fmla="*/ 2147483647 h 66"/>
              <a:gd name="T14" fmla="*/ 0 60000 65536"/>
              <a:gd name="T15" fmla="*/ 0 60000 65536"/>
              <a:gd name="T16" fmla="*/ 0 60000 65536"/>
              <a:gd name="T17" fmla="*/ 0 60000 65536"/>
              <a:gd name="T18" fmla="*/ 0 60000 65536"/>
              <a:gd name="T19" fmla="*/ 0 60000 65536"/>
              <a:gd name="T20" fmla="*/ 0 60000 65536"/>
              <a:gd name="T21" fmla="*/ 0 w 72"/>
              <a:gd name="T22" fmla="*/ 0 h 66"/>
              <a:gd name="T23" fmla="*/ 72 w 7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66">
                <a:moveTo>
                  <a:pt x="72" y="60"/>
                </a:moveTo>
                <a:lnTo>
                  <a:pt x="72" y="54"/>
                </a:lnTo>
                <a:lnTo>
                  <a:pt x="18" y="0"/>
                </a:lnTo>
                <a:lnTo>
                  <a:pt x="0" y="18"/>
                </a:lnTo>
                <a:lnTo>
                  <a:pt x="60" y="66"/>
                </a:lnTo>
                <a:lnTo>
                  <a:pt x="54" y="66"/>
                </a:lnTo>
                <a:lnTo>
                  <a:pt x="72" y="6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8" name="Freeform 48"/>
          <p:cNvSpPr>
            <a:spLocks/>
          </p:cNvSpPr>
          <p:nvPr/>
        </p:nvSpPr>
        <p:spPr bwMode="auto">
          <a:xfrm>
            <a:off x="4252913" y="2684860"/>
            <a:ext cx="57150" cy="92869"/>
          </a:xfrm>
          <a:custGeom>
            <a:avLst/>
            <a:gdLst>
              <a:gd name="T0" fmla="*/ 2147483647 w 48"/>
              <a:gd name="T1" fmla="*/ 2147483647 h 78"/>
              <a:gd name="T2" fmla="*/ 2147483647 w 48"/>
              <a:gd name="T3" fmla="*/ 2147483647 h 78"/>
              <a:gd name="T4" fmla="*/ 2147483647 w 48"/>
              <a:gd name="T5" fmla="*/ 0 h 78"/>
              <a:gd name="T6" fmla="*/ 0 w 48"/>
              <a:gd name="T7" fmla="*/ 2147483647 h 78"/>
              <a:gd name="T8" fmla="*/ 2147483647 w 48"/>
              <a:gd name="T9" fmla="*/ 2147483647 h 78"/>
              <a:gd name="T10" fmla="*/ 2147483647 w 48"/>
              <a:gd name="T11" fmla="*/ 2147483647 h 78"/>
              <a:gd name="T12" fmla="*/ 2147483647 w 48"/>
              <a:gd name="T13" fmla="*/ 2147483647 h 78"/>
              <a:gd name="T14" fmla="*/ 0 60000 65536"/>
              <a:gd name="T15" fmla="*/ 0 60000 65536"/>
              <a:gd name="T16" fmla="*/ 0 60000 65536"/>
              <a:gd name="T17" fmla="*/ 0 60000 65536"/>
              <a:gd name="T18" fmla="*/ 0 60000 65536"/>
              <a:gd name="T19" fmla="*/ 0 60000 65536"/>
              <a:gd name="T20" fmla="*/ 0 60000 65536"/>
              <a:gd name="T21" fmla="*/ 0 w 48"/>
              <a:gd name="T22" fmla="*/ 0 h 78"/>
              <a:gd name="T23" fmla="*/ 48 w 48"/>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8">
                <a:moveTo>
                  <a:pt x="48" y="72"/>
                </a:moveTo>
                <a:lnTo>
                  <a:pt x="48" y="72"/>
                </a:lnTo>
                <a:lnTo>
                  <a:pt x="18" y="0"/>
                </a:lnTo>
                <a:lnTo>
                  <a:pt x="0" y="6"/>
                </a:lnTo>
                <a:lnTo>
                  <a:pt x="30" y="78"/>
                </a:lnTo>
                <a:lnTo>
                  <a:pt x="48" y="7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69" name="Freeform 49"/>
          <p:cNvSpPr>
            <a:spLocks/>
          </p:cNvSpPr>
          <p:nvPr/>
        </p:nvSpPr>
        <p:spPr bwMode="auto">
          <a:xfrm>
            <a:off x="4288631" y="2770585"/>
            <a:ext cx="57150" cy="528638"/>
          </a:xfrm>
          <a:custGeom>
            <a:avLst/>
            <a:gdLst>
              <a:gd name="T0" fmla="*/ 2147483647 w 48"/>
              <a:gd name="T1" fmla="*/ 2147483647 h 444"/>
              <a:gd name="T2" fmla="*/ 2147483647 w 48"/>
              <a:gd name="T3" fmla="*/ 2147483647 h 444"/>
              <a:gd name="T4" fmla="*/ 2147483647 w 48"/>
              <a:gd name="T5" fmla="*/ 0 h 444"/>
              <a:gd name="T6" fmla="*/ 0 w 48"/>
              <a:gd name="T7" fmla="*/ 2147483647 h 444"/>
              <a:gd name="T8" fmla="*/ 2147483647 w 48"/>
              <a:gd name="T9" fmla="*/ 2147483647 h 444"/>
              <a:gd name="T10" fmla="*/ 2147483647 w 48"/>
              <a:gd name="T11" fmla="*/ 2147483647 h 444"/>
              <a:gd name="T12" fmla="*/ 2147483647 w 48"/>
              <a:gd name="T13" fmla="*/ 2147483647 h 444"/>
              <a:gd name="T14" fmla="*/ 0 60000 65536"/>
              <a:gd name="T15" fmla="*/ 0 60000 65536"/>
              <a:gd name="T16" fmla="*/ 0 60000 65536"/>
              <a:gd name="T17" fmla="*/ 0 60000 65536"/>
              <a:gd name="T18" fmla="*/ 0 60000 65536"/>
              <a:gd name="T19" fmla="*/ 0 60000 65536"/>
              <a:gd name="T20" fmla="*/ 0 60000 65536"/>
              <a:gd name="T21" fmla="*/ 0 w 48"/>
              <a:gd name="T22" fmla="*/ 0 h 444"/>
              <a:gd name="T23" fmla="*/ 48 w 48"/>
              <a:gd name="T24" fmla="*/ 444 h 4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44">
                <a:moveTo>
                  <a:pt x="48" y="438"/>
                </a:moveTo>
                <a:lnTo>
                  <a:pt x="48" y="438"/>
                </a:lnTo>
                <a:lnTo>
                  <a:pt x="18" y="0"/>
                </a:lnTo>
                <a:lnTo>
                  <a:pt x="0" y="6"/>
                </a:lnTo>
                <a:lnTo>
                  <a:pt x="30" y="438"/>
                </a:lnTo>
                <a:lnTo>
                  <a:pt x="30" y="444"/>
                </a:lnTo>
                <a:lnTo>
                  <a:pt x="48" y="43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0" name="Freeform 50"/>
          <p:cNvSpPr>
            <a:spLocks/>
          </p:cNvSpPr>
          <p:nvPr/>
        </p:nvSpPr>
        <p:spPr bwMode="auto">
          <a:xfrm>
            <a:off x="4324350" y="3292079"/>
            <a:ext cx="57150" cy="114300"/>
          </a:xfrm>
          <a:custGeom>
            <a:avLst/>
            <a:gdLst>
              <a:gd name="T0" fmla="*/ 2147483647 w 48"/>
              <a:gd name="T1" fmla="*/ 2147483647 h 96"/>
              <a:gd name="T2" fmla="*/ 2147483647 w 48"/>
              <a:gd name="T3" fmla="*/ 2147483647 h 96"/>
              <a:gd name="T4" fmla="*/ 2147483647 w 48"/>
              <a:gd name="T5" fmla="*/ 0 h 96"/>
              <a:gd name="T6" fmla="*/ 0 w 48"/>
              <a:gd name="T7" fmla="*/ 2147483647 h 96"/>
              <a:gd name="T8" fmla="*/ 2147483647 w 48"/>
              <a:gd name="T9" fmla="*/ 2147483647 h 96"/>
              <a:gd name="T10" fmla="*/ 2147483647 w 48"/>
              <a:gd name="T11" fmla="*/ 2147483647 h 96"/>
              <a:gd name="T12" fmla="*/ 2147483647 w 48"/>
              <a:gd name="T13" fmla="*/ 2147483647 h 96"/>
              <a:gd name="T14" fmla="*/ 0 60000 65536"/>
              <a:gd name="T15" fmla="*/ 0 60000 65536"/>
              <a:gd name="T16" fmla="*/ 0 60000 65536"/>
              <a:gd name="T17" fmla="*/ 0 60000 65536"/>
              <a:gd name="T18" fmla="*/ 0 60000 65536"/>
              <a:gd name="T19" fmla="*/ 0 60000 65536"/>
              <a:gd name="T20" fmla="*/ 0 60000 65536"/>
              <a:gd name="T21" fmla="*/ 0 w 48"/>
              <a:gd name="T22" fmla="*/ 0 h 96"/>
              <a:gd name="T23" fmla="*/ 48 w 48"/>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96">
                <a:moveTo>
                  <a:pt x="48" y="90"/>
                </a:moveTo>
                <a:lnTo>
                  <a:pt x="48" y="90"/>
                </a:lnTo>
                <a:lnTo>
                  <a:pt x="18" y="0"/>
                </a:lnTo>
                <a:lnTo>
                  <a:pt x="0" y="6"/>
                </a:lnTo>
                <a:lnTo>
                  <a:pt x="30" y="96"/>
                </a:lnTo>
                <a:lnTo>
                  <a:pt x="30" y="90"/>
                </a:lnTo>
                <a:lnTo>
                  <a:pt x="48" y="9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1" name="Freeform 51"/>
          <p:cNvSpPr>
            <a:spLocks/>
          </p:cNvSpPr>
          <p:nvPr/>
        </p:nvSpPr>
        <p:spPr bwMode="auto">
          <a:xfrm>
            <a:off x="4360069" y="3399235"/>
            <a:ext cx="71438" cy="264319"/>
          </a:xfrm>
          <a:custGeom>
            <a:avLst/>
            <a:gdLst>
              <a:gd name="T0" fmla="*/ 2147483647 w 60"/>
              <a:gd name="T1" fmla="*/ 2147483647 h 222"/>
              <a:gd name="T2" fmla="*/ 2147483647 w 60"/>
              <a:gd name="T3" fmla="*/ 2147483647 h 222"/>
              <a:gd name="T4" fmla="*/ 2147483647 w 60"/>
              <a:gd name="T5" fmla="*/ 0 h 222"/>
              <a:gd name="T6" fmla="*/ 0 w 60"/>
              <a:gd name="T7" fmla="*/ 0 h 222"/>
              <a:gd name="T8" fmla="*/ 2147483647 w 60"/>
              <a:gd name="T9" fmla="*/ 2147483647 h 222"/>
              <a:gd name="T10" fmla="*/ 2147483647 w 60"/>
              <a:gd name="T11" fmla="*/ 2147483647 h 222"/>
              <a:gd name="T12" fmla="*/ 2147483647 w 60"/>
              <a:gd name="T13" fmla="*/ 2147483647 h 222"/>
              <a:gd name="T14" fmla="*/ 0 60000 65536"/>
              <a:gd name="T15" fmla="*/ 0 60000 65536"/>
              <a:gd name="T16" fmla="*/ 0 60000 65536"/>
              <a:gd name="T17" fmla="*/ 0 60000 65536"/>
              <a:gd name="T18" fmla="*/ 0 60000 65536"/>
              <a:gd name="T19" fmla="*/ 0 60000 65536"/>
              <a:gd name="T20" fmla="*/ 0 60000 65536"/>
              <a:gd name="T21" fmla="*/ 0 w 60"/>
              <a:gd name="T22" fmla="*/ 0 h 222"/>
              <a:gd name="T23" fmla="*/ 60 w 60"/>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222">
                <a:moveTo>
                  <a:pt x="60" y="216"/>
                </a:moveTo>
                <a:lnTo>
                  <a:pt x="60" y="222"/>
                </a:lnTo>
                <a:lnTo>
                  <a:pt x="18" y="0"/>
                </a:lnTo>
                <a:lnTo>
                  <a:pt x="0" y="0"/>
                </a:lnTo>
                <a:lnTo>
                  <a:pt x="36" y="222"/>
                </a:lnTo>
                <a:lnTo>
                  <a:pt x="60" y="21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2" name="Freeform 52"/>
          <p:cNvSpPr>
            <a:spLocks/>
          </p:cNvSpPr>
          <p:nvPr/>
        </p:nvSpPr>
        <p:spPr bwMode="auto">
          <a:xfrm>
            <a:off x="4402932" y="3656410"/>
            <a:ext cx="64294" cy="128588"/>
          </a:xfrm>
          <a:custGeom>
            <a:avLst/>
            <a:gdLst>
              <a:gd name="T0" fmla="*/ 2147483647 w 54"/>
              <a:gd name="T1" fmla="*/ 2147483647 h 108"/>
              <a:gd name="T2" fmla="*/ 2147483647 w 54"/>
              <a:gd name="T3" fmla="*/ 2147483647 h 108"/>
              <a:gd name="T4" fmla="*/ 2147483647 w 54"/>
              <a:gd name="T5" fmla="*/ 0 h 108"/>
              <a:gd name="T6" fmla="*/ 0 w 54"/>
              <a:gd name="T7" fmla="*/ 2147483647 h 108"/>
              <a:gd name="T8" fmla="*/ 2147483647 w 54"/>
              <a:gd name="T9" fmla="*/ 2147483647 h 108"/>
              <a:gd name="T10" fmla="*/ 2147483647 w 54"/>
              <a:gd name="T11" fmla="*/ 2147483647 h 108"/>
              <a:gd name="T12" fmla="*/ 2147483647 w 54"/>
              <a:gd name="T13" fmla="*/ 2147483647 h 108"/>
              <a:gd name="T14" fmla="*/ 2147483647 w 54"/>
              <a:gd name="T15" fmla="*/ 2147483647 h 108"/>
              <a:gd name="T16" fmla="*/ 2147483647 w 54"/>
              <a:gd name="T17" fmla="*/ 2147483647 h 108"/>
              <a:gd name="T18" fmla="*/ 2147483647 w 54"/>
              <a:gd name="T19" fmla="*/ 2147483647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48" y="90"/>
                </a:moveTo>
                <a:lnTo>
                  <a:pt x="54" y="96"/>
                </a:lnTo>
                <a:lnTo>
                  <a:pt x="24" y="0"/>
                </a:lnTo>
                <a:lnTo>
                  <a:pt x="0" y="6"/>
                </a:lnTo>
                <a:lnTo>
                  <a:pt x="36" y="102"/>
                </a:lnTo>
                <a:lnTo>
                  <a:pt x="42" y="108"/>
                </a:lnTo>
                <a:lnTo>
                  <a:pt x="36" y="102"/>
                </a:lnTo>
                <a:lnTo>
                  <a:pt x="36" y="108"/>
                </a:lnTo>
                <a:lnTo>
                  <a:pt x="42" y="108"/>
                </a:lnTo>
                <a:lnTo>
                  <a:pt x="48" y="9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3" name="Freeform 53"/>
          <p:cNvSpPr>
            <a:spLocks/>
          </p:cNvSpPr>
          <p:nvPr/>
        </p:nvSpPr>
        <p:spPr bwMode="auto">
          <a:xfrm>
            <a:off x="4452938" y="3763566"/>
            <a:ext cx="92869" cy="57150"/>
          </a:xfrm>
          <a:custGeom>
            <a:avLst/>
            <a:gdLst>
              <a:gd name="T0" fmla="*/ 2147483647 w 78"/>
              <a:gd name="T1" fmla="*/ 2147483647 h 48"/>
              <a:gd name="T2" fmla="*/ 2147483647 w 78"/>
              <a:gd name="T3" fmla="*/ 2147483647 h 48"/>
              <a:gd name="T4" fmla="*/ 2147483647 w 78"/>
              <a:gd name="T5" fmla="*/ 0 h 48"/>
              <a:gd name="T6" fmla="*/ 0 w 78"/>
              <a:gd name="T7" fmla="*/ 2147483647 h 48"/>
              <a:gd name="T8" fmla="*/ 2147483647 w 78"/>
              <a:gd name="T9" fmla="*/ 2147483647 h 48"/>
              <a:gd name="T10" fmla="*/ 2147483647 w 78"/>
              <a:gd name="T11" fmla="*/ 2147483647 h 48"/>
              <a:gd name="T12" fmla="*/ 2147483647 w 78"/>
              <a:gd name="T13" fmla="*/ 2147483647 h 48"/>
              <a:gd name="T14" fmla="*/ 2147483647 w 78"/>
              <a:gd name="T15" fmla="*/ 2147483647 h 48"/>
              <a:gd name="T16" fmla="*/ 2147483647 w 78"/>
              <a:gd name="T17" fmla="*/ 2147483647 h 48"/>
              <a:gd name="T18" fmla="*/ 2147483647 w 7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48"/>
              <a:gd name="T32" fmla="*/ 78 w 7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48">
                <a:moveTo>
                  <a:pt x="66" y="30"/>
                </a:moveTo>
                <a:lnTo>
                  <a:pt x="78" y="30"/>
                </a:lnTo>
                <a:lnTo>
                  <a:pt x="6" y="0"/>
                </a:lnTo>
                <a:lnTo>
                  <a:pt x="0" y="18"/>
                </a:lnTo>
                <a:lnTo>
                  <a:pt x="72" y="48"/>
                </a:lnTo>
                <a:lnTo>
                  <a:pt x="78" y="42"/>
                </a:lnTo>
                <a:lnTo>
                  <a:pt x="72" y="48"/>
                </a:lnTo>
                <a:lnTo>
                  <a:pt x="78" y="48"/>
                </a:lnTo>
                <a:lnTo>
                  <a:pt x="78" y="42"/>
                </a:lnTo>
                <a:lnTo>
                  <a:pt x="66" y="3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4" name="Freeform 54"/>
          <p:cNvSpPr>
            <a:spLocks/>
          </p:cNvSpPr>
          <p:nvPr/>
        </p:nvSpPr>
        <p:spPr bwMode="auto">
          <a:xfrm>
            <a:off x="4531519" y="3684985"/>
            <a:ext cx="121444" cy="128588"/>
          </a:xfrm>
          <a:custGeom>
            <a:avLst/>
            <a:gdLst>
              <a:gd name="T0" fmla="*/ 2147483647 w 102"/>
              <a:gd name="T1" fmla="*/ 2147483647 h 108"/>
              <a:gd name="T2" fmla="*/ 2147483647 w 102"/>
              <a:gd name="T3" fmla="*/ 0 h 108"/>
              <a:gd name="T4" fmla="*/ 0 w 102"/>
              <a:gd name="T5" fmla="*/ 2147483647 h 108"/>
              <a:gd name="T6" fmla="*/ 2147483647 w 102"/>
              <a:gd name="T7" fmla="*/ 2147483647 h 108"/>
              <a:gd name="T8" fmla="*/ 2147483647 w 102"/>
              <a:gd name="T9" fmla="*/ 2147483647 h 108"/>
              <a:gd name="T10" fmla="*/ 2147483647 w 102"/>
              <a:gd name="T11" fmla="*/ 2147483647 h 108"/>
              <a:gd name="T12" fmla="*/ 2147483647 w 102"/>
              <a:gd name="T13" fmla="*/ 2147483647 h 108"/>
              <a:gd name="T14" fmla="*/ 0 60000 65536"/>
              <a:gd name="T15" fmla="*/ 0 60000 65536"/>
              <a:gd name="T16" fmla="*/ 0 60000 65536"/>
              <a:gd name="T17" fmla="*/ 0 60000 65536"/>
              <a:gd name="T18" fmla="*/ 0 60000 65536"/>
              <a:gd name="T19" fmla="*/ 0 60000 65536"/>
              <a:gd name="T20" fmla="*/ 0 60000 65536"/>
              <a:gd name="T21" fmla="*/ 0 w 102"/>
              <a:gd name="T22" fmla="*/ 0 h 108"/>
              <a:gd name="T23" fmla="*/ 102 w 102"/>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108">
                <a:moveTo>
                  <a:pt x="84" y="6"/>
                </a:moveTo>
                <a:lnTo>
                  <a:pt x="84" y="0"/>
                </a:lnTo>
                <a:lnTo>
                  <a:pt x="0" y="96"/>
                </a:lnTo>
                <a:lnTo>
                  <a:pt x="12" y="108"/>
                </a:lnTo>
                <a:lnTo>
                  <a:pt x="96" y="18"/>
                </a:lnTo>
                <a:lnTo>
                  <a:pt x="102" y="12"/>
                </a:lnTo>
                <a:lnTo>
                  <a:pt x="84"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5" name="Freeform 55"/>
          <p:cNvSpPr>
            <a:spLocks/>
          </p:cNvSpPr>
          <p:nvPr/>
        </p:nvSpPr>
        <p:spPr bwMode="auto">
          <a:xfrm>
            <a:off x="4631531" y="3127772"/>
            <a:ext cx="157163" cy="571500"/>
          </a:xfrm>
          <a:custGeom>
            <a:avLst/>
            <a:gdLst>
              <a:gd name="T0" fmla="*/ 2147483647 w 132"/>
              <a:gd name="T1" fmla="*/ 0 h 480"/>
              <a:gd name="T2" fmla="*/ 2147483647 w 132"/>
              <a:gd name="T3" fmla="*/ 0 h 480"/>
              <a:gd name="T4" fmla="*/ 0 w 132"/>
              <a:gd name="T5" fmla="*/ 2147483647 h 480"/>
              <a:gd name="T6" fmla="*/ 2147483647 w 132"/>
              <a:gd name="T7" fmla="*/ 2147483647 h 480"/>
              <a:gd name="T8" fmla="*/ 2147483647 w 132"/>
              <a:gd name="T9" fmla="*/ 2147483647 h 480"/>
              <a:gd name="T10" fmla="*/ 2147483647 w 132"/>
              <a:gd name="T11" fmla="*/ 2147483647 h 480"/>
              <a:gd name="T12" fmla="*/ 2147483647 w 132"/>
              <a:gd name="T13" fmla="*/ 0 h 480"/>
              <a:gd name="T14" fmla="*/ 0 60000 65536"/>
              <a:gd name="T15" fmla="*/ 0 60000 65536"/>
              <a:gd name="T16" fmla="*/ 0 60000 65536"/>
              <a:gd name="T17" fmla="*/ 0 60000 65536"/>
              <a:gd name="T18" fmla="*/ 0 60000 65536"/>
              <a:gd name="T19" fmla="*/ 0 60000 65536"/>
              <a:gd name="T20" fmla="*/ 0 60000 65536"/>
              <a:gd name="T21" fmla="*/ 0 w 132"/>
              <a:gd name="T22" fmla="*/ 0 h 480"/>
              <a:gd name="T23" fmla="*/ 132 w 13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480">
                <a:moveTo>
                  <a:pt x="126" y="0"/>
                </a:moveTo>
                <a:lnTo>
                  <a:pt x="108" y="0"/>
                </a:lnTo>
                <a:lnTo>
                  <a:pt x="0" y="474"/>
                </a:lnTo>
                <a:lnTo>
                  <a:pt x="18" y="480"/>
                </a:lnTo>
                <a:lnTo>
                  <a:pt x="132" y="6"/>
                </a:lnTo>
                <a:lnTo>
                  <a:pt x="108" y="6"/>
                </a:lnTo>
                <a:lnTo>
                  <a:pt x="126"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6" name="Freeform 56"/>
          <p:cNvSpPr>
            <a:spLocks/>
          </p:cNvSpPr>
          <p:nvPr/>
        </p:nvSpPr>
        <p:spPr bwMode="auto">
          <a:xfrm>
            <a:off x="4760119" y="3127772"/>
            <a:ext cx="114300" cy="200025"/>
          </a:xfrm>
          <a:custGeom>
            <a:avLst/>
            <a:gdLst>
              <a:gd name="T0" fmla="*/ 2147483647 w 96"/>
              <a:gd name="T1" fmla="*/ 2147483647 h 168"/>
              <a:gd name="T2" fmla="*/ 2147483647 w 96"/>
              <a:gd name="T3" fmla="*/ 2147483647 h 168"/>
              <a:gd name="T4" fmla="*/ 2147483647 w 96"/>
              <a:gd name="T5" fmla="*/ 0 h 168"/>
              <a:gd name="T6" fmla="*/ 0 w 96"/>
              <a:gd name="T7" fmla="*/ 2147483647 h 168"/>
              <a:gd name="T8" fmla="*/ 2147483647 w 96"/>
              <a:gd name="T9" fmla="*/ 2147483647 h 168"/>
              <a:gd name="T10" fmla="*/ 2147483647 w 96"/>
              <a:gd name="T11" fmla="*/ 2147483647 h 168"/>
              <a:gd name="T12" fmla="*/ 2147483647 w 96"/>
              <a:gd name="T13" fmla="*/ 2147483647 h 168"/>
              <a:gd name="T14" fmla="*/ 0 60000 65536"/>
              <a:gd name="T15" fmla="*/ 0 60000 65536"/>
              <a:gd name="T16" fmla="*/ 0 60000 65536"/>
              <a:gd name="T17" fmla="*/ 0 60000 65536"/>
              <a:gd name="T18" fmla="*/ 0 60000 65536"/>
              <a:gd name="T19" fmla="*/ 0 60000 65536"/>
              <a:gd name="T20" fmla="*/ 0 60000 65536"/>
              <a:gd name="T21" fmla="*/ 0 w 96"/>
              <a:gd name="T22" fmla="*/ 0 h 168"/>
              <a:gd name="T23" fmla="*/ 96 w 96"/>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68">
                <a:moveTo>
                  <a:pt x="96" y="162"/>
                </a:moveTo>
                <a:lnTo>
                  <a:pt x="96" y="156"/>
                </a:lnTo>
                <a:lnTo>
                  <a:pt x="18" y="0"/>
                </a:lnTo>
                <a:lnTo>
                  <a:pt x="0" y="6"/>
                </a:lnTo>
                <a:lnTo>
                  <a:pt x="78" y="168"/>
                </a:lnTo>
                <a:lnTo>
                  <a:pt x="78" y="162"/>
                </a:lnTo>
                <a:lnTo>
                  <a:pt x="96" y="16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7" name="Freeform 57"/>
          <p:cNvSpPr>
            <a:spLocks/>
          </p:cNvSpPr>
          <p:nvPr/>
        </p:nvSpPr>
        <p:spPr bwMode="auto">
          <a:xfrm>
            <a:off x="4852988" y="3320654"/>
            <a:ext cx="107156" cy="550069"/>
          </a:xfrm>
          <a:custGeom>
            <a:avLst/>
            <a:gdLst>
              <a:gd name="T0" fmla="*/ 2147483647 w 90"/>
              <a:gd name="T1" fmla="*/ 2147483647 h 462"/>
              <a:gd name="T2" fmla="*/ 2147483647 w 90"/>
              <a:gd name="T3" fmla="*/ 2147483647 h 462"/>
              <a:gd name="T4" fmla="*/ 2147483647 w 90"/>
              <a:gd name="T5" fmla="*/ 0 h 462"/>
              <a:gd name="T6" fmla="*/ 0 w 90"/>
              <a:gd name="T7" fmla="*/ 0 h 462"/>
              <a:gd name="T8" fmla="*/ 2147483647 w 90"/>
              <a:gd name="T9" fmla="*/ 2147483647 h 462"/>
              <a:gd name="T10" fmla="*/ 2147483647 w 90"/>
              <a:gd name="T11" fmla="*/ 2147483647 h 462"/>
              <a:gd name="T12" fmla="*/ 2147483647 w 90"/>
              <a:gd name="T13" fmla="*/ 2147483647 h 462"/>
              <a:gd name="T14" fmla="*/ 0 60000 65536"/>
              <a:gd name="T15" fmla="*/ 0 60000 65536"/>
              <a:gd name="T16" fmla="*/ 0 60000 65536"/>
              <a:gd name="T17" fmla="*/ 0 60000 65536"/>
              <a:gd name="T18" fmla="*/ 0 60000 65536"/>
              <a:gd name="T19" fmla="*/ 0 60000 65536"/>
              <a:gd name="T20" fmla="*/ 0 60000 65536"/>
              <a:gd name="T21" fmla="*/ 0 w 90"/>
              <a:gd name="T22" fmla="*/ 0 h 462"/>
              <a:gd name="T23" fmla="*/ 90 w 90"/>
              <a:gd name="T24" fmla="*/ 462 h 4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462">
                <a:moveTo>
                  <a:pt x="84" y="450"/>
                </a:moveTo>
                <a:lnTo>
                  <a:pt x="90" y="456"/>
                </a:lnTo>
                <a:lnTo>
                  <a:pt x="18" y="0"/>
                </a:lnTo>
                <a:lnTo>
                  <a:pt x="0" y="0"/>
                </a:lnTo>
                <a:lnTo>
                  <a:pt x="72" y="456"/>
                </a:lnTo>
                <a:lnTo>
                  <a:pt x="72" y="462"/>
                </a:lnTo>
                <a:lnTo>
                  <a:pt x="84" y="45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8" name="Freeform 58"/>
          <p:cNvSpPr>
            <a:spLocks/>
          </p:cNvSpPr>
          <p:nvPr/>
        </p:nvSpPr>
        <p:spPr bwMode="auto">
          <a:xfrm>
            <a:off x="4938712" y="3856435"/>
            <a:ext cx="71438" cy="64294"/>
          </a:xfrm>
          <a:custGeom>
            <a:avLst/>
            <a:gdLst>
              <a:gd name="T0" fmla="*/ 2147483647 w 60"/>
              <a:gd name="T1" fmla="*/ 2147483647 h 54"/>
              <a:gd name="T2" fmla="*/ 2147483647 w 60"/>
              <a:gd name="T3" fmla="*/ 2147483647 h 54"/>
              <a:gd name="T4" fmla="*/ 2147483647 w 60"/>
              <a:gd name="T5" fmla="*/ 0 h 54"/>
              <a:gd name="T6" fmla="*/ 0 w 60"/>
              <a:gd name="T7" fmla="*/ 2147483647 h 54"/>
              <a:gd name="T8" fmla="*/ 2147483647 w 60"/>
              <a:gd name="T9" fmla="*/ 2147483647 h 54"/>
              <a:gd name="T10" fmla="*/ 2147483647 w 60"/>
              <a:gd name="T11" fmla="*/ 2147483647 h 54"/>
              <a:gd name="T12" fmla="*/ 2147483647 w 60"/>
              <a:gd name="T13" fmla="*/ 2147483647 h 54"/>
              <a:gd name="T14" fmla="*/ 0 60000 65536"/>
              <a:gd name="T15" fmla="*/ 0 60000 65536"/>
              <a:gd name="T16" fmla="*/ 0 60000 65536"/>
              <a:gd name="T17" fmla="*/ 0 60000 65536"/>
              <a:gd name="T18" fmla="*/ 0 60000 65536"/>
              <a:gd name="T19" fmla="*/ 0 60000 65536"/>
              <a:gd name="T20" fmla="*/ 0 60000 65536"/>
              <a:gd name="T21" fmla="*/ 0 w 60"/>
              <a:gd name="T22" fmla="*/ 0 h 54"/>
              <a:gd name="T23" fmla="*/ 60 w 60"/>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54">
                <a:moveTo>
                  <a:pt x="54" y="36"/>
                </a:moveTo>
                <a:lnTo>
                  <a:pt x="60" y="36"/>
                </a:lnTo>
                <a:lnTo>
                  <a:pt x="12" y="0"/>
                </a:lnTo>
                <a:lnTo>
                  <a:pt x="0" y="12"/>
                </a:lnTo>
                <a:lnTo>
                  <a:pt x="48" y="48"/>
                </a:lnTo>
                <a:lnTo>
                  <a:pt x="54" y="54"/>
                </a:lnTo>
                <a:lnTo>
                  <a:pt x="54" y="3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79" name="Freeform 59"/>
          <p:cNvSpPr>
            <a:spLocks/>
          </p:cNvSpPr>
          <p:nvPr/>
        </p:nvSpPr>
        <p:spPr bwMode="auto">
          <a:xfrm>
            <a:off x="5003006" y="3899298"/>
            <a:ext cx="57150" cy="35719"/>
          </a:xfrm>
          <a:custGeom>
            <a:avLst/>
            <a:gdLst>
              <a:gd name="T0" fmla="*/ 2147483647 w 48"/>
              <a:gd name="T1" fmla="*/ 2147483647 h 30"/>
              <a:gd name="T2" fmla="*/ 2147483647 w 48"/>
              <a:gd name="T3" fmla="*/ 2147483647 h 30"/>
              <a:gd name="T4" fmla="*/ 0 w 48"/>
              <a:gd name="T5" fmla="*/ 0 h 30"/>
              <a:gd name="T6" fmla="*/ 0 w 48"/>
              <a:gd name="T7" fmla="*/ 2147483647 h 30"/>
              <a:gd name="T8" fmla="*/ 2147483647 w 48"/>
              <a:gd name="T9" fmla="*/ 2147483647 h 30"/>
              <a:gd name="T10" fmla="*/ 2147483647 w 48"/>
              <a:gd name="T11" fmla="*/ 2147483647 h 30"/>
              <a:gd name="T12" fmla="*/ 2147483647 w 48"/>
              <a:gd name="T13" fmla="*/ 2147483647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42" y="12"/>
                </a:moveTo>
                <a:lnTo>
                  <a:pt x="48" y="12"/>
                </a:lnTo>
                <a:lnTo>
                  <a:pt x="0" y="0"/>
                </a:lnTo>
                <a:lnTo>
                  <a:pt x="0" y="18"/>
                </a:lnTo>
                <a:lnTo>
                  <a:pt x="42" y="30"/>
                </a:lnTo>
                <a:lnTo>
                  <a:pt x="48" y="30"/>
                </a:lnTo>
                <a:lnTo>
                  <a:pt x="42" y="1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0" name="Freeform 60"/>
          <p:cNvSpPr>
            <a:spLocks/>
          </p:cNvSpPr>
          <p:nvPr/>
        </p:nvSpPr>
        <p:spPr bwMode="auto">
          <a:xfrm>
            <a:off x="5053013" y="3892153"/>
            <a:ext cx="85725" cy="42863"/>
          </a:xfrm>
          <a:custGeom>
            <a:avLst/>
            <a:gdLst>
              <a:gd name="T0" fmla="*/ 2147483647 w 72"/>
              <a:gd name="T1" fmla="*/ 0 h 36"/>
              <a:gd name="T2" fmla="*/ 2147483647 w 72"/>
              <a:gd name="T3" fmla="*/ 0 h 36"/>
              <a:gd name="T4" fmla="*/ 0 w 72"/>
              <a:gd name="T5" fmla="*/ 2147483647 h 36"/>
              <a:gd name="T6" fmla="*/ 2147483647 w 72"/>
              <a:gd name="T7" fmla="*/ 2147483647 h 36"/>
              <a:gd name="T8" fmla="*/ 2147483647 w 72"/>
              <a:gd name="T9" fmla="*/ 2147483647 h 36"/>
              <a:gd name="T10" fmla="*/ 2147483647 w 72"/>
              <a:gd name="T11" fmla="*/ 2147483647 h 36"/>
              <a:gd name="T12" fmla="*/ 2147483647 w 72"/>
              <a:gd name="T13" fmla="*/ 0 h 36"/>
              <a:gd name="T14" fmla="*/ 0 60000 65536"/>
              <a:gd name="T15" fmla="*/ 0 60000 65536"/>
              <a:gd name="T16" fmla="*/ 0 60000 65536"/>
              <a:gd name="T17" fmla="*/ 0 60000 65536"/>
              <a:gd name="T18" fmla="*/ 0 60000 65536"/>
              <a:gd name="T19" fmla="*/ 0 60000 65536"/>
              <a:gd name="T20" fmla="*/ 0 60000 65536"/>
              <a:gd name="T21" fmla="*/ 0 w 72"/>
              <a:gd name="T22" fmla="*/ 0 h 36"/>
              <a:gd name="T23" fmla="*/ 72 w 7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36">
                <a:moveTo>
                  <a:pt x="72" y="0"/>
                </a:moveTo>
                <a:lnTo>
                  <a:pt x="66" y="0"/>
                </a:lnTo>
                <a:lnTo>
                  <a:pt x="0" y="18"/>
                </a:lnTo>
                <a:lnTo>
                  <a:pt x="6" y="36"/>
                </a:lnTo>
                <a:lnTo>
                  <a:pt x="72" y="18"/>
                </a:lnTo>
                <a:lnTo>
                  <a:pt x="7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1" name="Freeform 61"/>
          <p:cNvSpPr>
            <a:spLocks/>
          </p:cNvSpPr>
          <p:nvPr/>
        </p:nvSpPr>
        <p:spPr bwMode="auto">
          <a:xfrm>
            <a:off x="5138738" y="3885010"/>
            <a:ext cx="50006" cy="28575"/>
          </a:xfrm>
          <a:custGeom>
            <a:avLst/>
            <a:gdLst>
              <a:gd name="T0" fmla="*/ 2147483647 w 42"/>
              <a:gd name="T1" fmla="*/ 0 h 24"/>
              <a:gd name="T2" fmla="*/ 2147483647 w 42"/>
              <a:gd name="T3" fmla="*/ 0 h 24"/>
              <a:gd name="T4" fmla="*/ 0 w 42"/>
              <a:gd name="T5" fmla="*/ 2147483647 h 24"/>
              <a:gd name="T6" fmla="*/ 0 w 42"/>
              <a:gd name="T7" fmla="*/ 2147483647 h 24"/>
              <a:gd name="T8" fmla="*/ 2147483647 w 42"/>
              <a:gd name="T9" fmla="*/ 2147483647 h 24"/>
              <a:gd name="T10" fmla="*/ 2147483647 w 42"/>
              <a:gd name="T11" fmla="*/ 2147483647 h 24"/>
              <a:gd name="T12" fmla="*/ 2147483647 w 42"/>
              <a:gd name="T13" fmla="*/ 0 h 24"/>
              <a:gd name="T14" fmla="*/ 0 60000 65536"/>
              <a:gd name="T15" fmla="*/ 0 60000 65536"/>
              <a:gd name="T16" fmla="*/ 0 60000 65536"/>
              <a:gd name="T17" fmla="*/ 0 60000 65536"/>
              <a:gd name="T18" fmla="*/ 0 60000 65536"/>
              <a:gd name="T19" fmla="*/ 0 60000 65536"/>
              <a:gd name="T20" fmla="*/ 0 60000 65536"/>
              <a:gd name="T21" fmla="*/ 0 w 42"/>
              <a:gd name="T22" fmla="*/ 0 h 24"/>
              <a:gd name="T23" fmla="*/ 42 w 4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4">
                <a:moveTo>
                  <a:pt x="30" y="0"/>
                </a:moveTo>
                <a:lnTo>
                  <a:pt x="36" y="0"/>
                </a:lnTo>
                <a:lnTo>
                  <a:pt x="0" y="6"/>
                </a:lnTo>
                <a:lnTo>
                  <a:pt x="0" y="24"/>
                </a:lnTo>
                <a:lnTo>
                  <a:pt x="36" y="18"/>
                </a:lnTo>
                <a:lnTo>
                  <a:pt x="42" y="18"/>
                </a:lnTo>
                <a:lnTo>
                  <a:pt x="3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2" name="Freeform 62"/>
          <p:cNvSpPr>
            <a:spLocks/>
          </p:cNvSpPr>
          <p:nvPr/>
        </p:nvSpPr>
        <p:spPr bwMode="auto">
          <a:xfrm>
            <a:off x="5174457" y="3827860"/>
            <a:ext cx="121444" cy="78581"/>
          </a:xfrm>
          <a:custGeom>
            <a:avLst/>
            <a:gdLst>
              <a:gd name="T0" fmla="*/ 2147483647 w 102"/>
              <a:gd name="T1" fmla="*/ 0 h 66"/>
              <a:gd name="T2" fmla="*/ 2147483647 w 102"/>
              <a:gd name="T3" fmla="*/ 0 h 66"/>
              <a:gd name="T4" fmla="*/ 0 w 102"/>
              <a:gd name="T5" fmla="*/ 2147483647 h 66"/>
              <a:gd name="T6" fmla="*/ 2147483647 w 102"/>
              <a:gd name="T7" fmla="*/ 2147483647 h 66"/>
              <a:gd name="T8" fmla="*/ 2147483647 w 102"/>
              <a:gd name="T9" fmla="*/ 2147483647 h 66"/>
              <a:gd name="T10" fmla="*/ 2147483647 w 102"/>
              <a:gd name="T11" fmla="*/ 2147483647 h 66"/>
              <a:gd name="T12" fmla="*/ 2147483647 w 102"/>
              <a:gd name="T13" fmla="*/ 0 h 66"/>
              <a:gd name="T14" fmla="*/ 2147483647 w 102"/>
              <a:gd name="T15" fmla="*/ 0 h 66"/>
              <a:gd name="T16" fmla="*/ 2147483647 w 102"/>
              <a:gd name="T17" fmla="*/ 0 h 66"/>
              <a:gd name="T18" fmla="*/ 2147483647 w 102"/>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66"/>
              <a:gd name="T32" fmla="*/ 102 w 102"/>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66">
                <a:moveTo>
                  <a:pt x="96" y="0"/>
                </a:moveTo>
                <a:lnTo>
                  <a:pt x="90" y="0"/>
                </a:lnTo>
                <a:lnTo>
                  <a:pt x="0" y="48"/>
                </a:lnTo>
                <a:lnTo>
                  <a:pt x="12" y="66"/>
                </a:lnTo>
                <a:lnTo>
                  <a:pt x="102" y="18"/>
                </a:lnTo>
                <a:lnTo>
                  <a:pt x="90" y="18"/>
                </a:lnTo>
                <a:lnTo>
                  <a:pt x="96" y="0"/>
                </a:lnTo>
                <a:lnTo>
                  <a:pt x="90" y="0"/>
                </a:lnTo>
                <a:lnTo>
                  <a:pt x="96"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3" name="Freeform 63"/>
          <p:cNvSpPr>
            <a:spLocks/>
          </p:cNvSpPr>
          <p:nvPr/>
        </p:nvSpPr>
        <p:spPr bwMode="auto">
          <a:xfrm>
            <a:off x="5281613" y="3827860"/>
            <a:ext cx="171450" cy="92869"/>
          </a:xfrm>
          <a:custGeom>
            <a:avLst/>
            <a:gdLst>
              <a:gd name="T0" fmla="*/ 2147483647 w 144"/>
              <a:gd name="T1" fmla="*/ 2147483647 h 78"/>
              <a:gd name="T2" fmla="*/ 2147483647 w 144"/>
              <a:gd name="T3" fmla="*/ 2147483647 h 78"/>
              <a:gd name="T4" fmla="*/ 2147483647 w 144"/>
              <a:gd name="T5" fmla="*/ 0 h 78"/>
              <a:gd name="T6" fmla="*/ 0 w 144"/>
              <a:gd name="T7" fmla="*/ 2147483647 h 78"/>
              <a:gd name="T8" fmla="*/ 2147483647 w 144"/>
              <a:gd name="T9" fmla="*/ 2147483647 h 78"/>
              <a:gd name="T10" fmla="*/ 2147483647 w 144"/>
              <a:gd name="T11" fmla="*/ 2147483647 h 78"/>
              <a:gd name="T12" fmla="*/ 2147483647 w 144"/>
              <a:gd name="T13" fmla="*/ 2147483647 h 78"/>
              <a:gd name="T14" fmla="*/ 2147483647 w 144"/>
              <a:gd name="T15" fmla="*/ 2147483647 h 78"/>
              <a:gd name="T16" fmla="*/ 2147483647 w 144"/>
              <a:gd name="T17" fmla="*/ 2147483647 h 78"/>
              <a:gd name="T18" fmla="*/ 2147483647 w 144"/>
              <a:gd name="T19" fmla="*/ 2147483647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78"/>
              <a:gd name="T32" fmla="*/ 144 w 14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78">
                <a:moveTo>
                  <a:pt x="120" y="60"/>
                </a:moveTo>
                <a:lnTo>
                  <a:pt x="138" y="54"/>
                </a:lnTo>
                <a:lnTo>
                  <a:pt x="6" y="0"/>
                </a:lnTo>
                <a:lnTo>
                  <a:pt x="0" y="18"/>
                </a:lnTo>
                <a:lnTo>
                  <a:pt x="126" y="72"/>
                </a:lnTo>
                <a:lnTo>
                  <a:pt x="144" y="66"/>
                </a:lnTo>
                <a:lnTo>
                  <a:pt x="126" y="72"/>
                </a:lnTo>
                <a:lnTo>
                  <a:pt x="138" y="78"/>
                </a:lnTo>
                <a:lnTo>
                  <a:pt x="144" y="66"/>
                </a:lnTo>
                <a:lnTo>
                  <a:pt x="120" y="6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4" name="Freeform 64"/>
          <p:cNvSpPr>
            <a:spLocks/>
          </p:cNvSpPr>
          <p:nvPr/>
        </p:nvSpPr>
        <p:spPr bwMode="auto">
          <a:xfrm>
            <a:off x="5424488" y="3756423"/>
            <a:ext cx="78581" cy="150019"/>
          </a:xfrm>
          <a:custGeom>
            <a:avLst/>
            <a:gdLst>
              <a:gd name="T0" fmla="*/ 2147483647 w 66"/>
              <a:gd name="T1" fmla="*/ 0 h 126"/>
              <a:gd name="T2" fmla="*/ 2147483647 w 66"/>
              <a:gd name="T3" fmla="*/ 0 h 126"/>
              <a:gd name="T4" fmla="*/ 0 w 66"/>
              <a:gd name="T5" fmla="*/ 2147483647 h 126"/>
              <a:gd name="T6" fmla="*/ 2147483647 w 66"/>
              <a:gd name="T7" fmla="*/ 2147483647 h 126"/>
              <a:gd name="T8" fmla="*/ 2147483647 w 66"/>
              <a:gd name="T9" fmla="*/ 2147483647 h 126"/>
              <a:gd name="T10" fmla="*/ 2147483647 w 66"/>
              <a:gd name="T11" fmla="*/ 2147483647 h 126"/>
              <a:gd name="T12" fmla="*/ 2147483647 w 66"/>
              <a:gd name="T13" fmla="*/ 0 h 126"/>
              <a:gd name="T14" fmla="*/ 0 60000 65536"/>
              <a:gd name="T15" fmla="*/ 0 60000 65536"/>
              <a:gd name="T16" fmla="*/ 0 60000 65536"/>
              <a:gd name="T17" fmla="*/ 0 60000 65536"/>
              <a:gd name="T18" fmla="*/ 0 60000 65536"/>
              <a:gd name="T19" fmla="*/ 0 60000 65536"/>
              <a:gd name="T20" fmla="*/ 0 60000 65536"/>
              <a:gd name="T21" fmla="*/ 0 w 66"/>
              <a:gd name="T22" fmla="*/ 0 h 126"/>
              <a:gd name="T23" fmla="*/ 66 w 6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126">
                <a:moveTo>
                  <a:pt x="48" y="0"/>
                </a:moveTo>
                <a:lnTo>
                  <a:pt x="42" y="0"/>
                </a:lnTo>
                <a:lnTo>
                  <a:pt x="0" y="120"/>
                </a:lnTo>
                <a:lnTo>
                  <a:pt x="24" y="126"/>
                </a:lnTo>
                <a:lnTo>
                  <a:pt x="66" y="6"/>
                </a:lnTo>
                <a:lnTo>
                  <a:pt x="60" y="12"/>
                </a:lnTo>
                <a:lnTo>
                  <a:pt x="48"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5" name="Freeform 65"/>
          <p:cNvSpPr>
            <a:spLocks/>
          </p:cNvSpPr>
          <p:nvPr/>
        </p:nvSpPr>
        <p:spPr bwMode="auto">
          <a:xfrm>
            <a:off x="5481638" y="3684985"/>
            <a:ext cx="92869" cy="85725"/>
          </a:xfrm>
          <a:custGeom>
            <a:avLst/>
            <a:gdLst>
              <a:gd name="T0" fmla="*/ 2147483647 w 78"/>
              <a:gd name="T1" fmla="*/ 0 h 72"/>
              <a:gd name="T2" fmla="*/ 2147483647 w 78"/>
              <a:gd name="T3" fmla="*/ 0 h 72"/>
              <a:gd name="T4" fmla="*/ 0 w 78"/>
              <a:gd name="T5" fmla="*/ 2147483647 h 72"/>
              <a:gd name="T6" fmla="*/ 2147483647 w 78"/>
              <a:gd name="T7" fmla="*/ 2147483647 h 72"/>
              <a:gd name="T8" fmla="*/ 2147483647 w 78"/>
              <a:gd name="T9" fmla="*/ 2147483647 h 72"/>
              <a:gd name="T10" fmla="*/ 2147483647 w 78"/>
              <a:gd name="T11" fmla="*/ 2147483647 h 72"/>
              <a:gd name="T12" fmla="*/ 2147483647 w 78"/>
              <a:gd name="T13" fmla="*/ 0 h 72"/>
              <a:gd name="T14" fmla="*/ 0 60000 65536"/>
              <a:gd name="T15" fmla="*/ 0 60000 65536"/>
              <a:gd name="T16" fmla="*/ 0 60000 65536"/>
              <a:gd name="T17" fmla="*/ 0 60000 65536"/>
              <a:gd name="T18" fmla="*/ 0 60000 65536"/>
              <a:gd name="T19" fmla="*/ 0 60000 65536"/>
              <a:gd name="T20" fmla="*/ 0 60000 65536"/>
              <a:gd name="T21" fmla="*/ 0 w 78"/>
              <a:gd name="T22" fmla="*/ 0 h 72"/>
              <a:gd name="T23" fmla="*/ 78 w 78"/>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72">
                <a:moveTo>
                  <a:pt x="72" y="0"/>
                </a:moveTo>
                <a:lnTo>
                  <a:pt x="66" y="0"/>
                </a:lnTo>
                <a:lnTo>
                  <a:pt x="0" y="60"/>
                </a:lnTo>
                <a:lnTo>
                  <a:pt x="12" y="72"/>
                </a:lnTo>
                <a:lnTo>
                  <a:pt x="78" y="18"/>
                </a:lnTo>
                <a:lnTo>
                  <a:pt x="72" y="18"/>
                </a:lnTo>
                <a:lnTo>
                  <a:pt x="7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6" name="Freeform 66"/>
          <p:cNvSpPr>
            <a:spLocks/>
          </p:cNvSpPr>
          <p:nvPr/>
        </p:nvSpPr>
        <p:spPr bwMode="auto">
          <a:xfrm>
            <a:off x="5567362" y="3684985"/>
            <a:ext cx="100013" cy="21431"/>
          </a:xfrm>
          <a:custGeom>
            <a:avLst/>
            <a:gdLst>
              <a:gd name="T0" fmla="*/ 2147483647 w 84"/>
              <a:gd name="T1" fmla="*/ 2147483647 h 18"/>
              <a:gd name="T2" fmla="*/ 2147483647 w 84"/>
              <a:gd name="T3" fmla="*/ 0 h 18"/>
              <a:gd name="T4" fmla="*/ 0 w 84"/>
              <a:gd name="T5" fmla="*/ 0 h 18"/>
              <a:gd name="T6" fmla="*/ 0 w 84"/>
              <a:gd name="T7" fmla="*/ 2147483647 h 18"/>
              <a:gd name="T8" fmla="*/ 2147483647 w 84"/>
              <a:gd name="T9" fmla="*/ 2147483647 h 18"/>
              <a:gd name="T10" fmla="*/ 2147483647 w 84"/>
              <a:gd name="T11" fmla="*/ 2147483647 h 18"/>
              <a:gd name="T12" fmla="*/ 2147483647 w 84"/>
              <a:gd name="T13" fmla="*/ 2147483647 h 18"/>
              <a:gd name="T14" fmla="*/ 2147483647 w 84"/>
              <a:gd name="T15" fmla="*/ 0 h 18"/>
              <a:gd name="T16" fmla="*/ 2147483647 w 84"/>
              <a:gd name="T17" fmla="*/ 0 h 18"/>
              <a:gd name="T18" fmla="*/ 2147483647 w 84"/>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18"/>
              <a:gd name="T32" fmla="*/ 84 w 8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18">
                <a:moveTo>
                  <a:pt x="84" y="6"/>
                </a:moveTo>
                <a:lnTo>
                  <a:pt x="72" y="0"/>
                </a:lnTo>
                <a:lnTo>
                  <a:pt x="0" y="0"/>
                </a:lnTo>
                <a:lnTo>
                  <a:pt x="0" y="18"/>
                </a:lnTo>
                <a:lnTo>
                  <a:pt x="72" y="18"/>
                </a:lnTo>
                <a:lnTo>
                  <a:pt x="66" y="12"/>
                </a:lnTo>
                <a:lnTo>
                  <a:pt x="84" y="6"/>
                </a:lnTo>
                <a:lnTo>
                  <a:pt x="78" y="0"/>
                </a:lnTo>
                <a:lnTo>
                  <a:pt x="72" y="0"/>
                </a:lnTo>
                <a:lnTo>
                  <a:pt x="84"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7" name="Freeform 67"/>
          <p:cNvSpPr>
            <a:spLocks/>
          </p:cNvSpPr>
          <p:nvPr/>
        </p:nvSpPr>
        <p:spPr bwMode="auto">
          <a:xfrm>
            <a:off x="5645944" y="3692129"/>
            <a:ext cx="64294" cy="107156"/>
          </a:xfrm>
          <a:custGeom>
            <a:avLst/>
            <a:gdLst>
              <a:gd name="T0" fmla="*/ 2147483647 w 54"/>
              <a:gd name="T1" fmla="*/ 2147483647 h 90"/>
              <a:gd name="T2" fmla="*/ 2147483647 w 54"/>
              <a:gd name="T3" fmla="*/ 2147483647 h 90"/>
              <a:gd name="T4" fmla="*/ 2147483647 w 54"/>
              <a:gd name="T5" fmla="*/ 0 h 90"/>
              <a:gd name="T6" fmla="*/ 0 w 54"/>
              <a:gd name="T7" fmla="*/ 2147483647 h 90"/>
              <a:gd name="T8" fmla="*/ 2147483647 w 54"/>
              <a:gd name="T9" fmla="*/ 2147483647 h 90"/>
              <a:gd name="T10" fmla="*/ 2147483647 w 54"/>
              <a:gd name="T11" fmla="*/ 2147483647 h 90"/>
              <a:gd name="T12" fmla="*/ 2147483647 w 54"/>
              <a:gd name="T13" fmla="*/ 2147483647 h 90"/>
              <a:gd name="T14" fmla="*/ 2147483647 w 54"/>
              <a:gd name="T15" fmla="*/ 2147483647 h 90"/>
              <a:gd name="T16" fmla="*/ 2147483647 w 54"/>
              <a:gd name="T17" fmla="*/ 2147483647 h 90"/>
              <a:gd name="T18" fmla="*/ 2147483647 w 54"/>
              <a:gd name="T19" fmla="*/ 214748364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90"/>
              <a:gd name="T32" fmla="*/ 54 w 54"/>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90">
                <a:moveTo>
                  <a:pt x="48" y="72"/>
                </a:moveTo>
                <a:lnTo>
                  <a:pt x="54" y="78"/>
                </a:lnTo>
                <a:lnTo>
                  <a:pt x="18" y="0"/>
                </a:lnTo>
                <a:lnTo>
                  <a:pt x="0" y="6"/>
                </a:lnTo>
                <a:lnTo>
                  <a:pt x="36" y="84"/>
                </a:lnTo>
                <a:lnTo>
                  <a:pt x="42" y="90"/>
                </a:lnTo>
                <a:lnTo>
                  <a:pt x="36" y="84"/>
                </a:lnTo>
                <a:lnTo>
                  <a:pt x="42" y="90"/>
                </a:lnTo>
                <a:lnTo>
                  <a:pt x="48" y="7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8" name="Freeform 68"/>
          <p:cNvSpPr>
            <a:spLocks/>
          </p:cNvSpPr>
          <p:nvPr/>
        </p:nvSpPr>
        <p:spPr bwMode="auto">
          <a:xfrm>
            <a:off x="5695950" y="3777854"/>
            <a:ext cx="64294" cy="28575"/>
          </a:xfrm>
          <a:custGeom>
            <a:avLst/>
            <a:gdLst>
              <a:gd name="T0" fmla="*/ 2147483647 w 54"/>
              <a:gd name="T1" fmla="*/ 2147483647 h 24"/>
              <a:gd name="T2" fmla="*/ 2147483647 w 54"/>
              <a:gd name="T3" fmla="*/ 2147483647 h 24"/>
              <a:gd name="T4" fmla="*/ 2147483647 w 54"/>
              <a:gd name="T5" fmla="*/ 0 h 24"/>
              <a:gd name="T6" fmla="*/ 0 w 54"/>
              <a:gd name="T7" fmla="*/ 2147483647 h 24"/>
              <a:gd name="T8" fmla="*/ 2147483647 w 54"/>
              <a:gd name="T9" fmla="*/ 2147483647 h 24"/>
              <a:gd name="T10" fmla="*/ 2147483647 w 54"/>
              <a:gd name="T11" fmla="*/ 2147483647 h 24"/>
              <a:gd name="T12" fmla="*/ 2147483647 w 54"/>
              <a:gd name="T13" fmla="*/ 2147483647 h 24"/>
              <a:gd name="T14" fmla="*/ 2147483647 w 54"/>
              <a:gd name="T15" fmla="*/ 2147483647 h 24"/>
              <a:gd name="T16" fmla="*/ 2147483647 w 54"/>
              <a:gd name="T17" fmla="*/ 2147483647 h 24"/>
              <a:gd name="T18" fmla="*/ 2147483647 w 54"/>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4"/>
              <a:gd name="T32" fmla="*/ 54 w 5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4">
                <a:moveTo>
                  <a:pt x="36" y="6"/>
                </a:moveTo>
                <a:lnTo>
                  <a:pt x="48" y="6"/>
                </a:lnTo>
                <a:lnTo>
                  <a:pt x="6" y="0"/>
                </a:lnTo>
                <a:lnTo>
                  <a:pt x="0" y="18"/>
                </a:lnTo>
                <a:lnTo>
                  <a:pt x="42" y="24"/>
                </a:lnTo>
                <a:lnTo>
                  <a:pt x="54" y="24"/>
                </a:lnTo>
                <a:lnTo>
                  <a:pt x="42" y="24"/>
                </a:lnTo>
                <a:lnTo>
                  <a:pt x="48" y="24"/>
                </a:lnTo>
                <a:lnTo>
                  <a:pt x="54" y="24"/>
                </a:lnTo>
                <a:lnTo>
                  <a:pt x="3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89" name="Freeform 69"/>
          <p:cNvSpPr>
            <a:spLocks/>
          </p:cNvSpPr>
          <p:nvPr/>
        </p:nvSpPr>
        <p:spPr bwMode="auto">
          <a:xfrm>
            <a:off x="5738813" y="3720704"/>
            <a:ext cx="78581" cy="85725"/>
          </a:xfrm>
          <a:custGeom>
            <a:avLst/>
            <a:gdLst>
              <a:gd name="T0" fmla="*/ 2147483647 w 66"/>
              <a:gd name="T1" fmla="*/ 0 h 72"/>
              <a:gd name="T2" fmla="*/ 2147483647 w 66"/>
              <a:gd name="T3" fmla="*/ 2147483647 h 72"/>
              <a:gd name="T4" fmla="*/ 0 w 66"/>
              <a:gd name="T5" fmla="*/ 2147483647 h 72"/>
              <a:gd name="T6" fmla="*/ 2147483647 w 66"/>
              <a:gd name="T7" fmla="*/ 2147483647 h 72"/>
              <a:gd name="T8" fmla="*/ 2147483647 w 66"/>
              <a:gd name="T9" fmla="*/ 2147483647 h 72"/>
              <a:gd name="T10" fmla="*/ 2147483647 w 66"/>
              <a:gd name="T11" fmla="*/ 2147483647 h 72"/>
              <a:gd name="T12" fmla="*/ 2147483647 w 66"/>
              <a:gd name="T13" fmla="*/ 0 h 72"/>
              <a:gd name="T14" fmla="*/ 0 60000 65536"/>
              <a:gd name="T15" fmla="*/ 0 60000 65536"/>
              <a:gd name="T16" fmla="*/ 0 60000 65536"/>
              <a:gd name="T17" fmla="*/ 0 60000 65536"/>
              <a:gd name="T18" fmla="*/ 0 60000 65536"/>
              <a:gd name="T19" fmla="*/ 0 60000 65536"/>
              <a:gd name="T20" fmla="*/ 0 60000 65536"/>
              <a:gd name="T21" fmla="*/ 0 w 66"/>
              <a:gd name="T22" fmla="*/ 0 h 72"/>
              <a:gd name="T23" fmla="*/ 66 w 66"/>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72">
                <a:moveTo>
                  <a:pt x="54" y="0"/>
                </a:moveTo>
                <a:lnTo>
                  <a:pt x="48" y="6"/>
                </a:lnTo>
                <a:lnTo>
                  <a:pt x="0" y="54"/>
                </a:lnTo>
                <a:lnTo>
                  <a:pt x="18" y="72"/>
                </a:lnTo>
                <a:lnTo>
                  <a:pt x="66" y="18"/>
                </a:lnTo>
                <a:lnTo>
                  <a:pt x="60" y="24"/>
                </a:lnTo>
                <a:lnTo>
                  <a:pt x="54"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0" name="Freeform 70"/>
          <p:cNvSpPr>
            <a:spLocks/>
          </p:cNvSpPr>
          <p:nvPr/>
        </p:nvSpPr>
        <p:spPr bwMode="auto">
          <a:xfrm>
            <a:off x="5803107" y="3692129"/>
            <a:ext cx="78581" cy="57150"/>
          </a:xfrm>
          <a:custGeom>
            <a:avLst/>
            <a:gdLst>
              <a:gd name="T0" fmla="*/ 2147483647 w 66"/>
              <a:gd name="T1" fmla="*/ 0 h 48"/>
              <a:gd name="T2" fmla="*/ 2147483647 w 66"/>
              <a:gd name="T3" fmla="*/ 0 h 48"/>
              <a:gd name="T4" fmla="*/ 0 w 66"/>
              <a:gd name="T5" fmla="*/ 2147483647 h 48"/>
              <a:gd name="T6" fmla="*/ 2147483647 w 66"/>
              <a:gd name="T7" fmla="*/ 2147483647 h 48"/>
              <a:gd name="T8" fmla="*/ 2147483647 w 66"/>
              <a:gd name="T9" fmla="*/ 2147483647 h 48"/>
              <a:gd name="T10" fmla="*/ 2147483647 w 66"/>
              <a:gd name="T11" fmla="*/ 2147483647 h 48"/>
              <a:gd name="T12" fmla="*/ 2147483647 w 66"/>
              <a:gd name="T13" fmla="*/ 0 h 48"/>
              <a:gd name="T14" fmla="*/ 0 60000 65536"/>
              <a:gd name="T15" fmla="*/ 0 60000 65536"/>
              <a:gd name="T16" fmla="*/ 0 60000 65536"/>
              <a:gd name="T17" fmla="*/ 0 60000 65536"/>
              <a:gd name="T18" fmla="*/ 0 60000 65536"/>
              <a:gd name="T19" fmla="*/ 0 60000 65536"/>
              <a:gd name="T20" fmla="*/ 0 60000 65536"/>
              <a:gd name="T21" fmla="*/ 0 w 66"/>
              <a:gd name="T22" fmla="*/ 0 h 48"/>
              <a:gd name="T23" fmla="*/ 66 w 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48">
                <a:moveTo>
                  <a:pt x="54" y="0"/>
                </a:moveTo>
                <a:lnTo>
                  <a:pt x="54" y="0"/>
                </a:lnTo>
                <a:lnTo>
                  <a:pt x="0" y="24"/>
                </a:lnTo>
                <a:lnTo>
                  <a:pt x="6" y="48"/>
                </a:lnTo>
                <a:lnTo>
                  <a:pt x="66" y="24"/>
                </a:lnTo>
                <a:lnTo>
                  <a:pt x="60" y="24"/>
                </a:lnTo>
                <a:lnTo>
                  <a:pt x="54"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1" name="Freeform 71"/>
          <p:cNvSpPr>
            <a:spLocks/>
          </p:cNvSpPr>
          <p:nvPr/>
        </p:nvSpPr>
        <p:spPr bwMode="auto">
          <a:xfrm>
            <a:off x="5867400" y="3677841"/>
            <a:ext cx="57150" cy="42863"/>
          </a:xfrm>
          <a:custGeom>
            <a:avLst/>
            <a:gdLst>
              <a:gd name="T0" fmla="*/ 2147483647 w 48"/>
              <a:gd name="T1" fmla="*/ 0 h 36"/>
              <a:gd name="T2" fmla="*/ 2147483647 w 48"/>
              <a:gd name="T3" fmla="*/ 0 h 36"/>
              <a:gd name="T4" fmla="*/ 0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0 h 36"/>
              <a:gd name="T14" fmla="*/ 2147483647 w 48"/>
              <a:gd name="T15" fmla="*/ 0 h 36"/>
              <a:gd name="T16" fmla="*/ 2147483647 w 48"/>
              <a:gd name="T17" fmla="*/ 0 h 36"/>
              <a:gd name="T18" fmla="*/ 2147483647 w 48"/>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36"/>
              <a:gd name="T32" fmla="*/ 48 w 48"/>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36">
                <a:moveTo>
                  <a:pt x="48" y="0"/>
                </a:moveTo>
                <a:lnTo>
                  <a:pt x="42" y="0"/>
                </a:lnTo>
                <a:lnTo>
                  <a:pt x="0" y="12"/>
                </a:lnTo>
                <a:lnTo>
                  <a:pt x="6" y="36"/>
                </a:lnTo>
                <a:lnTo>
                  <a:pt x="48" y="18"/>
                </a:lnTo>
                <a:lnTo>
                  <a:pt x="36" y="18"/>
                </a:lnTo>
                <a:lnTo>
                  <a:pt x="48" y="0"/>
                </a:lnTo>
                <a:lnTo>
                  <a:pt x="42" y="0"/>
                </a:lnTo>
                <a:lnTo>
                  <a:pt x="48"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2" name="Freeform 72"/>
          <p:cNvSpPr>
            <a:spLocks/>
          </p:cNvSpPr>
          <p:nvPr/>
        </p:nvSpPr>
        <p:spPr bwMode="auto">
          <a:xfrm>
            <a:off x="5910262" y="3677842"/>
            <a:ext cx="71438" cy="78581"/>
          </a:xfrm>
          <a:custGeom>
            <a:avLst/>
            <a:gdLst>
              <a:gd name="T0" fmla="*/ 2147483647 w 60"/>
              <a:gd name="T1" fmla="*/ 2147483647 h 66"/>
              <a:gd name="T2" fmla="*/ 2147483647 w 60"/>
              <a:gd name="T3" fmla="*/ 2147483647 h 66"/>
              <a:gd name="T4" fmla="*/ 2147483647 w 60"/>
              <a:gd name="T5" fmla="*/ 0 h 66"/>
              <a:gd name="T6" fmla="*/ 0 w 60"/>
              <a:gd name="T7" fmla="*/ 2147483647 h 66"/>
              <a:gd name="T8" fmla="*/ 2147483647 w 60"/>
              <a:gd name="T9" fmla="*/ 2147483647 h 66"/>
              <a:gd name="T10" fmla="*/ 2147483647 w 60"/>
              <a:gd name="T11" fmla="*/ 2147483647 h 66"/>
              <a:gd name="T12" fmla="*/ 2147483647 w 60"/>
              <a:gd name="T13" fmla="*/ 2147483647 h 66"/>
              <a:gd name="T14" fmla="*/ 2147483647 w 60"/>
              <a:gd name="T15" fmla="*/ 2147483647 h 66"/>
              <a:gd name="T16" fmla="*/ 2147483647 w 60"/>
              <a:gd name="T17" fmla="*/ 2147483647 h 66"/>
              <a:gd name="T18" fmla="*/ 2147483647 w 60"/>
              <a:gd name="T19" fmla="*/ 2147483647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66"/>
              <a:gd name="T32" fmla="*/ 60 w 60"/>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66">
                <a:moveTo>
                  <a:pt x="42" y="42"/>
                </a:moveTo>
                <a:lnTo>
                  <a:pt x="54" y="42"/>
                </a:lnTo>
                <a:lnTo>
                  <a:pt x="12" y="0"/>
                </a:lnTo>
                <a:lnTo>
                  <a:pt x="0" y="18"/>
                </a:lnTo>
                <a:lnTo>
                  <a:pt x="42" y="54"/>
                </a:lnTo>
                <a:lnTo>
                  <a:pt x="60" y="54"/>
                </a:lnTo>
                <a:lnTo>
                  <a:pt x="42" y="54"/>
                </a:lnTo>
                <a:lnTo>
                  <a:pt x="54" y="66"/>
                </a:lnTo>
                <a:lnTo>
                  <a:pt x="60" y="54"/>
                </a:lnTo>
                <a:lnTo>
                  <a:pt x="42" y="4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3" name="Freeform 73"/>
          <p:cNvSpPr>
            <a:spLocks/>
          </p:cNvSpPr>
          <p:nvPr/>
        </p:nvSpPr>
        <p:spPr bwMode="auto">
          <a:xfrm>
            <a:off x="5960269" y="3634979"/>
            <a:ext cx="50006" cy="107156"/>
          </a:xfrm>
          <a:custGeom>
            <a:avLst/>
            <a:gdLst>
              <a:gd name="T0" fmla="*/ 2147483647 w 42"/>
              <a:gd name="T1" fmla="*/ 2147483647 h 90"/>
              <a:gd name="T2" fmla="*/ 2147483647 w 42"/>
              <a:gd name="T3" fmla="*/ 2147483647 h 90"/>
              <a:gd name="T4" fmla="*/ 0 w 42"/>
              <a:gd name="T5" fmla="*/ 2147483647 h 90"/>
              <a:gd name="T6" fmla="*/ 2147483647 w 42"/>
              <a:gd name="T7" fmla="*/ 2147483647 h 90"/>
              <a:gd name="T8" fmla="*/ 2147483647 w 42"/>
              <a:gd name="T9" fmla="*/ 2147483647 h 90"/>
              <a:gd name="T10" fmla="*/ 2147483647 w 42"/>
              <a:gd name="T11" fmla="*/ 2147483647 h 90"/>
              <a:gd name="T12" fmla="*/ 2147483647 w 42"/>
              <a:gd name="T13" fmla="*/ 2147483647 h 90"/>
              <a:gd name="T14" fmla="*/ 2147483647 w 42"/>
              <a:gd name="T15" fmla="*/ 0 h 90"/>
              <a:gd name="T16" fmla="*/ 2147483647 w 42"/>
              <a:gd name="T17" fmla="*/ 2147483647 h 90"/>
              <a:gd name="T18" fmla="*/ 2147483647 w 42"/>
              <a:gd name="T19" fmla="*/ 214748364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90"/>
              <a:gd name="T32" fmla="*/ 42 w 42"/>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90">
                <a:moveTo>
                  <a:pt x="42" y="12"/>
                </a:moveTo>
                <a:lnTo>
                  <a:pt x="24" y="12"/>
                </a:lnTo>
                <a:lnTo>
                  <a:pt x="0" y="78"/>
                </a:lnTo>
                <a:lnTo>
                  <a:pt x="18" y="90"/>
                </a:lnTo>
                <a:lnTo>
                  <a:pt x="42" y="24"/>
                </a:lnTo>
                <a:lnTo>
                  <a:pt x="30" y="24"/>
                </a:lnTo>
                <a:lnTo>
                  <a:pt x="42" y="12"/>
                </a:lnTo>
                <a:lnTo>
                  <a:pt x="30" y="0"/>
                </a:lnTo>
                <a:lnTo>
                  <a:pt x="24" y="12"/>
                </a:lnTo>
                <a:lnTo>
                  <a:pt x="42" y="1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4" name="Freeform 74"/>
          <p:cNvSpPr>
            <a:spLocks/>
          </p:cNvSpPr>
          <p:nvPr/>
        </p:nvSpPr>
        <p:spPr bwMode="auto">
          <a:xfrm>
            <a:off x="5995988" y="3649266"/>
            <a:ext cx="57150" cy="71438"/>
          </a:xfrm>
          <a:custGeom>
            <a:avLst/>
            <a:gdLst>
              <a:gd name="T0" fmla="*/ 2147483647 w 48"/>
              <a:gd name="T1" fmla="*/ 2147483647 h 60"/>
              <a:gd name="T2" fmla="*/ 2147483647 w 48"/>
              <a:gd name="T3" fmla="*/ 2147483647 h 60"/>
              <a:gd name="T4" fmla="*/ 2147483647 w 48"/>
              <a:gd name="T5" fmla="*/ 0 h 60"/>
              <a:gd name="T6" fmla="*/ 0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60"/>
              <a:gd name="T32" fmla="*/ 48 w 48"/>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60">
                <a:moveTo>
                  <a:pt x="36" y="36"/>
                </a:moveTo>
                <a:lnTo>
                  <a:pt x="48" y="36"/>
                </a:lnTo>
                <a:lnTo>
                  <a:pt x="12" y="0"/>
                </a:lnTo>
                <a:lnTo>
                  <a:pt x="0" y="12"/>
                </a:lnTo>
                <a:lnTo>
                  <a:pt x="36" y="48"/>
                </a:lnTo>
                <a:lnTo>
                  <a:pt x="48" y="48"/>
                </a:lnTo>
                <a:lnTo>
                  <a:pt x="36" y="48"/>
                </a:lnTo>
                <a:lnTo>
                  <a:pt x="42" y="60"/>
                </a:lnTo>
                <a:lnTo>
                  <a:pt x="48" y="48"/>
                </a:lnTo>
                <a:lnTo>
                  <a:pt x="36" y="3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5" name="Freeform 75"/>
          <p:cNvSpPr>
            <a:spLocks/>
          </p:cNvSpPr>
          <p:nvPr/>
        </p:nvSpPr>
        <p:spPr bwMode="auto">
          <a:xfrm>
            <a:off x="6038850" y="3649266"/>
            <a:ext cx="57150" cy="57150"/>
          </a:xfrm>
          <a:custGeom>
            <a:avLst/>
            <a:gdLst>
              <a:gd name="T0" fmla="*/ 2147483647 w 48"/>
              <a:gd name="T1" fmla="*/ 0 h 48"/>
              <a:gd name="T2" fmla="*/ 2147483647 w 48"/>
              <a:gd name="T3" fmla="*/ 2147483647 h 48"/>
              <a:gd name="T4" fmla="*/ 0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0 h 48"/>
              <a:gd name="T14" fmla="*/ 2147483647 w 48"/>
              <a:gd name="T15" fmla="*/ 0 h 48"/>
              <a:gd name="T16" fmla="*/ 2147483647 w 48"/>
              <a:gd name="T17" fmla="*/ 2147483647 h 48"/>
              <a:gd name="T18" fmla="*/ 2147483647 w 48"/>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42" y="0"/>
                </a:moveTo>
                <a:lnTo>
                  <a:pt x="30" y="6"/>
                </a:lnTo>
                <a:lnTo>
                  <a:pt x="0" y="36"/>
                </a:lnTo>
                <a:lnTo>
                  <a:pt x="12" y="48"/>
                </a:lnTo>
                <a:lnTo>
                  <a:pt x="48" y="18"/>
                </a:lnTo>
                <a:lnTo>
                  <a:pt x="36" y="18"/>
                </a:lnTo>
                <a:lnTo>
                  <a:pt x="42" y="0"/>
                </a:lnTo>
                <a:lnTo>
                  <a:pt x="36" y="0"/>
                </a:lnTo>
                <a:lnTo>
                  <a:pt x="30" y="6"/>
                </a:lnTo>
                <a:lnTo>
                  <a:pt x="4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6" name="Freeform 76"/>
          <p:cNvSpPr>
            <a:spLocks/>
          </p:cNvSpPr>
          <p:nvPr/>
        </p:nvSpPr>
        <p:spPr bwMode="auto">
          <a:xfrm>
            <a:off x="6081713" y="3649267"/>
            <a:ext cx="107156" cy="50006"/>
          </a:xfrm>
          <a:custGeom>
            <a:avLst/>
            <a:gdLst>
              <a:gd name="T0" fmla="*/ 2147483647 w 90"/>
              <a:gd name="T1" fmla="*/ 2147483647 h 42"/>
              <a:gd name="T2" fmla="*/ 2147483647 w 90"/>
              <a:gd name="T3" fmla="*/ 2147483647 h 42"/>
              <a:gd name="T4" fmla="*/ 2147483647 w 90"/>
              <a:gd name="T5" fmla="*/ 0 h 42"/>
              <a:gd name="T6" fmla="*/ 0 w 90"/>
              <a:gd name="T7" fmla="*/ 2147483647 h 42"/>
              <a:gd name="T8" fmla="*/ 2147483647 w 90"/>
              <a:gd name="T9" fmla="*/ 2147483647 h 42"/>
              <a:gd name="T10" fmla="*/ 2147483647 w 90"/>
              <a:gd name="T11" fmla="*/ 2147483647 h 42"/>
              <a:gd name="T12" fmla="*/ 2147483647 w 90"/>
              <a:gd name="T13" fmla="*/ 2147483647 h 42"/>
              <a:gd name="T14" fmla="*/ 0 60000 65536"/>
              <a:gd name="T15" fmla="*/ 0 60000 65536"/>
              <a:gd name="T16" fmla="*/ 0 60000 65536"/>
              <a:gd name="T17" fmla="*/ 0 60000 65536"/>
              <a:gd name="T18" fmla="*/ 0 60000 65536"/>
              <a:gd name="T19" fmla="*/ 0 60000 65536"/>
              <a:gd name="T20" fmla="*/ 0 60000 65536"/>
              <a:gd name="T21" fmla="*/ 0 w 90"/>
              <a:gd name="T22" fmla="*/ 0 h 42"/>
              <a:gd name="T23" fmla="*/ 90 w 9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42">
                <a:moveTo>
                  <a:pt x="90" y="24"/>
                </a:moveTo>
                <a:lnTo>
                  <a:pt x="84" y="18"/>
                </a:lnTo>
                <a:lnTo>
                  <a:pt x="6" y="0"/>
                </a:lnTo>
                <a:lnTo>
                  <a:pt x="0" y="18"/>
                </a:lnTo>
                <a:lnTo>
                  <a:pt x="78" y="42"/>
                </a:lnTo>
                <a:lnTo>
                  <a:pt x="78" y="36"/>
                </a:lnTo>
                <a:lnTo>
                  <a:pt x="90" y="24"/>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7" name="Freeform 77"/>
          <p:cNvSpPr>
            <a:spLocks/>
          </p:cNvSpPr>
          <p:nvPr/>
        </p:nvSpPr>
        <p:spPr bwMode="auto">
          <a:xfrm>
            <a:off x="6174581" y="3677841"/>
            <a:ext cx="57150" cy="57150"/>
          </a:xfrm>
          <a:custGeom>
            <a:avLst/>
            <a:gdLst>
              <a:gd name="T0" fmla="*/ 2147483647 w 48"/>
              <a:gd name="T1" fmla="*/ 2147483647 h 48"/>
              <a:gd name="T2" fmla="*/ 2147483647 w 48"/>
              <a:gd name="T3" fmla="*/ 2147483647 h 48"/>
              <a:gd name="T4" fmla="*/ 2147483647 w 48"/>
              <a:gd name="T5" fmla="*/ 0 h 48"/>
              <a:gd name="T6" fmla="*/ 0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30" y="30"/>
                </a:moveTo>
                <a:lnTo>
                  <a:pt x="48" y="30"/>
                </a:lnTo>
                <a:lnTo>
                  <a:pt x="12" y="0"/>
                </a:lnTo>
                <a:lnTo>
                  <a:pt x="0" y="12"/>
                </a:lnTo>
                <a:lnTo>
                  <a:pt x="30" y="48"/>
                </a:lnTo>
                <a:lnTo>
                  <a:pt x="42" y="48"/>
                </a:lnTo>
                <a:lnTo>
                  <a:pt x="30" y="48"/>
                </a:lnTo>
                <a:lnTo>
                  <a:pt x="36" y="48"/>
                </a:lnTo>
                <a:lnTo>
                  <a:pt x="42" y="48"/>
                </a:lnTo>
                <a:lnTo>
                  <a:pt x="30" y="3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8" name="Freeform 78"/>
          <p:cNvSpPr>
            <a:spLocks/>
          </p:cNvSpPr>
          <p:nvPr/>
        </p:nvSpPr>
        <p:spPr bwMode="auto">
          <a:xfrm>
            <a:off x="6210300" y="3684985"/>
            <a:ext cx="57150" cy="50006"/>
          </a:xfrm>
          <a:custGeom>
            <a:avLst/>
            <a:gdLst>
              <a:gd name="T0" fmla="*/ 2147483647 w 48"/>
              <a:gd name="T1" fmla="*/ 2147483647 h 42"/>
              <a:gd name="T2" fmla="*/ 2147483647 w 48"/>
              <a:gd name="T3" fmla="*/ 2147483647 h 42"/>
              <a:gd name="T4" fmla="*/ 0 w 48"/>
              <a:gd name="T5" fmla="*/ 2147483647 h 42"/>
              <a:gd name="T6" fmla="*/ 2147483647 w 48"/>
              <a:gd name="T7" fmla="*/ 2147483647 h 42"/>
              <a:gd name="T8" fmla="*/ 2147483647 w 48"/>
              <a:gd name="T9" fmla="*/ 2147483647 h 42"/>
              <a:gd name="T10" fmla="*/ 2147483647 w 48"/>
              <a:gd name="T11" fmla="*/ 2147483647 h 42"/>
              <a:gd name="T12" fmla="*/ 2147483647 w 48"/>
              <a:gd name="T13" fmla="*/ 2147483647 h 42"/>
              <a:gd name="T14" fmla="*/ 2147483647 w 48"/>
              <a:gd name="T15" fmla="*/ 0 h 42"/>
              <a:gd name="T16" fmla="*/ 2147483647 w 48"/>
              <a:gd name="T17" fmla="*/ 2147483647 h 42"/>
              <a:gd name="T18" fmla="*/ 2147483647 w 48"/>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2"/>
              <a:gd name="T32" fmla="*/ 48 w 48"/>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2">
                <a:moveTo>
                  <a:pt x="48" y="6"/>
                </a:moveTo>
                <a:lnTo>
                  <a:pt x="36" y="6"/>
                </a:lnTo>
                <a:lnTo>
                  <a:pt x="0" y="24"/>
                </a:lnTo>
                <a:lnTo>
                  <a:pt x="12" y="42"/>
                </a:lnTo>
                <a:lnTo>
                  <a:pt x="48" y="24"/>
                </a:lnTo>
                <a:lnTo>
                  <a:pt x="36" y="24"/>
                </a:lnTo>
                <a:lnTo>
                  <a:pt x="48" y="6"/>
                </a:lnTo>
                <a:lnTo>
                  <a:pt x="42" y="0"/>
                </a:lnTo>
                <a:lnTo>
                  <a:pt x="36" y="6"/>
                </a:lnTo>
                <a:lnTo>
                  <a:pt x="48"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799" name="Freeform 79"/>
          <p:cNvSpPr>
            <a:spLocks/>
          </p:cNvSpPr>
          <p:nvPr/>
        </p:nvSpPr>
        <p:spPr bwMode="auto">
          <a:xfrm>
            <a:off x="6253162" y="3692129"/>
            <a:ext cx="100013" cy="64294"/>
          </a:xfrm>
          <a:custGeom>
            <a:avLst/>
            <a:gdLst>
              <a:gd name="T0" fmla="*/ 2147483647 w 84"/>
              <a:gd name="T1" fmla="*/ 2147483647 h 54"/>
              <a:gd name="T2" fmla="*/ 2147483647 w 84"/>
              <a:gd name="T3" fmla="*/ 2147483647 h 54"/>
              <a:gd name="T4" fmla="*/ 2147483647 w 84"/>
              <a:gd name="T5" fmla="*/ 0 h 54"/>
              <a:gd name="T6" fmla="*/ 0 w 84"/>
              <a:gd name="T7" fmla="*/ 2147483647 h 54"/>
              <a:gd name="T8" fmla="*/ 2147483647 w 84"/>
              <a:gd name="T9" fmla="*/ 2147483647 h 54"/>
              <a:gd name="T10" fmla="*/ 2147483647 w 84"/>
              <a:gd name="T11" fmla="*/ 2147483647 h 54"/>
              <a:gd name="T12" fmla="*/ 2147483647 w 84"/>
              <a:gd name="T13" fmla="*/ 2147483647 h 54"/>
              <a:gd name="T14" fmla="*/ 0 60000 65536"/>
              <a:gd name="T15" fmla="*/ 0 60000 65536"/>
              <a:gd name="T16" fmla="*/ 0 60000 65536"/>
              <a:gd name="T17" fmla="*/ 0 60000 65536"/>
              <a:gd name="T18" fmla="*/ 0 60000 65536"/>
              <a:gd name="T19" fmla="*/ 0 60000 65536"/>
              <a:gd name="T20" fmla="*/ 0 60000 65536"/>
              <a:gd name="T21" fmla="*/ 0 w 84"/>
              <a:gd name="T22" fmla="*/ 0 h 54"/>
              <a:gd name="T23" fmla="*/ 84 w 8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54">
                <a:moveTo>
                  <a:pt x="84" y="36"/>
                </a:moveTo>
                <a:lnTo>
                  <a:pt x="84" y="36"/>
                </a:lnTo>
                <a:lnTo>
                  <a:pt x="12" y="0"/>
                </a:lnTo>
                <a:lnTo>
                  <a:pt x="0" y="18"/>
                </a:lnTo>
                <a:lnTo>
                  <a:pt x="78" y="54"/>
                </a:lnTo>
                <a:lnTo>
                  <a:pt x="84" y="3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0" name="Freeform 80"/>
          <p:cNvSpPr>
            <a:spLocks/>
          </p:cNvSpPr>
          <p:nvPr/>
        </p:nvSpPr>
        <p:spPr bwMode="auto">
          <a:xfrm>
            <a:off x="6346031" y="3734991"/>
            <a:ext cx="71438" cy="35719"/>
          </a:xfrm>
          <a:custGeom>
            <a:avLst/>
            <a:gdLst>
              <a:gd name="T0" fmla="*/ 2147483647 w 60"/>
              <a:gd name="T1" fmla="*/ 2147483647 h 30"/>
              <a:gd name="T2" fmla="*/ 2147483647 w 60"/>
              <a:gd name="T3" fmla="*/ 2147483647 h 30"/>
              <a:gd name="T4" fmla="*/ 2147483647 w 60"/>
              <a:gd name="T5" fmla="*/ 0 h 30"/>
              <a:gd name="T6" fmla="*/ 0 w 60"/>
              <a:gd name="T7" fmla="*/ 2147483647 h 30"/>
              <a:gd name="T8" fmla="*/ 2147483647 w 60"/>
              <a:gd name="T9" fmla="*/ 2147483647 h 30"/>
              <a:gd name="T10" fmla="*/ 2147483647 w 60"/>
              <a:gd name="T11" fmla="*/ 2147483647 h 30"/>
              <a:gd name="T12" fmla="*/ 2147483647 w 60"/>
              <a:gd name="T13" fmla="*/ 2147483647 h 30"/>
              <a:gd name="T14" fmla="*/ 0 60000 65536"/>
              <a:gd name="T15" fmla="*/ 0 60000 65536"/>
              <a:gd name="T16" fmla="*/ 0 60000 65536"/>
              <a:gd name="T17" fmla="*/ 0 60000 65536"/>
              <a:gd name="T18" fmla="*/ 0 60000 65536"/>
              <a:gd name="T19" fmla="*/ 0 60000 65536"/>
              <a:gd name="T20" fmla="*/ 0 60000 65536"/>
              <a:gd name="T21" fmla="*/ 0 w 60"/>
              <a:gd name="T22" fmla="*/ 0 h 30"/>
              <a:gd name="T23" fmla="*/ 60 w 6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30">
                <a:moveTo>
                  <a:pt x="60" y="12"/>
                </a:moveTo>
                <a:lnTo>
                  <a:pt x="54" y="6"/>
                </a:lnTo>
                <a:lnTo>
                  <a:pt x="6" y="0"/>
                </a:lnTo>
                <a:lnTo>
                  <a:pt x="0" y="18"/>
                </a:lnTo>
                <a:lnTo>
                  <a:pt x="54" y="30"/>
                </a:lnTo>
                <a:lnTo>
                  <a:pt x="48" y="24"/>
                </a:lnTo>
                <a:lnTo>
                  <a:pt x="60" y="1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1" name="Freeform 81"/>
          <p:cNvSpPr>
            <a:spLocks/>
          </p:cNvSpPr>
          <p:nvPr/>
        </p:nvSpPr>
        <p:spPr bwMode="auto">
          <a:xfrm>
            <a:off x="6403181" y="3749279"/>
            <a:ext cx="57150" cy="57150"/>
          </a:xfrm>
          <a:custGeom>
            <a:avLst/>
            <a:gdLst>
              <a:gd name="T0" fmla="*/ 2147483647 w 48"/>
              <a:gd name="T1" fmla="*/ 2147483647 h 48"/>
              <a:gd name="T2" fmla="*/ 2147483647 w 48"/>
              <a:gd name="T3" fmla="*/ 2147483647 h 48"/>
              <a:gd name="T4" fmla="*/ 2147483647 w 48"/>
              <a:gd name="T5" fmla="*/ 0 h 48"/>
              <a:gd name="T6" fmla="*/ 0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42" y="24"/>
                </a:moveTo>
                <a:lnTo>
                  <a:pt x="48" y="30"/>
                </a:lnTo>
                <a:lnTo>
                  <a:pt x="12" y="0"/>
                </a:lnTo>
                <a:lnTo>
                  <a:pt x="0" y="12"/>
                </a:lnTo>
                <a:lnTo>
                  <a:pt x="36" y="42"/>
                </a:lnTo>
                <a:lnTo>
                  <a:pt x="42" y="48"/>
                </a:lnTo>
                <a:lnTo>
                  <a:pt x="36" y="42"/>
                </a:lnTo>
                <a:lnTo>
                  <a:pt x="42" y="48"/>
                </a:lnTo>
                <a:lnTo>
                  <a:pt x="42" y="24"/>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2" name="Freeform 82"/>
          <p:cNvSpPr>
            <a:spLocks/>
          </p:cNvSpPr>
          <p:nvPr/>
        </p:nvSpPr>
        <p:spPr bwMode="auto">
          <a:xfrm>
            <a:off x="6453188" y="3763566"/>
            <a:ext cx="78581" cy="42863"/>
          </a:xfrm>
          <a:custGeom>
            <a:avLst/>
            <a:gdLst>
              <a:gd name="T0" fmla="*/ 2147483647 w 66"/>
              <a:gd name="T1" fmla="*/ 2147483647 h 36"/>
              <a:gd name="T2" fmla="*/ 2147483647 w 66"/>
              <a:gd name="T3" fmla="*/ 2147483647 h 36"/>
              <a:gd name="T4" fmla="*/ 0 w 66"/>
              <a:gd name="T5" fmla="*/ 2147483647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0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36"/>
              <a:gd name="T32" fmla="*/ 66 w 66"/>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36">
                <a:moveTo>
                  <a:pt x="66" y="6"/>
                </a:moveTo>
                <a:lnTo>
                  <a:pt x="54" y="6"/>
                </a:lnTo>
                <a:lnTo>
                  <a:pt x="0" y="12"/>
                </a:lnTo>
                <a:lnTo>
                  <a:pt x="0" y="36"/>
                </a:lnTo>
                <a:lnTo>
                  <a:pt x="60" y="24"/>
                </a:lnTo>
                <a:lnTo>
                  <a:pt x="48" y="24"/>
                </a:lnTo>
                <a:lnTo>
                  <a:pt x="66" y="6"/>
                </a:lnTo>
                <a:lnTo>
                  <a:pt x="60" y="0"/>
                </a:lnTo>
                <a:lnTo>
                  <a:pt x="54" y="6"/>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3" name="Freeform 83"/>
          <p:cNvSpPr>
            <a:spLocks/>
          </p:cNvSpPr>
          <p:nvPr/>
        </p:nvSpPr>
        <p:spPr bwMode="auto">
          <a:xfrm>
            <a:off x="6510338" y="3770710"/>
            <a:ext cx="78581" cy="78581"/>
          </a:xfrm>
          <a:custGeom>
            <a:avLst/>
            <a:gdLst>
              <a:gd name="T0" fmla="*/ 2147483647 w 66"/>
              <a:gd name="T1" fmla="*/ 2147483647 h 66"/>
              <a:gd name="T2" fmla="*/ 2147483647 w 66"/>
              <a:gd name="T3" fmla="*/ 2147483647 h 66"/>
              <a:gd name="T4" fmla="*/ 2147483647 w 66"/>
              <a:gd name="T5" fmla="*/ 0 h 66"/>
              <a:gd name="T6" fmla="*/ 0 w 66"/>
              <a:gd name="T7" fmla="*/ 2147483647 h 66"/>
              <a:gd name="T8" fmla="*/ 2147483647 w 66"/>
              <a:gd name="T9" fmla="*/ 2147483647 h 66"/>
              <a:gd name="T10" fmla="*/ 2147483647 w 66"/>
              <a:gd name="T11" fmla="*/ 2147483647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66"/>
              <a:gd name="T32" fmla="*/ 66 w 66"/>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66">
                <a:moveTo>
                  <a:pt x="54" y="42"/>
                </a:moveTo>
                <a:lnTo>
                  <a:pt x="66" y="42"/>
                </a:lnTo>
                <a:lnTo>
                  <a:pt x="18" y="0"/>
                </a:lnTo>
                <a:lnTo>
                  <a:pt x="0" y="18"/>
                </a:lnTo>
                <a:lnTo>
                  <a:pt x="54" y="60"/>
                </a:lnTo>
                <a:lnTo>
                  <a:pt x="66" y="54"/>
                </a:lnTo>
                <a:lnTo>
                  <a:pt x="54" y="60"/>
                </a:lnTo>
                <a:lnTo>
                  <a:pt x="60" y="66"/>
                </a:lnTo>
                <a:lnTo>
                  <a:pt x="66" y="54"/>
                </a:lnTo>
                <a:lnTo>
                  <a:pt x="54" y="4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4" name="Freeform 84"/>
          <p:cNvSpPr>
            <a:spLocks/>
          </p:cNvSpPr>
          <p:nvPr/>
        </p:nvSpPr>
        <p:spPr bwMode="auto">
          <a:xfrm>
            <a:off x="6574631" y="3684985"/>
            <a:ext cx="128588" cy="150019"/>
          </a:xfrm>
          <a:custGeom>
            <a:avLst/>
            <a:gdLst>
              <a:gd name="T0" fmla="*/ 2147483647 w 108"/>
              <a:gd name="T1" fmla="*/ 0 h 126"/>
              <a:gd name="T2" fmla="*/ 2147483647 w 108"/>
              <a:gd name="T3" fmla="*/ 0 h 126"/>
              <a:gd name="T4" fmla="*/ 0 w 108"/>
              <a:gd name="T5" fmla="*/ 2147483647 h 126"/>
              <a:gd name="T6" fmla="*/ 2147483647 w 108"/>
              <a:gd name="T7" fmla="*/ 2147483647 h 126"/>
              <a:gd name="T8" fmla="*/ 2147483647 w 108"/>
              <a:gd name="T9" fmla="*/ 2147483647 h 126"/>
              <a:gd name="T10" fmla="*/ 2147483647 w 108"/>
              <a:gd name="T11" fmla="*/ 2147483647 h 126"/>
              <a:gd name="T12" fmla="*/ 2147483647 w 108"/>
              <a:gd name="T13" fmla="*/ 0 h 126"/>
              <a:gd name="T14" fmla="*/ 0 60000 65536"/>
              <a:gd name="T15" fmla="*/ 0 60000 65536"/>
              <a:gd name="T16" fmla="*/ 0 60000 65536"/>
              <a:gd name="T17" fmla="*/ 0 60000 65536"/>
              <a:gd name="T18" fmla="*/ 0 60000 65536"/>
              <a:gd name="T19" fmla="*/ 0 60000 65536"/>
              <a:gd name="T20" fmla="*/ 0 60000 65536"/>
              <a:gd name="T21" fmla="*/ 0 w 108"/>
              <a:gd name="T22" fmla="*/ 0 h 126"/>
              <a:gd name="T23" fmla="*/ 108 w 108"/>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26">
                <a:moveTo>
                  <a:pt x="84" y="0"/>
                </a:moveTo>
                <a:lnTo>
                  <a:pt x="90" y="0"/>
                </a:lnTo>
                <a:lnTo>
                  <a:pt x="0" y="114"/>
                </a:lnTo>
                <a:lnTo>
                  <a:pt x="12" y="126"/>
                </a:lnTo>
                <a:lnTo>
                  <a:pt x="102" y="12"/>
                </a:lnTo>
                <a:lnTo>
                  <a:pt x="108" y="6"/>
                </a:lnTo>
                <a:lnTo>
                  <a:pt x="84"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5" name="Freeform 85"/>
          <p:cNvSpPr>
            <a:spLocks/>
          </p:cNvSpPr>
          <p:nvPr/>
        </p:nvSpPr>
        <p:spPr bwMode="auto">
          <a:xfrm>
            <a:off x="6674644" y="3556398"/>
            <a:ext cx="50006" cy="135731"/>
          </a:xfrm>
          <a:custGeom>
            <a:avLst/>
            <a:gdLst>
              <a:gd name="T0" fmla="*/ 2147483647 w 42"/>
              <a:gd name="T1" fmla="*/ 0 h 114"/>
              <a:gd name="T2" fmla="*/ 2147483647 w 42"/>
              <a:gd name="T3" fmla="*/ 2147483647 h 114"/>
              <a:gd name="T4" fmla="*/ 0 w 42"/>
              <a:gd name="T5" fmla="*/ 2147483647 h 114"/>
              <a:gd name="T6" fmla="*/ 2147483647 w 42"/>
              <a:gd name="T7" fmla="*/ 2147483647 h 114"/>
              <a:gd name="T8" fmla="*/ 2147483647 w 42"/>
              <a:gd name="T9" fmla="*/ 2147483647 h 114"/>
              <a:gd name="T10" fmla="*/ 2147483647 w 42"/>
              <a:gd name="T11" fmla="*/ 2147483647 h 114"/>
              <a:gd name="T12" fmla="*/ 2147483647 w 42"/>
              <a:gd name="T13" fmla="*/ 0 h 114"/>
              <a:gd name="T14" fmla="*/ 2147483647 w 42"/>
              <a:gd name="T15" fmla="*/ 0 h 114"/>
              <a:gd name="T16" fmla="*/ 2147483647 w 42"/>
              <a:gd name="T17" fmla="*/ 2147483647 h 114"/>
              <a:gd name="T18" fmla="*/ 2147483647 w 4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14"/>
              <a:gd name="T32" fmla="*/ 42 w 4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14">
                <a:moveTo>
                  <a:pt x="30" y="0"/>
                </a:moveTo>
                <a:lnTo>
                  <a:pt x="24" y="6"/>
                </a:lnTo>
                <a:lnTo>
                  <a:pt x="0" y="108"/>
                </a:lnTo>
                <a:lnTo>
                  <a:pt x="24" y="114"/>
                </a:lnTo>
                <a:lnTo>
                  <a:pt x="42" y="12"/>
                </a:lnTo>
                <a:lnTo>
                  <a:pt x="42" y="18"/>
                </a:lnTo>
                <a:lnTo>
                  <a:pt x="30" y="0"/>
                </a:lnTo>
                <a:lnTo>
                  <a:pt x="24" y="0"/>
                </a:lnTo>
                <a:lnTo>
                  <a:pt x="24" y="6"/>
                </a:lnTo>
                <a:lnTo>
                  <a:pt x="3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6" name="Freeform 86"/>
          <p:cNvSpPr>
            <a:spLocks/>
          </p:cNvSpPr>
          <p:nvPr/>
        </p:nvSpPr>
        <p:spPr bwMode="auto">
          <a:xfrm>
            <a:off x="6710363" y="3520679"/>
            <a:ext cx="78581" cy="57150"/>
          </a:xfrm>
          <a:custGeom>
            <a:avLst/>
            <a:gdLst>
              <a:gd name="T0" fmla="*/ 2147483647 w 66"/>
              <a:gd name="T1" fmla="*/ 2147483647 h 48"/>
              <a:gd name="T2" fmla="*/ 2147483647 w 66"/>
              <a:gd name="T3" fmla="*/ 0 h 48"/>
              <a:gd name="T4" fmla="*/ 0 w 66"/>
              <a:gd name="T5" fmla="*/ 2147483647 h 48"/>
              <a:gd name="T6" fmla="*/ 2147483647 w 66"/>
              <a:gd name="T7" fmla="*/ 2147483647 h 48"/>
              <a:gd name="T8" fmla="*/ 2147483647 w 66"/>
              <a:gd name="T9" fmla="*/ 2147483647 h 48"/>
              <a:gd name="T10" fmla="*/ 2147483647 w 66"/>
              <a:gd name="T11" fmla="*/ 2147483647 h 48"/>
              <a:gd name="T12" fmla="*/ 2147483647 w 66"/>
              <a:gd name="T13" fmla="*/ 2147483647 h 48"/>
              <a:gd name="T14" fmla="*/ 2147483647 w 66"/>
              <a:gd name="T15" fmla="*/ 2147483647 h 48"/>
              <a:gd name="T16" fmla="*/ 2147483647 w 66"/>
              <a:gd name="T17" fmla="*/ 2147483647 h 48"/>
              <a:gd name="T18" fmla="*/ 2147483647 w 6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8"/>
              <a:gd name="T32" fmla="*/ 66 w 6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8">
                <a:moveTo>
                  <a:pt x="48" y="6"/>
                </a:moveTo>
                <a:lnTo>
                  <a:pt x="54" y="0"/>
                </a:lnTo>
                <a:lnTo>
                  <a:pt x="0" y="30"/>
                </a:lnTo>
                <a:lnTo>
                  <a:pt x="12" y="48"/>
                </a:lnTo>
                <a:lnTo>
                  <a:pt x="60" y="18"/>
                </a:lnTo>
                <a:lnTo>
                  <a:pt x="66" y="12"/>
                </a:lnTo>
                <a:lnTo>
                  <a:pt x="60" y="18"/>
                </a:lnTo>
                <a:lnTo>
                  <a:pt x="66" y="18"/>
                </a:lnTo>
                <a:lnTo>
                  <a:pt x="66" y="12"/>
                </a:lnTo>
                <a:lnTo>
                  <a:pt x="48"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7" name="Freeform 87"/>
          <p:cNvSpPr>
            <a:spLocks/>
          </p:cNvSpPr>
          <p:nvPr/>
        </p:nvSpPr>
        <p:spPr bwMode="auto">
          <a:xfrm>
            <a:off x="6767513" y="3213498"/>
            <a:ext cx="64294" cy="321469"/>
          </a:xfrm>
          <a:custGeom>
            <a:avLst/>
            <a:gdLst>
              <a:gd name="T0" fmla="*/ 2147483647 w 54"/>
              <a:gd name="T1" fmla="*/ 2147483647 h 270"/>
              <a:gd name="T2" fmla="*/ 2147483647 w 54"/>
              <a:gd name="T3" fmla="*/ 2147483647 h 270"/>
              <a:gd name="T4" fmla="*/ 0 w 54"/>
              <a:gd name="T5" fmla="*/ 2147483647 h 270"/>
              <a:gd name="T6" fmla="*/ 2147483647 w 54"/>
              <a:gd name="T7" fmla="*/ 2147483647 h 270"/>
              <a:gd name="T8" fmla="*/ 2147483647 w 54"/>
              <a:gd name="T9" fmla="*/ 2147483647 h 270"/>
              <a:gd name="T10" fmla="*/ 2147483647 w 54"/>
              <a:gd name="T11" fmla="*/ 2147483647 h 270"/>
              <a:gd name="T12" fmla="*/ 2147483647 w 54"/>
              <a:gd name="T13" fmla="*/ 2147483647 h 270"/>
              <a:gd name="T14" fmla="*/ 2147483647 w 54"/>
              <a:gd name="T15" fmla="*/ 0 h 270"/>
              <a:gd name="T16" fmla="*/ 2147483647 w 54"/>
              <a:gd name="T17" fmla="*/ 2147483647 h 270"/>
              <a:gd name="T18" fmla="*/ 2147483647 w 54"/>
              <a:gd name="T19" fmla="*/ 2147483647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70"/>
              <a:gd name="T32" fmla="*/ 54 w 54"/>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70">
                <a:moveTo>
                  <a:pt x="48" y="6"/>
                </a:moveTo>
                <a:lnTo>
                  <a:pt x="36" y="12"/>
                </a:lnTo>
                <a:lnTo>
                  <a:pt x="0" y="264"/>
                </a:lnTo>
                <a:lnTo>
                  <a:pt x="18" y="270"/>
                </a:lnTo>
                <a:lnTo>
                  <a:pt x="54" y="18"/>
                </a:lnTo>
                <a:lnTo>
                  <a:pt x="42" y="24"/>
                </a:lnTo>
                <a:lnTo>
                  <a:pt x="48" y="6"/>
                </a:lnTo>
                <a:lnTo>
                  <a:pt x="36" y="0"/>
                </a:lnTo>
                <a:lnTo>
                  <a:pt x="36" y="12"/>
                </a:lnTo>
                <a:lnTo>
                  <a:pt x="48"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8" name="Freeform 88"/>
          <p:cNvSpPr>
            <a:spLocks/>
          </p:cNvSpPr>
          <p:nvPr/>
        </p:nvSpPr>
        <p:spPr bwMode="auto">
          <a:xfrm>
            <a:off x="6817519" y="3220641"/>
            <a:ext cx="114300" cy="64294"/>
          </a:xfrm>
          <a:custGeom>
            <a:avLst/>
            <a:gdLst>
              <a:gd name="T0" fmla="*/ 2147483647 w 96"/>
              <a:gd name="T1" fmla="*/ 2147483647 h 54"/>
              <a:gd name="T2" fmla="*/ 2147483647 w 96"/>
              <a:gd name="T3" fmla="*/ 2147483647 h 54"/>
              <a:gd name="T4" fmla="*/ 2147483647 w 96"/>
              <a:gd name="T5" fmla="*/ 0 h 54"/>
              <a:gd name="T6" fmla="*/ 0 w 96"/>
              <a:gd name="T7" fmla="*/ 2147483647 h 54"/>
              <a:gd name="T8" fmla="*/ 2147483647 w 96"/>
              <a:gd name="T9" fmla="*/ 2147483647 h 54"/>
              <a:gd name="T10" fmla="*/ 2147483647 w 96"/>
              <a:gd name="T11" fmla="*/ 2147483647 h 54"/>
              <a:gd name="T12" fmla="*/ 2147483647 w 96"/>
              <a:gd name="T13" fmla="*/ 2147483647 h 54"/>
              <a:gd name="T14" fmla="*/ 0 60000 65536"/>
              <a:gd name="T15" fmla="*/ 0 60000 65536"/>
              <a:gd name="T16" fmla="*/ 0 60000 65536"/>
              <a:gd name="T17" fmla="*/ 0 60000 65536"/>
              <a:gd name="T18" fmla="*/ 0 60000 65536"/>
              <a:gd name="T19" fmla="*/ 0 60000 65536"/>
              <a:gd name="T20" fmla="*/ 0 60000 65536"/>
              <a:gd name="T21" fmla="*/ 0 w 96"/>
              <a:gd name="T22" fmla="*/ 0 h 54"/>
              <a:gd name="T23" fmla="*/ 96 w 9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54">
                <a:moveTo>
                  <a:pt x="96" y="36"/>
                </a:moveTo>
                <a:lnTo>
                  <a:pt x="90" y="36"/>
                </a:lnTo>
                <a:lnTo>
                  <a:pt x="6" y="0"/>
                </a:lnTo>
                <a:lnTo>
                  <a:pt x="0" y="18"/>
                </a:lnTo>
                <a:lnTo>
                  <a:pt x="78" y="54"/>
                </a:lnTo>
                <a:lnTo>
                  <a:pt x="72" y="48"/>
                </a:lnTo>
                <a:lnTo>
                  <a:pt x="96" y="3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09" name="Freeform 89"/>
          <p:cNvSpPr>
            <a:spLocks/>
          </p:cNvSpPr>
          <p:nvPr/>
        </p:nvSpPr>
        <p:spPr bwMode="auto">
          <a:xfrm>
            <a:off x="6903244" y="3263503"/>
            <a:ext cx="107156" cy="214313"/>
          </a:xfrm>
          <a:custGeom>
            <a:avLst/>
            <a:gdLst>
              <a:gd name="T0" fmla="*/ 2147483647 w 90"/>
              <a:gd name="T1" fmla="*/ 2147483647 h 180"/>
              <a:gd name="T2" fmla="*/ 2147483647 w 90"/>
              <a:gd name="T3" fmla="*/ 2147483647 h 180"/>
              <a:gd name="T4" fmla="*/ 2147483647 w 90"/>
              <a:gd name="T5" fmla="*/ 0 h 180"/>
              <a:gd name="T6" fmla="*/ 0 w 90"/>
              <a:gd name="T7" fmla="*/ 2147483647 h 180"/>
              <a:gd name="T8" fmla="*/ 2147483647 w 90"/>
              <a:gd name="T9" fmla="*/ 2147483647 h 180"/>
              <a:gd name="T10" fmla="*/ 2147483647 w 90"/>
              <a:gd name="T11" fmla="*/ 2147483647 h 180"/>
              <a:gd name="T12" fmla="*/ 2147483647 w 90"/>
              <a:gd name="T13" fmla="*/ 2147483647 h 180"/>
              <a:gd name="T14" fmla="*/ 0 60000 65536"/>
              <a:gd name="T15" fmla="*/ 0 60000 65536"/>
              <a:gd name="T16" fmla="*/ 0 60000 65536"/>
              <a:gd name="T17" fmla="*/ 0 60000 65536"/>
              <a:gd name="T18" fmla="*/ 0 60000 65536"/>
              <a:gd name="T19" fmla="*/ 0 60000 65536"/>
              <a:gd name="T20" fmla="*/ 0 60000 65536"/>
              <a:gd name="T21" fmla="*/ 0 w 90"/>
              <a:gd name="T22" fmla="*/ 0 h 180"/>
              <a:gd name="T23" fmla="*/ 90 w 90"/>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180">
                <a:moveTo>
                  <a:pt x="90" y="174"/>
                </a:moveTo>
                <a:lnTo>
                  <a:pt x="90" y="174"/>
                </a:lnTo>
                <a:lnTo>
                  <a:pt x="24" y="0"/>
                </a:lnTo>
                <a:lnTo>
                  <a:pt x="0" y="12"/>
                </a:lnTo>
                <a:lnTo>
                  <a:pt x="72" y="180"/>
                </a:lnTo>
                <a:lnTo>
                  <a:pt x="72" y="174"/>
                </a:lnTo>
                <a:lnTo>
                  <a:pt x="90" y="174"/>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0" name="Freeform 90"/>
          <p:cNvSpPr>
            <a:spLocks/>
          </p:cNvSpPr>
          <p:nvPr/>
        </p:nvSpPr>
        <p:spPr bwMode="auto">
          <a:xfrm>
            <a:off x="6988969" y="3470672"/>
            <a:ext cx="71438" cy="342900"/>
          </a:xfrm>
          <a:custGeom>
            <a:avLst/>
            <a:gdLst>
              <a:gd name="T0" fmla="*/ 2147483647 w 60"/>
              <a:gd name="T1" fmla="*/ 2147483647 h 288"/>
              <a:gd name="T2" fmla="*/ 2147483647 w 60"/>
              <a:gd name="T3" fmla="*/ 2147483647 h 288"/>
              <a:gd name="T4" fmla="*/ 2147483647 w 60"/>
              <a:gd name="T5" fmla="*/ 0 h 288"/>
              <a:gd name="T6" fmla="*/ 0 w 60"/>
              <a:gd name="T7" fmla="*/ 0 h 288"/>
              <a:gd name="T8" fmla="*/ 2147483647 w 60"/>
              <a:gd name="T9" fmla="*/ 2147483647 h 288"/>
              <a:gd name="T10" fmla="*/ 2147483647 w 60"/>
              <a:gd name="T11" fmla="*/ 2147483647 h 288"/>
              <a:gd name="T12" fmla="*/ 2147483647 w 60"/>
              <a:gd name="T13" fmla="*/ 2147483647 h 288"/>
              <a:gd name="T14" fmla="*/ 0 60000 65536"/>
              <a:gd name="T15" fmla="*/ 0 60000 65536"/>
              <a:gd name="T16" fmla="*/ 0 60000 65536"/>
              <a:gd name="T17" fmla="*/ 0 60000 65536"/>
              <a:gd name="T18" fmla="*/ 0 60000 65536"/>
              <a:gd name="T19" fmla="*/ 0 60000 65536"/>
              <a:gd name="T20" fmla="*/ 0 60000 65536"/>
              <a:gd name="T21" fmla="*/ 0 w 60"/>
              <a:gd name="T22" fmla="*/ 0 h 288"/>
              <a:gd name="T23" fmla="*/ 60 w 60"/>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288">
                <a:moveTo>
                  <a:pt x="60" y="276"/>
                </a:moveTo>
                <a:lnTo>
                  <a:pt x="60" y="282"/>
                </a:lnTo>
                <a:lnTo>
                  <a:pt x="18" y="0"/>
                </a:lnTo>
                <a:lnTo>
                  <a:pt x="0" y="0"/>
                </a:lnTo>
                <a:lnTo>
                  <a:pt x="42" y="282"/>
                </a:lnTo>
                <a:lnTo>
                  <a:pt x="42" y="288"/>
                </a:lnTo>
                <a:lnTo>
                  <a:pt x="60" y="27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1" name="Freeform 91"/>
          <p:cNvSpPr>
            <a:spLocks/>
          </p:cNvSpPr>
          <p:nvPr/>
        </p:nvSpPr>
        <p:spPr bwMode="auto">
          <a:xfrm>
            <a:off x="7038975" y="3799285"/>
            <a:ext cx="142875" cy="157163"/>
          </a:xfrm>
          <a:custGeom>
            <a:avLst/>
            <a:gdLst>
              <a:gd name="T0" fmla="*/ 2147483647 w 120"/>
              <a:gd name="T1" fmla="*/ 2147483647 h 132"/>
              <a:gd name="T2" fmla="*/ 2147483647 w 120"/>
              <a:gd name="T3" fmla="*/ 2147483647 h 132"/>
              <a:gd name="T4" fmla="*/ 2147483647 w 120"/>
              <a:gd name="T5" fmla="*/ 0 h 132"/>
              <a:gd name="T6" fmla="*/ 0 w 120"/>
              <a:gd name="T7" fmla="*/ 2147483647 h 132"/>
              <a:gd name="T8" fmla="*/ 2147483647 w 120"/>
              <a:gd name="T9" fmla="*/ 2147483647 h 132"/>
              <a:gd name="T10" fmla="*/ 2147483647 w 120"/>
              <a:gd name="T11" fmla="*/ 2147483647 h 132"/>
              <a:gd name="T12" fmla="*/ 2147483647 w 120"/>
              <a:gd name="T13" fmla="*/ 2147483647 h 132"/>
              <a:gd name="T14" fmla="*/ 2147483647 w 120"/>
              <a:gd name="T15" fmla="*/ 2147483647 h 132"/>
              <a:gd name="T16" fmla="*/ 2147483647 w 120"/>
              <a:gd name="T17" fmla="*/ 2147483647 h 132"/>
              <a:gd name="T18" fmla="*/ 2147483647 w 120"/>
              <a:gd name="T19" fmla="*/ 2147483647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132"/>
              <a:gd name="T32" fmla="*/ 120 w 120"/>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132">
                <a:moveTo>
                  <a:pt x="114" y="108"/>
                </a:moveTo>
                <a:lnTo>
                  <a:pt x="120" y="114"/>
                </a:lnTo>
                <a:lnTo>
                  <a:pt x="18" y="0"/>
                </a:lnTo>
                <a:lnTo>
                  <a:pt x="0" y="12"/>
                </a:lnTo>
                <a:lnTo>
                  <a:pt x="108" y="126"/>
                </a:lnTo>
                <a:lnTo>
                  <a:pt x="114" y="132"/>
                </a:lnTo>
                <a:lnTo>
                  <a:pt x="108" y="126"/>
                </a:lnTo>
                <a:lnTo>
                  <a:pt x="108" y="132"/>
                </a:lnTo>
                <a:lnTo>
                  <a:pt x="114" y="132"/>
                </a:lnTo>
                <a:lnTo>
                  <a:pt x="114" y="10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2" name="Freeform 92"/>
          <p:cNvSpPr>
            <a:spLocks/>
          </p:cNvSpPr>
          <p:nvPr/>
        </p:nvSpPr>
        <p:spPr bwMode="auto">
          <a:xfrm>
            <a:off x="7174706" y="3927872"/>
            <a:ext cx="57150" cy="28575"/>
          </a:xfrm>
          <a:custGeom>
            <a:avLst/>
            <a:gdLst>
              <a:gd name="T0" fmla="*/ 2147483647 w 48"/>
              <a:gd name="T1" fmla="*/ 2147483647 h 24"/>
              <a:gd name="T2" fmla="*/ 2147483647 w 48"/>
              <a:gd name="T3" fmla="*/ 0 h 24"/>
              <a:gd name="T4" fmla="*/ 0 w 48"/>
              <a:gd name="T5" fmla="*/ 0 h 24"/>
              <a:gd name="T6" fmla="*/ 0 w 48"/>
              <a:gd name="T7" fmla="*/ 2147483647 h 24"/>
              <a:gd name="T8" fmla="*/ 2147483647 w 48"/>
              <a:gd name="T9" fmla="*/ 2147483647 h 24"/>
              <a:gd name="T10" fmla="*/ 2147483647 w 48"/>
              <a:gd name="T11" fmla="*/ 2147483647 h 24"/>
              <a:gd name="T12" fmla="*/ 0 60000 65536"/>
              <a:gd name="T13" fmla="*/ 0 60000 65536"/>
              <a:gd name="T14" fmla="*/ 0 60000 65536"/>
              <a:gd name="T15" fmla="*/ 0 60000 65536"/>
              <a:gd name="T16" fmla="*/ 0 60000 65536"/>
              <a:gd name="T17" fmla="*/ 0 60000 65536"/>
              <a:gd name="T18" fmla="*/ 0 w 48"/>
              <a:gd name="T19" fmla="*/ 0 h 24"/>
              <a:gd name="T20" fmla="*/ 48 w 4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8" h="24">
                <a:moveTo>
                  <a:pt x="48" y="12"/>
                </a:moveTo>
                <a:lnTo>
                  <a:pt x="48" y="0"/>
                </a:lnTo>
                <a:lnTo>
                  <a:pt x="0" y="0"/>
                </a:lnTo>
                <a:lnTo>
                  <a:pt x="0" y="24"/>
                </a:lnTo>
                <a:lnTo>
                  <a:pt x="48" y="24"/>
                </a:lnTo>
                <a:lnTo>
                  <a:pt x="48" y="1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3" name="Freeform 93"/>
          <p:cNvSpPr>
            <a:spLocks/>
          </p:cNvSpPr>
          <p:nvPr/>
        </p:nvSpPr>
        <p:spPr bwMode="auto">
          <a:xfrm>
            <a:off x="2924175" y="3784998"/>
            <a:ext cx="121444" cy="78581"/>
          </a:xfrm>
          <a:custGeom>
            <a:avLst/>
            <a:gdLst>
              <a:gd name="T0" fmla="*/ 2147483647 w 102"/>
              <a:gd name="T1" fmla="*/ 0 h 66"/>
              <a:gd name="T2" fmla="*/ 2147483647 w 102"/>
              <a:gd name="T3" fmla="*/ 2147483647 h 66"/>
              <a:gd name="T4" fmla="*/ 2147483647 w 102"/>
              <a:gd name="T5" fmla="*/ 2147483647 h 66"/>
              <a:gd name="T6" fmla="*/ 0 w 102"/>
              <a:gd name="T7" fmla="*/ 2147483647 h 66"/>
              <a:gd name="T8" fmla="*/ 2147483647 w 102"/>
              <a:gd name="T9" fmla="*/ 0 h 66"/>
              <a:gd name="T10" fmla="*/ 0 60000 65536"/>
              <a:gd name="T11" fmla="*/ 0 60000 65536"/>
              <a:gd name="T12" fmla="*/ 0 60000 65536"/>
              <a:gd name="T13" fmla="*/ 0 60000 65536"/>
              <a:gd name="T14" fmla="*/ 0 60000 65536"/>
              <a:gd name="T15" fmla="*/ 0 w 102"/>
              <a:gd name="T16" fmla="*/ 0 h 66"/>
              <a:gd name="T17" fmla="*/ 102 w 102"/>
              <a:gd name="T18" fmla="*/ 66 h 66"/>
            </a:gdLst>
            <a:ahLst/>
            <a:cxnLst>
              <a:cxn ang="T10">
                <a:pos x="T0" y="T1"/>
              </a:cxn>
              <a:cxn ang="T11">
                <a:pos x="T2" y="T3"/>
              </a:cxn>
              <a:cxn ang="T12">
                <a:pos x="T4" y="T5"/>
              </a:cxn>
              <a:cxn ang="T13">
                <a:pos x="T6" y="T7"/>
              </a:cxn>
              <a:cxn ang="T14">
                <a:pos x="T8" y="T9"/>
              </a:cxn>
            </a:cxnLst>
            <a:rect l="T15" t="T16" r="T17" b="T18"/>
            <a:pathLst>
              <a:path w="102" h="66">
                <a:moveTo>
                  <a:pt x="96" y="0"/>
                </a:moveTo>
                <a:lnTo>
                  <a:pt x="102" y="18"/>
                </a:lnTo>
                <a:lnTo>
                  <a:pt x="12" y="66"/>
                </a:lnTo>
                <a:lnTo>
                  <a:pt x="0" y="48"/>
                </a:lnTo>
                <a:lnTo>
                  <a:pt x="9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4" name="Freeform 94"/>
          <p:cNvSpPr>
            <a:spLocks/>
          </p:cNvSpPr>
          <p:nvPr/>
        </p:nvSpPr>
        <p:spPr bwMode="auto">
          <a:xfrm>
            <a:off x="3052763" y="3699273"/>
            <a:ext cx="107156" cy="92869"/>
          </a:xfrm>
          <a:custGeom>
            <a:avLst/>
            <a:gdLst>
              <a:gd name="T0" fmla="*/ 2147483647 w 90"/>
              <a:gd name="T1" fmla="*/ 0 h 78"/>
              <a:gd name="T2" fmla="*/ 2147483647 w 90"/>
              <a:gd name="T3" fmla="*/ 2147483647 h 78"/>
              <a:gd name="T4" fmla="*/ 2147483647 w 90"/>
              <a:gd name="T5" fmla="*/ 2147483647 h 78"/>
              <a:gd name="T6" fmla="*/ 0 w 90"/>
              <a:gd name="T7" fmla="*/ 2147483647 h 78"/>
              <a:gd name="T8" fmla="*/ 2147483647 w 90"/>
              <a:gd name="T9" fmla="*/ 0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78" y="0"/>
                </a:moveTo>
                <a:lnTo>
                  <a:pt x="90" y="12"/>
                </a:lnTo>
                <a:lnTo>
                  <a:pt x="12" y="78"/>
                </a:lnTo>
                <a:lnTo>
                  <a:pt x="0" y="60"/>
                </a:lnTo>
                <a:lnTo>
                  <a:pt x="7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5" name="Freeform 95"/>
          <p:cNvSpPr>
            <a:spLocks/>
          </p:cNvSpPr>
          <p:nvPr/>
        </p:nvSpPr>
        <p:spPr bwMode="auto">
          <a:xfrm>
            <a:off x="3167062" y="3656410"/>
            <a:ext cx="42863" cy="42863"/>
          </a:xfrm>
          <a:custGeom>
            <a:avLst/>
            <a:gdLst>
              <a:gd name="T0" fmla="*/ 2147483647 w 36"/>
              <a:gd name="T1" fmla="*/ 0 h 36"/>
              <a:gd name="T2" fmla="*/ 2147483647 w 36"/>
              <a:gd name="T3" fmla="*/ 0 h 36"/>
              <a:gd name="T4" fmla="*/ 0 w 36"/>
              <a:gd name="T5" fmla="*/ 2147483647 h 36"/>
              <a:gd name="T6" fmla="*/ 2147483647 w 36"/>
              <a:gd name="T7" fmla="*/ 2147483647 h 36"/>
              <a:gd name="T8" fmla="*/ 2147483647 w 36"/>
              <a:gd name="T9" fmla="*/ 2147483647 h 36"/>
              <a:gd name="T10" fmla="*/ 2147483647 w 36"/>
              <a:gd name="T11" fmla="*/ 2147483647 h 36"/>
              <a:gd name="T12" fmla="*/ 2147483647 w 36"/>
              <a:gd name="T13" fmla="*/ 0 h 36"/>
              <a:gd name="T14" fmla="*/ 0 60000 65536"/>
              <a:gd name="T15" fmla="*/ 0 60000 65536"/>
              <a:gd name="T16" fmla="*/ 0 60000 65536"/>
              <a:gd name="T17" fmla="*/ 0 60000 65536"/>
              <a:gd name="T18" fmla="*/ 0 60000 65536"/>
              <a:gd name="T19" fmla="*/ 0 60000 65536"/>
              <a:gd name="T20" fmla="*/ 0 60000 65536"/>
              <a:gd name="T21" fmla="*/ 0 w 36"/>
              <a:gd name="T22" fmla="*/ 0 h 36"/>
              <a:gd name="T23" fmla="*/ 36 w 3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6">
                <a:moveTo>
                  <a:pt x="18" y="0"/>
                </a:moveTo>
                <a:lnTo>
                  <a:pt x="24" y="0"/>
                </a:lnTo>
                <a:lnTo>
                  <a:pt x="0" y="24"/>
                </a:lnTo>
                <a:lnTo>
                  <a:pt x="12" y="36"/>
                </a:lnTo>
                <a:lnTo>
                  <a:pt x="36" y="18"/>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6" name="Freeform 96"/>
          <p:cNvSpPr>
            <a:spLocks/>
          </p:cNvSpPr>
          <p:nvPr/>
        </p:nvSpPr>
        <p:spPr bwMode="auto">
          <a:xfrm>
            <a:off x="3188494" y="3599260"/>
            <a:ext cx="78581" cy="78581"/>
          </a:xfrm>
          <a:custGeom>
            <a:avLst/>
            <a:gdLst>
              <a:gd name="T0" fmla="*/ 2147483647 w 66"/>
              <a:gd name="T1" fmla="*/ 0 h 66"/>
              <a:gd name="T2" fmla="*/ 2147483647 w 66"/>
              <a:gd name="T3" fmla="*/ 2147483647 h 66"/>
              <a:gd name="T4" fmla="*/ 2147483647 w 66"/>
              <a:gd name="T5" fmla="*/ 2147483647 h 66"/>
              <a:gd name="T6" fmla="*/ 0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54" y="0"/>
                </a:moveTo>
                <a:lnTo>
                  <a:pt x="66" y="12"/>
                </a:lnTo>
                <a:lnTo>
                  <a:pt x="18" y="66"/>
                </a:lnTo>
                <a:lnTo>
                  <a:pt x="0" y="48"/>
                </a:lnTo>
                <a:lnTo>
                  <a:pt x="5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7" name="Freeform 97"/>
          <p:cNvSpPr>
            <a:spLocks/>
          </p:cNvSpPr>
          <p:nvPr/>
        </p:nvSpPr>
        <p:spPr bwMode="auto">
          <a:xfrm>
            <a:off x="3267075" y="3527822"/>
            <a:ext cx="57150" cy="71438"/>
          </a:xfrm>
          <a:custGeom>
            <a:avLst/>
            <a:gdLst>
              <a:gd name="T0" fmla="*/ 2147483647 w 48"/>
              <a:gd name="T1" fmla="*/ 2147483647 h 60"/>
              <a:gd name="T2" fmla="*/ 2147483647 w 48"/>
              <a:gd name="T3" fmla="*/ 2147483647 h 60"/>
              <a:gd name="T4" fmla="*/ 0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0 h 60"/>
              <a:gd name="T16" fmla="*/ 2147483647 w 48"/>
              <a:gd name="T17" fmla="*/ 2147483647 h 60"/>
              <a:gd name="T18" fmla="*/ 2147483647 w 48"/>
              <a:gd name="T19" fmla="*/ 2147483647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60"/>
              <a:gd name="T32" fmla="*/ 48 w 48"/>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60">
                <a:moveTo>
                  <a:pt x="48" y="12"/>
                </a:moveTo>
                <a:lnTo>
                  <a:pt x="30" y="12"/>
                </a:lnTo>
                <a:lnTo>
                  <a:pt x="0" y="42"/>
                </a:lnTo>
                <a:lnTo>
                  <a:pt x="12" y="60"/>
                </a:lnTo>
                <a:lnTo>
                  <a:pt x="48" y="24"/>
                </a:lnTo>
                <a:lnTo>
                  <a:pt x="30" y="24"/>
                </a:lnTo>
                <a:lnTo>
                  <a:pt x="48" y="12"/>
                </a:lnTo>
                <a:lnTo>
                  <a:pt x="42" y="0"/>
                </a:lnTo>
                <a:lnTo>
                  <a:pt x="30" y="12"/>
                </a:lnTo>
                <a:lnTo>
                  <a:pt x="48" y="1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8" name="Freeform 98"/>
          <p:cNvSpPr>
            <a:spLocks/>
          </p:cNvSpPr>
          <p:nvPr/>
        </p:nvSpPr>
        <p:spPr bwMode="auto">
          <a:xfrm>
            <a:off x="3302794" y="3542110"/>
            <a:ext cx="57150" cy="71438"/>
          </a:xfrm>
          <a:custGeom>
            <a:avLst/>
            <a:gdLst>
              <a:gd name="T0" fmla="*/ 2147483647 w 48"/>
              <a:gd name="T1" fmla="*/ 2147483647 h 60"/>
              <a:gd name="T2" fmla="*/ 2147483647 w 48"/>
              <a:gd name="T3" fmla="*/ 2147483647 h 60"/>
              <a:gd name="T4" fmla="*/ 0 w 48"/>
              <a:gd name="T5" fmla="*/ 2147483647 h 60"/>
              <a:gd name="T6" fmla="*/ 2147483647 w 48"/>
              <a:gd name="T7" fmla="*/ 0 h 60"/>
              <a:gd name="T8" fmla="*/ 2147483647 w 48"/>
              <a:gd name="T9" fmla="*/ 2147483647 h 60"/>
              <a:gd name="T10" fmla="*/ 0 60000 65536"/>
              <a:gd name="T11" fmla="*/ 0 60000 65536"/>
              <a:gd name="T12" fmla="*/ 0 60000 65536"/>
              <a:gd name="T13" fmla="*/ 0 60000 65536"/>
              <a:gd name="T14" fmla="*/ 0 60000 65536"/>
              <a:gd name="T15" fmla="*/ 0 w 48"/>
              <a:gd name="T16" fmla="*/ 0 h 60"/>
              <a:gd name="T17" fmla="*/ 48 w 48"/>
              <a:gd name="T18" fmla="*/ 60 h 60"/>
            </a:gdLst>
            <a:ahLst/>
            <a:cxnLst>
              <a:cxn ang="T10">
                <a:pos x="T0" y="T1"/>
              </a:cxn>
              <a:cxn ang="T11">
                <a:pos x="T2" y="T3"/>
              </a:cxn>
              <a:cxn ang="T12">
                <a:pos x="T4" y="T5"/>
              </a:cxn>
              <a:cxn ang="T13">
                <a:pos x="T6" y="T7"/>
              </a:cxn>
              <a:cxn ang="T14">
                <a:pos x="T8" y="T9"/>
              </a:cxn>
            </a:cxnLst>
            <a:rect l="T15" t="T16" r="T17" b="T18"/>
            <a:pathLst>
              <a:path w="48" h="60">
                <a:moveTo>
                  <a:pt x="48" y="48"/>
                </a:moveTo>
                <a:lnTo>
                  <a:pt x="30" y="60"/>
                </a:lnTo>
                <a:lnTo>
                  <a:pt x="0" y="12"/>
                </a:lnTo>
                <a:lnTo>
                  <a:pt x="18" y="0"/>
                </a:lnTo>
                <a:lnTo>
                  <a:pt x="48" y="4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19" name="Freeform 99"/>
          <p:cNvSpPr>
            <a:spLocks/>
          </p:cNvSpPr>
          <p:nvPr/>
        </p:nvSpPr>
        <p:spPr bwMode="auto">
          <a:xfrm>
            <a:off x="3352800" y="3620691"/>
            <a:ext cx="71438" cy="121444"/>
          </a:xfrm>
          <a:custGeom>
            <a:avLst/>
            <a:gdLst>
              <a:gd name="T0" fmla="*/ 2147483647 w 60"/>
              <a:gd name="T1" fmla="*/ 2147483647 h 102"/>
              <a:gd name="T2" fmla="*/ 2147483647 w 60"/>
              <a:gd name="T3" fmla="*/ 2147483647 h 102"/>
              <a:gd name="T4" fmla="*/ 2147483647 w 60"/>
              <a:gd name="T5" fmla="*/ 0 h 102"/>
              <a:gd name="T6" fmla="*/ 0 w 60"/>
              <a:gd name="T7" fmla="*/ 2147483647 h 102"/>
              <a:gd name="T8" fmla="*/ 2147483647 w 60"/>
              <a:gd name="T9" fmla="*/ 2147483647 h 102"/>
              <a:gd name="T10" fmla="*/ 2147483647 w 60"/>
              <a:gd name="T11" fmla="*/ 2147483647 h 102"/>
              <a:gd name="T12" fmla="*/ 2147483647 w 60"/>
              <a:gd name="T13" fmla="*/ 2147483647 h 102"/>
              <a:gd name="T14" fmla="*/ 2147483647 w 60"/>
              <a:gd name="T15" fmla="*/ 2147483647 h 102"/>
              <a:gd name="T16" fmla="*/ 2147483647 w 60"/>
              <a:gd name="T17" fmla="*/ 2147483647 h 102"/>
              <a:gd name="T18" fmla="*/ 2147483647 w 60"/>
              <a:gd name="T19" fmla="*/ 2147483647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02"/>
              <a:gd name="T32" fmla="*/ 60 w 60"/>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02">
                <a:moveTo>
                  <a:pt x="42" y="72"/>
                </a:moveTo>
                <a:lnTo>
                  <a:pt x="60" y="72"/>
                </a:lnTo>
                <a:lnTo>
                  <a:pt x="12" y="0"/>
                </a:lnTo>
                <a:lnTo>
                  <a:pt x="0" y="12"/>
                </a:lnTo>
                <a:lnTo>
                  <a:pt x="42" y="84"/>
                </a:lnTo>
                <a:lnTo>
                  <a:pt x="60" y="78"/>
                </a:lnTo>
                <a:lnTo>
                  <a:pt x="42" y="84"/>
                </a:lnTo>
                <a:lnTo>
                  <a:pt x="54" y="102"/>
                </a:lnTo>
                <a:lnTo>
                  <a:pt x="60" y="78"/>
                </a:lnTo>
                <a:lnTo>
                  <a:pt x="42" y="7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0" name="Freeform 100"/>
          <p:cNvSpPr>
            <a:spLocks/>
          </p:cNvSpPr>
          <p:nvPr/>
        </p:nvSpPr>
        <p:spPr bwMode="auto">
          <a:xfrm>
            <a:off x="3402806" y="3684985"/>
            <a:ext cx="28575" cy="28575"/>
          </a:xfrm>
          <a:custGeom>
            <a:avLst/>
            <a:gdLst>
              <a:gd name="T0" fmla="*/ 2147483647 w 24"/>
              <a:gd name="T1" fmla="*/ 0 h 24"/>
              <a:gd name="T2" fmla="*/ 2147483647 w 24"/>
              <a:gd name="T3" fmla="*/ 2147483647 h 24"/>
              <a:gd name="T4" fmla="*/ 2147483647 w 24"/>
              <a:gd name="T5" fmla="*/ 2147483647 h 24"/>
              <a:gd name="T6" fmla="*/ 0 w 24"/>
              <a:gd name="T7" fmla="*/ 2147483647 h 24"/>
              <a:gd name="T8" fmla="*/ 2147483647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6" y="0"/>
                </a:moveTo>
                <a:lnTo>
                  <a:pt x="24" y="12"/>
                </a:lnTo>
                <a:lnTo>
                  <a:pt x="18" y="24"/>
                </a:lnTo>
                <a:lnTo>
                  <a:pt x="0" y="18"/>
                </a:lnTo>
                <a:lnTo>
                  <a:pt x="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1" name="Freeform 101"/>
          <p:cNvSpPr>
            <a:spLocks/>
          </p:cNvSpPr>
          <p:nvPr/>
        </p:nvSpPr>
        <p:spPr bwMode="auto">
          <a:xfrm>
            <a:off x="3417094" y="3570685"/>
            <a:ext cx="57150" cy="100013"/>
          </a:xfrm>
          <a:custGeom>
            <a:avLst/>
            <a:gdLst>
              <a:gd name="T0" fmla="*/ 2147483647 w 48"/>
              <a:gd name="T1" fmla="*/ 0 h 84"/>
              <a:gd name="T2" fmla="*/ 2147483647 w 48"/>
              <a:gd name="T3" fmla="*/ 2147483647 h 84"/>
              <a:gd name="T4" fmla="*/ 0 w 48"/>
              <a:gd name="T5" fmla="*/ 2147483647 h 84"/>
              <a:gd name="T6" fmla="*/ 2147483647 w 48"/>
              <a:gd name="T7" fmla="*/ 2147483647 h 84"/>
              <a:gd name="T8" fmla="*/ 2147483647 w 48"/>
              <a:gd name="T9" fmla="*/ 2147483647 h 84"/>
              <a:gd name="T10" fmla="*/ 2147483647 w 48"/>
              <a:gd name="T11" fmla="*/ 2147483647 h 84"/>
              <a:gd name="T12" fmla="*/ 2147483647 w 48"/>
              <a:gd name="T13" fmla="*/ 0 h 84"/>
              <a:gd name="T14" fmla="*/ 2147483647 w 48"/>
              <a:gd name="T15" fmla="*/ 0 h 84"/>
              <a:gd name="T16" fmla="*/ 2147483647 w 48"/>
              <a:gd name="T17" fmla="*/ 2147483647 h 84"/>
              <a:gd name="T18" fmla="*/ 2147483647 w 48"/>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84"/>
              <a:gd name="T32" fmla="*/ 48 w 48"/>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84">
                <a:moveTo>
                  <a:pt x="36" y="0"/>
                </a:moveTo>
                <a:lnTo>
                  <a:pt x="30" y="6"/>
                </a:lnTo>
                <a:lnTo>
                  <a:pt x="0" y="78"/>
                </a:lnTo>
                <a:lnTo>
                  <a:pt x="18" y="84"/>
                </a:lnTo>
                <a:lnTo>
                  <a:pt x="48" y="12"/>
                </a:lnTo>
                <a:lnTo>
                  <a:pt x="42" y="24"/>
                </a:lnTo>
                <a:lnTo>
                  <a:pt x="36" y="0"/>
                </a:lnTo>
                <a:lnTo>
                  <a:pt x="30" y="0"/>
                </a:lnTo>
                <a:lnTo>
                  <a:pt x="30" y="6"/>
                </a:lnTo>
                <a:lnTo>
                  <a:pt x="3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2" name="Freeform 102"/>
          <p:cNvSpPr>
            <a:spLocks/>
          </p:cNvSpPr>
          <p:nvPr/>
        </p:nvSpPr>
        <p:spPr bwMode="auto">
          <a:xfrm>
            <a:off x="3459957" y="3570685"/>
            <a:ext cx="35719" cy="28575"/>
          </a:xfrm>
          <a:custGeom>
            <a:avLst/>
            <a:gdLst>
              <a:gd name="T0" fmla="*/ 2147483647 w 30"/>
              <a:gd name="T1" fmla="*/ 0 h 24"/>
              <a:gd name="T2" fmla="*/ 2147483647 w 30"/>
              <a:gd name="T3" fmla="*/ 2147483647 h 24"/>
              <a:gd name="T4" fmla="*/ 2147483647 w 30"/>
              <a:gd name="T5" fmla="*/ 2147483647 h 24"/>
              <a:gd name="T6" fmla="*/ 0 w 30"/>
              <a:gd name="T7" fmla="*/ 0 h 24"/>
              <a:gd name="T8" fmla="*/ 2147483647 w 30"/>
              <a:gd name="T9" fmla="*/ 0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24" y="0"/>
                </a:moveTo>
                <a:lnTo>
                  <a:pt x="30" y="18"/>
                </a:lnTo>
                <a:lnTo>
                  <a:pt x="6" y="24"/>
                </a:lnTo>
                <a:lnTo>
                  <a:pt x="0" y="0"/>
                </a:lnTo>
                <a:lnTo>
                  <a:pt x="2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3" name="Freeform 103"/>
          <p:cNvSpPr>
            <a:spLocks/>
          </p:cNvSpPr>
          <p:nvPr/>
        </p:nvSpPr>
        <p:spPr bwMode="auto">
          <a:xfrm>
            <a:off x="3517106" y="3563541"/>
            <a:ext cx="28575" cy="28575"/>
          </a:xfrm>
          <a:custGeom>
            <a:avLst/>
            <a:gdLst>
              <a:gd name="T0" fmla="*/ 2147483647 w 24"/>
              <a:gd name="T1" fmla="*/ 2147483647 h 24"/>
              <a:gd name="T2" fmla="*/ 2147483647 w 24"/>
              <a:gd name="T3" fmla="*/ 0 h 24"/>
              <a:gd name="T4" fmla="*/ 0 w 24"/>
              <a:gd name="T5" fmla="*/ 2147483647 h 24"/>
              <a:gd name="T6" fmla="*/ 0 w 24"/>
              <a:gd name="T7" fmla="*/ 2147483647 h 24"/>
              <a:gd name="T8" fmla="*/ 2147483647 w 24"/>
              <a:gd name="T9" fmla="*/ 2147483647 h 24"/>
              <a:gd name="T10" fmla="*/ 2147483647 w 24"/>
              <a:gd name="T11" fmla="*/ 2147483647 h 24"/>
              <a:gd name="T12" fmla="*/ 2147483647 w 24"/>
              <a:gd name="T13" fmla="*/ 2147483647 h 24"/>
              <a:gd name="T14" fmla="*/ 2147483647 w 24"/>
              <a:gd name="T15" fmla="*/ 2147483647 h 24"/>
              <a:gd name="T16" fmla="*/ 2147483647 w 24"/>
              <a:gd name="T17" fmla="*/ 2147483647 h 24"/>
              <a:gd name="T18" fmla="*/ 2147483647 w 24"/>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4"/>
              <a:gd name="T32" fmla="*/ 24 w 2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4">
                <a:moveTo>
                  <a:pt x="6" y="12"/>
                </a:moveTo>
                <a:lnTo>
                  <a:pt x="12" y="0"/>
                </a:lnTo>
                <a:lnTo>
                  <a:pt x="0" y="6"/>
                </a:lnTo>
                <a:lnTo>
                  <a:pt x="0" y="24"/>
                </a:lnTo>
                <a:lnTo>
                  <a:pt x="18" y="24"/>
                </a:lnTo>
                <a:lnTo>
                  <a:pt x="24" y="12"/>
                </a:lnTo>
                <a:lnTo>
                  <a:pt x="18" y="24"/>
                </a:lnTo>
                <a:lnTo>
                  <a:pt x="24" y="24"/>
                </a:lnTo>
                <a:lnTo>
                  <a:pt x="24" y="12"/>
                </a:lnTo>
                <a:lnTo>
                  <a:pt x="6" y="1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4" name="Freeform 104"/>
          <p:cNvSpPr>
            <a:spLocks/>
          </p:cNvSpPr>
          <p:nvPr/>
        </p:nvSpPr>
        <p:spPr bwMode="auto">
          <a:xfrm>
            <a:off x="3524250" y="3477816"/>
            <a:ext cx="35719" cy="100013"/>
          </a:xfrm>
          <a:custGeom>
            <a:avLst/>
            <a:gdLst>
              <a:gd name="T0" fmla="*/ 2147483647 w 30"/>
              <a:gd name="T1" fmla="*/ 0 h 84"/>
              <a:gd name="T2" fmla="*/ 2147483647 w 30"/>
              <a:gd name="T3" fmla="*/ 0 h 84"/>
              <a:gd name="T4" fmla="*/ 2147483647 w 30"/>
              <a:gd name="T5" fmla="*/ 2147483647 h 84"/>
              <a:gd name="T6" fmla="*/ 0 w 30"/>
              <a:gd name="T7" fmla="*/ 2147483647 h 84"/>
              <a:gd name="T8" fmla="*/ 2147483647 w 30"/>
              <a:gd name="T9" fmla="*/ 0 h 84"/>
              <a:gd name="T10" fmla="*/ 0 60000 65536"/>
              <a:gd name="T11" fmla="*/ 0 60000 65536"/>
              <a:gd name="T12" fmla="*/ 0 60000 65536"/>
              <a:gd name="T13" fmla="*/ 0 60000 65536"/>
              <a:gd name="T14" fmla="*/ 0 60000 65536"/>
              <a:gd name="T15" fmla="*/ 0 w 30"/>
              <a:gd name="T16" fmla="*/ 0 h 84"/>
              <a:gd name="T17" fmla="*/ 30 w 30"/>
              <a:gd name="T18" fmla="*/ 84 h 84"/>
            </a:gdLst>
            <a:ahLst/>
            <a:cxnLst>
              <a:cxn ang="T10">
                <a:pos x="T0" y="T1"/>
              </a:cxn>
              <a:cxn ang="T11">
                <a:pos x="T2" y="T3"/>
              </a:cxn>
              <a:cxn ang="T12">
                <a:pos x="T4" y="T5"/>
              </a:cxn>
              <a:cxn ang="T13">
                <a:pos x="T6" y="T7"/>
              </a:cxn>
              <a:cxn ang="T14">
                <a:pos x="T8" y="T9"/>
              </a:cxn>
            </a:cxnLst>
            <a:rect l="T15" t="T16" r="T17" b="T18"/>
            <a:pathLst>
              <a:path w="30" h="84">
                <a:moveTo>
                  <a:pt x="6" y="0"/>
                </a:moveTo>
                <a:lnTo>
                  <a:pt x="30" y="0"/>
                </a:lnTo>
                <a:lnTo>
                  <a:pt x="18" y="84"/>
                </a:lnTo>
                <a:lnTo>
                  <a:pt x="0" y="84"/>
                </a:lnTo>
                <a:lnTo>
                  <a:pt x="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5" name="Freeform 105"/>
          <p:cNvSpPr>
            <a:spLocks/>
          </p:cNvSpPr>
          <p:nvPr/>
        </p:nvSpPr>
        <p:spPr bwMode="auto">
          <a:xfrm>
            <a:off x="3538538" y="3334941"/>
            <a:ext cx="35719" cy="121444"/>
          </a:xfrm>
          <a:custGeom>
            <a:avLst/>
            <a:gdLst>
              <a:gd name="T0" fmla="*/ 2147483647 w 30"/>
              <a:gd name="T1" fmla="*/ 0 h 102"/>
              <a:gd name="T2" fmla="*/ 2147483647 w 30"/>
              <a:gd name="T3" fmla="*/ 0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0"/>
                </a:lnTo>
                <a:lnTo>
                  <a:pt x="18" y="102"/>
                </a:lnTo>
                <a:lnTo>
                  <a:pt x="0" y="9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6" name="Freeform 106"/>
          <p:cNvSpPr>
            <a:spLocks/>
          </p:cNvSpPr>
          <p:nvPr/>
        </p:nvSpPr>
        <p:spPr bwMode="auto">
          <a:xfrm>
            <a:off x="3552825" y="3184922"/>
            <a:ext cx="42863" cy="128588"/>
          </a:xfrm>
          <a:custGeom>
            <a:avLst/>
            <a:gdLst>
              <a:gd name="T0" fmla="*/ 2147483647 w 36"/>
              <a:gd name="T1" fmla="*/ 0 h 108"/>
              <a:gd name="T2" fmla="*/ 2147483647 w 36"/>
              <a:gd name="T3" fmla="*/ 2147483647 h 108"/>
              <a:gd name="T4" fmla="*/ 2147483647 w 36"/>
              <a:gd name="T5" fmla="*/ 2147483647 h 108"/>
              <a:gd name="T6" fmla="*/ 0 w 36"/>
              <a:gd name="T7" fmla="*/ 2147483647 h 108"/>
              <a:gd name="T8" fmla="*/ 2147483647 w 36"/>
              <a:gd name="T9" fmla="*/ 0 h 108"/>
              <a:gd name="T10" fmla="*/ 0 60000 65536"/>
              <a:gd name="T11" fmla="*/ 0 60000 65536"/>
              <a:gd name="T12" fmla="*/ 0 60000 65536"/>
              <a:gd name="T13" fmla="*/ 0 60000 65536"/>
              <a:gd name="T14" fmla="*/ 0 60000 65536"/>
              <a:gd name="T15" fmla="*/ 0 w 36"/>
              <a:gd name="T16" fmla="*/ 0 h 108"/>
              <a:gd name="T17" fmla="*/ 36 w 36"/>
              <a:gd name="T18" fmla="*/ 108 h 108"/>
            </a:gdLst>
            <a:ahLst/>
            <a:cxnLst>
              <a:cxn ang="T10">
                <a:pos x="T0" y="T1"/>
              </a:cxn>
              <a:cxn ang="T11">
                <a:pos x="T2" y="T3"/>
              </a:cxn>
              <a:cxn ang="T12">
                <a:pos x="T4" y="T5"/>
              </a:cxn>
              <a:cxn ang="T13">
                <a:pos x="T6" y="T7"/>
              </a:cxn>
              <a:cxn ang="T14">
                <a:pos x="T8" y="T9"/>
              </a:cxn>
            </a:cxnLst>
            <a:rect l="T15" t="T16" r="T17" b="T18"/>
            <a:pathLst>
              <a:path w="36" h="108">
                <a:moveTo>
                  <a:pt x="12" y="0"/>
                </a:moveTo>
                <a:lnTo>
                  <a:pt x="36" y="6"/>
                </a:lnTo>
                <a:lnTo>
                  <a:pt x="24" y="108"/>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7" name="Freeform 107"/>
          <p:cNvSpPr>
            <a:spLocks/>
          </p:cNvSpPr>
          <p:nvPr/>
        </p:nvSpPr>
        <p:spPr bwMode="auto">
          <a:xfrm>
            <a:off x="3574257" y="3042048"/>
            <a:ext cx="35719" cy="121444"/>
          </a:xfrm>
          <a:custGeom>
            <a:avLst/>
            <a:gdLst>
              <a:gd name="T0" fmla="*/ 2147483647 w 30"/>
              <a:gd name="T1" fmla="*/ 0 h 102"/>
              <a:gd name="T2" fmla="*/ 2147483647 w 30"/>
              <a:gd name="T3" fmla="*/ 2147483647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6"/>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8" name="Freeform 108"/>
          <p:cNvSpPr>
            <a:spLocks/>
          </p:cNvSpPr>
          <p:nvPr/>
        </p:nvSpPr>
        <p:spPr bwMode="auto">
          <a:xfrm>
            <a:off x="3588544" y="2899173"/>
            <a:ext cx="35719" cy="121444"/>
          </a:xfrm>
          <a:custGeom>
            <a:avLst/>
            <a:gdLst>
              <a:gd name="T0" fmla="*/ 2147483647 w 30"/>
              <a:gd name="T1" fmla="*/ 0 h 102"/>
              <a:gd name="T2" fmla="*/ 2147483647 w 30"/>
              <a:gd name="T3" fmla="*/ 0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0"/>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29" name="Freeform 109"/>
          <p:cNvSpPr>
            <a:spLocks/>
          </p:cNvSpPr>
          <p:nvPr/>
        </p:nvSpPr>
        <p:spPr bwMode="auto">
          <a:xfrm>
            <a:off x="3602831" y="2756298"/>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2" y="0"/>
                </a:moveTo>
                <a:lnTo>
                  <a:pt x="36" y="0"/>
                </a:lnTo>
                <a:lnTo>
                  <a:pt x="24"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0" name="Freeform 110"/>
          <p:cNvSpPr>
            <a:spLocks/>
          </p:cNvSpPr>
          <p:nvPr/>
        </p:nvSpPr>
        <p:spPr bwMode="auto">
          <a:xfrm>
            <a:off x="3624263" y="2613423"/>
            <a:ext cx="35719" cy="121444"/>
          </a:xfrm>
          <a:custGeom>
            <a:avLst/>
            <a:gdLst>
              <a:gd name="T0" fmla="*/ 2147483647 w 30"/>
              <a:gd name="T1" fmla="*/ 0 h 102"/>
              <a:gd name="T2" fmla="*/ 2147483647 w 30"/>
              <a:gd name="T3" fmla="*/ 0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0"/>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1" name="Freeform 111"/>
          <p:cNvSpPr>
            <a:spLocks/>
          </p:cNvSpPr>
          <p:nvPr/>
        </p:nvSpPr>
        <p:spPr bwMode="auto">
          <a:xfrm>
            <a:off x="3638550" y="2470548"/>
            <a:ext cx="35719" cy="121444"/>
          </a:xfrm>
          <a:custGeom>
            <a:avLst/>
            <a:gdLst>
              <a:gd name="T0" fmla="*/ 2147483647 w 30"/>
              <a:gd name="T1" fmla="*/ 0 h 102"/>
              <a:gd name="T2" fmla="*/ 2147483647 w 30"/>
              <a:gd name="T3" fmla="*/ 0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0"/>
                </a:lnTo>
                <a:lnTo>
                  <a:pt x="18" y="102"/>
                </a:lnTo>
                <a:lnTo>
                  <a:pt x="0" y="9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2" name="Freeform 112"/>
          <p:cNvSpPr>
            <a:spLocks/>
          </p:cNvSpPr>
          <p:nvPr/>
        </p:nvSpPr>
        <p:spPr bwMode="auto">
          <a:xfrm>
            <a:off x="3652837" y="2320528"/>
            <a:ext cx="42863" cy="128588"/>
          </a:xfrm>
          <a:custGeom>
            <a:avLst/>
            <a:gdLst>
              <a:gd name="T0" fmla="*/ 2147483647 w 36"/>
              <a:gd name="T1" fmla="*/ 0 h 108"/>
              <a:gd name="T2" fmla="*/ 2147483647 w 36"/>
              <a:gd name="T3" fmla="*/ 2147483647 h 108"/>
              <a:gd name="T4" fmla="*/ 2147483647 w 36"/>
              <a:gd name="T5" fmla="*/ 2147483647 h 108"/>
              <a:gd name="T6" fmla="*/ 0 w 36"/>
              <a:gd name="T7" fmla="*/ 2147483647 h 108"/>
              <a:gd name="T8" fmla="*/ 2147483647 w 36"/>
              <a:gd name="T9" fmla="*/ 0 h 108"/>
              <a:gd name="T10" fmla="*/ 0 60000 65536"/>
              <a:gd name="T11" fmla="*/ 0 60000 65536"/>
              <a:gd name="T12" fmla="*/ 0 60000 65536"/>
              <a:gd name="T13" fmla="*/ 0 60000 65536"/>
              <a:gd name="T14" fmla="*/ 0 60000 65536"/>
              <a:gd name="T15" fmla="*/ 0 w 36"/>
              <a:gd name="T16" fmla="*/ 0 h 108"/>
              <a:gd name="T17" fmla="*/ 36 w 36"/>
              <a:gd name="T18" fmla="*/ 108 h 108"/>
            </a:gdLst>
            <a:ahLst/>
            <a:cxnLst>
              <a:cxn ang="T10">
                <a:pos x="T0" y="T1"/>
              </a:cxn>
              <a:cxn ang="T11">
                <a:pos x="T2" y="T3"/>
              </a:cxn>
              <a:cxn ang="T12">
                <a:pos x="T4" y="T5"/>
              </a:cxn>
              <a:cxn ang="T13">
                <a:pos x="T6" y="T7"/>
              </a:cxn>
              <a:cxn ang="T14">
                <a:pos x="T8" y="T9"/>
              </a:cxn>
            </a:cxnLst>
            <a:rect l="T15" t="T16" r="T17" b="T18"/>
            <a:pathLst>
              <a:path w="36" h="108">
                <a:moveTo>
                  <a:pt x="12" y="0"/>
                </a:moveTo>
                <a:lnTo>
                  <a:pt x="36" y="6"/>
                </a:lnTo>
                <a:lnTo>
                  <a:pt x="24" y="108"/>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3" name="Freeform 113"/>
          <p:cNvSpPr>
            <a:spLocks/>
          </p:cNvSpPr>
          <p:nvPr/>
        </p:nvSpPr>
        <p:spPr bwMode="auto">
          <a:xfrm>
            <a:off x="3674269" y="2177654"/>
            <a:ext cx="35719" cy="121444"/>
          </a:xfrm>
          <a:custGeom>
            <a:avLst/>
            <a:gdLst>
              <a:gd name="T0" fmla="*/ 2147483647 w 30"/>
              <a:gd name="T1" fmla="*/ 0 h 102"/>
              <a:gd name="T2" fmla="*/ 2147483647 w 30"/>
              <a:gd name="T3" fmla="*/ 2147483647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6"/>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4" name="Freeform 114"/>
          <p:cNvSpPr>
            <a:spLocks/>
          </p:cNvSpPr>
          <p:nvPr/>
        </p:nvSpPr>
        <p:spPr bwMode="auto">
          <a:xfrm>
            <a:off x="3688557" y="2034779"/>
            <a:ext cx="35719" cy="121444"/>
          </a:xfrm>
          <a:custGeom>
            <a:avLst/>
            <a:gdLst>
              <a:gd name="T0" fmla="*/ 2147483647 w 30"/>
              <a:gd name="T1" fmla="*/ 0 h 102"/>
              <a:gd name="T2" fmla="*/ 2147483647 w 30"/>
              <a:gd name="T3" fmla="*/ 0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0"/>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5" name="Freeform 115"/>
          <p:cNvSpPr>
            <a:spLocks/>
          </p:cNvSpPr>
          <p:nvPr/>
        </p:nvSpPr>
        <p:spPr bwMode="auto">
          <a:xfrm>
            <a:off x="3702844" y="1891904"/>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2" y="0"/>
                </a:moveTo>
                <a:lnTo>
                  <a:pt x="36" y="0"/>
                </a:lnTo>
                <a:lnTo>
                  <a:pt x="24"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6" name="Freeform 116"/>
          <p:cNvSpPr>
            <a:spLocks/>
          </p:cNvSpPr>
          <p:nvPr/>
        </p:nvSpPr>
        <p:spPr bwMode="auto">
          <a:xfrm>
            <a:off x="3724275" y="1749029"/>
            <a:ext cx="35719" cy="121444"/>
          </a:xfrm>
          <a:custGeom>
            <a:avLst/>
            <a:gdLst>
              <a:gd name="T0" fmla="*/ 2147483647 w 30"/>
              <a:gd name="T1" fmla="*/ 0 h 102"/>
              <a:gd name="T2" fmla="*/ 2147483647 w 30"/>
              <a:gd name="T3" fmla="*/ 0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0"/>
                </a:lnTo>
                <a:lnTo>
                  <a:pt x="18" y="102"/>
                </a:lnTo>
                <a:lnTo>
                  <a:pt x="0" y="9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7" name="Freeform 117"/>
          <p:cNvSpPr>
            <a:spLocks/>
          </p:cNvSpPr>
          <p:nvPr/>
        </p:nvSpPr>
        <p:spPr bwMode="auto">
          <a:xfrm>
            <a:off x="3738563" y="1606154"/>
            <a:ext cx="35719" cy="121444"/>
          </a:xfrm>
          <a:custGeom>
            <a:avLst/>
            <a:gdLst>
              <a:gd name="T0" fmla="*/ 2147483647 w 30"/>
              <a:gd name="T1" fmla="*/ 0 h 102"/>
              <a:gd name="T2" fmla="*/ 2147483647 w 30"/>
              <a:gd name="T3" fmla="*/ 0 h 102"/>
              <a:gd name="T4" fmla="*/ 0 w 30"/>
              <a:gd name="T5" fmla="*/ 2147483647 h 102"/>
              <a:gd name="T6" fmla="*/ 2147483647 w 30"/>
              <a:gd name="T7" fmla="*/ 2147483647 h 102"/>
              <a:gd name="T8" fmla="*/ 2147483647 w 30"/>
              <a:gd name="T9" fmla="*/ 2147483647 h 102"/>
              <a:gd name="T10" fmla="*/ 2147483647 w 30"/>
              <a:gd name="T11" fmla="*/ 2147483647 h 102"/>
              <a:gd name="T12" fmla="*/ 2147483647 w 30"/>
              <a:gd name="T13" fmla="*/ 0 h 102"/>
              <a:gd name="T14" fmla="*/ 0 60000 65536"/>
              <a:gd name="T15" fmla="*/ 0 60000 65536"/>
              <a:gd name="T16" fmla="*/ 0 60000 65536"/>
              <a:gd name="T17" fmla="*/ 0 60000 65536"/>
              <a:gd name="T18" fmla="*/ 0 60000 65536"/>
              <a:gd name="T19" fmla="*/ 0 60000 65536"/>
              <a:gd name="T20" fmla="*/ 0 60000 65536"/>
              <a:gd name="T21" fmla="*/ 0 w 30"/>
              <a:gd name="T22" fmla="*/ 0 h 102"/>
              <a:gd name="T23" fmla="*/ 30 w 30"/>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02">
                <a:moveTo>
                  <a:pt x="12" y="0"/>
                </a:moveTo>
                <a:lnTo>
                  <a:pt x="12" y="0"/>
                </a:lnTo>
                <a:lnTo>
                  <a:pt x="0" y="96"/>
                </a:lnTo>
                <a:lnTo>
                  <a:pt x="18" y="102"/>
                </a:lnTo>
                <a:lnTo>
                  <a:pt x="30" y="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8" name="Freeform 118"/>
          <p:cNvSpPr>
            <a:spLocks/>
          </p:cNvSpPr>
          <p:nvPr/>
        </p:nvSpPr>
        <p:spPr bwMode="auto">
          <a:xfrm>
            <a:off x="3752851" y="1599010"/>
            <a:ext cx="21431" cy="14288"/>
          </a:xfrm>
          <a:custGeom>
            <a:avLst/>
            <a:gdLst>
              <a:gd name="T0" fmla="*/ 0 w 18"/>
              <a:gd name="T1" fmla="*/ 0 h 12"/>
              <a:gd name="T2" fmla="*/ 2147483647 w 18"/>
              <a:gd name="T3" fmla="*/ 2147483647 h 12"/>
              <a:gd name="T4" fmla="*/ 2147483647 w 18"/>
              <a:gd name="T5" fmla="*/ 2147483647 h 12"/>
              <a:gd name="T6" fmla="*/ 0 w 18"/>
              <a:gd name="T7" fmla="*/ 2147483647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18" y="6"/>
                </a:lnTo>
                <a:lnTo>
                  <a:pt x="18" y="12"/>
                </a:lnTo>
                <a:lnTo>
                  <a:pt x="0" y="6"/>
                </a:lnTo>
                <a:lnTo>
                  <a:pt x="0"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39" name="Freeform 119"/>
          <p:cNvSpPr>
            <a:spLocks/>
          </p:cNvSpPr>
          <p:nvPr/>
        </p:nvSpPr>
        <p:spPr bwMode="auto">
          <a:xfrm>
            <a:off x="3759994" y="1463279"/>
            <a:ext cx="64294" cy="121444"/>
          </a:xfrm>
          <a:custGeom>
            <a:avLst/>
            <a:gdLst>
              <a:gd name="T0" fmla="*/ 2147483647 w 54"/>
              <a:gd name="T1" fmla="*/ 0 h 102"/>
              <a:gd name="T2" fmla="*/ 2147483647 w 54"/>
              <a:gd name="T3" fmla="*/ 2147483647 h 102"/>
              <a:gd name="T4" fmla="*/ 2147483647 w 54"/>
              <a:gd name="T5" fmla="*/ 2147483647 h 102"/>
              <a:gd name="T6" fmla="*/ 0 w 54"/>
              <a:gd name="T7" fmla="*/ 2147483647 h 102"/>
              <a:gd name="T8" fmla="*/ 2147483647 w 54"/>
              <a:gd name="T9" fmla="*/ 0 h 102"/>
              <a:gd name="T10" fmla="*/ 0 60000 65536"/>
              <a:gd name="T11" fmla="*/ 0 60000 65536"/>
              <a:gd name="T12" fmla="*/ 0 60000 65536"/>
              <a:gd name="T13" fmla="*/ 0 60000 65536"/>
              <a:gd name="T14" fmla="*/ 0 60000 65536"/>
              <a:gd name="T15" fmla="*/ 0 w 54"/>
              <a:gd name="T16" fmla="*/ 0 h 102"/>
              <a:gd name="T17" fmla="*/ 54 w 54"/>
              <a:gd name="T18" fmla="*/ 102 h 102"/>
            </a:gdLst>
            <a:ahLst/>
            <a:cxnLst>
              <a:cxn ang="T10">
                <a:pos x="T0" y="T1"/>
              </a:cxn>
              <a:cxn ang="T11">
                <a:pos x="T2" y="T3"/>
              </a:cxn>
              <a:cxn ang="T12">
                <a:pos x="T4" y="T5"/>
              </a:cxn>
              <a:cxn ang="T13">
                <a:pos x="T6" y="T7"/>
              </a:cxn>
              <a:cxn ang="T14">
                <a:pos x="T8" y="T9"/>
              </a:cxn>
            </a:cxnLst>
            <a:rect l="T15" t="T16" r="T17" b="T18"/>
            <a:pathLst>
              <a:path w="54" h="102">
                <a:moveTo>
                  <a:pt x="30" y="0"/>
                </a:moveTo>
                <a:lnTo>
                  <a:pt x="54" y="6"/>
                </a:lnTo>
                <a:lnTo>
                  <a:pt x="18" y="102"/>
                </a:lnTo>
                <a:lnTo>
                  <a:pt x="0" y="96"/>
                </a:lnTo>
                <a:lnTo>
                  <a:pt x="30"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0" name="Freeform 120"/>
          <p:cNvSpPr>
            <a:spLocks/>
          </p:cNvSpPr>
          <p:nvPr/>
        </p:nvSpPr>
        <p:spPr bwMode="auto">
          <a:xfrm>
            <a:off x="3802857" y="1327548"/>
            <a:ext cx="64294" cy="121444"/>
          </a:xfrm>
          <a:custGeom>
            <a:avLst/>
            <a:gdLst>
              <a:gd name="T0" fmla="*/ 2147483647 w 54"/>
              <a:gd name="T1" fmla="*/ 0 h 102"/>
              <a:gd name="T2" fmla="*/ 2147483647 w 54"/>
              <a:gd name="T3" fmla="*/ 0 h 102"/>
              <a:gd name="T4" fmla="*/ 0 w 54"/>
              <a:gd name="T5" fmla="*/ 2147483647 h 102"/>
              <a:gd name="T6" fmla="*/ 2147483647 w 54"/>
              <a:gd name="T7" fmla="*/ 2147483647 h 102"/>
              <a:gd name="T8" fmla="*/ 2147483647 w 54"/>
              <a:gd name="T9" fmla="*/ 2147483647 h 102"/>
              <a:gd name="T10" fmla="*/ 2147483647 w 54"/>
              <a:gd name="T11" fmla="*/ 2147483647 h 102"/>
              <a:gd name="T12" fmla="*/ 2147483647 w 54"/>
              <a:gd name="T13" fmla="*/ 0 h 102"/>
              <a:gd name="T14" fmla="*/ 0 60000 65536"/>
              <a:gd name="T15" fmla="*/ 0 60000 65536"/>
              <a:gd name="T16" fmla="*/ 0 60000 65536"/>
              <a:gd name="T17" fmla="*/ 0 60000 65536"/>
              <a:gd name="T18" fmla="*/ 0 60000 65536"/>
              <a:gd name="T19" fmla="*/ 0 60000 65536"/>
              <a:gd name="T20" fmla="*/ 0 60000 65536"/>
              <a:gd name="T21" fmla="*/ 0 w 54"/>
              <a:gd name="T22" fmla="*/ 0 h 102"/>
              <a:gd name="T23" fmla="*/ 54 w 54"/>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02">
                <a:moveTo>
                  <a:pt x="54" y="0"/>
                </a:moveTo>
                <a:lnTo>
                  <a:pt x="30" y="0"/>
                </a:lnTo>
                <a:lnTo>
                  <a:pt x="0" y="96"/>
                </a:lnTo>
                <a:lnTo>
                  <a:pt x="24" y="102"/>
                </a:lnTo>
                <a:lnTo>
                  <a:pt x="54" y="6"/>
                </a:lnTo>
                <a:lnTo>
                  <a:pt x="30" y="6"/>
                </a:lnTo>
                <a:lnTo>
                  <a:pt x="5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1" name="Freeform 121"/>
          <p:cNvSpPr>
            <a:spLocks/>
          </p:cNvSpPr>
          <p:nvPr/>
        </p:nvSpPr>
        <p:spPr bwMode="auto">
          <a:xfrm>
            <a:off x="3838575" y="1327548"/>
            <a:ext cx="28575" cy="7144"/>
          </a:xfrm>
          <a:custGeom>
            <a:avLst/>
            <a:gdLst>
              <a:gd name="T0" fmla="*/ 2147483647 w 24"/>
              <a:gd name="T1" fmla="*/ 0 h 6"/>
              <a:gd name="T2" fmla="*/ 0 w 24"/>
              <a:gd name="T3" fmla="*/ 2147483647 h 6"/>
              <a:gd name="T4" fmla="*/ 0 w 24"/>
              <a:gd name="T5" fmla="*/ 2147483647 h 6"/>
              <a:gd name="T6" fmla="*/ 2147483647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24" y="0"/>
                </a:moveTo>
                <a:lnTo>
                  <a:pt x="0" y="6"/>
                </a:lnTo>
                <a:lnTo>
                  <a:pt x="2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2" name="Freeform 122"/>
          <p:cNvSpPr>
            <a:spLocks/>
          </p:cNvSpPr>
          <p:nvPr/>
        </p:nvSpPr>
        <p:spPr bwMode="auto">
          <a:xfrm>
            <a:off x="3845719" y="1348978"/>
            <a:ext cx="57150" cy="128588"/>
          </a:xfrm>
          <a:custGeom>
            <a:avLst/>
            <a:gdLst>
              <a:gd name="T0" fmla="*/ 2147483647 w 48"/>
              <a:gd name="T1" fmla="*/ 2147483647 h 108"/>
              <a:gd name="T2" fmla="*/ 2147483647 w 48"/>
              <a:gd name="T3" fmla="*/ 2147483647 h 108"/>
              <a:gd name="T4" fmla="*/ 0 w 48"/>
              <a:gd name="T5" fmla="*/ 2147483647 h 108"/>
              <a:gd name="T6" fmla="*/ 2147483647 w 48"/>
              <a:gd name="T7" fmla="*/ 0 h 108"/>
              <a:gd name="T8" fmla="*/ 2147483647 w 48"/>
              <a:gd name="T9" fmla="*/ 2147483647 h 108"/>
              <a:gd name="T10" fmla="*/ 0 60000 65536"/>
              <a:gd name="T11" fmla="*/ 0 60000 65536"/>
              <a:gd name="T12" fmla="*/ 0 60000 65536"/>
              <a:gd name="T13" fmla="*/ 0 60000 65536"/>
              <a:gd name="T14" fmla="*/ 0 60000 65536"/>
              <a:gd name="T15" fmla="*/ 0 w 48"/>
              <a:gd name="T16" fmla="*/ 0 h 108"/>
              <a:gd name="T17" fmla="*/ 48 w 48"/>
              <a:gd name="T18" fmla="*/ 108 h 108"/>
            </a:gdLst>
            <a:ahLst/>
            <a:cxnLst>
              <a:cxn ang="T10">
                <a:pos x="T0" y="T1"/>
              </a:cxn>
              <a:cxn ang="T11">
                <a:pos x="T2" y="T3"/>
              </a:cxn>
              <a:cxn ang="T12">
                <a:pos x="T4" y="T5"/>
              </a:cxn>
              <a:cxn ang="T13">
                <a:pos x="T6" y="T7"/>
              </a:cxn>
              <a:cxn ang="T14">
                <a:pos x="T8" y="T9"/>
              </a:cxn>
            </a:cxnLst>
            <a:rect l="T15" t="T16" r="T17" b="T18"/>
            <a:pathLst>
              <a:path w="48" h="108">
                <a:moveTo>
                  <a:pt x="48" y="102"/>
                </a:moveTo>
                <a:lnTo>
                  <a:pt x="24" y="108"/>
                </a:lnTo>
                <a:lnTo>
                  <a:pt x="0" y="6"/>
                </a:lnTo>
                <a:lnTo>
                  <a:pt x="24" y="0"/>
                </a:lnTo>
                <a:lnTo>
                  <a:pt x="48"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3" name="Freeform 123"/>
          <p:cNvSpPr>
            <a:spLocks/>
          </p:cNvSpPr>
          <p:nvPr/>
        </p:nvSpPr>
        <p:spPr bwMode="auto">
          <a:xfrm>
            <a:off x="3881438" y="1356123"/>
            <a:ext cx="64294" cy="121444"/>
          </a:xfrm>
          <a:custGeom>
            <a:avLst/>
            <a:gdLst>
              <a:gd name="T0" fmla="*/ 2147483647 w 54"/>
              <a:gd name="T1" fmla="*/ 0 h 102"/>
              <a:gd name="T2" fmla="*/ 2147483647 w 54"/>
              <a:gd name="T3" fmla="*/ 2147483647 h 102"/>
              <a:gd name="T4" fmla="*/ 2147483647 w 54"/>
              <a:gd name="T5" fmla="*/ 2147483647 h 102"/>
              <a:gd name="T6" fmla="*/ 0 w 54"/>
              <a:gd name="T7" fmla="*/ 2147483647 h 102"/>
              <a:gd name="T8" fmla="*/ 2147483647 w 54"/>
              <a:gd name="T9" fmla="*/ 0 h 102"/>
              <a:gd name="T10" fmla="*/ 0 60000 65536"/>
              <a:gd name="T11" fmla="*/ 0 60000 65536"/>
              <a:gd name="T12" fmla="*/ 0 60000 65536"/>
              <a:gd name="T13" fmla="*/ 0 60000 65536"/>
              <a:gd name="T14" fmla="*/ 0 60000 65536"/>
              <a:gd name="T15" fmla="*/ 0 w 54"/>
              <a:gd name="T16" fmla="*/ 0 h 102"/>
              <a:gd name="T17" fmla="*/ 54 w 54"/>
              <a:gd name="T18" fmla="*/ 102 h 102"/>
            </a:gdLst>
            <a:ahLst/>
            <a:cxnLst>
              <a:cxn ang="T10">
                <a:pos x="T0" y="T1"/>
              </a:cxn>
              <a:cxn ang="T11">
                <a:pos x="T2" y="T3"/>
              </a:cxn>
              <a:cxn ang="T12">
                <a:pos x="T4" y="T5"/>
              </a:cxn>
              <a:cxn ang="T13">
                <a:pos x="T6" y="T7"/>
              </a:cxn>
              <a:cxn ang="T14">
                <a:pos x="T8" y="T9"/>
              </a:cxn>
            </a:cxnLst>
            <a:rect l="T15" t="T16" r="T17" b="T18"/>
            <a:pathLst>
              <a:path w="54" h="102">
                <a:moveTo>
                  <a:pt x="36" y="0"/>
                </a:moveTo>
                <a:lnTo>
                  <a:pt x="54" y="6"/>
                </a:lnTo>
                <a:lnTo>
                  <a:pt x="24" y="102"/>
                </a:lnTo>
                <a:lnTo>
                  <a:pt x="0" y="96"/>
                </a:lnTo>
                <a:lnTo>
                  <a:pt x="3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4" name="Freeform 124"/>
          <p:cNvSpPr>
            <a:spLocks/>
          </p:cNvSpPr>
          <p:nvPr/>
        </p:nvSpPr>
        <p:spPr bwMode="auto">
          <a:xfrm>
            <a:off x="3931444" y="1320404"/>
            <a:ext cx="28575" cy="21431"/>
          </a:xfrm>
          <a:custGeom>
            <a:avLst/>
            <a:gdLst>
              <a:gd name="T0" fmla="*/ 2147483647 w 24"/>
              <a:gd name="T1" fmla="*/ 0 h 18"/>
              <a:gd name="T2" fmla="*/ 2147483647 w 24"/>
              <a:gd name="T3" fmla="*/ 0 h 18"/>
              <a:gd name="T4" fmla="*/ 0 w 24"/>
              <a:gd name="T5" fmla="*/ 2147483647 h 18"/>
              <a:gd name="T6" fmla="*/ 2147483647 w 24"/>
              <a:gd name="T7" fmla="*/ 2147483647 h 18"/>
              <a:gd name="T8" fmla="*/ 2147483647 w 24"/>
              <a:gd name="T9" fmla="*/ 2147483647 h 18"/>
              <a:gd name="T10" fmla="*/ 2147483647 w 24"/>
              <a:gd name="T11" fmla="*/ 2147483647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24" y="0"/>
                </a:moveTo>
                <a:lnTo>
                  <a:pt x="6" y="0"/>
                </a:lnTo>
                <a:lnTo>
                  <a:pt x="0" y="12"/>
                </a:lnTo>
                <a:lnTo>
                  <a:pt x="18" y="18"/>
                </a:lnTo>
                <a:lnTo>
                  <a:pt x="24" y="6"/>
                </a:lnTo>
                <a:lnTo>
                  <a:pt x="6" y="6"/>
                </a:lnTo>
                <a:lnTo>
                  <a:pt x="2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5" name="Freeform 125"/>
          <p:cNvSpPr>
            <a:spLocks/>
          </p:cNvSpPr>
          <p:nvPr/>
        </p:nvSpPr>
        <p:spPr bwMode="auto">
          <a:xfrm>
            <a:off x="3938588" y="1320404"/>
            <a:ext cx="35719" cy="107156"/>
          </a:xfrm>
          <a:custGeom>
            <a:avLst/>
            <a:gdLst>
              <a:gd name="T0" fmla="*/ 2147483647 w 30"/>
              <a:gd name="T1" fmla="*/ 2147483647 h 90"/>
              <a:gd name="T2" fmla="*/ 2147483647 w 30"/>
              <a:gd name="T3" fmla="*/ 2147483647 h 90"/>
              <a:gd name="T4" fmla="*/ 0 w 30"/>
              <a:gd name="T5" fmla="*/ 2147483647 h 90"/>
              <a:gd name="T6" fmla="*/ 2147483647 w 30"/>
              <a:gd name="T7" fmla="*/ 0 h 90"/>
              <a:gd name="T8" fmla="*/ 2147483647 w 30"/>
              <a:gd name="T9" fmla="*/ 2147483647 h 90"/>
              <a:gd name="T10" fmla="*/ 0 60000 65536"/>
              <a:gd name="T11" fmla="*/ 0 60000 65536"/>
              <a:gd name="T12" fmla="*/ 0 60000 65536"/>
              <a:gd name="T13" fmla="*/ 0 60000 65536"/>
              <a:gd name="T14" fmla="*/ 0 60000 65536"/>
              <a:gd name="T15" fmla="*/ 0 w 30"/>
              <a:gd name="T16" fmla="*/ 0 h 90"/>
              <a:gd name="T17" fmla="*/ 30 w 30"/>
              <a:gd name="T18" fmla="*/ 90 h 90"/>
            </a:gdLst>
            <a:ahLst/>
            <a:cxnLst>
              <a:cxn ang="T10">
                <a:pos x="T0" y="T1"/>
              </a:cxn>
              <a:cxn ang="T11">
                <a:pos x="T2" y="T3"/>
              </a:cxn>
              <a:cxn ang="T12">
                <a:pos x="T4" y="T5"/>
              </a:cxn>
              <a:cxn ang="T13">
                <a:pos x="T6" y="T7"/>
              </a:cxn>
              <a:cxn ang="T14">
                <a:pos x="T8" y="T9"/>
              </a:cxn>
            </a:cxnLst>
            <a:rect l="T15" t="T16" r="T17" b="T18"/>
            <a:pathLst>
              <a:path w="30" h="90">
                <a:moveTo>
                  <a:pt x="30" y="90"/>
                </a:moveTo>
                <a:lnTo>
                  <a:pt x="12" y="90"/>
                </a:lnTo>
                <a:lnTo>
                  <a:pt x="0" y="6"/>
                </a:lnTo>
                <a:lnTo>
                  <a:pt x="18" y="0"/>
                </a:lnTo>
                <a:lnTo>
                  <a:pt x="30" y="9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6" name="Freeform 126"/>
          <p:cNvSpPr>
            <a:spLocks/>
          </p:cNvSpPr>
          <p:nvPr/>
        </p:nvSpPr>
        <p:spPr bwMode="auto">
          <a:xfrm>
            <a:off x="3952875" y="1448992"/>
            <a:ext cx="35719" cy="78581"/>
          </a:xfrm>
          <a:custGeom>
            <a:avLst/>
            <a:gdLst>
              <a:gd name="T0" fmla="*/ 2147483647 w 30"/>
              <a:gd name="T1" fmla="*/ 2147483647 h 66"/>
              <a:gd name="T2" fmla="*/ 2147483647 w 30"/>
              <a:gd name="T3" fmla="*/ 2147483647 h 66"/>
              <a:gd name="T4" fmla="*/ 2147483647 w 30"/>
              <a:gd name="T5" fmla="*/ 0 h 66"/>
              <a:gd name="T6" fmla="*/ 0 w 30"/>
              <a:gd name="T7" fmla="*/ 2147483647 h 66"/>
              <a:gd name="T8" fmla="*/ 2147483647 w 30"/>
              <a:gd name="T9" fmla="*/ 2147483647 h 66"/>
              <a:gd name="T10" fmla="*/ 2147483647 w 30"/>
              <a:gd name="T11" fmla="*/ 2147483647 h 66"/>
              <a:gd name="T12" fmla="*/ 2147483647 w 30"/>
              <a:gd name="T13" fmla="*/ 2147483647 h 66"/>
              <a:gd name="T14" fmla="*/ 0 60000 65536"/>
              <a:gd name="T15" fmla="*/ 0 60000 65536"/>
              <a:gd name="T16" fmla="*/ 0 60000 65536"/>
              <a:gd name="T17" fmla="*/ 0 60000 65536"/>
              <a:gd name="T18" fmla="*/ 0 60000 65536"/>
              <a:gd name="T19" fmla="*/ 0 60000 65536"/>
              <a:gd name="T20" fmla="*/ 0 60000 65536"/>
              <a:gd name="T21" fmla="*/ 0 w 30"/>
              <a:gd name="T22" fmla="*/ 0 h 66"/>
              <a:gd name="T23" fmla="*/ 30 w 30"/>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66">
                <a:moveTo>
                  <a:pt x="30" y="60"/>
                </a:moveTo>
                <a:lnTo>
                  <a:pt x="30" y="60"/>
                </a:lnTo>
                <a:lnTo>
                  <a:pt x="24" y="0"/>
                </a:lnTo>
                <a:lnTo>
                  <a:pt x="0" y="6"/>
                </a:lnTo>
                <a:lnTo>
                  <a:pt x="12" y="66"/>
                </a:lnTo>
                <a:lnTo>
                  <a:pt x="30" y="6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7" name="Freeform 127"/>
          <p:cNvSpPr>
            <a:spLocks/>
          </p:cNvSpPr>
          <p:nvPr/>
        </p:nvSpPr>
        <p:spPr bwMode="auto">
          <a:xfrm>
            <a:off x="3967163" y="1520429"/>
            <a:ext cx="35719" cy="50006"/>
          </a:xfrm>
          <a:custGeom>
            <a:avLst/>
            <a:gdLst>
              <a:gd name="T0" fmla="*/ 2147483647 w 30"/>
              <a:gd name="T1" fmla="*/ 2147483647 h 42"/>
              <a:gd name="T2" fmla="*/ 2147483647 w 30"/>
              <a:gd name="T3" fmla="*/ 2147483647 h 42"/>
              <a:gd name="T4" fmla="*/ 0 w 30"/>
              <a:gd name="T5" fmla="*/ 2147483647 h 42"/>
              <a:gd name="T6" fmla="*/ 2147483647 w 30"/>
              <a:gd name="T7" fmla="*/ 0 h 42"/>
              <a:gd name="T8" fmla="*/ 2147483647 w 30"/>
              <a:gd name="T9" fmla="*/ 2147483647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30" y="36"/>
                </a:moveTo>
                <a:lnTo>
                  <a:pt x="12" y="42"/>
                </a:lnTo>
                <a:lnTo>
                  <a:pt x="0" y="6"/>
                </a:lnTo>
                <a:lnTo>
                  <a:pt x="18" y="0"/>
                </a:lnTo>
                <a:lnTo>
                  <a:pt x="30" y="3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8" name="Freeform 128"/>
          <p:cNvSpPr>
            <a:spLocks/>
          </p:cNvSpPr>
          <p:nvPr/>
        </p:nvSpPr>
        <p:spPr bwMode="auto">
          <a:xfrm>
            <a:off x="3988594" y="1591866"/>
            <a:ext cx="57150" cy="121444"/>
          </a:xfrm>
          <a:custGeom>
            <a:avLst/>
            <a:gdLst>
              <a:gd name="T0" fmla="*/ 2147483647 w 48"/>
              <a:gd name="T1" fmla="*/ 2147483647 h 102"/>
              <a:gd name="T2" fmla="*/ 2147483647 w 48"/>
              <a:gd name="T3" fmla="*/ 2147483647 h 102"/>
              <a:gd name="T4" fmla="*/ 0 w 48"/>
              <a:gd name="T5" fmla="*/ 2147483647 h 102"/>
              <a:gd name="T6" fmla="*/ 2147483647 w 48"/>
              <a:gd name="T7" fmla="*/ 0 h 102"/>
              <a:gd name="T8" fmla="*/ 2147483647 w 48"/>
              <a:gd name="T9" fmla="*/ 2147483647 h 102"/>
              <a:gd name="T10" fmla="*/ 0 60000 65536"/>
              <a:gd name="T11" fmla="*/ 0 60000 65536"/>
              <a:gd name="T12" fmla="*/ 0 60000 65536"/>
              <a:gd name="T13" fmla="*/ 0 60000 65536"/>
              <a:gd name="T14" fmla="*/ 0 60000 65536"/>
              <a:gd name="T15" fmla="*/ 0 w 48"/>
              <a:gd name="T16" fmla="*/ 0 h 102"/>
              <a:gd name="T17" fmla="*/ 48 w 48"/>
              <a:gd name="T18" fmla="*/ 102 h 102"/>
            </a:gdLst>
            <a:ahLst/>
            <a:cxnLst>
              <a:cxn ang="T10">
                <a:pos x="T0" y="T1"/>
              </a:cxn>
              <a:cxn ang="T11">
                <a:pos x="T2" y="T3"/>
              </a:cxn>
              <a:cxn ang="T12">
                <a:pos x="T4" y="T5"/>
              </a:cxn>
              <a:cxn ang="T13">
                <a:pos x="T6" y="T7"/>
              </a:cxn>
              <a:cxn ang="T14">
                <a:pos x="T8" y="T9"/>
              </a:cxn>
            </a:cxnLst>
            <a:rect l="T15" t="T16" r="T17" b="T18"/>
            <a:pathLst>
              <a:path w="48" h="102">
                <a:moveTo>
                  <a:pt x="48" y="96"/>
                </a:moveTo>
                <a:lnTo>
                  <a:pt x="30" y="102"/>
                </a:lnTo>
                <a:lnTo>
                  <a:pt x="0" y="6"/>
                </a:lnTo>
                <a:lnTo>
                  <a:pt x="18" y="0"/>
                </a:lnTo>
                <a:lnTo>
                  <a:pt x="48"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49" name="Freeform 129"/>
          <p:cNvSpPr>
            <a:spLocks/>
          </p:cNvSpPr>
          <p:nvPr/>
        </p:nvSpPr>
        <p:spPr bwMode="auto">
          <a:xfrm>
            <a:off x="4031457" y="1727597"/>
            <a:ext cx="21431" cy="42863"/>
          </a:xfrm>
          <a:custGeom>
            <a:avLst/>
            <a:gdLst>
              <a:gd name="T0" fmla="*/ 0 w 18"/>
              <a:gd name="T1" fmla="*/ 2147483647 h 36"/>
              <a:gd name="T2" fmla="*/ 2147483647 w 18"/>
              <a:gd name="T3" fmla="*/ 2147483647 h 36"/>
              <a:gd name="T4" fmla="*/ 2147483647 w 18"/>
              <a:gd name="T5" fmla="*/ 0 h 36"/>
              <a:gd name="T6" fmla="*/ 0 w 18"/>
              <a:gd name="T7" fmla="*/ 2147483647 h 36"/>
              <a:gd name="T8" fmla="*/ 0 w 18"/>
              <a:gd name="T9" fmla="*/ 2147483647 h 36"/>
              <a:gd name="T10" fmla="*/ 2147483647 w 18"/>
              <a:gd name="T11" fmla="*/ 2147483647 h 36"/>
              <a:gd name="T12" fmla="*/ 0 w 18"/>
              <a:gd name="T13" fmla="*/ 2147483647 h 36"/>
              <a:gd name="T14" fmla="*/ 2147483647 w 18"/>
              <a:gd name="T15" fmla="*/ 2147483647 h 36"/>
              <a:gd name="T16" fmla="*/ 2147483647 w 18"/>
              <a:gd name="T17" fmla="*/ 2147483647 h 36"/>
              <a:gd name="T18" fmla="*/ 0 w 18"/>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6"/>
              <a:gd name="T32" fmla="*/ 18 w 18"/>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6">
                <a:moveTo>
                  <a:pt x="0" y="6"/>
                </a:moveTo>
                <a:lnTo>
                  <a:pt x="18" y="12"/>
                </a:lnTo>
                <a:lnTo>
                  <a:pt x="18" y="0"/>
                </a:lnTo>
                <a:lnTo>
                  <a:pt x="0" y="6"/>
                </a:lnTo>
                <a:lnTo>
                  <a:pt x="0" y="18"/>
                </a:lnTo>
                <a:lnTo>
                  <a:pt x="18" y="18"/>
                </a:lnTo>
                <a:lnTo>
                  <a:pt x="0" y="18"/>
                </a:lnTo>
                <a:lnTo>
                  <a:pt x="6" y="36"/>
                </a:lnTo>
                <a:lnTo>
                  <a:pt x="18" y="18"/>
                </a:lnTo>
                <a:lnTo>
                  <a:pt x="0"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0" name="Freeform 130"/>
          <p:cNvSpPr>
            <a:spLocks/>
          </p:cNvSpPr>
          <p:nvPr/>
        </p:nvSpPr>
        <p:spPr bwMode="auto">
          <a:xfrm>
            <a:off x="4031457" y="1641873"/>
            <a:ext cx="78581" cy="107156"/>
          </a:xfrm>
          <a:custGeom>
            <a:avLst/>
            <a:gdLst>
              <a:gd name="T0" fmla="*/ 2147483647 w 66"/>
              <a:gd name="T1" fmla="*/ 0 h 90"/>
              <a:gd name="T2" fmla="*/ 2147483647 w 66"/>
              <a:gd name="T3" fmla="*/ 2147483647 h 90"/>
              <a:gd name="T4" fmla="*/ 2147483647 w 66"/>
              <a:gd name="T5" fmla="*/ 2147483647 h 90"/>
              <a:gd name="T6" fmla="*/ 0 w 66"/>
              <a:gd name="T7" fmla="*/ 2147483647 h 90"/>
              <a:gd name="T8" fmla="*/ 2147483647 w 66"/>
              <a:gd name="T9" fmla="*/ 0 h 90"/>
              <a:gd name="T10" fmla="*/ 0 60000 65536"/>
              <a:gd name="T11" fmla="*/ 0 60000 65536"/>
              <a:gd name="T12" fmla="*/ 0 60000 65536"/>
              <a:gd name="T13" fmla="*/ 0 60000 65536"/>
              <a:gd name="T14" fmla="*/ 0 60000 65536"/>
              <a:gd name="T15" fmla="*/ 0 w 66"/>
              <a:gd name="T16" fmla="*/ 0 h 90"/>
              <a:gd name="T17" fmla="*/ 66 w 66"/>
              <a:gd name="T18" fmla="*/ 90 h 90"/>
            </a:gdLst>
            <a:ahLst/>
            <a:cxnLst>
              <a:cxn ang="T10">
                <a:pos x="T0" y="T1"/>
              </a:cxn>
              <a:cxn ang="T11">
                <a:pos x="T2" y="T3"/>
              </a:cxn>
              <a:cxn ang="T12">
                <a:pos x="T4" y="T5"/>
              </a:cxn>
              <a:cxn ang="T13">
                <a:pos x="T6" y="T7"/>
              </a:cxn>
              <a:cxn ang="T14">
                <a:pos x="T8" y="T9"/>
              </a:cxn>
            </a:cxnLst>
            <a:rect l="T15" t="T16" r="T17" b="T18"/>
            <a:pathLst>
              <a:path w="66" h="90">
                <a:moveTo>
                  <a:pt x="48" y="0"/>
                </a:moveTo>
                <a:lnTo>
                  <a:pt x="66" y="12"/>
                </a:lnTo>
                <a:lnTo>
                  <a:pt x="18" y="90"/>
                </a:lnTo>
                <a:lnTo>
                  <a:pt x="0" y="78"/>
                </a:lnTo>
                <a:lnTo>
                  <a:pt x="4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1" name="Freeform 131"/>
          <p:cNvSpPr>
            <a:spLocks/>
          </p:cNvSpPr>
          <p:nvPr/>
        </p:nvSpPr>
        <p:spPr bwMode="auto">
          <a:xfrm>
            <a:off x="4102894" y="1620441"/>
            <a:ext cx="21431" cy="14288"/>
          </a:xfrm>
          <a:custGeom>
            <a:avLst/>
            <a:gdLst>
              <a:gd name="T0" fmla="*/ 2147483647 w 18"/>
              <a:gd name="T1" fmla="*/ 0 h 12"/>
              <a:gd name="T2" fmla="*/ 0 w 18"/>
              <a:gd name="T3" fmla="*/ 0 h 12"/>
              <a:gd name="T4" fmla="*/ 0 w 18"/>
              <a:gd name="T5" fmla="*/ 0 h 12"/>
              <a:gd name="T6" fmla="*/ 2147483647 w 18"/>
              <a:gd name="T7" fmla="*/ 2147483647 h 12"/>
              <a:gd name="T8" fmla="*/ 2147483647 w 18"/>
              <a:gd name="T9" fmla="*/ 2147483647 h 12"/>
              <a:gd name="T10" fmla="*/ 0 w 18"/>
              <a:gd name="T11" fmla="*/ 2147483647 h 12"/>
              <a:gd name="T12" fmla="*/ 2147483647 w 18"/>
              <a:gd name="T13" fmla="*/ 0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18" y="0"/>
                </a:moveTo>
                <a:lnTo>
                  <a:pt x="0" y="0"/>
                </a:lnTo>
                <a:lnTo>
                  <a:pt x="18" y="12"/>
                </a:lnTo>
                <a:lnTo>
                  <a:pt x="0" y="6"/>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2" name="Freeform 132"/>
          <p:cNvSpPr>
            <a:spLocks/>
          </p:cNvSpPr>
          <p:nvPr/>
        </p:nvSpPr>
        <p:spPr bwMode="auto">
          <a:xfrm>
            <a:off x="4102894" y="1620441"/>
            <a:ext cx="42863" cy="121444"/>
          </a:xfrm>
          <a:custGeom>
            <a:avLst/>
            <a:gdLst>
              <a:gd name="T0" fmla="*/ 2147483647 w 36"/>
              <a:gd name="T1" fmla="*/ 2147483647 h 102"/>
              <a:gd name="T2" fmla="*/ 2147483647 w 36"/>
              <a:gd name="T3" fmla="*/ 2147483647 h 102"/>
              <a:gd name="T4" fmla="*/ 0 w 36"/>
              <a:gd name="T5" fmla="*/ 2147483647 h 102"/>
              <a:gd name="T6" fmla="*/ 2147483647 w 36"/>
              <a:gd name="T7" fmla="*/ 0 h 102"/>
              <a:gd name="T8" fmla="*/ 2147483647 w 36"/>
              <a:gd name="T9" fmla="*/ 2147483647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36" y="102"/>
                </a:moveTo>
                <a:lnTo>
                  <a:pt x="18" y="102"/>
                </a:lnTo>
                <a:lnTo>
                  <a:pt x="0" y="6"/>
                </a:lnTo>
                <a:lnTo>
                  <a:pt x="18"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3" name="Freeform 133"/>
          <p:cNvSpPr>
            <a:spLocks/>
          </p:cNvSpPr>
          <p:nvPr/>
        </p:nvSpPr>
        <p:spPr bwMode="auto">
          <a:xfrm>
            <a:off x="4124325" y="1763316"/>
            <a:ext cx="42863" cy="121444"/>
          </a:xfrm>
          <a:custGeom>
            <a:avLst/>
            <a:gdLst>
              <a:gd name="T0" fmla="*/ 2147483647 w 36"/>
              <a:gd name="T1" fmla="*/ 2147483647 h 102"/>
              <a:gd name="T2" fmla="*/ 2147483647 w 36"/>
              <a:gd name="T3" fmla="*/ 2147483647 h 102"/>
              <a:gd name="T4" fmla="*/ 0 w 36"/>
              <a:gd name="T5" fmla="*/ 2147483647 h 102"/>
              <a:gd name="T6" fmla="*/ 2147483647 w 36"/>
              <a:gd name="T7" fmla="*/ 0 h 102"/>
              <a:gd name="T8" fmla="*/ 2147483647 w 36"/>
              <a:gd name="T9" fmla="*/ 2147483647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36" y="102"/>
                </a:moveTo>
                <a:lnTo>
                  <a:pt x="18" y="102"/>
                </a:lnTo>
                <a:lnTo>
                  <a:pt x="0" y="6"/>
                </a:lnTo>
                <a:lnTo>
                  <a:pt x="18"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4" name="Freeform 134"/>
          <p:cNvSpPr>
            <a:spLocks/>
          </p:cNvSpPr>
          <p:nvPr/>
        </p:nvSpPr>
        <p:spPr bwMode="auto">
          <a:xfrm>
            <a:off x="4145756" y="1906191"/>
            <a:ext cx="28575" cy="14288"/>
          </a:xfrm>
          <a:custGeom>
            <a:avLst/>
            <a:gdLst>
              <a:gd name="T0" fmla="*/ 0 w 24"/>
              <a:gd name="T1" fmla="*/ 2147483647 h 12"/>
              <a:gd name="T2" fmla="*/ 2147483647 w 24"/>
              <a:gd name="T3" fmla="*/ 2147483647 h 12"/>
              <a:gd name="T4" fmla="*/ 2147483647 w 24"/>
              <a:gd name="T5" fmla="*/ 0 h 12"/>
              <a:gd name="T6" fmla="*/ 0 w 24"/>
              <a:gd name="T7" fmla="*/ 2147483647 h 12"/>
              <a:gd name="T8" fmla="*/ 0 w 24"/>
              <a:gd name="T9" fmla="*/ 2147483647 h 12"/>
              <a:gd name="T10" fmla="*/ 2147483647 w 24"/>
              <a:gd name="T11" fmla="*/ 2147483647 h 12"/>
              <a:gd name="T12" fmla="*/ 0 w 24"/>
              <a:gd name="T13" fmla="*/ 2147483647 h 12"/>
              <a:gd name="T14" fmla="*/ 0 60000 65536"/>
              <a:gd name="T15" fmla="*/ 0 60000 65536"/>
              <a:gd name="T16" fmla="*/ 0 60000 65536"/>
              <a:gd name="T17" fmla="*/ 0 60000 65536"/>
              <a:gd name="T18" fmla="*/ 0 60000 65536"/>
              <a:gd name="T19" fmla="*/ 0 60000 65536"/>
              <a:gd name="T20" fmla="*/ 0 60000 65536"/>
              <a:gd name="T21" fmla="*/ 0 w 24"/>
              <a:gd name="T22" fmla="*/ 0 h 12"/>
              <a:gd name="T23" fmla="*/ 24 w 2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2">
                <a:moveTo>
                  <a:pt x="0" y="6"/>
                </a:moveTo>
                <a:lnTo>
                  <a:pt x="24" y="6"/>
                </a:lnTo>
                <a:lnTo>
                  <a:pt x="24" y="0"/>
                </a:lnTo>
                <a:lnTo>
                  <a:pt x="0" y="6"/>
                </a:lnTo>
                <a:lnTo>
                  <a:pt x="0" y="12"/>
                </a:lnTo>
                <a:lnTo>
                  <a:pt x="24" y="12"/>
                </a:lnTo>
                <a:lnTo>
                  <a:pt x="0"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5" name="Freeform 135"/>
          <p:cNvSpPr>
            <a:spLocks/>
          </p:cNvSpPr>
          <p:nvPr/>
        </p:nvSpPr>
        <p:spPr bwMode="auto">
          <a:xfrm>
            <a:off x="4145757" y="1799035"/>
            <a:ext cx="50006" cy="121444"/>
          </a:xfrm>
          <a:custGeom>
            <a:avLst/>
            <a:gdLst>
              <a:gd name="T0" fmla="*/ 2147483647 w 42"/>
              <a:gd name="T1" fmla="*/ 0 h 102"/>
              <a:gd name="T2" fmla="*/ 2147483647 w 42"/>
              <a:gd name="T3" fmla="*/ 2147483647 h 102"/>
              <a:gd name="T4" fmla="*/ 2147483647 w 42"/>
              <a:gd name="T5" fmla="*/ 2147483647 h 102"/>
              <a:gd name="T6" fmla="*/ 0 w 42"/>
              <a:gd name="T7" fmla="*/ 2147483647 h 102"/>
              <a:gd name="T8" fmla="*/ 2147483647 w 42"/>
              <a:gd name="T9" fmla="*/ 0 h 102"/>
              <a:gd name="T10" fmla="*/ 0 60000 65536"/>
              <a:gd name="T11" fmla="*/ 0 60000 65536"/>
              <a:gd name="T12" fmla="*/ 0 60000 65536"/>
              <a:gd name="T13" fmla="*/ 0 60000 65536"/>
              <a:gd name="T14" fmla="*/ 0 60000 65536"/>
              <a:gd name="T15" fmla="*/ 0 w 42"/>
              <a:gd name="T16" fmla="*/ 0 h 102"/>
              <a:gd name="T17" fmla="*/ 42 w 42"/>
              <a:gd name="T18" fmla="*/ 102 h 102"/>
            </a:gdLst>
            <a:ahLst/>
            <a:cxnLst>
              <a:cxn ang="T10">
                <a:pos x="T0" y="T1"/>
              </a:cxn>
              <a:cxn ang="T11">
                <a:pos x="T2" y="T3"/>
              </a:cxn>
              <a:cxn ang="T12">
                <a:pos x="T4" y="T5"/>
              </a:cxn>
              <a:cxn ang="T13">
                <a:pos x="T6" y="T7"/>
              </a:cxn>
              <a:cxn ang="T14">
                <a:pos x="T8" y="T9"/>
              </a:cxn>
            </a:cxnLst>
            <a:rect l="T15" t="T16" r="T17" b="T18"/>
            <a:pathLst>
              <a:path w="42" h="102">
                <a:moveTo>
                  <a:pt x="24" y="0"/>
                </a:moveTo>
                <a:lnTo>
                  <a:pt x="42" y="6"/>
                </a:lnTo>
                <a:lnTo>
                  <a:pt x="24" y="102"/>
                </a:lnTo>
                <a:lnTo>
                  <a:pt x="0" y="96"/>
                </a:lnTo>
                <a:lnTo>
                  <a:pt x="2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6" name="Freeform 136"/>
          <p:cNvSpPr>
            <a:spLocks/>
          </p:cNvSpPr>
          <p:nvPr/>
        </p:nvSpPr>
        <p:spPr bwMode="auto">
          <a:xfrm>
            <a:off x="4174332" y="1663304"/>
            <a:ext cx="50006" cy="121444"/>
          </a:xfrm>
          <a:custGeom>
            <a:avLst/>
            <a:gdLst>
              <a:gd name="T0" fmla="*/ 2147483647 w 42"/>
              <a:gd name="T1" fmla="*/ 0 h 102"/>
              <a:gd name="T2" fmla="*/ 2147483647 w 42"/>
              <a:gd name="T3" fmla="*/ 0 h 102"/>
              <a:gd name="T4" fmla="*/ 2147483647 w 42"/>
              <a:gd name="T5" fmla="*/ 2147483647 h 102"/>
              <a:gd name="T6" fmla="*/ 0 w 42"/>
              <a:gd name="T7" fmla="*/ 2147483647 h 102"/>
              <a:gd name="T8" fmla="*/ 2147483647 w 42"/>
              <a:gd name="T9" fmla="*/ 0 h 102"/>
              <a:gd name="T10" fmla="*/ 0 60000 65536"/>
              <a:gd name="T11" fmla="*/ 0 60000 65536"/>
              <a:gd name="T12" fmla="*/ 0 60000 65536"/>
              <a:gd name="T13" fmla="*/ 0 60000 65536"/>
              <a:gd name="T14" fmla="*/ 0 60000 65536"/>
              <a:gd name="T15" fmla="*/ 0 w 42"/>
              <a:gd name="T16" fmla="*/ 0 h 102"/>
              <a:gd name="T17" fmla="*/ 42 w 42"/>
              <a:gd name="T18" fmla="*/ 102 h 102"/>
            </a:gdLst>
            <a:ahLst/>
            <a:cxnLst>
              <a:cxn ang="T10">
                <a:pos x="T0" y="T1"/>
              </a:cxn>
              <a:cxn ang="T11">
                <a:pos x="T2" y="T3"/>
              </a:cxn>
              <a:cxn ang="T12">
                <a:pos x="T4" y="T5"/>
              </a:cxn>
              <a:cxn ang="T13">
                <a:pos x="T6" y="T7"/>
              </a:cxn>
              <a:cxn ang="T14">
                <a:pos x="T8" y="T9"/>
              </a:cxn>
            </a:cxnLst>
            <a:rect l="T15" t="T16" r="T17" b="T18"/>
            <a:pathLst>
              <a:path w="42" h="102">
                <a:moveTo>
                  <a:pt x="24" y="0"/>
                </a:moveTo>
                <a:lnTo>
                  <a:pt x="42" y="0"/>
                </a:lnTo>
                <a:lnTo>
                  <a:pt x="24" y="102"/>
                </a:lnTo>
                <a:lnTo>
                  <a:pt x="0" y="96"/>
                </a:lnTo>
                <a:lnTo>
                  <a:pt x="2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7" name="Freeform 137"/>
          <p:cNvSpPr>
            <a:spLocks/>
          </p:cNvSpPr>
          <p:nvPr/>
        </p:nvSpPr>
        <p:spPr bwMode="auto">
          <a:xfrm>
            <a:off x="4210050" y="1563292"/>
            <a:ext cx="57150" cy="78581"/>
          </a:xfrm>
          <a:custGeom>
            <a:avLst/>
            <a:gdLst>
              <a:gd name="T0" fmla="*/ 2147483647 w 48"/>
              <a:gd name="T1" fmla="*/ 2147483647 h 66"/>
              <a:gd name="T2" fmla="*/ 2147483647 w 48"/>
              <a:gd name="T3" fmla="*/ 0 h 66"/>
              <a:gd name="T4" fmla="*/ 0 w 48"/>
              <a:gd name="T5" fmla="*/ 2147483647 h 66"/>
              <a:gd name="T6" fmla="*/ 2147483647 w 48"/>
              <a:gd name="T7" fmla="*/ 2147483647 h 66"/>
              <a:gd name="T8" fmla="*/ 2147483647 w 48"/>
              <a:gd name="T9" fmla="*/ 2147483647 h 66"/>
              <a:gd name="T10" fmla="*/ 2147483647 w 48"/>
              <a:gd name="T11" fmla="*/ 2147483647 h 66"/>
              <a:gd name="T12" fmla="*/ 2147483647 w 48"/>
              <a:gd name="T13" fmla="*/ 2147483647 h 66"/>
              <a:gd name="T14" fmla="*/ 0 60000 65536"/>
              <a:gd name="T15" fmla="*/ 0 60000 65536"/>
              <a:gd name="T16" fmla="*/ 0 60000 65536"/>
              <a:gd name="T17" fmla="*/ 0 60000 65536"/>
              <a:gd name="T18" fmla="*/ 0 60000 65536"/>
              <a:gd name="T19" fmla="*/ 0 60000 65536"/>
              <a:gd name="T20" fmla="*/ 0 60000 65536"/>
              <a:gd name="T21" fmla="*/ 0 w 48"/>
              <a:gd name="T22" fmla="*/ 0 h 66"/>
              <a:gd name="T23" fmla="*/ 48 w 48"/>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6">
                <a:moveTo>
                  <a:pt x="48" y="6"/>
                </a:moveTo>
                <a:lnTo>
                  <a:pt x="30" y="0"/>
                </a:lnTo>
                <a:lnTo>
                  <a:pt x="0" y="60"/>
                </a:lnTo>
                <a:lnTo>
                  <a:pt x="24" y="66"/>
                </a:lnTo>
                <a:lnTo>
                  <a:pt x="48" y="12"/>
                </a:lnTo>
                <a:lnTo>
                  <a:pt x="30" y="6"/>
                </a:lnTo>
                <a:lnTo>
                  <a:pt x="48"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8" name="Rectangle 138"/>
          <p:cNvSpPr>
            <a:spLocks noChangeArrowheads="1"/>
          </p:cNvSpPr>
          <p:nvPr/>
        </p:nvSpPr>
        <p:spPr bwMode="auto">
          <a:xfrm>
            <a:off x="4245769" y="1570435"/>
            <a:ext cx="21431" cy="42863"/>
          </a:xfrm>
          <a:prstGeom prst="rect">
            <a:avLst/>
          </a:prstGeom>
          <a:solidFill>
            <a:srgbClr val="340D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59" name="Freeform 139"/>
          <p:cNvSpPr>
            <a:spLocks/>
          </p:cNvSpPr>
          <p:nvPr/>
        </p:nvSpPr>
        <p:spPr bwMode="auto">
          <a:xfrm>
            <a:off x="4245769" y="1634729"/>
            <a:ext cx="35719" cy="121444"/>
          </a:xfrm>
          <a:custGeom>
            <a:avLst/>
            <a:gdLst>
              <a:gd name="T0" fmla="*/ 2147483647 w 30"/>
              <a:gd name="T1" fmla="*/ 2147483647 h 102"/>
              <a:gd name="T2" fmla="*/ 2147483647 w 30"/>
              <a:gd name="T3" fmla="*/ 2147483647 h 102"/>
              <a:gd name="T4" fmla="*/ 0 w 30"/>
              <a:gd name="T5" fmla="*/ 2147483647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102"/>
                </a:moveTo>
                <a:lnTo>
                  <a:pt x="12" y="102"/>
                </a:lnTo>
                <a:lnTo>
                  <a:pt x="0" y="6"/>
                </a:lnTo>
                <a:lnTo>
                  <a:pt x="24"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0" name="Freeform 140"/>
          <p:cNvSpPr>
            <a:spLocks/>
          </p:cNvSpPr>
          <p:nvPr/>
        </p:nvSpPr>
        <p:spPr bwMode="auto">
          <a:xfrm>
            <a:off x="4260057" y="1777603"/>
            <a:ext cx="35719" cy="128588"/>
          </a:xfrm>
          <a:custGeom>
            <a:avLst/>
            <a:gdLst>
              <a:gd name="T0" fmla="*/ 2147483647 w 30"/>
              <a:gd name="T1" fmla="*/ 2147483647 h 108"/>
              <a:gd name="T2" fmla="*/ 2147483647 w 30"/>
              <a:gd name="T3" fmla="*/ 2147483647 h 108"/>
              <a:gd name="T4" fmla="*/ 0 w 30"/>
              <a:gd name="T5" fmla="*/ 2147483647 h 108"/>
              <a:gd name="T6" fmla="*/ 2147483647 w 30"/>
              <a:gd name="T7" fmla="*/ 0 h 108"/>
              <a:gd name="T8" fmla="*/ 2147483647 w 30"/>
              <a:gd name="T9" fmla="*/ 2147483647 h 108"/>
              <a:gd name="T10" fmla="*/ 0 60000 65536"/>
              <a:gd name="T11" fmla="*/ 0 60000 65536"/>
              <a:gd name="T12" fmla="*/ 0 60000 65536"/>
              <a:gd name="T13" fmla="*/ 0 60000 65536"/>
              <a:gd name="T14" fmla="*/ 0 60000 65536"/>
              <a:gd name="T15" fmla="*/ 0 w 30"/>
              <a:gd name="T16" fmla="*/ 0 h 108"/>
              <a:gd name="T17" fmla="*/ 30 w 30"/>
              <a:gd name="T18" fmla="*/ 108 h 108"/>
            </a:gdLst>
            <a:ahLst/>
            <a:cxnLst>
              <a:cxn ang="T10">
                <a:pos x="T0" y="T1"/>
              </a:cxn>
              <a:cxn ang="T11">
                <a:pos x="T2" y="T3"/>
              </a:cxn>
              <a:cxn ang="T12">
                <a:pos x="T4" y="T5"/>
              </a:cxn>
              <a:cxn ang="T13">
                <a:pos x="T6" y="T7"/>
              </a:cxn>
              <a:cxn ang="T14">
                <a:pos x="T8" y="T9"/>
              </a:cxn>
            </a:cxnLst>
            <a:rect l="T15" t="T16" r="T17" b="T18"/>
            <a:pathLst>
              <a:path w="30" h="108">
                <a:moveTo>
                  <a:pt x="30" y="102"/>
                </a:moveTo>
                <a:lnTo>
                  <a:pt x="6" y="108"/>
                </a:lnTo>
                <a:lnTo>
                  <a:pt x="0" y="6"/>
                </a:lnTo>
                <a:lnTo>
                  <a:pt x="18"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1" name="Freeform 141"/>
          <p:cNvSpPr>
            <a:spLocks/>
          </p:cNvSpPr>
          <p:nvPr/>
        </p:nvSpPr>
        <p:spPr bwMode="auto">
          <a:xfrm>
            <a:off x="4274344" y="1927623"/>
            <a:ext cx="28575" cy="121444"/>
          </a:xfrm>
          <a:custGeom>
            <a:avLst/>
            <a:gdLst>
              <a:gd name="T0" fmla="*/ 2147483647 w 24"/>
              <a:gd name="T1" fmla="*/ 2147483647 h 102"/>
              <a:gd name="T2" fmla="*/ 2147483647 w 24"/>
              <a:gd name="T3" fmla="*/ 2147483647 h 102"/>
              <a:gd name="T4" fmla="*/ 0 w 24"/>
              <a:gd name="T5" fmla="*/ 0 h 102"/>
              <a:gd name="T6" fmla="*/ 2147483647 w 24"/>
              <a:gd name="T7" fmla="*/ 0 h 102"/>
              <a:gd name="T8" fmla="*/ 2147483647 w 24"/>
              <a:gd name="T9" fmla="*/ 2147483647 h 102"/>
              <a:gd name="T10" fmla="*/ 0 60000 65536"/>
              <a:gd name="T11" fmla="*/ 0 60000 65536"/>
              <a:gd name="T12" fmla="*/ 0 60000 65536"/>
              <a:gd name="T13" fmla="*/ 0 60000 65536"/>
              <a:gd name="T14" fmla="*/ 0 60000 65536"/>
              <a:gd name="T15" fmla="*/ 0 w 24"/>
              <a:gd name="T16" fmla="*/ 0 h 102"/>
              <a:gd name="T17" fmla="*/ 24 w 24"/>
              <a:gd name="T18" fmla="*/ 102 h 102"/>
            </a:gdLst>
            <a:ahLst/>
            <a:cxnLst>
              <a:cxn ang="T10">
                <a:pos x="T0" y="T1"/>
              </a:cxn>
              <a:cxn ang="T11">
                <a:pos x="T2" y="T3"/>
              </a:cxn>
              <a:cxn ang="T12">
                <a:pos x="T4" y="T5"/>
              </a:cxn>
              <a:cxn ang="T13">
                <a:pos x="T6" y="T7"/>
              </a:cxn>
              <a:cxn ang="T14">
                <a:pos x="T8" y="T9"/>
              </a:cxn>
            </a:cxnLst>
            <a:rect l="T15" t="T16" r="T17" b="T18"/>
            <a:pathLst>
              <a:path w="24" h="102">
                <a:moveTo>
                  <a:pt x="24" y="102"/>
                </a:moveTo>
                <a:lnTo>
                  <a:pt x="6" y="102"/>
                </a:lnTo>
                <a:lnTo>
                  <a:pt x="0" y="0"/>
                </a:lnTo>
                <a:lnTo>
                  <a:pt x="18" y="0"/>
                </a:lnTo>
                <a:lnTo>
                  <a:pt x="24"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2" name="Freeform 142"/>
          <p:cNvSpPr>
            <a:spLocks/>
          </p:cNvSpPr>
          <p:nvPr/>
        </p:nvSpPr>
        <p:spPr bwMode="auto">
          <a:xfrm>
            <a:off x="4281488" y="2070498"/>
            <a:ext cx="28575" cy="50006"/>
          </a:xfrm>
          <a:custGeom>
            <a:avLst/>
            <a:gdLst>
              <a:gd name="T0" fmla="*/ 2147483647 w 24"/>
              <a:gd name="T1" fmla="*/ 2147483647 h 42"/>
              <a:gd name="T2" fmla="*/ 2147483647 w 24"/>
              <a:gd name="T3" fmla="*/ 2147483647 h 42"/>
              <a:gd name="T4" fmla="*/ 2147483647 w 24"/>
              <a:gd name="T5" fmla="*/ 0 h 42"/>
              <a:gd name="T6" fmla="*/ 0 w 24"/>
              <a:gd name="T7" fmla="*/ 0 h 42"/>
              <a:gd name="T8" fmla="*/ 2147483647 w 24"/>
              <a:gd name="T9" fmla="*/ 2147483647 h 42"/>
              <a:gd name="T10" fmla="*/ 2147483647 w 24"/>
              <a:gd name="T11" fmla="*/ 2147483647 h 42"/>
              <a:gd name="T12" fmla="*/ 2147483647 w 24"/>
              <a:gd name="T13" fmla="*/ 2147483647 h 42"/>
              <a:gd name="T14" fmla="*/ 0 60000 65536"/>
              <a:gd name="T15" fmla="*/ 0 60000 65536"/>
              <a:gd name="T16" fmla="*/ 0 60000 65536"/>
              <a:gd name="T17" fmla="*/ 0 60000 65536"/>
              <a:gd name="T18" fmla="*/ 0 60000 65536"/>
              <a:gd name="T19" fmla="*/ 0 60000 65536"/>
              <a:gd name="T20" fmla="*/ 0 60000 65536"/>
              <a:gd name="T21" fmla="*/ 0 w 24"/>
              <a:gd name="T22" fmla="*/ 0 h 42"/>
              <a:gd name="T23" fmla="*/ 24 w 2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42">
                <a:moveTo>
                  <a:pt x="24" y="36"/>
                </a:moveTo>
                <a:lnTo>
                  <a:pt x="24" y="36"/>
                </a:lnTo>
                <a:lnTo>
                  <a:pt x="24" y="0"/>
                </a:lnTo>
                <a:lnTo>
                  <a:pt x="0" y="0"/>
                </a:lnTo>
                <a:lnTo>
                  <a:pt x="6" y="42"/>
                </a:lnTo>
                <a:lnTo>
                  <a:pt x="24" y="3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3" name="Freeform 143"/>
          <p:cNvSpPr>
            <a:spLocks/>
          </p:cNvSpPr>
          <p:nvPr/>
        </p:nvSpPr>
        <p:spPr bwMode="auto">
          <a:xfrm>
            <a:off x="4288631" y="2113360"/>
            <a:ext cx="42863" cy="78581"/>
          </a:xfrm>
          <a:custGeom>
            <a:avLst/>
            <a:gdLst>
              <a:gd name="T0" fmla="*/ 2147483647 w 36"/>
              <a:gd name="T1" fmla="*/ 2147483647 h 66"/>
              <a:gd name="T2" fmla="*/ 2147483647 w 36"/>
              <a:gd name="T3" fmla="*/ 2147483647 h 66"/>
              <a:gd name="T4" fmla="*/ 0 w 36"/>
              <a:gd name="T5" fmla="*/ 2147483647 h 66"/>
              <a:gd name="T6" fmla="*/ 2147483647 w 36"/>
              <a:gd name="T7" fmla="*/ 0 h 66"/>
              <a:gd name="T8" fmla="*/ 2147483647 w 36"/>
              <a:gd name="T9" fmla="*/ 2147483647 h 66"/>
              <a:gd name="T10" fmla="*/ 0 60000 65536"/>
              <a:gd name="T11" fmla="*/ 0 60000 65536"/>
              <a:gd name="T12" fmla="*/ 0 60000 65536"/>
              <a:gd name="T13" fmla="*/ 0 60000 65536"/>
              <a:gd name="T14" fmla="*/ 0 60000 65536"/>
              <a:gd name="T15" fmla="*/ 0 w 36"/>
              <a:gd name="T16" fmla="*/ 0 h 66"/>
              <a:gd name="T17" fmla="*/ 36 w 36"/>
              <a:gd name="T18" fmla="*/ 66 h 66"/>
            </a:gdLst>
            <a:ahLst/>
            <a:cxnLst>
              <a:cxn ang="T10">
                <a:pos x="T0" y="T1"/>
              </a:cxn>
              <a:cxn ang="T11">
                <a:pos x="T2" y="T3"/>
              </a:cxn>
              <a:cxn ang="T12">
                <a:pos x="T4" y="T5"/>
              </a:cxn>
              <a:cxn ang="T13">
                <a:pos x="T6" y="T7"/>
              </a:cxn>
              <a:cxn ang="T14">
                <a:pos x="T8" y="T9"/>
              </a:cxn>
            </a:cxnLst>
            <a:rect l="T15" t="T16" r="T17" b="T18"/>
            <a:pathLst>
              <a:path w="36" h="66">
                <a:moveTo>
                  <a:pt x="36" y="60"/>
                </a:moveTo>
                <a:lnTo>
                  <a:pt x="18" y="66"/>
                </a:lnTo>
                <a:lnTo>
                  <a:pt x="0" y="6"/>
                </a:lnTo>
                <a:lnTo>
                  <a:pt x="18" y="0"/>
                </a:lnTo>
                <a:lnTo>
                  <a:pt x="36" y="6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4" name="Freeform 144"/>
          <p:cNvSpPr>
            <a:spLocks/>
          </p:cNvSpPr>
          <p:nvPr/>
        </p:nvSpPr>
        <p:spPr bwMode="auto">
          <a:xfrm>
            <a:off x="4310063" y="2213373"/>
            <a:ext cx="57150" cy="121444"/>
          </a:xfrm>
          <a:custGeom>
            <a:avLst/>
            <a:gdLst>
              <a:gd name="T0" fmla="*/ 2147483647 w 48"/>
              <a:gd name="T1" fmla="*/ 2147483647 h 102"/>
              <a:gd name="T2" fmla="*/ 2147483647 w 48"/>
              <a:gd name="T3" fmla="*/ 2147483647 h 102"/>
              <a:gd name="T4" fmla="*/ 0 w 48"/>
              <a:gd name="T5" fmla="*/ 0 h 102"/>
              <a:gd name="T6" fmla="*/ 2147483647 w 48"/>
              <a:gd name="T7" fmla="*/ 0 h 102"/>
              <a:gd name="T8" fmla="*/ 2147483647 w 48"/>
              <a:gd name="T9" fmla="*/ 2147483647 h 102"/>
              <a:gd name="T10" fmla="*/ 0 60000 65536"/>
              <a:gd name="T11" fmla="*/ 0 60000 65536"/>
              <a:gd name="T12" fmla="*/ 0 60000 65536"/>
              <a:gd name="T13" fmla="*/ 0 60000 65536"/>
              <a:gd name="T14" fmla="*/ 0 60000 65536"/>
              <a:gd name="T15" fmla="*/ 0 w 48"/>
              <a:gd name="T16" fmla="*/ 0 h 102"/>
              <a:gd name="T17" fmla="*/ 48 w 48"/>
              <a:gd name="T18" fmla="*/ 102 h 102"/>
            </a:gdLst>
            <a:ahLst/>
            <a:cxnLst>
              <a:cxn ang="T10">
                <a:pos x="T0" y="T1"/>
              </a:cxn>
              <a:cxn ang="T11">
                <a:pos x="T2" y="T3"/>
              </a:cxn>
              <a:cxn ang="T12">
                <a:pos x="T4" y="T5"/>
              </a:cxn>
              <a:cxn ang="T13">
                <a:pos x="T6" y="T7"/>
              </a:cxn>
              <a:cxn ang="T14">
                <a:pos x="T8" y="T9"/>
              </a:cxn>
            </a:cxnLst>
            <a:rect l="T15" t="T16" r="T17" b="T18"/>
            <a:pathLst>
              <a:path w="48" h="102">
                <a:moveTo>
                  <a:pt x="48" y="96"/>
                </a:moveTo>
                <a:lnTo>
                  <a:pt x="30" y="102"/>
                </a:lnTo>
                <a:lnTo>
                  <a:pt x="0" y="0"/>
                </a:lnTo>
                <a:lnTo>
                  <a:pt x="24" y="0"/>
                </a:lnTo>
                <a:lnTo>
                  <a:pt x="48"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5" name="Freeform 145"/>
          <p:cNvSpPr>
            <a:spLocks/>
          </p:cNvSpPr>
          <p:nvPr/>
        </p:nvSpPr>
        <p:spPr bwMode="auto">
          <a:xfrm>
            <a:off x="4352925" y="2349103"/>
            <a:ext cx="35719" cy="71438"/>
          </a:xfrm>
          <a:custGeom>
            <a:avLst/>
            <a:gdLst>
              <a:gd name="T0" fmla="*/ 2147483647 w 30"/>
              <a:gd name="T1" fmla="*/ 2147483647 h 60"/>
              <a:gd name="T2" fmla="*/ 2147483647 w 30"/>
              <a:gd name="T3" fmla="*/ 2147483647 h 60"/>
              <a:gd name="T4" fmla="*/ 2147483647 w 30"/>
              <a:gd name="T5" fmla="*/ 0 h 60"/>
              <a:gd name="T6" fmla="*/ 0 w 30"/>
              <a:gd name="T7" fmla="*/ 2147483647 h 60"/>
              <a:gd name="T8" fmla="*/ 2147483647 w 30"/>
              <a:gd name="T9" fmla="*/ 2147483647 h 60"/>
              <a:gd name="T10" fmla="*/ 2147483647 w 30"/>
              <a:gd name="T11" fmla="*/ 2147483647 h 60"/>
              <a:gd name="T12" fmla="*/ 2147483647 w 30"/>
              <a:gd name="T13" fmla="*/ 2147483647 h 60"/>
              <a:gd name="T14" fmla="*/ 0 60000 65536"/>
              <a:gd name="T15" fmla="*/ 0 60000 65536"/>
              <a:gd name="T16" fmla="*/ 0 60000 65536"/>
              <a:gd name="T17" fmla="*/ 0 60000 65536"/>
              <a:gd name="T18" fmla="*/ 0 60000 65536"/>
              <a:gd name="T19" fmla="*/ 0 60000 65536"/>
              <a:gd name="T20" fmla="*/ 0 60000 65536"/>
              <a:gd name="T21" fmla="*/ 0 w 30"/>
              <a:gd name="T22" fmla="*/ 0 h 60"/>
              <a:gd name="T23" fmla="*/ 30 w 30"/>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60">
                <a:moveTo>
                  <a:pt x="30" y="54"/>
                </a:moveTo>
                <a:lnTo>
                  <a:pt x="30" y="54"/>
                </a:lnTo>
                <a:lnTo>
                  <a:pt x="18" y="0"/>
                </a:lnTo>
                <a:lnTo>
                  <a:pt x="0" y="6"/>
                </a:lnTo>
                <a:lnTo>
                  <a:pt x="12" y="60"/>
                </a:lnTo>
                <a:lnTo>
                  <a:pt x="30" y="54"/>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6" name="Freeform 146"/>
          <p:cNvSpPr>
            <a:spLocks/>
          </p:cNvSpPr>
          <p:nvPr/>
        </p:nvSpPr>
        <p:spPr bwMode="auto">
          <a:xfrm>
            <a:off x="4367213" y="2413397"/>
            <a:ext cx="28575" cy="57150"/>
          </a:xfrm>
          <a:custGeom>
            <a:avLst/>
            <a:gdLst>
              <a:gd name="T0" fmla="*/ 2147483647 w 24"/>
              <a:gd name="T1" fmla="*/ 2147483647 h 48"/>
              <a:gd name="T2" fmla="*/ 2147483647 w 24"/>
              <a:gd name="T3" fmla="*/ 2147483647 h 48"/>
              <a:gd name="T4" fmla="*/ 0 w 24"/>
              <a:gd name="T5" fmla="*/ 2147483647 h 48"/>
              <a:gd name="T6" fmla="*/ 2147483647 w 24"/>
              <a:gd name="T7" fmla="*/ 0 h 48"/>
              <a:gd name="T8" fmla="*/ 2147483647 w 24"/>
              <a:gd name="T9" fmla="*/ 2147483647 h 48"/>
              <a:gd name="T10" fmla="*/ 0 60000 65536"/>
              <a:gd name="T11" fmla="*/ 0 60000 65536"/>
              <a:gd name="T12" fmla="*/ 0 60000 65536"/>
              <a:gd name="T13" fmla="*/ 0 60000 65536"/>
              <a:gd name="T14" fmla="*/ 0 60000 65536"/>
              <a:gd name="T15" fmla="*/ 0 w 24"/>
              <a:gd name="T16" fmla="*/ 0 h 48"/>
              <a:gd name="T17" fmla="*/ 24 w 24"/>
              <a:gd name="T18" fmla="*/ 48 h 48"/>
            </a:gdLst>
            <a:ahLst/>
            <a:cxnLst>
              <a:cxn ang="T10">
                <a:pos x="T0" y="T1"/>
              </a:cxn>
              <a:cxn ang="T11">
                <a:pos x="T2" y="T3"/>
              </a:cxn>
              <a:cxn ang="T12">
                <a:pos x="T4" y="T5"/>
              </a:cxn>
              <a:cxn ang="T13">
                <a:pos x="T6" y="T7"/>
              </a:cxn>
              <a:cxn ang="T14">
                <a:pos x="T8" y="T9"/>
              </a:cxn>
            </a:cxnLst>
            <a:rect l="T15" t="T16" r="T17" b="T18"/>
            <a:pathLst>
              <a:path w="24" h="48">
                <a:moveTo>
                  <a:pt x="24" y="48"/>
                </a:moveTo>
                <a:lnTo>
                  <a:pt x="6" y="48"/>
                </a:lnTo>
                <a:lnTo>
                  <a:pt x="0" y="6"/>
                </a:lnTo>
                <a:lnTo>
                  <a:pt x="18" y="0"/>
                </a:lnTo>
                <a:lnTo>
                  <a:pt x="24" y="4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7" name="Freeform 147"/>
          <p:cNvSpPr>
            <a:spLocks/>
          </p:cNvSpPr>
          <p:nvPr/>
        </p:nvSpPr>
        <p:spPr bwMode="auto">
          <a:xfrm>
            <a:off x="4374356" y="2491978"/>
            <a:ext cx="42863" cy="128588"/>
          </a:xfrm>
          <a:custGeom>
            <a:avLst/>
            <a:gdLst>
              <a:gd name="T0" fmla="*/ 2147483647 w 36"/>
              <a:gd name="T1" fmla="*/ 2147483647 h 108"/>
              <a:gd name="T2" fmla="*/ 2147483647 w 36"/>
              <a:gd name="T3" fmla="*/ 2147483647 h 108"/>
              <a:gd name="T4" fmla="*/ 0 w 36"/>
              <a:gd name="T5" fmla="*/ 2147483647 h 108"/>
              <a:gd name="T6" fmla="*/ 2147483647 w 36"/>
              <a:gd name="T7" fmla="*/ 0 h 108"/>
              <a:gd name="T8" fmla="*/ 2147483647 w 36"/>
              <a:gd name="T9" fmla="*/ 2147483647 h 108"/>
              <a:gd name="T10" fmla="*/ 0 60000 65536"/>
              <a:gd name="T11" fmla="*/ 0 60000 65536"/>
              <a:gd name="T12" fmla="*/ 0 60000 65536"/>
              <a:gd name="T13" fmla="*/ 0 60000 65536"/>
              <a:gd name="T14" fmla="*/ 0 60000 65536"/>
              <a:gd name="T15" fmla="*/ 0 w 36"/>
              <a:gd name="T16" fmla="*/ 0 h 108"/>
              <a:gd name="T17" fmla="*/ 36 w 36"/>
              <a:gd name="T18" fmla="*/ 108 h 108"/>
            </a:gdLst>
            <a:ahLst/>
            <a:cxnLst>
              <a:cxn ang="T10">
                <a:pos x="T0" y="T1"/>
              </a:cxn>
              <a:cxn ang="T11">
                <a:pos x="T2" y="T3"/>
              </a:cxn>
              <a:cxn ang="T12">
                <a:pos x="T4" y="T5"/>
              </a:cxn>
              <a:cxn ang="T13">
                <a:pos x="T6" y="T7"/>
              </a:cxn>
              <a:cxn ang="T14">
                <a:pos x="T8" y="T9"/>
              </a:cxn>
            </a:cxnLst>
            <a:rect l="T15" t="T16" r="T17" b="T18"/>
            <a:pathLst>
              <a:path w="36" h="108">
                <a:moveTo>
                  <a:pt x="36" y="102"/>
                </a:moveTo>
                <a:lnTo>
                  <a:pt x="18" y="108"/>
                </a:lnTo>
                <a:lnTo>
                  <a:pt x="0" y="6"/>
                </a:lnTo>
                <a:lnTo>
                  <a:pt x="24"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8" name="Freeform 148"/>
          <p:cNvSpPr>
            <a:spLocks/>
          </p:cNvSpPr>
          <p:nvPr/>
        </p:nvSpPr>
        <p:spPr bwMode="auto">
          <a:xfrm>
            <a:off x="4395787" y="2634853"/>
            <a:ext cx="42863" cy="128588"/>
          </a:xfrm>
          <a:custGeom>
            <a:avLst/>
            <a:gdLst>
              <a:gd name="T0" fmla="*/ 2147483647 w 36"/>
              <a:gd name="T1" fmla="*/ 2147483647 h 108"/>
              <a:gd name="T2" fmla="*/ 2147483647 w 36"/>
              <a:gd name="T3" fmla="*/ 2147483647 h 108"/>
              <a:gd name="T4" fmla="*/ 0 w 36"/>
              <a:gd name="T5" fmla="*/ 2147483647 h 108"/>
              <a:gd name="T6" fmla="*/ 2147483647 w 36"/>
              <a:gd name="T7" fmla="*/ 0 h 108"/>
              <a:gd name="T8" fmla="*/ 2147483647 w 36"/>
              <a:gd name="T9" fmla="*/ 2147483647 h 108"/>
              <a:gd name="T10" fmla="*/ 0 60000 65536"/>
              <a:gd name="T11" fmla="*/ 0 60000 65536"/>
              <a:gd name="T12" fmla="*/ 0 60000 65536"/>
              <a:gd name="T13" fmla="*/ 0 60000 65536"/>
              <a:gd name="T14" fmla="*/ 0 60000 65536"/>
              <a:gd name="T15" fmla="*/ 0 w 36"/>
              <a:gd name="T16" fmla="*/ 0 h 108"/>
              <a:gd name="T17" fmla="*/ 36 w 36"/>
              <a:gd name="T18" fmla="*/ 108 h 108"/>
            </a:gdLst>
            <a:ahLst/>
            <a:cxnLst>
              <a:cxn ang="T10">
                <a:pos x="T0" y="T1"/>
              </a:cxn>
              <a:cxn ang="T11">
                <a:pos x="T2" y="T3"/>
              </a:cxn>
              <a:cxn ang="T12">
                <a:pos x="T4" y="T5"/>
              </a:cxn>
              <a:cxn ang="T13">
                <a:pos x="T6" y="T7"/>
              </a:cxn>
              <a:cxn ang="T14">
                <a:pos x="T8" y="T9"/>
              </a:cxn>
            </a:cxnLst>
            <a:rect l="T15" t="T16" r="T17" b="T18"/>
            <a:pathLst>
              <a:path w="36" h="108">
                <a:moveTo>
                  <a:pt x="36" y="102"/>
                </a:moveTo>
                <a:lnTo>
                  <a:pt x="12" y="108"/>
                </a:lnTo>
                <a:lnTo>
                  <a:pt x="0" y="6"/>
                </a:lnTo>
                <a:lnTo>
                  <a:pt x="18"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69" name="Freeform 149"/>
          <p:cNvSpPr>
            <a:spLocks/>
          </p:cNvSpPr>
          <p:nvPr/>
        </p:nvSpPr>
        <p:spPr bwMode="auto">
          <a:xfrm>
            <a:off x="4417219" y="2784873"/>
            <a:ext cx="42863" cy="121444"/>
          </a:xfrm>
          <a:custGeom>
            <a:avLst/>
            <a:gdLst>
              <a:gd name="T0" fmla="*/ 2147483647 w 36"/>
              <a:gd name="T1" fmla="*/ 2147483647 h 102"/>
              <a:gd name="T2" fmla="*/ 2147483647 w 36"/>
              <a:gd name="T3" fmla="*/ 2147483647 h 102"/>
              <a:gd name="T4" fmla="*/ 0 w 36"/>
              <a:gd name="T5" fmla="*/ 0 h 102"/>
              <a:gd name="T6" fmla="*/ 2147483647 w 36"/>
              <a:gd name="T7" fmla="*/ 0 h 102"/>
              <a:gd name="T8" fmla="*/ 2147483647 w 36"/>
              <a:gd name="T9" fmla="*/ 2147483647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36" y="96"/>
                </a:moveTo>
                <a:lnTo>
                  <a:pt x="12" y="102"/>
                </a:lnTo>
                <a:lnTo>
                  <a:pt x="0" y="0"/>
                </a:lnTo>
                <a:lnTo>
                  <a:pt x="18" y="0"/>
                </a:lnTo>
                <a:lnTo>
                  <a:pt x="36"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0" name="Freeform 150"/>
          <p:cNvSpPr>
            <a:spLocks/>
          </p:cNvSpPr>
          <p:nvPr/>
        </p:nvSpPr>
        <p:spPr bwMode="auto">
          <a:xfrm>
            <a:off x="4438651" y="2927748"/>
            <a:ext cx="21431" cy="21431"/>
          </a:xfrm>
          <a:custGeom>
            <a:avLst/>
            <a:gdLst>
              <a:gd name="T0" fmla="*/ 0 w 18"/>
              <a:gd name="T1" fmla="*/ 2147483647 h 18"/>
              <a:gd name="T2" fmla="*/ 2147483647 w 18"/>
              <a:gd name="T3" fmla="*/ 2147483647 h 18"/>
              <a:gd name="T4" fmla="*/ 2147483647 w 18"/>
              <a:gd name="T5" fmla="*/ 0 h 18"/>
              <a:gd name="T6" fmla="*/ 0 w 18"/>
              <a:gd name="T7" fmla="*/ 0 h 18"/>
              <a:gd name="T8" fmla="*/ 0 w 18"/>
              <a:gd name="T9" fmla="*/ 2147483647 h 18"/>
              <a:gd name="T10" fmla="*/ 2147483647 w 18"/>
              <a:gd name="T11" fmla="*/ 2147483647 h 18"/>
              <a:gd name="T12" fmla="*/ 0 w 18"/>
              <a:gd name="T13" fmla="*/ 2147483647 h 18"/>
              <a:gd name="T14" fmla="*/ 0 60000 65536"/>
              <a:gd name="T15" fmla="*/ 0 60000 65536"/>
              <a:gd name="T16" fmla="*/ 0 60000 65536"/>
              <a:gd name="T17" fmla="*/ 0 60000 65536"/>
              <a:gd name="T18" fmla="*/ 0 60000 65536"/>
              <a:gd name="T19" fmla="*/ 0 60000 65536"/>
              <a:gd name="T20" fmla="*/ 0 60000 65536"/>
              <a:gd name="T21" fmla="*/ 0 w 18"/>
              <a:gd name="T22" fmla="*/ 0 h 18"/>
              <a:gd name="T23" fmla="*/ 18 w 1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8">
                <a:moveTo>
                  <a:pt x="0" y="6"/>
                </a:moveTo>
                <a:lnTo>
                  <a:pt x="18" y="12"/>
                </a:lnTo>
                <a:lnTo>
                  <a:pt x="18" y="0"/>
                </a:lnTo>
                <a:lnTo>
                  <a:pt x="0" y="0"/>
                </a:lnTo>
                <a:lnTo>
                  <a:pt x="0" y="12"/>
                </a:lnTo>
                <a:lnTo>
                  <a:pt x="18" y="18"/>
                </a:lnTo>
                <a:lnTo>
                  <a:pt x="0"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1" name="Freeform 151"/>
          <p:cNvSpPr>
            <a:spLocks/>
          </p:cNvSpPr>
          <p:nvPr/>
        </p:nvSpPr>
        <p:spPr bwMode="auto">
          <a:xfrm>
            <a:off x="4438651" y="2849166"/>
            <a:ext cx="78581" cy="100013"/>
          </a:xfrm>
          <a:custGeom>
            <a:avLst/>
            <a:gdLst>
              <a:gd name="T0" fmla="*/ 2147483647 w 66"/>
              <a:gd name="T1" fmla="*/ 0 h 84"/>
              <a:gd name="T2" fmla="*/ 2147483647 w 66"/>
              <a:gd name="T3" fmla="*/ 2147483647 h 84"/>
              <a:gd name="T4" fmla="*/ 2147483647 w 66"/>
              <a:gd name="T5" fmla="*/ 2147483647 h 84"/>
              <a:gd name="T6" fmla="*/ 0 w 66"/>
              <a:gd name="T7" fmla="*/ 2147483647 h 84"/>
              <a:gd name="T8" fmla="*/ 2147483647 w 66"/>
              <a:gd name="T9" fmla="*/ 0 h 84"/>
              <a:gd name="T10" fmla="*/ 0 60000 65536"/>
              <a:gd name="T11" fmla="*/ 0 60000 65536"/>
              <a:gd name="T12" fmla="*/ 0 60000 65536"/>
              <a:gd name="T13" fmla="*/ 0 60000 65536"/>
              <a:gd name="T14" fmla="*/ 0 60000 65536"/>
              <a:gd name="T15" fmla="*/ 0 w 66"/>
              <a:gd name="T16" fmla="*/ 0 h 84"/>
              <a:gd name="T17" fmla="*/ 66 w 66"/>
              <a:gd name="T18" fmla="*/ 84 h 84"/>
            </a:gdLst>
            <a:ahLst/>
            <a:cxnLst>
              <a:cxn ang="T10">
                <a:pos x="T0" y="T1"/>
              </a:cxn>
              <a:cxn ang="T11">
                <a:pos x="T2" y="T3"/>
              </a:cxn>
              <a:cxn ang="T12">
                <a:pos x="T4" y="T5"/>
              </a:cxn>
              <a:cxn ang="T13">
                <a:pos x="T6" y="T7"/>
              </a:cxn>
              <a:cxn ang="T14">
                <a:pos x="T8" y="T9"/>
              </a:cxn>
            </a:cxnLst>
            <a:rect l="T15" t="T16" r="T17" b="T18"/>
            <a:pathLst>
              <a:path w="66" h="84">
                <a:moveTo>
                  <a:pt x="54" y="0"/>
                </a:moveTo>
                <a:lnTo>
                  <a:pt x="66" y="12"/>
                </a:lnTo>
                <a:lnTo>
                  <a:pt x="18" y="84"/>
                </a:lnTo>
                <a:lnTo>
                  <a:pt x="0" y="72"/>
                </a:lnTo>
                <a:lnTo>
                  <a:pt x="5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2" name="Freeform 152"/>
          <p:cNvSpPr>
            <a:spLocks/>
          </p:cNvSpPr>
          <p:nvPr/>
        </p:nvSpPr>
        <p:spPr bwMode="auto">
          <a:xfrm>
            <a:off x="4510088" y="2777729"/>
            <a:ext cx="57150" cy="64294"/>
          </a:xfrm>
          <a:custGeom>
            <a:avLst/>
            <a:gdLst>
              <a:gd name="T0" fmla="*/ 2147483647 w 48"/>
              <a:gd name="T1" fmla="*/ 2147483647 h 54"/>
              <a:gd name="T2" fmla="*/ 2147483647 w 48"/>
              <a:gd name="T3" fmla="*/ 0 h 54"/>
              <a:gd name="T4" fmla="*/ 0 w 48"/>
              <a:gd name="T5" fmla="*/ 2147483647 h 54"/>
              <a:gd name="T6" fmla="*/ 2147483647 w 48"/>
              <a:gd name="T7" fmla="*/ 2147483647 h 54"/>
              <a:gd name="T8" fmla="*/ 2147483647 w 48"/>
              <a:gd name="T9" fmla="*/ 2147483647 h 54"/>
              <a:gd name="T10" fmla="*/ 2147483647 w 48"/>
              <a:gd name="T11" fmla="*/ 2147483647 h 54"/>
              <a:gd name="T12" fmla="*/ 2147483647 w 48"/>
              <a:gd name="T13" fmla="*/ 2147483647 h 54"/>
              <a:gd name="T14" fmla="*/ 0 60000 65536"/>
              <a:gd name="T15" fmla="*/ 0 60000 65536"/>
              <a:gd name="T16" fmla="*/ 0 60000 65536"/>
              <a:gd name="T17" fmla="*/ 0 60000 65536"/>
              <a:gd name="T18" fmla="*/ 0 60000 65536"/>
              <a:gd name="T19" fmla="*/ 0 60000 65536"/>
              <a:gd name="T20" fmla="*/ 0 60000 65536"/>
              <a:gd name="T21" fmla="*/ 0 w 48"/>
              <a:gd name="T22" fmla="*/ 0 h 54"/>
              <a:gd name="T23" fmla="*/ 48 w 4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4">
                <a:moveTo>
                  <a:pt x="30" y="6"/>
                </a:moveTo>
                <a:lnTo>
                  <a:pt x="30" y="0"/>
                </a:lnTo>
                <a:lnTo>
                  <a:pt x="0" y="42"/>
                </a:lnTo>
                <a:lnTo>
                  <a:pt x="18" y="54"/>
                </a:lnTo>
                <a:lnTo>
                  <a:pt x="48" y="12"/>
                </a:lnTo>
                <a:lnTo>
                  <a:pt x="48" y="6"/>
                </a:lnTo>
                <a:lnTo>
                  <a:pt x="30"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3" name="Freeform 153"/>
          <p:cNvSpPr>
            <a:spLocks/>
          </p:cNvSpPr>
          <p:nvPr/>
        </p:nvSpPr>
        <p:spPr bwMode="auto">
          <a:xfrm>
            <a:off x="4545806" y="2720579"/>
            <a:ext cx="28575" cy="64294"/>
          </a:xfrm>
          <a:custGeom>
            <a:avLst/>
            <a:gdLst>
              <a:gd name="T0" fmla="*/ 2147483647 w 24"/>
              <a:gd name="T1" fmla="*/ 0 h 54"/>
              <a:gd name="T2" fmla="*/ 2147483647 w 24"/>
              <a:gd name="T3" fmla="*/ 2147483647 h 54"/>
              <a:gd name="T4" fmla="*/ 2147483647 w 24"/>
              <a:gd name="T5" fmla="*/ 2147483647 h 54"/>
              <a:gd name="T6" fmla="*/ 0 w 24"/>
              <a:gd name="T7" fmla="*/ 2147483647 h 54"/>
              <a:gd name="T8" fmla="*/ 2147483647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6" y="0"/>
                </a:moveTo>
                <a:lnTo>
                  <a:pt x="24" y="6"/>
                </a:lnTo>
                <a:lnTo>
                  <a:pt x="18" y="54"/>
                </a:lnTo>
                <a:lnTo>
                  <a:pt x="0" y="54"/>
                </a:lnTo>
                <a:lnTo>
                  <a:pt x="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4" name="Freeform 154"/>
          <p:cNvSpPr>
            <a:spLocks/>
          </p:cNvSpPr>
          <p:nvPr/>
        </p:nvSpPr>
        <p:spPr bwMode="auto">
          <a:xfrm>
            <a:off x="4552950" y="2577704"/>
            <a:ext cx="42863" cy="121444"/>
          </a:xfrm>
          <a:custGeom>
            <a:avLst/>
            <a:gdLst>
              <a:gd name="T0" fmla="*/ 2147483647 w 36"/>
              <a:gd name="T1" fmla="*/ 0 h 102"/>
              <a:gd name="T2" fmla="*/ 2147483647 w 36"/>
              <a:gd name="T3" fmla="*/ 2147483647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8" y="0"/>
                </a:moveTo>
                <a:lnTo>
                  <a:pt x="36" y="6"/>
                </a:lnTo>
                <a:lnTo>
                  <a:pt x="24" y="102"/>
                </a:lnTo>
                <a:lnTo>
                  <a:pt x="0" y="102"/>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5" name="Freeform 155"/>
          <p:cNvSpPr>
            <a:spLocks/>
          </p:cNvSpPr>
          <p:nvPr/>
        </p:nvSpPr>
        <p:spPr bwMode="auto">
          <a:xfrm>
            <a:off x="4574381" y="2434829"/>
            <a:ext cx="42863" cy="121444"/>
          </a:xfrm>
          <a:custGeom>
            <a:avLst/>
            <a:gdLst>
              <a:gd name="T0" fmla="*/ 2147483647 w 36"/>
              <a:gd name="T1" fmla="*/ 0 h 102"/>
              <a:gd name="T2" fmla="*/ 2147483647 w 36"/>
              <a:gd name="T3" fmla="*/ 2147483647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2" y="0"/>
                </a:moveTo>
                <a:lnTo>
                  <a:pt x="36" y="6"/>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6" name="Freeform 156"/>
          <p:cNvSpPr>
            <a:spLocks/>
          </p:cNvSpPr>
          <p:nvPr/>
        </p:nvSpPr>
        <p:spPr bwMode="auto">
          <a:xfrm>
            <a:off x="4595813" y="2413398"/>
            <a:ext cx="21431" cy="1190"/>
          </a:xfrm>
          <a:custGeom>
            <a:avLst/>
            <a:gdLst>
              <a:gd name="T0" fmla="*/ 0 w 18"/>
              <a:gd name="T1" fmla="*/ 0 h 1587"/>
              <a:gd name="T2" fmla="*/ 0 w 18"/>
              <a:gd name="T3" fmla="*/ 0 h 1587"/>
              <a:gd name="T4" fmla="*/ 0 w 18"/>
              <a:gd name="T5" fmla="*/ 0 h 1587"/>
              <a:gd name="T6" fmla="*/ 2147483647 w 18"/>
              <a:gd name="T7" fmla="*/ 0 h 1587"/>
              <a:gd name="T8" fmla="*/ 2147483647 w 18"/>
              <a:gd name="T9" fmla="*/ 0 h 1587"/>
              <a:gd name="T10" fmla="*/ 2147483647 w 18"/>
              <a:gd name="T11" fmla="*/ 0 h 1587"/>
              <a:gd name="T12" fmla="*/ 0 w 18"/>
              <a:gd name="T13" fmla="*/ 0 h 1587"/>
              <a:gd name="T14" fmla="*/ 0 60000 65536"/>
              <a:gd name="T15" fmla="*/ 0 60000 65536"/>
              <a:gd name="T16" fmla="*/ 0 60000 65536"/>
              <a:gd name="T17" fmla="*/ 0 60000 65536"/>
              <a:gd name="T18" fmla="*/ 0 60000 65536"/>
              <a:gd name="T19" fmla="*/ 0 60000 65536"/>
              <a:gd name="T20" fmla="*/ 0 60000 65536"/>
              <a:gd name="T21" fmla="*/ 0 w 18"/>
              <a:gd name="T22" fmla="*/ 0 h 1587"/>
              <a:gd name="T23" fmla="*/ 18 w 18"/>
              <a:gd name="T24" fmla="*/ 1587 h 1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587">
                <a:moveTo>
                  <a:pt x="0" y="0"/>
                </a:moveTo>
                <a:lnTo>
                  <a:pt x="0" y="0"/>
                </a:lnTo>
                <a:lnTo>
                  <a:pt x="18" y="0"/>
                </a:lnTo>
                <a:lnTo>
                  <a:pt x="0"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7" name="Freeform 157"/>
          <p:cNvSpPr>
            <a:spLocks/>
          </p:cNvSpPr>
          <p:nvPr/>
        </p:nvSpPr>
        <p:spPr bwMode="auto">
          <a:xfrm>
            <a:off x="4595812" y="2291954"/>
            <a:ext cx="42863" cy="121444"/>
          </a:xfrm>
          <a:custGeom>
            <a:avLst/>
            <a:gdLst>
              <a:gd name="T0" fmla="*/ 2147483647 w 36"/>
              <a:gd name="T1" fmla="*/ 0 h 102"/>
              <a:gd name="T2" fmla="*/ 2147483647 w 36"/>
              <a:gd name="T3" fmla="*/ 2147483647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8" y="0"/>
                </a:moveTo>
                <a:lnTo>
                  <a:pt x="36" y="6"/>
                </a:lnTo>
                <a:lnTo>
                  <a:pt x="18" y="102"/>
                </a:lnTo>
                <a:lnTo>
                  <a:pt x="0" y="102"/>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8" name="Freeform 158"/>
          <p:cNvSpPr>
            <a:spLocks/>
          </p:cNvSpPr>
          <p:nvPr/>
        </p:nvSpPr>
        <p:spPr bwMode="auto">
          <a:xfrm>
            <a:off x="4617244" y="2149079"/>
            <a:ext cx="42863" cy="121444"/>
          </a:xfrm>
          <a:custGeom>
            <a:avLst/>
            <a:gdLst>
              <a:gd name="T0" fmla="*/ 2147483647 w 36"/>
              <a:gd name="T1" fmla="*/ 0 h 102"/>
              <a:gd name="T2" fmla="*/ 2147483647 w 36"/>
              <a:gd name="T3" fmla="*/ 2147483647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8" y="0"/>
                </a:moveTo>
                <a:lnTo>
                  <a:pt x="36" y="6"/>
                </a:lnTo>
                <a:lnTo>
                  <a:pt x="18" y="102"/>
                </a:lnTo>
                <a:lnTo>
                  <a:pt x="0" y="102"/>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79" name="Freeform 159"/>
          <p:cNvSpPr>
            <a:spLocks/>
          </p:cNvSpPr>
          <p:nvPr/>
        </p:nvSpPr>
        <p:spPr bwMode="auto">
          <a:xfrm>
            <a:off x="4638676" y="2006204"/>
            <a:ext cx="50006" cy="121444"/>
          </a:xfrm>
          <a:custGeom>
            <a:avLst/>
            <a:gdLst>
              <a:gd name="T0" fmla="*/ 2147483647 w 42"/>
              <a:gd name="T1" fmla="*/ 0 h 102"/>
              <a:gd name="T2" fmla="*/ 2147483647 w 42"/>
              <a:gd name="T3" fmla="*/ 0 h 102"/>
              <a:gd name="T4" fmla="*/ 2147483647 w 42"/>
              <a:gd name="T5" fmla="*/ 2147483647 h 102"/>
              <a:gd name="T6" fmla="*/ 0 w 42"/>
              <a:gd name="T7" fmla="*/ 2147483647 h 102"/>
              <a:gd name="T8" fmla="*/ 2147483647 w 42"/>
              <a:gd name="T9" fmla="*/ 0 h 102"/>
              <a:gd name="T10" fmla="*/ 0 60000 65536"/>
              <a:gd name="T11" fmla="*/ 0 60000 65536"/>
              <a:gd name="T12" fmla="*/ 0 60000 65536"/>
              <a:gd name="T13" fmla="*/ 0 60000 65536"/>
              <a:gd name="T14" fmla="*/ 0 60000 65536"/>
              <a:gd name="T15" fmla="*/ 0 w 42"/>
              <a:gd name="T16" fmla="*/ 0 h 102"/>
              <a:gd name="T17" fmla="*/ 42 w 42"/>
              <a:gd name="T18" fmla="*/ 102 h 102"/>
            </a:gdLst>
            <a:ahLst/>
            <a:cxnLst>
              <a:cxn ang="T10">
                <a:pos x="T0" y="T1"/>
              </a:cxn>
              <a:cxn ang="T11">
                <a:pos x="T2" y="T3"/>
              </a:cxn>
              <a:cxn ang="T12">
                <a:pos x="T4" y="T5"/>
              </a:cxn>
              <a:cxn ang="T13">
                <a:pos x="T6" y="T7"/>
              </a:cxn>
              <a:cxn ang="T14">
                <a:pos x="T8" y="T9"/>
              </a:cxn>
            </a:cxnLst>
            <a:rect l="T15" t="T16" r="T17" b="T18"/>
            <a:pathLst>
              <a:path w="42" h="102">
                <a:moveTo>
                  <a:pt x="18" y="0"/>
                </a:moveTo>
                <a:lnTo>
                  <a:pt x="42" y="0"/>
                </a:lnTo>
                <a:lnTo>
                  <a:pt x="24" y="102"/>
                </a:lnTo>
                <a:lnTo>
                  <a:pt x="0" y="102"/>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0" name="Freeform 160"/>
          <p:cNvSpPr>
            <a:spLocks/>
          </p:cNvSpPr>
          <p:nvPr/>
        </p:nvSpPr>
        <p:spPr bwMode="auto">
          <a:xfrm>
            <a:off x="4667250" y="1863329"/>
            <a:ext cx="42863" cy="121444"/>
          </a:xfrm>
          <a:custGeom>
            <a:avLst/>
            <a:gdLst>
              <a:gd name="T0" fmla="*/ 2147483647 w 36"/>
              <a:gd name="T1" fmla="*/ 0 h 102"/>
              <a:gd name="T2" fmla="*/ 2147483647 w 36"/>
              <a:gd name="T3" fmla="*/ 2147483647 h 102"/>
              <a:gd name="T4" fmla="*/ 0 w 36"/>
              <a:gd name="T5" fmla="*/ 2147483647 h 102"/>
              <a:gd name="T6" fmla="*/ 2147483647 w 36"/>
              <a:gd name="T7" fmla="*/ 2147483647 h 102"/>
              <a:gd name="T8" fmla="*/ 2147483647 w 36"/>
              <a:gd name="T9" fmla="*/ 2147483647 h 102"/>
              <a:gd name="T10" fmla="*/ 2147483647 w 36"/>
              <a:gd name="T11" fmla="*/ 2147483647 h 102"/>
              <a:gd name="T12" fmla="*/ 2147483647 w 36"/>
              <a:gd name="T13" fmla="*/ 0 h 102"/>
              <a:gd name="T14" fmla="*/ 0 60000 65536"/>
              <a:gd name="T15" fmla="*/ 0 60000 65536"/>
              <a:gd name="T16" fmla="*/ 0 60000 65536"/>
              <a:gd name="T17" fmla="*/ 0 60000 65536"/>
              <a:gd name="T18" fmla="*/ 0 60000 65536"/>
              <a:gd name="T19" fmla="*/ 0 60000 65536"/>
              <a:gd name="T20" fmla="*/ 0 60000 65536"/>
              <a:gd name="T21" fmla="*/ 0 w 36"/>
              <a:gd name="T22" fmla="*/ 0 h 102"/>
              <a:gd name="T23" fmla="*/ 36 w 36"/>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02">
                <a:moveTo>
                  <a:pt x="36" y="0"/>
                </a:moveTo>
                <a:lnTo>
                  <a:pt x="12" y="6"/>
                </a:lnTo>
                <a:lnTo>
                  <a:pt x="0" y="102"/>
                </a:lnTo>
                <a:lnTo>
                  <a:pt x="18" y="102"/>
                </a:lnTo>
                <a:lnTo>
                  <a:pt x="36" y="6"/>
                </a:lnTo>
                <a:lnTo>
                  <a:pt x="18" y="12"/>
                </a:lnTo>
                <a:lnTo>
                  <a:pt x="3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1" name="Freeform 161"/>
          <p:cNvSpPr>
            <a:spLocks/>
          </p:cNvSpPr>
          <p:nvPr/>
        </p:nvSpPr>
        <p:spPr bwMode="auto">
          <a:xfrm>
            <a:off x="4688682" y="1863329"/>
            <a:ext cx="21431" cy="21431"/>
          </a:xfrm>
          <a:custGeom>
            <a:avLst/>
            <a:gdLst>
              <a:gd name="T0" fmla="*/ 2147483647 w 18"/>
              <a:gd name="T1" fmla="*/ 2147483647 h 18"/>
              <a:gd name="T2" fmla="*/ 0 w 18"/>
              <a:gd name="T3" fmla="*/ 2147483647 h 18"/>
              <a:gd name="T4" fmla="*/ 0 w 18"/>
              <a:gd name="T5" fmla="*/ 2147483647 h 18"/>
              <a:gd name="T6" fmla="*/ 2147483647 w 18"/>
              <a:gd name="T7" fmla="*/ 0 h 18"/>
              <a:gd name="T8" fmla="*/ 2147483647 w 18"/>
              <a:gd name="T9" fmla="*/ 2147483647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18" y="6"/>
                </a:moveTo>
                <a:lnTo>
                  <a:pt x="0" y="18"/>
                </a:lnTo>
                <a:lnTo>
                  <a:pt x="0" y="12"/>
                </a:lnTo>
                <a:lnTo>
                  <a:pt x="18" y="0"/>
                </a:lnTo>
                <a:lnTo>
                  <a:pt x="18"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2" name="Freeform 162"/>
          <p:cNvSpPr>
            <a:spLocks/>
          </p:cNvSpPr>
          <p:nvPr/>
        </p:nvSpPr>
        <p:spPr bwMode="auto">
          <a:xfrm>
            <a:off x="4702969" y="1891904"/>
            <a:ext cx="78581" cy="121444"/>
          </a:xfrm>
          <a:custGeom>
            <a:avLst/>
            <a:gdLst>
              <a:gd name="T0" fmla="*/ 2147483647 w 66"/>
              <a:gd name="T1" fmla="*/ 2147483647 h 102"/>
              <a:gd name="T2" fmla="*/ 2147483647 w 66"/>
              <a:gd name="T3" fmla="*/ 2147483647 h 102"/>
              <a:gd name="T4" fmla="*/ 0 w 66"/>
              <a:gd name="T5" fmla="*/ 2147483647 h 102"/>
              <a:gd name="T6" fmla="*/ 2147483647 w 66"/>
              <a:gd name="T7" fmla="*/ 0 h 102"/>
              <a:gd name="T8" fmla="*/ 2147483647 w 66"/>
              <a:gd name="T9" fmla="*/ 2147483647 h 102"/>
              <a:gd name="T10" fmla="*/ 0 60000 65536"/>
              <a:gd name="T11" fmla="*/ 0 60000 65536"/>
              <a:gd name="T12" fmla="*/ 0 60000 65536"/>
              <a:gd name="T13" fmla="*/ 0 60000 65536"/>
              <a:gd name="T14" fmla="*/ 0 60000 65536"/>
              <a:gd name="T15" fmla="*/ 0 w 66"/>
              <a:gd name="T16" fmla="*/ 0 h 102"/>
              <a:gd name="T17" fmla="*/ 66 w 66"/>
              <a:gd name="T18" fmla="*/ 102 h 102"/>
            </a:gdLst>
            <a:ahLst/>
            <a:cxnLst>
              <a:cxn ang="T10">
                <a:pos x="T0" y="T1"/>
              </a:cxn>
              <a:cxn ang="T11">
                <a:pos x="T2" y="T3"/>
              </a:cxn>
              <a:cxn ang="T12">
                <a:pos x="T4" y="T5"/>
              </a:cxn>
              <a:cxn ang="T13">
                <a:pos x="T6" y="T7"/>
              </a:cxn>
              <a:cxn ang="T14">
                <a:pos x="T8" y="T9"/>
              </a:cxn>
            </a:cxnLst>
            <a:rect l="T15" t="T16" r="T17" b="T18"/>
            <a:pathLst>
              <a:path w="66" h="102">
                <a:moveTo>
                  <a:pt x="66" y="90"/>
                </a:moveTo>
                <a:lnTo>
                  <a:pt x="48" y="102"/>
                </a:lnTo>
                <a:lnTo>
                  <a:pt x="0" y="12"/>
                </a:lnTo>
                <a:lnTo>
                  <a:pt x="18" y="0"/>
                </a:lnTo>
                <a:lnTo>
                  <a:pt x="66" y="9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3" name="Freeform 163"/>
          <p:cNvSpPr>
            <a:spLocks/>
          </p:cNvSpPr>
          <p:nvPr/>
        </p:nvSpPr>
        <p:spPr bwMode="auto">
          <a:xfrm>
            <a:off x="4767263" y="2020492"/>
            <a:ext cx="28575" cy="21431"/>
          </a:xfrm>
          <a:custGeom>
            <a:avLst/>
            <a:gdLst>
              <a:gd name="T0" fmla="*/ 2147483647 w 24"/>
              <a:gd name="T1" fmla="*/ 2147483647 h 18"/>
              <a:gd name="T2" fmla="*/ 2147483647 w 24"/>
              <a:gd name="T3" fmla="*/ 2147483647 h 18"/>
              <a:gd name="T4" fmla="*/ 2147483647 w 24"/>
              <a:gd name="T5" fmla="*/ 0 h 18"/>
              <a:gd name="T6" fmla="*/ 0 w 24"/>
              <a:gd name="T7" fmla="*/ 2147483647 h 18"/>
              <a:gd name="T8" fmla="*/ 2147483647 w 24"/>
              <a:gd name="T9" fmla="*/ 2147483647 h 18"/>
              <a:gd name="T10" fmla="*/ 2147483647 w 24"/>
              <a:gd name="T11" fmla="*/ 2147483647 h 18"/>
              <a:gd name="T12" fmla="*/ 2147483647 w 24"/>
              <a:gd name="T13" fmla="*/ 2147483647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24" y="12"/>
                </a:moveTo>
                <a:lnTo>
                  <a:pt x="24" y="12"/>
                </a:lnTo>
                <a:lnTo>
                  <a:pt x="18" y="0"/>
                </a:lnTo>
                <a:lnTo>
                  <a:pt x="0" y="12"/>
                </a:lnTo>
                <a:lnTo>
                  <a:pt x="6" y="18"/>
                </a:lnTo>
                <a:lnTo>
                  <a:pt x="24" y="1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4" name="Freeform 164"/>
          <p:cNvSpPr>
            <a:spLocks/>
          </p:cNvSpPr>
          <p:nvPr/>
        </p:nvSpPr>
        <p:spPr bwMode="auto">
          <a:xfrm>
            <a:off x="4774407" y="2034779"/>
            <a:ext cx="50006" cy="107156"/>
          </a:xfrm>
          <a:custGeom>
            <a:avLst/>
            <a:gdLst>
              <a:gd name="T0" fmla="*/ 2147483647 w 42"/>
              <a:gd name="T1" fmla="*/ 2147483647 h 90"/>
              <a:gd name="T2" fmla="*/ 2147483647 w 42"/>
              <a:gd name="T3" fmla="*/ 2147483647 h 90"/>
              <a:gd name="T4" fmla="*/ 0 w 42"/>
              <a:gd name="T5" fmla="*/ 2147483647 h 90"/>
              <a:gd name="T6" fmla="*/ 2147483647 w 42"/>
              <a:gd name="T7" fmla="*/ 0 h 90"/>
              <a:gd name="T8" fmla="*/ 2147483647 w 42"/>
              <a:gd name="T9" fmla="*/ 2147483647 h 90"/>
              <a:gd name="T10" fmla="*/ 0 60000 65536"/>
              <a:gd name="T11" fmla="*/ 0 60000 65536"/>
              <a:gd name="T12" fmla="*/ 0 60000 65536"/>
              <a:gd name="T13" fmla="*/ 0 60000 65536"/>
              <a:gd name="T14" fmla="*/ 0 60000 65536"/>
              <a:gd name="T15" fmla="*/ 0 w 42"/>
              <a:gd name="T16" fmla="*/ 0 h 90"/>
              <a:gd name="T17" fmla="*/ 42 w 42"/>
              <a:gd name="T18" fmla="*/ 90 h 90"/>
            </a:gdLst>
            <a:ahLst/>
            <a:cxnLst>
              <a:cxn ang="T10">
                <a:pos x="T0" y="T1"/>
              </a:cxn>
              <a:cxn ang="T11">
                <a:pos x="T2" y="T3"/>
              </a:cxn>
              <a:cxn ang="T12">
                <a:pos x="T4" y="T5"/>
              </a:cxn>
              <a:cxn ang="T13">
                <a:pos x="T6" y="T7"/>
              </a:cxn>
              <a:cxn ang="T14">
                <a:pos x="T8" y="T9"/>
              </a:cxn>
            </a:cxnLst>
            <a:rect l="T15" t="T16" r="T17" b="T18"/>
            <a:pathLst>
              <a:path w="42" h="90">
                <a:moveTo>
                  <a:pt x="42" y="84"/>
                </a:moveTo>
                <a:lnTo>
                  <a:pt x="24" y="90"/>
                </a:lnTo>
                <a:lnTo>
                  <a:pt x="0" y="6"/>
                </a:lnTo>
                <a:lnTo>
                  <a:pt x="18" y="0"/>
                </a:lnTo>
                <a:lnTo>
                  <a:pt x="42" y="84"/>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5" name="Freeform 165"/>
          <p:cNvSpPr>
            <a:spLocks/>
          </p:cNvSpPr>
          <p:nvPr/>
        </p:nvSpPr>
        <p:spPr bwMode="auto">
          <a:xfrm>
            <a:off x="4810126" y="2163366"/>
            <a:ext cx="50006" cy="121444"/>
          </a:xfrm>
          <a:custGeom>
            <a:avLst/>
            <a:gdLst>
              <a:gd name="T0" fmla="*/ 2147483647 w 42"/>
              <a:gd name="T1" fmla="*/ 2147483647 h 102"/>
              <a:gd name="T2" fmla="*/ 2147483647 w 42"/>
              <a:gd name="T3" fmla="*/ 2147483647 h 102"/>
              <a:gd name="T4" fmla="*/ 0 w 42"/>
              <a:gd name="T5" fmla="*/ 2147483647 h 102"/>
              <a:gd name="T6" fmla="*/ 2147483647 w 42"/>
              <a:gd name="T7" fmla="*/ 0 h 102"/>
              <a:gd name="T8" fmla="*/ 2147483647 w 42"/>
              <a:gd name="T9" fmla="*/ 2147483647 h 102"/>
              <a:gd name="T10" fmla="*/ 0 60000 65536"/>
              <a:gd name="T11" fmla="*/ 0 60000 65536"/>
              <a:gd name="T12" fmla="*/ 0 60000 65536"/>
              <a:gd name="T13" fmla="*/ 0 60000 65536"/>
              <a:gd name="T14" fmla="*/ 0 60000 65536"/>
              <a:gd name="T15" fmla="*/ 0 w 42"/>
              <a:gd name="T16" fmla="*/ 0 h 102"/>
              <a:gd name="T17" fmla="*/ 42 w 42"/>
              <a:gd name="T18" fmla="*/ 102 h 102"/>
            </a:gdLst>
            <a:ahLst/>
            <a:cxnLst>
              <a:cxn ang="T10">
                <a:pos x="T0" y="T1"/>
              </a:cxn>
              <a:cxn ang="T11">
                <a:pos x="T2" y="T3"/>
              </a:cxn>
              <a:cxn ang="T12">
                <a:pos x="T4" y="T5"/>
              </a:cxn>
              <a:cxn ang="T13">
                <a:pos x="T6" y="T7"/>
              </a:cxn>
              <a:cxn ang="T14">
                <a:pos x="T8" y="T9"/>
              </a:cxn>
            </a:cxnLst>
            <a:rect l="T15" t="T16" r="T17" b="T18"/>
            <a:pathLst>
              <a:path w="42" h="102">
                <a:moveTo>
                  <a:pt x="42" y="96"/>
                </a:moveTo>
                <a:lnTo>
                  <a:pt x="24" y="102"/>
                </a:lnTo>
                <a:lnTo>
                  <a:pt x="0" y="6"/>
                </a:lnTo>
                <a:lnTo>
                  <a:pt x="18" y="0"/>
                </a:lnTo>
                <a:lnTo>
                  <a:pt x="42"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6" name="Freeform 166"/>
          <p:cNvSpPr>
            <a:spLocks/>
          </p:cNvSpPr>
          <p:nvPr/>
        </p:nvSpPr>
        <p:spPr bwMode="auto">
          <a:xfrm>
            <a:off x="4845844" y="2299097"/>
            <a:ext cx="50006" cy="85725"/>
          </a:xfrm>
          <a:custGeom>
            <a:avLst/>
            <a:gdLst>
              <a:gd name="T0" fmla="*/ 2147483647 w 42"/>
              <a:gd name="T1" fmla="*/ 2147483647 h 72"/>
              <a:gd name="T2" fmla="*/ 2147483647 w 42"/>
              <a:gd name="T3" fmla="*/ 2147483647 h 72"/>
              <a:gd name="T4" fmla="*/ 2147483647 w 42"/>
              <a:gd name="T5" fmla="*/ 0 h 72"/>
              <a:gd name="T6" fmla="*/ 0 w 42"/>
              <a:gd name="T7" fmla="*/ 2147483647 h 72"/>
              <a:gd name="T8" fmla="*/ 2147483647 w 42"/>
              <a:gd name="T9" fmla="*/ 2147483647 h 72"/>
              <a:gd name="T10" fmla="*/ 2147483647 w 42"/>
              <a:gd name="T11" fmla="*/ 2147483647 h 72"/>
              <a:gd name="T12" fmla="*/ 2147483647 w 42"/>
              <a:gd name="T13" fmla="*/ 2147483647 h 72"/>
              <a:gd name="T14" fmla="*/ 0 60000 65536"/>
              <a:gd name="T15" fmla="*/ 0 60000 65536"/>
              <a:gd name="T16" fmla="*/ 0 60000 65536"/>
              <a:gd name="T17" fmla="*/ 0 60000 65536"/>
              <a:gd name="T18" fmla="*/ 0 60000 65536"/>
              <a:gd name="T19" fmla="*/ 0 60000 65536"/>
              <a:gd name="T20" fmla="*/ 0 60000 65536"/>
              <a:gd name="T21" fmla="*/ 0 w 42"/>
              <a:gd name="T22" fmla="*/ 0 h 72"/>
              <a:gd name="T23" fmla="*/ 42 w 4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72">
                <a:moveTo>
                  <a:pt x="42" y="72"/>
                </a:moveTo>
                <a:lnTo>
                  <a:pt x="36" y="66"/>
                </a:lnTo>
                <a:lnTo>
                  <a:pt x="18" y="0"/>
                </a:lnTo>
                <a:lnTo>
                  <a:pt x="0" y="6"/>
                </a:lnTo>
                <a:lnTo>
                  <a:pt x="18" y="72"/>
                </a:lnTo>
                <a:lnTo>
                  <a:pt x="42" y="7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7" name="Rectangle 167"/>
          <p:cNvSpPr>
            <a:spLocks noChangeArrowheads="1"/>
          </p:cNvSpPr>
          <p:nvPr/>
        </p:nvSpPr>
        <p:spPr bwMode="auto">
          <a:xfrm>
            <a:off x="4867275" y="2384823"/>
            <a:ext cx="28575" cy="35719"/>
          </a:xfrm>
          <a:prstGeom prst="rect">
            <a:avLst/>
          </a:prstGeom>
          <a:solidFill>
            <a:srgbClr val="340D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8" name="Freeform 168"/>
          <p:cNvSpPr>
            <a:spLocks/>
          </p:cNvSpPr>
          <p:nvPr/>
        </p:nvSpPr>
        <p:spPr bwMode="auto">
          <a:xfrm>
            <a:off x="4874419" y="2449116"/>
            <a:ext cx="28575" cy="121444"/>
          </a:xfrm>
          <a:custGeom>
            <a:avLst/>
            <a:gdLst>
              <a:gd name="T0" fmla="*/ 2147483647 w 24"/>
              <a:gd name="T1" fmla="*/ 2147483647 h 102"/>
              <a:gd name="T2" fmla="*/ 0 w 24"/>
              <a:gd name="T3" fmla="*/ 2147483647 h 102"/>
              <a:gd name="T4" fmla="*/ 0 w 24"/>
              <a:gd name="T5" fmla="*/ 0 h 102"/>
              <a:gd name="T6" fmla="*/ 2147483647 w 24"/>
              <a:gd name="T7" fmla="*/ 0 h 102"/>
              <a:gd name="T8" fmla="*/ 2147483647 w 24"/>
              <a:gd name="T9" fmla="*/ 2147483647 h 102"/>
              <a:gd name="T10" fmla="*/ 0 60000 65536"/>
              <a:gd name="T11" fmla="*/ 0 60000 65536"/>
              <a:gd name="T12" fmla="*/ 0 60000 65536"/>
              <a:gd name="T13" fmla="*/ 0 60000 65536"/>
              <a:gd name="T14" fmla="*/ 0 60000 65536"/>
              <a:gd name="T15" fmla="*/ 0 w 24"/>
              <a:gd name="T16" fmla="*/ 0 h 102"/>
              <a:gd name="T17" fmla="*/ 24 w 24"/>
              <a:gd name="T18" fmla="*/ 102 h 102"/>
            </a:gdLst>
            <a:ahLst/>
            <a:cxnLst>
              <a:cxn ang="T10">
                <a:pos x="T0" y="T1"/>
              </a:cxn>
              <a:cxn ang="T11">
                <a:pos x="T2" y="T3"/>
              </a:cxn>
              <a:cxn ang="T12">
                <a:pos x="T4" y="T5"/>
              </a:cxn>
              <a:cxn ang="T13">
                <a:pos x="T6" y="T7"/>
              </a:cxn>
              <a:cxn ang="T14">
                <a:pos x="T8" y="T9"/>
              </a:cxn>
            </a:cxnLst>
            <a:rect l="T15" t="T16" r="T17" b="T18"/>
            <a:pathLst>
              <a:path w="24" h="102">
                <a:moveTo>
                  <a:pt x="24" y="102"/>
                </a:moveTo>
                <a:lnTo>
                  <a:pt x="0" y="102"/>
                </a:lnTo>
                <a:lnTo>
                  <a:pt x="0" y="0"/>
                </a:lnTo>
                <a:lnTo>
                  <a:pt x="18" y="0"/>
                </a:lnTo>
                <a:lnTo>
                  <a:pt x="24"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89" name="Freeform 169"/>
          <p:cNvSpPr>
            <a:spLocks/>
          </p:cNvSpPr>
          <p:nvPr/>
        </p:nvSpPr>
        <p:spPr bwMode="auto">
          <a:xfrm>
            <a:off x="4874419" y="2591991"/>
            <a:ext cx="35719" cy="121444"/>
          </a:xfrm>
          <a:custGeom>
            <a:avLst/>
            <a:gdLst>
              <a:gd name="T0" fmla="*/ 2147483647 w 30"/>
              <a:gd name="T1" fmla="*/ 2147483647 h 102"/>
              <a:gd name="T2" fmla="*/ 2147483647 w 30"/>
              <a:gd name="T3" fmla="*/ 2147483647 h 102"/>
              <a:gd name="T4" fmla="*/ 0 w 30"/>
              <a:gd name="T5" fmla="*/ 0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102"/>
                </a:moveTo>
                <a:lnTo>
                  <a:pt x="6" y="102"/>
                </a:lnTo>
                <a:lnTo>
                  <a:pt x="0" y="0"/>
                </a:lnTo>
                <a:lnTo>
                  <a:pt x="24"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0" name="Freeform 170"/>
          <p:cNvSpPr>
            <a:spLocks/>
          </p:cNvSpPr>
          <p:nvPr/>
        </p:nvSpPr>
        <p:spPr bwMode="auto">
          <a:xfrm>
            <a:off x="4881563" y="2734866"/>
            <a:ext cx="35719" cy="121444"/>
          </a:xfrm>
          <a:custGeom>
            <a:avLst/>
            <a:gdLst>
              <a:gd name="T0" fmla="*/ 2147483647 w 30"/>
              <a:gd name="T1" fmla="*/ 2147483647 h 102"/>
              <a:gd name="T2" fmla="*/ 2147483647 w 30"/>
              <a:gd name="T3" fmla="*/ 2147483647 h 102"/>
              <a:gd name="T4" fmla="*/ 0 w 30"/>
              <a:gd name="T5" fmla="*/ 0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102"/>
                </a:moveTo>
                <a:lnTo>
                  <a:pt x="6" y="102"/>
                </a:lnTo>
                <a:lnTo>
                  <a:pt x="0" y="0"/>
                </a:lnTo>
                <a:lnTo>
                  <a:pt x="24"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1" name="Freeform 171"/>
          <p:cNvSpPr>
            <a:spLocks/>
          </p:cNvSpPr>
          <p:nvPr/>
        </p:nvSpPr>
        <p:spPr bwMode="auto">
          <a:xfrm>
            <a:off x="4895850" y="2877741"/>
            <a:ext cx="42863" cy="128588"/>
          </a:xfrm>
          <a:custGeom>
            <a:avLst/>
            <a:gdLst>
              <a:gd name="T0" fmla="*/ 2147483647 w 36"/>
              <a:gd name="T1" fmla="*/ 2147483647 h 108"/>
              <a:gd name="T2" fmla="*/ 2147483647 w 36"/>
              <a:gd name="T3" fmla="*/ 2147483647 h 108"/>
              <a:gd name="T4" fmla="*/ 0 w 36"/>
              <a:gd name="T5" fmla="*/ 2147483647 h 108"/>
              <a:gd name="T6" fmla="*/ 2147483647 w 36"/>
              <a:gd name="T7" fmla="*/ 0 h 108"/>
              <a:gd name="T8" fmla="*/ 2147483647 w 36"/>
              <a:gd name="T9" fmla="*/ 2147483647 h 108"/>
              <a:gd name="T10" fmla="*/ 0 60000 65536"/>
              <a:gd name="T11" fmla="*/ 0 60000 65536"/>
              <a:gd name="T12" fmla="*/ 0 60000 65536"/>
              <a:gd name="T13" fmla="*/ 0 60000 65536"/>
              <a:gd name="T14" fmla="*/ 0 60000 65536"/>
              <a:gd name="T15" fmla="*/ 0 w 36"/>
              <a:gd name="T16" fmla="*/ 0 h 108"/>
              <a:gd name="T17" fmla="*/ 36 w 36"/>
              <a:gd name="T18" fmla="*/ 108 h 108"/>
            </a:gdLst>
            <a:ahLst/>
            <a:cxnLst>
              <a:cxn ang="T10">
                <a:pos x="T0" y="T1"/>
              </a:cxn>
              <a:cxn ang="T11">
                <a:pos x="T2" y="T3"/>
              </a:cxn>
              <a:cxn ang="T12">
                <a:pos x="T4" y="T5"/>
              </a:cxn>
              <a:cxn ang="T13">
                <a:pos x="T6" y="T7"/>
              </a:cxn>
              <a:cxn ang="T14">
                <a:pos x="T8" y="T9"/>
              </a:cxn>
            </a:cxnLst>
            <a:rect l="T15" t="T16" r="T17" b="T18"/>
            <a:pathLst>
              <a:path w="36" h="108">
                <a:moveTo>
                  <a:pt x="36" y="102"/>
                </a:moveTo>
                <a:lnTo>
                  <a:pt x="12" y="108"/>
                </a:lnTo>
                <a:lnTo>
                  <a:pt x="0" y="6"/>
                </a:lnTo>
                <a:lnTo>
                  <a:pt x="18"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2" name="Freeform 172"/>
          <p:cNvSpPr>
            <a:spLocks/>
          </p:cNvSpPr>
          <p:nvPr/>
        </p:nvSpPr>
        <p:spPr bwMode="auto">
          <a:xfrm>
            <a:off x="4917281" y="3020616"/>
            <a:ext cx="28575" cy="35719"/>
          </a:xfrm>
          <a:custGeom>
            <a:avLst/>
            <a:gdLst>
              <a:gd name="T0" fmla="*/ 2147483647 w 24"/>
              <a:gd name="T1" fmla="*/ 2147483647 h 30"/>
              <a:gd name="T2" fmla="*/ 2147483647 w 24"/>
              <a:gd name="T3" fmla="*/ 2147483647 h 30"/>
              <a:gd name="T4" fmla="*/ 2147483647 w 24"/>
              <a:gd name="T5" fmla="*/ 0 h 30"/>
              <a:gd name="T6" fmla="*/ 0 w 24"/>
              <a:gd name="T7" fmla="*/ 2147483647 h 30"/>
              <a:gd name="T8" fmla="*/ 0 w 24"/>
              <a:gd name="T9" fmla="*/ 2147483647 h 30"/>
              <a:gd name="T10" fmla="*/ 0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18" y="18"/>
                </a:moveTo>
                <a:lnTo>
                  <a:pt x="24" y="24"/>
                </a:lnTo>
                <a:lnTo>
                  <a:pt x="18" y="0"/>
                </a:lnTo>
                <a:lnTo>
                  <a:pt x="0" y="6"/>
                </a:lnTo>
                <a:lnTo>
                  <a:pt x="0" y="24"/>
                </a:lnTo>
                <a:lnTo>
                  <a:pt x="0" y="30"/>
                </a:lnTo>
                <a:lnTo>
                  <a:pt x="18" y="1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3" name="Freeform 173"/>
          <p:cNvSpPr>
            <a:spLocks/>
          </p:cNvSpPr>
          <p:nvPr/>
        </p:nvSpPr>
        <p:spPr bwMode="auto">
          <a:xfrm>
            <a:off x="4917282" y="3042048"/>
            <a:ext cx="78581" cy="92869"/>
          </a:xfrm>
          <a:custGeom>
            <a:avLst/>
            <a:gdLst>
              <a:gd name="T0" fmla="*/ 2147483647 w 66"/>
              <a:gd name="T1" fmla="*/ 2147483647 h 78"/>
              <a:gd name="T2" fmla="*/ 2147483647 w 66"/>
              <a:gd name="T3" fmla="*/ 2147483647 h 78"/>
              <a:gd name="T4" fmla="*/ 0 w 66"/>
              <a:gd name="T5" fmla="*/ 2147483647 h 78"/>
              <a:gd name="T6" fmla="*/ 2147483647 w 66"/>
              <a:gd name="T7" fmla="*/ 0 h 78"/>
              <a:gd name="T8" fmla="*/ 2147483647 w 66"/>
              <a:gd name="T9" fmla="*/ 2147483647 h 78"/>
              <a:gd name="T10" fmla="*/ 0 60000 65536"/>
              <a:gd name="T11" fmla="*/ 0 60000 65536"/>
              <a:gd name="T12" fmla="*/ 0 60000 65536"/>
              <a:gd name="T13" fmla="*/ 0 60000 65536"/>
              <a:gd name="T14" fmla="*/ 0 60000 65536"/>
              <a:gd name="T15" fmla="*/ 0 w 66"/>
              <a:gd name="T16" fmla="*/ 0 h 78"/>
              <a:gd name="T17" fmla="*/ 66 w 66"/>
              <a:gd name="T18" fmla="*/ 78 h 78"/>
            </a:gdLst>
            <a:ahLst/>
            <a:cxnLst>
              <a:cxn ang="T10">
                <a:pos x="T0" y="T1"/>
              </a:cxn>
              <a:cxn ang="T11">
                <a:pos x="T2" y="T3"/>
              </a:cxn>
              <a:cxn ang="T12">
                <a:pos x="T4" y="T5"/>
              </a:cxn>
              <a:cxn ang="T13">
                <a:pos x="T6" y="T7"/>
              </a:cxn>
              <a:cxn ang="T14">
                <a:pos x="T8" y="T9"/>
              </a:cxn>
            </a:cxnLst>
            <a:rect l="T15" t="T16" r="T17" b="T18"/>
            <a:pathLst>
              <a:path w="66" h="78">
                <a:moveTo>
                  <a:pt x="66" y="66"/>
                </a:moveTo>
                <a:lnTo>
                  <a:pt x="48" y="78"/>
                </a:lnTo>
                <a:lnTo>
                  <a:pt x="0" y="12"/>
                </a:lnTo>
                <a:lnTo>
                  <a:pt x="18" y="0"/>
                </a:lnTo>
                <a:lnTo>
                  <a:pt x="66" y="6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4" name="Freeform 174"/>
          <p:cNvSpPr>
            <a:spLocks/>
          </p:cNvSpPr>
          <p:nvPr/>
        </p:nvSpPr>
        <p:spPr bwMode="auto">
          <a:xfrm>
            <a:off x="4988719" y="3142060"/>
            <a:ext cx="28575" cy="28575"/>
          </a:xfrm>
          <a:custGeom>
            <a:avLst/>
            <a:gdLst>
              <a:gd name="T0" fmla="*/ 2147483647 w 24"/>
              <a:gd name="T1" fmla="*/ 2147483647 h 24"/>
              <a:gd name="T2" fmla="*/ 2147483647 w 24"/>
              <a:gd name="T3" fmla="*/ 2147483647 h 24"/>
              <a:gd name="T4" fmla="*/ 2147483647 w 24"/>
              <a:gd name="T5" fmla="*/ 0 h 24"/>
              <a:gd name="T6" fmla="*/ 0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24" y="18"/>
                </a:moveTo>
                <a:lnTo>
                  <a:pt x="24" y="12"/>
                </a:lnTo>
                <a:lnTo>
                  <a:pt x="18" y="0"/>
                </a:lnTo>
                <a:lnTo>
                  <a:pt x="0" y="12"/>
                </a:lnTo>
                <a:lnTo>
                  <a:pt x="6" y="24"/>
                </a:lnTo>
                <a:lnTo>
                  <a:pt x="6" y="18"/>
                </a:lnTo>
                <a:lnTo>
                  <a:pt x="24" y="1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5" name="Freeform 175"/>
          <p:cNvSpPr>
            <a:spLocks/>
          </p:cNvSpPr>
          <p:nvPr/>
        </p:nvSpPr>
        <p:spPr bwMode="auto">
          <a:xfrm>
            <a:off x="4995863" y="3163492"/>
            <a:ext cx="35719" cy="107156"/>
          </a:xfrm>
          <a:custGeom>
            <a:avLst/>
            <a:gdLst>
              <a:gd name="T0" fmla="*/ 2147483647 w 30"/>
              <a:gd name="T1" fmla="*/ 2147483647 h 90"/>
              <a:gd name="T2" fmla="*/ 2147483647 w 30"/>
              <a:gd name="T3" fmla="*/ 2147483647 h 90"/>
              <a:gd name="T4" fmla="*/ 0 w 30"/>
              <a:gd name="T5" fmla="*/ 0 h 90"/>
              <a:gd name="T6" fmla="*/ 2147483647 w 30"/>
              <a:gd name="T7" fmla="*/ 0 h 90"/>
              <a:gd name="T8" fmla="*/ 2147483647 w 30"/>
              <a:gd name="T9" fmla="*/ 2147483647 h 90"/>
              <a:gd name="T10" fmla="*/ 0 60000 65536"/>
              <a:gd name="T11" fmla="*/ 0 60000 65536"/>
              <a:gd name="T12" fmla="*/ 0 60000 65536"/>
              <a:gd name="T13" fmla="*/ 0 60000 65536"/>
              <a:gd name="T14" fmla="*/ 0 60000 65536"/>
              <a:gd name="T15" fmla="*/ 0 w 30"/>
              <a:gd name="T16" fmla="*/ 0 h 90"/>
              <a:gd name="T17" fmla="*/ 30 w 30"/>
              <a:gd name="T18" fmla="*/ 90 h 90"/>
            </a:gdLst>
            <a:ahLst/>
            <a:cxnLst>
              <a:cxn ang="T10">
                <a:pos x="T0" y="T1"/>
              </a:cxn>
              <a:cxn ang="T11">
                <a:pos x="T2" y="T3"/>
              </a:cxn>
              <a:cxn ang="T12">
                <a:pos x="T4" y="T5"/>
              </a:cxn>
              <a:cxn ang="T13">
                <a:pos x="T6" y="T7"/>
              </a:cxn>
              <a:cxn ang="T14">
                <a:pos x="T8" y="T9"/>
              </a:cxn>
            </a:cxnLst>
            <a:rect l="T15" t="T16" r="T17" b="T18"/>
            <a:pathLst>
              <a:path w="30" h="90">
                <a:moveTo>
                  <a:pt x="30" y="84"/>
                </a:moveTo>
                <a:lnTo>
                  <a:pt x="12" y="90"/>
                </a:lnTo>
                <a:lnTo>
                  <a:pt x="0" y="0"/>
                </a:lnTo>
                <a:lnTo>
                  <a:pt x="18" y="0"/>
                </a:lnTo>
                <a:lnTo>
                  <a:pt x="30" y="84"/>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6" name="Freeform 176"/>
          <p:cNvSpPr>
            <a:spLocks/>
          </p:cNvSpPr>
          <p:nvPr/>
        </p:nvSpPr>
        <p:spPr bwMode="auto">
          <a:xfrm>
            <a:off x="5010150" y="3292079"/>
            <a:ext cx="35719" cy="121444"/>
          </a:xfrm>
          <a:custGeom>
            <a:avLst/>
            <a:gdLst>
              <a:gd name="T0" fmla="*/ 2147483647 w 30"/>
              <a:gd name="T1" fmla="*/ 2147483647 h 102"/>
              <a:gd name="T2" fmla="*/ 2147483647 w 30"/>
              <a:gd name="T3" fmla="*/ 2147483647 h 102"/>
              <a:gd name="T4" fmla="*/ 0 w 30"/>
              <a:gd name="T5" fmla="*/ 0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96"/>
                </a:moveTo>
                <a:lnTo>
                  <a:pt x="12" y="102"/>
                </a:lnTo>
                <a:lnTo>
                  <a:pt x="0" y="0"/>
                </a:lnTo>
                <a:lnTo>
                  <a:pt x="18" y="0"/>
                </a:lnTo>
                <a:lnTo>
                  <a:pt x="30"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7" name="Freeform 177"/>
          <p:cNvSpPr>
            <a:spLocks/>
          </p:cNvSpPr>
          <p:nvPr/>
        </p:nvSpPr>
        <p:spPr bwMode="auto">
          <a:xfrm>
            <a:off x="5024437" y="3434954"/>
            <a:ext cx="42863" cy="121444"/>
          </a:xfrm>
          <a:custGeom>
            <a:avLst/>
            <a:gdLst>
              <a:gd name="T0" fmla="*/ 2147483647 w 36"/>
              <a:gd name="T1" fmla="*/ 2147483647 h 102"/>
              <a:gd name="T2" fmla="*/ 2147483647 w 36"/>
              <a:gd name="T3" fmla="*/ 2147483647 h 102"/>
              <a:gd name="T4" fmla="*/ 0 w 36"/>
              <a:gd name="T5" fmla="*/ 0 h 102"/>
              <a:gd name="T6" fmla="*/ 2147483647 w 36"/>
              <a:gd name="T7" fmla="*/ 0 h 102"/>
              <a:gd name="T8" fmla="*/ 2147483647 w 36"/>
              <a:gd name="T9" fmla="*/ 2147483647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36" y="102"/>
                </a:moveTo>
                <a:lnTo>
                  <a:pt x="12" y="102"/>
                </a:lnTo>
                <a:lnTo>
                  <a:pt x="0" y="0"/>
                </a:lnTo>
                <a:lnTo>
                  <a:pt x="24"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8" name="Freeform 178"/>
          <p:cNvSpPr>
            <a:spLocks/>
          </p:cNvSpPr>
          <p:nvPr/>
        </p:nvSpPr>
        <p:spPr bwMode="auto">
          <a:xfrm>
            <a:off x="5045869" y="3577829"/>
            <a:ext cx="28575" cy="85725"/>
          </a:xfrm>
          <a:custGeom>
            <a:avLst/>
            <a:gdLst>
              <a:gd name="T0" fmla="*/ 2147483647 w 24"/>
              <a:gd name="T1" fmla="*/ 2147483647 h 72"/>
              <a:gd name="T2" fmla="*/ 2147483647 w 24"/>
              <a:gd name="T3" fmla="*/ 2147483647 h 72"/>
              <a:gd name="T4" fmla="*/ 2147483647 w 24"/>
              <a:gd name="T5" fmla="*/ 0 h 72"/>
              <a:gd name="T6" fmla="*/ 0 w 24"/>
              <a:gd name="T7" fmla="*/ 0 h 72"/>
              <a:gd name="T8" fmla="*/ 2147483647 w 24"/>
              <a:gd name="T9" fmla="*/ 2147483647 h 72"/>
              <a:gd name="T10" fmla="*/ 2147483647 w 24"/>
              <a:gd name="T11" fmla="*/ 2147483647 h 72"/>
              <a:gd name="T12" fmla="*/ 2147483647 w 24"/>
              <a:gd name="T13" fmla="*/ 2147483647 h 72"/>
              <a:gd name="T14" fmla="*/ 0 60000 65536"/>
              <a:gd name="T15" fmla="*/ 0 60000 65536"/>
              <a:gd name="T16" fmla="*/ 0 60000 65536"/>
              <a:gd name="T17" fmla="*/ 0 60000 65536"/>
              <a:gd name="T18" fmla="*/ 0 60000 65536"/>
              <a:gd name="T19" fmla="*/ 0 60000 65536"/>
              <a:gd name="T20" fmla="*/ 0 60000 65536"/>
              <a:gd name="T21" fmla="*/ 0 w 24"/>
              <a:gd name="T22" fmla="*/ 0 h 72"/>
              <a:gd name="T23" fmla="*/ 24 w 2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72">
                <a:moveTo>
                  <a:pt x="24" y="60"/>
                </a:moveTo>
                <a:lnTo>
                  <a:pt x="24" y="66"/>
                </a:lnTo>
                <a:lnTo>
                  <a:pt x="18" y="0"/>
                </a:lnTo>
                <a:lnTo>
                  <a:pt x="0" y="0"/>
                </a:lnTo>
                <a:lnTo>
                  <a:pt x="6" y="66"/>
                </a:lnTo>
                <a:lnTo>
                  <a:pt x="6" y="72"/>
                </a:lnTo>
                <a:lnTo>
                  <a:pt x="24" y="6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899" name="Freeform 179"/>
          <p:cNvSpPr>
            <a:spLocks/>
          </p:cNvSpPr>
          <p:nvPr/>
        </p:nvSpPr>
        <p:spPr bwMode="auto">
          <a:xfrm>
            <a:off x="5053013" y="3649267"/>
            <a:ext cx="50006" cy="50006"/>
          </a:xfrm>
          <a:custGeom>
            <a:avLst/>
            <a:gdLst>
              <a:gd name="T0" fmla="*/ 2147483647 w 42"/>
              <a:gd name="T1" fmla="*/ 2147483647 h 42"/>
              <a:gd name="T2" fmla="*/ 2147483647 w 42"/>
              <a:gd name="T3" fmla="*/ 2147483647 h 42"/>
              <a:gd name="T4" fmla="*/ 0 w 42"/>
              <a:gd name="T5" fmla="*/ 2147483647 h 42"/>
              <a:gd name="T6" fmla="*/ 2147483647 w 42"/>
              <a:gd name="T7" fmla="*/ 0 h 42"/>
              <a:gd name="T8" fmla="*/ 2147483647 w 42"/>
              <a:gd name="T9" fmla="*/ 2147483647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42" y="24"/>
                </a:moveTo>
                <a:lnTo>
                  <a:pt x="24" y="42"/>
                </a:lnTo>
                <a:lnTo>
                  <a:pt x="0" y="12"/>
                </a:lnTo>
                <a:lnTo>
                  <a:pt x="18" y="0"/>
                </a:lnTo>
                <a:lnTo>
                  <a:pt x="42" y="24"/>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0" name="Freeform 180"/>
          <p:cNvSpPr>
            <a:spLocks/>
          </p:cNvSpPr>
          <p:nvPr/>
        </p:nvSpPr>
        <p:spPr bwMode="auto">
          <a:xfrm>
            <a:off x="5103019" y="3699273"/>
            <a:ext cx="28575" cy="35719"/>
          </a:xfrm>
          <a:custGeom>
            <a:avLst/>
            <a:gdLst>
              <a:gd name="T0" fmla="*/ 2147483647 w 24"/>
              <a:gd name="T1" fmla="*/ 2147483647 h 30"/>
              <a:gd name="T2" fmla="*/ 2147483647 w 24"/>
              <a:gd name="T3" fmla="*/ 2147483647 h 30"/>
              <a:gd name="T4" fmla="*/ 2147483647 w 24"/>
              <a:gd name="T5" fmla="*/ 0 h 30"/>
              <a:gd name="T6" fmla="*/ 0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2147483647 w 24"/>
              <a:gd name="T17" fmla="*/ 2147483647 h 30"/>
              <a:gd name="T18" fmla="*/ 2147483647 w 24"/>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0"/>
              <a:gd name="T32" fmla="*/ 24 w 2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0">
                <a:moveTo>
                  <a:pt x="18" y="12"/>
                </a:moveTo>
                <a:lnTo>
                  <a:pt x="24" y="12"/>
                </a:lnTo>
                <a:lnTo>
                  <a:pt x="12" y="0"/>
                </a:lnTo>
                <a:lnTo>
                  <a:pt x="0" y="12"/>
                </a:lnTo>
                <a:lnTo>
                  <a:pt x="12" y="30"/>
                </a:lnTo>
                <a:lnTo>
                  <a:pt x="18" y="30"/>
                </a:lnTo>
                <a:lnTo>
                  <a:pt x="12" y="30"/>
                </a:lnTo>
                <a:lnTo>
                  <a:pt x="18" y="30"/>
                </a:lnTo>
                <a:lnTo>
                  <a:pt x="18" y="1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1" name="Freeform 181"/>
          <p:cNvSpPr>
            <a:spLocks/>
          </p:cNvSpPr>
          <p:nvPr/>
        </p:nvSpPr>
        <p:spPr bwMode="auto">
          <a:xfrm>
            <a:off x="5124450" y="3706416"/>
            <a:ext cx="71438" cy="28575"/>
          </a:xfrm>
          <a:custGeom>
            <a:avLst/>
            <a:gdLst>
              <a:gd name="T0" fmla="*/ 2147483647 w 60"/>
              <a:gd name="T1" fmla="*/ 2147483647 h 24"/>
              <a:gd name="T2" fmla="*/ 2147483647 w 60"/>
              <a:gd name="T3" fmla="*/ 0 h 24"/>
              <a:gd name="T4" fmla="*/ 0 w 60"/>
              <a:gd name="T5" fmla="*/ 2147483647 h 24"/>
              <a:gd name="T6" fmla="*/ 0 w 60"/>
              <a:gd name="T7" fmla="*/ 2147483647 h 24"/>
              <a:gd name="T8" fmla="*/ 2147483647 w 60"/>
              <a:gd name="T9" fmla="*/ 2147483647 h 24"/>
              <a:gd name="T10" fmla="*/ 2147483647 w 60"/>
              <a:gd name="T11" fmla="*/ 2147483647 h 24"/>
              <a:gd name="T12" fmla="*/ 2147483647 w 60"/>
              <a:gd name="T13" fmla="*/ 2147483647 h 24"/>
              <a:gd name="T14" fmla="*/ 2147483647 w 60"/>
              <a:gd name="T15" fmla="*/ 0 h 24"/>
              <a:gd name="T16" fmla="*/ 2147483647 w 60"/>
              <a:gd name="T17" fmla="*/ 0 h 24"/>
              <a:gd name="T18" fmla="*/ 2147483647 w 60"/>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4"/>
              <a:gd name="T32" fmla="*/ 60 w 6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4">
                <a:moveTo>
                  <a:pt x="60" y="6"/>
                </a:moveTo>
                <a:lnTo>
                  <a:pt x="48" y="0"/>
                </a:lnTo>
                <a:lnTo>
                  <a:pt x="0" y="6"/>
                </a:lnTo>
                <a:lnTo>
                  <a:pt x="0" y="24"/>
                </a:lnTo>
                <a:lnTo>
                  <a:pt x="48" y="18"/>
                </a:lnTo>
                <a:lnTo>
                  <a:pt x="36" y="12"/>
                </a:lnTo>
                <a:lnTo>
                  <a:pt x="60" y="6"/>
                </a:lnTo>
                <a:lnTo>
                  <a:pt x="54" y="0"/>
                </a:lnTo>
                <a:lnTo>
                  <a:pt x="48" y="0"/>
                </a:lnTo>
                <a:lnTo>
                  <a:pt x="60"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2" name="Freeform 182"/>
          <p:cNvSpPr>
            <a:spLocks/>
          </p:cNvSpPr>
          <p:nvPr/>
        </p:nvSpPr>
        <p:spPr bwMode="auto">
          <a:xfrm>
            <a:off x="5167312" y="3713560"/>
            <a:ext cx="42863" cy="42863"/>
          </a:xfrm>
          <a:custGeom>
            <a:avLst/>
            <a:gdLst>
              <a:gd name="T0" fmla="*/ 2147483647 w 36"/>
              <a:gd name="T1" fmla="*/ 2147483647 h 36"/>
              <a:gd name="T2" fmla="*/ 2147483647 w 36"/>
              <a:gd name="T3" fmla="*/ 2147483647 h 36"/>
              <a:gd name="T4" fmla="*/ 0 w 36"/>
              <a:gd name="T5" fmla="*/ 2147483647 h 36"/>
              <a:gd name="T6" fmla="*/ 2147483647 w 36"/>
              <a:gd name="T7" fmla="*/ 0 h 36"/>
              <a:gd name="T8" fmla="*/ 2147483647 w 36"/>
              <a:gd name="T9" fmla="*/ 2147483647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36" y="30"/>
                </a:moveTo>
                <a:lnTo>
                  <a:pt x="18" y="36"/>
                </a:lnTo>
                <a:lnTo>
                  <a:pt x="0" y="6"/>
                </a:lnTo>
                <a:lnTo>
                  <a:pt x="24" y="0"/>
                </a:lnTo>
                <a:lnTo>
                  <a:pt x="36" y="3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3" name="Freeform 183"/>
          <p:cNvSpPr>
            <a:spLocks/>
          </p:cNvSpPr>
          <p:nvPr/>
        </p:nvSpPr>
        <p:spPr bwMode="auto">
          <a:xfrm>
            <a:off x="5203031" y="3770710"/>
            <a:ext cx="28575" cy="50006"/>
          </a:xfrm>
          <a:custGeom>
            <a:avLst/>
            <a:gdLst>
              <a:gd name="T0" fmla="*/ 2147483647 w 24"/>
              <a:gd name="T1" fmla="*/ 2147483647 h 42"/>
              <a:gd name="T2" fmla="*/ 2147483647 w 24"/>
              <a:gd name="T3" fmla="*/ 2147483647 h 42"/>
              <a:gd name="T4" fmla="*/ 2147483647 w 24"/>
              <a:gd name="T5" fmla="*/ 0 h 42"/>
              <a:gd name="T6" fmla="*/ 0 w 24"/>
              <a:gd name="T7" fmla="*/ 2147483647 h 42"/>
              <a:gd name="T8" fmla="*/ 2147483647 w 24"/>
              <a:gd name="T9" fmla="*/ 2147483647 h 42"/>
              <a:gd name="T10" fmla="*/ 2147483647 w 24"/>
              <a:gd name="T11" fmla="*/ 2147483647 h 42"/>
              <a:gd name="T12" fmla="*/ 2147483647 w 24"/>
              <a:gd name="T13" fmla="*/ 2147483647 h 42"/>
              <a:gd name="T14" fmla="*/ 2147483647 w 24"/>
              <a:gd name="T15" fmla="*/ 2147483647 h 42"/>
              <a:gd name="T16" fmla="*/ 2147483647 w 24"/>
              <a:gd name="T17" fmla="*/ 2147483647 h 42"/>
              <a:gd name="T18" fmla="*/ 2147483647 w 24"/>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42"/>
              <a:gd name="T32" fmla="*/ 24 w 2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42">
                <a:moveTo>
                  <a:pt x="6" y="18"/>
                </a:moveTo>
                <a:lnTo>
                  <a:pt x="24" y="18"/>
                </a:lnTo>
                <a:lnTo>
                  <a:pt x="18" y="0"/>
                </a:lnTo>
                <a:lnTo>
                  <a:pt x="0" y="6"/>
                </a:lnTo>
                <a:lnTo>
                  <a:pt x="6" y="24"/>
                </a:lnTo>
                <a:lnTo>
                  <a:pt x="24" y="30"/>
                </a:lnTo>
                <a:lnTo>
                  <a:pt x="6" y="24"/>
                </a:lnTo>
                <a:lnTo>
                  <a:pt x="12" y="42"/>
                </a:lnTo>
                <a:lnTo>
                  <a:pt x="24" y="30"/>
                </a:lnTo>
                <a:lnTo>
                  <a:pt x="6" y="1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4" name="Freeform 184"/>
          <p:cNvSpPr>
            <a:spLocks/>
          </p:cNvSpPr>
          <p:nvPr/>
        </p:nvSpPr>
        <p:spPr bwMode="auto">
          <a:xfrm>
            <a:off x="5210175" y="3713560"/>
            <a:ext cx="57150" cy="92869"/>
          </a:xfrm>
          <a:custGeom>
            <a:avLst/>
            <a:gdLst>
              <a:gd name="T0" fmla="*/ 2147483647 w 48"/>
              <a:gd name="T1" fmla="*/ 2147483647 h 78"/>
              <a:gd name="T2" fmla="*/ 2147483647 w 48"/>
              <a:gd name="T3" fmla="*/ 2147483647 h 78"/>
              <a:gd name="T4" fmla="*/ 0 w 48"/>
              <a:gd name="T5" fmla="*/ 2147483647 h 78"/>
              <a:gd name="T6" fmla="*/ 2147483647 w 48"/>
              <a:gd name="T7" fmla="*/ 2147483647 h 78"/>
              <a:gd name="T8" fmla="*/ 2147483647 w 48"/>
              <a:gd name="T9" fmla="*/ 2147483647 h 78"/>
              <a:gd name="T10" fmla="*/ 2147483647 w 48"/>
              <a:gd name="T11" fmla="*/ 2147483647 h 78"/>
              <a:gd name="T12" fmla="*/ 2147483647 w 48"/>
              <a:gd name="T13" fmla="*/ 2147483647 h 78"/>
              <a:gd name="T14" fmla="*/ 2147483647 w 48"/>
              <a:gd name="T15" fmla="*/ 0 h 78"/>
              <a:gd name="T16" fmla="*/ 2147483647 w 48"/>
              <a:gd name="T17" fmla="*/ 2147483647 h 78"/>
              <a:gd name="T18" fmla="*/ 2147483647 w 48"/>
              <a:gd name="T19" fmla="*/ 2147483647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8"/>
              <a:gd name="T32" fmla="*/ 48 w 4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8">
                <a:moveTo>
                  <a:pt x="48" y="18"/>
                </a:moveTo>
                <a:lnTo>
                  <a:pt x="36" y="18"/>
                </a:lnTo>
                <a:lnTo>
                  <a:pt x="0" y="66"/>
                </a:lnTo>
                <a:lnTo>
                  <a:pt x="18" y="78"/>
                </a:lnTo>
                <a:lnTo>
                  <a:pt x="48" y="30"/>
                </a:lnTo>
                <a:lnTo>
                  <a:pt x="30" y="24"/>
                </a:lnTo>
                <a:lnTo>
                  <a:pt x="48" y="18"/>
                </a:lnTo>
                <a:lnTo>
                  <a:pt x="42" y="0"/>
                </a:lnTo>
                <a:lnTo>
                  <a:pt x="36" y="18"/>
                </a:lnTo>
                <a:lnTo>
                  <a:pt x="48" y="1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5" name="Freeform 185"/>
          <p:cNvSpPr>
            <a:spLocks/>
          </p:cNvSpPr>
          <p:nvPr/>
        </p:nvSpPr>
        <p:spPr bwMode="auto">
          <a:xfrm>
            <a:off x="5245894" y="3734991"/>
            <a:ext cx="35719" cy="35719"/>
          </a:xfrm>
          <a:custGeom>
            <a:avLst/>
            <a:gdLst>
              <a:gd name="T0" fmla="*/ 2147483647 w 30"/>
              <a:gd name="T1" fmla="*/ 2147483647 h 30"/>
              <a:gd name="T2" fmla="*/ 2147483647 w 30"/>
              <a:gd name="T3" fmla="*/ 2147483647 h 30"/>
              <a:gd name="T4" fmla="*/ 0 w 30"/>
              <a:gd name="T5" fmla="*/ 2147483647 h 30"/>
              <a:gd name="T6" fmla="*/ 2147483647 w 30"/>
              <a:gd name="T7" fmla="*/ 0 h 30"/>
              <a:gd name="T8" fmla="*/ 2147483647 w 30"/>
              <a:gd name="T9" fmla="*/ 2147483647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30" y="24"/>
                </a:moveTo>
                <a:lnTo>
                  <a:pt x="12" y="30"/>
                </a:lnTo>
                <a:lnTo>
                  <a:pt x="0" y="6"/>
                </a:lnTo>
                <a:lnTo>
                  <a:pt x="18" y="0"/>
                </a:lnTo>
                <a:lnTo>
                  <a:pt x="30" y="24"/>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6" name="Freeform 186"/>
          <p:cNvSpPr>
            <a:spLocks/>
          </p:cNvSpPr>
          <p:nvPr/>
        </p:nvSpPr>
        <p:spPr bwMode="auto">
          <a:xfrm>
            <a:off x="5274469" y="3784997"/>
            <a:ext cx="42863" cy="71438"/>
          </a:xfrm>
          <a:custGeom>
            <a:avLst/>
            <a:gdLst>
              <a:gd name="T0" fmla="*/ 2147483647 w 36"/>
              <a:gd name="T1" fmla="*/ 2147483647 h 60"/>
              <a:gd name="T2" fmla="*/ 2147483647 w 36"/>
              <a:gd name="T3" fmla="*/ 2147483647 h 60"/>
              <a:gd name="T4" fmla="*/ 2147483647 w 36"/>
              <a:gd name="T5" fmla="*/ 0 h 60"/>
              <a:gd name="T6" fmla="*/ 0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2147483647 w 36"/>
              <a:gd name="T17" fmla="*/ 2147483647 h 60"/>
              <a:gd name="T18" fmla="*/ 2147483647 w 36"/>
              <a:gd name="T19" fmla="*/ 2147483647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60"/>
              <a:gd name="T32" fmla="*/ 36 w 3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60">
                <a:moveTo>
                  <a:pt x="30" y="36"/>
                </a:moveTo>
                <a:lnTo>
                  <a:pt x="36" y="42"/>
                </a:lnTo>
                <a:lnTo>
                  <a:pt x="18" y="0"/>
                </a:lnTo>
                <a:lnTo>
                  <a:pt x="0" y="6"/>
                </a:lnTo>
                <a:lnTo>
                  <a:pt x="18" y="54"/>
                </a:lnTo>
                <a:lnTo>
                  <a:pt x="30" y="54"/>
                </a:lnTo>
                <a:lnTo>
                  <a:pt x="18" y="54"/>
                </a:lnTo>
                <a:lnTo>
                  <a:pt x="24" y="60"/>
                </a:lnTo>
                <a:lnTo>
                  <a:pt x="30" y="54"/>
                </a:lnTo>
                <a:lnTo>
                  <a:pt x="30" y="3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7" name="Freeform 187"/>
          <p:cNvSpPr>
            <a:spLocks/>
          </p:cNvSpPr>
          <p:nvPr/>
        </p:nvSpPr>
        <p:spPr bwMode="auto">
          <a:xfrm>
            <a:off x="5310188" y="3820716"/>
            <a:ext cx="64294" cy="28575"/>
          </a:xfrm>
          <a:custGeom>
            <a:avLst/>
            <a:gdLst>
              <a:gd name="T0" fmla="*/ 2147483647 w 54"/>
              <a:gd name="T1" fmla="*/ 0 h 24"/>
              <a:gd name="T2" fmla="*/ 2147483647 w 54"/>
              <a:gd name="T3" fmla="*/ 2147483647 h 24"/>
              <a:gd name="T4" fmla="*/ 0 w 54"/>
              <a:gd name="T5" fmla="*/ 2147483647 h 24"/>
              <a:gd name="T6" fmla="*/ 0 w 54"/>
              <a:gd name="T7" fmla="*/ 2147483647 h 24"/>
              <a:gd name="T8" fmla="*/ 2147483647 w 54"/>
              <a:gd name="T9" fmla="*/ 0 h 24"/>
              <a:gd name="T10" fmla="*/ 0 60000 65536"/>
              <a:gd name="T11" fmla="*/ 0 60000 65536"/>
              <a:gd name="T12" fmla="*/ 0 60000 65536"/>
              <a:gd name="T13" fmla="*/ 0 60000 65536"/>
              <a:gd name="T14" fmla="*/ 0 60000 65536"/>
              <a:gd name="T15" fmla="*/ 0 w 54"/>
              <a:gd name="T16" fmla="*/ 0 h 24"/>
              <a:gd name="T17" fmla="*/ 54 w 54"/>
              <a:gd name="T18" fmla="*/ 24 h 24"/>
            </a:gdLst>
            <a:ahLst/>
            <a:cxnLst>
              <a:cxn ang="T10">
                <a:pos x="T0" y="T1"/>
              </a:cxn>
              <a:cxn ang="T11">
                <a:pos x="T2" y="T3"/>
              </a:cxn>
              <a:cxn ang="T12">
                <a:pos x="T4" y="T5"/>
              </a:cxn>
              <a:cxn ang="T13">
                <a:pos x="T6" y="T7"/>
              </a:cxn>
              <a:cxn ang="T14">
                <a:pos x="T8" y="T9"/>
              </a:cxn>
            </a:cxnLst>
            <a:rect l="T15" t="T16" r="T17" b="T18"/>
            <a:pathLst>
              <a:path w="54" h="24">
                <a:moveTo>
                  <a:pt x="54" y="0"/>
                </a:moveTo>
                <a:lnTo>
                  <a:pt x="54" y="24"/>
                </a:lnTo>
                <a:lnTo>
                  <a:pt x="0" y="24"/>
                </a:lnTo>
                <a:lnTo>
                  <a:pt x="0" y="6"/>
                </a:lnTo>
                <a:lnTo>
                  <a:pt x="5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8" name="Freeform 188"/>
          <p:cNvSpPr>
            <a:spLocks/>
          </p:cNvSpPr>
          <p:nvPr/>
        </p:nvSpPr>
        <p:spPr bwMode="auto">
          <a:xfrm>
            <a:off x="5395913" y="3820716"/>
            <a:ext cx="92869" cy="28575"/>
          </a:xfrm>
          <a:custGeom>
            <a:avLst/>
            <a:gdLst>
              <a:gd name="T0" fmla="*/ 2147483647 w 78"/>
              <a:gd name="T1" fmla="*/ 0 h 24"/>
              <a:gd name="T2" fmla="*/ 2147483647 w 78"/>
              <a:gd name="T3" fmla="*/ 0 h 24"/>
              <a:gd name="T4" fmla="*/ 0 w 78"/>
              <a:gd name="T5" fmla="*/ 0 h 24"/>
              <a:gd name="T6" fmla="*/ 0 w 78"/>
              <a:gd name="T7" fmla="*/ 2147483647 h 24"/>
              <a:gd name="T8" fmla="*/ 2147483647 w 78"/>
              <a:gd name="T9" fmla="*/ 2147483647 h 24"/>
              <a:gd name="T10" fmla="*/ 2147483647 w 78"/>
              <a:gd name="T11" fmla="*/ 2147483647 h 24"/>
              <a:gd name="T12" fmla="*/ 2147483647 w 78"/>
              <a:gd name="T13" fmla="*/ 0 h 24"/>
              <a:gd name="T14" fmla="*/ 0 60000 65536"/>
              <a:gd name="T15" fmla="*/ 0 60000 65536"/>
              <a:gd name="T16" fmla="*/ 0 60000 65536"/>
              <a:gd name="T17" fmla="*/ 0 60000 65536"/>
              <a:gd name="T18" fmla="*/ 0 60000 65536"/>
              <a:gd name="T19" fmla="*/ 0 60000 65536"/>
              <a:gd name="T20" fmla="*/ 0 60000 65536"/>
              <a:gd name="T21" fmla="*/ 0 w 78"/>
              <a:gd name="T22" fmla="*/ 0 h 24"/>
              <a:gd name="T23" fmla="*/ 78 w 7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4">
                <a:moveTo>
                  <a:pt x="78" y="0"/>
                </a:moveTo>
                <a:lnTo>
                  <a:pt x="78" y="0"/>
                </a:lnTo>
                <a:lnTo>
                  <a:pt x="0" y="0"/>
                </a:lnTo>
                <a:lnTo>
                  <a:pt x="0" y="24"/>
                </a:lnTo>
                <a:lnTo>
                  <a:pt x="78" y="18"/>
                </a:lnTo>
                <a:lnTo>
                  <a:pt x="7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09" name="Freeform 189"/>
          <p:cNvSpPr>
            <a:spLocks/>
          </p:cNvSpPr>
          <p:nvPr/>
        </p:nvSpPr>
        <p:spPr bwMode="auto">
          <a:xfrm>
            <a:off x="5488781" y="3813572"/>
            <a:ext cx="28575" cy="28575"/>
          </a:xfrm>
          <a:custGeom>
            <a:avLst/>
            <a:gdLst>
              <a:gd name="T0" fmla="*/ 2147483647 w 24"/>
              <a:gd name="T1" fmla="*/ 0 h 24"/>
              <a:gd name="T2" fmla="*/ 2147483647 w 24"/>
              <a:gd name="T3" fmla="*/ 2147483647 h 24"/>
              <a:gd name="T4" fmla="*/ 0 w 24"/>
              <a:gd name="T5" fmla="*/ 2147483647 h 24"/>
              <a:gd name="T6" fmla="*/ 0 w 24"/>
              <a:gd name="T7" fmla="*/ 2147483647 h 24"/>
              <a:gd name="T8" fmla="*/ 2147483647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0"/>
                </a:moveTo>
                <a:lnTo>
                  <a:pt x="24" y="24"/>
                </a:lnTo>
                <a:lnTo>
                  <a:pt x="0" y="24"/>
                </a:lnTo>
                <a:lnTo>
                  <a:pt x="0" y="6"/>
                </a:lnTo>
                <a:lnTo>
                  <a:pt x="24"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0" name="Freeform 190"/>
          <p:cNvSpPr>
            <a:spLocks/>
          </p:cNvSpPr>
          <p:nvPr/>
        </p:nvSpPr>
        <p:spPr bwMode="auto">
          <a:xfrm>
            <a:off x="5538788" y="3813573"/>
            <a:ext cx="57150" cy="21431"/>
          </a:xfrm>
          <a:custGeom>
            <a:avLst/>
            <a:gdLst>
              <a:gd name="T0" fmla="*/ 2147483647 w 48"/>
              <a:gd name="T1" fmla="*/ 0 h 18"/>
              <a:gd name="T2" fmla="*/ 2147483647 w 48"/>
              <a:gd name="T3" fmla="*/ 0 h 18"/>
              <a:gd name="T4" fmla="*/ 0 w 48"/>
              <a:gd name="T5" fmla="*/ 0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0 h 18"/>
              <a:gd name="T16" fmla="*/ 2147483647 w 48"/>
              <a:gd name="T17" fmla="*/ 0 h 18"/>
              <a:gd name="T18" fmla="*/ 2147483647 w 48"/>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8"/>
              <a:gd name="T32" fmla="*/ 48 w 4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8">
                <a:moveTo>
                  <a:pt x="48" y="0"/>
                </a:moveTo>
                <a:lnTo>
                  <a:pt x="36" y="0"/>
                </a:lnTo>
                <a:lnTo>
                  <a:pt x="0" y="0"/>
                </a:lnTo>
                <a:lnTo>
                  <a:pt x="6" y="18"/>
                </a:lnTo>
                <a:lnTo>
                  <a:pt x="36" y="18"/>
                </a:lnTo>
                <a:lnTo>
                  <a:pt x="30" y="18"/>
                </a:lnTo>
                <a:lnTo>
                  <a:pt x="48" y="0"/>
                </a:lnTo>
                <a:lnTo>
                  <a:pt x="42" y="0"/>
                </a:lnTo>
                <a:lnTo>
                  <a:pt x="36" y="0"/>
                </a:lnTo>
                <a:lnTo>
                  <a:pt x="4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1" name="Freeform 191"/>
          <p:cNvSpPr>
            <a:spLocks/>
          </p:cNvSpPr>
          <p:nvPr/>
        </p:nvSpPr>
        <p:spPr bwMode="auto">
          <a:xfrm>
            <a:off x="5574507" y="3813573"/>
            <a:ext cx="50006" cy="64294"/>
          </a:xfrm>
          <a:custGeom>
            <a:avLst/>
            <a:gdLst>
              <a:gd name="T0" fmla="*/ 2147483647 w 42"/>
              <a:gd name="T1" fmla="*/ 2147483647 h 54"/>
              <a:gd name="T2" fmla="*/ 2147483647 w 42"/>
              <a:gd name="T3" fmla="*/ 2147483647 h 54"/>
              <a:gd name="T4" fmla="*/ 2147483647 w 42"/>
              <a:gd name="T5" fmla="*/ 0 h 54"/>
              <a:gd name="T6" fmla="*/ 0 w 42"/>
              <a:gd name="T7" fmla="*/ 2147483647 h 54"/>
              <a:gd name="T8" fmla="*/ 2147483647 w 42"/>
              <a:gd name="T9" fmla="*/ 2147483647 h 54"/>
              <a:gd name="T10" fmla="*/ 2147483647 w 42"/>
              <a:gd name="T11" fmla="*/ 2147483647 h 54"/>
              <a:gd name="T12" fmla="*/ 2147483647 w 42"/>
              <a:gd name="T13" fmla="*/ 2147483647 h 54"/>
              <a:gd name="T14" fmla="*/ 2147483647 w 42"/>
              <a:gd name="T15" fmla="*/ 2147483647 h 54"/>
              <a:gd name="T16" fmla="*/ 2147483647 w 42"/>
              <a:gd name="T17" fmla="*/ 2147483647 h 54"/>
              <a:gd name="T18" fmla="*/ 2147483647 w 42"/>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54"/>
              <a:gd name="T32" fmla="*/ 42 w 42"/>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54">
                <a:moveTo>
                  <a:pt x="30" y="36"/>
                </a:moveTo>
                <a:lnTo>
                  <a:pt x="42" y="36"/>
                </a:lnTo>
                <a:lnTo>
                  <a:pt x="18" y="0"/>
                </a:lnTo>
                <a:lnTo>
                  <a:pt x="0" y="18"/>
                </a:lnTo>
                <a:lnTo>
                  <a:pt x="30" y="48"/>
                </a:lnTo>
                <a:lnTo>
                  <a:pt x="42" y="48"/>
                </a:lnTo>
                <a:lnTo>
                  <a:pt x="30" y="48"/>
                </a:lnTo>
                <a:lnTo>
                  <a:pt x="36" y="54"/>
                </a:lnTo>
                <a:lnTo>
                  <a:pt x="42" y="48"/>
                </a:lnTo>
                <a:lnTo>
                  <a:pt x="30" y="3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2" name="Freeform 192"/>
          <p:cNvSpPr>
            <a:spLocks/>
          </p:cNvSpPr>
          <p:nvPr/>
        </p:nvSpPr>
        <p:spPr bwMode="auto">
          <a:xfrm>
            <a:off x="5610225" y="3835004"/>
            <a:ext cx="35719" cy="35719"/>
          </a:xfrm>
          <a:custGeom>
            <a:avLst/>
            <a:gdLst>
              <a:gd name="T0" fmla="*/ 2147483647 w 30"/>
              <a:gd name="T1" fmla="*/ 0 h 30"/>
              <a:gd name="T2" fmla="*/ 2147483647 w 30"/>
              <a:gd name="T3" fmla="*/ 2147483647 h 30"/>
              <a:gd name="T4" fmla="*/ 2147483647 w 30"/>
              <a:gd name="T5" fmla="*/ 2147483647 h 30"/>
              <a:gd name="T6" fmla="*/ 0 w 30"/>
              <a:gd name="T7" fmla="*/ 2147483647 h 30"/>
              <a:gd name="T8" fmla="*/ 2147483647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18" y="0"/>
                </a:moveTo>
                <a:lnTo>
                  <a:pt x="30" y="18"/>
                </a:lnTo>
                <a:lnTo>
                  <a:pt x="12" y="30"/>
                </a:lnTo>
                <a:lnTo>
                  <a:pt x="0" y="18"/>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3" name="Freeform 193"/>
          <p:cNvSpPr>
            <a:spLocks/>
          </p:cNvSpPr>
          <p:nvPr/>
        </p:nvSpPr>
        <p:spPr bwMode="auto">
          <a:xfrm>
            <a:off x="5653088" y="3742135"/>
            <a:ext cx="107156" cy="100013"/>
          </a:xfrm>
          <a:custGeom>
            <a:avLst/>
            <a:gdLst>
              <a:gd name="T0" fmla="*/ 2147483647 w 90"/>
              <a:gd name="T1" fmla="*/ 0 h 84"/>
              <a:gd name="T2" fmla="*/ 2147483647 w 90"/>
              <a:gd name="T3" fmla="*/ 2147483647 h 84"/>
              <a:gd name="T4" fmla="*/ 2147483647 w 90"/>
              <a:gd name="T5" fmla="*/ 2147483647 h 84"/>
              <a:gd name="T6" fmla="*/ 0 w 90"/>
              <a:gd name="T7" fmla="*/ 2147483647 h 84"/>
              <a:gd name="T8" fmla="*/ 2147483647 w 90"/>
              <a:gd name="T9" fmla="*/ 0 h 84"/>
              <a:gd name="T10" fmla="*/ 0 60000 65536"/>
              <a:gd name="T11" fmla="*/ 0 60000 65536"/>
              <a:gd name="T12" fmla="*/ 0 60000 65536"/>
              <a:gd name="T13" fmla="*/ 0 60000 65536"/>
              <a:gd name="T14" fmla="*/ 0 60000 65536"/>
              <a:gd name="T15" fmla="*/ 0 w 90"/>
              <a:gd name="T16" fmla="*/ 0 h 84"/>
              <a:gd name="T17" fmla="*/ 90 w 90"/>
              <a:gd name="T18" fmla="*/ 84 h 84"/>
            </a:gdLst>
            <a:ahLst/>
            <a:cxnLst>
              <a:cxn ang="T10">
                <a:pos x="T0" y="T1"/>
              </a:cxn>
              <a:cxn ang="T11">
                <a:pos x="T2" y="T3"/>
              </a:cxn>
              <a:cxn ang="T12">
                <a:pos x="T4" y="T5"/>
              </a:cxn>
              <a:cxn ang="T13">
                <a:pos x="T6" y="T7"/>
              </a:cxn>
              <a:cxn ang="T14">
                <a:pos x="T8" y="T9"/>
              </a:cxn>
            </a:cxnLst>
            <a:rect l="T15" t="T16" r="T17" b="T18"/>
            <a:pathLst>
              <a:path w="90" h="84">
                <a:moveTo>
                  <a:pt x="78" y="0"/>
                </a:moveTo>
                <a:lnTo>
                  <a:pt x="90" y="18"/>
                </a:lnTo>
                <a:lnTo>
                  <a:pt x="12" y="84"/>
                </a:lnTo>
                <a:lnTo>
                  <a:pt x="0" y="66"/>
                </a:lnTo>
                <a:lnTo>
                  <a:pt x="7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4" name="Freeform 194"/>
          <p:cNvSpPr>
            <a:spLocks/>
          </p:cNvSpPr>
          <p:nvPr/>
        </p:nvSpPr>
        <p:spPr bwMode="auto">
          <a:xfrm>
            <a:off x="5760244" y="3649266"/>
            <a:ext cx="107156" cy="100013"/>
          </a:xfrm>
          <a:custGeom>
            <a:avLst/>
            <a:gdLst>
              <a:gd name="T0" fmla="*/ 2147483647 w 90"/>
              <a:gd name="T1" fmla="*/ 0 h 84"/>
              <a:gd name="T2" fmla="*/ 2147483647 w 90"/>
              <a:gd name="T3" fmla="*/ 2147483647 h 84"/>
              <a:gd name="T4" fmla="*/ 2147483647 w 90"/>
              <a:gd name="T5" fmla="*/ 2147483647 h 84"/>
              <a:gd name="T6" fmla="*/ 0 w 90"/>
              <a:gd name="T7" fmla="*/ 2147483647 h 84"/>
              <a:gd name="T8" fmla="*/ 2147483647 w 90"/>
              <a:gd name="T9" fmla="*/ 0 h 84"/>
              <a:gd name="T10" fmla="*/ 0 60000 65536"/>
              <a:gd name="T11" fmla="*/ 0 60000 65536"/>
              <a:gd name="T12" fmla="*/ 0 60000 65536"/>
              <a:gd name="T13" fmla="*/ 0 60000 65536"/>
              <a:gd name="T14" fmla="*/ 0 60000 65536"/>
              <a:gd name="T15" fmla="*/ 0 w 90"/>
              <a:gd name="T16" fmla="*/ 0 h 84"/>
              <a:gd name="T17" fmla="*/ 90 w 90"/>
              <a:gd name="T18" fmla="*/ 84 h 84"/>
            </a:gdLst>
            <a:ahLst/>
            <a:cxnLst>
              <a:cxn ang="T10">
                <a:pos x="T0" y="T1"/>
              </a:cxn>
              <a:cxn ang="T11">
                <a:pos x="T2" y="T3"/>
              </a:cxn>
              <a:cxn ang="T12">
                <a:pos x="T4" y="T5"/>
              </a:cxn>
              <a:cxn ang="T13">
                <a:pos x="T6" y="T7"/>
              </a:cxn>
              <a:cxn ang="T14">
                <a:pos x="T8" y="T9"/>
              </a:cxn>
            </a:cxnLst>
            <a:rect l="T15" t="T16" r="T17" b="T18"/>
            <a:pathLst>
              <a:path w="90" h="84">
                <a:moveTo>
                  <a:pt x="78" y="0"/>
                </a:moveTo>
                <a:lnTo>
                  <a:pt x="90" y="18"/>
                </a:lnTo>
                <a:lnTo>
                  <a:pt x="12" y="84"/>
                </a:lnTo>
                <a:lnTo>
                  <a:pt x="0" y="66"/>
                </a:lnTo>
                <a:lnTo>
                  <a:pt x="7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5" name="Freeform 195"/>
          <p:cNvSpPr>
            <a:spLocks/>
          </p:cNvSpPr>
          <p:nvPr/>
        </p:nvSpPr>
        <p:spPr bwMode="auto">
          <a:xfrm>
            <a:off x="5874544" y="3570685"/>
            <a:ext cx="100013" cy="85725"/>
          </a:xfrm>
          <a:custGeom>
            <a:avLst/>
            <a:gdLst>
              <a:gd name="T0" fmla="*/ 2147483647 w 84"/>
              <a:gd name="T1" fmla="*/ 2147483647 h 72"/>
              <a:gd name="T2" fmla="*/ 2147483647 w 84"/>
              <a:gd name="T3" fmla="*/ 0 h 72"/>
              <a:gd name="T4" fmla="*/ 0 w 84"/>
              <a:gd name="T5" fmla="*/ 2147483647 h 72"/>
              <a:gd name="T6" fmla="*/ 2147483647 w 84"/>
              <a:gd name="T7" fmla="*/ 2147483647 h 72"/>
              <a:gd name="T8" fmla="*/ 2147483647 w 84"/>
              <a:gd name="T9" fmla="*/ 2147483647 h 72"/>
              <a:gd name="T10" fmla="*/ 2147483647 w 84"/>
              <a:gd name="T11" fmla="*/ 2147483647 h 72"/>
              <a:gd name="T12" fmla="*/ 2147483647 w 84"/>
              <a:gd name="T13" fmla="*/ 2147483647 h 72"/>
              <a:gd name="T14" fmla="*/ 0 60000 65536"/>
              <a:gd name="T15" fmla="*/ 0 60000 65536"/>
              <a:gd name="T16" fmla="*/ 0 60000 65536"/>
              <a:gd name="T17" fmla="*/ 0 60000 65536"/>
              <a:gd name="T18" fmla="*/ 0 60000 65536"/>
              <a:gd name="T19" fmla="*/ 0 60000 65536"/>
              <a:gd name="T20" fmla="*/ 0 60000 65536"/>
              <a:gd name="T21" fmla="*/ 0 w 84"/>
              <a:gd name="T22" fmla="*/ 0 h 72"/>
              <a:gd name="T23" fmla="*/ 84 w 8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72">
                <a:moveTo>
                  <a:pt x="66" y="6"/>
                </a:moveTo>
                <a:lnTo>
                  <a:pt x="66" y="0"/>
                </a:lnTo>
                <a:lnTo>
                  <a:pt x="0" y="54"/>
                </a:lnTo>
                <a:lnTo>
                  <a:pt x="12" y="72"/>
                </a:lnTo>
                <a:lnTo>
                  <a:pt x="78" y="12"/>
                </a:lnTo>
                <a:lnTo>
                  <a:pt x="84" y="6"/>
                </a:lnTo>
                <a:lnTo>
                  <a:pt x="66"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6" name="Rectangle 196"/>
          <p:cNvSpPr>
            <a:spLocks noChangeArrowheads="1"/>
          </p:cNvSpPr>
          <p:nvPr/>
        </p:nvSpPr>
        <p:spPr bwMode="auto">
          <a:xfrm>
            <a:off x="5953126" y="3563541"/>
            <a:ext cx="21431" cy="14288"/>
          </a:xfrm>
          <a:prstGeom prst="rect">
            <a:avLst/>
          </a:prstGeom>
          <a:solidFill>
            <a:srgbClr val="340D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7" name="Freeform 197"/>
          <p:cNvSpPr>
            <a:spLocks/>
          </p:cNvSpPr>
          <p:nvPr/>
        </p:nvSpPr>
        <p:spPr bwMode="auto">
          <a:xfrm>
            <a:off x="5960269" y="3420666"/>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2" y="0"/>
                </a:moveTo>
                <a:lnTo>
                  <a:pt x="36" y="0"/>
                </a:lnTo>
                <a:lnTo>
                  <a:pt x="18" y="102"/>
                </a:lnTo>
                <a:lnTo>
                  <a:pt x="0" y="9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8" name="Freeform 198"/>
          <p:cNvSpPr>
            <a:spLocks/>
          </p:cNvSpPr>
          <p:nvPr/>
        </p:nvSpPr>
        <p:spPr bwMode="auto">
          <a:xfrm>
            <a:off x="5981700" y="3277791"/>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8" y="0"/>
                </a:moveTo>
                <a:lnTo>
                  <a:pt x="36" y="0"/>
                </a:lnTo>
                <a:lnTo>
                  <a:pt x="18" y="102"/>
                </a:lnTo>
                <a:lnTo>
                  <a:pt x="0" y="96"/>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19" name="Freeform 199"/>
          <p:cNvSpPr>
            <a:spLocks/>
          </p:cNvSpPr>
          <p:nvPr/>
        </p:nvSpPr>
        <p:spPr bwMode="auto">
          <a:xfrm>
            <a:off x="6003131" y="3134916"/>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8" y="0"/>
                </a:moveTo>
                <a:lnTo>
                  <a:pt x="36" y="0"/>
                </a:lnTo>
                <a:lnTo>
                  <a:pt x="18" y="102"/>
                </a:lnTo>
                <a:lnTo>
                  <a:pt x="0" y="96"/>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0" name="Freeform 200"/>
          <p:cNvSpPr>
            <a:spLocks/>
          </p:cNvSpPr>
          <p:nvPr/>
        </p:nvSpPr>
        <p:spPr bwMode="auto">
          <a:xfrm>
            <a:off x="6024562" y="3020616"/>
            <a:ext cx="42863" cy="92869"/>
          </a:xfrm>
          <a:custGeom>
            <a:avLst/>
            <a:gdLst>
              <a:gd name="T0" fmla="*/ 2147483647 w 36"/>
              <a:gd name="T1" fmla="*/ 0 h 78"/>
              <a:gd name="T2" fmla="*/ 2147483647 w 36"/>
              <a:gd name="T3" fmla="*/ 0 h 78"/>
              <a:gd name="T4" fmla="*/ 0 w 36"/>
              <a:gd name="T5" fmla="*/ 2147483647 h 78"/>
              <a:gd name="T6" fmla="*/ 2147483647 w 36"/>
              <a:gd name="T7" fmla="*/ 2147483647 h 78"/>
              <a:gd name="T8" fmla="*/ 2147483647 w 36"/>
              <a:gd name="T9" fmla="*/ 2147483647 h 78"/>
              <a:gd name="T10" fmla="*/ 2147483647 w 36"/>
              <a:gd name="T11" fmla="*/ 2147483647 h 78"/>
              <a:gd name="T12" fmla="*/ 2147483647 w 36"/>
              <a:gd name="T13" fmla="*/ 0 h 78"/>
              <a:gd name="T14" fmla="*/ 0 60000 65536"/>
              <a:gd name="T15" fmla="*/ 0 60000 65536"/>
              <a:gd name="T16" fmla="*/ 0 60000 65536"/>
              <a:gd name="T17" fmla="*/ 0 60000 65536"/>
              <a:gd name="T18" fmla="*/ 0 60000 65536"/>
              <a:gd name="T19" fmla="*/ 0 60000 65536"/>
              <a:gd name="T20" fmla="*/ 0 60000 65536"/>
              <a:gd name="T21" fmla="*/ 0 w 36"/>
              <a:gd name="T22" fmla="*/ 0 h 78"/>
              <a:gd name="T23" fmla="*/ 36 w 36"/>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78">
                <a:moveTo>
                  <a:pt x="12" y="0"/>
                </a:moveTo>
                <a:lnTo>
                  <a:pt x="12" y="0"/>
                </a:lnTo>
                <a:lnTo>
                  <a:pt x="0" y="72"/>
                </a:lnTo>
                <a:lnTo>
                  <a:pt x="24" y="78"/>
                </a:lnTo>
                <a:lnTo>
                  <a:pt x="36" y="6"/>
                </a:lnTo>
                <a:lnTo>
                  <a:pt x="30" y="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1" name="Freeform 201"/>
          <p:cNvSpPr>
            <a:spLocks/>
          </p:cNvSpPr>
          <p:nvPr/>
        </p:nvSpPr>
        <p:spPr bwMode="auto">
          <a:xfrm>
            <a:off x="6038850" y="2984897"/>
            <a:ext cx="42863" cy="42863"/>
          </a:xfrm>
          <a:custGeom>
            <a:avLst/>
            <a:gdLst>
              <a:gd name="T0" fmla="*/ 2147483647 w 36"/>
              <a:gd name="T1" fmla="*/ 0 h 36"/>
              <a:gd name="T2" fmla="*/ 2147483647 w 36"/>
              <a:gd name="T3" fmla="*/ 2147483647 h 36"/>
              <a:gd name="T4" fmla="*/ 2147483647 w 36"/>
              <a:gd name="T5" fmla="*/ 2147483647 h 36"/>
              <a:gd name="T6" fmla="*/ 0 w 36"/>
              <a:gd name="T7" fmla="*/ 2147483647 h 36"/>
              <a:gd name="T8" fmla="*/ 2147483647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2"/>
                </a:lnTo>
                <a:lnTo>
                  <a:pt x="18" y="36"/>
                </a:lnTo>
                <a:lnTo>
                  <a:pt x="0" y="30"/>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2" name="Freeform 202"/>
          <p:cNvSpPr>
            <a:spLocks/>
          </p:cNvSpPr>
          <p:nvPr/>
        </p:nvSpPr>
        <p:spPr bwMode="auto">
          <a:xfrm>
            <a:off x="6067425" y="2927748"/>
            <a:ext cx="42863" cy="50006"/>
          </a:xfrm>
          <a:custGeom>
            <a:avLst/>
            <a:gdLst>
              <a:gd name="T0" fmla="*/ 2147483647 w 36"/>
              <a:gd name="T1" fmla="*/ 0 h 42"/>
              <a:gd name="T2" fmla="*/ 2147483647 w 36"/>
              <a:gd name="T3" fmla="*/ 0 h 42"/>
              <a:gd name="T4" fmla="*/ 0 w 36"/>
              <a:gd name="T5" fmla="*/ 2147483647 h 42"/>
              <a:gd name="T6" fmla="*/ 2147483647 w 36"/>
              <a:gd name="T7" fmla="*/ 2147483647 h 42"/>
              <a:gd name="T8" fmla="*/ 2147483647 w 36"/>
              <a:gd name="T9" fmla="*/ 2147483647 h 42"/>
              <a:gd name="T10" fmla="*/ 2147483647 w 36"/>
              <a:gd name="T11" fmla="*/ 2147483647 h 42"/>
              <a:gd name="T12" fmla="*/ 2147483647 w 36"/>
              <a:gd name="T13" fmla="*/ 0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12" y="0"/>
                </a:moveTo>
                <a:lnTo>
                  <a:pt x="18" y="0"/>
                </a:lnTo>
                <a:lnTo>
                  <a:pt x="0" y="30"/>
                </a:lnTo>
                <a:lnTo>
                  <a:pt x="18" y="42"/>
                </a:lnTo>
                <a:lnTo>
                  <a:pt x="36" y="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3" name="Freeform 203"/>
          <p:cNvSpPr>
            <a:spLocks/>
          </p:cNvSpPr>
          <p:nvPr/>
        </p:nvSpPr>
        <p:spPr bwMode="auto">
          <a:xfrm>
            <a:off x="6081712" y="2856310"/>
            <a:ext cx="42863" cy="78581"/>
          </a:xfrm>
          <a:custGeom>
            <a:avLst/>
            <a:gdLst>
              <a:gd name="T0" fmla="*/ 2147483647 w 36"/>
              <a:gd name="T1" fmla="*/ 0 h 66"/>
              <a:gd name="T2" fmla="*/ 2147483647 w 36"/>
              <a:gd name="T3" fmla="*/ 0 h 66"/>
              <a:gd name="T4" fmla="*/ 2147483647 w 36"/>
              <a:gd name="T5" fmla="*/ 2147483647 h 66"/>
              <a:gd name="T6" fmla="*/ 0 w 36"/>
              <a:gd name="T7" fmla="*/ 2147483647 h 66"/>
              <a:gd name="T8" fmla="*/ 2147483647 w 36"/>
              <a:gd name="T9" fmla="*/ 0 h 66"/>
              <a:gd name="T10" fmla="*/ 0 60000 65536"/>
              <a:gd name="T11" fmla="*/ 0 60000 65536"/>
              <a:gd name="T12" fmla="*/ 0 60000 65536"/>
              <a:gd name="T13" fmla="*/ 0 60000 65536"/>
              <a:gd name="T14" fmla="*/ 0 60000 65536"/>
              <a:gd name="T15" fmla="*/ 0 w 36"/>
              <a:gd name="T16" fmla="*/ 0 h 66"/>
              <a:gd name="T17" fmla="*/ 36 w 36"/>
              <a:gd name="T18" fmla="*/ 66 h 66"/>
            </a:gdLst>
            <a:ahLst/>
            <a:cxnLst>
              <a:cxn ang="T10">
                <a:pos x="T0" y="T1"/>
              </a:cxn>
              <a:cxn ang="T11">
                <a:pos x="T2" y="T3"/>
              </a:cxn>
              <a:cxn ang="T12">
                <a:pos x="T4" y="T5"/>
              </a:cxn>
              <a:cxn ang="T13">
                <a:pos x="T6" y="T7"/>
              </a:cxn>
              <a:cxn ang="T14">
                <a:pos x="T8" y="T9"/>
              </a:cxn>
            </a:cxnLst>
            <a:rect l="T15" t="T16" r="T17" b="T18"/>
            <a:pathLst>
              <a:path w="36" h="66">
                <a:moveTo>
                  <a:pt x="12" y="0"/>
                </a:moveTo>
                <a:lnTo>
                  <a:pt x="36" y="0"/>
                </a:lnTo>
                <a:lnTo>
                  <a:pt x="24" y="66"/>
                </a:lnTo>
                <a:lnTo>
                  <a:pt x="0" y="60"/>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4" name="Freeform 204"/>
          <p:cNvSpPr>
            <a:spLocks/>
          </p:cNvSpPr>
          <p:nvPr/>
        </p:nvSpPr>
        <p:spPr bwMode="auto">
          <a:xfrm>
            <a:off x="6103144" y="2713435"/>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8" y="0"/>
                </a:moveTo>
                <a:lnTo>
                  <a:pt x="36" y="0"/>
                </a:lnTo>
                <a:lnTo>
                  <a:pt x="18" y="102"/>
                </a:lnTo>
                <a:lnTo>
                  <a:pt x="0" y="96"/>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5" name="Freeform 205"/>
          <p:cNvSpPr>
            <a:spLocks/>
          </p:cNvSpPr>
          <p:nvPr/>
        </p:nvSpPr>
        <p:spPr bwMode="auto">
          <a:xfrm>
            <a:off x="6131719" y="2649141"/>
            <a:ext cx="28575" cy="42863"/>
          </a:xfrm>
          <a:custGeom>
            <a:avLst/>
            <a:gdLst>
              <a:gd name="T0" fmla="*/ 2147483647 w 24"/>
              <a:gd name="T1" fmla="*/ 0 h 36"/>
              <a:gd name="T2" fmla="*/ 0 w 24"/>
              <a:gd name="T3" fmla="*/ 0 h 36"/>
              <a:gd name="T4" fmla="*/ 0 w 24"/>
              <a:gd name="T5" fmla="*/ 2147483647 h 36"/>
              <a:gd name="T6" fmla="*/ 2147483647 w 24"/>
              <a:gd name="T7" fmla="*/ 2147483647 h 36"/>
              <a:gd name="T8" fmla="*/ 2147483647 w 24"/>
              <a:gd name="T9" fmla="*/ 2147483647 h 36"/>
              <a:gd name="T10" fmla="*/ 2147483647 w 24"/>
              <a:gd name="T11" fmla="*/ 2147483647 h 36"/>
              <a:gd name="T12" fmla="*/ 2147483647 w 24"/>
              <a:gd name="T13" fmla="*/ 0 h 36"/>
              <a:gd name="T14" fmla="*/ 0 60000 65536"/>
              <a:gd name="T15" fmla="*/ 0 60000 65536"/>
              <a:gd name="T16" fmla="*/ 0 60000 65536"/>
              <a:gd name="T17" fmla="*/ 0 60000 65536"/>
              <a:gd name="T18" fmla="*/ 0 60000 65536"/>
              <a:gd name="T19" fmla="*/ 0 60000 65536"/>
              <a:gd name="T20" fmla="*/ 0 60000 65536"/>
              <a:gd name="T21" fmla="*/ 0 w 24"/>
              <a:gd name="T22" fmla="*/ 0 h 36"/>
              <a:gd name="T23" fmla="*/ 24 w 2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6">
                <a:moveTo>
                  <a:pt x="6" y="0"/>
                </a:moveTo>
                <a:lnTo>
                  <a:pt x="0" y="0"/>
                </a:lnTo>
                <a:lnTo>
                  <a:pt x="0" y="30"/>
                </a:lnTo>
                <a:lnTo>
                  <a:pt x="18" y="36"/>
                </a:lnTo>
                <a:lnTo>
                  <a:pt x="24" y="6"/>
                </a:lnTo>
                <a:lnTo>
                  <a:pt x="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6" name="Freeform 206"/>
          <p:cNvSpPr>
            <a:spLocks/>
          </p:cNvSpPr>
          <p:nvPr/>
        </p:nvSpPr>
        <p:spPr bwMode="auto">
          <a:xfrm>
            <a:off x="6138863" y="2570560"/>
            <a:ext cx="35719" cy="85725"/>
          </a:xfrm>
          <a:custGeom>
            <a:avLst/>
            <a:gdLst>
              <a:gd name="T0" fmla="*/ 2147483647 w 30"/>
              <a:gd name="T1" fmla="*/ 0 h 72"/>
              <a:gd name="T2" fmla="*/ 2147483647 w 30"/>
              <a:gd name="T3" fmla="*/ 0 h 72"/>
              <a:gd name="T4" fmla="*/ 2147483647 w 30"/>
              <a:gd name="T5" fmla="*/ 2147483647 h 72"/>
              <a:gd name="T6" fmla="*/ 0 w 30"/>
              <a:gd name="T7" fmla="*/ 2147483647 h 72"/>
              <a:gd name="T8" fmla="*/ 2147483647 w 30"/>
              <a:gd name="T9" fmla="*/ 0 h 72"/>
              <a:gd name="T10" fmla="*/ 0 60000 65536"/>
              <a:gd name="T11" fmla="*/ 0 60000 65536"/>
              <a:gd name="T12" fmla="*/ 0 60000 65536"/>
              <a:gd name="T13" fmla="*/ 0 60000 65536"/>
              <a:gd name="T14" fmla="*/ 0 60000 65536"/>
              <a:gd name="T15" fmla="*/ 0 w 30"/>
              <a:gd name="T16" fmla="*/ 0 h 72"/>
              <a:gd name="T17" fmla="*/ 30 w 30"/>
              <a:gd name="T18" fmla="*/ 72 h 72"/>
            </a:gdLst>
            <a:ahLst/>
            <a:cxnLst>
              <a:cxn ang="T10">
                <a:pos x="T0" y="T1"/>
              </a:cxn>
              <a:cxn ang="T11">
                <a:pos x="T2" y="T3"/>
              </a:cxn>
              <a:cxn ang="T12">
                <a:pos x="T4" y="T5"/>
              </a:cxn>
              <a:cxn ang="T13">
                <a:pos x="T6" y="T7"/>
              </a:cxn>
              <a:cxn ang="T14">
                <a:pos x="T8" y="T9"/>
              </a:cxn>
            </a:cxnLst>
            <a:rect l="T15" t="T16" r="T17" b="T18"/>
            <a:pathLst>
              <a:path w="30" h="72">
                <a:moveTo>
                  <a:pt x="12" y="0"/>
                </a:moveTo>
                <a:lnTo>
                  <a:pt x="30" y="0"/>
                </a:lnTo>
                <a:lnTo>
                  <a:pt x="18" y="72"/>
                </a:lnTo>
                <a:lnTo>
                  <a:pt x="0" y="6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7" name="Freeform 207"/>
          <p:cNvSpPr>
            <a:spLocks/>
          </p:cNvSpPr>
          <p:nvPr/>
        </p:nvSpPr>
        <p:spPr bwMode="auto">
          <a:xfrm>
            <a:off x="6160294" y="2527698"/>
            <a:ext cx="28575" cy="21431"/>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2147483647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6" y="0"/>
                </a:moveTo>
                <a:lnTo>
                  <a:pt x="0" y="6"/>
                </a:lnTo>
                <a:lnTo>
                  <a:pt x="0" y="12"/>
                </a:lnTo>
                <a:lnTo>
                  <a:pt x="18" y="18"/>
                </a:lnTo>
                <a:lnTo>
                  <a:pt x="24" y="6"/>
                </a:lnTo>
                <a:lnTo>
                  <a:pt x="18" y="12"/>
                </a:lnTo>
                <a:lnTo>
                  <a:pt x="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8" name="Freeform 208"/>
          <p:cNvSpPr>
            <a:spLocks/>
          </p:cNvSpPr>
          <p:nvPr/>
        </p:nvSpPr>
        <p:spPr bwMode="auto">
          <a:xfrm>
            <a:off x="6167438" y="2499122"/>
            <a:ext cx="35719" cy="42863"/>
          </a:xfrm>
          <a:custGeom>
            <a:avLst/>
            <a:gdLst>
              <a:gd name="T0" fmla="*/ 2147483647 w 30"/>
              <a:gd name="T1" fmla="*/ 2147483647 h 36"/>
              <a:gd name="T2" fmla="*/ 2147483647 w 30"/>
              <a:gd name="T3" fmla="*/ 2147483647 h 36"/>
              <a:gd name="T4" fmla="*/ 0 w 30"/>
              <a:gd name="T5" fmla="*/ 2147483647 h 36"/>
              <a:gd name="T6" fmla="*/ 2147483647 w 30"/>
              <a:gd name="T7" fmla="*/ 2147483647 h 36"/>
              <a:gd name="T8" fmla="*/ 2147483647 w 30"/>
              <a:gd name="T9" fmla="*/ 2147483647 h 36"/>
              <a:gd name="T10" fmla="*/ 2147483647 w 30"/>
              <a:gd name="T11" fmla="*/ 2147483647 h 36"/>
              <a:gd name="T12" fmla="*/ 2147483647 w 30"/>
              <a:gd name="T13" fmla="*/ 2147483647 h 36"/>
              <a:gd name="T14" fmla="*/ 2147483647 w 30"/>
              <a:gd name="T15" fmla="*/ 0 h 36"/>
              <a:gd name="T16" fmla="*/ 2147483647 w 30"/>
              <a:gd name="T17" fmla="*/ 2147483647 h 36"/>
              <a:gd name="T18" fmla="*/ 2147483647 w 3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6"/>
              <a:gd name="T32" fmla="*/ 30 w 3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6">
                <a:moveTo>
                  <a:pt x="30" y="6"/>
                </a:moveTo>
                <a:lnTo>
                  <a:pt x="18" y="6"/>
                </a:lnTo>
                <a:lnTo>
                  <a:pt x="0" y="24"/>
                </a:lnTo>
                <a:lnTo>
                  <a:pt x="12" y="36"/>
                </a:lnTo>
                <a:lnTo>
                  <a:pt x="30" y="18"/>
                </a:lnTo>
                <a:lnTo>
                  <a:pt x="18" y="18"/>
                </a:lnTo>
                <a:lnTo>
                  <a:pt x="30" y="6"/>
                </a:lnTo>
                <a:lnTo>
                  <a:pt x="24" y="0"/>
                </a:lnTo>
                <a:lnTo>
                  <a:pt x="18" y="6"/>
                </a:lnTo>
                <a:lnTo>
                  <a:pt x="30"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29" name="Freeform 209"/>
          <p:cNvSpPr>
            <a:spLocks/>
          </p:cNvSpPr>
          <p:nvPr/>
        </p:nvSpPr>
        <p:spPr bwMode="auto">
          <a:xfrm>
            <a:off x="6188869" y="2506266"/>
            <a:ext cx="71438" cy="57150"/>
          </a:xfrm>
          <a:custGeom>
            <a:avLst/>
            <a:gdLst>
              <a:gd name="T0" fmla="*/ 2147483647 w 60"/>
              <a:gd name="T1" fmla="*/ 2147483647 h 48"/>
              <a:gd name="T2" fmla="*/ 2147483647 w 60"/>
              <a:gd name="T3" fmla="*/ 2147483647 h 48"/>
              <a:gd name="T4" fmla="*/ 2147483647 w 60"/>
              <a:gd name="T5" fmla="*/ 0 h 48"/>
              <a:gd name="T6" fmla="*/ 0 w 60"/>
              <a:gd name="T7" fmla="*/ 2147483647 h 48"/>
              <a:gd name="T8" fmla="*/ 2147483647 w 60"/>
              <a:gd name="T9" fmla="*/ 2147483647 h 48"/>
              <a:gd name="T10" fmla="*/ 2147483647 w 60"/>
              <a:gd name="T11" fmla="*/ 2147483647 h 48"/>
              <a:gd name="T12" fmla="*/ 2147483647 w 60"/>
              <a:gd name="T13" fmla="*/ 2147483647 h 48"/>
              <a:gd name="T14" fmla="*/ 0 60000 65536"/>
              <a:gd name="T15" fmla="*/ 0 60000 65536"/>
              <a:gd name="T16" fmla="*/ 0 60000 65536"/>
              <a:gd name="T17" fmla="*/ 0 60000 65536"/>
              <a:gd name="T18" fmla="*/ 0 60000 65536"/>
              <a:gd name="T19" fmla="*/ 0 60000 65536"/>
              <a:gd name="T20" fmla="*/ 0 60000 65536"/>
              <a:gd name="T21" fmla="*/ 0 w 60"/>
              <a:gd name="T22" fmla="*/ 0 h 48"/>
              <a:gd name="T23" fmla="*/ 60 w 6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8">
                <a:moveTo>
                  <a:pt x="60" y="42"/>
                </a:moveTo>
                <a:lnTo>
                  <a:pt x="54" y="36"/>
                </a:lnTo>
                <a:lnTo>
                  <a:pt x="12" y="0"/>
                </a:lnTo>
                <a:lnTo>
                  <a:pt x="0" y="12"/>
                </a:lnTo>
                <a:lnTo>
                  <a:pt x="42" y="48"/>
                </a:lnTo>
                <a:lnTo>
                  <a:pt x="42" y="42"/>
                </a:lnTo>
                <a:lnTo>
                  <a:pt x="60" y="4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0" name="Freeform 210"/>
          <p:cNvSpPr>
            <a:spLocks/>
          </p:cNvSpPr>
          <p:nvPr/>
        </p:nvSpPr>
        <p:spPr bwMode="auto">
          <a:xfrm>
            <a:off x="6238876" y="2556272"/>
            <a:ext cx="21431" cy="14288"/>
          </a:xfrm>
          <a:custGeom>
            <a:avLst/>
            <a:gdLst>
              <a:gd name="T0" fmla="*/ 2147483647 w 18"/>
              <a:gd name="T1" fmla="*/ 2147483647 h 12"/>
              <a:gd name="T2" fmla="*/ 0 w 18"/>
              <a:gd name="T3" fmla="*/ 2147483647 h 12"/>
              <a:gd name="T4" fmla="*/ 0 w 18"/>
              <a:gd name="T5" fmla="*/ 0 h 12"/>
              <a:gd name="T6" fmla="*/ 2147483647 w 18"/>
              <a:gd name="T7" fmla="*/ 0 h 12"/>
              <a:gd name="T8" fmla="*/ 2147483647 w 18"/>
              <a:gd name="T9" fmla="*/ 2147483647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18" y="6"/>
                </a:moveTo>
                <a:lnTo>
                  <a:pt x="0" y="12"/>
                </a:lnTo>
                <a:lnTo>
                  <a:pt x="0" y="0"/>
                </a:lnTo>
                <a:lnTo>
                  <a:pt x="18" y="0"/>
                </a:lnTo>
                <a:lnTo>
                  <a:pt x="18"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1" name="Freeform 211"/>
          <p:cNvSpPr>
            <a:spLocks/>
          </p:cNvSpPr>
          <p:nvPr/>
        </p:nvSpPr>
        <p:spPr bwMode="auto">
          <a:xfrm>
            <a:off x="6238875" y="2591991"/>
            <a:ext cx="35719" cy="121444"/>
          </a:xfrm>
          <a:custGeom>
            <a:avLst/>
            <a:gdLst>
              <a:gd name="T0" fmla="*/ 2147483647 w 30"/>
              <a:gd name="T1" fmla="*/ 2147483647 h 102"/>
              <a:gd name="T2" fmla="*/ 2147483647 w 30"/>
              <a:gd name="T3" fmla="*/ 2147483647 h 102"/>
              <a:gd name="T4" fmla="*/ 0 w 30"/>
              <a:gd name="T5" fmla="*/ 0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96"/>
                </a:moveTo>
                <a:lnTo>
                  <a:pt x="12" y="102"/>
                </a:lnTo>
                <a:lnTo>
                  <a:pt x="0" y="0"/>
                </a:lnTo>
                <a:lnTo>
                  <a:pt x="18" y="0"/>
                </a:lnTo>
                <a:lnTo>
                  <a:pt x="30"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2" name="Freeform 212"/>
          <p:cNvSpPr>
            <a:spLocks/>
          </p:cNvSpPr>
          <p:nvPr/>
        </p:nvSpPr>
        <p:spPr bwMode="auto">
          <a:xfrm>
            <a:off x="6253163" y="2734867"/>
            <a:ext cx="28575" cy="21431"/>
          </a:xfrm>
          <a:custGeom>
            <a:avLst/>
            <a:gdLst>
              <a:gd name="T0" fmla="*/ 2147483647 w 24"/>
              <a:gd name="T1" fmla="*/ 2147483647 h 18"/>
              <a:gd name="T2" fmla="*/ 2147483647 w 24"/>
              <a:gd name="T3" fmla="*/ 2147483647 h 18"/>
              <a:gd name="T4" fmla="*/ 2147483647 w 24"/>
              <a:gd name="T5" fmla="*/ 0 h 18"/>
              <a:gd name="T6" fmla="*/ 0 w 24"/>
              <a:gd name="T7" fmla="*/ 0 h 18"/>
              <a:gd name="T8" fmla="*/ 2147483647 w 24"/>
              <a:gd name="T9" fmla="*/ 2147483647 h 18"/>
              <a:gd name="T10" fmla="*/ 2147483647 w 24"/>
              <a:gd name="T11" fmla="*/ 2147483647 h 18"/>
              <a:gd name="T12" fmla="*/ 2147483647 w 24"/>
              <a:gd name="T13" fmla="*/ 2147483647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24" y="12"/>
                </a:moveTo>
                <a:lnTo>
                  <a:pt x="24" y="12"/>
                </a:lnTo>
                <a:lnTo>
                  <a:pt x="24" y="0"/>
                </a:lnTo>
                <a:lnTo>
                  <a:pt x="0" y="0"/>
                </a:lnTo>
                <a:lnTo>
                  <a:pt x="6" y="18"/>
                </a:lnTo>
                <a:lnTo>
                  <a:pt x="24" y="1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3" name="Freeform 213"/>
          <p:cNvSpPr>
            <a:spLocks/>
          </p:cNvSpPr>
          <p:nvPr/>
        </p:nvSpPr>
        <p:spPr bwMode="auto">
          <a:xfrm>
            <a:off x="6260307" y="2749154"/>
            <a:ext cx="50006" cy="107156"/>
          </a:xfrm>
          <a:custGeom>
            <a:avLst/>
            <a:gdLst>
              <a:gd name="T0" fmla="*/ 2147483647 w 42"/>
              <a:gd name="T1" fmla="*/ 2147483647 h 90"/>
              <a:gd name="T2" fmla="*/ 2147483647 w 42"/>
              <a:gd name="T3" fmla="*/ 2147483647 h 90"/>
              <a:gd name="T4" fmla="*/ 0 w 42"/>
              <a:gd name="T5" fmla="*/ 2147483647 h 90"/>
              <a:gd name="T6" fmla="*/ 2147483647 w 42"/>
              <a:gd name="T7" fmla="*/ 0 h 90"/>
              <a:gd name="T8" fmla="*/ 2147483647 w 42"/>
              <a:gd name="T9" fmla="*/ 2147483647 h 90"/>
              <a:gd name="T10" fmla="*/ 0 60000 65536"/>
              <a:gd name="T11" fmla="*/ 0 60000 65536"/>
              <a:gd name="T12" fmla="*/ 0 60000 65536"/>
              <a:gd name="T13" fmla="*/ 0 60000 65536"/>
              <a:gd name="T14" fmla="*/ 0 60000 65536"/>
              <a:gd name="T15" fmla="*/ 0 w 42"/>
              <a:gd name="T16" fmla="*/ 0 h 90"/>
              <a:gd name="T17" fmla="*/ 42 w 42"/>
              <a:gd name="T18" fmla="*/ 90 h 90"/>
            </a:gdLst>
            <a:ahLst/>
            <a:cxnLst>
              <a:cxn ang="T10">
                <a:pos x="T0" y="T1"/>
              </a:cxn>
              <a:cxn ang="T11">
                <a:pos x="T2" y="T3"/>
              </a:cxn>
              <a:cxn ang="T12">
                <a:pos x="T4" y="T5"/>
              </a:cxn>
              <a:cxn ang="T13">
                <a:pos x="T6" y="T7"/>
              </a:cxn>
              <a:cxn ang="T14">
                <a:pos x="T8" y="T9"/>
              </a:cxn>
            </a:cxnLst>
            <a:rect l="T15" t="T16" r="T17" b="T18"/>
            <a:pathLst>
              <a:path w="42" h="90">
                <a:moveTo>
                  <a:pt x="42" y="84"/>
                </a:moveTo>
                <a:lnTo>
                  <a:pt x="24" y="90"/>
                </a:lnTo>
                <a:lnTo>
                  <a:pt x="0" y="6"/>
                </a:lnTo>
                <a:lnTo>
                  <a:pt x="18" y="0"/>
                </a:lnTo>
                <a:lnTo>
                  <a:pt x="42" y="84"/>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4" name="Freeform 214"/>
          <p:cNvSpPr>
            <a:spLocks/>
          </p:cNvSpPr>
          <p:nvPr/>
        </p:nvSpPr>
        <p:spPr bwMode="auto">
          <a:xfrm>
            <a:off x="6288882" y="2870597"/>
            <a:ext cx="50006" cy="85725"/>
          </a:xfrm>
          <a:custGeom>
            <a:avLst/>
            <a:gdLst>
              <a:gd name="T0" fmla="*/ 2147483647 w 42"/>
              <a:gd name="T1" fmla="*/ 2147483647 h 72"/>
              <a:gd name="T2" fmla="*/ 2147483647 w 42"/>
              <a:gd name="T3" fmla="*/ 2147483647 h 72"/>
              <a:gd name="T4" fmla="*/ 2147483647 w 42"/>
              <a:gd name="T5" fmla="*/ 0 h 72"/>
              <a:gd name="T6" fmla="*/ 0 w 42"/>
              <a:gd name="T7" fmla="*/ 2147483647 h 72"/>
              <a:gd name="T8" fmla="*/ 2147483647 w 42"/>
              <a:gd name="T9" fmla="*/ 2147483647 h 72"/>
              <a:gd name="T10" fmla="*/ 2147483647 w 42"/>
              <a:gd name="T11" fmla="*/ 2147483647 h 72"/>
              <a:gd name="T12" fmla="*/ 2147483647 w 42"/>
              <a:gd name="T13" fmla="*/ 2147483647 h 72"/>
              <a:gd name="T14" fmla="*/ 0 60000 65536"/>
              <a:gd name="T15" fmla="*/ 0 60000 65536"/>
              <a:gd name="T16" fmla="*/ 0 60000 65536"/>
              <a:gd name="T17" fmla="*/ 0 60000 65536"/>
              <a:gd name="T18" fmla="*/ 0 60000 65536"/>
              <a:gd name="T19" fmla="*/ 0 60000 65536"/>
              <a:gd name="T20" fmla="*/ 0 60000 65536"/>
              <a:gd name="T21" fmla="*/ 0 w 42"/>
              <a:gd name="T22" fmla="*/ 0 h 72"/>
              <a:gd name="T23" fmla="*/ 42 w 4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72">
                <a:moveTo>
                  <a:pt x="42" y="66"/>
                </a:moveTo>
                <a:lnTo>
                  <a:pt x="42" y="66"/>
                </a:lnTo>
                <a:lnTo>
                  <a:pt x="24" y="0"/>
                </a:lnTo>
                <a:lnTo>
                  <a:pt x="0" y="6"/>
                </a:lnTo>
                <a:lnTo>
                  <a:pt x="24" y="72"/>
                </a:lnTo>
                <a:lnTo>
                  <a:pt x="18" y="72"/>
                </a:lnTo>
                <a:lnTo>
                  <a:pt x="42" y="6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5" name="Freeform 215"/>
          <p:cNvSpPr>
            <a:spLocks/>
          </p:cNvSpPr>
          <p:nvPr/>
        </p:nvSpPr>
        <p:spPr bwMode="auto">
          <a:xfrm>
            <a:off x="6310313" y="2949178"/>
            <a:ext cx="35719" cy="42863"/>
          </a:xfrm>
          <a:custGeom>
            <a:avLst/>
            <a:gdLst>
              <a:gd name="T0" fmla="*/ 2147483647 w 30"/>
              <a:gd name="T1" fmla="*/ 2147483647 h 36"/>
              <a:gd name="T2" fmla="*/ 2147483647 w 30"/>
              <a:gd name="T3" fmla="*/ 2147483647 h 36"/>
              <a:gd name="T4" fmla="*/ 0 w 30"/>
              <a:gd name="T5" fmla="*/ 2147483647 h 36"/>
              <a:gd name="T6" fmla="*/ 2147483647 w 30"/>
              <a:gd name="T7" fmla="*/ 0 h 36"/>
              <a:gd name="T8" fmla="*/ 2147483647 w 30"/>
              <a:gd name="T9" fmla="*/ 2147483647 h 36"/>
              <a:gd name="T10" fmla="*/ 0 60000 65536"/>
              <a:gd name="T11" fmla="*/ 0 60000 65536"/>
              <a:gd name="T12" fmla="*/ 0 60000 65536"/>
              <a:gd name="T13" fmla="*/ 0 60000 65536"/>
              <a:gd name="T14" fmla="*/ 0 60000 65536"/>
              <a:gd name="T15" fmla="*/ 0 w 30"/>
              <a:gd name="T16" fmla="*/ 0 h 36"/>
              <a:gd name="T17" fmla="*/ 30 w 30"/>
              <a:gd name="T18" fmla="*/ 36 h 36"/>
            </a:gdLst>
            <a:ahLst/>
            <a:cxnLst>
              <a:cxn ang="T10">
                <a:pos x="T0" y="T1"/>
              </a:cxn>
              <a:cxn ang="T11">
                <a:pos x="T2" y="T3"/>
              </a:cxn>
              <a:cxn ang="T12">
                <a:pos x="T4" y="T5"/>
              </a:cxn>
              <a:cxn ang="T13">
                <a:pos x="T6" y="T7"/>
              </a:cxn>
              <a:cxn ang="T14">
                <a:pos x="T8" y="T9"/>
              </a:cxn>
            </a:cxnLst>
            <a:rect l="T15" t="T16" r="T17" b="T18"/>
            <a:pathLst>
              <a:path w="30" h="36">
                <a:moveTo>
                  <a:pt x="30" y="36"/>
                </a:moveTo>
                <a:lnTo>
                  <a:pt x="6" y="36"/>
                </a:lnTo>
                <a:lnTo>
                  <a:pt x="0" y="6"/>
                </a:lnTo>
                <a:lnTo>
                  <a:pt x="24" y="0"/>
                </a:lnTo>
                <a:lnTo>
                  <a:pt x="30" y="3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6" name="Freeform 216"/>
          <p:cNvSpPr>
            <a:spLocks/>
          </p:cNvSpPr>
          <p:nvPr/>
        </p:nvSpPr>
        <p:spPr bwMode="auto">
          <a:xfrm>
            <a:off x="6324600" y="3013473"/>
            <a:ext cx="35719" cy="121444"/>
          </a:xfrm>
          <a:custGeom>
            <a:avLst/>
            <a:gdLst>
              <a:gd name="T0" fmla="*/ 2147483647 w 30"/>
              <a:gd name="T1" fmla="*/ 2147483647 h 102"/>
              <a:gd name="T2" fmla="*/ 2147483647 w 30"/>
              <a:gd name="T3" fmla="*/ 2147483647 h 102"/>
              <a:gd name="T4" fmla="*/ 0 w 30"/>
              <a:gd name="T5" fmla="*/ 2147483647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102"/>
                </a:moveTo>
                <a:lnTo>
                  <a:pt x="12" y="102"/>
                </a:lnTo>
                <a:lnTo>
                  <a:pt x="0" y="6"/>
                </a:lnTo>
                <a:lnTo>
                  <a:pt x="18"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7" name="Freeform 217"/>
          <p:cNvSpPr>
            <a:spLocks/>
          </p:cNvSpPr>
          <p:nvPr/>
        </p:nvSpPr>
        <p:spPr bwMode="auto">
          <a:xfrm>
            <a:off x="6338887" y="3156347"/>
            <a:ext cx="42863" cy="128588"/>
          </a:xfrm>
          <a:custGeom>
            <a:avLst/>
            <a:gdLst>
              <a:gd name="T0" fmla="*/ 2147483647 w 36"/>
              <a:gd name="T1" fmla="*/ 2147483647 h 108"/>
              <a:gd name="T2" fmla="*/ 2147483647 w 36"/>
              <a:gd name="T3" fmla="*/ 2147483647 h 108"/>
              <a:gd name="T4" fmla="*/ 0 w 36"/>
              <a:gd name="T5" fmla="*/ 2147483647 h 108"/>
              <a:gd name="T6" fmla="*/ 2147483647 w 36"/>
              <a:gd name="T7" fmla="*/ 0 h 108"/>
              <a:gd name="T8" fmla="*/ 2147483647 w 36"/>
              <a:gd name="T9" fmla="*/ 2147483647 h 108"/>
              <a:gd name="T10" fmla="*/ 0 60000 65536"/>
              <a:gd name="T11" fmla="*/ 0 60000 65536"/>
              <a:gd name="T12" fmla="*/ 0 60000 65536"/>
              <a:gd name="T13" fmla="*/ 0 60000 65536"/>
              <a:gd name="T14" fmla="*/ 0 60000 65536"/>
              <a:gd name="T15" fmla="*/ 0 w 36"/>
              <a:gd name="T16" fmla="*/ 0 h 108"/>
              <a:gd name="T17" fmla="*/ 36 w 36"/>
              <a:gd name="T18" fmla="*/ 108 h 108"/>
            </a:gdLst>
            <a:ahLst/>
            <a:cxnLst>
              <a:cxn ang="T10">
                <a:pos x="T0" y="T1"/>
              </a:cxn>
              <a:cxn ang="T11">
                <a:pos x="T2" y="T3"/>
              </a:cxn>
              <a:cxn ang="T12">
                <a:pos x="T4" y="T5"/>
              </a:cxn>
              <a:cxn ang="T13">
                <a:pos x="T6" y="T7"/>
              </a:cxn>
              <a:cxn ang="T14">
                <a:pos x="T8" y="T9"/>
              </a:cxn>
            </a:cxnLst>
            <a:rect l="T15" t="T16" r="T17" b="T18"/>
            <a:pathLst>
              <a:path w="36" h="108">
                <a:moveTo>
                  <a:pt x="36" y="102"/>
                </a:moveTo>
                <a:lnTo>
                  <a:pt x="12" y="108"/>
                </a:lnTo>
                <a:lnTo>
                  <a:pt x="0" y="6"/>
                </a:lnTo>
                <a:lnTo>
                  <a:pt x="24"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8" name="Freeform 218"/>
          <p:cNvSpPr>
            <a:spLocks/>
          </p:cNvSpPr>
          <p:nvPr/>
        </p:nvSpPr>
        <p:spPr bwMode="auto">
          <a:xfrm>
            <a:off x="6360319" y="3299222"/>
            <a:ext cx="35719" cy="85725"/>
          </a:xfrm>
          <a:custGeom>
            <a:avLst/>
            <a:gdLst>
              <a:gd name="T0" fmla="*/ 2147483647 w 30"/>
              <a:gd name="T1" fmla="*/ 2147483647 h 72"/>
              <a:gd name="T2" fmla="*/ 2147483647 w 30"/>
              <a:gd name="T3" fmla="*/ 2147483647 h 72"/>
              <a:gd name="T4" fmla="*/ 2147483647 w 30"/>
              <a:gd name="T5" fmla="*/ 0 h 72"/>
              <a:gd name="T6" fmla="*/ 0 w 30"/>
              <a:gd name="T7" fmla="*/ 2147483647 h 72"/>
              <a:gd name="T8" fmla="*/ 2147483647 w 30"/>
              <a:gd name="T9" fmla="*/ 2147483647 h 72"/>
              <a:gd name="T10" fmla="*/ 2147483647 w 30"/>
              <a:gd name="T11" fmla="*/ 2147483647 h 72"/>
              <a:gd name="T12" fmla="*/ 2147483647 w 30"/>
              <a:gd name="T13" fmla="*/ 2147483647 h 72"/>
              <a:gd name="T14" fmla="*/ 0 60000 65536"/>
              <a:gd name="T15" fmla="*/ 0 60000 65536"/>
              <a:gd name="T16" fmla="*/ 0 60000 65536"/>
              <a:gd name="T17" fmla="*/ 0 60000 65536"/>
              <a:gd name="T18" fmla="*/ 0 60000 65536"/>
              <a:gd name="T19" fmla="*/ 0 60000 65536"/>
              <a:gd name="T20" fmla="*/ 0 60000 65536"/>
              <a:gd name="T21" fmla="*/ 0 w 30"/>
              <a:gd name="T22" fmla="*/ 0 h 72"/>
              <a:gd name="T23" fmla="*/ 30 w 3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72">
                <a:moveTo>
                  <a:pt x="30" y="60"/>
                </a:moveTo>
                <a:lnTo>
                  <a:pt x="30" y="66"/>
                </a:lnTo>
                <a:lnTo>
                  <a:pt x="18" y="0"/>
                </a:lnTo>
                <a:lnTo>
                  <a:pt x="0" y="6"/>
                </a:lnTo>
                <a:lnTo>
                  <a:pt x="6" y="66"/>
                </a:lnTo>
                <a:lnTo>
                  <a:pt x="6" y="72"/>
                </a:lnTo>
                <a:lnTo>
                  <a:pt x="30" y="6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39" name="Freeform 219"/>
          <p:cNvSpPr>
            <a:spLocks/>
          </p:cNvSpPr>
          <p:nvPr/>
        </p:nvSpPr>
        <p:spPr bwMode="auto">
          <a:xfrm>
            <a:off x="6367462" y="3370660"/>
            <a:ext cx="42863" cy="57150"/>
          </a:xfrm>
          <a:custGeom>
            <a:avLst/>
            <a:gdLst>
              <a:gd name="T0" fmla="*/ 2147483647 w 36"/>
              <a:gd name="T1" fmla="*/ 2147483647 h 48"/>
              <a:gd name="T2" fmla="*/ 2147483647 w 36"/>
              <a:gd name="T3" fmla="*/ 2147483647 h 48"/>
              <a:gd name="T4" fmla="*/ 0 w 36"/>
              <a:gd name="T5" fmla="*/ 2147483647 h 48"/>
              <a:gd name="T6" fmla="*/ 2147483647 w 36"/>
              <a:gd name="T7" fmla="*/ 0 h 48"/>
              <a:gd name="T8" fmla="*/ 2147483647 w 36"/>
              <a:gd name="T9" fmla="*/ 2147483647 h 48"/>
              <a:gd name="T10" fmla="*/ 0 60000 65536"/>
              <a:gd name="T11" fmla="*/ 0 60000 65536"/>
              <a:gd name="T12" fmla="*/ 0 60000 65536"/>
              <a:gd name="T13" fmla="*/ 0 60000 65536"/>
              <a:gd name="T14" fmla="*/ 0 60000 65536"/>
              <a:gd name="T15" fmla="*/ 0 w 36"/>
              <a:gd name="T16" fmla="*/ 0 h 48"/>
              <a:gd name="T17" fmla="*/ 36 w 36"/>
              <a:gd name="T18" fmla="*/ 48 h 48"/>
            </a:gdLst>
            <a:ahLst/>
            <a:cxnLst>
              <a:cxn ang="T10">
                <a:pos x="T0" y="T1"/>
              </a:cxn>
              <a:cxn ang="T11">
                <a:pos x="T2" y="T3"/>
              </a:cxn>
              <a:cxn ang="T12">
                <a:pos x="T4" y="T5"/>
              </a:cxn>
              <a:cxn ang="T13">
                <a:pos x="T6" y="T7"/>
              </a:cxn>
              <a:cxn ang="T14">
                <a:pos x="T8" y="T9"/>
              </a:cxn>
            </a:cxnLst>
            <a:rect l="T15" t="T16" r="T17" b="T18"/>
            <a:pathLst>
              <a:path w="36" h="48">
                <a:moveTo>
                  <a:pt x="36" y="36"/>
                </a:moveTo>
                <a:lnTo>
                  <a:pt x="18" y="48"/>
                </a:lnTo>
                <a:lnTo>
                  <a:pt x="0" y="12"/>
                </a:lnTo>
                <a:lnTo>
                  <a:pt x="24" y="0"/>
                </a:lnTo>
                <a:lnTo>
                  <a:pt x="36" y="3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0" name="Freeform 220"/>
          <p:cNvSpPr>
            <a:spLocks/>
          </p:cNvSpPr>
          <p:nvPr/>
        </p:nvSpPr>
        <p:spPr bwMode="auto">
          <a:xfrm>
            <a:off x="6403182" y="3434953"/>
            <a:ext cx="64294" cy="128588"/>
          </a:xfrm>
          <a:custGeom>
            <a:avLst/>
            <a:gdLst>
              <a:gd name="T0" fmla="*/ 2147483647 w 54"/>
              <a:gd name="T1" fmla="*/ 2147483647 h 108"/>
              <a:gd name="T2" fmla="*/ 2147483647 w 54"/>
              <a:gd name="T3" fmla="*/ 2147483647 h 108"/>
              <a:gd name="T4" fmla="*/ 2147483647 w 54"/>
              <a:gd name="T5" fmla="*/ 0 h 108"/>
              <a:gd name="T6" fmla="*/ 0 w 54"/>
              <a:gd name="T7" fmla="*/ 2147483647 h 108"/>
              <a:gd name="T8" fmla="*/ 2147483647 w 54"/>
              <a:gd name="T9" fmla="*/ 2147483647 h 108"/>
              <a:gd name="T10" fmla="*/ 2147483647 w 54"/>
              <a:gd name="T11" fmla="*/ 2147483647 h 108"/>
              <a:gd name="T12" fmla="*/ 2147483647 w 54"/>
              <a:gd name="T13" fmla="*/ 2147483647 h 108"/>
              <a:gd name="T14" fmla="*/ 0 60000 65536"/>
              <a:gd name="T15" fmla="*/ 0 60000 65536"/>
              <a:gd name="T16" fmla="*/ 0 60000 65536"/>
              <a:gd name="T17" fmla="*/ 0 60000 65536"/>
              <a:gd name="T18" fmla="*/ 0 60000 65536"/>
              <a:gd name="T19" fmla="*/ 0 60000 65536"/>
              <a:gd name="T20" fmla="*/ 0 60000 65536"/>
              <a:gd name="T21" fmla="*/ 0 w 54"/>
              <a:gd name="T22" fmla="*/ 0 h 108"/>
              <a:gd name="T23" fmla="*/ 54 w 54"/>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08">
                <a:moveTo>
                  <a:pt x="54" y="90"/>
                </a:moveTo>
                <a:lnTo>
                  <a:pt x="54" y="90"/>
                </a:lnTo>
                <a:lnTo>
                  <a:pt x="18" y="0"/>
                </a:lnTo>
                <a:lnTo>
                  <a:pt x="0" y="12"/>
                </a:lnTo>
                <a:lnTo>
                  <a:pt x="36" y="102"/>
                </a:lnTo>
                <a:lnTo>
                  <a:pt x="42" y="108"/>
                </a:lnTo>
                <a:lnTo>
                  <a:pt x="54" y="9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1" name="Freeform 221"/>
          <p:cNvSpPr>
            <a:spLocks/>
          </p:cNvSpPr>
          <p:nvPr/>
        </p:nvSpPr>
        <p:spPr bwMode="auto">
          <a:xfrm>
            <a:off x="6453187" y="3542110"/>
            <a:ext cx="14288" cy="21431"/>
          </a:xfrm>
          <a:custGeom>
            <a:avLst/>
            <a:gdLst>
              <a:gd name="T0" fmla="*/ 2147483647 w 12"/>
              <a:gd name="T1" fmla="*/ 0 h 18"/>
              <a:gd name="T2" fmla="*/ 0 w 12"/>
              <a:gd name="T3" fmla="*/ 2147483647 h 18"/>
              <a:gd name="T4" fmla="*/ 0 w 12"/>
              <a:gd name="T5" fmla="*/ 2147483647 h 18"/>
              <a:gd name="T6" fmla="*/ 2147483647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12" y="0"/>
                </a:moveTo>
                <a:lnTo>
                  <a:pt x="0" y="18"/>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2" name="Freeform 222"/>
          <p:cNvSpPr>
            <a:spLocks/>
          </p:cNvSpPr>
          <p:nvPr/>
        </p:nvSpPr>
        <p:spPr bwMode="auto">
          <a:xfrm>
            <a:off x="6474619" y="3556397"/>
            <a:ext cx="114300" cy="85725"/>
          </a:xfrm>
          <a:custGeom>
            <a:avLst/>
            <a:gdLst>
              <a:gd name="T0" fmla="*/ 2147483647 w 96"/>
              <a:gd name="T1" fmla="*/ 2147483647 h 72"/>
              <a:gd name="T2" fmla="*/ 2147483647 w 96"/>
              <a:gd name="T3" fmla="*/ 2147483647 h 72"/>
              <a:gd name="T4" fmla="*/ 0 w 96"/>
              <a:gd name="T5" fmla="*/ 2147483647 h 72"/>
              <a:gd name="T6" fmla="*/ 2147483647 w 96"/>
              <a:gd name="T7" fmla="*/ 0 h 72"/>
              <a:gd name="T8" fmla="*/ 2147483647 w 96"/>
              <a:gd name="T9" fmla="*/ 2147483647 h 72"/>
              <a:gd name="T10" fmla="*/ 0 60000 65536"/>
              <a:gd name="T11" fmla="*/ 0 60000 65536"/>
              <a:gd name="T12" fmla="*/ 0 60000 65536"/>
              <a:gd name="T13" fmla="*/ 0 60000 65536"/>
              <a:gd name="T14" fmla="*/ 0 60000 65536"/>
              <a:gd name="T15" fmla="*/ 0 w 96"/>
              <a:gd name="T16" fmla="*/ 0 h 72"/>
              <a:gd name="T17" fmla="*/ 96 w 96"/>
              <a:gd name="T18" fmla="*/ 72 h 72"/>
            </a:gdLst>
            <a:ahLst/>
            <a:cxnLst>
              <a:cxn ang="T10">
                <a:pos x="T0" y="T1"/>
              </a:cxn>
              <a:cxn ang="T11">
                <a:pos x="T2" y="T3"/>
              </a:cxn>
              <a:cxn ang="T12">
                <a:pos x="T4" y="T5"/>
              </a:cxn>
              <a:cxn ang="T13">
                <a:pos x="T6" y="T7"/>
              </a:cxn>
              <a:cxn ang="T14">
                <a:pos x="T8" y="T9"/>
              </a:cxn>
            </a:cxnLst>
            <a:rect l="T15" t="T16" r="T17" b="T18"/>
            <a:pathLst>
              <a:path w="96" h="72">
                <a:moveTo>
                  <a:pt x="96" y="54"/>
                </a:moveTo>
                <a:lnTo>
                  <a:pt x="84" y="72"/>
                </a:lnTo>
                <a:lnTo>
                  <a:pt x="0" y="18"/>
                </a:lnTo>
                <a:lnTo>
                  <a:pt x="12" y="0"/>
                </a:lnTo>
                <a:lnTo>
                  <a:pt x="96" y="54"/>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3" name="Freeform 223"/>
          <p:cNvSpPr>
            <a:spLocks/>
          </p:cNvSpPr>
          <p:nvPr/>
        </p:nvSpPr>
        <p:spPr bwMode="auto">
          <a:xfrm>
            <a:off x="6588919" y="3534966"/>
            <a:ext cx="64294" cy="92869"/>
          </a:xfrm>
          <a:custGeom>
            <a:avLst/>
            <a:gdLst>
              <a:gd name="T0" fmla="*/ 2147483647 w 54"/>
              <a:gd name="T1" fmla="*/ 0 h 78"/>
              <a:gd name="T2" fmla="*/ 2147483647 w 54"/>
              <a:gd name="T3" fmla="*/ 0 h 78"/>
              <a:gd name="T4" fmla="*/ 0 w 54"/>
              <a:gd name="T5" fmla="*/ 2147483647 h 78"/>
              <a:gd name="T6" fmla="*/ 2147483647 w 54"/>
              <a:gd name="T7" fmla="*/ 2147483647 h 78"/>
              <a:gd name="T8" fmla="*/ 2147483647 w 54"/>
              <a:gd name="T9" fmla="*/ 2147483647 h 78"/>
              <a:gd name="T10" fmla="*/ 2147483647 w 54"/>
              <a:gd name="T11" fmla="*/ 2147483647 h 78"/>
              <a:gd name="T12" fmla="*/ 2147483647 w 54"/>
              <a:gd name="T13" fmla="*/ 0 h 78"/>
              <a:gd name="T14" fmla="*/ 0 60000 65536"/>
              <a:gd name="T15" fmla="*/ 0 60000 65536"/>
              <a:gd name="T16" fmla="*/ 0 60000 65536"/>
              <a:gd name="T17" fmla="*/ 0 60000 65536"/>
              <a:gd name="T18" fmla="*/ 0 60000 65536"/>
              <a:gd name="T19" fmla="*/ 0 60000 65536"/>
              <a:gd name="T20" fmla="*/ 0 60000 65536"/>
              <a:gd name="T21" fmla="*/ 0 w 54"/>
              <a:gd name="T22" fmla="*/ 0 h 78"/>
              <a:gd name="T23" fmla="*/ 54 w 5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78">
                <a:moveTo>
                  <a:pt x="36" y="0"/>
                </a:moveTo>
                <a:lnTo>
                  <a:pt x="36" y="0"/>
                </a:lnTo>
                <a:lnTo>
                  <a:pt x="0" y="66"/>
                </a:lnTo>
                <a:lnTo>
                  <a:pt x="18" y="78"/>
                </a:lnTo>
                <a:lnTo>
                  <a:pt x="54" y="6"/>
                </a:lnTo>
                <a:lnTo>
                  <a:pt x="3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4" name="Freeform 224"/>
          <p:cNvSpPr>
            <a:spLocks/>
          </p:cNvSpPr>
          <p:nvPr/>
        </p:nvSpPr>
        <p:spPr bwMode="auto">
          <a:xfrm>
            <a:off x="6631781" y="3506391"/>
            <a:ext cx="28575" cy="35719"/>
          </a:xfrm>
          <a:custGeom>
            <a:avLst/>
            <a:gdLst>
              <a:gd name="T0" fmla="*/ 0 w 24"/>
              <a:gd name="T1" fmla="*/ 0 h 30"/>
              <a:gd name="T2" fmla="*/ 2147483647 w 24"/>
              <a:gd name="T3" fmla="*/ 2147483647 h 30"/>
              <a:gd name="T4" fmla="*/ 2147483647 w 24"/>
              <a:gd name="T5" fmla="*/ 2147483647 h 30"/>
              <a:gd name="T6" fmla="*/ 0 w 24"/>
              <a:gd name="T7" fmla="*/ 2147483647 h 30"/>
              <a:gd name="T8" fmla="*/ 0 w 24"/>
              <a:gd name="T9" fmla="*/ 0 h 30"/>
              <a:gd name="T10" fmla="*/ 0 60000 65536"/>
              <a:gd name="T11" fmla="*/ 0 60000 65536"/>
              <a:gd name="T12" fmla="*/ 0 60000 65536"/>
              <a:gd name="T13" fmla="*/ 0 60000 65536"/>
              <a:gd name="T14" fmla="*/ 0 60000 65536"/>
              <a:gd name="T15" fmla="*/ 0 w 24"/>
              <a:gd name="T16" fmla="*/ 0 h 30"/>
              <a:gd name="T17" fmla="*/ 24 w 24"/>
              <a:gd name="T18" fmla="*/ 30 h 30"/>
            </a:gdLst>
            <a:ahLst/>
            <a:cxnLst>
              <a:cxn ang="T10">
                <a:pos x="T0" y="T1"/>
              </a:cxn>
              <a:cxn ang="T11">
                <a:pos x="T2" y="T3"/>
              </a:cxn>
              <a:cxn ang="T12">
                <a:pos x="T4" y="T5"/>
              </a:cxn>
              <a:cxn ang="T13">
                <a:pos x="T6" y="T7"/>
              </a:cxn>
              <a:cxn ang="T14">
                <a:pos x="T8" y="T9"/>
              </a:cxn>
            </a:cxnLst>
            <a:rect l="T15" t="T16" r="T17" b="T18"/>
            <a:pathLst>
              <a:path w="24" h="30">
                <a:moveTo>
                  <a:pt x="0" y="0"/>
                </a:moveTo>
                <a:lnTo>
                  <a:pt x="24" y="6"/>
                </a:lnTo>
                <a:lnTo>
                  <a:pt x="18" y="30"/>
                </a:lnTo>
                <a:lnTo>
                  <a:pt x="0" y="24"/>
                </a:lnTo>
                <a:lnTo>
                  <a:pt x="0"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5" name="Freeform 225"/>
          <p:cNvSpPr>
            <a:spLocks/>
          </p:cNvSpPr>
          <p:nvPr/>
        </p:nvSpPr>
        <p:spPr bwMode="auto">
          <a:xfrm>
            <a:off x="6638925" y="3363516"/>
            <a:ext cx="35719" cy="121444"/>
          </a:xfrm>
          <a:custGeom>
            <a:avLst/>
            <a:gdLst>
              <a:gd name="T0" fmla="*/ 2147483647 w 30"/>
              <a:gd name="T1" fmla="*/ 0 h 102"/>
              <a:gd name="T2" fmla="*/ 2147483647 w 30"/>
              <a:gd name="T3" fmla="*/ 2147483647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6"/>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6" name="Freeform 226"/>
          <p:cNvSpPr>
            <a:spLocks/>
          </p:cNvSpPr>
          <p:nvPr/>
        </p:nvSpPr>
        <p:spPr bwMode="auto">
          <a:xfrm>
            <a:off x="6653213" y="3220641"/>
            <a:ext cx="35719" cy="121444"/>
          </a:xfrm>
          <a:custGeom>
            <a:avLst/>
            <a:gdLst>
              <a:gd name="T0" fmla="*/ 2147483647 w 30"/>
              <a:gd name="T1" fmla="*/ 0 h 102"/>
              <a:gd name="T2" fmla="*/ 2147483647 w 30"/>
              <a:gd name="T3" fmla="*/ 0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0"/>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7" name="Freeform 227"/>
          <p:cNvSpPr>
            <a:spLocks/>
          </p:cNvSpPr>
          <p:nvPr/>
        </p:nvSpPr>
        <p:spPr bwMode="auto">
          <a:xfrm>
            <a:off x="6667500" y="3077766"/>
            <a:ext cx="35719" cy="121444"/>
          </a:xfrm>
          <a:custGeom>
            <a:avLst/>
            <a:gdLst>
              <a:gd name="T0" fmla="*/ 2147483647 w 30"/>
              <a:gd name="T1" fmla="*/ 0 h 102"/>
              <a:gd name="T2" fmla="*/ 2147483647 w 30"/>
              <a:gd name="T3" fmla="*/ 0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0"/>
                </a:lnTo>
                <a:lnTo>
                  <a:pt x="24"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8" name="Freeform 228"/>
          <p:cNvSpPr>
            <a:spLocks/>
          </p:cNvSpPr>
          <p:nvPr/>
        </p:nvSpPr>
        <p:spPr bwMode="auto">
          <a:xfrm>
            <a:off x="6681787" y="2934891"/>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2" y="0"/>
                </a:moveTo>
                <a:lnTo>
                  <a:pt x="36" y="0"/>
                </a:lnTo>
                <a:lnTo>
                  <a:pt x="24" y="102"/>
                </a:lnTo>
                <a:lnTo>
                  <a:pt x="0" y="9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49" name="Freeform 229"/>
          <p:cNvSpPr>
            <a:spLocks/>
          </p:cNvSpPr>
          <p:nvPr/>
        </p:nvSpPr>
        <p:spPr bwMode="auto">
          <a:xfrm>
            <a:off x="6703219" y="2784872"/>
            <a:ext cx="35719" cy="128588"/>
          </a:xfrm>
          <a:custGeom>
            <a:avLst/>
            <a:gdLst>
              <a:gd name="T0" fmla="*/ 2147483647 w 30"/>
              <a:gd name="T1" fmla="*/ 0 h 108"/>
              <a:gd name="T2" fmla="*/ 2147483647 w 30"/>
              <a:gd name="T3" fmla="*/ 2147483647 h 108"/>
              <a:gd name="T4" fmla="*/ 2147483647 w 30"/>
              <a:gd name="T5" fmla="*/ 2147483647 h 108"/>
              <a:gd name="T6" fmla="*/ 0 w 30"/>
              <a:gd name="T7" fmla="*/ 2147483647 h 108"/>
              <a:gd name="T8" fmla="*/ 2147483647 w 30"/>
              <a:gd name="T9" fmla="*/ 0 h 108"/>
              <a:gd name="T10" fmla="*/ 0 60000 65536"/>
              <a:gd name="T11" fmla="*/ 0 60000 65536"/>
              <a:gd name="T12" fmla="*/ 0 60000 65536"/>
              <a:gd name="T13" fmla="*/ 0 60000 65536"/>
              <a:gd name="T14" fmla="*/ 0 60000 65536"/>
              <a:gd name="T15" fmla="*/ 0 w 30"/>
              <a:gd name="T16" fmla="*/ 0 h 108"/>
              <a:gd name="T17" fmla="*/ 30 w 30"/>
              <a:gd name="T18" fmla="*/ 108 h 108"/>
            </a:gdLst>
            <a:ahLst/>
            <a:cxnLst>
              <a:cxn ang="T10">
                <a:pos x="T0" y="T1"/>
              </a:cxn>
              <a:cxn ang="T11">
                <a:pos x="T2" y="T3"/>
              </a:cxn>
              <a:cxn ang="T12">
                <a:pos x="T4" y="T5"/>
              </a:cxn>
              <a:cxn ang="T13">
                <a:pos x="T6" y="T7"/>
              </a:cxn>
              <a:cxn ang="T14">
                <a:pos x="T8" y="T9"/>
              </a:cxn>
            </a:cxnLst>
            <a:rect l="T15" t="T16" r="T17" b="T18"/>
            <a:pathLst>
              <a:path w="30" h="108">
                <a:moveTo>
                  <a:pt x="6" y="0"/>
                </a:moveTo>
                <a:lnTo>
                  <a:pt x="30" y="6"/>
                </a:lnTo>
                <a:lnTo>
                  <a:pt x="18" y="108"/>
                </a:lnTo>
                <a:lnTo>
                  <a:pt x="0" y="102"/>
                </a:lnTo>
                <a:lnTo>
                  <a:pt x="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0" name="Freeform 230"/>
          <p:cNvSpPr>
            <a:spLocks/>
          </p:cNvSpPr>
          <p:nvPr/>
        </p:nvSpPr>
        <p:spPr bwMode="auto">
          <a:xfrm>
            <a:off x="6717507" y="2641998"/>
            <a:ext cx="35719" cy="121444"/>
          </a:xfrm>
          <a:custGeom>
            <a:avLst/>
            <a:gdLst>
              <a:gd name="T0" fmla="*/ 2147483647 w 30"/>
              <a:gd name="T1" fmla="*/ 0 h 102"/>
              <a:gd name="T2" fmla="*/ 2147483647 w 30"/>
              <a:gd name="T3" fmla="*/ 2147483647 h 102"/>
              <a:gd name="T4" fmla="*/ 2147483647 w 30"/>
              <a:gd name="T5" fmla="*/ 2147483647 h 102"/>
              <a:gd name="T6" fmla="*/ 0 w 30"/>
              <a:gd name="T7" fmla="*/ 2147483647 h 102"/>
              <a:gd name="T8" fmla="*/ 2147483647 w 30"/>
              <a:gd name="T9" fmla="*/ 0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12" y="0"/>
                </a:moveTo>
                <a:lnTo>
                  <a:pt x="30" y="6"/>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1" name="Freeform 231"/>
          <p:cNvSpPr>
            <a:spLocks/>
          </p:cNvSpPr>
          <p:nvPr/>
        </p:nvSpPr>
        <p:spPr bwMode="auto">
          <a:xfrm>
            <a:off x="6731794" y="2499123"/>
            <a:ext cx="42863" cy="121444"/>
          </a:xfrm>
          <a:custGeom>
            <a:avLst/>
            <a:gdLst>
              <a:gd name="T0" fmla="*/ 2147483647 w 36"/>
              <a:gd name="T1" fmla="*/ 0 h 102"/>
              <a:gd name="T2" fmla="*/ 2147483647 w 36"/>
              <a:gd name="T3" fmla="*/ 2147483647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8" y="0"/>
                </a:moveTo>
                <a:lnTo>
                  <a:pt x="36" y="6"/>
                </a:lnTo>
                <a:lnTo>
                  <a:pt x="24" y="102"/>
                </a:lnTo>
                <a:lnTo>
                  <a:pt x="0" y="102"/>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2" name="Freeform 232"/>
          <p:cNvSpPr>
            <a:spLocks/>
          </p:cNvSpPr>
          <p:nvPr/>
        </p:nvSpPr>
        <p:spPr bwMode="auto">
          <a:xfrm>
            <a:off x="6753225" y="2356248"/>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2" y="0"/>
                </a:moveTo>
                <a:lnTo>
                  <a:pt x="36" y="0"/>
                </a:lnTo>
                <a:lnTo>
                  <a:pt x="18" y="102"/>
                </a:lnTo>
                <a:lnTo>
                  <a:pt x="0" y="102"/>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3" name="Freeform 233"/>
          <p:cNvSpPr>
            <a:spLocks/>
          </p:cNvSpPr>
          <p:nvPr/>
        </p:nvSpPr>
        <p:spPr bwMode="auto">
          <a:xfrm>
            <a:off x="6774657" y="2220516"/>
            <a:ext cx="35719" cy="114300"/>
          </a:xfrm>
          <a:custGeom>
            <a:avLst/>
            <a:gdLst>
              <a:gd name="T0" fmla="*/ 2147483647 w 30"/>
              <a:gd name="T1" fmla="*/ 0 h 96"/>
              <a:gd name="T2" fmla="*/ 2147483647 w 30"/>
              <a:gd name="T3" fmla="*/ 0 h 96"/>
              <a:gd name="T4" fmla="*/ 0 w 30"/>
              <a:gd name="T5" fmla="*/ 2147483647 h 96"/>
              <a:gd name="T6" fmla="*/ 2147483647 w 30"/>
              <a:gd name="T7" fmla="*/ 2147483647 h 96"/>
              <a:gd name="T8" fmla="*/ 2147483647 w 30"/>
              <a:gd name="T9" fmla="*/ 0 h 96"/>
              <a:gd name="T10" fmla="*/ 2147483647 w 30"/>
              <a:gd name="T11" fmla="*/ 0 h 96"/>
              <a:gd name="T12" fmla="*/ 2147483647 w 30"/>
              <a:gd name="T13" fmla="*/ 0 h 96"/>
              <a:gd name="T14" fmla="*/ 0 60000 65536"/>
              <a:gd name="T15" fmla="*/ 0 60000 65536"/>
              <a:gd name="T16" fmla="*/ 0 60000 65536"/>
              <a:gd name="T17" fmla="*/ 0 60000 65536"/>
              <a:gd name="T18" fmla="*/ 0 60000 65536"/>
              <a:gd name="T19" fmla="*/ 0 60000 65536"/>
              <a:gd name="T20" fmla="*/ 0 60000 65536"/>
              <a:gd name="T21" fmla="*/ 0 w 30"/>
              <a:gd name="T22" fmla="*/ 0 h 96"/>
              <a:gd name="T23" fmla="*/ 30 w 3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96">
                <a:moveTo>
                  <a:pt x="12" y="0"/>
                </a:moveTo>
                <a:lnTo>
                  <a:pt x="12" y="0"/>
                </a:lnTo>
                <a:lnTo>
                  <a:pt x="0" y="96"/>
                </a:lnTo>
                <a:lnTo>
                  <a:pt x="18" y="96"/>
                </a:lnTo>
                <a:lnTo>
                  <a:pt x="30" y="0"/>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4" name="Rectangle 234"/>
          <p:cNvSpPr>
            <a:spLocks noChangeArrowheads="1"/>
          </p:cNvSpPr>
          <p:nvPr/>
        </p:nvSpPr>
        <p:spPr bwMode="auto">
          <a:xfrm>
            <a:off x="6788944" y="2213373"/>
            <a:ext cx="21431" cy="7144"/>
          </a:xfrm>
          <a:prstGeom prst="rect">
            <a:avLst/>
          </a:prstGeom>
          <a:solidFill>
            <a:srgbClr val="340D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5" name="Freeform 235"/>
          <p:cNvSpPr>
            <a:spLocks/>
          </p:cNvSpPr>
          <p:nvPr/>
        </p:nvSpPr>
        <p:spPr bwMode="auto">
          <a:xfrm>
            <a:off x="6788944" y="2070498"/>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8" y="0"/>
                </a:moveTo>
                <a:lnTo>
                  <a:pt x="36" y="0"/>
                </a:lnTo>
                <a:lnTo>
                  <a:pt x="24" y="102"/>
                </a:lnTo>
                <a:lnTo>
                  <a:pt x="0" y="96"/>
                </a:lnTo>
                <a:lnTo>
                  <a:pt x="1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6" name="Freeform 236"/>
          <p:cNvSpPr>
            <a:spLocks/>
          </p:cNvSpPr>
          <p:nvPr/>
        </p:nvSpPr>
        <p:spPr bwMode="auto">
          <a:xfrm>
            <a:off x="6810375" y="1927623"/>
            <a:ext cx="42863" cy="121444"/>
          </a:xfrm>
          <a:custGeom>
            <a:avLst/>
            <a:gdLst>
              <a:gd name="T0" fmla="*/ 2147483647 w 36"/>
              <a:gd name="T1" fmla="*/ 0 h 102"/>
              <a:gd name="T2" fmla="*/ 2147483647 w 36"/>
              <a:gd name="T3" fmla="*/ 0 h 102"/>
              <a:gd name="T4" fmla="*/ 2147483647 w 36"/>
              <a:gd name="T5" fmla="*/ 2147483647 h 102"/>
              <a:gd name="T6" fmla="*/ 0 w 36"/>
              <a:gd name="T7" fmla="*/ 2147483647 h 102"/>
              <a:gd name="T8" fmla="*/ 2147483647 w 36"/>
              <a:gd name="T9" fmla="*/ 0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12" y="0"/>
                </a:moveTo>
                <a:lnTo>
                  <a:pt x="36" y="0"/>
                </a:lnTo>
                <a:lnTo>
                  <a:pt x="18" y="102"/>
                </a:lnTo>
                <a:lnTo>
                  <a:pt x="0" y="96"/>
                </a:lnTo>
                <a:lnTo>
                  <a:pt x="1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7" name="Freeform 237"/>
          <p:cNvSpPr>
            <a:spLocks/>
          </p:cNvSpPr>
          <p:nvPr/>
        </p:nvSpPr>
        <p:spPr bwMode="auto">
          <a:xfrm>
            <a:off x="6831806" y="1820466"/>
            <a:ext cx="28575" cy="85725"/>
          </a:xfrm>
          <a:custGeom>
            <a:avLst/>
            <a:gdLst>
              <a:gd name="T0" fmla="*/ 2147483647 w 24"/>
              <a:gd name="T1" fmla="*/ 0 h 72"/>
              <a:gd name="T2" fmla="*/ 2147483647 w 24"/>
              <a:gd name="T3" fmla="*/ 2147483647 h 72"/>
              <a:gd name="T4" fmla="*/ 0 w 24"/>
              <a:gd name="T5" fmla="*/ 2147483647 h 72"/>
              <a:gd name="T6" fmla="*/ 2147483647 w 24"/>
              <a:gd name="T7" fmla="*/ 2147483647 h 72"/>
              <a:gd name="T8" fmla="*/ 2147483647 w 24"/>
              <a:gd name="T9" fmla="*/ 2147483647 h 72"/>
              <a:gd name="T10" fmla="*/ 2147483647 w 24"/>
              <a:gd name="T11" fmla="*/ 2147483647 h 72"/>
              <a:gd name="T12" fmla="*/ 2147483647 w 24"/>
              <a:gd name="T13" fmla="*/ 0 h 72"/>
              <a:gd name="T14" fmla="*/ 0 60000 65536"/>
              <a:gd name="T15" fmla="*/ 0 60000 65536"/>
              <a:gd name="T16" fmla="*/ 0 60000 65536"/>
              <a:gd name="T17" fmla="*/ 0 60000 65536"/>
              <a:gd name="T18" fmla="*/ 0 60000 65536"/>
              <a:gd name="T19" fmla="*/ 0 60000 65536"/>
              <a:gd name="T20" fmla="*/ 0 60000 65536"/>
              <a:gd name="T21" fmla="*/ 0 w 24"/>
              <a:gd name="T22" fmla="*/ 0 h 72"/>
              <a:gd name="T23" fmla="*/ 24 w 2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72">
                <a:moveTo>
                  <a:pt x="6" y="0"/>
                </a:moveTo>
                <a:lnTo>
                  <a:pt x="6" y="6"/>
                </a:lnTo>
                <a:lnTo>
                  <a:pt x="0" y="66"/>
                </a:lnTo>
                <a:lnTo>
                  <a:pt x="18" y="72"/>
                </a:lnTo>
                <a:lnTo>
                  <a:pt x="24" y="12"/>
                </a:lnTo>
                <a:lnTo>
                  <a:pt x="24" y="18"/>
                </a:lnTo>
                <a:lnTo>
                  <a:pt x="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8" name="Freeform 238"/>
          <p:cNvSpPr>
            <a:spLocks/>
          </p:cNvSpPr>
          <p:nvPr/>
        </p:nvSpPr>
        <p:spPr bwMode="auto">
          <a:xfrm>
            <a:off x="6838950" y="1791892"/>
            <a:ext cx="57150" cy="50006"/>
          </a:xfrm>
          <a:custGeom>
            <a:avLst/>
            <a:gdLst>
              <a:gd name="T0" fmla="*/ 2147483647 w 48"/>
              <a:gd name="T1" fmla="*/ 0 h 42"/>
              <a:gd name="T2" fmla="*/ 2147483647 w 48"/>
              <a:gd name="T3" fmla="*/ 2147483647 h 42"/>
              <a:gd name="T4" fmla="*/ 2147483647 w 48"/>
              <a:gd name="T5" fmla="*/ 2147483647 h 42"/>
              <a:gd name="T6" fmla="*/ 0 w 48"/>
              <a:gd name="T7" fmla="*/ 2147483647 h 42"/>
              <a:gd name="T8" fmla="*/ 2147483647 w 48"/>
              <a:gd name="T9" fmla="*/ 0 h 42"/>
              <a:gd name="T10" fmla="*/ 0 60000 65536"/>
              <a:gd name="T11" fmla="*/ 0 60000 65536"/>
              <a:gd name="T12" fmla="*/ 0 60000 65536"/>
              <a:gd name="T13" fmla="*/ 0 60000 65536"/>
              <a:gd name="T14" fmla="*/ 0 60000 65536"/>
              <a:gd name="T15" fmla="*/ 0 w 48"/>
              <a:gd name="T16" fmla="*/ 0 h 42"/>
              <a:gd name="T17" fmla="*/ 48 w 48"/>
              <a:gd name="T18" fmla="*/ 42 h 42"/>
            </a:gdLst>
            <a:ahLst/>
            <a:cxnLst>
              <a:cxn ang="T10">
                <a:pos x="T0" y="T1"/>
              </a:cxn>
              <a:cxn ang="T11">
                <a:pos x="T2" y="T3"/>
              </a:cxn>
              <a:cxn ang="T12">
                <a:pos x="T4" y="T5"/>
              </a:cxn>
              <a:cxn ang="T13">
                <a:pos x="T6" y="T7"/>
              </a:cxn>
              <a:cxn ang="T14">
                <a:pos x="T8" y="T9"/>
              </a:cxn>
            </a:cxnLst>
            <a:rect l="T15" t="T16" r="T17" b="T18"/>
            <a:pathLst>
              <a:path w="48" h="42">
                <a:moveTo>
                  <a:pt x="36" y="0"/>
                </a:moveTo>
                <a:lnTo>
                  <a:pt x="48" y="12"/>
                </a:lnTo>
                <a:lnTo>
                  <a:pt x="18" y="42"/>
                </a:lnTo>
                <a:lnTo>
                  <a:pt x="0" y="24"/>
                </a:lnTo>
                <a:lnTo>
                  <a:pt x="3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59" name="Freeform 239"/>
          <p:cNvSpPr>
            <a:spLocks/>
          </p:cNvSpPr>
          <p:nvPr/>
        </p:nvSpPr>
        <p:spPr bwMode="auto">
          <a:xfrm>
            <a:off x="6888956" y="1791891"/>
            <a:ext cx="42863" cy="121444"/>
          </a:xfrm>
          <a:custGeom>
            <a:avLst/>
            <a:gdLst>
              <a:gd name="T0" fmla="*/ 2147483647 w 36"/>
              <a:gd name="T1" fmla="*/ 2147483647 h 102"/>
              <a:gd name="T2" fmla="*/ 2147483647 w 36"/>
              <a:gd name="T3" fmla="*/ 2147483647 h 102"/>
              <a:gd name="T4" fmla="*/ 0 w 36"/>
              <a:gd name="T5" fmla="*/ 2147483647 h 102"/>
              <a:gd name="T6" fmla="*/ 2147483647 w 36"/>
              <a:gd name="T7" fmla="*/ 0 h 102"/>
              <a:gd name="T8" fmla="*/ 2147483647 w 36"/>
              <a:gd name="T9" fmla="*/ 2147483647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36" y="102"/>
                </a:moveTo>
                <a:lnTo>
                  <a:pt x="12" y="102"/>
                </a:lnTo>
                <a:lnTo>
                  <a:pt x="0" y="6"/>
                </a:lnTo>
                <a:lnTo>
                  <a:pt x="18"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0" name="Freeform 240"/>
          <p:cNvSpPr>
            <a:spLocks/>
          </p:cNvSpPr>
          <p:nvPr/>
        </p:nvSpPr>
        <p:spPr bwMode="auto">
          <a:xfrm>
            <a:off x="6910388" y="1934766"/>
            <a:ext cx="35719" cy="121444"/>
          </a:xfrm>
          <a:custGeom>
            <a:avLst/>
            <a:gdLst>
              <a:gd name="T0" fmla="*/ 2147483647 w 30"/>
              <a:gd name="T1" fmla="*/ 2147483647 h 102"/>
              <a:gd name="T2" fmla="*/ 2147483647 w 30"/>
              <a:gd name="T3" fmla="*/ 2147483647 h 102"/>
              <a:gd name="T4" fmla="*/ 0 w 30"/>
              <a:gd name="T5" fmla="*/ 2147483647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102"/>
                </a:moveTo>
                <a:lnTo>
                  <a:pt x="12" y="102"/>
                </a:lnTo>
                <a:lnTo>
                  <a:pt x="0" y="6"/>
                </a:lnTo>
                <a:lnTo>
                  <a:pt x="18"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1" name="Freeform 241"/>
          <p:cNvSpPr>
            <a:spLocks/>
          </p:cNvSpPr>
          <p:nvPr/>
        </p:nvSpPr>
        <p:spPr bwMode="auto">
          <a:xfrm>
            <a:off x="6924675" y="2077641"/>
            <a:ext cx="42863" cy="128588"/>
          </a:xfrm>
          <a:custGeom>
            <a:avLst/>
            <a:gdLst>
              <a:gd name="T0" fmla="*/ 2147483647 w 36"/>
              <a:gd name="T1" fmla="*/ 2147483647 h 108"/>
              <a:gd name="T2" fmla="*/ 2147483647 w 36"/>
              <a:gd name="T3" fmla="*/ 2147483647 h 108"/>
              <a:gd name="T4" fmla="*/ 0 w 36"/>
              <a:gd name="T5" fmla="*/ 2147483647 h 108"/>
              <a:gd name="T6" fmla="*/ 2147483647 w 36"/>
              <a:gd name="T7" fmla="*/ 0 h 108"/>
              <a:gd name="T8" fmla="*/ 2147483647 w 36"/>
              <a:gd name="T9" fmla="*/ 2147483647 h 108"/>
              <a:gd name="T10" fmla="*/ 0 60000 65536"/>
              <a:gd name="T11" fmla="*/ 0 60000 65536"/>
              <a:gd name="T12" fmla="*/ 0 60000 65536"/>
              <a:gd name="T13" fmla="*/ 0 60000 65536"/>
              <a:gd name="T14" fmla="*/ 0 60000 65536"/>
              <a:gd name="T15" fmla="*/ 0 w 36"/>
              <a:gd name="T16" fmla="*/ 0 h 108"/>
              <a:gd name="T17" fmla="*/ 36 w 36"/>
              <a:gd name="T18" fmla="*/ 108 h 108"/>
            </a:gdLst>
            <a:ahLst/>
            <a:cxnLst>
              <a:cxn ang="T10">
                <a:pos x="T0" y="T1"/>
              </a:cxn>
              <a:cxn ang="T11">
                <a:pos x="T2" y="T3"/>
              </a:cxn>
              <a:cxn ang="T12">
                <a:pos x="T4" y="T5"/>
              </a:cxn>
              <a:cxn ang="T13">
                <a:pos x="T6" y="T7"/>
              </a:cxn>
              <a:cxn ang="T14">
                <a:pos x="T8" y="T9"/>
              </a:cxn>
            </a:cxnLst>
            <a:rect l="T15" t="T16" r="T17" b="T18"/>
            <a:pathLst>
              <a:path w="36" h="108">
                <a:moveTo>
                  <a:pt x="36" y="102"/>
                </a:moveTo>
                <a:lnTo>
                  <a:pt x="12" y="108"/>
                </a:lnTo>
                <a:lnTo>
                  <a:pt x="0" y="6"/>
                </a:lnTo>
                <a:lnTo>
                  <a:pt x="24"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2" name="Freeform 242"/>
          <p:cNvSpPr>
            <a:spLocks/>
          </p:cNvSpPr>
          <p:nvPr/>
        </p:nvSpPr>
        <p:spPr bwMode="auto">
          <a:xfrm>
            <a:off x="6946107" y="2227660"/>
            <a:ext cx="35719" cy="121444"/>
          </a:xfrm>
          <a:custGeom>
            <a:avLst/>
            <a:gdLst>
              <a:gd name="T0" fmla="*/ 2147483647 w 30"/>
              <a:gd name="T1" fmla="*/ 2147483647 h 102"/>
              <a:gd name="T2" fmla="*/ 2147483647 w 30"/>
              <a:gd name="T3" fmla="*/ 2147483647 h 102"/>
              <a:gd name="T4" fmla="*/ 0 w 30"/>
              <a:gd name="T5" fmla="*/ 0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96"/>
                </a:moveTo>
                <a:lnTo>
                  <a:pt x="12" y="102"/>
                </a:lnTo>
                <a:lnTo>
                  <a:pt x="0" y="0"/>
                </a:lnTo>
                <a:lnTo>
                  <a:pt x="18" y="0"/>
                </a:lnTo>
                <a:lnTo>
                  <a:pt x="30"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3" name="Freeform 243"/>
          <p:cNvSpPr>
            <a:spLocks/>
          </p:cNvSpPr>
          <p:nvPr/>
        </p:nvSpPr>
        <p:spPr bwMode="auto">
          <a:xfrm>
            <a:off x="6960394" y="2370535"/>
            <a:ext cx="42863" cy="121444"/>
          </a:xfrm>
          <a:custGeom>
            <a:avLst/>
            <a:gdLst>
              <a:gd name="T0" fmla="*/ 2147483647 w 36"/>
              <a:gd name="T1" fmla="*/ 2147483647 h 102"/>
              <a:gd name="T2" fmla="*/ 2147483647 w 36"/>
              <a:gd name="T3" fmla="*/ 2147483647 h 102"/>
              <a:gd name="T4" fmla="*/ 0 w 36"/>
              <a:gd name="T5" fmla="*/ 0 h 102"/>
              <a:gd name="T6" fmla="*/ 2147483647 w 36"/>
              <a:gd name="T7" fmla="*/ 0 h 102"/>
              <a:gd name="T8" fmla="*/ 2147483647 w 36"/>
              <a:gd name="T9" fmla="*/ 2147483647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36" y="96"/>
                </a:moveTo>
                <a:lnTo>
                  <a:pt x="12" y="102"/>
                </a:lnTo>
                <a:lnTo>
                  <a:pt x="0" y="0"/>
                </a:lnTo>
                <a:lnTo>
                  <a:pt x="24" y="0"/>
                </a:lnTo>
                <a:lnTo>
                  <a:pt x="36"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4" name="Freeform 244"/>
          <p:cNvSpPr>
            <a:spLocks/>
          </p:cNvSpPr>
          <p:nvPr/>
        </p:nvSpPr>
        <p:spPr bwMode="auto">
          <a:xfrm>
            <a:off x="6981825" y="2513410"/>
            <a:ext cx="35719" cy="121444"/>
          </a:xfrm>
          <a:custGeom>
            <a:avLst/>
            <a:gdLst>
              <a:gd name="T0" fmla="*/ 2147483647 w 30"/>
              <a:gd name="T1" fmla="*/ 2147483647 h 102"/>
              <a:gd name="T2" fmla="*/ 2147483647 w 30"/>
              <a:gd name="T3" fmla="*/ 2147483647 h 102"/>
              <a:gd name="T4" fmla="*/ 0 w 30"/>
              <a:gd name="T5" fmla="*/ 0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102"/>
                </a:moveTo>
                <a:lnTo>
                  <a:pt x="12" y="102"/>
                </a:lnTo>
                <a:lnTo>
                  <a:pt x="0" y="0"/>
                </a:lnTo>
                <a:lnTo>
                  <a:pt x="18"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5" name="Freeform 245"/>
          <p:cNvSpPr>
            <a:spLocks/>
          </p:cNvSpPr>
          <p:nvPr/>
        </p:nvSpPr>
        <p:spPr bwMode="auto">
          <a:xfrm>
            <a:off x="6996112" y="2656285"/>
            <a:ext cx="42863" cy="121444"/>
          </a:xfrm>
          <a:custGeom>
            <a:avLst/>
            <a:gdLst>
              <a:gd name="T0" fmla="*/ 2147483647 w 36"/>
              <a:gd name="T1" fmla="*/ 2147483647 h 102"/>
              <a:gd name="T2" fmla="*/ 2147483647 w 36"/>
              <a:gd name="T3" fmla="*/ 2147483647 h 102"/>
              <a:gd name="T4" fmla="*/ 0 w 36"/>
              <a:gd name="T5" fmla="*/ 0 h 102"/>
              <a:gd name="T6" fmla="*/ 2147483647 w 36"/>
              <a:gd name="T7" fmla="*/ 0 h 102"/>
              <a:gd name="T8" fmla="*/ 2147483647 w 36"/>
              <a:gd name="T9" fmla="*/ 2147483647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36" y="102"/>
                </a:moveTo>
                <a:lnTo>
                  <a:pt x="12" y="102"/>
                </a:lnTo>
                <a:lnTo>
                  <a:pt x="0" y="0"/>
                </a:lnTo>
                <a:lnTo>
                  <a:pt x="24"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6" name="Freeform 246"/>
          <p:cNvSpPr>
            <a:spLocks/>
          </p:cNvSpPr>
          <p:nvPr/>
        </p:nvSpPr>
        <p:spPr bwMode="auto">
          <a:xfrm>
            <a:off x="7017544" y="2799160"/>
            <a:ext cx="35719" cy="121444"/>
          </a:xfrm>
          <a:custGeom>
            <a:avLst/>
            <a:gdLst>
              <a:gd name="T0" fmla="*/ 2147483647 w 30"/>
              <a:gd name="T1" fmla="*/ 2147483647 h 102"/>
              <a:gd name="T2" fmla="*/ 2147483647 w 30"/>
              <a:gd name="T3" fmla="*/ 2147483647 h 102"/>
              <a:gd name="T4" fmla="*/ 0 w 30"/>
              <a:gd name="T5" fmla="*/ 2147483647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102"/>
                </a:moveTo>
                <a:lnTo>
                  <a:pt x="12" y="102"/>
                </a:lnTo>
                <a:lnTo>
                  <a:pt x="0" y="6"/>
                </a:lnTo>
                <a:lnTo>
                  <a:pt x="18"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7" name="Freeform 247"/>
          <p:cNvSpPr>
            <a:spLocks/>
          </p:cNvSpPr>
          <p:nvPr/>
        </p:nvSpPr>
        <p:spPr bwMode="auto">
          <a:xfrm>
            <a:off x="7031831" y="2942035"/>
            <a:ext cx="42863" cy="128588"/>
          </a:xfrm>
          <a:custGeom>
            <a:avLst/>
            <a:gdLst>
              <a:gd name="T0" fmla="*/ 2147483647 w 36"/>
              <a:gd name="T1" fmla="*/ 2147483647 h 108"/>
              <a:gd name="T2" fmla="*/ 2147483647 w 36"/>
              <a:gd name="T3" fmla="*/ 2147483647 h 108"/>
              <a:gd name="T4" fmla="*/ 0 w 36"/>
              <a:gd name="T5" fmla="*/ 2147483647 h 108"/>
              <a:gd name="T6" fmla="*/ 2147483647 w 36"/>
              <a:gd name="T7" fmla="*/ 0 h 108"/>
              <a:gd name="T8" fmla="*/ 2147483647 w 36"/>
              <a:gd name="T9" fmla="*/ 2147483647 h 108"/>
              <a:gd name="T10" fmla="*/ 0 60000 65536"/>
              <a:gd name="T11" fmla="*/ 0 60000 65536"/>
              <a:gd name="T12" fmla="*/ 0 60000 65536"/>
              <a:gd name="T13" fmla="*/ 0 60000 65536"/>
              <a:gd name="T14" fmla="*/ 0 60000 65536"/>
              <a:gd name="T15" fmla="*/ 0 w 36"/>
              <a:gd name="T16" fmla="*/ 0 h 108"/>
              <a:gd name="T17" fmla="*/ 36 w 36"/>
              <a:gd name="T18" fmla="*/ 108 h 108"/>
            </a:gdLst>
            <a:ahLst/>
            <a:cxnLst>
              <a:cxn ang="T10">
                <a:pos x="T0" y="T1"/>
              </a:cxn>
              <a:cxn ang="T11">
                <a:pos x="T2" y="T3"/>
              </a:cxn>
              <a:cxn ang="T12">
                <a:pos x="T4" y="T5"/>
              </a:cxn>
              <a:cxn ang="T13">
                <a:pos x="T6" y="T7"/>
              </a:cxn>
              <a:cxn ang="T14">
                <a:pos x="T8" y="T9"/>
              </a:cxn>
            </a:cxnLst>
            <a:rect l="T15" t="T16" r="T17" b="T18"/>
            <a:pathLst>
              <a:path w="36" h="108">
                <a:moveTo>
                  <a:pt x="36" y="102"/>
                </a:moveTo>
                <a:lnTo>
                  <a:pt x="18" y="108"/>
                </a:lnTo>
                <a:lnTo>
                  <a:pt x="0" y="6"/>
                </a:lnTo>
                <a:lnTo>
                  <a:pt x="24"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8" name="Freeform 248"/>
          <p:cNvSpPr>
            <a:spLocks/>
          </p:cNvSpPr>
          <p:nvPr/>
        </p:nvSpPr>
        <p:spPr bwMode="auto">
          <a:xfrm>
            <a:off x="7053263" y="3084910"/>
            <a:ext cx="35719" cy="128588"/>
          </a:xfrm>
          <a:custGeom>
            <a:avLst/>
            <a:gdLst>
              <a:gd name="T0" fmla="*/ 2147483647 w 30"/>
              <a:gd name="T1" fmla="*/ 2147483647 h 108"/>
              <a:gd name="T2" fmla="*/ 2147483647 w 30"/>
              <a:gd name="T3" fmla="*/ 2147483647 h 108"/>
              <a:gd name="T4" fmla="*/ 0 w 30"/>
              <a:gd name="T5" fmla="*/ 2147483647 h 108"/>
              <a:gd name="T6" fmla="*/ 2147483647 w 30"/>
              <a:gd name="T7" fmla="*/ 0 h 108"/>
              <a:gd name="T8" fmla="*/ 2147483647 w 30"/>
              <a:gd name="T9" fmla="*/ 2147483647 h 108"/>
              <a:gd name="T10" fmla="*/ 0 60000 65536"/>
              <a:gd name="T11" fmla="*/ 0 60000 65536"/>
              <a:gd name="T12" fmla="*/ 0 60000 65536"/>
              <a:gd name="T13" fmla="*/ 0 60000 65536"/>
              <a:gd name="T14" fmla="*/ 0 60000 65536"/>
              <a:gd name="T15" fmla="*/ 0 w 30"/>
              <a:gd name="T16" fmla="*/ 0 h 108"/>
              <a:gd name="T17" fmla="*/ 30 w 30"/>
              <a:gd name="T18" fmla="*/ 108 h 108"/>
            </a:gdLst>
            <a:ahLst/>
            <a:cxnLst>
              <a:cxn ang="T10">
                <a:pos x="T0" y="T1"/>
              </a:cxn>
              <a:cxn ang="T11">
                <a:pos x="T2" y="T3"/>
              </a:cxn>
              <a:cxn ang="T12">
                <a:pos x="T4" y="T5"/>
              </a:cxn>
              <a:cxn ang="T13">
                <a:pos x="T6" y="T7"/>
              </a:cxn>
              <a:cxn ang="T14">
                <a:pos x="T8" y="T9"/>
              </a:cxn>
            </a:cxnLst>
            <a:rect l="T15" t="T16" r="T17" b="T18"/>
            <a:pathLst>
              <a:path w="30" h="108">
                <a:moveTo>
                  <a:pt x="30" y="102"/>
                </a:moveTo>
                <a:lnTo>
                  <a:pt x="12" y="108"/>
                </a:lnTo>
                <a:lnTo>
                  <a:pt x="0" y="6"/>
                </a:lnTo>
                <a:lnTo>
                  <a:pt x="18" y="0"/>
                </a:lnTo>
                <a:lnTo>
                  <a:pt x="30"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69" name="Freeform 249"/>
          <p:cNvSpPr>
            <a:spLocks/>
          </p:cNvSpPr>
          <p:nvPr/>
        </p:nvSpPr>
        <p:spPr bwMode="auto">
          <a:xfrm>
            <a:off x="7074694" y="3234929"/>
            <a:ext cx="35719" cy="121444"/>
          </a:xfrm>
          <a:custGeom>
            <a:avLst/>
            <a:gdLst>
              <a:gd name="T0" fmla="*/ 2147483647 w 30"/>
              <a:gd name="T1" fmla="*/ 2147483647 h 102"/>
              <a:gd name="T2" fmla="*/ 2147483647 w 30"/>
              <a:gd name="T3" fmla="*/ 2147483647 h 102"/>
              <a:gd name="T4" fmla="*/ 0 w 30"/>
              <a:gd name="T5" fmla="*/ 0 h 102"/>
              <a:gd name="T6" fmla="*/ 2147483647 w 30"/>
              <a:gd name="T7" fmla="*/ 0 h 102"/>
              <a:gd name="T8" fmla="*/ 2147483647 w 30"/>
              <a:gd name="T9" fmla="*/ 2147483647 h 102"/>
              <a:gd name="T10" fmla="*/ 0 60000 65536"/>
              <a:gd name="T11" fmla="*/ 0 60000 65536"/>
              <a:gd name="T12" fmla="*/ 0 60000 65536"/>
              <a:gd name="T13" fmla="*/ 0 60000 65536"/>
              <a:gd name="T14" fmla="*/ 0 60000 65536"/>
              <a:gd name="T15" fmla="*/ 0 w 30"/>
              <a:gd name="T16" fmla="*/ 0 h 102"/>
              <a:gd name="T17" fmla="*/ 30 w 30"/>
              <a:gd name="T18" fmla="*/ 102 h 102"/>
            </a:gdLst>
            <a:ahLst/>
            <a:cxnLst>
              <a:cxn ang="T10">
                <a:pos x="T0" y="T1"/>
              </a:cxn>
              <a:cxn ang="T11">
                <a:pos x="T2" y="T3"/>
              </a:cxn>
              <a:cxn ang="T12">
                <a:pos x="T4" y="T5"/>
              </a:cxn>
              <a:cxn ang="T13">
                <a:pos x="T6" y="T7"/>
              </a:cxn>
              <a:cxn ang="T14">
                <a:pos x="T8" y="T9"/>
              </a:cxn>
            </a:cxnLst>
            <a:rect l="T15" t="T16" r="T17" b="T18"/>
            <a:pathLst>
              <a:path w="30" h="102">
                <a:moveTo>
                  <a:pt x="30" y="96"/>
                </a:moveTo>
                <a:lnTo>
                  <a:pt x="12" y="102"/>
                </a:lnTo>
                <a:lnTo>
                  <a:pt x="0" y="0"/>
                </a:lnTo>
                <a:lnTo>
                  <a:pt x="18" y="0"/>
                </a:lnTo>
                <a:lnTo>
                  <a:pt x="30"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0" name="Freeform 250"/>
          <p:cNvSpPr>
            <a:spLocks/>
          </p:cNvSpPr>
          <p:nvPr/>
        </p:nvSpPr>
        <p:spPr bwMode="auto">
          <a:xfrm>
            <a:off x="7088981" y="3377804"/>
            <a:ext cx="42863" cy="121444"/>
          </a:xfrm>
          <a:custGeom>
            <a:avLst/>
            <a:gdLst>
              <a:gd name="T0" fmla="*/ 2147483647 w 36"/>
              <a:gd name="T1" fmla="*/ 2147483647 h 102"/>
              <a:gd name="T2" fmla="*/ 2147483647 w 36"/>
              <a:gd name="T3" fmla="*/ 2147483647 h 102"/>
              <a:gd name="T4" fmla="*/ 0 w 36"/>
              <a:gd name="T5" fmla="*/ 0 h 102"/>
              <a:gd name="T6" fmla="*/ 2147483647 w 36"/>
              <a:gd name="T7" fmla="*/ 0 h 102"/>
              <a:gd name="T8" fmla="*/ 2147483647 w 36"/>
              <a:gd name="T9" fmla="*/ 2147483647 h 102"/>
              <a:gd name="T10" fmla="*/ 0 60000 65536"/>
              <a:gd name="T11" fmla="*/ 0 60000 65536"/>
              <a:gd name="T12" fmla="*/ 0 60000 65536"/>
              <a:gd name="T13" fmla="*/ 0 60000 65536"/>
              <a:gd name="T14" fmla="*/ 0 60000 65536"/>
              <a:gd name="T15" fmla="*/ 0 w 36"/>
              <a:gd name="T16" fmla="*/ 0 h 102"/>
              <a:gd name="T17" fmla="*/ 36 w 36"/>
              <a:gd name="T18" fmla="*/ 102 h 102"/>
            </a:gdLst>
            <a:ahLst/>
            <a:cxnLst>
              <a:cxn ang="T10">
                <a:pos x="T0" y="T1"/>
              </a:cxn>
              <a:cxn ang="T11">
                <a:pos x="T2" y="T3"/>
              </a:cxn>
              <a:cxn ang="T12">
                <a:pos x="T4" y="T5"/>
              </a:cxn>
              <a:cxn ang="T13">
                <a:pos x="T6" y="T7"/>
              </a:cxn>
              <a:cxn ang="T14">
                <a:pos x="T8" y="T9"/>
              </a:cxn>
            </a:cxnLst>
            <a:rect l="T15" t="T16" r="T17" b="T18"/>
            <a:pathLst>
              <a:path w="36" h="102">
                <a:moveTo>
                  <a:pt x="36" y="102"/>
                </a:moveTo>
                <a:lnTo>
                  <a:pt x="12" y="102"/>
                </a:lnTo>
                <a:lnTo>
                  <a:pt x="0" y="0"/>
                </a:lnTo>
                <a:lnTo>
                  <a:pt x="18" y="0"/>
                </a:lnTo>
                <a:lnTo>
                  <a:pt x="36" y="102"/>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1" name="Freeform 251"/>
          <p:cNvSpPr>
            <a:spLocks/>
          </p:cNvSpPr>
          <p:nvPr/>
        </p:nvSpPr>
        <p:spPr bwMode="auto">
          <a:xfrm>
            <a:off x="7110413" y="3520679"/>
            <a:ext cx="28575" cy="78581"/>
          </a:xfrm>
          <a:custGeom>
            <a:avLst/>
            <a:gdLst>
              <a:gd name="T0" fmla="*/ 2147483647 w 24"/>
              <a:gd name="T1" fmla="*/ 2147483647 h 66"/>
              <a:gd name="T2" fmla="*/ 2147483647 w 24"/>
              <a:gd name="T3" fmla="*/ 2147483647 h 66"/>
              <a:gd name="T4" fmla="*/ 2147483647 w 24"/>
              <a:gd name="T5" fmla="*/ 0 h 66"/>
              <a:gd name="T6" fmla="*/ 0 w 24"/>
              <a:gd name="T7" fmla="*/ 0 h 66"/>
              <a:gd name="T8" fmla="*/ 2147483647 w 24"/>
              <a:gd name="T9" fmla="*/ 2147483647 h 66"/>
              <a:gd name="T10" fmla="*/ 2147483647 w 24"/>
              <a:gd name="T11" fmla="*/ 2147483647 h 66"/>
              <a:gd name="T12" fmla="*/ 2147483647 w 24"/>
              <a:gd name="T13" fmla="*/ 2147483647 h 66"/>
              <a:gd name="T14" fmla="*/ 0 60000 65536"/>
              <a:gd name="T15" fmla="*/ 0 60000 65536"/>
              <a:gd name="T16" fmla="*/ 0 60000 65536"/>
              <a:gd name="T17" fmla="*/ 0 60000 65536"/>
              <a:gd name="T18" fmla="*/ 0 60000 65536"/>
              <a:gd name="T19" fmla="*/ 0 60000 65536"/>
              <a:gd name="T20" fmla="*/ 0 60000 65536"/>
              <a:gd name="T21" fmla="*/ 0 w 24"/>
              <a:gd name="T22" fmla="*/ 0 h 66"/>
              <a:gd name="T23" fmla="*/ 24 w 24"/>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66">
                <a:moveTo>
                  <a:pt x="24" y="60"/>
                </a:moveTo>
                <a:lnTo>
                  <a:pt x="24" y="60"/>
                </a:lnTo>
                <a:lnTo>
                  <a:pt x="18" y="0"/>
                </a:lnTo>
                <a:lnTo>
                  <a:pt x="0" y="0"/>
                </a:lnTo>
                <a:lnTo>
                  <a:pt x="6" y="66"/>
                </a:lnTo>
                <a:lnTo>
                  <a:pt x="24" y="6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2" name="Freeform 252"/>
          <p:cNvSpPr>
            <a:spLocks/>
          </p:cNvSpPr>
          <p:nvPr/>
        </p:nvSpPr>
        <p:spPr bwMode="auto">
          <a:xfrm>
            <a:off x="7117556" y="3592117"/>
            <a:ext cx="42863" cy="50006"/>
          </a:xfrm>
          <a:custGeom>
            <a:avLst/>
            <a:gdLst>
              <a:gd name="T0" fmla="*/ 2147483647 w 36"/>
              <a:gd name="T1" fmla="*/ 2147483647 h 42"/>
              <a:gd name="T2" fmla="*/ 2147483647 w 36"/>
              <a:gd name="T3" fmla="*/ 2147483647 h 42"/>
              <a:gd name="T4" fmla="*/ 0 w 36"/>
              <a:gd name="T5" fmla="*/ 2147483647 h 42"/>
              <a:gd name="T6" fmla="*/ 2147483647 w 36"/>
              <a:gd name="T7" fmla="*/ 0 h 42"/>
              <a:gd name="T8" fmla="*/ 2147483647 w 36"/>
              <a:gd name="T9" fmla="*/ 2147483647 h 42"/>
              <a:gd name="T10" fmla="*/ 0 60000 65536"/>
              <a:gd name="T11" fmla="*/ 0 60000 65536"/>
              <a:gd name="T12" fmla="*/ 0 60000 65536"/>
              <a:gd name="T13" fmla="*/ 0 60000 65536"/>
              <a:gd name="T14" fmla="*/ 0 60000 65536"/>
              <a:gd name="T15" fmla="*/ 0 w 36"/>
              <a:gd name="T16" fmla="*/ 0 h 42"/>
              <a:gd name="T17" fmla="*/ 36 w 36"/>
              <a:gd name="T18" fmla="*/ 42 h 42"/>
            </a:gdLst>
            <a:ahLst/>
            <a:cxnLst>
              <a:cxn ang="T10">
                <a:pos x="T0" y="T1"/>
              </a:cxn>
              <a:cxn ang="T11">
                <a:pos x="T2" y="T3"/>
              </a:cxn>
              <a:cxn ang="T12">
                <a:pos x="T4" y="T5"/>
              </a:cxn>
              <a:cxn ang="T13">
                <a:pos x="T6" y="T7"/>
              </a:cxn>
              <a:cxn ang="T14">
                <a:pos x="T8" y="T9"/>
              </a:cxn>
            </a:cxnLst>
            <a:rect l="T15" t="T16" r="T17" b="T18"/>
            <a:pathLst>
              <a:path w="36" h="42">
                <a:moveTo>
                  <a:pt x="36" y="30"/>
                </a:moveTo>
                <a:lnTo>
                  <a:pt x="18" y="42"/>
                </a:lnTo>
                <a:lnTo>
                  <a:pt x="0" y="6"/>
                </a:lnTo>
                <a:lnTo>
                  <a:pt x="18" y="0"/>
                </a:lnTo>
                <a:lnTo>
                  <a:pt x="36" y="3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3" name="Freeform 253"/>
          <p:cNvSpPr>
            <a:spLocks/>
          </p:cNvSpPr>
          <p:nvPr/>
        </p:nvSpPr>
        <p:spPr bwMode="auto">
          <a:xfrm>
            <a:off x="7153276" y="3649266"/>
            <a:ext cx="78581" cy="121444"/>
          </a:xfrm>
          <a:custGeom>
            <a:avLst/>
            <a:gdLst>
              <a:gd name="T0" fmla="*/ 2147483647 w 66"/>
              <a:gd name="T1" fmla="*/ 2147483647 h 102"/>
              <a:gd name="T2" fmla="*/ 2147483647 w 66"/>
              <a:gd name="T3" fmla="*/ 2147483647 h 102"/>
              <a:gd name="T4" fmla="*/ 2147483647 w 66"/>
              <a:gd name="T5" fmla="*/ 0 h 102"/>
              <a:gd name="T6" fmla="*/ 0 w 66"/>
              <a:gd name="T7" fmla="*/ 2147483647 h 102"/>
              <a:gd name="T8" fmla="*/ 2147483647 w 66"/>
              <a:gd name="T9" fmla="*/ 2147483647 h 102"/>
              <a:gd name="T10" fmla="*/ 2147483647 w 66"/>
              <a:gd name="T11" fmla="*/ 2147483647 h 102"/>
              <a:gd name="T12" fmla="*/ 2147483647 w 66"/>
              <a:gd name="T13" fmla="*/ 2147483647 h 102"/>
              <a:gd name="T14" fmla="*/ 0 60000 65536"/>
              <a:gd name="T15" fmla="*/ 0 60000 65536"/>
              <a:gd name="T16" fmla="*/ 0 60000 65536"/>
              <a:gd name="T17" fmla="*/ 0 60000 65536"/>
              <a:gd name="T18" fmla="*/ 0 60000 65536"/>
              <a:gd name="T19" fmla="*/ 0 60000 65536"/>
              <a:gd name="T20" fmla="*/ 0 60000 65536"/>
              <a:gd name="T21" fmla="*/ 0 w 66"/>
              <a:gd name="T22" fmla="*/ 0 h 102"/>
              <a:gd name="T23" fmla="*/ 66 w 66"/>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102">
                <a:moveTo>
                  <a:pt x="42" y="96"/>
                </a:moveTo>
                <a:lnTo>
                  <a:pt x="66" y="90"/>
                </a:lnTo>
                <a:lnTo>
                  <a:pt x="18" y="0"/>
                </a:lnTo>
                <a:lnTo>
                  <a:pt x="0" y="12"/>
                </a:lnTo>
                <a:lnTo>
                  <a:pt x="48" y="102"/>
                </a:lnTo>
                <a:lnTo>
                  <a:pt x="66" y="96"/>
                </a:lnTo>
                <a:lnTo>
                  <a:pt x="42" y="9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4" name="Rectangle 254"/>
          <p:cNvSpPr>
            <a:spLocks noChangeArrowheads="1"/>
          </p:cNvSpPr>
          <p:nvPr/>
        </p:nvSpPr>
        <p:spPr bwMode="auto">
          <a:xfrm>
            <a:off x="7203281" y="3763567"/>
            <a:ext cx="28575" cy="1190"/>
          </a:xfrm>
          <a:prstGeom prst="rect">
            <a:avLst/>
          </a:prstGeom>
          <a:solidFill>
            <a:srgbClr val="340D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5" name="Freeform 255"/>
          <p:cNvSpPr>
            <a:spLocks/>
          </p:cNvSpPr>
          <p:nvPr/>
        </p:nvSpPr>
        <p:spPr bwMode="auto">
          <a:xfrm>
            <a:off x="1895475" y="3835004"/>
            <a:ext cx="57150" cy="121444"/>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2147483647 w 48"/>
              <a:gd name="T9" fmla="*/ 0 h 102"/>
              <a:gd name="T10" fmla="*/ 0 60000 65536"/>
              <a:gd name="T11" fmla="*/ 0 60000 65536"/>
              <a:gd name="T12" fmla="*/ 0 60000 65536"/>
              <a:gd name="T13" fmla="*/ 0 60000 65536"/>
              <a:gd name="T14" fmla="*/ 0 60000 65536"/>
              <a:gd name="T15" fmla="*/ 0 w 48"/>
              <a:gd name="T16" fmla="*/ 0 h 102"/>
              <a:gd name="T17" fmla="*/ 48 w 48"/>
              <a:gd name="T18" fmla="*/ 102 h 102"/>
            </a:gdLst>
            <a:ahLst/>
            <a:cxnLst>
              <a:cxn ang="T10">
                <a:pos x="T0" y="T1"/>
              </a:cxn>
              <a:cxn ang="T11">
                <a:pos x="T2" y="T3"/>
              </a:cxn>
              <a:cxn ang="T12">
                <a:pos x="T4" y="T5"/>
              </a:cxn>
              <a:cxn ang="T13">
                <a:pos x="T6" y="T7"/>
              </a:cxn>
              <a:cxn ang="T14">
                <a:pos x="T8" y="T9"/>
              </a:cxn>
            </a:cxnLst>
            <a:rect l="T15" t="T16" r="T17" b="T18"/>
            <a:pathLst>
              <a:path w="48" h="102">
                <a:moveTo>
                  <a:pt x="30" y="0"/>
                </a:moveTo>
                <a:lnTo>
                  <a:pt x="48" y="6"/>
                </a:lnTo>
                <a:lnTo>
                  <a:pt x="18" y="102"/>
                </a:lnTo>
                <a:lnTo>
                  <a:pt x="0" y="96"/>
                </a:lnTo>
                <a:lnTo>
                  <a:pt x="30"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6" name="Freeform 256"/>
          <p:cNvSpPr>
            <a:spLocks/>
          </p:cNvSpPr>
          <p:nvPr/>
        </p:nvSpPr>
        <p:spPr bwMode="auto">
          <a:xfrm>
            <a:off x="1945482" y="3813572"/>
            <a:ext cx="78581" cy="114300"/>
          </a:xfrm>
          <a:custGeom>
            <a:avLst/>
            <a:gdLst>
              <a:gd name="T0" fmla="*/ 2147483647 w 66"/>
              <a:gd name="T1" fmla="*/ 2147483647 h 96"/>
              <a:gd name="T2" fmla="*/ 2147483647 w 66"/>
              <a:gd name="T3" fmla="*/ 2147483647 h 96"/>
              <a:gd name="T4" fmla="*/ 0 w 66"/>
              <a:gd name="T5" fmla="*/ 2147483647 h 96"/>
              <a:gd name="T6" fmla="*/ 2147483647 w 66"/>
              <a:gd name="T7" fmla="*/ 0 h 96"/>
              <a:gd name="T8" fmla="*/ 2147483647 w 66"/>
              <a:gd name="T9" fmla="*/ 2147483647 h 96"/>
              <a:gd name="T10" fmla="*/ 0 60000 65536"/>
              <a:gd name="T11" fmla="*/ 0 60000 65536"/>
              <a:gd name="T12" fmla="*/ 0 60000 65536"/>
              <a:gd name="T13" fmla="*/ 0 60000 65536"/>
              <a:gd name="T14" fmla="*/ 0 60000 65536"/>
              <a:gd name="T15" fmla="*/ 0 w 66"/>
              <a:gd name="T16" fmla="*/ 0 h 96"/>
              <a:gd name="T17" fmla="*/ 66 w 66"/>
              <a:gd name="T18" fmla="*/ 96 h 96"/>
            </a:gdLst>
            <a:ahLst/>
            <a:cxnLst>
              <a:cxn ang="T10">
                <a:pos x="T0" y="T1"/>
              </a:cxn>
              <a:cxn ang="T11">
                <a:pos x="T2" y="T3"/>
              </a:cxn>
              <a:cxn ang="T12">
                <a:pos x="T4" y="T5"/>
              </a:cxn>
              <a:cxn ang="T13">
                <a:pos x="T6" y="T7"/>
              </a:cxn>
              <a:cxn ang="T14">
                <a:pos x="T8" y="T9"/>
              </a:cxn>
            </a:cxnLst>
            <a:rect l="T15" t="T16" r="T17" b="T18"/>
            <a:pathLst>
              <a:path w="66" h="96">
                <a:moveTo>
                  <a:pt x="66" y="90"/>
                </a:moveTo>
                <a:lnTo>
                  <a:pt x="54" y="96"/>
                </a:lnTo>
                <a:lnTo>
                  <a:pt x="0" y="12"/>
                </a:lnTo>
                <a:lnTo>
                  <a:pt x="12" y="0"/>
                </a:lnTo>
                <a:lnTo>
                  <a:pt x="66" y="9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7" name="Freeform 257"/>
          <p:cNvSpPr>
            <a:spLocks/>
          </p:cNvSpPr>
          <p:nvPr/>
        </p:nvSpPr>
        <p:spPr bwMode="auto">
          <a:xfrm>
            <a:off x="2024063" y="3849291"/>
            <a:ext cx="107156" cy="100013"/>
          </a:xfrm>
          <a:custGeom>
            <a:avLst/>
            <a:gdLst>
              <a:gd name="T0" fmla="*/ 2147483647 w 90"/>
              <a:gd name="T1" fmla="*/ 0 h 84"/>
              <a:gd name="T2" fmla="*/ 2147483647 w 90"/>
              <a:gd name="T3" fmla="*/ 2147483647 h 84"/>
              <a:gd name="T4" fmla="*/ 2147483647 w 90"/>
              <a:gd name="T5" fmla="*/ 2147483647 h 84"/>
              <a:gd name="T6" fmla="*/ 0 w 90"/>
              <a:gd name="T7" fmla="*/ 2147483647 h 84"/>
              <a:gd name="T8" fmla="*/ 2147483647 w 90"/>
              <a:gd name="T9" fmla="*/ 0 h 84"/>
              <a:gd name="T10" fmla="*/ 0 60000 65536"/>
              <a:gd name="T11" fmla="*/ 0 60000 65536"/>
              <a:gd name="T12" fmla="*/ 0 60000 65536"/>
              <a:gd name="T13" fmla="*/ 0 60000 65536"/>
              <a:gd name="T14" fmla="*/ 0 60000 65536"/>
              <a:gd name="T15" fmla="*/ 0 w 90"/>
              <a:gd name="T16" fmla="*/ 0 h 84"/>
              <a:gd name="T17" fmla="*/ 90 w 90"/>
              <a:gd name="T18" fmla="*/ 84 h 84"/>
            </a:gdLst>
            <a:ahLst/>
            <a:cxnLst>
              <a:cxn ang="T10">
                <a:pos x="T0" y="T1"/>
              </a:cxn>
              <a:cxn ang="T11">
                <a:pos x="T2" y="T3"/>
              </a:cxn>
              <a:cxn ang="T12">
                <a:pos x="T4" y="T5"/>
              </a:cxn>
              <a:cxn ang="T13">
                <a:pos x="T6" y="T7"/>
              </a:cxn>
              <a:cxn ang="T14">
                <a:pos x="T8" y="T9"/>
              </a:cxn>
            </a:cxnLst>
            <a:rect l="T15" t="T16" r="T17" b="T18"/>
            <a:pathLst>
              <a:path w="90" h="84">
                <a:moveTo>
                  <a:pt x="78" y="0"/>
                </a:moveTo>
                <a:lnTo>
                  <a:pt x="90" y="18"/>
                </a:lnTo>
                <a:lnTo>
                  <a:pt x="12" y="84"/>
                </a:lnTo>
                <a:lnTo>
                  <a:pt x="0" y="66"/>
                </a:lnTo>
                <a:lnTo>
                  <a:pt x="78"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8" name="Freeform 258"/>
          <p:cNvSpPr>
            <a:spLocks/>
          </p:cNvSpPr>
          <p:nvPr/>
        </p:nvSpPr>
        <p:spPr bwMode="auto">
          <a:xfrm>
            <a:off x="2138362" y="3849292"/>
            <a:ext cx="100013" cy="50006"/>
          </a:xfrm>
          <a:custGeom>
            <a:avLst/>
            <a:gdLst>
              <a:gd name="T0" fmla="*/ 2147483647 w 84"/>
              <a:gd name="T1" fmla="*/ 2147483647 h 42"/>
              <a:gd name="T2" fmla="*/ 2147483647 w 84"/>
              <a:gd name="T3" fmla="*/ 2147483647 h 42"/>
              <a:gd name="T4" fmla="*/ 2147483647 w 84"/>
              <a:gd name="T5" fmla="*/ 0 h 42"/>
              <a:gd name="T6" fmla="*/ 0 w 84"/>
              <a:gd name="T7" fmla="*/ 2147483647 h 42"/>
              <a:gd name="T8" fmla="*/ 2147483647 w 84"/>
              <a:gd name="T9" fmla="*/ 2147483647 h 42"/>
              <a:gd name="T10" fmla="*/ 2147483647 w 84"/>
              <a:gd name="T11" fmla="*/ 2147483647 h 42"/>
              <a:gd name="T12" fmla="*/ 2147483647 w 84"/>
              <a:gd name="T13" fmla="*/ 2147483647 h 42"/>
              <a:gd name="T14" fmla="*/ 0 60000 65536"/>
              <a:gd name="T15" fmla="*/ 0 60000 65536"/>
              <a:gd name="T16" fmla="*/ 0 60000 65536"/>
              <a:gd name="T17" fmla="*/ 0 60000 65536"/>
              <a:gd name="T18" fmla="*/ 0 60000 65536"/>
              <a:gd name="T19" fmla="*/ 0 60000 65536"/>
              <a:gd name="T20" fmla="*/ 0 60000 65536"/>
              <a:gd name="T21" fmla="*/ 0 w 84"/>
              <a:gd name="T22" fmla="*/ 0 h 42"/>
              <a:gd name="T23" fmla="*/ 84 w 8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42">
                <a:moveTo>
                  <a:pt x="84" y="24"/>
                </a:moveTo>
                <a:lnTo>
                  <a:pt x="78" y="24"/>
                </a:lnTo>
                <a:lnTo>
                  <a:pt x="6" y="0"/>
                </a:lnTo>
                <a:lnTo>
                  <a:pt x="0" y="24"/>
                </a:lnTo>
                <a:lnTo>
                  <a:pt x="72" y="42"/>
                </a:lnTo>
                <a:lnTo>
                  <a:pt x="84" y="24"/>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79" name="Freeform 259"/>
          <p:cNvSpPr>
            <a:spLocks/>
          </p:cNvSpPr>
          <p:nvPr/>
        </p:nvSpPr>
        <p:spPr bwMode="auto">
          <a:xfrm>
            <a:off x="2224088" y="3877866"/>
            <a:ext cx="35719" cy="42863"/>
          </a:xfrm>
          <a:custGeom>
            <a:avLst/>
            <a:gdLst>
              <a:gd name="T0" fmla="*/ 2147483647 w 30"/>
              <a:gd name="T1" fmla="*/ 2147483647 h 36"/>
              <a:gd name="T2" fmla="*/ 2147483647 w 30"/>
              <a:gd name="T3" fmla="*/ 2147483647 h 36"/>
              <a:gd name="T4" fmla="*/ 0 w 30"/>
              <a:gd name="T5" fmla="*/ 2147483647 h 36"/>
              <a:gd name="T6" fmla="*/ 2147483647 w 30"/>
              <a:gd name="T7" fmla="*/ 0 h 36"/>
              <a:gd name="T8" fmla="*/ 2147483647 w 30"/>
              <a:gd name="T9" fmla="*/ 2147483647 h 36"/>
              <a:gd name="T10" fmla="*/ 0 60000 65536"/>
              <a:gd name="T11" fmla="*/ 0 60000 65536"/>
              <a:gd name="T12" fmla="*/ 0 60000 65536"/>
              <a:gd name="T13" fmla="*/ 0 60000 65536"/>
              <a:gd name="T14" fmla="*/ 0 60000 65536"/>
              <a:gd name="T15" fmla="*/ 0 w 30"/>
              <a:gd name="T16" fmla="*/ 0 h 36"/>
              <a:gd name="T17" fmla="*/ 30 w 30"/>
              <a:gd name="T18" fmla="*/ 36 h 36"/>
            </a:gdLst>
            <a:ahLst/>
            <a:cxnLst>
              <a:cxn ang="T10">
                <a:pos x="T0" y="T1"/>
              </a:cxn>
              <a:cxn ang="T11">
                <a:pos x="T2" y="T3"/>
              </a:cxn>
              <a:cxn ang="T12">
                <a:pos x="T4" y="T5"/>
              </a:cxn>
              <a:cxn ang="T13">
                <a:pos x="T6" y="T7"/>
              </a:cxn>
              <a:cxn ang="T14">
                <a:pos x="T8" y="T9"/>
              </a:cxn>
            </a:cxnLst>
            <a:rect l="T15" t="T16" r="T17" b="T18"/>
            <a:pathLst>
              <a:path w="30" h="36">
                <a:moveTo>
                  <a:pt x="30" y="18"/>
                </a:moveTo>
                <a:lnTo>
                  <a:pt x="18" y="36"/>
                </a:lnTo>
                <a:lnTo>
                  <a:pt x="0" y="18"/>
                </a:lnTo>
                <a:lnTo>
                  <a:pt x="12" y="0"/>
                </a:lnTo>
                <a:lnTo>
                  <a:pt x="30" y="1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0" name="Freeform 260"/>
          <p:cNvSpPr>
            <a:spLocks/>
          </p:cNvSpPr>
          <p:nvPr/>
        </p:nvSpPr>
        <p:spPr bwMode="auto">
          <a:xfrm>
            <a:off x="2266950" y="3913585"/>
            <a:ext cx="42863" cy="42863"/>
          </a:xfrm>
          <a:custGeom>
            <a:avLst/>
            <a:gdLst>
              <a:gd name="T0" fmla="*/ 2147483647 w 36"/>
              <a:gd name="T1" fmla="*/ 2147483647 h 36"/>
              <a:gd name="T2" fmla="*/ 2147483647 w 36"/>
              <a:gd name="T3" fmla="*/ 2147483647 h 36"/>
              <a:gd name="T4" fmla="*/ 2147483647 w 36"/>
              <a:gd name="T5" fmla="*/ 0 h 36"/>
              <a:gd name="T6" fmla="*/ 0 w 36"/>
              <a:gd name="T7" fmla="*/ 2147483647 h 36"/>
              <a:gd name="T8" fmla="*/ 2147483647 w 36"/>
              <a:gd name="T9" fmla="*/ 2147483647 h 36"/>
              <a:gd name="T10" fmla="*/ 2147483647 w 36"/>
              <a:gd name="T11" fmla="*/ 2147483647 h 36"/>
              <a:gd name="T12" fmla="*/ 2147483647 w 36"/>
              <a:gd name="T13" fmla="*/ 2147483647 h 36"/>
              <a:gd name="T14" fmla="*/ 0 60000 65536"/>
              <a:gd name="T15" fmla="*/ 0 60000 65536"/>
              <a:gd name="T16" fmla="*/ 0 60000 65536"/>
              <a:gd name="T17" fmla="*/ 0 60000 65536"/>
              <a:gd name="T18" fmla="*/ 0 60000 65536"/>
              <a:gd name="T19" fmla="*/ 0 60000 65536"/>
              <a:gd name="T20" fmla="*/ 0 60000 65536"/>
              <a:gd name="T21" fmla="*/ 0 w 36"/>
              <a:gd name="T22" fmla="*/ 0 h 36"/>
              <a:gd name="T23" fmla="*/ 36 w 3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6">
                <a:moveTo>
                  <a:pt x="30" y="18"/>
                </a:moveTo>
                <a:lnTo>
                  <a:pt x="36" y="18"/>
                </a:lnTo>
                <a:lnTo>
                  <a:pt x="12" y="0"/>
                </a:lnTo>
                <a:lnTo>
                  <a:pt x="0" y="18"/>
                </a:lnTo>
                <a:lnTo>
                  <a:pt x="24" y="36"/>
                </a:lnTo>
                <a:lnTo>
                  <a:pt x="30" y="36"/>
                </a:lnTo>
                <a:lnTo>
                  <a:pt x="30" y="1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1" name="Freeform 261"/>
          <p:cNvSpPr>
            <a:spLocks/>
          </p:cNvSpPr>
          <p:nvPr/>
        </p:nvSpPr>
        <p:spPr bwMode="auto">
          <a:xfrm>
            <a:off x="2302669" y="3935016"/>
            <a:ext cx="85725" cy="28575"/>
          </a:xfrm>
          <a:custGeom>
            <a:avLst/>
            <a:gdLst>
              <a:gd name="T0" fmla="*/ 2147483647 w 72"/>
              <a:gd name="T1" fmla="*/ 0 h 24"/>
              <a:gd name="T2" fmla="*/ 2147483647 w 72"/>
              <a:gd name="T3" fmla="*/ 2147483647 h 24"/>
              <a:gd name="T4" fmla="*/ 0 w 72"/>
              <a:gd name="T5" fmla="*/ 2147483647 h 24"/>
              <a:gd name="T6" fmla="*/ 0 w 72"/>
              <a:gd name="T7" fmla="*/ 0 h 24"/>
              <a:gd name="T8" fmla="*/ 2147483647 w 72"/>
              <a:gd name="T9" fmla="*/ 0 h 24"/>
              <a:gd name="T10" fmla="*/ 0 60000 65536"/>
              <a:gd name="T11" fmla="*/ 0 60000 65536"/>
              <a:gd name="T12" fmla="*/ 0 60000 65536"/>
              <a:gd name="T13" fmla="*/ 0 60000 65536"/>
              <a:gd name="T14" fmla="*/ 0 60000 65536"/>
              <a:gd name="T15" fmla="*/ 0 w 72"/>
              <a:gd name="T16" fmla="*/ 0 h 24"/>
              <a:gd name="T17" fmla="*/ 72 w 72"/>
              <a:gd name="T18" fmla="*/ 24 h 24"/>
            </a:gdLst>
            <a:ahLst/>
            <a:cxnLst>
              <a:cxn ang="T10">
                <a:pos x="T0" y="T1"/>
              </a:cxn>
              <a:cxn ang="T11">
                <a:pos x="T2" y="T3"/>
              </a:cxn>
              <a:cxn ang="T12">
                <a:pos x="T4" y="T5"/>
              </a:cxn>
              <a:cxn ang="T13">
                <a:pos x="T6" y="T7"/>
              </a:cxn>
              <a:cxn ang="T14">
                <a:pos x="T8" y="T9"/>
              </a:cxn>
            </a:cxnLst>
            <a:rect l="T15" t="T16" r="T17" b="T18"/>
            <a:pathLst>
              <a:path w="72" h="24">
                <a:moveTo>
                  <a:pt x="72" y="0"/>
                </a:moveTo>
                <a:lnTo>
                  <a:pt x="72" y="24"/>
                </a:lnTo>
                <a:lnTo>
                  <a:pt x="0" y="18"/>
                </a:lnTo>
                <a:lnTo>
                  <a:pt x="0" y="0"/>
                </a:lnTo>
                <a:lnTo>
                  <a:pt x="7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2" name="Freeform 262"/>
          <p:cNvSpPr>
            <a:spLocks/>
          </p:cNvSpPr>
          <p:nvPr/>
        </p:nvSpPr>
        <p:spPr bwMode="auto">
          <a:xfrm>
            <a:off x="2409825" y="3935016"/>
            <a:ext cx="121444" cy="28575"/>
          </a:xfrm>
          <a:custGeom>
            <a:avLst/>
            <a:gdLst>
              <a:gd name="T0" fmla="*/ 2147483647 w 102"/>
              <a:gd name="T1" fmla="*/ 2147483647 h 24"/>
              <a:gd name="T2" fmla="*/ 2147483647 w 102"/>
              <a:gd name="T3" fmla="*/ 2147483647 h 24"/>
              <a:gd name="T4" fmla="*/ 0 w 102"/>
              <a:gd name="T5" fmla="*/ 2147483647 h 24"/>
              <a:gd name="T6" fmla="*/ 0 w 102"/>
              <a:gd name="T7" fmla="*/ 0 h 24"/>
              <a:gd name="T8" fmla="*/ 2147483647 w 102"/>
              <a:gd name="T9" fmla="*/ 2147483647 h 24"/>
              <a:gd name="T10" fmla="*/ 0 60000 65536"/>
              <a:gd name="T11" fmla="*/ 0 60000 65536"/>
              <a:gd name="T12" fmla="*/ 0 60000 65536"/>
              <a:gd name="T13" fmla="*/ 0 60000 65536"/>
              <a:gd name="T14" fmla="*/ 0 60000 65536"/>
              <a:gd name="T15" fmla="*/ 0 w 102"/>
              <a:gd name="T16" fmla="*/ 0 h 24"/>
              <a:gd name="T17" fmla="*/ 102 w 102"/>
              <a:gd name="T18" fmla="*/ 24 h 24"/>
            </a:gdLst>
            <a:ahLst/>
            <a:cxnLst>
              <a:cxn ang="T10">
                <a:pos x="T0" y="T1"/>
              </a:cxn>
              <a:cxn ang="T11">
                <a:pos x="T2" y="T3"/>
              </a:cxn>
              <a:cxn ang="T12">
                <a:pos x="T4" y="T5"/>
              </a:cxn>
              <a:cxn ang="T13">
                <a:pos x="T6" y="T7"/>
              </a:cxn>
              <a:cxn ang="T14">
                <a:pos x="T8" y="T9"/>
              </a:cxn>
            </a:cxnLst>
            <a:rect l="T15" t="T16" r="T17" b="T18"/>
            <a:pathLst>
              <a:path w="102" h="24">
                <a:moveTo>
                  <a:pt x="102" y="6"/>
                </a:moveTo>
                <a:lnTo>
                  <a:pt x="102" y="24"/>
                </a:lnTo>
                <a:lnTo>
                  <a:pt x="0" y="24"/>
                </a:lnTo>
                <a:lnTo>
                  <a:pt x="0" y="0"/>
                </a:lnTo>
                <a:lnTo>
                  <a:pt x="102"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3" name="Freeform 263"/>
          <p:cNvSpPr>
            <a:spLocks/>
          </p:cNvSpPr>
          <p:nvPr/>
        </p:nvSpPr>
        <p:spPr bwMode="auto">
          <a:xfrm>
            <a:off x="2559844" y="3942160"/>
            <a:ext cx="50006" cy="21431"/>
          </a:xfrm>
          <a:custGeom>
            <a:avLst/>
            <a:gdLst>
              <a:gd name="T0" fmla="*/ 2147483647 w 42"/>
              <a:gd name="T1" fmla="*/ 0 h 18"/>
              <a:gd name="T2" fmla="*/ 2147483647 w 42"/>
              <a:gd name="T3" fmla="*/ 0 h 18"/>
              <a:gd name="T4" fmla="*/ 0 w 42"/>
              <a:gd name="T5" fmla="*/ 0 h 18"/>
              <a:gd name="T6" fmla="*/ 0 w 42"/>
              <a:gd name="T7" fmla="*/ 2147483647 h 18"/>
              <a:gd name="T8" fmla="*/ 2147483647 w 42"/>
              <a:gd name="T9" fmla="*/ 2147483647 h 18"/>
              <a:gd name="T10" fmla="*/ 2147483647 w 42"/>
              <a:gd name="T11" fmla="*/ 2147483647 h 18"/>
              <a:gd name="T12" fmla="*/ 2147483647 w 42"/>
              <a:gd name="T13" fmla="*/ 2147483647 h 18"/>
              <a:gd name="T14" fmla="*/ 2147483647 w 42"/>
              <a:gd name="T15" fmla="*/ 2147483647 h 18"/>
              <a:gd name="T16" fmla="*/ 2147483647 w 42"/>
              <a:gd name="T17" fmla="*/ 2147483647 h 18"/>
              <a:gd name="T18" fmla="*/ 2147483647 w 42"/>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8"/>
              <a:gd name="T32" fmla="*/ 42 w 4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8">
                <a:moveTo>
                  <a:pt x="30" y="0"/>
                </a:moveTo>
                <a:lnTo>
                  <a:pt x="36" y="0"/>
                </a:lnTo>
                <a:lnTo>
                  <a:pt x="0" y="0"/>
                </a:lnTo>
                <a:lnTo>
                  <a:pt x="0" y="18"/>
                </a:lnTo>
                <a:lnTo>
                  <a:pt x="36" y="18"/>
                </a:lnTo>
                <a:lnTo>
                  <a:pt x="42" y="18"/>
                </a:lnTo>
                <a:lnTo>
                  <a:pt x="36" y="18"/>
                </a:lnTo>
                <a:lnTo>
                  <a:pt x="42" y="18"/>
                </a:lnTo>
                <a:lnTo>
                  <a:pt x="30"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4" name="Freeform 264"/>
          <p:cNvSpPr>
            <a:spLocks/>
          </p:cNvSpPr>
          <p:nvPr/>
        </p:nvSpPr>
        <p:spPr bwMode="auto">
          <a:xfrm>
            <a:off x="2595562" y="3892153"/>
            <a:ext cx="71438" cy="71438"/>
          </a:xfrm>
          <a:custGeom>
            <a:avLst/>
            <a:gdLst>
              <a:gd name="T0" fmla="*/ 2147483647 w 60"/>
              <a:gd name="T1" fmla="*/ 0 h 60"/>
              <a:gd name="T2" fmla="*/ 2147483647 w 60"/>
              <a:gd name="T3" fmla="*/ 2147483647 h 60"/>
              <a:gd name="T4" fmla="*/ 2147483647 w 60"/>
              <a:gd name="T5" fmla="*/ 2147483647 h 60"/>
              <a:gd name="T6" fmla="*/ 0 w 60"/>
              <a:gd name="T7" fmla="*/ 2147483647 h 60"/>
              <a:gd name="T8" fmla="*/ 2147483647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42" y="0"/>
                </a:moveTo>
                <a:lnTo>
                  <a:pt x="60" y="12"/>
                </a:lnTo>
                <a:lnTo>
                  <a:pt x="12" y="60"/>
                </a:lnTo>
                <a:lnTo>
                  <a:pt x="0" y="42"/>
                </a:lnTo>
                <a:lnTo>
                  <a:pt x="42"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5" name="Freeform 265"/>
          <p:cNvSpPr>
            <a:spLocks/>
          </p:cNvSpPr>
          <p:nvPr/>
        </p:nvSpPr>
        <p:spPr bwMode="auto">
          <a:xfrm>
            <a:off x="2667000" y="3784998"/>
            <a:ext cx="92869" cy="107156"/>
          </a:xfrm>
          <a:custGeom>
            <a:avLst/>
            <a:gdLst>
              <a:gd name="T0" fmla="*/ 2147483647 w 78"/>
              <a:gd name="T1" fmla="*/ 2147483647 h 90"/>
              <a:gd name="T2" fmla="*/ 2147483647 w 78"/>
              <a:gd name="T3" fmla="*/ 2147483647 h 90"/>
              <a:gd name="T4" fmla="*/ 0 w 78"/>
              <a:gd name="T5" fmla="*/ 2147483647 h 90"/>
              <a:gd name="T6" fmla="*/ 2147483647 w 78"/>
              <a:gd name="T7" fmla="*/ 2147483647 h 90"/>
              <a:gd name="T8" fmla="*/ 2147483647 w 78"/>
              <a:gd name="T9" fmla="*/ 2147483647 h 90"/>
              <a:gd name="T10" fmla="*/ 2147483647 w 78"/>
              <a:gd name="T11" fmla="*/ 2147483647 h 90"/>
              <a:gd name="T12" fmla="*/ 2147483647 w 78"/>
              <a:gd name="T13" fmla="*/ 2147483647 h 90"/>
              <a:gd name="T14" fmla="*/ 2147483647 w 78"/>
              <a:gd name="T15" fmla="*/ 0 h 90"/>
              <a:gd name="T16" fmla="*/ 2147483647 w 78"/>
              <a:gd name="T17" fmla="*/ 2147483647 h 90"/>
              <a:gd name="T18" fmla="*/ 2147483647 w 78"/>
              <a:gd name="T19" fmla="*/ 214748364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90"/>
              <a:gd name="T32" fmla="*/ 78 w 78"/>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90">
                <a:moveTo>
                  <a:pt x="78" y="6"/>
                </a:moveTo>
                <a:lnTo>
                  <a:pt x="66" y="6"/>
                </a:lnTo>
                <a:lnTo>
                  <a:pt x="0" y="72"/>
                </a:lnTo>
                <a:lnTo>
                  <a:pt x="12" y="90"/>
                </a:lnTo>
                <a:lnTo>
                  <a:pt x="78" y="24"/>
                </a:lnTo>
                <a:lnTo>
                  <a:pt x="72" y="24"/>
                </a:lnTo>
                <a:lnTo>
                  <a:pt x="78" y="6"/>
                </a:lnTo>
                <a:lnTo>
                  <a:pt x="72" y="0"/>
                </a:lnTo>
                <a:lnTo>
                  <a:pt x="66" y="6"/>
                </a:lnTo>
                <a:lnTo>
                  <a:pt x="78"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6" name="Freeform 266"/>
          <p:cNvSpPr>
            <a:spLocks/>
          </p:cNvSpPr>
          <p:nvPr/>
        </p:nvSpPr>
        <p:spPr bwMode="auto">
          <a:xfrm>
            <a:off x="2752725" y="3792142"/>
            <a:ext cx="7144" cy="21431"/>
          </a:xfrm>
          <a:custGeom>
            <a:avLst/>
            <a:gdLst>
              <a:gd name="T0" fmla="*/ 2147483647 w 6"/>
              <a:gd name="T1" fmla="*/ 0 h 18"/>
              <a:gd name="T2" fmla="*/ 2147483647 w 6"/>
              <a:gd name="T3" fmla="*/ 2147483647 h 18"/>
              <a:gd name="T4" fmla="*/ 0 w 6"/>
              <a:gd name="T5" fmla="*/ 2147483647 h 18"/>
              <a:gd name="T6" fmla="*/ 2147483647 w 6"/>
              <a:gd name="T7" fmla="*/ 0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6" y="0"/>
                </a:moveTo>
                <a:lnTo>
                  <a:pt x="6" y="18"/>
                </a:lnTo>
                <a:lnTo>
                  <a:pt x="0" y="18"/>
                </a:lnTo>
                <a:lnTo>
                  <a:pt x="6" y="0"/>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7" name="Freeform 267"/>
          <p:cNvSpPr>
            <a:spLocks/>
          </p:cNvSpPr>
          <p:nvPr/>
        </p:nvSpPr>
        <p:spPr bwMode="auto">
          <a:xfrm>
            <a:off x="2781301" y="3799285"/>
            <a:ext cx="78581" cy="42863"/>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0 60000 65536"/>
              <a:gd name="T15" fmla="*/ 0 60000 65536"/>
              <a:gd name="T16" fmla="*/ 0 60000 65536"/>
              <a:gd name="T17" fmla="*/ 0 60000 65536"/>
              <a:gd name="T18" fmla="*/ 0 60000 65536"/>
              <a:gd name="T19" fmla="*/ 0 60000 65536"/>
              <a:gd name="T20" fmla="*/ 0 60000 65536"/>
              <a:gd name="T21" fmla="*/ 0 w 66"/>
              <a:gd name="T22" fmla="*/ 0 h 36"/>
              <a:gd name="T23" fmla="*/ 66 w 6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36">
                <a:moveTo>
                  <a:pt x="66" y="18"/>
                </a:moveTo>
                <a:lnTo>
                  <a:pt x="66" y="18"/>
                </a:lnTo>
                <a:lnTo>
                  <a:pt x="6" y="0"/>
                </a:lnTo>
                <a:lnTo>
                  <a:pt x="0" y="18"/>
                </a:lnTo>
                <a:lnTo>
                  <a:pt x="66" y="36"/>
                </a:lnTo>
                <a:lnTo>
                  <a:pt x="66" y="18"/>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8" name="Freeform 268"/>
          <p:cNvSpPr>
            <a:spLocks/>
          </p:cNvSpPr>
          <p:nvPr/>
        </p:nvSpPr>
        <p:spPr bwMode="auto">
          <a:xfrm>
            <a:off x="2859881" y="3820716"/>
            <a:ext cx="42863" cy="28575"/>
          </a:xfrm>
          <a:custGeom>
            <a:avLst/>
            <a:gdLst>
              <a:gd name="T0" fmla="*/ 2147483647 w 36"/>
              <a:gd name="T1" fmla="*/ 2147483647 h 24"/>
              <a:gd name="T2" fmla="*/ 2147483647 w 36"/>
              <a:gd name="T3" fmla="*/ 2147483647 h 24"/>
              <a:gd name="T4" fmla="*/ 0 w 36"/>
              <a:gd name="T5" fmla="*/ 2147483647 h 24"/>
              <a:gd name="T6" fmla="*/ 0 w 36"/>
              <a:gd name="T7" fmla="*/ 0 h 24"/>
              <a:gd name="T8" fmla="*/ 2147483647 w 36"/>
              <a:gd name="T9" fmla="*/ 2147483647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6" y="6"/>
                </a:moveTo>
                <a:lnTo>
                  <a:pt x="30" y="24"/>
                </a:lnTo>
                <a:lnTo>
                  <a:pt x="0" y="18"/>
                </a:lnTo>
                <a:lnTo>
                  <a:pt x="0" y="0"/>
                </a:lnTo>
                <a:lnTo>
                  <a:pt x="36" y="6"/>
                </a:lnTo>
                <a:close/>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0989" name="Freeform 269"/>
          <p:cNvSpPr>
            <a:spLocks/>
          </p:cNvSpPr>
          <p:nvPr/>
        </p:nvSpPr>
        <p:spPr bwMode="auto">
          <a:xfrm>
            <a:off x="3467100" y="1949053"/>
            <a:ext cx="207169" cy="128588"/>
          </a:xfrm>
          <a:custGeom>
            <a:avLst/>
            <a:gdLst>
              <a:gd name="T0" fmla="*/ 2147483647 w 29"/>
              <a:gd name="T1" fmla="*/ 2147483647 h 18"/>
              <a:gd name="T2" fmla="*/ 2147483647 w 29"/>
              <a:gd name="T3" fmla="*/ 2147483647 h 18"/>
              <a:gd name="T4" fmla="*/ 2147483647 w 29"/>
              <a:gd name="T5" fmla="*/ 2147483647 h 18"/>
              <a:gd name="T6" fmla="*/ 0 w 29"/>
              <a:gd name="T7" fmla="*/ 2147483647 h 18"/>
              <a:gd name="T8" fmla="*/ 2147483647 w 29"/>
              <a:gd name="T9" fmla="*/ 2147483647 h 18"/>
              <a:gd name="T10" fmla="*/ 2147483647 w 29"/>
              <a:gd name="T11" fmla="*/ 0 h 18"/>
              <a:gd name="T12" fmla="*/ 2147483647 w 29"/>
              <a:gd name="T13" fmla="*/ 2147483647 h 18"/>
              <a:gd name="T14" fmla="*/ 0 60000 65536"/>
              <a:gd name="T15" fmla="*/ 0 60000 65536"/>
              <a:gd name="T16" fmla="*/ 0 60000 65536"/>
              <a:gd name="T17" fmla="*/ 0 60000 65536"/>
              <a:gd name="T18" fmla="*/ 0 60000 65536"/>
              <a:gd name="T19" fmla="*/ 0 60000 65536"/>
              <a:gd name="T20" fmla="*/ 0 60000 65536"/>
              <a:gd name="T21" fmla="*/ 0 w 29"/>
              <a:gd name="T22" fmla="*/ 0 h 18"/>
              <a:gd name="T23" fmla="*/ 29 w 2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8">
                <a:moveTo>
                  <a:pt x="29" y="9"/>
                </a:moveTo>
                <a:lnTo>
                  <a:pt x="20" y="18"/>
                </a:lnTo>
                <a:lnTo>
                  <a:pt x="20" y="11"/>
                </a:lnTo>
                <a:lnTo>
                  <a:pt x="0" y="9"/>
                </a:lnTo>
                <a:lnTo>
                  <a:pt x="20" y="7"/>
                </a:lnTo>
                <a:lnTo>
                  <a:pt x="20" y="0"/>
                </a:lnTo>
                <a:lnTo>
                  <a:pt x="29" y="9"/>
                </a:lnTo>
              </a:path>
            </a:pathLst>
          </a:custGeom>
          <a:solidFill>
            <a:srgbClr val="25221E"/>
          </a:solidFill>
          <a:ln w="0">
            <a:solidFill>
              <a:srgbClr val="25221E"/>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0990" name="Freeform 270"/>
          <p:cNvSpPr>
            <a:spLocks/>
          </p:cNvSpPr>
          <p:nvPr/>
        </p:nvSpPr>
        <p:spPr bwMode="auto">
          <a:xfrm>
            <a:off x="4152900" y="3513535"/>
            <a:ext cx="207169" cy="121444"/>
          </a:xfrm>
          <a:custGeom>
            <a:avLst/>
            <a:gdLst>
              <a:gd name="T0" fmla="*/ 2147483647 w 29"/>
              <a:gd name="T1" fmla="*/ 2147483647 h 17"/>
              <a:gd name="T2" fmla="*/ 2147483647 w 29"/>
              <a:gd name="T3" fmla="*/ 2147483647 h 17"/>
              <a:gd name="T4" fmla="*/ 2147483647 w 29"/>
              <a:gd name="T5" fmla="*/ 2147483647 h 17"/>
              <a:gd name="T6" fmla="*/ 0 w 29"/>
              <a:gd name="T7" fmla="*/ 2147483647 h 17"/>
              <a:gd name="T8" fmla="*/ 2147483647 w 29"/>
              <a:gd name="T9" fmla="*/ 2147483647 h 17"/>
              <a:gd name="T10" fmla="*/ 2147483647 w 29"/>
              <a:gd name="T11" fmla="*/ 0 h 17"/>
              <a:gd name="T12" fmla="*/ 2147483647 w 29"/>
              <a:gd name="T13" fmla="*/ 2147483647 h 17"/>
              <a:gd name="T14" fmla="*/ 0 60000 65536"/>
              <a:gd name="T15" fmla="*/ 0 60000 65536"/>
              <a:gd name="T16" fmla="*/ 0 60000 65536"/>
              <a:gd name="T17" fmla="*/ 0 60000 65536"/>
              <a:gd name="T18" fmla="*/ 0 60000 65536"/>
              <a:gd name="T19" fmla="*/ 0 60000 65536"/>
              <a:gd name="T20" fmla="*/ 0 60000 65536"/>
              <a:gd name="T21" fmla="*/ 0 w 29"/>
              <a:gd name="T22" fmla="*/ 0 h 17"/>
              <a:gd name="T23" fmla="*/ 29 w 2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7">
                <a:moveTo>
                  <a:pt x="29" y="9"/>
                </a:moveTo>
                <a:lnTo>
                  <a:pt x="20" y="17"/>
                </a:lnTo>
                <a:lnTo>
                  <a:pt x="20" y="11"/>
                </a:lnTo>
                <a:lnTo>
                  <a:pt x="0" y="9"/>
                </a:lnTo>
                <a:lnTo>
                  <a:pt x="20" y="6"/>
                </a:lnTo>
                <a:lnTo>
                  <a:pt x="20" y="0"/>
                </a:lnTo>
                <a:lnTo>
                  <a:pt x="29" y="9"/>
                </a:lnTo>
              </a:path>
            </a:pathLst>
          </a:custGeom>
          <a:solidFill>
            <a:srgbClr val="25221E"/>
          </a:solidFill>
          <a:ln w="0">
            <a:solidFill>
              <a:srgbClr val="25221E"/>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0991" name="Rectangle 271"/>
          <p:cNvSpPr>
            <a:spLocks noChangeArrowheads="1"/>
          </p:cNvSpPr>
          <p:nvPr/>
        </p:nvSpPr>
        <p:spPr bwMode="auto">
          <a:xfrm>
            <a:off x="1632347" y="1321594"/>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80</a:t>
            </a:r>
            <a:endParaRPr lang="en-US" sz="1013" dirty="0">
              <a:solidFill>
                <a:prstClr val="black"/>
              </a:solidFill>
            </a:endParaRPr>
          </a:p>
        </p:txBody>
      </p:sp>
      <p:sp>
        <p:nvSpPr>
          <p:cNvPr id="30992" name="Rectangle 272"/>
          <p:cNvSpPr>
            <a:spLocks noChangeArrowheads="1"/>
          </p:cNvSpPr>
          <p:nvPr/>
        </p:nvSpPr>
        <p:spPr bwMode="auto">
          <a:xfrm>
            <a:off x="1632347" y="1643063"/>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70</a:t>
            </a:r>
            <a:endParaRPr lang="en-US" sz="1013" dirty="0">
              <a:solidFill>
                <a:prstClr val="black"/>
              </a:solidFill>
            </a:endParaRPr>
          </a:p>
        </p:txBody>
      </p:sp>
      <p:sp>
        <p:nvSpPr>
          <p:cNvPr id="30993" name="Rectangle 273"/>
          <p:cNvSpPr>
            <a:spLocks noChangeArrowheads="1"/>
          </p:cNvSpPr>
          <p:nvPr/>
        </p:nvSpPr>
        <p:spPr bwMode="auto">
          <a:xfrm>
            <a:off x="1632347" y="1968104"/>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prstClr val="black"/>
                </a:solidFill>
              </a:rPr>
              <a:t>60</a:t>
            </a:r>
            <a:endParaRPr lang="en-US" sz="1013">
              <a:solidFill>
                <a:prstClr val="black"/>
              </a:solidFill>
            </a:endParaRPr>
          </a:p>
        </p:txBody>
      </p:sp>
      <p:sp>
        <p:nvSpPr>
          <p:cNvPr id="30994" name="Rectangle 274"/>
          <p:cNvSpPr>
            <a:spLocks noChangeArrowheads="1"/>
          </p:cNvSpPr>
          <p:nvPr/>
        </p:nvSpPr>
        <p:spPr bwMode="auto">
          <a:xfrm>
            <a:off x="1632347" y="2282429"/>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50</a:t>
            </a:r>
            <a:endParaRPr lang="en-US" sz="1013" dirty="0">
              <a:solidFill>
                <a:prstClr val="black"/>
              </a:solidFill>
            </a:endParaRPr>
          </a:p>
        </p:txBody>
      </p:sp>
      <p:sp>
        <p:nvSpPr>
          <p:cNvPr id="30995" name="Rectangle 275"/>
          <p:cNvSpPr>
            <a:spLocks noChangeArrowheads="1"/>
          </p:cNvSpPr>
          <p:nvPr/>
        </p:nvSpPr>
        <p:spPr bwMode="auto">
          <a:xfrm>
            <a:off x="1632347" y="2593182"/>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40</a:t>
            </a:r>
            <a:endParaRPr lang="en-US" sz="1013" dirty="0">
              <a:solidFill>
                <a:prstClr val="black"/>
              </a:solidFill>
            </a:endParaRPr>
          </a:p>
        </p:txBody>
      </p:sp>
      <p:sp>
        <p:nvSpPr>
          <p:cNvPr id="30996" name="Rectangle 276"/>
          <p:cNvSpPr>
            <a:spLocks noChangeArrowheads="1"/>
          </p:cNvSpPr>
          <p:nvPr/>
        </p:nvSpPr>
        <p:spPr bwMode="auto">
          <a:xfrm>
            <a:off x="1632347" y="2921794"/>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30</a:t>
            </a:r>
            <a:endParaRPr lang="en-US" sz="1013" dirty="0">
              <a:solidFill>
                <a:prstClr val="black"/>
              </a:solidFill>
            </a:endParaRPr>
          </a:p>
        </p:txBody>
      </p:sp>
      <p:sp>
        <p:nvSpPr>
          <p:cNvPr id="30997" name="Rectangle 277"/>
          <p:cNvSpPr>
            <a:spLocks noChangeArrowheads="1"/>
          </p:cNvSpPr>
          <p:nvPr/>
        </p:nvSpPr>
        <p:spPr bwMode="auto">
          <a:xfrm>
            <a:off x="1632347" y="3240882"/>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20</a:t>
            </a:r>
            <a:endParaRPr lang="en-US" sz="1013" dirty="0">
              <a:solidFill>
                <a:prstClr val="black"/>
              </a:solidFill>
            </a:endParaRPr>
          </a:p>
        </p:txBody>
      </p:sp>
      <p:sp>
        <p:nvSpPr>
          <p:cNvPr id="30998" name="Rectangle 278"/>
          <p:cNvSpPr>
            <a:spLocks noChangeArrowheads="1"/>
          </p:cNvSpPr>
          <p:nvPr/>
        </p:nvSpPr>
        <p:spPr bwMode="auto">
          <a:xfrm>
            <a:off x="1632347" y="3568304"/>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10</a:t>
            </a:r>
            <a:endParaRPr lang="en-US" sz="1013" dirty="0">
              <a:solidFill>
                <a:prstClr val="black"/>
              </a:solidFill>
            </a:endParaRPr>
          </a:p>
        </p:txBody>
      </p:sp>
      <p:sp>
        <p:nvSpPr>
          <p:cNvPr id="30999" name="Rectangle 279"/>
          <p:cNvSpPr>
            <a:spLocks noChangeArrowheads="1"/>
          </p:cNvSpPr>
          <p:nvPr/>
        </p:nvSpPr>
        <p:spPr bwMode="auto">
          <a:xfrm>
            <a:off x="1704975" y="3880248"/>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FFFFFF"/>
                </a:solidFill>
              </a:rPr>
              <a:t>0</a:t>
            </a:r>
            <a:endParaRPr lang="en-US" sz="1013">
              <a:solidFill>
                <a:srgbClr val="FFFFFF"/>
              </a:solidFill>
            </a:endParaRPr>
          </a:p>
        </p:txBody>
      </p:sp>
      <p:sp>
        <p:nvSpPr>
          <p:cNvPr id="31000" name="Freeform 280"/>
          <p:cNvSpPr>
            <a:spLocks/>
          </p:cNvSpPr>
          <p:nvPr/>
        </p:nvSpPr>
        <p:spPr bwMode="auto">
          <a:xfrm>
            <a:off x="1781176" y="1384697"/>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prstClr val="black"/>
              </a:solidFill>
            </a:endParaRPr>
          </a:p>
        </p:txBody>
      </p:sp>
      <p:sp>
        <p:nvSpPr>
          <p:cNvPr id="31001" name="Freeform 281"/>
          <p:cNvSpPr>
            <a:spLocks/>
          </p:cNvSpPr>
          <p:nvPr/>
        </p:nvSpPr>
        <p:spPr bwMode="auto">
          <a:xfrm>
            <a:off x="1781176" y="1699022"/>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prstClr val="black"/>
              </a:solidFill>
            </a:endParaRPr>
          </a:p>
        </p:txBody>
      </p:sp>
      <p:sp>
        <p:nvSpPr>
          <p:cNvPr id="31002" name="Freeform 282"/>
          <p:cNvSpPr>
            <a:spLocks/>
          </p:cNvSpPr>
          <p:nvPr/>
        </p:nvSpPr>
        <p:spPr bwMode="auto">
          <a:xfrm>
            <a:off x="1781176" y="2020491"/>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prstClr val="black"/>
              </a:solidFill>
            </a:endParaRPr>
          </a:p>
        </p:txBody>
      </p:sp>
      <p:sp>
        <p:nvSpPr>
          <p:cNvPr id="31003" name="Freeform 283"/>
          <p:cNvSpPr>
            <a:spLocks/>
          </p:cNvSpPr>
          <p:nvPr/>
        </p:nvSpPr>
        <p:spPr bwMode="auto">
          <a:xfrm>
            <a:off x="1781176" y="2334816"/>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prstClr val="black"/>
              </a:solidFill>
            </a:endParaRPr>
          </a:p>
        </p:txBody>
      </p:sp>
      <p:sp>
        <p:nvSpPr>
          <p:cNvPr id="31004" name="Freeform 284"/>
          <p:cNvSpPr>
            <a:spLocks/>
          </p:cNvSpPr>
          <p:nvPr/>
        </p:nvSpPr>
        <p:spPr bwMode="auto">
          <a:xfrm>
            <a:off x="1781176" y="2649141"/>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prstClr val="black"/>
              </a:solidFill>
            </a:endParaRPr>
          </a:p>
        </p:txBody>
      </p:sp>
      <p:sp>
        <p:nvSpPr>
          <p:cNvPr id="31005" name="Freeform 285"/>
          <p:cNvSpPr>
            <a:spLocks/>
          </p:cNvSpPr>
          <p:nvPr/>
        </p:nvSpPr>
        <p:spPr bwMode="auto">
          <a:xfrm>
            <a:off x="1781176" y="2970610"/>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prstClr val="black"/>
              </a:solidFill>
            </a:endParaRPr>
          </a:p>
        </p:txBody>
      </p:sp>
      <p:sp>
        <p:nvSpPr>
          <p:cNvPr id="31006" name="Freeform 286"/>
          <p:cNvSpPr>
            <a:spLocks/>
          </p:cNvSpPr>
          <p:nvPr/>
        </p:nvSpPr>
        <p:spPr bwMode="auto">
          <a:xfrm>
            <a:off x="1781176" y="3284935"/>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prstClr val="black"/>
              </a:solidFill>
            </a:endParaRPr>
          </a:p>
        </p:txBody>
      </p:sp>
      <p:sp>
        <p:nvSpPr>
          <p:cNvPr id="31007" name="Freeform 287"/>
          <p:cNvSpPr>
            <a:spLocks/>
          </p:cNvSpPr>
          <p:nvPr/>
        </p:nvSpPr>
        <p:spPr bwMode="auto">
          <a:xfrm>
            <a:off x="1781176" y="3599260"/>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prstClr val="black"/>
              </a:solidFill>
            </a:endParaRPr>
          </a:p>
        </p:txBody>
      </p:sp>
      <p:sp>
        <p:nvSpPr>
          <p:cNvPr id="31008" name="Rectangle 288"/>
          <p:cNvSpPr>
            <a:spLocks noChangeArrowheads="1"/>
          </p:cNvSpPr>
          <p:nvPr/>
        </p:nvSpPr>
        <p:spPr bwMode="auto">
          <a:xfrm>
            <a:off x="7362825" y="1027510"/>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FFFFFF"/>
                </a:solidFill>
              </a:rPr>
              <a:t>15</a:t>
            </a:r>
            <a:endParaRPr lang="en-US" sz="1013">
              <a:solidFill>
                <a:srgbClr val="FFFFFF"/>
              </a:solidFill>
            </a:endParaRPr>
          </a:p>
        </p:txBody>
      </p:sp>
      <p:sp>
        <p:nvSpPr>
          <p:cNvPr id="31009" name="Rectangle 289"/>
          <p:cNvSpPr>
            <a:spLocks noChangeArrowheads="1"/>
          </p:cNvSpPr>
          <p:nvPr/>
        </p:nvSpPr>
        <p:spPr bwMode="auto">
          <a:xfrm>
            <a:off x="7371160" y="2006204"/>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10</a:t>
            </a:r>
            <a:endParaRPr lang="en-US" sz="1013" dirty="0">
              <a:solidFill>
                <a:prstClr val="black"/>
              </a:solidFill>
            </a:endParaRPr>
          </a:p>
        </p:txBody>
      </p:sp>
      <p:sp>
        <p:nvSpPr>
          <p:cNvPr id="31010" name="Rectangle 290"/>
          <p:cNvSpPr>
            <a:spLocks noChangeArrowheads="1"/>
          </p:cNvSpPr>
          <p:nvPr/>
        </p:nvSpPr>
        <p:spPr bwMode="auto">
          <a:xfrm>
            <a:off x="7435453" y="2942035"/>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prstClr val="black"/>
                </a:solidFill>
              </a:rPr>
              <a:t>5</a:t>
            </a:r>
            <a:endParaRPr lang="en-US" sz="1013" dirty="0">
              <a:solidFill>
                <a:prstClr val="black"/>
              </a:solidFill>
            </a:endParaRPr>
          </a:p>
        </p:txBody>
      </p:sp>
      <p:sp>
        <p:nvSpPr>
          <p:cNvPr id="31011" name="Rectangle 291"/>
          <p:cNvSpPr>
            <a:spLocks noChangeArrowheads="1"/>
          </p:cNvSpPr>
          <p:nvPr/>
        </p:nvSpPr>
        <p:spPr bwMode="auto">
          <a:xfrm>
            <a:off x="7443787" y="3912394"/>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FFFFFF"/>
                </a:solidFill>
              </a:rPr>
              <a:t>0</a:t>
            </a:r>
            <a:endParaRPr lang="en-US" sz="1013">
              <a:solidFill>
                <a:srgbClr val="FFFFFF"/>
              </a:solidFill>
            </a:endParaRPr>
          </a:p>
        </p:txBody>
      </p:sp>
      <p:sp>
        <p:nvSpPr>
          <p:cNvPr id="31012" name="Freeform 292"/>
          <p:cNvSpPr>
            <a:spLocks/>
          </p:cNvSpPr>
          <p:nvPr/>
        </p:nvSpPr>
        <p:spPr bwMode="auto">
          <a:xfrm>
            <a:off x="7246144" y="1077516"/>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1013" name="Freeform 293"/>
          <p:cNvSpPr>
            <a:spLocks/>
          </p:cNvSpPr>
          <p:nvPr/>
        </p:nvSpPr>
        <p:spPr bwMode="auto">
          <a:xfrm>
            <a:off x="7246144" y="2034779"/>
            <a:ext cx="78581" cy="21431"/>
          </a:xfrm>
          <a:custGeom>
            <a:avLst/>
            <a:gdLst>
              <a:gd name="T0" fmla="*/ 2147483647 w 66"/>
              <a:gd name="T1" fmla="*/ 2147483647 h 18"/>
              <a:gd name="T2" fmla="*/ 2147483647 w 66"/>
              <a:gd name="T3" fmla="*/ 0 h 18"/>
              <a:gd name="T4" fmla="*/ 0 w 66"/>
              <a:gd name="T5" fmla="*/ 0 h 18"/>
              <a:gd name="T6" fmla="*/ 0 w 66"/>
              <a:gd name="T7" fmla="*/ 2147483647 h 18"/>
              <a:gd name="T8" fmla="*/ 2147483647 w 66"/>
              <a:gd name="T9" fmla="*/ 2147483647 h 18"/>
              <a:gd name="T10" fmla="*/ 2147483647 w 66"/>
              <a:gd name="T11" fmla="*/ 2147483647 h 18"/>
              <a:gd name="T12" fmla="*/ 0 60000 65536"/>
              <a:gd name="T13" fmla="*/ 0 60000 65536"/>
              <a:gd name="T14" fmla="*/ 0 60000 65536"/>
              <a:gd name="T15" fmla="*/ 0 60000 65536"/>
              <a:gd name="T16" fmla="*/ 0 60000 65536"/>
              <a:gd name="T17" fmla="*/ 0 60000 65536"/>
              <a:gd name="T18" fmla="*/ 0 w 66"/>
              <a:gd name="T19" fmla="*/ 0 h 18"/>
              <a:gd name="T20" fmla="*/ 66 w 6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6" h="18">
                <a:moveTo>
                  <a:pt x="66" y="12"/>
                </a:moveTo>
                <a:lnTo>
                  <a:pt x="66" y="0"/>
                </a:lnTo>
                <a:lnTo>
                  <a:pt x="0" y="0"/>
                </a:lnTo>
                <a:lnTo>
                  <a:pt x="0" y="18"/>
                </a:lnTo>
                <a:lnTo>
                  <a:pt x="66" y="18"/>
                </a:lnTo>
                <a:lnTo>
                  <a:pt x="66" y="1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1014" name="Freeform 294"/>
          <p:cNvSpPr>
            <a:spLocks/>
          </p:cNvSpPr>
          <p:nvPr/>
        </p:nvSpPr>
        <p:spPr bwMode="auto">
          <a:xfrm>
            <a:off x="7246144" y="2999185"/>
            <a:ext cx="78581" cy="14288"/>
          </a:xfrm>
          <a:custGeom>
            <a:avLst/>
            <a:gdLst>
              <a:gd name="T0" fmla="*/ 2147483647 w 66"/>
              <a:gd name="T1" fmla="*/ 2147483647 h 12"/>
              <a:gd name="T2" fmla="*/ 2147483647 w 66"/>
              <a:gd name="T3" fmla="*/ 0 h 12"/>
              <a:gd name="T4" fmla="*/ 0 w 66"/>
              <a:gd name="T5" fmla="*/ 0 h 12"/>
              <a:gd name="T6" fmla="*/ 0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66" y="0"/>
                </a:lnTo>
                <a:lnTo>
                  <a:pt x="0" y="0"/>
                </a:lnTo>
                <a:lnTo>
                  <a:pt x="0" y="12"/>
                </a:lnTo>
                <a:lnTo>
                  <a:pt x="66" y="12"/>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1015" name="Freeform 295"/>
          <p:cNvSpPr>
            <a:spLocks/>
          </p:cNvSpPr>
          <p:nvPr/>
        </p:nvSpPr>
        <p:spPr bwMode="auto">
          <a:xfrm>
            <a:off x="7246144" y="3956448"/>
            <a:ext cx="78581" cy="21431"/>
          </a:xfrm>
          <a:custGeom>
            <a:avLst/>
            <a:gdLst>
              <a:gd name="T0" fmla="*/ 2147483647 w 66"/>
              <a:gd name="T1" fmla="*/ 2147483647 h 18"/>
              <a:gd name="T2" fmla="*/ 2147483647 w 66"/>
              <a:gd name="T3" fmla="*/ 0 h 18"/>
              <a:gd name="T4" fmla="*/ 0 w 66"/>
              <a:gd name="T5" fmla="*/ 0 h 18"/>
              <a:gd name="T6" fmla="*/ 0 w 66"/>
              <a:gd name="T7" fmla="*/ 2147483647 h 18"/>
              <a:gd name="T8" fmla="*/ 2147483647 w 66"/>
              <a:gd name="T9" fmla="*/ 2147483647 h 18"/>
              <a:gd name="T10" fmla="*/ 2147483647 w 66"/>
              <a:gd name="T11" fmla="*/ 2147483647 h 18"/>
              <a:gd name="T12" fmla="*/ 0 60000 65536"/>
              <a:gd name="T13" fmla="*/ 0 60000 65536"/>
              <a:gd name="T14" fmla="*/ 0 60000 65536"/>
              <a:gd name="T15" fmla="*/ 0 60000 65536"/>
              <a:gd name="T16" fmla="*/ 0 60000 65536"/>
              <a:gd name="T17" fmla="*/ 0 60000 65536"/>
              <a:gd name="T18" fmla="*/ 0 w 66"/>
              <a:gd name="T19" fmla="*/ 0 h 18"/>
              <a:gd name="T20" fmla="*/ 66 w 6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6" h="18">
                <a:moveTo>
                  <a:pt x="66" y="6"/>
                </a:moveTo>
                <a:lnTo>
                  <a:pt x="66" y="0"/>
                </a:lnTo>
                <a:lnTo>
                  <a:pt x="0" y="0"/>
                </a:lnTo>
                <a:lnTo>
                  <a:pt x="0" y="18"/>
                </a:lnTo>
                <a:lnTo>
                  <a:pt x="66" y="18"/>
                </a:lnTo>
                <a:lnTo>
                  <a:pt x="66" y="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1016" name="Freeform 296"/>
          <p:cNvSpPr>
            <a:spLocks/>
          </p:cNvSpPr>
          <p:nvPr/>
        </p:nvSpPr>
        <p:spPr bwMode="auto">
          <a:xfrm>
            <a:off x="3388519" y="4035029"/>
            <a:ext cx="64294" cy="78581"/>
          </a:xfrm>
          <a:custGeom>
            <a:avLst/>
            <a:gdLst>
              <a:gd name="T0" fmla="*/ 2147483647 w 54"/>
              <a:gd name="T1" fmla="*/ 0 h 66"/>
              <a:gd name="T2" fmla="*/ 0 w 54"/>
              <a:gd name="T3" fmla="*/ 2147483647 h 66"/>
              <a:gd name="T4" fmla="*/ 2147483647 w 54"/>
              <a:gd name="T5" fmla="*/ 2147483647 h 66"/>
              <a:gd name="T6" fmla="*/ 2147483647 w 54"/>
              <a:gd name="T7" fmla="*/ 0 h 66"/>
              <a:gd name="T8" fmla="*/ 2147483647 w 54"/>
              <a:gd name="T9" fmla="*/ 2147483647 h 66"/>
              <a:gd name="T10" fmla="*/ 2147483647 w 54"/>
              <a:gd name="T11" fmla="*/ 0 h 66"/>
              <a:gd name="T12" fmla="*/ 0 60000 65536"/>
              <a:gd name="T13" fmla="*/ 0 60000 65536"/>
              <a:gd name="T14" fmla="*/ 0 60000 65536"/>
              <a:gd name="T15" fmla="*/ 0 60000 65536"/>
              <a:gd name="T16" fmla="*/ 0 60000 65536"/>
              <a:gd name="T17" fmla="*/ 0 60000 65536"/>
              <a:gd name="T18" fmla="*/ 0 w 54"/>
              <a:gd name="T19" fmla="*/ 0 h 66"/>
              <a:gd name="T20" fmla="*/ 54 w 54"/>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4" h="66">
                <a:moveTo>
                  <a:pt x="54" y="0"/>
                </a:moveTo>
                <a:lnTo>
                  <a:pt x="0" y="30"/>
                </a:lnTo>
                <a:lnTo>
                  <a:pt x="54" y="66"/>
                </a:lnTo>
                <a:lnTo>
                  <a:pt x="54" y="0"/>
                </a:lnTo>
                <a:lnTo>
                  <a:pt x="30" y="30"/>
                </a:lnTo>
                <a:lnTo>
                  <a:pt x="54" y="0"/>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17" name="Freeform 297"/>
          <p:cNvSpPr>
            <a:spLocks/>
          </p:cNvSpPr>
          <p:nvPr/>
        </p:nvSpPr>
        <p:spPr bwMode="auto">
          <a:xfrm>
            <a:off x="3381376" y="4035029"/>
            <a:ext cx="21431" cy="78581"/>
          </a:xfrm>
          <a:custGeom>
            <a:avLst/>
            <a:gdLst>
              <a:gd name="T0" fmla="*/ 2147483647 w 18"/>
              <a:gd name="T1" fmla="*/ 2147483647 h 66"/>
              <a:gd name="T2" fmla="*/ 0 w 18"/>
              <a:gd name="T3" fmla="*/ 2147483647 h 66"/>
              <a:gd name="T4" fmla="*/ 0 w 18"/>
              <a:gd name="T5" fmla="*/ 0 h 66"/>
              <a:gd name="T6" fmla="*/ 2147483647 w 18"/>
              <a:gd name="T7" fmla="*/ 0 h 66"/>
              <a:gd name="T8" fmla="*/ 2147483647 w 18"/>
              <a:gd name="T9" fmla="*/ 2147483647 h 66"/>
              <a:gd name="T10" fmla="*/ 2147483647 w 18"/>
              <a:gd name="T11" fmla="*/ 2147483647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6" y="66"/>
                </a:moveTo>
                <a:lnTo>
                  <a:pt x="0" y="66"/>
                </a:lnTo>
                <a:lnTo>
                  <a:pt x="0" y="0"/>
                </a:lnTo>
                <a:lnTo>
                  <a:pt x="18" y="0"/>
                </a:lnTo>
                <a:lnTo>
                  <a:pt x="18" y="66"/>
                </a:lnTo>
                <a:lnTo>
                  <a:pt x="6" y="66"/>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18" name="Freeform 298"/>
          <p:cNvSpPr>
            <a:spLocks/>
          </p:cNvSpPr>
          <p:nvPr/>
        </p:nvSpPr>
        <p:spPr bwMode="auto">
          <a:xfrm>
            <a:off x="3445669" y="4063603"/>
            <a:ext cx="1343025" cy="14288"/>
          </a:xfrm>
          <a:custGeom>
            <a:avLst/>
            <a:gdLst>
              <a:gd name="T0" fmla="*/ 2147483647 w 1128"/>
              <a:gd name="T1" fmla="*/ 2147483647 h 12"/>
              <a:gd name="T2" fmla="*/ 2147483647 w 1128"/>
              <a:gd name="T3" fmla="*/ 0 h 12"/>
              <a:gd name="T4" fmla="*/ 0 w 1128"/>
              <a:gd name="T5" fmla="*/ 0 h 12"/>
              <a:gd name="T6" fmla="*/ 0 w 1128"/>
              <a:gd name="T7" fmla="*/ 2147483647 h 12"/>
              <a:gd name="T8" fmla="*/ 2147483647 w 1128"/>
              <a:gd name="T9" fmla="*/ 2147483647 h 12"/>
              <a:gd name="T10" fmla="*/ 2147483647 w 1128"/>
              <a:gd name="T11" fmla="*/ 2147483647 h 12"/>
              <a:gd name="T12" fmla="*/ 0 60000 65536"/>
              <a:gd name="T13" fmla="*/ 0 60000 65536"/>
              <a:gd name="T14" fmla="*/ 0 60000 65536"/>
              <a:gd name="T15" fmla="*/ 0 60000 65536"/>
              <a:gd name="T16" fmla="*/ 0 60000 65536"/>
              <a:gd name="T17" fmla="*/ 0 60000 65536"/>
              <a:gd name="T18" fmla="*/ 0 w 1128"/>
              <a:gd name="T19" fmla="*/ 0 h 12"/>
              <a:gd name="T20" fmla="*/ 1128 w 112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28" h="12">
                <a:moveTo>
                  <a:pt x="1128" y="6"/>
                </a:moveTo>
                <a:lnTo>
                  <a:pt x="1128" y="0"/>
                </a:lnTo>
                <a:lnTo>
                  <a:pt x="0" y="0"/>
                </a:lnTo>
                <a:lnTo>
                  <a:pt x="0" y="12"/>
                </a:lnTo>
                <a:lnTo>
                  <a:pt x="1128" y="12"/>
                </a:lnTo>
                <a:lnTo>
                  <a:pt x="1128" y="6"/>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19" name="Freeform 299"/>
          <p:cNvSpPr>
            <a:spLocks/>
          </p:cNvSpPr>
          <p:nvPr/>
        </p:nvSpPr>
        <p:spPr bwMode="auto">
          <a:xfrm>
            <a:off x="4788694" y="4035029"/>
            <a:ext cx="57150" cy="78581"/>
          </a:xfrm>
          <a:custGeom>
            <a:avLst/>
            <a:gdLst>
              <a:gd name="T0" fmla="*/ 0 w 48"/>
              <a:gd name="T1" fmla="*/ 0 h 66"/>
              <a:gd name="T2" fmla="*/ 2147483647 w 48"/>
              <a:gd name="T3" fmla="*/ 2147483647 h 66"/>
              <a:gd name="T4" fmla="*/ 0 w 48"/>
              <a:gd name="T5" fmla="*/ 2147483647 h 66"/>
              <a:gd name="T6" fmla="*/ 0 w 48"/>
              <a:gd name="T7" fmla="*/ 0 h 66"/>
              <a:gd name="T8" fmla="*/ 2147483647 w 48"/>
              <a:gd name="T9" fmla="*/ 2147483647 h 66"/>
              <a:gd name="T10" fmla="*/ 0 w 48"/>
              <a:gd name="T11" fmla="*/ 0 h 66"/>
              <a:gd name="T12" fmla="*/ 0 60000 65536"/>
              <a:gd name="T13" fmla="*/ 0 60000 65536"/>
              <a:gd name="T14" fmla="*/ 0 60000 65536"/>
              <a:gd name="T15" fmla="*/ 0 60000 65536"/>
              <a:gd name="T16" fmla="*/ 0 60000 65536"/>
              <a:gd name="T17" fmla="*/ 0 60000 65536"/>
              <a:gd name="T18" fmla="*/ 0 w 48"/>
              <a:gd name="T19" fmla="*/ 0 h 66"/>
              <a:gd name="T20" fmla="*/ 48 w 4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48" h="66">
                <a:moveTo>
                  <a:pt x="0" y="0"/>
                </a:moveTo>
                <a:lnTo>
                  <a:pt x="48" y="30"/>
                </a:lnTo>
                <a:lnTo>
                  <a:pt x="0" y="66"/>
                </a:lnTo>
                <a:lnTo>
                  <a:pt x="0" y="0"/>
                </a:lnTo>
                <a:lnTo>
                  <a:pt x="24" y="30"/>
                </a:lnTo>
                <a:lnTo>
                  <a:pt x="0" y="0"/>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20" name="Freeform 300"/>
          <p:cNvSpPr>
            <a:spLocks/>
          </p:cNvSpPr>
          <p:nvPr/>
        </p:nvSpPr>
        <p:spPr bwMode="auto">
          <a:xfrm>
            <a:off x="4838700" y="4035029"/>
            <a:ext cx="14288" cy="78581"/>
          </a:xfrm>
          <a:custGeom>
            <a:avLst/>
            <a:gdLst>
              <a:gd name="T0" fmla="*/ 2147483647 w 12"/>
              <a:gd name="T1" fmla="*/ 2147483647 h 66"/>
              <a:gd name="T2" fmla="*/ 2147483647 w 12"/>
              <a:gd name="T3" fmla="*/ 2147483647 h 66"/>
              <a:gd name="T4" fmla="*/ 2147483647 w 12"/>
              <a:gd name="T5" fmla="*/ 0 h 66"/>
              <a:gd name="T6" fmla="*/ 0 w 12"/>
              <a:gd name="T7" fmla="*/ 0 h 66"/>
              <a:gd name="T8" fmla="*/ 0 w 12"/>
              <a:gd name="T9" fmla="*/ 2147483647 h 66"/>
              <a:gd name="T10" fmla="*/ 2147483647 w 12"/>
              <a:gd name="T11" fmla="*/ 2147483647 h 66"/>
              <a:gd name="T12" fmla="*/ 0 60000 65536"/>
              <a:gd name="T13" fmla="*/ 0 60000 65536"/>
              <a:gd name="T14" fmla="*/ 0 60000 65536"/>
              <a:gd name="T15" fmla="*/ 0 60000 65536"/>
              <a:gd name="T16" fmla="*/ 0 60000 65536"/>
              <a:gd name="T17" fmla="*/ 0 60000 65536"/>
              <a:gd name="T18" fmla="*/ 0 w 12"/>
              <a:gd name="T19" fmla="*/ 0 h 66"/>
              <a:gd name="T20" fmla="*/ 12 w 12"/>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2" h="66">
                <a:moveTo>
                  <a:pt x="6" y="66"/>
                </a:moveTo>
                <a:lnTo>
                  <a:pt x="12" y="66"/>
                </a:lnTo>
                <a:lnTo>
                  <a:pt x="12" y="0"/>
                </a:lnTo>
                <a:lnTo>
                  <a:pt x="0" y="0"/>
                </a:lnTo>
                <a:lnTo>
                  <a:pt x="0" y="66"/>
                </a:lnTo>
                <a:lnTo>
                  <a:pt x="6" y="66"/>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21" name="Freeform 301"/>
          <p:cNvSpPr>
            <a:spLocks/>
          </p:cNvSpPr>
          <p:nvPr/>
        </p:nvSpPr>
        <p:spPr bwMode="auto">
          <a:xfrm>
            <a:off x="5853113" y="4042173"/>
            <a:ext cx="57150" cy="78581"/>
          </a:xfrm>
          <a:custGeom>
            <a:avLst/>
            <a:gdLst>
              <a:gd name="T0" fmla="*/ 2147483647 w 48"/>
              <a:gd name="T1" fmla="*/ 0 h 66"/>
              <a:gd name="T2" fmla="*/ 0 w 48"/>
              <a:gd name="T3" fmla="*/ 2147483647 h 66"/>
              <a:gd name="T4" fmla="*/ 2147483647 w 48"/>
              <a:gd name="T5" fmla="*/ 2147483647 h 66"/>
              <a:gd name="T6" fmla="*/ 2147483647 w 48"/>
              <a:gd name="T7" fmla="*/ 0 h 66"/>
              <a:gd name="T8" fmla="*/ 2147483647 w 48"/>
              <a:gd name="T9" fmla="*/ 2147483647 h 66"/>
              <a:gd name="T10" fmla="*/ 2147483647 w 48"/>
              <a:gd name="T11" fmla="*/ 0 h 66"/>
              <a:gd name="T12" fmla="*/ 0 60000 65536"/>
              <a:gd name="T13" fmla="*/ 0 60000 65536"/>
              <a:gd name="T14" fmla="*/ 0 60000 65536"/>
              <a:gd name="T15" fmla="*/ 0 60000 65536"/>
              <a:gd name="T16" fmla="*/ 0 60000 65536"/>
              <a:gd name="T17" fmla="*/ 0 60000 65536"/>
              <a:gd name="T18" fmla="*/ 0 w 48"/>
              <a:gd name="T19" fmla="*/ 0 h 66"/>
              <a:gd name="T20" fmla="*/ 48 w 4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48" h="66">
                <a:moveTo>
                  <a:pt x="48" y="0"/>
                </a:moveTo>
                <a:lnTo>
                  <a:pt x="0" y="36"/>
                </a:lnTo>
                <a:lnTo>
                  <a:pt x="48" y="66"/>
                </a:lnTo>
                <a:lnTo>
                  <a:pt x="48" y="0"/>
                </a:lnTo>
                <a:lnTo>
                  <a:pt x="24" y="36"/>
                </a:lnTo>
                <a:lnTo>
                  <a:pt x="48" y="0"/>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22" name="Freeform 302"/>
          <p:cNvSpPr>
            <a:spLocks/>
          </p:cNvSpPr>
          <p:nvPr/>
        </p:nvSpPr>
        <p:spPr bwMode="auto">
          <a:xfrm>
            <a:off x="5845969" y="4042173"/>
            <a:ext cx="14288" cy="78581"/>
          </a:xfrm>
          <a:custGeom>
            <a:avLst/>
            <a:gdLst>
              <a:gd name="T0" fmla="*/ 2147483647 w 12"/>
              <a:gd name="T1" fmla="*/ 2147483647 h 66"/>
              <a:gd name="T2" fmla="*/ 0 w 12"/>
              <a:gd name="T3" fmla="*/ 2147483647 h 66"/>
              <a:gd name="T4" fmla="*/ 0 w 12"/>
              <a:gd name="T5" fmla="*/ 0 h 66"/>
              <a:gd name="T6" fmla="*/ 2147483647 w 12"/>
              <a:gd name="T7" fmla="*/ 0 h 66"/>
              <a:gd name="T8" fmla="*/ 2147483647 w 12"/>
              <a:gd name="T9" fmla="*/ 2147483647 h 66"/>
              <a:gd name="T10" fmla="*/ 2147483647 w 12"/>
              <a:gd name="T11" fmla="*/ 2147483647 h 66"/>
              <a:gd name="T12" fmla="*/ 0 60000 65536"/>
              <a:gd name="T13" fmla="*/ 0 60000 65536"/>
              <a:gd name="T14" fmla="*/ 0 60000 65536"/>
              <a:gd name="T15" fmla="*/ 0 60000 65536"/>
              <a:gd name="T16" fmla="*/ 0 60000 65536"/>
              <a:gd name="T17" fmla="*/ 0 60000 65536"/>
              <a:gd name="T18" fmla="*/ 0 w 12"/>
              <a:gd name="T19" fmla="*/ 0 h 66"/>
              <a:gd name="T20" fmla="*/ 12 w 12"/>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2" h="66">
                <a:moveTo>
                  <a:pt x="6" y="66"/>
                </a:moveTo>
                <a:lnTo>
                  <a:pt x="0" y="66"/>
                </a:lnTo>
                <a:lnTo>
                  <a:pt x="0" y="0"/>
                </a:lnTo>
                <a:lnTo>
                  <a:pt x="12" y="0"/>
                </a:lnTo>
                <a:lnTo>
                  <a:pt x="12" y="66"/>
                </a:lnTo>
                <a:lnTo>
                  <a:pt x="6" y="66"/>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23" name="Freeform 303"/>
          <p:cNvSpPr>
            <a:spLocks/>
          </p:cNvSpPr>
          <p:nvPr/>
        </p:nvSpPr>
        <p:spPr bwMode="auto">
          <a:xfrm>
            <a:off x="5910263" y="4077891"/>
            <a:ext cx="371475" cy="14288"/>
          </a:xfrm>
          <a:custGeom>
            <a:avLst/>
            <a:gdLst>
              <a:gd name="T0" fmla="*/ 2147483647 w 312"/>
              <a:gd name="T1" fmla="*/ 2147483647 h 12"/>
              <a:gd name="T2" fmla="*/ 2147483647 w 312"/>
              <a:gd name="T3" fmla="*/ 0 h 12"/>
              <a:gd name="T4" fmla="*/ 0 w 312"/>
              <a:gd name="T5" fmla="*/ 0 h 12"/>
              <a:gd name="T6" fmla="*/ 0 w 312"/>
              <a:gd name="T7" fmla="*/ 2147483647 h 12"/>
              <a:gd name="T8" fmla="*/ 2147483647 w 312"/>
              <a:gd name="T9" fmla="*/ 2147483647 h 12"/>
              <a:gd name="T10" fmla="*/ 2147483647 w 312"/>
              <a:gd name="T11" fmla="*/ 2147483647 h 12"/>
              <a:gd name="T12" fmla="*/ 0 60000 65536"/>
              <a:gd name="T13" fmla="*/ 0 60000 65536"/>
              <a:gd name="T14" fmla="*/ 0 60000 65536"/>
              <a:gd name="T15" fmla="*/ 0 60000 65536"/>
              <a:gd name="T16" fmla="*/ 0 60000 65536"/>
              <a:gd name="T17" fmla="*/ 0 60000 65536"/>
              <a:gd name="T18" fmla="*/ 0 w 312"/>
              <a:gd name="T19" fmla="*/ 0 h 12"/>
              <a:gd name="T20" fmla="*/ 312 w 3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12" h="12">
                <a:moveTo>
                  <a:pt x="312" y="6"/>
                </a:moveTo>
                <a:lnTo>
                  <a:pt x="312" y="0"/>
                </a:lnTo>
                <a:lnTo>
                  <a:pt x="0" y="0"/>
                </a:lnTo>
                <a:lnTo>
                  <a:pt x="0" y="12"/>
                </a:lnTo>
                <a:lnTo>
                  <a:pt x="312" y="12"/>
                </a:lnTo>
                <a:lnTo>
                  <a:pt x="312" y="6"/>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24" name="Freeform 304"/>
          <p:cNvSpPr>
            <a:spLocks/>
          </p:cNvSpPr>
          <p:nvPr/>
        </p:nvSpPr>
        <p:spPr bwMode="auto">
          <a:xfrm>
            <a:off x="6281738" y="4042173"/>
            <a:ext cx="57150" cy="78581"/>
          </a:xfrm>
          <a:custGeom>
            <a:avLst/>
            <a:gdLst>
              <a:gd name="T0" fmla="*/ 0 w 48"/>
              <a:gd name="T1" fmla="*/ 0 h 66"/>
              <a:gd name="T2" fmla="*/ 2147483647 w 48"/>
              <a:gd name="T3" fmla="*/ 2147483647 h 66"/>
              <a:gd name="T4" fmla="*/ 0 w 48"/>
              <a:gd name="T5" fmla="*/ 2147483647 h 66"/>
              <a:gd name="T6" fmla="*/ 0 w 48"/>
              <a:gd name="T7" fmla="*/ 0 h 66"/>
              <a:gd name="T8" fmla="*/ 2147483647 w 48"/>
              <a:gd name="T9" fmla="*/ 2147483647 h 66"/>
              <a:gd name="T10" fmla="*/ 0 w 48"/>
              <a:gd name="T11" fmla="*/ 0 h 66"/>
              <a:gd name="T12" fmla="*/ 0 60000 65536"/>
              <a:gd name="T13" fmla="*/ 0 60000 65536"/>
              <a:gd name="T14" fmla="*/ 0 60000 65536"/>
              <a:gd name="T15" fmla="*/ 0 60000 65536"/>
              <a:gd name="T16" fmla="*/ 0 60000 65536"/>
              <a:gd name="T17" fmla="*/ 0 60000 65536"/>
              <a:gd name="T18" fmla="*/ 0 w 48"/>
              <a:gd name="T19" fmla="*/ 0 h 66"/>
              <a:gd name="T20" fmla="*/ 48 w 4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48" h="66">
                <a:moveTo>
                  <a:pt x="0" y="0"/>
                </a:moveTo>
                <a:lnTo>
                  <a:pt x="48" y="36"/>
                </a:lnTo>
                <a:lnTo>
                  <a:pt x="0" y="66"/>
                </a:lnTo>
                <a:lnTo>
                  <a:pt x="0" y="0"/>
                </a:lnTo>
                <a:lnTo>
                  <a:pt x="24" y="36"/>
                </a:lnTo>
                <a:lnTo>
                  <a:pt x="0" y="0"/>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25" name="Freeform 305"/>
          <p:cNvSpPr>
            <a:spLocks/>
          </p:cNvSpPr>
          <p:nvPr/>
        </p:nvSpPr>
        <p:spPr bwMode="auto">
          <a:xfrm>
            <a:off x="6331744" y="4042173"/>
            <a:ext cx="14288" cy="78581"/>
          </a:xfrm>
          <a:custGeom>
            <a:avLst/>
            <a:gdLst>
              <a:gd name="T0" fmla="*/ 2147483647 w 12"/>
              <a:gd name="T1" fmla="*/ 2147483647 h 66"/>
              <a:gd name="T2" fmla="*/ 2147483647 w 12"/>
              <a:gd name="T3" fmla="*/ 2147483647 h 66"/>
              <a:gd name="T4" fmla="*/ 2147483647 w 12"/>
              <a:gd name="T5" fmla="*/ 0 h 66"/>
              <a:gd name="T6" fmla="*/ 0 w 12"/>
              <a:gd name="T7" fmla="*/ 0 h 66"/>
              <a:gd name="T8" fmla="*/ 0 w 12"/>
              <a:gd name="T9" fmla="*/ 2147483647 h 66"/>
              <a:gd name="T10" fmla="*/ 2147483647 w 12"/>
              <a:gd name="T11" fmla="*/ 2147483647 h 66"/>
              <a:gd name="T12" fmla="*/ 0 60000 65536"/>
              <a:gd name="T13" fmla="*/ 0 60000 65536"/>
              <a:gd name="T14" fmla="*/ 0 60000 65536"/>
              <a:gd name="T15" fmla="*/ 0 60000 65536"/>
              <a:gd name="T16" fmla="*/ 0 60000 65536"/>
              <a:gd name="T17" fmla="*/ 0 60000 65536"/>
              <a:gd name="T18" fmla="*/ 0 w 12"/>
              <a:gd name="T19" fmla="*/ 0 h 66"/>
              <a:gd name="T20" fmla="*/ 12 w 12"/>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2" h="66">
                <a:moveTo>
                  <a:pt x="6" y="66"/>
                </a:moveTo>
                <a:lnTo>
                  <a:pt x="12" y="66"/>
                </a:lnTo>
                <a:lnTo>
                  <a:pt x="12" y="0"/>
                </a:lnTo>
                <a:lnTo>
                  <a:pt x="0" y="0"/>
                </a:lnTo>
                <a:lnTo>
                  <a:pt x="0" y="66"/>
                </a:lnTo>
                <a:lnTo>
                  <a:pt x="6" y="66"/>
                </a:lnTo>
                <a:close/>
              </a:path>
            </a:pathLst>
          </a:custGeom>
          <a:solidFill>
            <a:srgbClr val="CCCCFF"/>
          </a:solidFill>
          <a:ln w="9525">
            <a:solidFill>
              <a:srgbClr val="CCCCFF"/>
            </a:solidFill>
            <a:round/>
            <a:headEnd/>
            <a:tailEnd/>
          </a:ln>
        </p:spPr>
        <p:txBody>
          <a:bodyPr/>
          <a:lstStyle/>
          <a:p>
            <a:pPr defTabSz="342900" fontAlgn="base">
              <a:spcBef>
                <a:spcPct val="0"/>
              </a:spcBef>
              <a:spcAft>
                <a:spcPct val="0"/>
              </a:spcAft>
            </a:pPr>
            <a:endParaRPr lang="en-US" sz="1013">
              <a:solidFill>
                <a:srgbClr val="FFFFFF"/>
              </a:solidFill>
            </a:endParaRPr>
          </a:p>
        </p:txBody>
      </p:sp>
      <p:sp>
        <p:nvSpPr>
          <p:cNvPr id="31026" name="Freeform 306"/>
          <p:cNvSpPr>
            <a:spLocks/>
          </p:cNvSpPr>
          <p:nvPr/>
        </p:nvSpPr>
        <p:spPr bwMode="auto">
          <a:xfrm>
            <a:off x="1852613" y="1063229"/>
            <a:ext cx="5400675" cy="35719"/>
          </a:xfrm>
          <a:custGeom>
            <a:avLst/>
            <a:gdLst>
              <a:gd name="T0" fmla="*/ 2147483647 w 4536"/>
              <a:gd name="T1" fmla="*/ 2147483647 h 30"/>
              <a:gd name="T2" fmla="*/ 2147483647 w 4536"/>
              <a:gd name="T3" fmla="*/ 0 h 30"/>
              <a:gd name="T4" fmla="*/ 0 w 4536"/>
              <a:gd name="T5" fmla="*/ 0 h 30"/>
              <a:gd name="T6" fmla="*/ 0 w 4536"/>
              <a:gd name="T7" fmla="*/ 2147483647 h 30"/>
              <a:gd name="T8" fmla="*/ 2147483647 w 4536"/>
              <a:gd name="T9" fmla="*/ 2147483647 h 30"/>
              <a:gd name="T10" fmla="*/ 2147483647 w 4536"/>
              <a:gd name="T11" fmla="*/ 2147483647 h 30"/>
              <a:gd name="T12" fmla="*/ 2147483647 w 4536"/>
              <a:gd name="T13" fmla="*/ 2147483647 h 30"/>
              <a:gd name="T14" fmla="*/ 2147483647 w 4536"/>
              <a:gd name="T15" fmla="*/ 0 h 30"/>
              <a:gd name="T16" fmla="*/ 2147483647 w 4536"/>
              <a:gd name="T17" fmla="*/ 0 h 30"/>
              <a:gd name="T18" fmla="*/ 2147483647 w 45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36"/>
              <a:gd name="T31" fmla="*/ 0 h 30"/>
              <a:gd name="T32" fmla="*/ 4536 w 453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36" h="30">
                <a:moveTo>
                  <a:pt x="4536" y="12"/>
                </a:moveTo>
                <a:lnTo>
                  <a:pt x="4524" y="0"/>
                </a:lnTo>
                <a:lnTo>
                  <a:pt x="0" y="0"/>
                </a:lnTo>
                <a:lnTo>
                  <a:pt x="0" y="30"/>
                </a:lnTo>
                <a:lnTo>
                  <a:pt x="4524" y="30"/>
                </a:lnTo>
                <a:lnTo>
                  <a:pt x="4506" y="12"/>
                </a:lnTo>
                <a:lnTo>
                  <a:pt x="4536" y="12"/>
                </a:lnTo>
                <a:lnTo>
                  <a:pt x="4536" y="0"/>
                </a:lnTo>
                <a:lnTo>
                  <a:pt x="4524" y="0"/>
                </a:lnTo>
                <a:lnTo>
                  <a:pt x="4536" y="1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1027" name="Freeform 307"/>
          <p:cNvSpPr>
            <a:spLocks/>
          </p:cNvSpPr>
          <p:nvPr/>
        </p:nvSpPr>
        <p:spPr bwMode="auto">
          <a:xfrm>
            <a:off x="7217569" y="1077516"/>
            <a:ext cx="35719" cy="2900363"/>
          </a:xfrm>
          <a:custGeom>
            <a:avLst/>
            <a:gdLst>
              <a:gd name="T0" fmla="*/ 2147483647 w 30"/>
              <a:gd name="T1" fmla="*/ 2147483647 h 2436"/>
              <a:gd name="T2" fmla="*/ 2147483647 w 30"/>
              <a:gd name="T3" fmla="*/ 2147483647 h 2436"/>
              <a:gd name="T4" fmla="*/ 2147483647 w 30"/>
              <a:gd name="T5" fmla="*/ 0 h 2436"/>
              <a:gd name="T6" fmla="*/ 0 w 30"/>
              <a:gd name="T7" fmla="*/ 0 h 2436"/>
              <a:gd name="T8" fmla="*/ 0 w 30"/>
              <a:gd name="T9" fmla="*/ 2147483647 h 2436"/>
              <a:gd name="T10" fmla="*/ 2147483647 w 30"/>
              <a:gd name="T11" fmla="*/ 2147483647 h 2436"/>
              <a:gd name="T12" fmla="*/ 2147483647 w 30"/>
              <a:gd name="T13" fmla="*/ 2147483647 h 2436"/>
              <a:gd name="T14" fmla="*/ 2147483647 w 30"/>
              <a:gd name="T15" fmla="*/ 2147483647 h 2436"/>
              <a:gd name="T16" fmla="*/ 2147483647 w 30"/>
              <a:gd name="T17" fmla="*/ 2147483647 h 2436"/>
              <a:gd name="T18" fmla="*/ 2147483647 w 30"/>
              <a:gd name="T19" fmla="*/ 2147483647 h 2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436"/>
              <a:gd name="T32" fmla="*/ 30 w 30"/>
              <a:gd name="T33" fmla="*/ 2436 h 2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436">
                <a:moveTo>
                  <a:pt x="18" y="2436"/>
                </a:moveTo>
                <a:lnTo>
                  <a:pt x="30" y="2424"/>
                </a:lnTo>
                <a:lnTo>
                  <a:pt x="30" y="0"/>
                </a:lnTo>
                <a:lnTo>
                  <a:pt x="0" y="0"/>
                </a:lnTo>
                <a:lnTo>
                  <a:pt x="0" y="2424"/>
                </a:lnTo>
                <a:lnTo>
                  <a:pt x="18" y="2406"/>
                </a:lnTo>
                <a:lnTo>
                  <a:pt x="18" y="2436"/>
                </a:lnTo>
                <a:lnTo>
                  <a:pt x="30" y="2436"/>
                </a:lnTo>
                <a:lnTo>
                  <a:pt x="30" y="2424"/>
                </a:lnTo>
                <a:lnTo>
                  <a:pt x="18" y="243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1028" name="Freeform 308"/>
          <p:cNvSpPr>
            <a:spLocks/>
          </p:cNvSpPr>
          <p:nvPr/>
        </p:nvSpPr>
        <p:spPr bwMode="auto">
          <a:xfrm>
            <a:off x="1838325" y="3942160"/>
            <a:ext cx="5400675" cy="35719"/>
          </a:xfrm>
          <a:custGeom>
            <a:avLst/>
            <a:gdLst>
              <a:gd name="T0" fmla="*/ 0 w 4536"/>
              <a:gd name="T1" fmla="*/ 2147483647 h 30"/>
              <a:gd name="T2" fmla="*/ 2147483647 w 4536"/>
              <a:gd name="T3" fmla="*/ 2147483647 h 30"/>
              <a:gd name="T4" fmla="*/ 2147483647 w 4536"/>
              <a:gd name="T5" fmla="*/ 2147483647 h 30"/>
              <a:gd name="T6" fmla="*/ 2147483647 w 4536"/>
              <a:gd name="T7" fmla="*/ 0 h 30"/>
              <a:gd name="T8" fmla="*/ 2147483647 w 4536"/>
              <a:gd name="T9" fmla="*/ 0 h 30"/>
              <a:gd name="T10" fmla="*/ 2147483647 w 4536"/>
              <a:gd name="T11" fmla="*/ 2147483647 h 30"/>
              <a:gd name="T12" fmla="*/ 0 w 4536"/>
              <a:gd name="T13" fmla="*/ 2147483647 h 30"/>
              <a:gd name="T14" fmla="*/ 0 w 4536"/>
              <a:gd name="T15" fmla="*/ 2147483647 h 30"/>
              <a:gd name="T16" fmla="*/ 2147483647 w 4536"/>
              <a:gd name="T17" fmla="*/ 2147483647 h 30"/>
              <a:gd name="T18" fmla="*/ 0 w 45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36"/>
              <a:gd name="T31" fmla="*/ 0 h 30"/>
              <a:gd name="T32" fmla="*/ 4536 w 453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36" h="30">
                <a:moveTo>
                  <a:pt x="0" y="18"/>
                </a:moveTo>
                <a:lnTo>
                  <a:pt x="12" y="30"/>
                </a:lnTo>
                <a:lnTo>
                  <a:pt x="4536" y="30"/>
                </a:lnTo>
                <a:lnTo>
                  <a:pt x="4536" y="0"/>
                </a:lnTo>
                <a:lnTo>
                  <a:pt x="12" y="0"/>
                </a:lnTo>
                <a:lnTo>
                  <a:pt x="24" y="18"/>
                </a:lnTo>
                <a:lnTo>
                  <a:pt x="0" y="18"/>
                </a:lnTo>
                <a:lnTo>
                  <a:pt x="0" y="30"/>
                </a:lnTo>
                <a:lnTo>
                  <a:pt x="12" y="30"/>
                </a:lnTo>
                <a:lnTo>
                  <a:pt x="0" y="1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1029" name="Freeform 309"/>
          <p:cNvSpPr>
            <a:spLocks/>
          </p:cNvSpPr>
          <p:nvPr/>
        </p:nvSpPr>
        <p:spPr bwMode="auto">
          <a:xfrm>
            <a:off x="1838325" y="1063228"/>
            <a:ext cx="28575" cy="2900363"/>
          </a:xfrm>
          <a:custGeom>
            <a:avLst/>
            <a:gdLst>
              <a:gd name="T0" fmla="*/ 2147483647 w 24"/>
              <a:gd name="T1" fmla="*/ 0 h 2436"/>
              <a:gd name="T2" fmla="*/ 0 w 24"/>
              <a:gd name="T3" fmla="*/ 2147483647 h 2436"/>
              <a:gd name="T4" fmla="*/ 0 w 24"/>
              <a:gd name="T5" fmla="*/ 2147483647 h 2436"/>
              <a:gd name="T6" fmla="*/ 2147483647 w 24"/>
              <a:gd name="T7" fmla="*/ 2147483647 h 2436"/>
              <a:gd name="T8" fmla="*/ 2147483647 w 24"/>
              <a:gd name="T9" fmla="*/ 2147483647 h 2436"/>
              <a:gd name="T10" fmla="*/ 2147483647 w 24"/>
              <a:gd name="T11" fmla="*/ 2147483647 h 2436"/>
              <a:gd name="T12" fmla="*/ 2147483647 w 24"/>
              <a:gd name="T13" fmla="*/ 0 h 2436"/>
              <a:gd name="T14" fmla="*/ 0 w 24"/>
              <a:gd name="T15" fmla="*/ 0 h 2436"/>
              <a:gd name="T16" fmla="*/ 0 w 24"/>
              <a:gd name="T17" fmla="*/ 2147483647 h 2436"/>
              <a:gd name="T18" fmla="*/ 2147483647 w 24"/>
              <a:gd name="T19" fmla="*/ 0 h 2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436"/>
              <a:gd name="T32" fmla="*/ 24 w 24"/>
              <a:gd name="T33" fmla="*/ 2436 h 2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436">
                <a:moveTo>
                  <a:pt x="12" y="0"/>
                </a:moveTo>
                <a:lnTo>
                  <a:pt x="0" y="12"/>
                </a:lnTo>
                <a:lnTo>
                  <a:pt x="0" y="2436"/>
                </a:lnTo>
                <a:lnTo>
                  <a:pt x="24" y="2436"/>
                </a:lnTo>
                <a:lnTo>
                  <a:pt x="24" y="12"/>
                </a:lnTo>
                <a:lnTo>
                  <a:pt x="12" y="30"/>
                </a:lnTo>
                <a:lnTo>
                  <a:pt x="12" y="0"/>
                </a:lnTo>
                <a:lnTo>
                  <a:pt x="0" y="0"/>
                </a:lnTo>
                <a:lnTo>
                  <a:pt x="0" y="12"/>
                </a:lnTo>
                <a:lnTo>
                  <a:pt x="1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31030" name="Text Box 310"/>
          <p:cNvSpPr txBox="1">
            <a:spLocks noChangeArrowheads="1"/>
          </p:cNvSpPr>
          <p:nvPr/>
        </p:nvSpPr>
        <p:spPr bwMode="auto">
          <a:xfrm rot="-5400000">
            <a:off x="326116" y="2511939"/>
            <a:ext cx="2165978"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0"/>
              </a:spcAft>
            </a:pPr>
            <a:r>
              <a:rPr lang="en-US" sz="1013" dirty="0">
                <a:solidFill>
                  <a:prstClr val="black"/>
                </a:solidFill>
              </a:rPr>
              <a:t>Number of Access Points Per Mile</a:t>
            </a:r>
          </a:p>
        </p:txBody>
      </p:sp>
      <p:sp>
        <p:nvSpPr>
          <p:cNvPr id="31031" name="Text Box 311"/>
          <p:cNvSpPr txBox="1">
            <a:spLocks noChangeArrowheads="1"/>
          </p:cNvSpPr>
          <p:nvPr/>
        </p:nvSpPr>
        <p:spPr bwMode="auto">
          <a:xfrm rot="-5400000">
            <a:off x="6641395" y="2354777"/>
            <a:ext cx="2206053"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defTabSz="342900" eaLnBrk="1" fontAlgn="base" hangingPunct="1">
              <a:spcBef>
                <a:spcPct val="0"/>
              </a:spcBef>
              <a:spcAft>
                <a:spcPct val="0"/>
              </a:spcAft>
            </a:pPr>
            <a:r>
              <a:rPr lang="en-US" sz="1013" dirty="0">
                <a:solidFill>
                  <a:prstClr val="black"/>
                </a:solidFill>
              </a:rPr>
              <a:t>Accidents Per Million Vehicle-Miles</a:t>
            </a:r>
          </a:p>
        </p:txBody>
      </p:sp>
      <p:sp>
        <p:nvSpPr>
          <p:cNvPr id="2" name="Slide Number Placeholder 1">
            <a:extLst>
              <a:ext uri="{FF2B5EF4-FFF2-40B4-BE49-F238E27FC236}">
                <a16:creationId xmlns:a16="http://schemas.microsoft.com/office/drawing/2014/main" id="{CC349200-3133-EFDD-5FCA-19543F9728AD}"/>
              </a:ext>
            </a:extLst>
          </p:cNvPr>
          <p:cNvSpPr>
            <a:spLocks noGrp="1"/>
          </p:cNvSpPr>
          <p:nvPr>
            <p:ph type="sldNum" sz="quarter" idx="12"/>
          </p:nvPr>
        </p:nvSpPr>
        <p:spPr/>
        <p:txBody>
          <a:bodyPr/>
          <a:lstStyle/>
          <a:p>
            <a:fld id="{0F5EC011-0DA0-DB45-996E-85C7F379AB45}" type="slidenum">
              <a:rPr lang="en-US" smtClean="0"/>
              <a:t>9</a:t>
            </a:fld>
            <a:endParaRPr lang="en-US"/>
          </a:p>
        </p:txBody>
      </p:sp>
    </p:spTree>
    <p:extLst>
      <p:ext uri="{BB962C8B-B14F-4D97-AF65-F5344CB8AC3E}">
        <p14:creationId xmlns:p14="http://schemas.microsoft.com/office/powerpoint/2010/main" val="23763658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CHOICE" val="tru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AM Curriculu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 Curriculum" id="{643DAB32-AFE8-4EAF-9F6D-5D0517AEB1F8}" vid="{09F52B4D-BFF5-4572-8A90-3D6700BF0B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{59DB9003-08C6-A44B-B374-62BE413F1DB3}tf16401378</Template>
  <TotalTime>5196</TotalTime>
  <Words>5107</Words>
  <Application>Microsoft Office PowerPoint</Application>
  <PresentationFormat>On-screen Show (16:9)</PresentationFormat>
  <Paragraphs>595</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Aptos</vt:lpstr>
      <vt:lpstr>Arial</vt:lpstr>
      <vt:lpstr>Calibri</vt:lpstr>
      <vt:lpstr>Microsoft New Tai Lue</vt:lpstr>
      <vt:lpstr>Tahoma</vt:lpstr>
      <vt:lpstr>Times New Roman</vt:lpstr>
      <vt:lpstr>Wingdings</vt:lpstr>
      <vt:lpstr>1_AM Curriculum</vt:lpstr>
      <vt:lpstr>Effects of Access Management</vt:lpstr>
      <vt:lpstr>Learning Objectives</vt:lpstr>
      <vt:lpstr>Typical Corridor Access Problems</vt:lpstr>
      <vt:lpstr>Results of Poor Access Management</vt:lpstr>
      <vt:lpstr>Benefits of Access Management</vt:lpstr>
      <vt:lpstr>Benefits of Access Management</vt:lpstr>
      <vt:lpstr>Benefits of Access Management</vt:lpstr>
      <vt:lpstr>Crashes and Access Density</vt:lpstr>
      <vt:lpstr>US 101 Study, Oregon</vt:lpstr>
      <vt:lpstr>Medians vs. TWLTLS</vt:lpstr>
      <vt:lpstr>Median Type and Safety</vt:lpstr>
      <vt:lpstr>Effect of Left-Turn Bays on Crash Rates</vt:lpstr>
      <vt:lpstr>Operational Study – Right-Turn/U-Turn vs Direct Left-Turn </vt:lpstr>
      <vt:lpstr>U-turns Are a Safe Alternative</vt:lpstr>
      <vt:lpstr>Pedestrian Safety</vt:lpstr>
      <vt:lpstr>FDOT District 7 SR574 Case Study, Tampa</vt:lpstr>
      <vt:lpstr>Which of these has the least conflict points and potential for serious crashes? </vt:lpstr>
      <vt:lpstr>Signals and Travel Time</vt:lpstr>
      <vt:lpstr>Access Points and Delay</vt:lpstr>
      <vt:lpstr>Quality of Service Benefits</vt:lpstr>
      <vt:lpstr>Market Area Effects of Not Managing Access</vt:lpstr>
      <vt:lpstr>Economic concerns</vt:lpstr>
      <vt:lpstr>Economic Impacts</vt:lpstr>
      <vt:lpstr>PowerPoint Presentation</vt:lpstr>
      <vt:lpstr>Iowa Statewide Business Survey</vt:lpstr>
      <vt:lpstr>Iowa Business Study Conclusions</vt:lpstr>
      <vt:lpstr>Effects of Access Management on Retail Sales Growth</vt:lpstr>
      <vt:lpstr>Florida Business Owner Surveys</vt:lpstr>
      <vt:lpstr>Texas Business Owner Survey</vt:lpstr>
      <vt:lpstr>Equity, Sustainability, and Resilience in Access Management</vt:lpstr>
      <vt:lpstr>Conservation &amp; Environmental Sustainability</vt:lpstr>
      <vt:lpstr>Equity and Safety</vt:lpstr>
      <vt:lpstr>Equity and Access Management</vt:lpstr>
      <vt:lpstr>Retrofit example  Bridgeport Way (Before)</vt:lpstr>
      <vt:lpstr>Bridgeport Way (After)</vt:lpstr>
      <vt:lpstr>Example of a Poorly Managed Corridor</vt:lpstr>
      <vt:lpstr>Example of a Well Managed Corridor</vt:lpstr>
      <vt:lpstr>Without Access Management</vt:lpstr>
      <vt:lpstr>Tools and Exercises</vt:lpstr>
      <vt:lpstr>NCHRP Report 420: Impacts of Access Management Techniques</vt:lpstr>
      <vt:lpstr>NCHRP Report 420: Impacts of Access Management Techniques</vt:lpstr>
      <vt:lpstr>Effect of Access Density on Crash Rates</vt:lpstr>
      <vt:lpstr>NCHRP 1032 Access Management Communication Toolkit Spreadsheet Tools</vt:lpstr>
      <vt:lpstr>Left Turn Lanes Module - Safety</vt:lpstr>
      <vt:lpstr>Mobility Assessment Tools</vt:lpstr>
      <vt:lpstr>Signal Spacing Module</vt:lpstr>
      <vt:lpstr>Economic Value Assessment Tools</vt:lpstr>
      <vt:lpstr>Fact Sheets Demonstrate Outputs or Methods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DiMercurio, Kyrstin</dc:creator>
  <cp:lastModifiedBy>Shawn Montgomery</cp:lastModifiedBy>
  <cp:revision>133</cp:revision>
  <dcterms:created xsi:type="dcterms:W3CDTF">2019-11-06T18:18:56Z</dcterms:created>
  <dcterms:modified xsi:type="dcterms:W3CDTF">2025-05-30T21:05:22Z</dcterms:modified>
</cp:coreProperties>
</file>